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146ABC-13FE-4632-9F1C-88B717A2F3FF}" type="doc">
      <dgm:prSet loTypeId="urn:microsoft.com/office/officeart/2005/8/layout/b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6BB0B54-25F6-4662-B2A2-A5CE9EA40E2F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UK-based Sustainable Fashion Start-Up</a:t>
          </a:r>
          <a:endParaRPr lang="en-GB" sz="1800" dirty="0">
            <a:latin typeface="Arial Black" panose="020B0A04020102020204" pitchFamily="34" charset="0"/>
          </a:endParaRPr>
        </a:p>
      </dgm:t>
    </dgm:pt>
    <dgm:pt modelId="{D197D9B5-4EAB-4F2E-A0D4-6776CCBC7DD5}" type="parTrans" cxnId="{CCB4DD1C-18E4-40F9-8682-73349D09A2FD}">
      <dgm:prSet/>
      <dgm:spPr/>
      <dgm:t>
        <a:bodyPr/>
        <a:lstStyle/>
        <a:p>
          <a:endParaRPr lang="en-GB"/>
        </a:p>
      </dgm:t>
    </dgm:pt>
    <dgm:pt modelId="{C118A99F-C653-4F1E-AE09-6719BB36F1F3}" type="sibTrans" cxnId="{CCB4DD1C-18E4-40F9-8682-73349D09A2FD}">
      <dgm:prSet/>
      <dgm:spPr/>
      <dgm:t>
        <a:bodyPr/>
        <a:lstStyle/>
        <a:p>
          <a:endParaRPr lang="en-GB"/>
        </a:p>
      </dgm:t>
    </dgm:pt>
    <dgm:pt modelId="{C677C31A-8274-4A40-9860-D2AF8CF214BA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Offers ethically produced, stylish apparel.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03C4AB-4E2F-4EC7-BF3B-26E4B1F176D7}" type="parTrans" cxnId="{EDA58085-0391-4E43-B2FD-652956D43685}">
      <dgm:prSet/>
      <dgm:spPr/>
      <dgm:t>
        <a:bodyPr/>
        <a:lstStyle/>
        <a:p>
          <a:endParaRPr lang="en-GB"/>
        </a:p>
      </dgm:t>
    </dgm:pt>
    <dgm:pt modelId="{549306FC-AD17-425D-8341-2EE01E93C36D}" type="sibTrans" cxnId="{EDA58085-0391-4E43-B2FD-652956D43685}">
      <dgm:prSet/>
      <dgm:spPr/>
      <dgm:t>
        <a:bodyPr/>
        <a:lstStyle/>
        <a:p>
          <a:endParaRPr lang="en-GB"/>
        </a:p>
      </dgm:t>
    </dgm:pt>
    <dgm:pt modelId="{C56B6BDB-8442-4233-A25A-57613BD4BBC8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Mission: Combine modern design with environmental and social responsibility.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30EA32-95AB-4F1E-B58D-58BC5C48CA83}" type="parTrans" cxnId="{2BBF60A1-0A33-4F2F-BAFA-FD6874422B75}">
      <dgm:prSet/>
      <dgm:spPr/>
      <dgm:t>
        <a:bodyPr/>
        <a:lstStyle/>
        <a:p>
          <a:endParaRPr lang="en-GB"/>
        </a:p>
      </dgm:t>
    </dgm:pt>
    <dgm:pt modelId="{42CF5FFB-D0E0-4F6F-8FF4-338FDACF9590}" type="sibTrans" cxnId="{2BBF60A1-0A33-4F2F-BAFA-FD6874422B75}">
      <dgm:prSet/>
      <dgm:spPr/>
      <dgm:t>
        <a:bodyPr/>
        <a:lstStyle/>
        <a:p>
          <a:endParaRPr lang="en-GB"/>
        </a:p>
      </dgm:t>
    </dgm:pt>
    <dgm:pt modelId="{2328D22F-0C07-41F0-8827-85906EAB12C3}">
      <dgm:prSet custT="1"/>
      <dgm:spPr/>
      <dgm:t>
        <a:bodyPr/>
        <a:lstStyle/>
        <a:p>
          <a:r>
            <a:rPr lang="en-US" sz="1800" dirty="0">
              <a:latin typeface="Arial" panose="020B0604020202020204" pitchFamily="34" charset="0"/>
              <a:cs typeface="Arial" panose="020B0604020202020204" pitchFamily="34" charset="0"/>
            </a:rPr>
            <a:t>Vision: Lead ethical fashion movement in UK.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BB249A-30D5-4D4B-9960-36E0AE1F1C9D}" type="parTrans" cxnId="{DE9F816A-71E8-4F01-A083-78500A1E834E}">
      <dgm:prSet/>
      <dgm:spPr/>
      <dgm:t>
        <a:bodyPr/>
        <a:lstStyle/>
        <a:p>
          <a:endParaRPr lang="en-GB"/>
        </a:p>
      </dgm:t>
    </dgm:pt>
    <dgm:pt modelId="{9C093BE9-7904-4033-ABD7-786F3980E608}" type="sibTrans" cxnId="{DE9F816A-71E8-4F01-A083-78500A1E834E}">
      <dgm:prSet/>
      <dgm:spPr/>
      <dgm:t>
        <a:bodyPr/>
        <a:lstStyle/>
        <a:p>
          <a:endParaRPr lang="en-GB"/>
        </a:p>
      </dgm:t>
    </dgm:pt>
    <dgm:pt modelId="{454FE900-7302-49E3-A97C-F020E78806B5}" type="pres">
      <dgm:prSet presAssocID="{2F146ABC-13FE-4632-9F1C-88B717A2F3FF}" presName="diagram" presStyleCnt="0">
        <dgm:presLayoutVars>
          <dgm:dir/>
          <dgm:animLvl val="lvl"/>
          <dgm:resizeHandles val="exact"/>
        </dgm:presLayoutVars>
      </dgm:prSet>
      <dgm:spPr/>
    </dgm:pt>
    <dgm:pt modelId="{502469DB-1C60-4A39-A958-80EE2A8199D7}" type="pres">
      <dgm:prSet presAssocID="{26BB0B54-25F6-4662-B2A2-A5CE9EA40E2F}" presName="compNode" presStyleCnt="0"/>
      <dgm:spPr/>
    </dgm:pt>
    <dgm:pt modelId="{A717730D-CF29-4BCB-AF46-3277052CFB90}" type="pres">
      <dgm:prSet presAssocID="{26BB0B54-25F6-4662-B2A2-A5CE9EA40E2F}" presName="childRect" presStyleLbl="bgAcc1" presStyleIdx="0" presStyleCnt="1">
        <dgm:presLayoutVars>
          <dgm:bulletEnabled val="1"/>
        </dgm:presLayoutVars>
      </dgm:prSet>
      <dgm:spPr/>
    </dgm:pt>
    <dgm:pt modelId="{606F59E2-8FB2-41B2-A91F-3F0650FB9900}" type="pres">
      <dgm:prSet presAssocID="{26BB0B54-25F6-4662-B2A2-A5CE9EA40E2F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A4887CAF-4511-4243-98BC-43133718F1EA}" type="pres">
      <dgm:prSet presAssocID="{26BB0B54-25F6-4662-B2A2-A5CE9EA40E2F}" presName="parentRect" presStyleLbl="alignNode1" presStyleIdx="0" presStyleCnt="1"/>
      <dgm:spPr/>
    </dgm:pt>
    <dgm:pt modelId="{D57107CD-7F77-4FD1-9752-2746246D8EFD}" type="pres">
      <dgm:prSet presAssocID="{26BB0B54-25F6-4662-B2A2-A5CE9EA40E2F}" presName="adorn" presStyleLbl="fgAccFollowNode1" presStyleIdx="0" presStyleCnt="1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nnequin with solid fill"/>
        </a:ext>
      </dgm:extLst>
    </dgm:pt>
  </dgm:ptLst>
  <dgm:cxnLst>
    <dgm:cxn modelId="{3EDA0503-AFF3-44A6-92A3-8B9DE7E3B385}" type="presOf" srcId="{2328D22F-0C07-41F0-8827-85906EAB12C3}" destId="{A717730D-CF29-4BCB-AF46-3277052CFB90}" srcOrd="0" destOrd="2" presId="urn:microsoft.com/office/officeart/2005/8/layout/bList2"/>
    <dgm:cxn modelId="{B9663416-3139-4727-A88D-DD74532B907E}" type="presOf" srcId="{2F146ABC-13FE-4632-9F1C-88B717A2F3FF}" destId="{454FE900-7302-49E3-A97C-F020E78806B5}" srcOrd="0" destOrd="0" presId="urn:microsoft.com/office/officeart/2005/8/layout/bList2"/>
    <dgm:cxn modelId="{CCB4DD1C-18E4-40F9-8682-73349D09A2FD}" srcId="{2F146ABC-13FE-4632-9F1C-88B717A2F3FF}" destId="{26BB0B54-25F6-4662-B2A2-A5CE9EA40E2F}" srcOrd="0" destOrd="0" parTransId="{D197D9B5-4EAB-4F2E-A0D4-6776CCBC7DD5}" sibTransId="{C118A99F-C653-4F1E-AE09-6719BB36F1F3}"/>
    <dgm:cxn modelId="{DE9F816A-71E8-4F01-A083-78500A1E834E}" srcId="{26BB0B54-25F6-4662-B2A2-A5CE9EA40E2F}" destId="{2328D22F-0C07-41F0-8827-85906EAB12C3}" srcOrd="2" destOrd="0" parTransId="{C5BB249A-30D5-4D4B-9960-36E0AE1F1C9D}" sibTransId="{9C093BE9-7904-4033-ABD7-786F3980E608}"/>
    <dgm:cxn modelId="{EDA58085-0391-4E43-B2FD-652956D43685}" srcId="{26BB0B54-25F6-4662-B2A2-A5CE9EA40E2F}" destId="{C677C31A-8274-4A40-9860-D2AF8CF214BA}" srcOrd="0" destOrd="0" parTransId="{5C03C4AB-4E2F-4EC7-BF3B-26E4B1F176D7}" sibTransId="{549306FC-AD17-425D-8341-2EE01E93C36D}"/>
    <dgm:cxn modelId="{3754E995-9D81-4F72-BAE0-47DFF820CAFD}" type="presOf" srcId="{C56B6BDB-8442-4233-A25A-57613BD4BBC8}" destId="{A717730D-CF29-4BCB-AF46-3277052CFB90}" srcOrd="0" destOrd="1" presId="urn:microsoft.com/office/officeart/2005/8/layout/bList2"/>
    <dgm:cxn modelId="{5C12849A-58E3-4558-AE6D-27F858BE3E9D}" type="presOf" srcId="{26BB0B54-25F6-4662-B2A2-A5CE9EA40E2F}" destId="{606F59E2-8FB2-41B2-A91F-3F0650FB9900}" srcOrd="0" destOrd="0" presId="urn:microsoft.com/office/officeart/2005/8/layout/bList2"/>
    <dgm:cxn modelId="{2BBF60A1-0A33-4F2F-BAFA-FD6874422B75}" srcId="{26BB0B54-25F6-4662-B2A2-A5CE9EA40E2F}" destId="{C56B6BDB-8442-4233-A25A-57613BD4BBC8}" srcOrd="1" destOrd="0" parTransId="{F530EA32-95AB-4F1E-B58D-58BC5C48CA83}" sibTransId="{42CF5FFB-D0E0-4F6F-8FF4-338FDACF9590}"/>
    <dgm:cxn modelId="{238B14D6-AA0D-42D4-ACE2-85970E712174}" type="presOf" srcId="{C677C31A-8274-4A40-9860-D2AF8CF214BA}" destId="{A717730D-CF29-4BCB-AF46-3277052CFB90}" srcOrd="0" destOrd="0" presId="urn:microsoft.com/office/officeart/2005/8/layout/bList2"/>
    <dgm:cxn modelId="{22B493E9-176B-4DF5-B89C-978FFE5620AB}" type="presOf" srcId="{26BB0B54-25F6-4662-B2A2-A5CE9EA40E2F}" destId="{A4887CAF-4511-4243-98BC-43133718F1EA}" srcOrd="1" destOrd="0" presId="urn:microsoft.com/office/officeart/2005/8/layout/bList2"/>
    <dgm:cxn modelId="{4698DDFC-866C-4A4A-BD98-01BE12612708}" type="presParOf" srcId="{454FE900-7302-49E3-A97C-F020E78806B5}" destId="{502469DB-1C60-4A39-A958-80EE2A8199D7}" srcOrd="0" destOrd="0" presId="urn:microsoft.com/office/officeart/2005/8/layout/bList2"/>
    <dgm:cxn modelId="{E9FCF37D-69CC-4B40-AF2B-904E2596DBB0}" type="presParOf" srcId="{502469DB-1C60-4A39-A958-80EE2A8199D7}" destId="{A717730D-CF29-4BCB-AF46-3277052CFB90}" srcOrd="0" destOrd="0" presId="urn:microsoft.com/office/officeart/2005/8/layout/bList2"/>
    <dgm:cxn modelId="{5D5B29DD-DAC5-41B7-8E62-CE527B36B436}" type="presParOf" srcId="{502469DB-1C60-4A39-A958-80EE2A8199D7}" destId="{606F59E2-8FB2-41B2-A91F-3F0650FB9900}" srcOrd="1" destOrd="0" presId="urn:microsoft.com/office/officeart/2005/8/layout/bList2"/>
    <dgm:cxn modelId="{F8CE8DFB-2404-45BC-9A4D-5BE6460793EC}" type="presParOf" srcId="{502469DB-1C60-4A39-A958-80EE2A8199D7}" destId="{A4887CAF-4511-4243-98BC-43133718F1EA}" srcOrd="2" destOrd="0" presId="urn:microsoft.com/office/officeart/2005/8/layout/bList2"/>
    <dgm:cxn modelId="{895AF766-9D13-4EA0-847D-61E43897F96C}" type="presParOf" srcId="{502469DB-1C60-4A39-A958-80EE2A8199D7}" destId="{D57107CD-7F77-4FD1-9752-2746246D8EFD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B768E4-EFF3-4123-9695-7B5323F5492B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FD68229-868A-4275-B11D-FAF41FE5AE91}">
      <dgm:prSet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Business Concept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F8C4E8-8D1B-4F64-B149-011F55DD0CF9}" type="parTrans" cxnId="{C0F9C6F8-D58F-4E6D-BE06-0AB17E491636}">
      <dgm:prSet/>
      <dgm:spPr/>
      <dgm:t>
        <a:bodyPr/>
        <a:lstStyle/>
        <a:p>
          <a:endParaRPr lang="en-GB"/>
        </a:p>
      </dgm:t>
    </dgm:pt>
    <dgm:pt modelId="{F974A72C-CF00-48E9-AD05-A2045FCACE57}" type="sibTrans" cxnId="{C0F9C6F8-D58F-4E6D-BE06-0AB17E491636}">
      <dgm:prSet/>
      <dgm:spPr/>
      <dgm:t>
        <a:bodyPr/>
        <a:lstStyle/>
        <a:p>
          <a:endParaRPr lang="en-GB"/>
        </a:p>
      </dgm:t>
    </dgm:pt>
    <dgm:pt modelId="{1653D339-5F7A-436F-BEBD-CADC6BC5C53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Direct-to-consumer online platform for sustainable apparel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3A004F-191F-4A2C-90D9-07D1124FF08F}" type="parTrans" cxnId="{1F224C27-35D0-442A-9BE9-473F95E83403}">
      <dgm:prSet/>
      <dgm:spPr/>
      <dgm:t>
        <a:bodyPr/>
        <a:lstStyle/>
        <a:p>
          <a:endParaRPr lang="en-GB"/>
        </a:p>
      </dgm:t>
    </dgm:pt>
    <dgm:pt modelId="{41EA1693-0167-43D2-B3BE-973EB75B6D94}" type="sibTrans" cxnId="{1F224C27-35D0-442A-9BE9-473F95E83403}">
      <dgm:prSet/>
      <dgm:spPr/>
      <dgm:t>
        <a:bodyPr/>
        <a:lstStyle/>
        <a:p>
          <a:endParaRPr lang="en-GB"/>
        </a:p>
      </dgm:t>
    </dgm:pt>
    <dgm:pt modelId="{F2043A6E-F7F0-44AD-8BCE-EF91036BC46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Use of eco-friendly materials (organic cotton, recycled polyester, Tencel)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85CBBF-2DA3-46B8-B590-46A6F70B9AA1}" type="parTrans" cxnId="{0650FE61-7984-4ACF-9C33-85E3823A1C58}">
      <dgm:prSet/>
      <dgm:spPr/>
      <dgm:t>
        <a:bodyPr/>
        <a:lstStyle/>
        <a:p>
          <a:endParaRPr lang="en-GB"/>
        </a:p>
      </dgm:t>
    </dgm:pt>
    <dgm:pt modelId="{E6BB0A5A-F5D3-49DC-B7BD-C4CE42AE9CF6}" type="sibTrans" cxnId="{0650FE61-7984-4ACF-9C33-85E3823A1C58}">
      <dgm:prSet/>
      <dgm:spPr/>
      <dgm:t>
        <a:bodyPr/>
        <a:lstStyle/>
        <a:p>
          <a:endParaRPr lang="en-GB"/>
        </a:p>
      </dgm:t>
    </dgm:pt>
    <dgm:pt modelId="{6E25DEC7-D1BC-4F14-843E-0DC358A940E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Ethical production: Fair labor practices &amp; transparent supply chain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967563-C975-40BD-8850-9B8C981F9BA0}" type="parTrans" cxnId="{8903C851-BCBB-4367-A547-84FA95EA2075}">
      <dgm:prSet/>
      <dgm:spPr/>
      <dgm:t>
        <a:bodyPr/>
        <a:lstStyle/>
        <a:p>
          <a:endParaRPr lang="en-GB"/>
        </a:p>
      </dgm:t>
    </dgm:pt>
    <dgm:pt modelId="{0AA6E6AF-2810-4A30-9195-085609BD86DE}" type="sibTrans" cxnId="{8903C851-BCBB-4367-A547-84FA95EA2075}">
      <dgm:prSet/>
      <dgm:spPr/>
      <dgm:t>
        <a:bodyPr/>
        <a:lstStyle/>
        <a:p>
          <a:endParaRPr lang="en-GB"/>
        </a:p>
      </dgm:t>
    </dgm:pt>
    <dgm:pt modelId="{87BD24F9-5635-490E-B2A9-8DD8C18AD338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Key Goals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83738C-B99B-4035-B272-459213039774}" type="parTrans" cxnId="{85E41269-BB50-43E5-A8E6-5F6C986738BB}">
      <dgm:prSet/>
      <dgm:spPr/>
      <dgm:t>
        <a:bodyPr/>
        <a:lstStyle/>
        <a:p>
          <a:endParaRPr lang="en-GB"/>
        </a:p>
      </dgm:t>
    </dgm:pt>
    <dgm:pt modelId="{9E819492-2D7C-4425-85CC-1AB62F7B635D}" type="sibTrans" cxnId="{85E41269-BB50-43E5-A8E6-5F6C986738BB}">
      <dgm:prSet/>
      <dgm:spPr/>
      <dgm:t>
        <a:bodyPr/>
        <a:lstStyle/>
        <a:p>
          <a:endParaRPr lang="en-GB"/>
        </a:p>
      </dgm:t>
    </dgm:pt>
    <dgm:pt modelId="{073C2606-1010-4377-84FD-295C3E4A40A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Short-Term: Launch collection, build 1,000+ customer base, 90% sustainable inputs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312BCF-4AC4-487F-8BDE-B96DB2484BBA}" type="parTrans" cxnId="{A9BFBE3A-7F60-4419-88EB-8052D22B61DA}">
      <dgm:prSet/>
      <dgm:spPr/>
      <dgm:t>
        <a:bodyPr/>
        <a:lstStyle/>
        <a:p>
          <a:endParaRPr lang="en-GB"/>
        </a:p>
      </dgm:t>
    </dgm:pt>
    <dgm:pt modelId="{1740C52B-7679-4EAA-93EB-3A0CC8E145EE}" type="sibTrans" cxnId="{A9BFBE3A-7F60-4419-88EB-8052D22B61DA}">
      <dgm:prSet/>
      <dgm:spPr/>
      <dgm:t>
        <a:bodyPr/>
        <a:lstStyle/>
        <a:p>
          <a:endParaRPr lang="en-GB"/>
        </a:p>
      </dgm:t>
    </dgm:pt>
    <dgm:pt modelId="{09E36877-534A-49AB-81E6-5BD6894208D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Long-Term: Expand product range, reach £500K annual revenue</a:t>
          </a:r>
          <a:r>
            <a:rPr lang="en-US" sz="1200" dirty="0"/>
            <a:t>, 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achieve carbon neutrality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9FB992-138B-4236-B8A2-1CBE92A13E5F}" type="parTrans" cxnId="{D36A5934-88C0-4C55-930B-FD0674725003}">
      <dgm:prSet/>
      <dgm:spPr/>
      <dgm:t>
        <a:bodyPr/>
        <a:lstStyle/>
        <a:p>
          <a:endParaRPr lang="en-GB"/>
        </a:p>
      </dgm:t>
    </dgm:pt>
    <dgm:pt modelId="{1129F5BD-4DF7-4343-9D62-F9D79097FFA5}" type="sibTrans" cxnId="{D36A5934-88C0-4C55-930B-FD0674725003}">
      <dgm:prSet/>
      <dgm:spPr/>
      <dgm:t>
        <a:bodyPr/>
        <a:lstStyle/>
        <a:p>
          <a:endParaRPr lang="en-GB"/>
        </a:p>
      </dgm:t>
    </dgm:pt>
    <dgm:pt modelId="{814A341C-90AC-4F17-8947-41F14682158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Emphasis on circular economy via garment take-back and recycling programs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FDFDC9C-6F88-47C7-9542-369282B8DCBC}" type="parTrans" cxnId="{33E9290E-2B74-4847-B7ED-B978F64773BC}">
      <dgm:prSet/>
      <dgm:spPr/>
      <dgm:t>
        <a:bodyPr/>
        <a:lstStyle/>
        <a:p>
          <a:endParaRPr lang="en-GB"/>
        </a:p>
      </dgm:t>
    </dgm:pt>
    <dgm:pt modelId="{F2520EAC-7854-49B2-99C8-602283B556BE}" type="sibTrans" cxnId="{33E9290E-2B74-4847-B7ED-B978F64773BC}">
      <dgm:prSet/>
      <dgm:spPr/>
      <dgm:t>
        <a:bodyPr/>
        <a:lstStyle/>
        <a:p>
          <a:endParaRPr lang="en-GB"/>
        </a:p>
      </dgm:t>
    </dgm:pt>
    <dgm:pt modelId="{18A22068-892A-4A96-AFCB-15BE1B9DFB7C}" type="pres">
      <dgm:prSet presAssocID="{EEB768E4-EFF3-4123-9695-7B5323F5492B}" presName="Name0" presStyleCnt="0">
        <dgm:presLayoutVars>
          <dgm:dir/>
          <dgm:resizeHandles val="exact"/>
        </dgm:presLayoutVars>
      </dgm:prSet>
      <dgm:spPr/>
    </dgm:pt>
    <dgm:pt modelId="{4E1ED02E-30BF-495E-B11F-CA8B06627952}" type="pres">
      <dgm:prSet presAssocID="{9FD68229-868A-4275-B11D-FAF41FE5AE91}" presName="node" presStyleLbl="node1" presStyleIdx="0" presStyleCnt="2">
        <dgm:presLayoutVars>
          <dgm:bulletEnabled val="1"/>
        </dgm:presLayoutVars>
      </dgm:prSet>
      <dgm:spPr/>
    </dgm:pt>
    <dgm:pt modelId="{3246D412-B36F-4479-B6FE-EB6FE4B08AF1}" type="pres">
      <dgm:prSet presAssocID="{F974A72C-CF00-48E9-AD05-A2045FCACE57}" presName="sibTrans" presStyleLbl="sibTrans2D1" presStyleIdx="0" presStyleCnt="1"/>
      <dgm:spPr/>
    </dgm:pt>
    <dgm:pt modelId="{57B78DB3-01AB-44D8-8B46-108432F1A238}" type="pres">
      <dgm:prSet presAssocID="{F974A72C-CF00-48E9-AD05-A2045FCACE57}" presName="connectorText" presStyleLbl="sibTrans2D1" presStyleIdx="0" presStyleCnt="1"/>
      <dgm:spPr/>
    </dgm:pt>
    <dgm:pt modelId="{3234B25C-376A-466B-BED2-ADF40D695EB0}" type="pres">
      <dgm:prSet presAssocID="{87BD24F9-5635-490E-B2A9-8DD8C18AD338}" presName="node" presStyleLbl="node1" presStyleIdx="1" presStyleCnt="2">
        <dgm:presLayoutVars>
          <dgm:bulletEnabled val="1"/>
        </dgm:presLayoutVars>
      </dgm:prSet>
      <dgm:spPr/>
    </dgm:pt>
  </dgm:ptLst>
  <dgm:cxnLst>
    <dgm:cxn modelId="{07BEA405-A2C6-4397-8037-34B4EB207C44}" type="presOf" srcId="{F974A72C-CF00-48E9-AD05-A2045FCACE57}" destId="{57B78DB3-01AB-44D8-8B46-108432F1A238}" srcOrd="1" destOrd="0" presId="urn:microsoft.com/office/officeart/2005/8/layout/process1"/>
    <dgm:cxn modelId="{33E9290E-2B74-4847-B7ED-B978F64773BC}" srcId="{87BD24F9-5635-490E-B2A9-8DD8C18AD338}" destId="{814A341C-90AC-4F17-8947-41F14682158C}" srcOrd="2" destOrd="0" parTransId="{AFDFDC9C-6F88-47C7-9542-369282B8DCBC}" sibTransId="{F2520EAC-7854-49B2-99C8-602283B556BE}"/>
    <dgm:cxn modelId="{1F224C27-35D0-442A-9BE9-473F95E83403}" srcId="{9FD68229-868A-4275-B11D-FAF41FE5AE91}" destId="{1653D339-5F7A-436F-BEBD-CADC6BC5C539}" srcOrd="0" destOrd="0" parTransId="{583A004F-191F-4A2C-90D9-07D1124FF08F}" sibTransId="{41EA1693-0167-43D2-B3BE-973EB75B6D94}"/>
    <dgm:cxn modelId="{59C58B30-D825-4005-8343-3A3444A6AECE}" type="presOf" srcId="{9FD68229-868A-4275-B11D-FAF41FE5AE91}" destId="{4E1ED02E-30BF-495E-B11F-CA8B06627952}" srcOrd="0" destOrd="0" presId="urn:microsoft.com/office/officeart/2005/8/layout/process1"/>
    <dgm:cxn modelId="{D36A5934-88C0-4C55-930B-FD0674725003}" srcId="{87BD24F9-5635-490E-B2A9-8DD8C18AD338}" destId="{09E36877-534A-49AB-81E6-5BD6894208D8}" srcOrd="1" destOrd="0" parTransId="{9E9FB992-138B-4236-B8A2-1CBE92A13E5F}" sibTransId="{1129F5BD-4DF7-4343-9D62-F9D79097FFA5}"/>
    <dgm:cxn modelId="{0A23F938-A011-4207-864A-FFCD94CF4846}" type="presOf" srcId="{814A341C-90AC-4F17-8947-41F14682158C}" destId="{3234B25C-376A-466B-BED2-ADF40D695EB0}" srcOrd="0" destOrd="3" presId="urn:microsoft.com/office/officeart/2005/8/layout/process1"/>
    <dgm:cxn modelId="{4E4CC939-F9F3-4A21-9B82-DC0DFCB35FD4}" type="presOf" srcId="{1653D339-5F7A-436F-BEBD-CADC6BC5C539}" destId="{4E1ED02E-30BF-495E-B11F-CA8B06627952}" srcOrd="0" destOrd="1" presId="urn:microsoft.com/office/officeart/2005/8/layout/process1"/>
    <dgm:cxn modelId="{A9BFBE3A-7F60-4419-88EB-8052D22B61DA}" srcId="{87BD24F9-5635-490E-B2A9-8DD8C18AD338}" destId="{073C2606-1010-4377-84FD-295C3E4A40AD}" srcOrd="0" destOrd="0" parTransId="{EE312BCF-4AC4-487F-8BDE-B96DB2484BBA}" sibTransId="{1740C52B-7679-4EAA-93EB-3A0CC8E145EE}"/>
    <dgm:cxn modelId="{0650FE61-7984-4ACF-9C33-85E3823A1C58}" srcId="{9FD68229-868A-4275-B11D-FAF41FE5AE91}" destId="{F2043A6E-F7F0-44AD-8BCE-EF91036BC460}" srcOrd="1" destOrd="0" parTransId="{4F85CBBF-2DA3-46B8-B590-46A6F70B9AA1}" sibTransId="{E6BB0A5A-F5D3-49DC-B7BD-C4CE42AE9CF6}"/>
    <dgm:cxn modelId="{85E41269-BB50-43E5-A8E6-5F6C986738BB}" srcId="{EEB768E4-EFF3-4123-9695-7B5323F5492B}" destId="{87BD24F9-5635-490E-B2A9-8DD8C18AD338}" srcOrd="1" destOrd="0" parTransId="{5383738C-B99B-4035-B272-459213039774}" sibTransId="{9E819492-2D7C-4425-85CC-1AB62F7B635D}"/>
    <dgm:cxn modelId="{D3F9EB4A-13FA-4966-8048-CA46130A3528}" type="presOf" srcId="{87BD24F9-5635-490E-B2A9-8DD8C18AD338}" destId="{3234B25C-376A-466B-BED2-ADF40D695EB0}" srcOrd="0" destOrd="0" presId="urn:microsoft.com/office/officeart/2005/8/layout/process1"/>
    <dgm:cxn modelId="{8903C851-BCBB-4367-A547-84FA95EA2075}" srcId="{9FD68229-868A-4275-B11D-FAF41FE5AE91}" destId="{6E25DEC7-D1BC-4F14-843E-0DC358A940E3}" srcOrd="2" destOrd="0" parTransId="{54967563-C975-40BD-8850-9B8C981F9BA0}" sibTransId="{0AA6E6AF-2810-4A30-9195-085609BD86DE}"/>
    <dgm:cxn modelId="{0B5FA9A9-95E6-4F6F-BD8D-50665BD602EF}" type="presOf" srcId="{EEB768E4-EFF3-4123-9695-7B5323F5492B}" destId="{18A22068-892A-4A96-AFCB-15BE1B9DFB7C}" srcOrd="0" destOrd="0" presId="urn:microsoft.com/office/officeart/2005/8/layout/process1"/>
    <dgm:cxn modelId="{78F1C5B1-7464-4C65-973C-605A852DD590}" type="presOf" srcId="{F2043A6E-F7F0-44AD-8BCE-EF91036BC460}" destId="{4E1ED02E-30BF-495E-B11F-CA8B06627952}" srcOrd="0" destOrd="2" presId="urn:microsoft.com/office/officeart/2005/8/layout/process1"/>
    <dgm:cxn modelId="{5C2318DD-4839-4056-8146-7D27A32DC0C7}" type="presOf" srcId="{6E25DEC7-D1BC-4F14-843E-0DC358A940E3}" destId="{4E1ED02E-30BF-495E-B11F-CA8B06627952}" srcOrd="0" destOrd="3" presId="urn:microsoft.com/office/officeart/2005/8/layout/process1"/>
    <dgm:cxn modelId="{39400EE4-1896-49E1-8BC7-B03F1C79D97A}" type="presOf" srcId="{09E36877-534A-49AB-81E6-5BD6894208D8}" destId="{3234B25C-376A-466B-BED2-ADF40D695EB0}" srcOrd="0" destOrd="2" presId="urn:microsoft.com/office/officeart/2005/8/layout/process1"/>
    <dgm:cxn modelId="{38E69AEB-0E83-4BE6-BFB0-D32E8C298719}" type="presOf" srcId="{F974A72C-CF00-48E9-AD05-A2045FCACE57}" destId="{3246D412-B36F-4479-B6FE-EB6FE4B08AF1}" srcOrd="0" destOrd="0" presId="urn:microsoft.com/office/officeart/2005/8/layout/process1"/>
    <dgm:cxn modelId="{F6AFA3F6-C47E-4472-BB41-000DBCC0D374}" type="presOf" srcId="{073C2606-1010-4377-84FD-295C3E4A40AD}" destId="{3234B25C-376A-466B-BED2-ADF40D695EB0}" srcOrd="0" destOrd="1" presId="urn:microsoft.com/office/officeart/2005/8/layout/process1"/>
    <dgm:cxn modelId="{C0F9C6F8-D58F-4E6D-BE06-0AB17E491636}" srcId="{EEB768E4-EFF3-4123-9695-7B5323F5492B}" destId="{9FD68229-868A-4275-B11D-FAF41FE5AE91}" srcOrd="0" destOrd="0" parTransId="{03F8C4E8-8D1B-4F64-B149-011F55DD0CF9}" sibTransId="{F974A72C-CF00-48E9-AD05-A2045FCACE57}"/>
    <dgm:cxn modelId="{165AE764-ED57-41B9-B736-4669F892F131}" type="presParOf" srcId="{18A22068-892A-4A96-AFCB-15BE1B9DFB7C}" destId="{4E1ED02E-30BF-495E-B11F-CA8B06627952}" srcOrd="0" destOrd="0" presId="urn:microsoft.com/office/officeart/2005/8/layout/process1"/>
    <dgm:cxn modelId="{6ED6BAF4-B1EC-4C4E-890D-3CF3621DABCC}" type="presParOf" srcId="{18A22068-892A-4A96-AFCB-15BE1B9DFB7C}" destId="{3246D412-B36F-4479-B6FE-EB6FE4B08AF1}" srcOrd="1" destOrd="0" presId="urn:microsoft.com/office/officeart/2005/8/layout/process1"/>
    <dgm:cxn modelId="{BCB352F4-3084-43A0-A9DF-41ABC8B41683}" type="presParOf" srcId="{3246D412-B36F-4479-B6FE-EB6FE4B08AF1}" destId="{57B78DB3-01AB-44D8-8B46-108432F1A238}" srcOrd="0" destOrd="0" presId="urn:microsoft.com/office/officeart/2005/8/layout/process1"/>
    <dgm:cxn modelId="{3A02D2F4-616F-400C-A35C-BC2799844C5A}" type="presParOf" srcId="{18A22068-892A-4A96-AFCB-15BE1B9DFB7C}" destId="{3234B25C-376A-466B-BED2-ADF40D695EB0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A858BA-FD22-4D1D-9B16-E4B1E612A4D2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30F76A9-3505-4EA3-B0B8-785112A94E8C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Sustainability Strategy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0E3352-99DB-4C16-99AD-672BFEE481CB}" type="parTrans" cxnId="{FCDF02FF-B3EF-4C06-8776-E68D64C2E4EF}">
      <dgm:prSet/>
      <dgm:spPr/>
      <dgm:t>
        <a:bodyPr/>
        <a:lstStyle/>
        <a:p>
          <a:endParaRPr lang="en-GB"/>
        </a:p>
      </dgm:t>
    </dgm:pt>
    <dgm:pt modelId="{B3DEB2E1-3812-46E1-90B6-036C3C1DD3D1}" type="sibTrans" cxnId="{FCDF02FF-B3EF-4C06-8776-E68D64C2E4EF}">
      <dgm:prSet/>
      <dgm:spPr/>
      <dgm:t>
        <a:bodyPr/>
        <a:lstStyle/>
        <a:p>
          <a:endParaRPr lang="en-GB"/>
        </a:p>
      </dgm:t>
    </dgm:pt>
    <dgm:pt modelId="{D49C3A1E-9E5A-42AF-81B1-50192CD6A0C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Environmental: Use certified sustainable materials, low-impact production, circular fashion model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62C972-9DE4-4010-AE18-85C239BE2106}" type="parTrans" cxnId="{76A6058D-59FD-4FDC-A718-B708D2B72634}">
      <dgm:prSet/>
      <dgm:spPr/>
      <dgm:t>
        <a:bodyPr/>
        <a:lstStyle/>
        <a:p>
          <a:endParaRPr lang="en-GB"/>
        </a:p>
      </dgm:t>
    </dgm:pt>
    <dgm:pt modelId="{969F7818-B6C5-4397-8CD7-234AD1C99800}" type="sibTrans" cxnId="{76A6058D-59FD-4FDC-A718-B708D2B72634}">
      <dgm:prSet/>
      <dgm:spPr/>
      <dgm:t>
        <a:bodyPr/>
        <a:lstStyle/>
        <a:p>
          <a:endParaRPr lang="en-GB"/>
        </a:p>
      </dgm:t>
    </dgm:pt>
    <dgm:pt modelId="{B59488D0-2B23-4C82-BB4E-5819A43EE74C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Social: Ethical labor practices, community engagement, transparency via annual sustainability reporting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F3DEE2-0225-4869-AFC2-F6495703EFF9}" type="parTrans" cxnId="{3AEF2436-27E3-4BCC-8B8A-751FE3048969}">
      <dgm:prSet/>
      <dgm:spPr/>
      <dgm:t>
        <a:bodyPr/>
        <a:lstStyle/>
        <a:p>
          <a:endParaRPr lang="en-GB"/>
        </a:p>
      </dgm:t>
    </dgm:pt>
    <dgm:pt modelId="{6EF106DD-DD70-4049-8AA0-B6ADEA6BA691}" type="sibTrans" cxnId="{3AEF2436-27E3-4BCC-8B8A-751FE3048969}">
      <dgm:prSet/>
      <dgm:spPr/>
      <dgm:t>
        <a:bodyPr/>
        <a:lstStyle/>
        <a:p>
          <a:endParaRPr lang="en-GB"/>
        </a:p>
      </dgm:t>
    </dgm:pt>
    <dgm:pt modelId="{B55C2480-0313-4FDB-858C-00717C7006A0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Economic: Lean operations, fair pricing to reflect quality &amp; sustainability; reinvest profits into growth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979B0F-1575-4E97-A2CB-CCFB732B5527}" type="parTrans" cxnId="{2AFB16FB-7F02-4030-A50B-2C99A9F14F1A}">
      <dgm:prSet/>
      <dgm:spPr/>
      <dgm:t>
        <a:bodyPr/>
        <a:lstStyle/>
        <a:p>
          <a:endParaRPr lang="en-GB"/>
        </a:p>
      </dgm:t>
    </dgm:pt>
    <dgm:pt modelId="{E0432B72-C842-4BAB-9F75-EFBCA7953FA9}" type="sibTrans" cxnId="{2AFB16FB-7F02-4030-A50B-2C99A9F14F1A}">
      <dgm:prSet/>
      <dgm:spPr/>
      <dgm:t>
        <a:bodyPr/>
        <a:lstStyle/>
        <a:p>
          <a:endParaRPr lang="en-GB"/>
        </a:p>
      </dgm:t>
    </dgm:pt>
    <dgm:pt modelId="{8336A53B-9F12-456F-B089-2DC434271374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Unique Value Proposition</a:t>
          </a:r>
          <a:endParaRPr lang="en-GB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54CDC4-4BB7-4DFD-AB57-A3E7843BBD20}" type="parTrans" cxnId="{1B3E0954-9BCF-4521-94E1-5B5B6FBE85DA}">
      <dgm:prSet/>
      <dgm:spPr/>
      <dgm:t>
        <a:bodyPr/>
        <a:lstStyle/>
        <a:p>
          <a:endParaRPr lang="en-GB"/>
        </a:p>
      </dgm:t>
    </dgm:pt>
    <dgm:pt modelId="{97381167-0A0E-4C44-A90F-23782547A467}" type="sibTrans" cxnId="{1B3E0954-9BCF-4521-94E1-5B5B6FBE85DA}">
      <dgm:prSet/>
      <dgm:spPr/>
      <dgm:t>
        <a:bodyPr/>
        <a:lstStyle/>
        <a:p>
          <a:endParaRPr lang="en-GB"/>
        </a:p>
      </dgm:t>
    </dgm:pt>
    <dgm:pt modelId="{663E6273-D2BB-4B7B-9211-001771B6089B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Authentic, eco-chic design that appeals to eco-conscious Millennials and Gen Z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568816-7D04-4F90-9CE1-09C8127B82F7}" type="parTrans" cxnId="{54773CB1-6EC8-46AE-8C43-9EBA15A44CDA}">
      <dgm:prSet/>
      <dgm:spPr/>
      <dgm:t>
        <a:bodyPr/>
        <a:lstStyle/>
        <a:p>
          <a:endParaRPr lang="en-GB"/>
        </a:p>
      </dgm:t>
    </dgm:pt>
    <dgm:pt modelId="{D385F2BA-191A-4CD7-A8AB-5FD6B977B8CF}" type="sibTrans" cxnId="{54773CB1-6EC8-46AE-8C43-9EBA15A44CDA}">
      <dgm:prSet/>
      <dgm:spPr/>
      <dgm:t>
        <a:bodyPr/>
        <a:lstStyle/>
        <a:p>
          <a:endParaRPr lang="en-GB"/>
        </a:p>
      </dgm:t>
    </dgm:pt>
    <dgm:pt modelId="{23BD9C44-84E4-4DE4-99D5-918F630B9150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Commitment to the triple bottom line (people, planet, profit) enhances brand credibility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278F6C-799A-45E6-908C-E1C63368C138}" type="parTrans" cxnId="{B87A168B-16E7-4C39-878E-AC0CBA0B1C7C}">
      <dgm:prSet/>
      <dgm:spPr/>
      <dgm:t>
        <a:bodyPr/>
        <a:lstStyle/>
        <a:p>
          <a:endParaRPr lang="en-GB"/>
        </a:p>
      </dgm:t>
    </dgm:pt>
    <dgm:pt modelId="{72A66C8A-973B-484A-9EE4-96B86844651C}" type="sibTrans" cxnId="{B87A168B-16E7-4C39-878E-AC0CBA0B1C7C}">
      <dgm:prSet/>
      <dgm:spPr/>
      <dgm:t>
        <a:bodyPr/>
        <a:lstStyle/>
        <a:p>
          <a:endParaRPr lang="en-GB"/>
        </a:p>
      </dgm:t>
    </dgm:pt>
    <dgm:pt modelId="{A6BBE474-3D7A-43F2-AD7F-5F37781C728B}" type="pres">
      <dgm:prSet presAssocID="{A1A858BA-FD22-4D1D-9B16-E4B1E612A4D2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1C6CDB5-8CB3-491A-B7F2-DA4DCDF7D24C}" type="pres">
      <dgm:prSet presAssocID="{230F76A9-3505-4EA3-B0B8-785112A94E8C}" presName="root" presStyleCnt="0"/>
      <dgm:spPr/>
    </dgm:pt>
    <dgm:pt modelId="{FD3F836A-5D70-428E-8513-2024022CDF8C}" type="pres">
      <dgm:prSet presAssocID="{230F76A9-3505-4EA3-B0B8-785112A94E8C}" presName="rootComposite" presStyleCnt="0"/>
      <dgm:spPr/>
    </dgm:pt>
    <dgm:pt modelId="{D7E5F343-6C2E-46B3-8710-B297150B00DE}" type="pres">
      <dgm:prSet presAssocID="{230F76A9-3505-4EA3-B0B8-785112A94E8C}" presName="rootText" presStyleLbl="node1" presStyleIdx="0" presStyleCnt="2"/>
      <dgm:spPr/>
    </dgm:pt>
    <dgm:pt modelId="{580E8826-ED24-4BDB-BE73-4D3DC320B927}" type="pres">
      <dgm:prSet presAssocID="{230F76A9-3505-4EA3-B0B8-785112A94E8C}" presName="rootConnector" presStyleLbl="node1" presStyleIdx="0" presStyleCnt="2"/>
      <dgm:spPr/>
    </dgm:pt>
    <dgm:pt modelId="{C6D68828-BD41-4D57-BEDE-2EDEFBDF9F1B}" type="pres">
      <dgm:prSet presAssocID="{230F76A9-3505-4EA3-B0B8-785112A94E8C}" presName="childShape" presStyleCnt="0"/>
      <dgm:spPr/>
    </dgm:pt>
    <dgm:pt modelId="{FE104117-384D-44EC-989E-F184ACA2CBF7}" type="pres">
      <dgm:prSet presAssocID="{8962C972-9DE4-4010-AE18-85C239BE2106}" presName="Name13" presStyleLbl="parChTrans1D2" presStyleIdx="0" presStyleCnt="5"/>
      <dgm:spPr/>
    </dgm:pt>
    <dgm:pt modelId="{CBB3D104-6F9D-428A-B105-2130D9D6D08E}" type="pres">
      <dgm:prSet presAssocID="{D49C3A1E-9E5A-42AF-81B1-50192CD6A0C3}" presName="childText" presStyleLbl="bgAcc1" presStyleIdx="0" presStyleCnt="5">
        <dgm:presLayoutVars>
          <dgm:bulletEnabled val="1"/>
        </dgm:presLayoutVars>
      </dgm:prSet>
      <dgm:spPr/>
    </dgm:pt>
    <dgm:pt modelId="{14A1F1F7-9610-4FF6-92BA-9066C6580325}" type="pres">
      <dgm:prSet presAssocID="{08F3DEE2-0225-4869-AFC2-F6495703EFF9}" presName="Name13" presStyleLbl="parChTrans1D2" presStyleIdx="1" presStyleCnt="5"/>
      <dgm:spPr/>
    </dgm:pt>
    <dgm:pt modelId="{BE735967-3E01-45DF-A32B-D443DF8F34E6}" type="pres">
      <dgm:prSet presAssocID="{B59488D0-2B23-4C82-BB4E-5819A43EE74C}" presName="childText" presStyleLbl="bgAcc1" presStyleIdx="1" presStyleCnt="5">
        <dgm:presLayoutVars>
          <dgm:bulletEnabled val="1"/>
        </dgm:presLayoutVars>
      </dgm:prSet>
      <dgm:spPr/>
    </dgm:pt>
    <dgm:pt modelId="{445BFF27-0E20-47BD-962A-C68E4CCA0405}" type="pres">
      <dgm:prSet presAssocID="{3C979B0F-1575-4E97-A2CB-CCFB732B5527}" presName="Name13" presStyleLbl="parChTrans1D2" presStyleIdx="2" presStyleCnt="5"/>
      <dgm:spPr/>
    </dgm:pt>
    <dgm:pt modelId="{F20E4F1A-9EF1-45E1-80D2-F7D28A47A3A0}" type="pres">
      <dgm:prSet presAssocID="{B55C2480-0313-4FDB-858C-00717C7006A0}" presName="childText" presStyleLbl="bgAcc1" presStyleIdx="2" presStyleCnt="5">
        <dgm:presLayoutVars>
          <dgm:bulletEnabled val="1"/>
        </dgm:presLayoutVars>
      </dgm:prSet>
      <dgm:spPr/>
    </dgm:pt>
    <dgm:pt modelId="{04057845-266C-4F4F-92F8-D6BD615BD555}" type="pres">
      <dgm:prSet presAssocID="{8336A53B-9F12-456F-B089-2DC434271374}" presName="root" presStyleCnt="0"/>
      <dgm:spPr/>
    </dgm:pt>
    <dgm:pt modelId="{BFE2F65D-D8EB-437C-B019-D0434DE4130F}" type="pres">
      <dgm:prSet presAssocID="{8336A53B-9F12-456F-B089-2DC434271374}" presName="rootComposite" presStyleCnt="0"/>
      <dgm:spPr/>
    </dgm:pt>
    <dgm:pt modelId="{1E00DF48-DD0F-4D88-A146-73673DD92A63}" type="pres">
      <dgm:prSet presAssocID="{8336A53B-9F12-456F-B089-2DC434271374}" presName="rootText" presStyleLbl="node1" presStyleIdx="1" presStyleCnt="2"/>
      <dgm:spPr/>
    </dgm:pt>
    <dgm:pt modelId="{A43D97C7-A010-4CFF-A7F6-B4645FAEE3BB}" type="pres">
      <dgm:prSet presAssocID="{8336A53B-9F12-456F-B089-2DC434271374}" presName="rootConnector" presStyleLbl="node1" presStyleIdx="1" presStyleCnt="2"/>
      <dgm:spPr/>
    </dgm:pt>
    <dgm:pt modelId="{E68AF349-48CB-4008-A8D2-C04D377B0AEA}" type="pres">
      <dgm:prSet presAssocID="{8336A53B-9F12-456F-B089-2DC434271374}" presName="childShape" presStyleCnt="0"/>
      <dgm:spPr/>
    </dgm:pt>
    <dgm:pt modelId="{3A742A17-18B4-43AE-9336-64432C0A62B2}" type="pres">
      <dgm:prSet presAssocID="{26568816-7D04-4F90-9CE1-09C8127B82F7}" presName="Name13" presStyleLbl="parChTrans1D2" presStyleIdx="3" presStyleCnt="5"/>
      <dgm:spPr/>
    </dgm:pt>
    <dgm:pt modelId="{13F48D7F-2C41-49B5-8392-677224278E0C}" type="pres">
      <dgm:prSet presAssocID="{663E6273-D2BB-4B7B-9211-001771B6089B}" presName="childText" presStyleLbl="bgAcc1" presStyleIdx="3" presStyleCnt="5">
        <dgm:presLayoutVars>
          <dgm:bulletEnabled val="1"/>
        </dgm:presLayoutVars>
      </dgm:prSet>
      <dgm:spPr/>
    </dgm:pt>
    <dgm:pt modelId="{18C9B67F-3ADD-4A2A-B2FE-431D31C0F286}" type="pres">
      <dgm:prSet presAssocID="{85278F6C-799A-45E6-908C-E1C63368C138}" presName="Name13" presStyleLbl="parChTrans1D2" presStyleIdx="4" presStyleCnt="5"/>
      <dgm:spPr/>
    </dgm:pt>
    <dgm:pt modelId="{DD749D8E-3141-490A-807B-1C3421C13AD8}" type="pres">
      <dgm:prSet presAssocID="{23BD9C44-84E4-4DE4-99D5-918F630B9150}" presName="childText" presStyleLbl="bgAcc1" presStyleIdx="4" presStyleCnt="5">
        <dgm:presLayoutVars>
          <dgm:bulletEnabled val="1"/>
        </dgm:presLayoutVars>
      </dgm:prSet>
      <dgm:spPr/>
    </dgm:pt>
  </dgm:ptLst>
  <dgm:cxnLst>
    <dgm:cxn modelId="{BD6AA10E-FB9C-49A9-BA3A-89F258AA5EB9}" type="presOf" srcId="{26568816-7D04-4F90-9CE1-09C8127B82F7}" destId="{3A742A17-18B4-43AE-9336-64432C0A62B2}" srcOrd="0" destOrd="0" presId="urn:microsoft.com/office/officeart/2005/8/layout/hierarchy3"/>
    <dgm:cxn modelId="{C6D3E50E-09F4-4D1B-A971-EA96DAF942B1}" type="presOf" srcId="{D49C3A1E-9E5A-42AF-81B1-50192CD6A0C3}" destId="{CBB3D104-6F9D-428A-B105-2130D9D6D08E}" srcOrd="0" destOrd="0" presId="urn:microsoft.com/office/officeart/2005/8/layout/hierarchy3"/>
    <dgm:cxn modelId="{A9D8F619-7C84-49DA-809E-3205B797B1EA}" type="presOf" srcId="{85278F6C-799A-45E6-908C-E1C63368C138}" destId="{18C9B67F-3ADD-4A2A-B2FE-431D31C0F286}" srcOrd="0" destOrd="0" presId="urn:microsoft.com/office/officeart/2005/8/layout/hierarchy3"/>
    <dgm:cxn modelId="{EDDC981E-955E-4954-9B9C-343BE0569299}" type="presOf" srcId="{A1A858BA-FD22-4D1D-9B16-E4B1E612A4D2}" destId="{A6BBE474-3D7A-43F2-AD7F-5F37781C728B}" srcOrd="0" destOrd="0" presId="urn:microsoft.com/office/officeart/2005/8/layout/hierarchy3"/>
    <dgm:cxn modelId="{3AEF2436-27E3-4BCC-8B8A-751FE3048969}" srcId="{230F76A9-3505-4EA3-B0B8-785112A94E8C}" destId="{B59488D0-2B23-4C82-BB4E-5819A43EE74C}" srcOrd="1" destOrd="0" parTransId="{08F3DEE2-0225-4869-AFC2-F6495703EFF9}" sibTransId="{6EF106DD-DD70-4049-8AA0-B6ADEA6BA691}"/>
    <dgm:cxn modelId="{1B3E0954-9BCF-4521-94E1-5B5B6FBE85DA}" srcId="{A1A858BA-FD22-4D1D-9B16-E4B1E612A4D2}" destId="{8336A53B-9F12-456F-B089-2DC434271374}" srcOrd="1" destOrd="0" parTransId="{1054CDC4-4BB7-4DFD-AB57-A3E7843BBD20}" sibTransId="{97381167-0A0E-4C44-A90F-23782547A467}"/>
    <dgm:cxn modelId="{7F35275A-E8E3-4F24-832B-4944BDB59FC7}" type="presOf" srcId="{23BD9C44-84E4-4DE4-99D5-918F630B9150}" destId="{DD749D8E-3141-490A-807B-1C3421C13AD8}" srcOrd="0" destOrd="0" presId="urn:microsoft.com/office/officeart/2005/8/layout/hierarchy3"/>
    <dgm:cxn modelId="{4CDF0D83-FE53-44D9-ACD4-50B8F11F7648}" type="presOf" srcId="{3C979B0F-1575-4E97-A2CB-CCFB732B5527}" destId="{445BFF27-0E20-47BD-962A-C68E4CCA0405}" srcOrd="0" destOrd="0" presId="urn:microsoft.com/office/officeart/2005/8/layout/hierarchy3"/>
    <dgm:cxn modelId="{7697B08A-AC61-444B-8F4A-08D2FF8B11BA}" type="presOf" srcId="{230F76A9-3505-4EA3-B0B8-785112A94E8C}" destId="{580E8826-ED24-4BDB-BE73-4D3DC320B927}" srcOrd="1" destOrd="0" presId="urn:microsoft.com/office/officeart/2005/8/layout/hierarchy3"/>
    <dgm:cxn modelId="{B87A168B-16E7-4C39-878E-AC0CBA0B1C7C}" srcId="{8336A53B-9F12-456F-B089-2DC434271374}" destId="{23BD9C44-84E4-4DE4-99D5-918F630B9150}" srcOrd="1" destOrd="0" parTransId="{85278F6C-799A-45E6-908C-E1C63368C138}" sibTransId="{72A66C8A-973B-484A-9EE4-96B86844651C}"/>
    <dgm:cxn modelId="{76A6058D-59FD-4FDC-A718-B708D2B72634}" srcId="{230F76A9-3505-4EA3-B0B8-785112A94E8C}" destId="{D49C3A1E-9E5A-42AF-81B1-50192CD6A0C3}" srcOrd="0" destOrd="0" parTransId="{8962C972-9DE4-4010-AE18-85C239BE2106}" sibTransId="{969F7818-B6C5-4397-8CD7-234AD1C99800}"/>
    <dgm:cxn modelId="{0AEFBFA1-D9A0-4E1F-8DC5-D42EC91445BB}" type="presOf" srcId="{8336A53B-9F12-456F-B089-2DC434271374}" destId="{1E00DF48-DD0F-4D88-A146-73673DD92A63}" srcOrd="0" destOrd="0" presId="urn:microsoft.com/office/officeart/2005/8/layout/hierarchy3"/>
    <dgm:cxn modelId="{4CD1D6A2-BFAF-497B-BB12-B730FB8D87EF}" type="presOf" srcId="{B59488D0-2B23-4C82-BB4E-5819A43EE74C}" destId="{BE735967-3E01-45DF-A32B-D443DF8F34E6}" srcOrd="0" destOrd="0" presId="urn:microsoft.com/office/officeart/2005/8/layout/hierarchy3"/>
    <dgm:cxn modelId="{54773CB1-6EC8-46AE-8C43-9EBA15A44CDA}" srcId="{8336A53B-9F12-456F-B089-2DC434271374}" destId="{663E6273-D2BB-4B7B-9211-001771B6089B}" srcOrd="0" destOrd="0" parTransId="{26568816-7D04-4F90-9CE1-09C8127B82F7}" sibTransId="{D385F2BA-191A-4CD7-A8AB-5FD6B977B8CF}"/>
    <dgm:cxn modelId="{1FC146BD-0BA1-4542-910D-A22C441FD625}" type="presOf" srcId="{8336A53B-9F12-456F-B089-2DC434271374}" destId="{A43D97C7-A010-4CFF-A7F6-B4645FAEE3BB}" srcOrd="1" destOrd="0" presId="urn:microsoft.com/office/officeart/2005/8/layout/hierarchy3"/>
    <dgm:cxn modelId="{F8EE30C7-D3C9-42A2-B482-81D082C3C4FE}" type="presOf" srcId="{663E6273-D2BB-4B7B-9211-001771B6089B}" destId="{13F48D7F-2C41-49B5-8392-677224278E0C}" srcOrd="0" destOrd="0" presId="urn:microsoft.com/office/officeart/2005/8/layout/hierarchy3"/>
    <dgm:cxn modelId="{71268AC7-B1C5-4A18-9C08-D4452A8BD5A9}" type="presOf" srcId="{B55C2480-0313-4FDB-858C-00717C7006A0}" destId="{F20E4F1A-9EF1-45E1-80D2-F7D28A47A3A0}" srcOrd="0" destOrd="0" presId="urn:microsoft.com/office/officeart/2005/8/layout/hierarchy3"/>
    <dgm:cxn modelId="{558918C8-E164-4C5F-AFCA-D22769FDD234}" type="presOf" srcId="{8962C972-9DE4-4010-AE18-85C239BE2106}" destId="{FE104117-384D-44EC-989E-F184ACA2CBF7}" srcOrd="0" destOrd="0" presId="urn:microsoft.com/office/officeart/2005/8/layout/hierarchy3"/>
    <dgm:cxn modelId="{73CC13CE-BDC5-485F-971D-87017DDCC6CC}" type="presOf" srcId="{230F76A9-3505-4EA3-B0B8-785112A94E8C}" destId="{D7E5F343-6C2E-46B3-8710-B297150B00DE}" srcOrd="0" destOrd="0" presId="urn:microsoft.com/office/officeart/2005/8/layout/hierarchy3"/>
    <dgm:cxn modelId="{582E47EE-76B9-4F73-A127-98D2CA3FDD8F}" type="presOf" srcId="{08F3DEE2-0225-4869-AFC2-F6495703EFF9}" destId="{14A1F1F7-9610-4FF6-92BA-9066C6580325}" srcOrd="0" destOrd="0" presId="urn:microsoft.com/office/officeart/2005/8/layout/hierarchy3"/>
    <dgm:cxn modelId="{2AFB16FB-7F02-4030-A50B-2C99A9F14F1A}" srcId="{230F76A9-3505-4EA3-B0B8-785112A94E8C}" destId="{B55C2480-0313-4FDB-858C-00717C7006A0}" srcOrd="2" destOrd="0" parTransId="{3C979B0F-1575-4E97-A2CB-CCFB732B5527}" sibTransId="{E0432B72-C842-4BAB-9F75-EFBCA7953FA9}"/>
    <dgm:cxn modelId="{FCDF02FF-B3EF-4C06-8776-E68D64C2E4EF}" srcId="{A1A858BA-FD22-4D1D-9B16-E4B1E612A4D2}" destId="{230F76A9-3505-4EA3-B0B8-785112A94E8C}" srcOrd="0" destOrd="0" parTransId="{D90E3352-99DB-4C16-99AD-672BFEE481CB}" sibTransId="{B3DEB2E1-3812-46E1-90B6-036C3C1DD3D1}"/>
    <dgm:cxn modelId="{3044981B-282D-4B18-A5D1-AA16EC4ECAC6}" type="presParOf" srcId="{A6BBE474-3D7A-43F2-AD7F-5F37781C728B}" destId="{F1C6CDB5-8CB3-491A-B7F2-DA4DCDF7D24C}" srcOrd="0" destOrd="0" presId="urn:microsoft.com/office/officeart/2005/8/layout/hierarchy3"/>
    <dgm:cxn modelId="{39FBBDF7-3787-4D3A-A109-CFDA97117345}" type="presParOf" srcId="{F1C6CDB5-8CB3-491A-B7F2-DA4DCDF7D24C}" destId="{FD3F836A-5D70-428E-8513-2024022CDF8C}" srcOrd="0" destOrd="0" presId="urn:microsoft.com/office/officeart/2005/8/layout/hierarchy3"/>
    <dgm:cxn modelId="{C7919634-6152-4BCE-A764-4B3D21B5C8EE}" type="presParOf" srcId="{FD3F836A-5D70-428E-8513-2024022CDF8C}" destId="{D7E5F343-6C2E-46B3-8710-B297150B00DE}" srcOrd="0" destOrd="0" presId="urn:microsoft.com/office/officeart/2005/8/layout/hierarchy3"/>
    <dgm:cxn modelId="{CC81E747-BAF8-4482-8A67-F8365B44EF6C}" type="presParOf" srcId="{FD3F836A-5D70-428E-8513-2024022CDF8C}" destId="{580E8826-ED24-4BDB-BE73-4D3DC320B927}" srcOrd="1" destOrd="0" presId="urn:microsoft.com/office/officeart/2005/8/layout/hierarchy3"/>
    <dgm:cxn modelId="{FD1FC495-B4EB-45B9-AA49-F3FE3099D218}" type="presParOf" srcId="{F1C6CDB5-8CB3-491A-B7F2-DA4DCDF7D24C}" destId="{C6D68828-BD41-4D57-BEDE-2EDEFBDF9F1B}" srcOrd="1" destOrd="0" presId="urn:microsoft.com/office/officeart/2005/8/layout/hierarchy3"/>
    <dgm:cxn modelId="{DF1AD9FE-A1E1-42BA-8BA4-A7450F6B74D9}" type="presParOf" srcId="{C6D68828-BD41-4D57-BEDE-2EDEFBDF9F1B}" destId="{FE104117-384D-44EC-989E-F184ACA2CBF7}" srcOrd="0" destOrd="0" presId="urn:microsoft.com/office/officeart/2005/8/layout/hierarchy3"/>
    <dgm:cxn modelId="{92DD6237-C75B-41BD-A908-D47693EE9B68}" type="presParOf" srcId="{C6D68828-BD41-4D57-BEDE-2EDEFBDF9F1B}" destId="{CBB3D104-6F9D-428A-B105-2130D9D6D08E}" srcOrd="1" destOrd="0" presId="urn:microsoft.com/office/officeart/2005/8/layout/hierarchy3"/>
    <dgm:cxn modelId="{A642E5A1-2BF0-4BE5-9235-F47A251FFAD2}" type="presParOf" srcId="{C6D68828-BD41-4D57-BEDE-2EDEFBDF9F1B}" destId="{14A1F1F7-9610-4FF6-92BA-9066C6580325}" srcOrd="2" destOrd="0" presId="urn:microsoft.com/office/officeart/2005/8/layout/hierarchy3"/>
    <dgm:cxn modelId="{3375CB2C-853D-4332-9A10-9203B8E2E146}" type="presParOf" srcId="{C6D68828-BD41-4D57-BEDE-2EDEFBDF9F1B}" destId="{BE735967-3E01-45DF-A32B-D443DF8F34E6}" srcOrd="3" destOrd="0" presId="urn:microsoft.com/office/officeart/2005/8/layout/hierarchy3"/>
    <dgm:cxn modelId="{34DFADB6-78A6-4675-924B-4E4854C00FD3}" type="presParOf" srcId="{C6D68828-BD41-4D57-BEDE-2EDEFBDF9F1B}" destId="{445BFF27-0E20-47BD-962A-C68E4CCA0405}" srcOrd="4" destOrd="0" presId="urn:microsoft.com/office/officeart/2005/8/layout/hierarchy3"/>
    <dgm:cxn modelId="{F956733D-52D9-4C60-ADA2-E6838F32AA5D}" type="presParOf" srcId="{C6D68828-BD41-4D57-BEDE-2EDEFBDF9F1B}" destId="{F20E4F1A-9EF1-45E1-80D2-F7D28A47A3A0}" srcOrd="5" destOrd="0" presId="urn:microsoft.com/office/officeart/2005/8/layout/hierarchy3"/>
    <dgm:cxn modelId="{50C279D8-56E4-4519-AFD3-4ACBCAC84381}" type="presParOf" srcId="{A6BBE474-3D7A-43F2-AD7F-5F37781C728B}" destId="{04057845-266C-4F4F-92F8-D6BD615BD555}" srcOrd="1" destOrd="0" presId="urn:microsoft.com/office/officeart/2005/8/layout/hierarchy3"/>
    <dgm:cxn modelId="{C1934FFB-1C8B-49B4-A115-71053DA124DB}" type="presParOf" srcId="{04057845-266C-4F4F-92F8-D6BD615BD555}" destId="{BFE2F65D-D8EB-437C-B019-D0434DE4130F}" srcOrd="0" destOrd="0" presId="urn:microsoft.com/office/officeart/2005/8/layout/hierarchy3"/>
    <dgm:cxn modelId="{D67DCA86-6CC9-4114-A2B7-A60740104579}" type="presParOf" srcId="{BFE2F65D-D8EB-437C-B019-D0434DE4130F}" destId="{1E00DF48-DD0F-4D88-A146-73673DD92A63}" srcOrd="0" destOrd="0" presId="urn:microsoft.com/office/officeart/2005/8/layout/hierarchy3"/>
    <dgm:cxn modelId="{4CD6C0BD-6568-4408-8425-A3A000F932CD}" type="presParOf" srcId="{BFE2F65D-D8EB-437C-B019-D0434DE4130F}" destId="{A43D97C7-A010-4CFF-A7F6-B4645FAEE3BB}" srcOrd="1" destOrd="0" presId="urn:microsoft.com/office/officeart/2005/8/layout/hierarchy3"/>
    <dgm:cxn modelId="{576AA40D-3820-4E43-87E3-3ADF248024D2}" type="presParOf" srcId="{04057845-266C-4F4F-92F8-D6BD615BD555}" destId="{E68AF349-48CB-4008-A8D2-C04D377B0AEA}" srcOrd="1" destOrd="0" presId="urn:microsoft.com/office/officeart/2005/8/layout/hierarchy3"/>
    <dgm:cxn modelId="{B1506381-3D17-4158-8F3E-7597016A3E40}" type="presParOf" srcId="{E68AF349-48CB-4008-A8D2-C04D377B0AEA}" destId="{3A742A17-18B4-43AE-9336-64432C0A62B2}" srcOrd="0" destOrd="0" presId="urn:microsoft.com/office/officeart/2005/8/layout/hierarchy3"/>
    <dgm:cxn modelId="{23794742-4C2D-4A89-B5C7-ACD8F1A6DE44}" type="presParOf" srcId="{E68AF349-48CB-4008-A8D2-C04D377B0AEA}" destId="{13F48D7F-2C41-49B5-8392-677224278E0C}" srcOrd="1" destOrd="0" presId="urn:microsoft.com/office/officeart/2005/8/layout/hierarchy3"/>
    <dgm:cxn modelId="{24D55DAE-ED7C-4C3F-8237-83E9EED240C0}" type="presParOf" srcId="{E68AF349-48CB-4008-A8D2-C04D377B0AEA}" destId="{18C9B67F-3ADD-4A2A-B2FE-431D31C0F286}" srcOrd="2" destOrd="0" presId="urn:microsoft.com/office/officeart/2005/8/layout/hierarchy3"/>
    <dgm:cxn modelId="{EC578179-A9E4-4762-8CAB-EACD06CDCAC6}" type="presParOf" srcId="{E68AF349-48CB-4008-A8D2-C04D377B0AEA}" destId="{DD749D8E-3141-490A-807B-1C3421C13AD8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4413C0-9B24-409E-908E-2910536A677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562FA56-87E0-4064-B901-B7EB90BA0A1F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Market Strategy</a:t>
          </a:r>
        </a:p>
      </dgm:t>
    </dgm:pt>
    <dgm:pt modelId="{299334D1-DE60-4452-A1E5-98FB450FB72D}" type="parTrans" cxnId="{FFB67E64-5AC7-4AB1-84AF-4CE77B8D8A0B}">
      <dgm:prSet/>
      <dgm:spPr/>
      <dgm:t>
        <a:bodyPr/>
        <a:lstStyle/>
        <a:p>
          <a:endParaRPr lang="en-GB"/>
        </a:p>
      </dgm:t>
    </dgm:pt>
    <dgm:pt modelId="{18E219A3-A590-40B3-B000-E1B1CA28310A}" type="sibTrans" cxnId="{FFB67E64-5AC7-4AB1-84AF-4CE77B8D8A0B}">
      <dgm:prSet/>
      <dgm:spPr/>
      <dgm:t>
        <a:bodyPr/>
        <a:lstStyle/>
        <a:p>
          <a:endParaRPr lang="en-GB"/>
        </a:p>
      </dgm:t>
    </dgm:pt>
    <dgm:pt modelId="{8F590343-9272-4FC9-882A-71ACA397ED0B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Digital Marketing: Active social media presence (Instagram, TikTok), influencer partnerships, content marketing</a:t>
          </a:r>
        </a:p>
      </dgm:t>
    </dgm:pt>
    <dgm:pt modelId="{4FB7E3D3-3C79-4002-90C8-0B41256C5A1C}" type="parTrans" cxnId="{CD0A85B7-C8D0-42FD-878F-45B0F5E69B6B}">
      <dgm:prSet/>
      <dgm:spPr/>
      <dgm:t>
        <a:bodyPr/>
        <a:lstStyle/>
        <a:p>
          <a:endParaRPr lang="en-GB"/>
        </a:p>
      </dgm:t>
    </dgm:pt>
    <dgm:pt modelId="{F7D1D59D-05A9-4695-8873-8EC13C2783AC}" type="sibTrans" cxnId="{CD0A85B7-C8D0-42FD-878F-45B0F5E69B6B}">
      <dgm:prSet/>
      <dgm:spPr/>
      <dgm:t>
        <a:bodyPr/>
        <a:lstStyle/>
        <a:p>
          <a:endParaRPr lang="en-GB"/>
        </a:p>
      </dgm:t>
    </dgm:pt>
    <dgm:pt modelId="{387226B6-D6EE-4190-A612-5B46E2A2C6D2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Offline Engagement: Pop-up events and collaborations with local ethical brands</a:t>
          </a:r>
        </a:p>
      </dgm:t>
    </dgm:pt>
    <dgm:pt modelId="{F59FEAED-89DD-4A5B-BFD7-5A5378BB9450}" type="parTrans" cxnId="{F0A51554-79B2-4BCF-906A-61FCD089F12B}">
      <dgm:prSet/>
      <dgm:spPr/>
      <dgm:t>
        <a:bodyPr/>
        <a:lstStyle/>
        <a:p>
          <a:endParaRPr lang="en-GB"/>
        </a:p>
      </dgm:t>
    </dgm:pt>
    <dgm:pt modelId="{71A35AC7-79BA-4054-91B8-67A2A0096FF7}" type="sibTrans" cxnId="{F0A51554-79B2-4BCF-906A-61FCD089F12B}">
      <dgm:prSet/>
      <dgm:spPr/>
      <dgm:t>
        <a:bodyPr/>
        <a:lstStyle/>
        <a:p>
          <a:endParaRPr lang="en-GB"/>
        </a:p>
      </dgm:t>
    </dgm:pt>
    <dgm:pt modelId="{C9E20814-A635-4D8A-8FE6-1422DB9DAEF5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Customer Focus: Emphasis on quality, longevity, and transparent sustainability story</a:t>
          </a:r>
        </a:p>
      </dgm:t>
    </dgm:pt>
    <dgm:pt modelId="{F4A2B19F-E770-44E0-842E-B51572B4C323}" type="parTrans" cxnId="{A2D257BF-79B5-4865-8BBE-9550A75D2985}">
      <dgm:prSet/>
      <dgm:spPr/>
      <dgm:t>
        <a:bodyPr/>
        <a:lstStyle/>
        <a:p>
          <a:endParaRPr lang="en-GB"/>
        </a:p>
      </dgm:t>
    </dgm:pt>
    <dgm:pt modelId="{823C873D-89F6-4459-AEB8-E70B2444008B}" type="sibTrans" cxnId="{A2D257BF-79B5-4865-8BBE-9550A75D2985}">
      <dgm:prSet/>
      <dgm:spPr/>
      <dgm:t>
        <a:bodyPr/>
        <a:lstStyle/>
        <a:p>
          <a:endParaRPr lang="en-GB"/>
        </a:p>
      </dgm:t>
    </dgm:pt>
    <dgm:pt modelId="{86F1000B-981C-4186-9B2F-6226559BE996}">
      <dgm:prSet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Financial Outlook</a:t>
          </a:r>
        </a:p>
      </dgm:t>
    </dgm:pt>
    <dgm:pt modelId="{708198D8-3F42-43F7-9389-43302BC61539}" type="parTrans" cxnId="{AE1533FD-27FE-4AB5-84BD-088239E7EEF6}">
      <dgm:prSet/>
      <dgm:spPr/>
      <dgm:t>
        <a:bodyPr/>
        <a:lstStyle/>
        <a:p>
          <a:endParaRPr lang="en-GB"/>
        </a:p>
      </dgm:t>
    </dgm:pt>
    <dgm:pt modelId="{FA786505-B7D9-49F3-A950-35666116345F}" type="sibTrans" cxnId="{AE1533FD-27FE-4AB5-84BD-088239E7EEF6}">
      <dgm:prSet/>
      <dgm:spPr/>
      <dgm:t>
        <a:bodyPr/>
        <a:lstStyle/>
        <a:p>
          <a:endParaRPr lang="en-GB"/>
        </a:p>
      </dgm:t>
    </dgm:pt>
    <dgm:pt modelId="{9D94C02A-480B-4061-B19F-5336DB39DB1E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Year 1: Projected revenue ~£60K (start-up loss expected)</a:t>
          </a:r>
        </a:p>
      </dgm:t>
    </dgm:pt>
    <dgm:pt modelId="{CF2CF798-458D-4B11-981E-7B2FB965EC62}" type="parTrans" cxnId="{59A3C539-5188-4433-8E1B-18374874A9AE}">
      <dgm:prSet/>
      <dgm:spPr/>
      <dgm:t>
        <a:bodyPr/>
        <a:lstStyle/>
        <a:p>
          <a:endParaRPr lang="en-GB"/>
        </a:p>
      </dgm:t>
    </dgm:pt>
    <dgm:pt modelId="{D9A1B89F-484A-4EFB-BC48-3BBB16EEAD6B}" type="sibTrans" cxnId="{59A3C539-5188-4433-8E1B-18374874A9AE}">
      <dgm:prSet/>
      <dgm:spPr/>
      <dgm:t>
        <a:bodyPr/>
        <a:lstStyle/>
        <a:p>
          <a:endParaRPr lang="en-GB"/>
        </a:p>
      </dgm:t>
    </dgm:pt>
    <dgm:pt modelId="{A9A1B03C-6FB6-4376-87D7-581C03171FF8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Year 2: Near break-even as operations scale</a:t>
          </a:r>
        </a:p>
      </dgm:t>
    </dgm:pt>
    <dgm:pt modelId="{756FB825-C270-435E-BCA9-F8D8089165C7}" type="parTrans" cxnId="{0E7F366F-9DFE-40B9-A413-F336CD3DA35D}">
      <dgm:prSet/>
      <dgm:spPr/>
      <dgm:t>
        <a:bodyPr/>
        <a:lstStyle/>
        <a:p>
          <a:endParaRPr lang="en-GB"/>
        </a:p>
      </dgm:t>
    </dgm:pt>
    <dgm:pt modelId="{E79E77EE-1B4F-423B-91A1-5E9DB953BE73}" type="sibTrans" cxnId="{0E7F366F-9DFE-40B9-A413-F336CD3DA35D}">
      <dgm:prSet/>
      <dgm:spPr/>
      <dgm:t>
        <a:bodyPr/>
        <a:lstStyle/>
        <a:p>
          <a:endParaRPr lang="en-GB"/>
        </a:p>
      </dgm:t>
    </dgm:pt>
    <dgm:pt modelId="{89FB68D7-90E0-45B6-ADB2-729163B600D6}">
      <dgm:prSet custT="1"/>
      <dgm:spPr/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Year 3: Modest profitability (net profit margin ~8%) with potential for reinvestment and growth</a:t>
          </a:r>
        </a:p>
      </dgm:t>
    </dgm:pt>
    <dgm:pt modelId="{99CC4095-FBE9-4475-B3D4-1A18E250783D}" type="parTrans" cxnId="{76C7D473-8E9E-481D-AA93-EDEB3CD8AA17}">
      <dgm:prSet/>
      <dgm:spPr/>
      <dgm:t>
        <a:bodyPr/>
        <a:lstStyle/>
        <a:p>
          <a:endParaRPr lang="en-GB"/>
        </a:p>
      </dgm:t>
    </dgm:pt>
    <dgm:pt modelId="{C795E1FD-AB47-43BA-90A9-5E1B12FEE829}" type="sibTrans" cxnId="{76C7D473-8E9E-481D-AA93-EDEB3CD8AA17}">
      <dgm:prSet/>
      <dgm:spPr/>
      <dgm:t>
        <a:bodyPr/>
        <a:lstStyle/>
        <a:p>
          <a:endParaRPr lang="en-GB"/>
        </a:p>
      </dgm:t>
    </dgm:pt>
    <dgm:pt modelId="{D541DAEE-12B5-48A9-9FAB-255A3B9EF2DE}" type="pres">
      <dgm:prSet presAssocID="{D04413C0-9B24-409E-908E-2910536A677F}" presName="Name0" presStyleCnt="0">
        <dgm:presLayoutVars>
          <dgm:dir/>
          <dgm:animLvl val="lvl"/>
          <dgm:resizeHandles val="exact"/>
        </dgm:presLayoutVars>
      </dgm:prSet>
      <dgm:spPr/>
    </dgm:pt>
    <dgm:pt modelId="{FE69E7AE-4B08-4627-BAC5-952FD02D8630}" type="pres">
      <dgm:prSet presAssocID="{C562FA56-87E0-4064-B901-B7EB90BA0A1F}" presName="linNode" presStyleCnt="0"/>
      <dgm:spPr/>
    </dgm:pt>
    <dgm:pt modelId="{34DA9C8A-3181-403E-A286-1C69AB2D6309}" type="pres">
      <dgm:prSet presAssocID="{C562FA56-87E0-4064-B901-B7EB90BA0A1F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15D32650-C147-48FE-9E30-150510144119}" type="pres">
      <dgm:prSet presAssocID="{C562FA56-87E0-4064-B901-B7EB90BA0A1F}" presName="descendantText" presStyleLbl="alignAccFollowNode1" presStyleIdx="0" presStyleCnt="2">
        <dgm:presLayoutVars>
          <dgm:bulletEnabled val="1"/>
        </dgm:presLayoutVars>
      </dgm:prSet>
      <dgm:spPr/>
    </dgm:pt>
    <dgm:pt modelId="{EEA61B54-0F99-44DA-B7ED-47BF2E06FC40}" type="pres">
      <dgm:prSet presAssocID="{18E219A3-A590-40B3-B000-E1B1CA28310A}" presName="sp" presStyleCnt="0"/>
      <dgm:spPr/>
    </dgm:pt>
    <dgm:pt modelId="{9D62D953-1B13-407E-BDCC-9AC2B8AE80E8}" type="pres">
      <dgm:prSet presAssocID="{86F1000B-981C-4186-9B2F-6226559BE996}" presName="linNode" presStyleCnt="0"/>
      <dgm:spPr/>
    </dgm:pt>
    <dgm:pt modelId="{332F9F74-F10E-40DF-8D41-7723A394F267}" type="pres">
      <dgm:prSet presAssocID="{86F1000B-981C-4186-9B2F-6226559BE996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549F149D-0140-4E9C-A74C-BCAA6F2E0D39}" type="pres">
      <dgm:prSet presAssocID="{86F1000B-981C-4186-9B2F-6226559BE996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A872A311-2192-410F-8749-301C783B59D7}" type="presOf" srcId="{86F1000B-981C-4186-9B2F-6226559BE996}" destId="{332F9F74-F10E-40DF-8D41-7723A394F267}" srcOrd="0" destOrd="0" presId="urn:microsoft.com/office/officeart/2005/8/layout/vList5"/>
    <dgm:cxn modelId="{E2829234-DB50-4D8B-8A95-F83CCEC66271}" type="presOf" srcId="{C9E20814-A635-4D8A-8FE6-1422DB9DAEF5}" destId="{15D32650-C147-48FE-9E30-150510144119}" srcOrd="0" destOrd="2" presId="urn:microsoft.com/office/officeart/2005/8/layout/vList5"/>
    <dgm:cxn modelId="{59A3C539-5188-4433-8E1B-18374874A9AE}" srcId="{86F1000B-981C-4186-9B2F-6226559BE996}" destId="{9D94C02A-480B-4061-B19F-5336DB39DB1E}" srcOrd="0" destOrd="0" parTransId="{CF2CF798-458D-4B11-981E-7B2FB965EC62}" sibTransId="{D9A1B89F-484A-4EFB-BC48-3BBB16EEAD6B}"/>
    <dgm:cxn modelId="{343A493A-0F49-4108-B640-53E8A3A8A59B}" type="presOf" srcId="{8F590343-9272-4FC9-882A-71ACA397ED0B}" destId="{15D32650-C147-48FE-9E30-150510144119}" srcOrd="0" destOrd="0" presId="urn:microsoft.com/office/officeart/2005/8/layout/vList5"/>
    <dgm:cxn modelId="{7E9DA33D-6D50-4BBC-BF80-B4B0DA5064E3}" type="presOf" srcId="{9D94C02A-480B-4061-B19F-5336DB39DB1E}" destId="{549F149D-0140-4E9C-A74C-BCAA6F2E0D39}" srcOrd="0" destOrd="0" presId="urn:microsoft.com/office/officeart/2005/8/layout/vList5"/>
    <dgm:cxn modelId="{1D8EA563-4B2C-4FBC-9C9B-18EFAEE80DE7}" type="presOf" srcId="{C562FA56-87E0-4064-B901-B7EB90BA0A1F}" destId="{34DA9C8A-3181-403E-A286-1C69AB2D6309}" srcOrd="0" destOrd="0" presId="urn:microsoft.com/office/officeart/2005/8/layout/vList5"/>
    <dgm:cxn modelId="{FFB67E64-5AC7-4AB1-84AF-4CE77B8D8A0B}" srcId="{D04413C0-9B24-409E-908E-2910536A677F}" destId="{C562FA56-87E0-4064-B901-B7EB90BA0A1F}" srcOrd="0" destOrd="0" parTransId="{299334D1-DE60-4452-A1E5-98FB450FB72D}" sibTransId="{18E219A3-A590-40B3-B000-E1B1CA28310A}"/>
    <dgm:cxn modelId="{0E7F366F-9DFE-40B9-A413-F336CD3DA35D}" srcId="{86F1000B-981C-4186-9B2F-6226559BE996}" destId="{A9A1B03C-6FB6-4376-87D7-581C03171FF8}" srcOrd="1" destOrd="0" parTransId="{756FB825-C270-435E-BCA9-F8D8089165C7}" sibTransId="{E79E77EE-1B4F-423B-91A1-5E9DB953BE73}"/>
    <dgm:cxn modelId="{76C7D473-8E9E-481D-AA93-EDEB3CD8AA17}" srcId="{86F1000B-981C-4186-9B2F-6226559BE996}" destId="{89FB68D7-90E0-45B6-ADB2-729163B600D6}" srcOrd="2" destOrd="0" parTransId="{99CC4095-FBE9-4475-B3D4-1A18E250783D}" sibTransId="{C795E1FD-AB47-43BA-90A9-5E1B12FEE829}"/>
    <dgm:cxn modelId="{F0A51554-79B2-4BCF-906A-61FCD089F12B}" srcId="{C562FA56-87E0-4064-B901-B7EB90BA0A1F}" destId="{387226B6-D6EE-4190-A612-5B46E2A2C6D2}" srcOrd="1" destOrd="0" parTransId="{F59FEAED-89DD-4A5B-BFD7-5A5378BB9450}" sibTransId="{71A35AC7-79BA-4054-91B8-67A2A0096FF7}"/>
    <dgm:cxn modelId="{A5E49E7E-A59A-4CE1-8B8D-0F27727F46DA}" type="presOf" srcId="{387226B6-D6EE-4190-A612-5B46E2A2C6D2}" destId="{15D32650-C147-48FE-9E30-150510144119}" srcOrd="0" destOrd="1" presId="urn:microsoft.com/office/officeart/2005/8/layout/vList5"/>
    <dgm:cxn modelId="{CD0A85B7-C8D0-42FD-878F-45B0F5E69B6B}" srcId="{C562FA56-87E0-4064-B901-B7EB90BA0A1F}" destId="{8F590343-9272-4FC9-882A-71ACA397ED0B}" srcOrd="0" destOrd="0" parTransId="{4FB7E3D3-3C79-4002-90C8-0B41256C5A1C}" sibTransId="{F7D1D59D-05A9-4695-8873-8EC13C2783AC}"/>
    <dgm:cxn modelId="{A2D257BF-79B5-4865-8BBE-9550A75D2985}" srcId="{C562FA56-87E0-4064-B901-B7EB90BA0A1F}" destId="{C9E20814-A635-4D8A-8FE6-1422DB9DAEF5}" srcOrd="2" destOrd="0" parTransId="{F4A2B19F-E770-44E0-842E-B51572B4C323}" sibTransId="{823C873D-89F6-4459-AEB8-E70B2444008B}"/>
    <dgm:cxn modelId="{34AFE5D0-C9E1-4A27-A00B-033796950816}" type="presOf" srcId="{89FB68D7-90E0-45B6-ADB2-729163B600D6}" destId="{549F149D-0140-4E9C-A74C-BCAA6F2E0D39}" srcOrd="0" destOrd="2" presId="urn:microsoft.com/office/officeart/2005/8/layout/vList5"/>
    <dgm:cxn modelId="{6B819DEC-3EF7-4C75-84FB-BFBEEBCDDCB3}" type="presOf" srcId="{A9A1B03C-6FB6-4376-87D7-581C03171FF8}" destId="{549F149D-0140-4E9C-A74C-BCAA6F2E0D39}" srcOrd="0" destOrd="1" presId="urn:microsoft.com/office/officeart/2005/8/layout/vList5"/>
    <dgm:cxn modelId="{614A55ED-91BC-4790-AB99-B4AFBAC888BA}" type="presOf" srcId="{D04413C0-9B24-409E-908E-2910536A677F}" destId="{D541DAEE-12B5-48A9-9FAB-255A3B9EF2DE}" srcOrd="0" destOrd="0" presId="urn:microsoft.com/office/officeart/2005/8/layout/vList5"/>
    <dgm:cxn modelId="{AE1533FD-27FE-4AB5-84BD-088239E7EEF6}" srcId="{D04413C0-9B24-409E-908E-2910536A677F}" destId="{86F1000B-981C-4186-9B2F-6226559BE996}" srcOrd="1" destOrd="0" parTransId="{708198D8-3F42-43F7-9389-43302BC61539}" sibTransId="{FA786505-B7D9-49F3-A950-35666116345F}"/>
    <dgm:cxn modelId="{72F68852-01E8-4418-A1D7-7DDB91D18219}" type="presParOf" srcId="{D541DAEE-12B5-48A9-9FAB-255A3B9EF2DE}" destId="{FE69E7AE-4B08-4627-BAC5-952FD02D8630}" srcOrd="0" destOrd="0" presId="urn:microsoft.com/office/officeart/2005/8/layout/vList5"/>
    <dgm:cxn modelId="{E832422F-C8AC-4CE7-BE91-C90BEE223564}" type="presParOf" srcId="{FE69E7AE-4B08-4627-BAC5-952FD02D8630}" destId="{34DA9C8A-3181-403E-A286-1C69AB2D6309}" srcOrd="0" destOrd="0" presId="urn:microsoft.com/office/officeart/2005/8/layout/vList5"/>
    <dgm:cxn modelId="{7C94396F-4D3C-4FB2-8FCC-D47E242A3530}" type="presParOf" srcId="{FE69E7AE-4B08-4627-BAC5-952FD02D8630}" destId="{15D32650-C147-48FE-9E30-150510144119}" srcOrd="1" destOrd="0" presId="urn:microsoft.com/office/officeart/2005/8/layout/vList5"/>
    <dgm:cxn modelId="{7E7A3A40-6FBE-465D-BF74-3DD31D9FBBC5}" type="presParOf" srcId="{D541DAEE-12B5-48A9-9FAB-255A3B9EF2DE}" destId="{EEA61B54-0F99-44DA-B7ED-47BF2E06FC40}" srcOrd="1" destOrd="0" presId="urn:microsoft.com/office/officeart/2005/8/layout/vList5"/>
    <dgm:cxn modelId="{8FFB3B96-873C-416E-8DE3-75B57B3163EE}" type="presParOf" srcId="{D541DAEE-12B5-48A9-9FAB-255A3B9EF2DE}" destId="{9D62D953-1B13-407E-BDCC-9AC2B8AE80E8}" srcOrd="2" destOrd="0" presId="urn:microsoft.com/office/officeart/2005/8/layout/vList5"/>
    <dgm:cxn modelId="{1935B191-0746-4C3F-8140-0C5E1054D4D8}" type="presParOf" srcId="{9D62D953-1B13-407E-BDCC-9AC2B8AE80E8}" destId="{332F9F74-F10E-40DF-8D41-7723A394F267}" srcOrd="0" destOrd="0" presId="urn:microsoft.com/office/officeart/2005/8/layout/vList5"/>
    <dgm:cxn modelId="{3AFDF1B0-DCB3-4C14-9C9F-9E3CA0EE470A}" type="presParOf" srcId="{9D62D953-1B13-407E-BDCC-9AC2B8AE80E8}" destId="{549F149D-0140-4E9C-A74C-BCAA6F2E0D3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F81EC73-D70D-4F15-A9C5-D120298CD2E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A461921-C422-4DF5-981E-A5F4D04F38D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Why GreenStyle UK Will Succeed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0B17B4-5E93-4715-9EA7-04ABF9667124}" type="parTrans" cxnId="{B8E119BB-1470-4753-9528-54009E93E2C7}">
      <dgm:prSet/>
      <dgm:spPr/>
      <dgm:t>
        <a:bodyPr/>
        <a:lstStyle/>
        <a:p>
          <a:endParaRPr lang="en-GB"/>
        </a:p>
      </dgm:t>
    </dgm:pt>
    <dgm:pt modelId="{C4455F8E-EE2B-467A-89F8-17AADF8C3B38}" type="sibTrans" cxnId="{B8E119BB-1470-4753-9528-54009E93E2C7}">
      <dgm:prSet/>
      <dgm:spPr/>
      <dgm:t>
        <a:bodyPr/>
        <a:lstStyle/>
        <a:p>
          <a:endParaRPr lang="en-GB"/>
        </a:p>
      </dgm:t>
    </dgm:pt>
    <dgm:pt modelId="{7EF75AC4-92C9-42AE-ADD4-1771E48ACB4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Authenticity &amp; Transparency: Genuine sustainable practices and ethical production build consumer trust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9B3CC6-A7C1-4E5A-B895-ADE8C21E7216}" type="parTrans" cxnId="{B20F554A-3211-4E4D-84A3-D90EB5BD510F}">
      <dgm:prSet/>
      <dgm:spPr/>
      <dgm:t>
        <a:bodyPr/>
        <a:lstStyle/>
        <a:p>
          <a:endParaRPr lang="en-GB"/>
        </a:p>
      </dgm:t>
    </dgm:pt>
    <dgm:pt modelId="{0CE685D9-7050-43DE-9EA9-F3542105A26D}" type="sibTrans" cxnId="{B20F554A-3211-4E4D-84A3-D90EB5BD510F}">
      <dgm:prSet/>
      <dgm:spPr/>
      <dgm:t>
        <a:bodyPr/>
        <a:lstStyle/>
        <a:p>
          <a:endParaRPr lang="en-GB"/>
        </a:p>
      </dgm:t>
    </dgm:pt>
    <dgm:pt modelId="{C2772D8D-6B09-475D-98D7-33C79652885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Agility &amp; Innovation: Ability to quickly adapt to trends and incorporate innovative circular economy models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908A3F-C549-4D83-94D1-DD37A228223D}" type="parTrans" cxnId="{399C82FB-6DB2-40D8-8852-2DE244EDB95C}">
      <dgm:prSet/>
      <dgm:spPr/>
      <dgm:t>
        <a:bodyPr/>
        <a:lstStyle/>
        <a:p>
          <a:endParaRPr lang="en-GB"/>
        </a:p>
      </dgm:t>
    </dgm:pt>
    <dgm:pt modelId="{BD2A049D-045E-4D6F-B41C-DFB1CBBE360F}" type="sibTrans" cxnId="{399C82FB-6DB2-40D8-8852-2DE244EDB95C}">
      <dgm:prSet/>
      <dgm:spPr/>
      <dgm:t>
        <a:bodyPr/>
        <a:lstStyle/>
        <a:p>
          <a:endParaRPr lang="en-GB"/>
        </a:p>
      </dgm:t>
    </dgm:pt>
    <dgm:pt modelId="{B3101D89-2A07-425E-8E12-DBB7540AC1F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Market Growth: Rising demand for sustainable fashion among UK Millennials and Gen Z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074D82-4EBD-4776-BF93-6C7F1FAC1539}" type="parTrans" cxnId="{57F8C3FE-7DE8-4542-A251-4EA29A554E70}">
      <dgm:prSet/>
      <dgm:spPr/>
      <dgm:t>
        <a:bodyPr/>
        <a:lstStyle/>
        <a:p>
          <a:endParaRPr lang="en-GB"/>
        </a:p>
      </dgm:t>
    </dgm:pt>
    <dgm:pt modelId="{90C9D17B-28B4-4E75-9009-641CE39FCCE0}" type="sibTrans" cxnId="{57F8C3FE-7DE8-4542-A251-4EA29A554E70}">
      <dgm:prSet/>
      <dgm:spPr/>
      <dgm:t>
        <a:bodyPr/>
        <a:lstStyle/>
        <a:p>
          <a:endParaRPr lang="en-GB"/>
        </a:p>
      </dgm:t>
    </dgm:pt>
    <dgm:pt modelId="{821BBD64-B483-41F7-8965-4BEA8F075F2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Strong Brand Positioning: Differentiated “eco-chic” narrative that resonates with socially conscious consumers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8CFDE3-BBC5-4D42-9F1F-B92CE1C6B29C}" type="parTrans" cxnId="{DFEF4829-0590-49BD-A492-9397CA80994B}">
      <dgm:prSet/>
      <dgm:spPr/>
      <dgm:t>
        <a:bodyPr/>
        <a:lstStyle/>
        <a:p>
          <a:endParaRPr lang="en-GB"/>
        </a:p>
      </dgm:t>
    </dgm:pt>
    <dgm:pt modelId="{329A3499-4D0E-4CAD-8F03-91F9C4C5B7B0}" type="sibTrans" cxnId="{DFEF4829-0590-49BD-A492-9397CA80994B}">
      <dgm:prSet/>
      <dgm:spPr/>
      <dgm:t>
        <a:bodyPr/>
        <a:lstStyle/>
        <a:p>
          <a:endParaRPr lang="en-GB"/>
        </a:p>
      </dgm:t>
    </dgm:pt>
    <dgm:pt modelId="{A2B064FA-9678-411A-BB3F-2EB18930438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Scalable Financial Model: Conservative projections with clear break-even and growth milestones ensure long-term viability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4B4988-FE44-4281-8867-B283AE18D228}" type="parTrans" cxnId="{9837127B-4D2E-44C4-AF66-FE3BC75023DA}">
      <dgm:prSet/>
      <dgm:spPr/>
      <dgm:t>
        <a:bodyPr/>
        <a:lstStyle/>
        <a:p>
          <a:endParaRPr lang="en-GB"/>
        </a:p>
      </dgm:t>
    </dgm:pt>
    <dgm:pt modelId="{3161CDBE-6B6E-4D46-B3B2-59105CA6BDD9}" type="sibTrans" cxnId="{9837127B-4D2E-44C4-AF66-FE3BC75023DA}">
      <dgm:prSet/>
      <dgm:spPr/>
      <dgm:t>
        <a:bodyPr/>
        <a:lstStyle/>
        <a:p>
          <a:endParaRPr lang="en-GB"/>
        </a:p>
      </dgm:t>
    </dgm:pt>
    <dgm:pt modelId="{152619BB-A07A-4D8C-86BA-A1B44A79D2D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Conclusion: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6B204AB-B68E-41D3-B321-7051EE751F6D}" type="parTrans" cxnId="{7B46EA0A-EEB7-402F-813E-A04392DC1CF1}">
      <dgm:prSet/>
      <dgm:spPr/>
      <dgm:t>
        <a:bodyPr/>
        <a:lstStyle/>
        <a:p>
          <a:endParaRPr lang="en-GB"/>
        </a:p>
      </dgm:t>
    </dgm:pt>
    <dgm:pt modelId="{99E5D1BB-8EBC-4A7C-9A63-1100A359F4FA}" type="sibTrans" cxnId="{7B46EA0A-EEB7-402F-813E-A04392DC1CF1}">
      <dgm:prSet/>
      <dgm:spPr/>
      <dgm:t>
        <a:bodyPr/>
        <a:lstStyle/>
        <a:p>
          <a:endParaRPr lang="en-GB"/>
        </a:p>
      </dgm:t>
    </dgm:pt>
    <dgm:pt modelId="{17846165-DFF8-4258-A51C-0AA843BE259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GreenStyle UK is poised to disrupt the fashion market by marrying style with sustainability, backed by a robust business model, clear market demand, and a dedicated team focused on ethical excellence.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3F94BB-E0DD-4D43-8178-163CD5509352}" type="parTrans" cxnId="{6D880004-1263-41BF-831A-713C468260A7}">
      <dgm:prSet/>
      <dgm:spPr/>
      <dgm:t>
        <a:bodyPr/>
        <a:lstStyle/>
        <a:p>
          <a:endParaRPr lang="en-GB"/>
        </a:p>
      </dgm:t>
    </dgm:pt>
    <dgm:pt modelId="{9DD00318-5555-4E4F-924A-893DE3D7A0E2}" type="sibTrans" cxnId="{6D880004-1263-41BF-831A-713C468260A7}">
      <dgm:prSet/>
      <dgm:spPr/>
      <dgm:t>
        <a:bodyPr/>
        <a:lstStyle/>
        <a:p>
          <a:endParaRPr lang="en-GB"/>
        </a:p>
      </dgm:t>
    </dgm:pt>
    <dgm:pt modelId="{5E8C8936-CAB7-4FF4-AD5A-4232A9B60314}" type="pres">
      <dgm:prSet presAssocID="{CF81EC73-D70D-4F15-A9C5-D120298CD2E7}" presName="Name0" presStyleCnt="0">
        <dgm:presLayoutVars>
          <dgm:dir/>
          <dgm:animLvl val="lvl"/>
          <dgm:resizeHandles val="exact"/>
        </dgm:presLayoutVars>
      </dgm:prSet>
      <dgm:spPr/>
    </dgm:pt>
    <dgm:pt modelId="{0F6E2C8E-63AE-4701-BDD9-BAB9FA406FAC}" type="pres">
      <dgm:prSet presAssocID="{5A461921-C422-4DF5-981E-A5F4D04F38DA}" presName="composite" presStyleCnt="0"/>
      <dgm:spPr/>
    </dgm:pt>
    <dgm:pt modelId="{1966E0FA-787D-4357-894E-FFBDF6CCD90F}" type="pres">
      <dgm:prSet presAssocID="{5A461921-C422-4DF5-981E-A5F4D04F38DA}" presName="parTx" presStyleLbl="alignNode1" presStyleIdx="0" presStyleCnt="2" custScaleY="26124">
        <dgm:presLayoutVars>
          <dgm:chMax val="0"/>
          <dgm:chPref val="0"/>
          <dgm:bulletEnabled val="1"/>
        </dgm:presLayoutVars>
      </dgm:prSet>
      <dgm:spPr/>
    </dgm:pt>
    <dgm:pt modelId="{527C0560-56B5-4829-B538-ECCD7266F184}" type="pres">
      <dgm:prSet presAssocID="{5A461921-C422-4DF5-981E-A5F4D04F38DA}" presName="desTx" presStyleLbl="alignAccFollowNode1" presStyleIdx="0" presStyleCnt="2">
        <dgm:presLayoutVars>
          <dgm:bulletEnabled val="1"/>
        </dgm:presLayoutVars>
      </dgm:prSet>
      <dgm:spPr/>
    </dgm:pt>
    <dgm:pt modelId="{724A82D3-28EE-4C8D-96BA-9C0AD40F4153}" type="pres">
      <dgm:prSet presAssocID="{C4455F8E-EE2B-467A-89F8-17AADF8C3B38}" presName="space" presStyleCnt="0"/>
      <dgm:spPr/>
    </dgm:pt>
    <dgm:pt modelId="{CF3E6208-758D-434F-BF90-1FDBDEDFEFEA}" type="pres">
      <dgm:prSet presAssocID="{152619BB-A07A-4D8C-86BA-A1B44A79D2D8}" presName="composite" presStyleCnt="0"/>
      <dgm:spPr/>
    </dgm:pt>
    <dgm:pt modelId="{239787D3-16E3-46E2-9DAA-16955236D9CD}" type="pres">
      <dgm:prSet presAssocID="{152619BB-A07A-4D8C-86BA-A1B44A79D2D8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D498A4E7-FCBD-4FC7-BAA4-E872C08C7787}" type="pres">
      <dgm:prSet presAssocID="{152619BB-A07A-4D8C-86BA-A1B44A79D2D8}" presName="desTx" presStyleLbl="alignAccFollowNode1" presStyleIdx="1" presStyleCnt="2" custScaleY="105499">
        <dgm:presLayoutVars>
          <dgm:bulletEnabled val="1"/>
        </dgm:presLayoutVars>
      </dgm:prSet>
      <dgm:spPr/>
    </dgm:pt>
  </dgm:ptLst>
  <dgm:cxnLst>
    <dgm:cxn modelId="{6D880004-1263-41BF-831A-713C468260A7}" srcId="{152619BB-A07A-4D8C-86BA-A1B44A79D2D8}" destId="{17846165-DFF8-4258-A51C-0AA843BE2590}" srcOrd="0" destOrd="0" parTransId="{9A3F94BB-E0DD-4D43-8178-163CD5509352}" sibTransId="{9DD00318-5555-4E4F-924A-893DE3D7A0E2}"/>
    <dgm:cxn modelId="{7B46EA0A-EEB7-402F-813E-A04392DC1CF1}" srcId="{CF81EC73-D70D-4F15-A9C5-D120298CD2E7}" destId="{152619BB-A07A-4D8C-86BA-A1B44A79D2D8}" srcOrd="1" destOrd="0" parTransId="{46B204AB-B68E-41D3-B321-7051EE751F6D}" sibTransId="{99E5D1BB-8EBC-4A7C-9A63-1100A359F4FA}"/>
    <dgm:cxn modelId="{DFEF4829-0590-49BD-A492-9397CA80994B}" srcId="{5A461921-C422-4DF5-981E-A5F4D04F38DA}" destId="{821BBD64-B483-41F7-8965-4BEA8F075F25}" srcOrd="3" destOrd="0" parTransId="{B78CFDE3-BBC5-4D42-9F1F-B92CE1C6B29C}" sibTransId="{329A3499-4D0E-4CAD-8F03-91F9C4C5B7B0}"/>
    <dgm:cxn modelId="{CD57BD2A-7000-40A6-ACE6-6ADC4DFFA518}" type="presOf" srcId="{B3101D89-2A07-425E-8E12-DBB7540AC1FF}" destId="{527C0560-56B5-4829-B538-ECCD7266F184}" srcOrd="0" destOrd="2" presId="urn:microsoft.com/office/officeart/2005/8/layout/hList1"/>
    <dgm:cxn modelId="{3199952D-E826-4756-BEE1-306751AA46C8}" type="presOf" srcId="{C2772D8D-6B09-475D-98D7-33C79652885A}" destId="{527C0560-56B5-4829-B538-ECCD7266F184}" srcOrd="0" destOrd="1" presId="urn:microsoft.com/office/officeart/2005/8/layout/hList1"/>
    <dgm:cxn modelId="{B20F554A-3211-4E4D-84A3-D90EB5BD510F}" srcId="{5A461921-C422-4DF5-981E-A5F4D04F38DA}" destId="{7EF75AC4-92C9-42AE-ADD4-1771E48ACB4A}" srcOrd="0" destOrd="0" parTransId="{F79B3CC6-A7C1-4E5A-B895-ADE8C21E7216}" sibTransId="{0CE685D9-7050-43DE-9EA9-F3542105A26D}"/>
    <dgm:cxn modelId="{D592C957-5571-40E3-8911-5B5F98A4736F}" type="presOf" srcId="{17846165-DFF8-4258-A51C-0AA843BE2590}" destId="{D498A4E7-FCBD-4FC7-BAA4-E872C08C7787}" srcOrd="0" destOrd="0" presId="urn:microsoft.com/office/officeart/2005/8/layout/hList1"/>
    <dgm:cxn modelId="{9837127B-4D2E-44C4-AF66-FE3BC75023DA}" srcId="{5A461921-C422-4DF5-981E-A5F4D04F38DA}" destId="{A2B064FA-9678-411A-BB3F-2EB18930438F}" srcOrd="4" destOrd="0" parTransId="{2A4B4988-FE44-4281-8867-B283AE18D228}" sibTransId="{3161CDBE-6B6E-4D46-B3B2-59105CA6BDD9}"/>
    <dgm:cxn modelId="{5211FF88-71D3-4002-813C-5B17FF331D06}" type="presOf" srcId="{A2B064FA-9678-411A-BB3F-2EB18930438F}" destId="{527C0560-56B5-4829-B538-ECCD7266F184}" srcOrd="0" destOrd="4" presId="urn:microsoft.com/office/officeart/2005/8/layout/hList1"/>
    <dgm:cxn modelId="{2B34FC9D-EC03-4A33-9E8E-F88D74CC46D7}" type="presOf" srcId="{5A461921-C422-4DF5-981E-A5F4D04F38DA}" destId="{1966E0FA-787D-4357-894E-FFBDF6CCD90F}" srcOrd="0" destOrd="0" presId="urn:microsoft.com/office/officeart/2005/8/layout/hList1"/>
    <dgm:cxn modelId="{F5A8BC9F-DD67-4AAA-975E-8A14B54643F1}" type="presOf" srcId="{821BBD64-B483-41F7-8965-4BEA8F075F25}" destId="{527C0560-56B5-4829-B538-ECCD7266F184}" srcOrd="0" destOrd="3" presId="urn:microsoft.com/office/officeart/2005/8/layout/hList1"/>
    <dgm:cxn modelId="{B8E119BB-1470-4753-9528-54009E93E2C7}" srcId="{CF81EC73-D70D-4F15-A9C5-D120298CD2E7}" destId="{5A461921-C422-4DF5-981E-A5F4D04F38DA}" srcOrd="0" destOrd="0" parTransId="{C70B17B4-5E93-4715-9EA7-04ABF9667124}" sibTransId="{C4455F8E-EE2B-467A-89F8-17AADF8C3B38}"/>
    <dgm:cxn modelId="{3CF313D4-9170-4C92-861C-95EE503C601F}" type="presOf" srcId="{152619BB-A07A-4D8C-86BA-A1B44A79D2D8}" destId="{239787D3-16E3-46E2-9DAA-16955236D9CD}" srcOrd="0" destOrd="0" presId="urn:microsoft.com/office/officeart/2005/8/layout/hList1"/>
    <dgm:cxn modelId="{04C757E2-9A17-4C79-8573-C91112B63BE1}" type="presOf" srcId="{7EF75AC4-92C9-42AE-ADD4-1771E48ACB4A}" destId="{527C0560-56B5-4829-B538-ECCD7266F184}" srcOrd="0" destOrd="0" presId="urn:microsoft.com/office/officeart/2005/8/layout/hList1"/>
    <dgm:cxn modelId="{41B32BF0-D155-4F9C-976F-AEEE36A2521D}" type="presOf" srcId="{CF81EC73-D70D-4F15-A9C5-D120298CD2E7}" destId="{5E8C8936-CAB7-4FF4-AD5A-4232A9B60314}" srcOrd="0" destOrd="0" presId="urn:microsoft.com/office/officeart/2005/8/layout/hList1"/>
    <dgm:cxn modelId="{399C82FB-6DB2-40D8-8852-2DE244EDB95C}" srcId="{5A461921-C422-4DF5-981E-A5F4D04F38DA}" destId="{C2772D8D-6B09-475D-98D7-33C79652885A}" srcOrd="1" destOrd="0" parTransId="{BB908A3F-C549-4D83-94D1-DD37A228223D}" sibTransId="{BD2A049D-045E-4D6F-B41C-DFB1CBBE360F}"/>
    <dgm:cxn modelId="{57F8C3FE-7DE8-4542-A251-4EA29A554E70}" srcId="{5A461921-C422-4DF5-981E-A5F4D04F38DA}" destId="{B3101D89-2A07-425E-8E12-DBB7540AC1FF}" srcOrd="2" destOrd="0" parTransId="{87074D82-4EBD-4776-BF93-6C7F1FAC1539}" sibTransId="{90C9D17B-28B4-4E75-9009-641CE39FCCE0}"/>
    <dgm:cxn modelId="{85A98020-65B4-4651-8962-8969DB0CD8D8}" type="presParOf" srcId="{5E8C8936-CAB7-4FF4-AD5A-4232A9B60314}" destId="{0F6E2C8E-63AE-4701-BDD9-BAB9FA406FAC}" srcOrd="0" destOrd="0" presId="urn:microsoft.com/office/officeart/2005/8/layout/hList1"/>
    <dgm:cxn modelId="{A80F8AC5-B1A6-4553-A22A-EC53FC2222B3}" type="presParOf" srcId="{0F6E2C8E-63AE-4701-BDD9-BAB9FA406FAC}" destId="{1966E0FA-787D-4357-894E-FFBDF6CCD90F}" srcOrd="0" destOrd="0" presId="urn:microsoft.com/office/officeart/2005/8/layout/hList1"/>
    <dgm:cxn modelId="{954ED4D9-9656-4DB0-8E7E-88A4D848320E}" type="presParOf" srcId="{0F6E2C8E-63AE-4701-BDD9-BAB9FA406FAC}" destId="{527C0560-56B5-4829-B538-ECCD7266F184}" srcOrd="1" destOrd="0" presId="urn:microsoft.com/office/officeart/2005/8/layout/hList1"/>
    <dgm:cxn modelId="{C2C3B1FA-FB82-49D2-9507-E5388C99A37B}" type="presParOf" srcId="{5E8C8936-CAB7-4FF4-AD5A-4232A9B60314}" destId="{724A82D3-28EE-4C8D-96BA-9C0AD40F4153}" srcOrd="1" destOrd="0" presId="urn:microsoft.com/office/officeart/2005/8/layout/hList1"/>
    <dgm:cxn modelId="{245E5579-5204-4045-8EC3-C00F9EAE6EC3}" type="presParOf" srcId="{5E8C8936-CAB7-4FF4-AD5A-4232A9B60314}" destId="{CF3E6208-758D-434F-BF90-1FDBDEDFEFEA}" srcOrd="2" destOrd="0" presId="urn:microsoft.com/office/officeart/2005/8/layout/hList1"/>
    <dgm:cxn modelId="{F16B0314-DFEE-4014-928F-85617B0D37F4}" type="presParOf" srcId="{CF3E6208-758D-434F-BF90-1FDBDEDFEFEA}" destId="{239787D3-16E3-46E2-9DAA-16955236D9CD}" srcOrd="0" destOrd="0" presId="urn:microsoft.com/office/officeart/2005/8/layout/hList1"/>
    <dgm:cxn modelId="{C4229996-0B52-4541-B1A5-2BA7F0B9ADF9}" type="presParOf" srcId="{CF3E6208-758D-434F-BF90-1FDBDEDFEFEA}" destId="{D498A4E7-FCBD-4FC7-BAA4-E872C08C778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17730D-CF29-4BCB-AF46-3277052CFB90}">
      <dsp:nvSpPr>
        <dsp:cNvPr id="0" name=""/>
        <dsp:cNvSpPr/>
      </dsp:nvSpPr>
      <dsp:spPr>
        <a:xfrm>
          <a:off x="498532" y="1878"/>
          <a:ext cx="3346429" cy="2498039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68580" rIns="22860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Offers ethically produced, stylish apparel.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Mission: Combine modern design with environmental and social responsibility.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Vision: Lead ethical fashion movement in UK.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7064" y="60410"/>
        <a:ext cx="3229365" cy="2439507"/>
      </dsp:txXfrm>
    </dsp:sp>
    <dsp:sp modelId="{A4887CAF-4511-4243-98BC-43133718F1EA}">
      <dsp:nvSpPr>
        <dsp:cNvPr id="0" name=""/>
        <dsp:cNvSpPr/>
      </dsp:nvSpPr>
      <dsp:spPr>
        <a:xfrm>
          <a:off x="498532" y="2499917"/>
          <a:ext cx="3346429" cy="10741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0" rIns="2286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UK-based Sustainable Fashion Start-Up</a:t>
          </a:r>
          <a:endParaRPr lang="en-GB" sz="1800" kern="1200" dirty="0">
            <a:latin typeface="Arial Black" panose="020B0A04020102020204" pitchFamily="34" charset="0"/>
          </a:endParaRPr>
        </a:p>
      </dsp:txBody>
      <dsp:txXfrm>
        <a:off x="498532" y="2499917"/>
        <a:ext cx="2356640" cy="1074156"/>
      </dsp:txXfrm>
    </dsp:sp>
    <dsp:sp modelId="{D57107CD-7F77-4FD1-9752-2746246D8EFD}">
      <dsp:nvSpPr>
        <dsp:cNvPr id="0" name=""/>
        <dsp:cNvSpPr/>
      </dsp:nvSpPr>
      <dsp:spPr>
        <a:xfrm>
          <a:off x="2949838" y="2670537"/>
          <a:ext cx="1171250" cy="1171250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1ED02E-30BF-495E-B11F-CA8B06627952}">
      <dsp:nvSpPr>
        <dsp:cNvPr id="0" name=""/>
        <dsp:cNvSpPr/>
      </dsp:nvSpPr>
      <dsp:spPr>
        <a:xfrm>
          <a:off x="902" y="164575"/>
          <a:ext cx="1924090" cy="35145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Business Concept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Direct-to-consumer online platform for sustainable apparel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Use of eco-friendly materials (organic cotton, recycled polyester, Tencel)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Ethical production: Fair labor practices &amp; transparent supply chain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257" y="220930"/>
        <a:ext cx="1811380" cy="3401804"/>
      </dsp:txXfrm>
    </dsp:sp>
    <dsp:sp modelId="{3246D412-B36F-4479-B6FE-EB6FE4B08AF1}">
      <dsp:nvSpPr>
        <dsp:cNvPr id="0" name=""/>
        <dsp:cNvSpPr/>
      </dsp:nvSpPr>
      <dsp:spPr>
        <a:xfrm>
          <a:off x="2117401" y="1683245"/>
          <a:ext cx="407907" cy="4771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2117401" y="1778680"/>
        <a:ext cx="285535" cy="286304"/>
      </dsp:txXfrm>
    </dsp:sp>
    <dsp:sp modelId="{3234B25C-376A-466B-BED2-ADF40D695EB0}">
      <dsp:nvSpPr>
        <dsp:cNvPr id="0" name=""/>
        <dsp:cNvSpPr/>
      </dsp:nvSpPr>
      <dsp:spPr>
        <a:xfrm>
          <a:off x="2694628" y="164575"/>
          <a:ext cx="1924090" cy="35145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Key Goals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Short-Term: Launch collection, build 1,000+ customer base, 90% sustainable inputs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Long-Term: Expand product range, reach £500K annual revenue</a:t>
          </a:r>
          <a:r>
            <a:rPr lang="en-US" sz="1200" kern="1200" dirty="0"/>
            <a:t>, 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achieve carbon neutrality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Emphasis on circular economy via garment take-back and recycling programs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50983" y="220930"/>
        <a:ext cx="1811380" cy="34018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E5F343-6C2E-46B3-8710-B297150B00DE}">
      <dsp:nvSpPr>
        <dsp:cNvPr id="0" name=""/>
        <dsp:cNvSpPr/>
      </dsp:nvSpPr>
      <dsp:spPr>
        <a:xfrm>
          <a:off x="1333695" y="980"/>
          <a:ext cx="2102128" cy="10510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Sustainability Strategy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4480" y="31765"/>
        <a:ext cx="2040558" cy="989494"/>
      </dsp:txXfrm>
    </dsp:sp>
    <dsp:sp modelId="{FE104117-384D-44EC-989E-F184ACA2CBF7}">
      <dsp:nvSpPr>
        <dsp:cNvPr id="0" name=""/>
        <dsp:cNvSpPr/>
      </dsp:nvSpPr>
      <dsp:spPr>
        <a:xfrm>
          <a:off x="1543908" y="1052044"/>
          <a:ext cx="210212" cy="7882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88298"/>
              </a:lnTo>
              <a:lnTo>
                <a:pt x="210212" y="78829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B3D104-6F9D-428A-B105-2130D9D6D08E}">
      <dsp:nvSpPr>
        <dsp:cNvPr id="0" name=""/>
        <dsp:cNvSpPr/>
      </dsp:nvSpPr>
      <dsp:spPr>
        <a:xfrm>
          <a:off x="1754121" y="1314810"/>
          <a:ext cx="1681702" cy="10510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Environmental: Use certified sustainable materials, low-impact production, circular fashion model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4906" y="1345595"/>
        <a:ext cx="1620132" cy="989494"/>
      </dsp:txXfrm>
    </dsp:sp>
    <dsp:sp modelId="{14A1F1F7-9610-4FF6-92BA-9066C6580325}">
      <dsp:nvSpPr>
        <dsp:cNvPr id="0" name=""/>
        <dsp:cNvSpPr/>
      </dsp:nvSpPr>
      <dsp:spPr>
        <a:xfrm>
          <a:off x="1543908" y="1052044"/>
          <a:ext cx="210212" cy="21021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02128"/>
              </a:lnTo>
              <a:lnTo>
                <a:pt x="210212" y="210212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735967-3E01-45DF-A32B-D443DF8F34E6}">
      <dsp:nvSpPr>
        <dsp:cNvPr id="0" name=""/>
        <dsp:cNvSpPr/>
      </dsp:nvSpPr>
      <dsp:spPr>
        <a:xfrm>
          <a:off x="1754121" y="2628641"/>
          <a:ext cx="1681702" cy="10510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Social: Ethical labor practices, community engagement, transparency via annual sustainability reporting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4906" y="2659426"/>
        <a:ext cx="1620132" cy="989494"/>
      </dsp:txXfrm>
    </dsp:sp>
    <dsp:sp modelId="{445BFF27-0E20-47BD-962A-C68E4CCA0405}">
      <dsp:nvSpPr>
        <dsp:cNvPr id="0" name=""/>
        <dsp:cNvSpPr/>
      </dsp:nvSpPr>
      <dsp:spPr>
        <a:xfrm>
          <a:off x="1543908" y="1052044"/>
          <a:ext cx="210212" cy="34159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15958"/>
              </a:lnTo>
              <a:lnTo>
                <a:pt x="210212" y="341595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20E4F1A-9EF1-45E1-80D2-F7D28A47A3A0}">
      <dsp:nvSpPr>
        <dsp:cNvPr id="0" name=""/>
        <dsp:cNvSpPr/>
      </dsp:nvSpPr>
      <dsp:spPr>
        <a:xfrm>
          <a:off x="1754121" y="3942471"/>
          <a:ext cx="1681702" cy="10510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Economic: Lean operations, fair pricing to reflect quality &amp; sustainability; reinvest profits into growth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84906" y="3973256"/>
        <a:ext cx="1620132" cy="989494"/>
      </dsp:txXfrm>
    </dsp:sp>
    <dsp:sp modelId="{1E00DF48-DD0F-4D88-A146-73673DD92A63}">
      <dsp:nvSpPr>
        <dsp:cNvPr id="0" name=""/>
        <dsp:cNvSpPr/>
      </dsp:nvSpPr>
      <dsp:spPr>
        <a:xfrm>
          <a:off x="3961356" y="980"/>
          <a:ext cx="2102128" cy="10510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Unique Value Proposition</a:t>
          </a:r>
          <a:endParaRPr lang="en-GB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92141" y="31765"/>
        <a:ext cx="2040558" cy="989494"/>
      </dsp:txXfrm>
    </dsp:sp>
    <dsp:sp modelId="{3A742A17-18B4-43AE-9336-64432C0A62B2}">
      <dsp:nvSpPr>
        <dsp:cNvPr id="0" name=""/>
        <dsp:cNvSpPr/>
      </dsp:nvSpPr>
      <dsp:spPr>
        <a:xfrm>
          <a:off x="4171569" y="1052044"/>
          <a:ext cx="210212" cy="78829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88298"/>
              </a:lnTo>
              <a:lnTo>
                <a:pt x="210212" y="78829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F48D7F-2C41-49B5-8392-677224278E0C}">
      <dsp:nvSpPr>
        <dsp:cNvPr id="0" name=""/>
        <dsp:cNvSpPr/>
      </dsp:nvSpPr>
      <dsp:spPr>
        <a:xfrm>
          <a:off x="4381782" y="1314810"/>
          <a:ext cx="1681702" cy="10510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Authentic, eco-chic design that appeals to eco-conscious Millennials and Gen Z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2567" y="1345595"/>
        <a:ext cx="1620132" cy="989494"/>
      </dsp:txXfrm>
    </dsp:sp>
    <dsp:sp modelId="{18C9B67F-3ADD-4A2A-B2FE-431D31C0F286}">
      <dsp:nvSpPr>
        <dsp:cNvPr id="0" name=""/>
        <dsp:cNvSpPr/>
      </dsp:nvSpPr>
      <dsp:spPr>
        <a:xfrm>
          <a:off x="4171569" y="1052044"/>
          <a:ext cx="210212" cy="21021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02128"/>
              </a:lnTo>
              <a:lnTo>
                <a:pt x="210212" y="2102128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749D8E-3141-490A-807B-1C3421C13AD8}">
      <dsp:nvSpPr>
        <dsp:cNvPr id="0" name=""/>
        <dsp:cNvSpPr/>
      </dsp:nvSpPr>
      <dsp:spPr>
        <a:xfrm>
          <a:off x="4381782" y="2628641"/>
          <a:ext cx="1681702" cy="10510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Commitment to the triple bottom line (people, planet, profit) enhances brand credibility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2567" y="2659426"/>
        <a:ext cx="1620132" cy="9894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32650-C147-48FE-9E30-150510144119}">
      <dsp:nvSpPr>
        <dsp:cNvPr id="0" name=""/>
        <dsp:cNvSpPr/>
      </dsp:nvSpPr>
      <dsp:spPr>
        <a:xfrm rot="5400000">
          <a:off x="2642439" y="-510261"/>
          <a:ext cx="1881369" cy="33723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Digital Marketing: Active social media presence (Instagram, TikTok), influencer partnerships, content marketing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Offline Engagement: Pop-up events and collaborations with local ethical brands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Customer Focus: Emphasis on quality, longevity, and transparent sustainability story</a:t>
          </a:r>
        </a:p>
      </dsp:txBody>
      <dsp:txXfrm rot="-5400000">
        <a:off x="1896948" y="327071"/>
        <a:ext cx="3280511" cy="1697687"/>
      </dsp:txXfrm>
    </dsp:sp>
    <dsp:sp modelId="{34DA9C8A-3181-403E-A286-1C69AB2D6309}">
      <dsp:nvSpPr>
        <dsp:cNvPr id="0" name=""/>
        <dsp:cNvSpPr/>
      </dsp:nvSpPr>
      <dsp:spPr>
        <a:xfrm>
          <a:off x="0" y="58"/>
          <a:ext cx="1896948" cy="23517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Market Strategy</a:t>
          </a:r>
        </a:p>
      </dsp:txBody>
      <dsp:txXfrm>
        <a:off x="92601" y="92659"/>
        <a:ext cx="1711746" cy="2166510"/>
      </dsp:txXfrm>
    </dsp:sp>
    <dsp:sp modelId="{549F149D-0140-4E9C-A74C-BCAA6F2E0D39}">
      <dsp:nvSpPr>
        <dsp:cNvPr id="0" name=""/>
        <dsp:cNvSpPr/>
      </dsp:nvSpPr>
      <dsp:spPr>
        <a:xfrm rot="5400000">
          <a:off x="2642439" y="1959036"/>
          <a:ext cx="1881369" cy="337235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Year 1: Projected revenue ~£60K (start-up loss expected)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Year 2: Near break-even as operations scale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Year 3: Modest profitability (net profit margin ~8%) with potential for reinvestment and growth</a:t>
          </a:r>
        </a:p>
      </dsp:txBody>
      <dsp:txXfrm rot="-5400000">
        <a:off x="1896948" y="2796369"/>
        <a:ext cx="3280511" cy="1697687"/>
      </dsp:txXfrm>
    </dsp:sp>
    <dsp:sp modelId="{332F9F74-F10E-40DF-8D41-7723A394F267}">
      <dsp:nvSpPr>
        <dsp:cNvPr id="0" name=""/>
        <dsp:cNvSpPr/>
      </dsp:nvSpPr>
      <dsp:spPr>
        <a:xfrm>
          <a:off x="0" y="2469356"/>
          <a:ext cx="1896948" cy="23517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Financial Outlook</a:t>
          </a:r>
        </a:p>
      </dsp:txBody>
      <dsp:txXfrm>
        <a:off x="92601" y="2561957"/>
        <a:ext cx="1711746" cy="21665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66E0FA-787D-4357-894E-FFBDF6CCD90F}">
      <dsp:nvSpPr>
        <dsp:cNvPr id="0" name=""/>
        <dsp:cNvSpPr/>
      </dsp:nvSpPr>
      <dsp:spPr>
        <a:xfrm>
          <a:off x="2811" y="126433"/>
          <a:ext cx="2499632" cy="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Why GreenStyle UK Will Succeed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1" y="126433"/>
        <a:ext cx="2499632" cy="97"/>
      </dsp:txXfrm>
    </dsp:sp>
    <dsp:sp modelId="{527C0560-56B5-4829-B538-ECCD7266F184}">
      <dsp:nvSpPr>
        <dsp:cNvPr id="0" name=""/>
        <dsp:cNvSpPr/>
      </dsp:nvSpPr>
      <dsp:spPr>
        <a:xfrm>
          <a:off x="2811" y="126668"/>
          <a:ext cx="2499632" cy="460267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Authenticity &amp; Transparency: Genuine sustainable practices and ethical production build consumer trust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Agility &amp; Innovation: Ability to quickly adapt to trends and incorporate innovative circular economy models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Market Growth: Rising demand for sustainable fashion among UK Millennials and Gen Z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Strong Brand Positioning: Differentiated “eco-chic” narrative that resonates with socially conscious consumers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Scalable Financial Model: Conservative projections with clear break-even and growth milestones ensure long-term viability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11" y="126668"/>
        <a:ext cx="2499632" cy="4602676"/>
      </dsp:txXfrm>
    </dsp:sp>
    <dsp:sp modelId="{239787D3-16E3-46E2-9DAA-16955236D9CD}">
      <dsp:nvSpPr>
        <dsp:cNvPr id="0" name=""/>
        <dsp:cNvSpPr/>
      </dsp:nvSpPr>
      <dsp:spPr>
        <a:xfrm>
          <a:off x="2852050" y="126177"/>
          <a:ext cx="2499632" cy="3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Conclusion: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52050" y="126177"/>
        <a:ext cx="2499632" cy="372"/>
      </dsp:txXfrm>
    </dsp:sp>
    <dsp:sp modelId="{D498A4E7-FCBD-4FC7-BAA4-E872C08C7787}">
      <dsp:nvSpPr>
        <dsp:cNvPr id="0" name=""/>
        <dsp:cNvSpPr/>
      </dsp:nvSpPr>
      <dsp:spPr>
        <a:xfrm>
          <a:off x="2852050" y="0"/>
          <a:ext cx="2499632" cy="485577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GreenStyle UK is poised to disrupt the fashion market by marrying style with sustainability, backed by a robust business model, clear market demand, and a dedicated team focused on ethical excellence.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52050" y="0"/>
        <a:ext cx="2499632" cy="48557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31E29-CEA7-3283-4E21-B52312159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3F3403-EB84-3749-71A7-56DA64720E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5F390-7EDB-0F64-1907-6FE5B48EF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DB2FAF-AE67-2BC7-6E42-5BCA4BD23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E238A-3BD9-7275-9EE7-D0AE68833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654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1BA34-C316-9AEA-2AB4-E19BB370A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836B1-8C53-14DE-0025-9E30EF6E0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D5085F-6587-9F0F-7B29-5102A24A6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19715-EBAC-8B8C-1E6E-0E63C39DA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6ADE5-2639-E180-368F-9BC7C0619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252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FE1C8-C94F-D5E1-72CA-0AFFAC833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8DEAB-E6B3-A8C1-422E-BEC88103DF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9091-0769-34F5-324B-64876450FF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75052-1FD6-2B04-E1A4-2758D8082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0C0E2-E0E7-5629-650A-1B1431CC2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290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30386-00D1-1527-2ADF-74F450776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A1D0D-A4ED-91E0-7CFA-0E2216FA8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BC1C8-7FD9-2476-9B1C-D27B79F5D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23F4CE-F062-8337-12EC-8261390DB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19D5BA-4C7A-467A-C6AD-25BCE6151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311FBA-CB53-F35D-37C4-32171462B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134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319D7-C550-241E-88B4-901DB73CB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5C2CF6-6CD3-FD28-021A-D95C40BB90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FD9AD4-BCEE-EB26-5A56-1042CD29F0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A76D68-2820-AF1A-9180-C03700A651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35D833-61C1-E665-D57B-A88F3AC32E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377DF2-4040-0007-CEF9-1D64BFEAA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8238B6-9A81-F482-2DEB-7177D3D1D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4F7BB-ACAD-D9C7-57AB-E9FE0C82F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27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67DB9-8C96-6590-87A2-F463A8D3A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B6005D-80D1-D4A5-61DA-FAA2D05D8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349FE0-CAA8-6378-14C6-A737A34D7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59082D-D32E-9EE5-5FB6-6DD414EF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63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B4852B-BE79-89D5-76FF-B1EA0E267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E9B4C9-A108-1AA2-1E82-2EADB7837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35EC76-DECD-4F57-DBE7-E1AA7EA4E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578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C03FC-96C5-2776-A806-9C849236E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8E9D7-BE0F-6696-7D7C-160C505DC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71AA90-8B0E-4303-54D1-F90C6D2AA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A1DDD2-0CFE-C010-6CC7-F38E415C4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7FD67B-E2E0-80CB-13FE-CF67E23E4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2C3E77-2185-8A97-08DD-C533FCC59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763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CB395-330C-85FE-9EE2-80C6EF7DD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49DC16-351E-D7FC-107A-F5979CEC84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598EB6-6402-DA97-12AF-3F14CC338A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25E9C-2085-6072-D4D3-CD131D49D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DBAFB3-DB00-52F4-AD7C-35E98A8BA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352F4-7210-57C2-EEB4-2661F6ABF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83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3A2B5-ECCF-7C06-181C-06A2B98F2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3D4C71-8535-DD46-984F-14A8ACFD16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D1079-AEB2-045A-F329-D49613D26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F66A0-B9C3-0DD0-12FB-9BD884468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E8CB0-FFCE-87C2-FCD5-94B863B97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605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404991-7439-4C83-ADB8-A94C7284A8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529B5D-D8D1-C0F4-F3FB-4001C78911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E4C954-CFB7-26C8-1BB5-5BB9D2505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1F30B5-96CB-E4B8-8A00-77738B0C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97ABF0-1DB6-55CC-F5C3-761CB61C6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0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B34536-553C-9377-116E-C5A79495B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67124B-A8A1-C953-2F8C-B274C3159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30C7C-3007-8473-51A7-FFDDC8C22F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F30EE7-4AEE-47A7-A5A2-C108348E0582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B3161-117D-BC69-838C-B297A0ACE8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17FF6-82D5-CA97-32E5-1C32E8E539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3ABAE9-50F9-4561-B358-FD3ACAF669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915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8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telligenthq.com/consumers-demand-sustainable-fashion-wont-pay/" TargetMode="External"/><Relationship Id="rId7" Type="http://schemas.openxmlformats.org/officeDocument/2006/relationships/hyperlink" Target="https://www.statista.com/statistics/283233/ethical-clothing-sales-revenue-in-the-united-kingdom-uk/" TargetMode="External"/><Relationship Id="rId2" Type="http://schemas.openxmlformats.org/officeDocument/2006/relationships/hyperlink" Target="http://eureka.bodleian.ox.ac.uk/76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mallbusinessblog.co.uk/cost-to-start-clothing-business/" TargetMode="External"/><Relationship Id="rId5" Type="http://schemas.openxmlformats.org/officeDocument/2006/relationships/hyperlink" Target="https://www.magestore.com/blog/what-is-a-good-profit-margin-for-clothing-stores/" TargetMode="External"/><Relationship Id="rId4" Type="http://schemas.openxmlformats.org/officeDocument/2006/relationships/hyperlink" Target="https://www.nerdwallet.com/article/small-business/what-is-a-business-mode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0A2B7F3-65A0-4CC5-8310-3252C59E0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6EA6BF-F6ED-404F-DD16-65B308FA1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6676" y="4508571"/>
            <a:ext cx="10515600" cy="1132696"/>
          </a:xfrm>
        </p:spPr>
        <p:txBody>
          <a:bodyPr>
            <a:noAutofit/>
          </a:bodyPr>
          <a:lstStyle/>
          <a:p>
            <a:r>
              <a:rPr lang="en-US" sz="40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GreenStyle UK Eco-Chic Fashion for a Greener Future</a:t>
            </a:r>
            <a:endParaRPr lang="en-GB" sz="40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4A3E56-97B6-5A41-4A8B-0D4FCA66B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770179"/>
            <a:ext cx="10515600" cy="508100"/>
          </a:xfrm>
        </p:spPr>
        <p:txBody>
          <a:bodyPr>
            <a:normAutofit/>
          </a:bodyPr>
          <a:lstStyle/>
          <a:p>
            <a:r>
              <a:rPr lang="en-US" dirty="0">
                <a:latin typeface="Arial Black" panose="020B0A04020102020204" pitchFamily="34" charset="0"/>
              </a:rPr>
              <a:t>Sustainable Enterprise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ECC844-BD44-9AB4-29F9-415A5948D7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30177"/>
          <a:stretch/>
        </p:blipFill>
        <p:spPr>
          <a:xfrm>
            <a:off x="390985" y="304800"/>
            <a:ext cx="10421455" cy="4074860"/>
          </a:xfrm>
          <a:custGeom>
            <a:avLst/>
            <a:gdLst/>
            <a:ahLst/>
            <a:cxnLst/>
            <a:rect l="l" t="t" r="r" b="b"/>
            <a:pathLst>
              <a:path w="9392179" h="3672406">
                <a:moveTo>
                  <a:pt x="8328426" y="0"/>
                </a:moveTo>
                <a:cubicBezTo>
                  <a:pt x="8306669" y="212063"/>
                  <a:pt x="8209966" y="234386"/>
                  <a:pt x="8156780" y="365530"/>
                </a:cubicBezTo>
                <a:cubicBezTo>
                  <a:pt x="8193044" y="376692"/>
                  <a:pt x="8224472" y="390643"/>
                  <a:pt x="8255900" y="396224"/>
                </a:cubicBezTo>
                <a:cubicBezTo>
                  <a:pt x="8379195" y="424127"/>
                  <a:pt x="8497654" y="496675"/>
                  <a:pt x="8608861" y="619448"/>
                </a:cubicBezTo>
                <a:cubicBezTo>
                  <a:pt x="8693475" y="711528"/>
                  <a:pt x="8785341" y="750593"/>
                  <a:pt x="8877208" y="756173"/>
                </a:cubicBezTo>
                <a:cubicBezTo>
                  <a:pt x="8923141" y="758964"/>
                  <a:pt x="8971492" y="761754"/>
                  <a:pt x="9012590" y="795238"/>
                </a:cubicBezTo>
                <a:cubicBezTo>
                  <a:pt x="9053688" y="828721"/>
                  <a:pt x="9133466" y="814770"/>
                  <a:pt x="9106875" y="996140"/>
                </a:cubicBezTo>
                <a:cubicBezTo>
                  <a:pt x="9210828" y="1068688"/>
                  <a:pt x="9167313" y="1283542"/>
                  <a:pt x="9215663" y="1417476"/>
                </a:cubicBezTo>
                <a:cubicBezTo>
                  <a:pt x="9268849" y="1565363"/>
                  <a:pt x="9300277" y="1746734"/>
                  <a:pt x="9370386" y="1872297"/>
                </a:cubicBezTo>
                <a:cubicBezTo>
                  <a:pt x="9396979" y="1916942"/>
                  <a:pt x="9396979" y="1967168"/>
                  <a:pt x="9382473" y="2014603"/>
                </a:cubicBezTo>
                <a:cubicBezTo>
                  <a:pt x="9355881" y="2115054"/>
                  <a:pt x="9322035" y="2201554"/>
                  <a:pt x="9276102" y="2268521"/>
                </a:cubicBezTo>
                <a:cubicBezTo>
                  <a:pt x="9106875" y="2514068"/>
                  <a:pt x="8932811" y="2756825"/>
                  <a:pt x="8746660" y="2949356"/>
                </a:cubicBezTo>
                <a:cubicBezTo>
                  <a:pt x="8536335" y="3169790"/>
                  <a:pt x="8304251" y="3289774"/>
                  <a:pt x="8069749" y="3384644"/>
                </a:cubicBezTo>
                <a:cubicBezTo>
                  <a:pt x="7624922" y="3566014"/>
                  <a:pt x="7172842" y="3632982"/>
                  <a:pt x="6713509" y="3649724"/>
                </a:cubicBezTo>
                <a:cubicBezTo>
                  <a:pt x="6406482" y="3660885"/>
                  <a:pt x="6101872" y="3674836"/>
                  <a:pt x="5794844" y="3672046"/>
                </a:cubicBezTo>
                <a:cubicBezTo>
                  <a:pt x="5526498" y="3669256"/>
                  <a:pt x="5258151" y="3638562"/>
                  <a:pt x="4987387" y="3599498"/>
                </a:cubicBezTo>
                <a:cubicBezTo>
                  <a:pt x="4636843" y="3546482"/>
                  <a:pt x="3362799" y="3312096"/>
                  <a:pt x="2920390" y="3220016"/>
                </a:cubicBezTo>
                <a:cubicBezTo>
                  <a:pt x="2702811" y="3175371"/>
                  <a:pt x="1498875" y="2762406"/>
                  <a:pt x="1472282" y="2695438"/>
                </a:cubicBezTo>
                <a:cubicBezTo>
                  <a:pt x="1554478" y="2650793"/>
                  <a:pt x="1634257" y="2728922"/>
                  <a:pt x="1721289" y="2681487"/>
                </a:cubicBezTo>
                <a:cubicBezTo>
                  <a:pt x="1571401" y="2578245"/>
                  <a:pt x="1399756" y="2625681"/>
                  <a:pt x="1257121" y="2555923"/>
                </a:cubicBezTo>
                <a:cubicBezTo>
                  <a:pt x="1259538" y="2488955"/>
                  <a:pt x="1322394" y="2508488"/>
                  <a:pt x="1332064" y="2463843"/>
                </a:cubicBezTo>
                <a:cubicBezTo>
                  <a:pt x="1061300" y="2335488"/>
                  <a:pt x="759108" y="2341069"/>
                  <a:pt x="483508" y="2229457"/>
                </a:cubicBezTo>
                <a:cubicBezTo>
                  <a:pt x="734932" y="2184812"/>
                  <a:pt x="981521" y="2232247"/>
                  <a:pt x="1235363" y="2240618"/>
                </a:cubicBezTo>
                <a:cubicBezTo>
                  <a:pt x="1211188" y="2182021"/>
                  <a:pt x="1167672" y="2187602"/>
                  <a:pt x="1138662" y="2168069"/>
                </a:cubicBezTo>
                <a:cubicBezTo>
                  <a:pt x="1099981" y="2142957"/>
                  <a:pt x="1068553" y="2120635"/>
                  <a:pt x="1092728" y="2056458"/>
                </a:cubicBezTo>
                <a:cubicBezTo>
                  <a:pt x="1116903" y="1995071"/>
                  <a:pt x="1085475" y="1978329"/>
                  <a:pt x="1039542" y="1956007"/>
                </a:cubicBezTo>
                <a:cubicBezTo>
                  <a:pt x="923501" y="1894620"/>
                  <a:pt x="795371" y="1914152"/>
                  <a:pt x="674494" y="1894620"/>
                </a:cubicBezTo>
                <a:cubicBezTo>
                  <a:pt x="618891" y="1886249"/>
                  <a:pt x="529441" y="1900200"/>
                  <a:pt x="514936" y="1852765"/>
                </a:cubicBezTo>
                <a:cubicBezTo>
                  <a:pt x="464168" y="1699298"/>
                  <a:pt x="362631" y="1743943"/>
                  <a:pt x="268347" y="1735572"/>
                </a:cubicBezTo>
                <a:cubicBezTo>
                  <a:pt x="171646" y="1727201"/>
                  <a:pt x="152305" y="1657444"/>
                  <a:pt x="200656" y="1529089"/>
                </a:cubicBezTo>
                <a:cubicBezTo>
                  <a:pt x="149887" y="1467702"/>
                  <a:pt x="65273" y="1537459"/>
                  <a:pt x="0" y="1453750"/>
                </a:cubicBezTo>
                <a:cubicBezTo>
                  <a:pt x="502848" y="1411896"/>
                  <a:pt x="993609" y="1450960"/>
                  <a:pt x="1479534" y="1330977"/>
                </a:cubicBezTo>
                <a:cubicBezTo>
                  <a:pt x="1324812" y="1336557"/>
                  <a:pt x="1172507" y="1286332"/>
                  <a:pt x="1017784" y="1317025"/>
                </a:cubicBezTo>
                <a:cubicBezTo>
                  <a:pt x="993609" y="1322606"/>
                  <a:pt x="964599" y="1317025"/>
                  <a:pt x="940423" y="1311445"/>
                </a:cubicBezTo>
                <a:cubicBezTo>
                  <a:pt x="913830" y="1305864"/>
                  <a:pt x="889655" y="1294703"/>
                  <a:pt x="889655" y="1255638"/>
                </a:cubicBezTo>
                <a:cubicBezTo>
                  <a:pt x="889655" y="1227735"/>
                  <a:pt x="908995" y="1213784"/>
                  <a:pt x="928335" y="1202623"/>
                </a:cubicBezTo>
                <a:cubicBezTo>
                  <a:pt x="981521" y="1171929"/>
                  <a:pt x="1039542" y="1163558"/>
                  <a:pt x="1092728" y="1194252"/>
                </a:cubicBezTo>
                <a:cubicBezTo>
                  <a:pt x="1153167" y="1227735"/>
                  <a:pt x="1201518" y="1219364"/>
                  <a:pt x="1247451" y="1160768"/>
                </a:cubicBezTo>
                <a:cubicBezTo>
                  <a:pt x="1307889" y="1085430"/>
                  <a:pt x="1394920" y="1113333"/>
                  <a:pt x="1467447" y="1088220"/>
                </a:cubicBezTo>
                <a:cubicBezTo>
                  <a:pt x="1547226" y="1063107"/>
                  <a:pt x="1631840" y="1077059"/>
                  <a:pt x="1735794" y="1032414"/>
                </a:cubicBezTo>
                <a:cubicBezTo>
                  <a:pt x="1559313" y="982188"/>
                  <a:pt x="1397338" y="1057527"/>
                  <a:pt x="1218440" y="1007301"/>
                </a:cubicBezTo>
                <a:cubicBezTo>
                  <a:pt x="1290966" y="937543"/>
                  <a:pt x="1356240" y="957076"/>
                  <a:pt x="1416678" y="945914"/>
                </a:cubicBezTo>
                <a:cubicBezTo>
                  <a:pt x="1489204" y="931963"/>
                  <a:pt x="1561731" y="929172"/>
                  <a:pt x="1634257" y="915221"/>
                </a:cubicBezTo>
                <a:cubicBezTo>
                  <a:pt x="1701949" y="904060"/>
                  <a:pt x="1767223" y="884528"/>
                  <a:pt x="1834914" y="873366"/>
                </a:cubicBezTo>
                <a:cubicBezTo>
                  <a:pt x="1900187" y="862205"/>
                  <a:pt x="1967878" y="876157"/>
                  <a:pt x="2028317" y="814770"/>
                </a:cubicBezTo>
                <a:cubicBezTo>
                  <a:pt x="1863924" y="691996"/>
                  <a:pt x="1677773" y="750593"/>
                  <a:pt x="1484370" y="719899"/>
                </a:cubicBezTo>
                <a:cubicBezTo>
                  <a:pt x="1535138" y="661303"/>
                  <a:pt x="1588324" y="672464"/>
                  <a:pt x="1631840" y="655722"/>
                </a:cubicBezTo>
                <a:cubicBezTo>
                  <a:pt x="1651180" y="650142"/>
                  <a:pt x="1675355" y="650142"/>
                  <a:pt x="1682608" y="622239"/>
                </a:cubicBezTo>
                <a:cubicBezTo>
                  <a:pt x="1692278" y="585965"/>
                  <a:pt x="1670520" y="563642"/>
                  <a:pt x="1646344" y="552481"/>
                </a:cubicBezTo>
                <a:cubicBezTo>
                  <a:pt x="1537556" y="499465"/>
                  <a:pt x="1421514" y="471562"/>
                  <a:pt x="1305472" y="443659"/>
                </a:cubicBezTo>
                <a:cubicBezTo>
                  <a:pt x="1240198" y="429707"/>
                  <a:pt x="1170090" y="438078"/>
                  <a:pt x="1112068" y="393433"/>
                </a:cubicBezTo>
                <a:cubicBezTo>
                  <a:pt x="1324812" y="200902"/>
                  <a:pt x="1561731" y="237176"/>
                  <a:pt x="1801068" y="248337"/>
                </a:cubicBezTo>
                <a:cubicBezTo>
                  <a:pt x="2190293" y="265079"/>
                  <a:pt x="2579516" y="281821"/>
                  <a:pt x="2971158" y="253918"/>
                </a:cubicBezTo>
                <a:cubicBezTo>
                  <a:pt x="3287854" y="200902"/>
                  <a:pt x="3609388" y="195322"/>
                  <a:pt x="3930923" y="175789"/>
                </a:cubicBezTo>
                <a:cubicBezTo>
                  <a:pt x="4283882" y="150677"/>
                  <a:pt x="4641678" y="170209"/>
                  <a:pt x="4997057" y="172999"/>
                </a:cubicBezTo>
                <a:cubicBezTo>
                  <a:pt x="5253316" y="175789"/>
                  <a:pt x="5511992" y="200902"/>
                  <a:pt x="5768252" y="178580"/>
                </a:cubicBezTo>
                <a:cubicBezTo>
                  <a:pt x="6068027" y="153467"/>
                  <a:pt x="6372637" y="172999"/>
                  <a:pt x="6674829" y="164628"/>
                </a:cubicBezTo>
                <a:cubicBezTo>
                  <a:pt x="6810212" y="161838"/>
                  <a:pt x="6945593" y="139515"/>
                  <a:pt x="7080976" y="122774"/>
                </a:cubicBezTo>
                <a:cubicBezTo>
                  <a:pt x="7334817" y="89290"/>
                  <a:pt x="7591076" y="44645"/>
                  <a:pt x="7847336" y="58596"/>
                </a:cubicBezTo>
                <a:cubicBezTo>
                  <a:pt x="8006894" y="66967"/>
                  <a:pt x="8164034" y="66967"/>
                  <a:pt x="832842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86850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5C29B-49AD-268E-8D57-13F15294E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Introduction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0C172C4-0C33-BADF-B3E6-FAD2E73921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0503649"/>
              </p:ext>
            </p:extLst>
          </p:nvPr>
        </p:nvGraphicFramePr>
        <p:xfrm>
          <a:off x="835153" y="2172430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19634CA-AEF8-811D-D5B3-339CA05E7E5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1547" r="8677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9403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A491BC-6C52-F10C-2529-D271C08AD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Business Concept &amp; Goals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5CCD26A-913D-20E3-FCCF-44D8655C8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657583"/>
              </p:ext>
            </p:extLst>
          </p:nvPr>
        </p:nvGraphicFramePr>
        <p:xfrm>
          <a:off x="838200" y="2333297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028EC49-9323-D01B-ADF3-5AD18074BF2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3054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775413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EA7FA8-6652-4CC5-90F4-3D48CAC0C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1A38D7-5C22-19C9-C90F-83A5CFECD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Sustainability Strategy &amp; Unique Value Proposition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1C80C2B-A788-E4A7-BF3D-90FCA60798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314667"/>
              </p:ext>
            </p:extLst>
          </p:nvPr>
        </p:nvGraphicFramePr>
        <p:xfrm>
          <a:off x="208105" y="1746819"/>
          <a:ext cx="7397181" cy="4994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BDB8A4A6-632F-6C84-6990-94B7B2EC680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86" r="-2" b="5142"/>
          <a:stretch/>
        </p:blipFill>
        <p:spPr>
          <a:xfrm>
            <a:off x="6573962" y="2013626"/>
            <a:ext cx="4488714" cy="3576825"/>
          </a:xfrm>
          <a:custGeom>
            <a:avLst/>
            <a:gdLst/>
            <a:ahLst/>
            <a:cxnLst/>
            <a:rect l="l" t="t" r="r" b="b"/>
            <a:pathLst>
              <a:path w="4488714" h="3576825">
                <a:moveTo>
                  <a:pt x="713492" y="15"/>
                </a:moveTo>
                <a:cubicBezTo>
                  <a:pt x="723739" y="278"/>
                  <a:pt x="734339" y="3967"/>
                  <a:pt x="743942" y="5139"/>
                </a:cubicBezTo>
                <a:cubicBezTo>
                  <a:pt x="955929" y="31374"/>
                  <a:pt x="1167914" y="59717"/>
                  <a:pt x="1380134" y="84780"/>
                </a:cubicBezTo>
                <a:cubicBezTo>
                  <a:pt x="1578535" y="108204"/>
                  <a:pt x="1778340" y="113591"/>
                  <a:pt x="1977677" y="125771"/>
                </a:cubicBezTo>
                <a:cubicBezTo>
                  <a:pt x="2218942" y="140529"/>
                  <a:pt x="2459740" y="161377"/>
                  <a:pt x="2699600" y="194169"/>
                </a:cubicBezTo>
                <a:cubicBezTo>
                  <a:pt x="2866144" y="217126"/>
                  <a:pt x="3034328" y="233053"/>
                  <a:pt x="3203214" y="214783"/>
                </a:cubicBezTo>
                <a:cubicBezTo>
                  <a:pt x="3211646" y="213845"/>
                  <a:pt x="3221250" y="210801"/>
                  <a:pt x="3228277" y="213845"/>
                </a:cubicBezTo>
                <a:cubicBezTo>
                  <a:pt x="3310262" y="248045"/>
                  <a:pt x="3399740" y="223449"/>
                  <a:pt x="3484768" y="244999"/>
                </a:cubicBezTo>
                <a:cubicBezTo>
                  <a:pt x="3462984" y="328154"/>
                  <a:pt x="3369523" y="321361"/>
                  <a:pt x="3316820" y="378984"/>
                </a:cubicBezTo>
                <a:cubicBezTo>
                  <a:pt x="3402785" y="401939"/>
                  <a:pt x="3480084" y="425129"/>
                  <a:pt x="3558554" y="442462"/>
                </a:cubicBezTo>
                <a:cubicBezTo>
                  <a:pt x="3641709" y="460733"/>
                  <a:pt x="3712214" y="510158"/>
                  <a:pt x="3793494" y="532176"/>
                </a:cubicBezTo>
                <a:cubicBezTo>
                  <a:pt x="3810829" y="536861"/>
                  <a:pt x="3831676" y="553257"/>
                  <a:pt x="3837766" y="569186"/>
                </a:cubicBezTo>
                <a:cubicBezTo>
                  <a:pt x="3857442" y="620719"/>
                  <a:pt x="4250260" y="765244"/>
                  <a:pt x="4203881" y="811154"/>
                </a:cubicBezTo>
                <a:cubicBezTo>
                  <a:pt x="4184673" y="830128"/>
                  <a:pt x="4159844" y="843714"/>
                  <a:pt x="4133843" y="862453"/>
                </a:cubicBezTo>
                <a:cubicBezTo>
                  <a:pt x="4172962" y="897823"/>
                  <a:pt x="4216998" y="913283"/>
                  <a:pt x="4263846" y="923823"/>
                </a:cubicBezTo>
                <a:cubicBezTo>
                  <a:pt x="4277901" y="927103"/>
                  <a:pt x="4291721" y="933661"/>
                  <a:pt x="4293126" y="949590"/>
                </a:cubicBezTo>
                <a:cubicBezTo>
                  <a:pt x="4294531" y="966220"/>
                  <a:pt x="4280242" y="972778"/>
                  <a:pt x="4268297" y="980509"/>
                </a:cubicBezTo>
                <a:cubicBezTo>
                  <a:pt x="4251666" y="991283"/>
                  <a:pt x="4235503" y="1000654"/>
                  <a:pt x="4214422" y="1002059"/>
                </a:cubicBezTo>
                <a:cubicBezTo>
                  <a:pt x="4179754" y="1004167"/>
                  <a:pt x="4163124" y="1034149"/>
                  <a:pt x="4142980" y="1056636"/>
                </a:cubicBezTo>
                <a:cubicBezTo>
                  <a:pt x="4131736" y="1069286"/>
                  <a:pt x="4126114" y="1094817"/>
                  <a:pt x="4145790" y="1099268"/>
                </a:cubicBezTo>
                <a:cubicBezTo>
                  <a:pt x="4193106" y="1110043"/>
                  <a:pt x="4189358" y="1141197"/>
                  <a:pt x="4188188" y="1176567"/>
                </a:cubicBezTo>
                <a:cubicBezTo>
                  <a:pt x="4186548" y="1220370"/>
                  <a:pt x="4158673" y="1240514"/>
                  <a:pt x="4124474" y="1257380"/>
                </a:cubicBezTo>
                <a:cubicBezTo>
                  <a:pt x="4112762" y="1263235"/>
                  <a:pt x="4096132" y="1263000"/>
                  <a:pt x="4091680" y="1281271"/>
                </a:cubicBezTo>
                <a:cubicBezTo>
                  <a:pt x="4110888" y="1298606"/>
                  <a:pt x="4134312" y="1284551"/>
                  <a:pt x="4154926" y="1289469"/>
                </a:cubicBezTo>
                <a:cubicBezTo>
                  <a:pt x="4172025" y="1293452"/>
                  <a:pt x="4200368" y="1291344"/>
                  <a:pt x="4176944" y="1323200"/>
                </a:cubicBezTo>
                <a:cubicBezTo>
                  <a:pt x="4170150" y="1332335"/>
                  <a:pt x="4178114" y="1339363"/>
                  <a:pt x="4186782" y="1340066"/>
                </a:cubicBezTo>
                <a:cubicBezTo>
                  <a:pt x="4256117" y="1347327"/>
                  <a:pt x="4224260" y="1411743"/>
                  <a:pt x="4246513" y="1445708"/>
                </a:cubicBezTo>
                <a:cubicBezTo>
                  <a:pt x="4252602" y="1455076"/>
                  <a:pt x="4246044" y="1471239"/>
                  <a:pt x="4236440" y="1475221"/>
                </a:cubicBezTo>
                <a:cubicBezTo>
                  <a:pt x="4175069" y="1501456"/>
                  <a:pt x="4166637" y="1563998"/>
                  <a:pt x="4136888" y="1617873"/>
                </a:cubicBezTo>
                <a:cubicBezTo>
                  <a:pt x="4169214" y="1639188"/>
                  <a:pt x="4207863" y="1643873"/>
                  <a:pt x="4242764" y="1657693"/>
                </a:cubicBezTo>
                <a:cubicBezTo>
                  <a:pt x="4279072" y="1672216"/>
                  <a:pt x="4279072" y="1682991"/>
                  <a:pt x="4249089" y="1725153"/>
                </a:cubicBezTo>
                <a:cubicBezTo>
                  <a:pt x="4327090" y="1734290"/>
                  <a:pt x="4327090" y="1734290"/>
                  <a:pt x="4302964" y="1800579"/>
                </a:cubicBezTo>
                <a:cubicBezTo>
                  <a:pt x="4368318" y="1806669"/>
                  <a:pt x="4411417" y="1838057"/>
                  <a:pt x="4421488" y="1906689"/>
                </a:cubicBezTo>
                <a:cubicBezTo>
                  <a:pt x="4426408" y="1939951"/>
                  <a:pt x="4455922" y="1955644"/>
                  <a:pt x="4488714" y="1977897"/>
                </a:cubicBezTo>
                <a:cubicBezTo>
                  <a:pt x="4447958" y="1999448"/>
                  <a:pt x="4420318" y="2044421"/>
                  <a:pt x="4372767" y="1996870"/>
                </a:cubicBezTo>
                <a:cubicBezTo>
                  <a:pt x="4355434" y="1979537"/>
                  <a:pt x="4357072" y="2001555"/>
                  <a:pt x="4354731" y="2007880"/>
                </a:cubicBezTo>
                <a:cubicBezTo>
                  <a:pt x="4349110" y="2023339"/>
                  <a:pt x="4360820" y="2033646"/>
                  <a:pt x="4368551" y="2045357"/>
                </a:cubicBezTo>
                <a:cubicBezTo>
                  <a:pt x="4376046" y="2057070"/>
                  <a:pt x="4384948" y="2069484"/>
                  <a:pt x="4387056" y="2082603"/>
                </a:cubicBezTo>
                <a:cubicBezTo>
                  <a:pt x="4388460" y="2091738"/>
                  <a:pt x="4381668" y="2105088"/>
                  <a:pt x="4374173" y="2111882"/>
                </a:cubicBezTo>
                <a:cubicBezTo>
                  <a:pt x="4334820" y="2147720"/>
                  <a:pt x="4358244" y="2228299"/>
                  <a:pt x="4283756" y="2238606"/>
                </a:cubicBezTo>
                <a:cubicBezTo>
                  <a:pt x="4250260" y="2243289"/>
                  <a:pt x="4234098" y="2272804"/>
                  <a:pt x="4209503" y="2288966"/>
                </a:cubicBezTo>
                <a:cubicBezTo>
                  <a:pt x="4124006" y="2345418"/>
                  <a:pt x="4066851" y="2418032"/>
                  <a:pt x="4040383" y="2517817"/>
                </a:cubicBezTo>
                <a:cubicBezTo>
                  <a:pt x="4033122" y="2545457"/>
                  <a:pt x="4005246" y="2567711"/>
                  <a:pt x="3987210" y="2592071"/>
                </a:cubicBezTo>
                <a:cubicBezTo>
                  <a:pt x="3995878" y="2609873"/>
                  <a:pt x="4043193" y="2571458"/>
                  <a:pt x="4026563" y="2618305"/>
                </a:cubicBezTo>
                <a:cubicBezTo>
                  <a:pt x="4013914" y="2653442"/>
                  <a:pt x="3981588" y="2675226"/>
                  <a:pt x="3951137" y="2696074"/>
                </a:cubicBezTo>
                <a:cubicBezTo>
                  <a:pt x="3916470" y="2719731"/>
                  <a:pt x="3878055" y="2738704"/>
                  <a:pt x="3862360" y="2782506"/>
                </a:cubicBezTo>
                <a:cubicBezTo>
                  <a:pt x="3859081" y="2791877"/>
                  <a:pt x="3848540" y="2801714"/>
                  <a:pt x="3839172" y="2805463"/>
                </a:cubicBezTo>
                <a:cubicBezTo>
                  <a:pt x="3350549" y="3576343"/>
                  <a:pt x="2147734" y="3581495"/>
                  <a:pt x="2009066" y="3576107"/>
                </a:cubicBezTo>
                <a:cubicBezTo>
                  <a:pt x="1841116" y="3569315"/>
                  <a:pt x="1682302" y="3521764"/>
                  <a:pt x="1526534" y="3462502"/>
                </a:cubicBezTo>
                <a:cubicBezTo>
                  <a:pt x="1460712" y="3437439"/>
                  <a:pt x="1399577" y="3401835"/>
                  <a:pt x="1335628" y="3374195"/>
                </a:cubicBezTo>
                <a:cubicBezTo>
                  <a:pt x="1247321" y="3336013"/>
                  <a:pt x="1179158" y="3263165"/>
                  <a:pt x="1091084" y="3232479"/>
                </a:cubicBezTo>
                <a:cubicBezTo>
                  <a:pt x="1000434" y="3200857"/>
                  <a:pt x="922901" y="3143000"/>
                  <a:pt x="829673" y="3118405"/>
                </a:cubicBezTo>
                <a:cubicBezTo>
                  <a:pt x="780484" y="3105288"/>
                  <a:pt x="732933" y="3081631"/>
                  <a:pt x="740662" y="3013935"/>
                </a:cubicBezTo>
                <a:cubicBezTo>
                  <a:pt x="742771" y="2994727"/>
                  <a:pt x="729888" y="2979034"/>
                  <a:pt x="709509" y="2984656"/>
                </a:cubicBezTo>
                <a:cubicBezTo>
                  <a:pt x="670626" y="2995196"/>
                  <a:pt x="653058" y="2967321"/>
                  <a:pt x="631507" y="2946474"/>
                </a:cubicBezTo>
                <a:cubicBezTo>
                  <a:pt x="593093" y="2909465"/>
                  <a:pt x="556552" y="2870113"/>
                  <a:pt x="495415" y="2864022"/>
                </a:cubicBezTo>
                <a:cubicBezTo>
                  <a:pt x="507126" y="2834976"/>
                  <a:pt x="527037" y="2839193"/>
                  <a:pt x="545308" y="2845283"/>
                </a:cubicBezTo>
                <a:cubicBezTo>
                  <a:pt x="593327" y="2861212"/>
                  <a:pt x="640877" y="2879248"/>
                  <a:pt x="688896" y="2895176"/>
                </a:cubicBezTo>
                <a:cubicBezTo>
                  <a:pt x="720284" y="2905483"/>
                  <a:pt x="751438" y="2920006"/>
                  <a:pt x="793367" y="2908527"/>
                </a:cubicBezTo>
                <a:cubicBezTo>
                  <a:pt x="757294" y="2849968"/>
                  <a:pt x="695923" y="2839427"/>
                  <a:pt x="646265" y="2821391"/>
                </a:cubicBezTo>
                <a:cubicBezTo>
                  <a:pt x="584192" y="2798670"/>
                  <a:pt x="547651" y="2755803"/>
                  <a:pt x="503847" y="2708019"/>
                </a:cubicBezTo>
                <a:cubicBezTo>
                  <a:pt x="549524" y="2696541"/>
                  <a:pt x="577867" y="2731678"/>
                  <a:pt x="613705" y="2729803"/>
                </a:cubicBezTo>
                <a:cubicBezTo>
                  <a:pt x="615580" y="2723714"/>
                  <a:pt x="618859" y="2714813"/>
                  <a:pt x="618390" y="2714577"/>
                </a:cubicBezTo>
                <a:cubicBezTo>
                  <a:pt x="559831" y="2688343"/>
                  <a:pt x="532425" y="2639153"/>
                  <a:pt x="523289" y="2579656"/>
                </a:cubicBezTo>
                <a:cubicBezTo>
                  <a:pt x="518605" y="2548972"/>
                  <a:pt x="497289" y="2539368"/>
                  <a:pt x="476207" y="2525313"/>
                </a:cubicBezTo>
                <a:cubicBezTo>
                  <a:pt x="402656" y="2475421"/>
                  <a:pt x="324889" y="2430213"/>
                  <a:pt x="264455" y="2361581"/>
                </a:cubicBezTo>
                <a:cubicBezTo>
                  <a:pt x="334259" y="2370716"/>
                  <a:pt x="390242" y="2415455"/>
                  <a:pt x="465433" y="2434663"/>
                </a:cubicBezTo>
                <a:cubicBezTo>
                  <a:pt x="405702" y="2359238"/>
                  <a:pt x="328402" y="2321058"/>
                  <a:pt x="257897" y="2275380"/>
                </a:cubicBezTo>
                <a:cubicBezTo>
                  <a:pt x="225806" y="2254533"/>
                  <a:pt x="196059" y="2227830"/>
                  <a:pt x="157174" y="2216586"/>
                </a:cubicBezTo>
                <a:cubicBezTo>
                  <a:pt x="143354" y="2212604"/>
                  <a:pt x="120633" y="2204172"/>
                  <a:pt x="131643" y="2181919"/>
                </a:cubicBezTo>
                <a:cubicBezTo>
                  <a:pt x="141011" y="2163415"/>
                  <a:pt x="159516" y="2169035"/>
                  <a:pt x="176382" y="2174423"/>
                </a:cubicBezTo>
                <a:cubicBezTo>
                  <a:pt x="216905" y="2187776"/>
                  <a:pt x="258834" y="2188009"/>
                  <a:pt x="313646" y="2187776"/>
                </a:cubicBezTo>
                <a:cubicBezTo>
                  <a:pt x="267735" y="2126639"/>
                  <a:pt x="183643" y="2144910"/>
                  <a:pt x="144292" y="2080728"/>
                </a:cubicBezTo>
                <a:cubicBezTo>
                  <a:pt x="193481" y="2069484"/>
                  <a:pt x="231428" y="2092674"/>
                  <a:pt x="271249" y="2097124"/>
                </a:cubicBezTo>
                <a:cubicBezTo>
                  <a:pt x="307321" y="2101106"/>
                  <a:pt x="316222" y="2090332"/>
                  <a:pt x="307790" y="2054961"/>
                </a:cubicBezTo>
                <a:cubicBezTo>
                  <a:pt x="294673" y="1999915"/>
                  <a:pt x="314349" y="1971806"/>
                  <a:pt x="366818" y="1986798"/>
                </a:cubicBezTo>
                <a:cubicBezTo>
                  <a:pt x="415539" y="2000852"/>
                  <a:pt x="420692" y="1980240"/>
                  <a:pt x="407575" y="1948852"/>
                </a:cubicBezTo>
                <a:cubicBezTo>
                  <a:pt x="388836" y="1903176"/>
                  <a:pt x="410151" y="1867805"/>
                  <a:pt x="424674" y="1829390"/>
                </a:cubicBezTo>
                <a:cubicBezTo>
                  <a:pt x="446928" y="1770831"/>
                  <a:pt x="437558" y="1742253"/>
                  <a:pt x="389539" y="1698685"/>
                </a:cubicBezTo>
                <a:cubicBezTo>
                  <a:pt x="362602" y="1674323"/>
                  <a:pt x="333557" y="1653711"/>
                  <a:pt x="294438" y="1632630"/>
                </a:cubicBezTo>
                <a:cubicBezTo>
                  <a:pt x="384620" y="1621152"/>
                  <a:pt x="289988" y="1582503"/>
                  <a:pt x="321844" y="1558376"/>
                </a:cubicBezTo>
                <a:cubicBezTo>
                  <a:pt x="385557" y="1548538"/>
                  <a:pt x="437558" y="1625368"/>
                  <a:pt x="524227" y="1603350"/>
                </a:cubicBezTo>
                <a:cubicBezTo>
                  <a:pt x="417179" y="1536825"/>
                  <a:pt x="298889" y="1515041"/>
                  <a:pt x="221356" y="1426500"/>
                </a:cubicBezTo>
                <a:cubicBezTo>
                  <a:pt x="239158" y="1406355"/>
                  <a:pt x="256960" y="1425094"/>
                  <a:pt x="272186" y="1417599"/>
                </a:cubicBezTo>
                <a:cubicBezTo>
                  <a:pt x="271717" y="1412914"/>
                  <a:pt x="272889" y="1405886"/>
                  <a:pt x="270077" y="1403779"/>
                </a:cubicBezTo>
                <a:cubicBezTo>
                  <a:pt x="212221" y="1355525"/>
                  <a:pt x="211283" y="1354355"/>
                  <a:pt x="273356" y="1318749"/>
                </a:cubicBezTo>
                <a:cubicBezTo>
                  <a:pt x="295141" y="1306335"/>
                  <a:pt x="293267" y="1295325"/>
                  <a:pt x="281790" y="1279632"/>
                </a:cubicBezTo>
                <a:cubicBezTo>
                  <a:pt x="273590" y="1268622"/>
                  <a:pt x="263753" y="1258784"/>
                  <a:pt x="268438" y="1234657"/>
                </a:cubicBezTo>
                <a:cubicBezTo>
                  <a:pt x="302402" y="1265578"/>
                  <a:pt x="466603" y="1255505"/>
                  <a:pt x="495649" y="1252226"/>
                </a:cubicBezTo>
                <a:cubicBezTo>
                  <a:pt x="528208" y="1248713"/>
                  <a:pt x="560299" y="1233721"/>
                  <a:pt x="594497" y="1241919"/>
                </a:cubicBezTo>
                <a:cubicBezTo>
                  <a:pt x="621903" y="1248479"/>
                  <a:pt x="748860" y="1311957"/>
                  <a:pt x="766898" y="1239109"/>
                </a:cubicBezTo>
                <a:cubicBezTo>
                  <a:pt x="767835" y="1235595"/>
                  <a:pt x="819132" y="1243794"/>
                  <a:pt x="846773" y="1247776"/>
                </a:cubicBezTo>
                <a:cubicBezTo>
                  <a:pt x="871134" y="1251055"/>
                  <a:pt x="898540" y="1265578"/>
                  <a:pt x="914936" y="1236532"/>
                </a:cubicBezTo>
                <a:cubicBezTo>
                  <a:pt x="924540" y="1219433"/>
                  <a:pt x="884954" y="1186405"/>
                  <a:pt x="849584" y="1183594"/>
                </a:cubicBezTo>
                <a:cubicBezTo>
                  <a:pt x="818898" y="1181017"/>
                  <a:pt x="786807" y="1177269"/>
                  <a:pt x="757528" y="1184296"/>
                </a:cubicBezTo>
                <a:cubicBezTo>
                  <a:pt x="721456" y="1192730"/>
                  <a:pt x="702014" y="1179144"/>
                  <a:pt x="691941" y="1149864"/>
                </a:cubicBezTo>
                <a:cubicBezTo>
                  <a:pt x="680698" y="1117539"/>
                  <a:pt x="659147" y="1102547"/>
                  <a:pt x="629400" y="1087555"/>
                </a:cubicBezTo>
                <a:cubicBezTo>
                  <a:pt x="557253" y="1051250"/>
                  <a:pt x="487920" y="1009321"/>
                  <a:pt x="408747" y="988239"/>
                </a:cubicBezTo>
                <a:cubicBezTo>
                  <a:pt x="393052" y="984022"/>
                  <a:pt x="375719" y="978400"/>
                  <a:pt x="368458" y="950527"/>
                </a:cubicBezTo>
                <a:cubicBezTo>
                  <a:pt x="582786" y="992220"/>
                  <a:pt x="778141" y="1100908"/>
                  <a:pt x="999262" y="1094583"/>
                </a:cubicBezTo>
                <a:cubicBezTo>
                  <a:pt x="938829" y="1060149"/>
                  <a:pt x="868792" y="1058276"/>
                  <a:pt x="804376" y="1034149"/>
                </a:cubicBezTo>
                <a:cubicBezTo>
                  <a:pt x="850053" y="1016113"/>
                  <a:pt x="892918" y="1034852"/>
                  <a:pt x="936252" y="1045159"/>
                </a:cubicBezTo>
                <a:cubicBezTo>
                  <a:pt x="972559" y="1053591"/>
                  <a:pt x="1005353" y="1054997"/>
                  <a:pt x="1009335" y="1004636"/>
                </a:cubicBezTo>
                <a:cubicBezTo>
                  <a:pt x="1007929" y="1001356"/>
                  <a:pt x="1008163" y="997141"/>
                  <a:pt x="1008398" y="993158"/>
                </a:cubicBezTo>
                <a:cubicBezTo>
                  <a:pt x="996216" y="972311"/>
                  <a:pt x="977244" y="961536"/>
                  <a:pt x="954757" y="955445"/>
                </a:cubicBezTo>
                <a:cubicBezTo>
                  <a:pt x="941171" y="951697"/>
                  <a:pt x="923135" y="946075"/>
                  <a:pt x="923368" y="931085"/>
                </a:cubicBezTo>
                <a:cubicBezTo>
                  <a:pt x="924071" y="875570"/>
                  <a:pt x="880738" y="859407"/>
                  <a:pt x="837403" y="843245"/>
                </a:cubicBezTo>
                <a:cubicBezTo>
                  <a:pt x="861530" y="815605"/>
                  <a:pt x="880503" y="835983"/>
                  <a:pt x="898774" y="833876"/>
                </a:cubicBezTo>
                <a:cubicBezTo>
                  <a:pt x="910720" y="832470"/>
                  <a:pt x="921495" y="829894"/>
                  <a:pt x="921495" y="815605"/>
                </a:cubicBezTo>
                <a:cubicBezTo>
                  <a:pt x="921729" y="803658"/>
                  <a:pt x="916107" y="790072"/>
                  <a:pt x="904396" y="789839"/>
                </a:cubicBezTo>
                <a:cubicBezTo>
                  <a:pt x="831079" y="787730"/>
                  <a:pt x="790556" y="710900"/>
                  <a:pt x="714428" y="710666"/>
                </a:cubicBezTo>
                <a:cubicBezTo>
                  <a:pt x="668986" y="710666"/>
                  <a:pt x="738086" y="667332"/>
                  <a:pt x="699672" y="649295"/>
                </a:cubicBezTo>
                <a:cubicBezTo>
                  <a:pt x="691238" y="645313"/>
                  <a:pt x="721690" y="639224"/>
                  <a:pt x="735276" y="640160"/>
                </a:cubicBezTo>
                <a:cubicBezTo>
                  <a:pt x="748627" y="641097"/>
                  <a:pt x="760573" y="652574"/>
                  <a:pt x="776736" y="644376"/>
                </a:cubicBezTo>
                <a:cubicBezTo>
                  <a:pt x="785637" y="615097"/>
                  <a:pt x="762682" y="604322"/>
                  <a:pt x="743708" y="596123"/>
                </a:cubicBezTo>
                <a:cubicBezTo>
                  <a:pt x="699905" y="577150"/>
                  <a:pt x="657274" y="554195"/>
                  <a:pt x="609255" y="547401"/>
                </a:cubicBezTo>
                <a:cubicBezTo>
                  <a:pt x="592156" y="545059"/>
                  <a:pt x="633850" y="513671"/>
                  <a:pt x="642048" y="502662"/>
                </a:cubicBezTo>
                <a:cubicBezTo>
                  <a:pt x="448801" y="386949"/>
                  <a:pt x="216437" y="392804"/>
                  <a:pt x="0" y="299342"/>
                </a:cubicBezTo>
                <a:cubicBezTo>
                  <a:pt x="47785" y="281073"/>
                  <a:pt x="82921" y="294424"/>
                  <a:pt x="115480" y="297235"/>
                </a:cubicBezTo>
                <a:cubicBezTo>
                  <a:pt x="196760" y="304261"/>
                  <a:pt x="277105" y="318784"/>
                  <a:pt x="358151" y="327451"/>
                </a:cubicBezTo>
                <a:cubicBezTo>
                  <a:pt x="397971" y="331667"/>
                  <a:pt x="434981" y="347596"/>
                  <a:pt x="479486" y="322299"/>
                </a:cubicBezTo>
                <a:cubicBezTo>
                  <a:pt x="509235" y="305433"/>
                  <a:pt x="556786" y="323703"/>
                  <a:pt x="593327" y="338695"/>
                </a:cubicBezTo>
                <a:cubicBezTo>
                  <a:pt x="623543" y="351109"/>
                  <a:pt x="652355" y="354388"/>
                  <a:pt x="692410" y="338695"/>
                </a:cubicBezTo>
                <a:cubicBezTo>
                  <a:pt x="656103" y="329091"/>
                  <a:pt x="628228" y="320659"/>
                  <a:pt x="599651" y="314802"/>
                </a:cubicBezTo>
                <a:cubicBezTo>
                  <a:pt x="576930" y="310118"/>
                  <a:pt x="631040" y="291144"/>
                  <a:pt x="658679" y="293487"/>
                </a:cubicBezTo>
                <a:cubicBezTo>
                  <a:pt x="697329" y="296766"/>
                  <a:pt x="675545" y="284586"/>
                  <a:pt x="668986" y="267720"/>
                </a:cubicBezTo>
                <a:cubicBezTo>
                  <a:pt x="661959" y="249684"/>
                  <a:pt x="682806" y="244063"/>
                  <a:pt x="695923" y="247810"/>
                </a:cubicBezTo>
                <a:cubicBezTo>
                  <a:pt x="746284" y="262568"/>
                  <a:pt x="796411" y="236567"/>
                  <a:pt x="848413" y="257649"/>
                </a:cubicBezTo>
                <a:cubicBezTo>
                  <a:pt x="835295" y="205647"/>
                  <a:pt x="806952" y="182926"/>
                  <a:pt x="747690" y="175664"/>
                </a:cubicBezTo>
                <a:cubicBezTo>
                  <a:pt x="725437" y="172854"/>
                  <a:pt x="702248" y="177070"/>
                  <a:pt x="683040" y="162078"/>
                </a:cubicBezTo>
                <a:cubicBezTo>
                  <a:pt x="672030" y="153413"/>
                  <a:pt x="659616" y="143106"/>
                  <a:pt x="668283" y="127177"/>
                </a:cubicBezTo>
                <a:cubicBezTo>
                  <a:pt x="674373" y="115933"/>
                  <a:pt x="687491" y="115933"/>
                  <a:pt x="698266" y="119682"/>
                </a:cubicBezTo>
                <a:cubicBezTo>
                  <a:pt x="746519" y="136313"/>
                  <a:pt x="796880" y="142403"/>
                  <a:pt x="847241" y="148494"/>
                </a:cubicBezTo>
                <a:cubicBezTo>
                  <a:pt x="854972" y="149430"/>
                  <a:pt x="863637" y="152476"/>
                  <a:pt x="872305" y="137015"/>
                </a:cubicBezTo>
                <a:cubicBezTo>
                  <a:pt x="778141" y="111951"/>
                  <a:pt x="688662" y="76347"/>
                  <a:pt x="591921" y="62527"/>
                </a:cubicBezTo>
                <a:cubicBezTo>
                  <a:pt x="593327" y="55969"/>
                  <a:pt x="594732" y="49410"/>
                  <a:pt x="596138" y="42852"/>
                </a:cubicBezTo>
                <a:cubicBezTo>
                  <a:pt x="671796" y="52220"/>
                  <a:pt x="747456" y="61590"/>
                  <a:pt x="843025" y="73303"/>
                </a:cubicBezTo>
                <a:cubicBezTo>
                  <a:pt x="784231" y="36058"/>
                  <a:pt x="728717" y="48473"/>
                  <a:pt x="685149" y="15446"/>
                </a:cubicBezTo>
                <a:cubicBezTo>
                  <a:pt x="693347" y="2914"/>
                  <a:pt x="703244" y="-249"/>
                  <a:pt x="713492" y="1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70560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EA7FA8-6652-4CC5-90F4-3D48CAC0C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1509A-A0B4-B5E7-6669-79086FD21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Market Strategy &amp; Financial Outlook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6DAC394-CCE2-4B62-87BB-660588B4B7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5731805"/>
              </p:ext>
            </p:extLst>
          </p:nvPr>
        </p:nvGraphicFramePr>
        <p:xfrm>
          <a:off x="838201" y="1355835"/>
          <a:ext cx="5269301" cy="4821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5D804252-8829-203C-D8D3-FBA91527C36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6505" r="13220" b="2"/>
          <a:stretch/>
        </p:blipFill>
        <p:spPr>
          <a:xfrm>
            <a:off x="6573962" y="2013626"/>
            <a:ext cx="4488714" cy="3576825"/>
          </a:xfrm>
          <a:custGeom>
            <a:avLst/>
            <a:gdLst/>
            <a:ahLst/>
            <a:cxnLst/>
            <a:rect l="l" t="t" r="r" b="b"/>
            <a:pathLst>
              <a:path w="4488714" h="3576825">
                <a:moveTo>
                  <a:pt x="713492" y="15"/>
                </a:moveTo>
                <a:cubicBezTo>
                  <a:pt x="723739" y="278"/>
                  <a:pt x="734339" y="3967"/>
                  <a:pt x="743942" y="5139"/>
                </a:cubicBezTo>
                <a:cubicBezTo>
                  <a:pt x="955929" y="31374"/>
                  <a:pt x="1167914" y="59717"/>
                  <a:pt x="1380134" y="84780"/>
                </a:cubicBezTo>
                <a:cubicBezTo>
                  <a:pt x="1578535" y="108204"/>
                  <a:pt x="1778340" y="113591"/>
                  <a:pt x="1977677" y="125771"/>
                </a:cubicBezTo>
                <a:cubicBezTo>
                  <a:pt x="2218942" y="140529"/>
                  <a:pt x="2459740" y="161377"/>
                  <a:pt x="2699600" y="194169"/>
                </a:cubicBezTo>
                <a:cubicBezTo>
                  <a:pt x="2866144" y="217126"/>
                  <a:pt x="3034328" y="233053"/>
                  <a:pt x="3203214" y="214783"/>
                </a:cubicBezTo>
                <a:cubicBezTo>
                  <a:pt x="3211646" y="213845"/>
                  <a:pt x="3221250" y="210801"/>
                  <a:pt x="3228277" y="213845"/>
                </a:cubicBezTo>
                <a:cubicBezTo>
                  <a:pt x="3310262" y="248045"/>
                  <a:pt x="3399740" y="223449"/>
                  <a:pt x="3484768" y="244999"/>
                </a:cubicBezTo>
                <a:cubicBezTo>
                  <a:pt x="3462984" y="328154"/>
                  <a:pt x="3369523" y="321361"/>
                  <a:pt x="3316820" y="378984"/>
                </a:cubicBezTo>
                <a:cubicBezTo>
                  <a:pt x="3402785" y="401939"/>
                  <a:pt x="3480084" y="425129"/>
                  <a:pt x="3558554" y="442462"/>
                </a:cubicBezTo>
                <a:cubicBezTo>
                  <a:pt x="3641709" y="460733"/>
                  <a:pt x="3712214" y="510158"/>
                  <a:pt x="3793494" y="532176"/>
                </a:cubicBezTo>
                <a:cubicBezTo>
                  <a:pt x="3810829" y="536861"/>
                  <a:pt x="3831676" y="553257"/>
                  <a:pt x="3837766" y="569186"/>
                </a:cubicBezTo>
                <a:cubicBezTo>
                  <a:pt x="3857442" y="620719"/>
                  <a:pt x="4250260" y="765244"/>
                  <a:pt x="4203881" y="811154"/>
                </a:cubicBezTo>
                <a:cubicBezTo>
                  <a:pt x="4184673" y="830128"/>
                  <a:pt x="4159844" y="843714"/>
                  <a:pt x="4133843" y="862453"/>
                </a:cubicBezTo>
                <a:cubicBezTo>
                  <a:pt x="4172962" y="897823"/>
                  <a:pt x="4216998" y="913283"/>
                  <a:pt x="4263846" y="923823"/>
                </a:cubicBezTo>
                <a:cubicBezTo>
                  <a:pt x="4277901" y="927103"/>
                  <a:pt x="4291721" y="933661"/>
                  <a:pt x="4293126" y="949590"/>
                </a:cubicBezTo>
                <a:cubicBezTo>
                  <a:pt x="4294531" y="966220"/>
                  <a:pt x="4280242" y="972778"/>
                  <a:pt x="4268297" y="980509"/>
                </a:cubicBezTo>
                <a:cubicBezTo>
                  <a:pt x="4251666" y="991283"/>
                  <a:pt x="4235503" y="1000654"/>
                  <a:pt x="4214422" y="1002059"/>
                </a:cubicBezTo>
                <a:cubicBezTo>
                  <a:pt x="4179754" y="1004167"/>
                  <a:pt x="4163124" y="1034149"/>
                  <a:pt x="4142980" y="1056636"/>
                </a:cubicBezTo>
                <a:cubicBezTo>
                  <a:pt x="4131736" y="1069286"/>
                  <a:pt x="4126114" y="1094817"/>
                  <a:pt x="4145790" y="1099268"/>
                </a:cubicBezTo>
                <a:cubicBezTo>
                  <a:pt x="4193106" y="1110043"/>
                  <a:pt x="4189358" y="1141197"/>
                  <a:pt x="4188188" y="1176567"/>
                </a:cubicBezTo>
                <a:cubicBezTo>
                  <a:pt x="4186548" y="1220370"/>
                  <a:pt x="4158673" y="1240514"/>
                  <a:pt x="4124474" y="1257380"/>
                </a:cubicBezTo>
                <a:cubicBezTo>
                  <a:pt x="4112762" y="1263235"/>
                  <a:pt x="4096132" y="1263000"/>
                  <a:pt x="4091680" y="1281271"/>
                </a:cubicBezTo>
                <a:cubicBezTo>
                  <a:pt x="4110888" y="1298606"/>
                  <a:pt x="4134312" y="1284551"/>
                  <a:pt x="4154926" y="1289469"/>
                </a:cubicBezTo>
                <a:cubicBezTo>
                  <a:pt x="4172025" y="1293452"/>
                  <a:pt x="4200368" y="1291344"/>
                  <a:pt x="4176944" y="1323200"/>
                </a:cubicBezTo>
                <a:cubicBezTo>
                  <a:pt x="4170150" y="1332335"/>
                  <a:pt x="4178114" y="1339363"/>
                  <a:pt x="4186782" y="1340066"/>
                </a:cubicBezTo>
                <a:cubicBezTo>
                  <a:pt x="4256117" y="1347327"/>
                  <a:pt x="4224260" y="1411743"/>
                  <a:pt x="4246513" y="1445708"/>
                </a:cubicBezTo>
                <a:cubicBezTo>
                  <a:pt x="4252602" y="1455076"/>
                  <a:pt x="4246044" y="1471239"/>
                  <a:pt x="4236440" y="1475221"/>
                </a:cubicBezTo>
                <a:cubicBezTo>
                  <a:pt x="4175069" y="1501456"/>
                  <a:pt x="4166637" y="1563998"/>
                  <a:pt x="4136888" y="1617873"/>
                </a:cubicBezTo>
                <a:cubicBezTo>
                  <a:pt x="4169214" y="1639188"/>
                  <a:pt x="4207863" y="1643873"/>
                  <a:pt x="4242764" y="1657693"/>
                </a:cubicBezTo>
                <a:cubicBezTo>
                  <a:pt x="4279072" y="1672216"/>
                  <a:pt x="4279072" y="1682991"/>
                  <a:pt x="4249089" y="1725153"/>
                </a:cubicBezTo>
                <a:cubicBezTo>
                  <a:pt x="4327090" y="1734290"/>
                  <a:pt x="4327090" y="1734290"/>
                  <a:pt x="4302964" y="1800579"/>
                </a:cubicBezTo>
                <a:cubicBezTo>
                  <a:pt x="4368318" y="1806669"/>
                  <a:pt x="4411417" y="1838057"/>
                  <a:pt x="4421488" y="1906689"/>
                </a:cubicBezTo>
                <a:cubicBezTo>
                  <a:pt x="4426408" y="1939951"/>
                  <a:pt x="4455922" y="1955644"/>
                  <a:pt x="4488714" y="1977897"/>
                </a:cubicBezTo>
                <a:cubicBezTo>
                  <a:pt x="4447958" y="1999448"/>
                  <a:pt x="4420318" y="2044421"/>
                  <a:pt x="4372767" y="1996870"/>
                </a:cubicBezTo>
                <a:cubicBezTo>
                  <a:pt x="4355434" y="1979537"/>
                  <a:pt x="4357072" y="2001555"/>
                  <a:pt x="4354731" y="2007880"/>
                </a:cubicBezTo>
                <a:cubicBezTo>
                  <a:pt x="4349110" y="2023339"/>
                  <a:pt x="4360820" y="2033646"/>
                  <a:pt x="4368551" y="2045357"/>
                </a:cubicBezTo>
                <a:cubicBezTo>
                  <a:pt x="4376046" y="2057070"/>
                  <a:pt x="4384948" y="2069484"/>
                  <a:pt x="4387056" y="2082603"/>
                </a:cubicBezTo>
                <a:cubicBezTo>
                  <a:pt x="4388460" y="2091738"/>
                  <a:pt x="4381668" y="2105088"/>
                  <a:pt x="4374173" y="2111882"/>
                </a:cubicBezTo>
                <a:cubicBezTo>
                  <a:pt x="4334820" y="2147720"/>
                  <a:pt x="4358244" y="2228299"/>
                  <a:pt x="4283756" y="2238606"/>
                </a:cubicBezTo>
                <a:cubicBezTo>
                  <a:pt x="4250260" y="2243289"/>
                  <a:pt x="4234098" y="2272804"/>
                  <a:pt x="4209503" y="2288966"/>
                </a:cubicBezTo>
                <a:cubicBezTo>
                  <a:pt x="4124006" y="2345418"/>
                  <a:pt x="4066851" y="2418032"/>
                  <a:pt x="4040383" y="2517817"/>
                </a:cubicBezTo>
                <a:cubicBezTo>
                  <a:pt x="4033122" y="2545457"/>
                  <a:pt x="4005246" y="2567711"/>
                  <a:pt x="3987210" y="2592071"/>
                </a:cubicBezTo>
                <a:cubicBezTo>
                  <a:pt x="3995878" y="2609873"/>
                  <a:pt x="4043193" y="2571458"/>
                  <a:pt x="4026563" y="2618305"/>
                </a:cubicBezTo>
                <a:cubicBezTo>
                  <a:pt x="4013914" y="2653442"/>
                  <a:pt x="3981588" y="2675226"/>
                  <a:pt x="3951137" y="2696074"/>
                </a:cubicBezTo>
                <a:cubicBezTo>
                  <a:pt x="3916470" y="2719731"/>
                  <a:pt x="3878055" y="2738704"/>
                  <a:pt x="3862360" y="2782506"/>
                </a:cubicBezTo>
                <a:cubicBezTo>
                  <a:pt x="3859081" y="2791877"/>
                  <a:pt x="3848540" y="2801714"/>
                  <a:pt x="3839172" y="2805463"/>
                </a:cubicBezTo>
                <a:cubicBezTo>
                  <a:pt x="3350549" y="3576343"/>
                  <a:pt x="2147734" y="3581495"/>
                  <a:pt x="2009066" y="3576107"/>
                </a:cubicBezTo>
                <a:cubicBezTo>
                  <a:pt x="1841116" y="3569315"/>
                  <a:pt x="1682302" y="3521764"/>
                  <a:pt x="1526534" y="3462502"/>
                </a:cubicBezTo>
                <a:cubicBezTo>
                  <a:pt x="1460712" y="3437439"/>
                  <a:pt x="1399577" y="3401835"/>
                  <a:pt x="1335628" y="3374195"/>
                </a:cubicBezTo>
                <a:cubicBezTo>
                  <a:pt x="1247321" y="3336013"/>
                  <a:pt x="1179158" y="3263165"/>
                  <a:pt x="1091084" y="3232479"/>
                </a:cubicBezTo>
                <a:cubicBezTo>
                  <a:pt x="1000434" y="3200857"/>
                  <a:pt x="922901" y="3143000"/>
                  <a:pt x="829673" y="3118405"/>
                </a:cubicBezTo>
                <a:cubicBezTo>
                  <a:pt x="780484" y="3105288"/>
                  <a:pt x="732933" y="3081631"/>
                  <a:pt x="740662" y="3013935"/>
                </a:cubicBezTo>
                <a:cubicBezTo>
                  <a:pt x="742771" y="2994727"/>
                  <a:pt x="729888" y="2979034"/>
                  <a:pt x="709509" y="2984656"/>
                </a:cubicBezTo>
                <a:cubicBezTo>
                  <a:pt x="670626" y="2995196"/>
                  <a:pt x="653058" y="2967321"/>
                  <a:pt x="631507" y="2946474"/>
                </a:cubicBezTo>
                <a:cubicBezTo>
                  <a:pt x="593093" y="2909465"/>
                  <a:pt x="556552" y="2870113"/>
                  <a:pt x="495415" y="2864022"/>
                </a:cubicBezTo>
                <a:cubicBezTo>
                  <a:pt x="507126" y="2834976"/>
                  <a:pt x="527037" y="2839193"/>
                  <a:pt x="545308" y="2845283"/>
                </a:cubicBezTo>
                <a:cubicBezTo>
                  <a:pt x="593327" y="2861212"/>
                  <a:pt x="640877" y="2879248"/>
                  <a:pt x="688896" y="2895176"/>
                </a:cubicBezTo>
                <a:cubicBezTo>
                  <a:pt x="720284" y="2905483"/>
                  <a:pt x="751438" y="2920006"/>
                  <a:pt x="793367" y="2908527"/>
                </a:cubicBezTo>
                <a:cubicBezTo>
                  <a:pt x="757294" y="2849968"/>
                  <a:pt x="695923" y="2839427"/>
                  <a:pt x="646265" y="2821391"/>
                </a:cubicBezTo>
                <a:cubicBezTo>
                  <a:pt x="584192" y="2798670"/>
                  <a:pt x="547651" y="2755803"/>
                  <a:pt x="503847" y="2708019"/>
                </a:cubicBezTo>
                <a:cubicBezTo>
                  <a:pt x="549524" y="2696541"/>
                  <a:pt x="577867" y="2731678"/>
                  <a:pt x="613705" y="2729803"/>
                </a:cubicBezTo>
                <a:cubicBezTo>
                  <a:pt x="615580" y="2723714"/>
                  <a:pt x="618859" y="2714813"/>
                  <a:pt x="618390" y="2714577"/>
                </a:cubicBezTo>
                <a:cubicBezTo>
                  <a:pt x="559831" y="2688343"/>
                  <a:pt x="532425" y="2639153"/>
                  <a:pt x="523289" y="2579656"/>
                </a:cubicBezTo>
                <a:cubicBezTo>
                  <a:pt x="518605" y="2548972"/>
                  <a:pt x="497289" y="2539368"/>
                  <a:pt x="476207" y="2525313"/>
                </a:cubicBezTo>
                <a:cubicBezTo>
                  <a:pt x="402656" y="2475421"/>
                  <a:pt x="324889" y="2430213"/>
                  <a:pt x="264455" y="2361581"/>
                </a:cubicBezTo>
                <a:cubicBezTo>
                  <a:pt x="334259" y="2370716"/>
                  <a:pt x="390242" y="2415455"/>
                  <a:pt x="465433" y="2434663"/>
                </a:cubicBezTo>
                <a:cubicBezTo>
                  <a:pt x="405702" y="2359238"/>
                  <a:pt x="328402" y="2321058"/>
                  <a:pt x="257897" y="2275380"/>
                </a:cubicBezTo>
                <a:cubicBezTo>
                  <a:pt x="225806" y="2254533"/>
                  <a:pt x="196059" y="2227830"/>
                  <a:pt x="157174" y="2216586"/>
                </a:cubicBezTo>
                <a:cubicBezTo>
                  <a:pt x="143354" y="2212604"/>
                  <a:pt x="120633" y="2204172"/>
                  <a:pt x="131643" y="2181919"/>
                </a:cubicBezTo>
                <a:cubicBezTo>
                  <a:pt x="141011" y="2163415"/>
                  <a:pt x="159516" y="2169035"/>
                  <a:pt x="176382" y="2174423"/>
                </a:cubicBezTo>
                <a:cubicBezTo>
                  <a:pt x="216905" y="2187776"/>
                  <a:pt x="258834" y="2188009"/>
                  <a:pt x="313646" y="2187776"/>
                </a:cubicBezTo>
                <a:cubicBezTo>
                  <a:pt x="267735" y="2126639"/>
                  <a:pt x="183643" y="2144910"/>
                  <a:pt x="144292" y="2080728"/>
                </a:cubicBezTo>
                <a:cubicBezTo>
                  <a:pt x="193481" y="2069484"/>
                  <a:pt x="231428" y="2092674"/>
                  <a:pt x="271249" y="2097124"/>
                </a:cubicBezTo>
                <a:cubicBezTo>
                  <a:pt x="307321" y="2101106"/>
                  <a:pt x="316222" y="2090332"/>
                  <a:pt x="307790" y="2054961"/>
                </a:cubicBezTo>
                <a:cubicBezTo>
                  <a:pt x="294673" y="1999915"/>
                  <a:pt x="314349" y="1971806"/>
                  <a:pt x="366818" y="1986798"/>
                </a:cubicBezTo>
                <a:cubicBezTo>
                  <a:pt x="415539" y="2000852"/>
                  <a:pt x="420692" y="1980240"/>
                  <a:pt x="407575" y="1948852"/>
                </a:cubicBezTo>
                <a:cubicBezTo>
                  <a:pt x="388836" y="1903176"/>
                  <a:pt x="410151" y="1867805"/>
                  <a:pt x="424674" y="1829390"/>
                </a:cubicBezTo>
                <a:cubicBezTo>
                  <a:pt x="446928" y="1770831"/>
                  <a:pt x="437558" y="1742253"/>
                  <a:pt x="389539" y="1698685"/>
                </a:cubicBezTo>
                <a:cubicBezTo>
                  <a:pt x="362602" y="1674323"/>
                  <a:pt x="333557" y="1653711"/>
                  <a:pt x="294438" y="1632630"/>
                </a:cubicBezTo>
                <a:cubicBezTo>
                  <a:pt x="384620" y="1621152"/>
                  <a:pt x="289988" y="1582503"/>
                  <a:pt x="321844" y="1558376"/>
                </a:cubicBezTo>
                <a:cubicBezTo>
                  <a:pt x="385557" y="1548538"/>
                  <a:pt x="437558" y="1625368"/>
                  <a:pt x="524227" y="1603350"/>
                </a:cubicBezTo>
                <a:cubicBezTo>
                  <a:pt x="417179" y="1536825"/>
                  <a:pt x="298889" y="1515041"/>
                  <a:pt x="221356" y="1426500"/>
                </a:cubicBezTo>
                <a:cubicBezTo>
                  <a:pt x="239158" y="1406355"/>
                  <a:pt x="256960" y="1425094"/>
                  <a:pt x="272186" y="1417599"/>
                </a:cubicBezTo>
                <a:cubicBezTo>
                  <a:pt x="271717" y="1412914"/>
                  <a:pt x="272889" y="1405886"/>
                  <a:pt x="270077" y="1403779"/>
                </a:cubicBezTo>
                <a:cubicBezTo>
                  <a:pt x="212221" y="1355525"/>
                  <a:pt x="211283" y="1354355"/>
                  <a:pt x="273356" y="1318749"/>
                </a:cubicBezTo>
                <a:cubicBezTo>
                  <a:pt x="295141" y="1306335"/>
                  <a:pt x="293267" y="1295325"/>
                  <a:pt x="281790" y="1279632"/>
                </a:cubicBezTo>
                <a:cubicBezTo>
                  <a:pt x="273590" y="1268622"/>
                  <a:pt x="263753" y="1258784"/>
                  <a:pt x="268438" y="1234657"/>
                </a:cubicBezTo>
                <a:cubicBezTo>
                  <a:pt x="302402" y="1265578"/>
                  <a:pt x="466603" y="1255505"/>
                  <a:pt x="495649" y="1252226"/>
                </a:cubicBezTo>
                <a:cubicBezTo>
                  <a:pt x="528208" y="1248713"/>
                  <a:pt x="560299" y="1233721"/>
                  <a:pt x="594497" y="1241919"/>
                </a:cubicBezTo>
                <a:cubicBezTo>
                  <a:pt x="621903" y="1248479"/>
                  <a:pt x="748860" y="1311957"/>
                  <a:pt x="766898" y="1239109"/>
                </a:cubicBezTo>
                <a:cubicBezTo>
                  <a:pt x="767835" y="1235595"/>
                  <a:pt x="819132" y="1243794"/>
                  <a:pt x="846773" y="1247776"/>
                </a:cubicBezTo>
                <a:cubicBezTo>
                  <a:pt x="871134" y="1251055"/>
                  <a:pt x="898540" y="1265578"/>
                  <a:pt x="914936" y="1236532"/>
                </a:cubicBezTo>
                <a:cubicBezTo>
                  <a:pt x="924540" y="1219433"/>
                  <a:pt x="884954" y="1186405"/>
                  <a:pt x="849584" y="1183594"/>
                </a:cubicBezTo>
                <a:cubicBezTo>
                  <a:pt x="818898" y="1181017"/>
                  <a:pt x="786807" y="1177269"/>
                  <a:pt x="757528" y="1184296"/>
                </a:cubicBezTo>
                <a:cubicBezTo>
                  <a:pt x="721456" y="1192730"/>
                  <a:pt x="702014" y="1179144"/>
                  <a:pt x="691941" y="1149864"/>
                </a:cubicBezTo>
                <a:cubicBezTo>
                  <a:pt x="680698" y="1117539"/>
                  <a:pt x="659147" y="1102547"/>
                  <a:pt x="629400" y="1087555"/>
                </a:cubicBezTo>
                <a:cubicBezTo>
                  <a:pt x="557253" y="1051250"/>
                  <a:pt x="487920" y="1009321"/>
                  <a:pt x="408747" y="988239"/>
                </a:cubicBezTo>
                <a:cubicBezTo>
                  <a:pt x="393052" y="984022"/>
                  <a:pt x="375719" y="978400"/>
                  <a:pt x="368458" y="950527"/>
                </a:cubicBezTo>
                <a:cubicBezTo>
                  <a:pt x="582786" y="992220"/>
                  <a:pt x="778141" y="1100908"/>
                  <a:pt x="999262" y="1094583"/>
                </a:cubicBezTo>
                <a:cubicBezTo>
                  <a:pt x="938829" y="1060149"/>
                  <a:pt x="868792" y="1058276"/>
                  <a:pt x="804376" y="1034149"/>
                </a:cubicBezTo>
                <a:cubicBezTo>
                  <a:pt x="850053" y="1016113"/>
                  <a:pt x="892918" y="1034852"/>
                  <a:pt x="936252" y="1045159"/>
                </a:cubicBezTo>
                <a:cubicBezTo>
                  <a:pt x="972559" y="1053591"/>
                  <a:pt x="1005353" y="1054997"/>
                  <a:pt x="1009335" y="1004636"/>
                </a:cubicBezTo>
                <a:cubicBezTo>
                  <a:pt x="1007929" y="1001356"/>
                  <a:pt x="1008163" y="997141"/>
                  <a:pt x="1008398" y="993158"/>
                </a:cubicBezTo>
                <a:cubicBezTo>
                  <a:pt x="996216" y="972311"/>
                  <a:pt x="977244" y="961536"/>
                  <a:pt x="954757" y="955445"/>
                </a:cubicBezTo>
                <a:cubicBezTo>
                  <a:pt x="941171" y="951697"/>
                  <a:pt x="923135" y="946075"/>
                  <a:pt x="923368" y="931085"/>
                </a:cubicBezTo>
                <a:cubicBezTo>
                  <a:pt x="924071" y="875570"/>
                  <a:pt x="880738" y="859407"/>
                  <a:pt x="837403" y="843245"/>
                </a:cubicBezTo>
                <a:cubicBezTo>
                  <a:pt x="861530" y="815605"/>
                  <a:pt x="880503" y="835983"/>
                  <a:pt x="898774" y="833876"/>
                </a:cubicBezTo>
                <a:cubicBezTo>
                  <a:pt x="910720" y="832470"/>
                  <a:pt x="921495" y="829894"/>
                  <a:pt x="921495" y="815605"/>
                </a:cubicBezTo>
                <a:cubicBezTo>
                  <a:pt x="921729" y="803658"/>
                  <a:pt x="916107" y="790072"/>
                  <a:pt x="904396" y="789839"/>
                </a:cubicBezTo>
                <a:cubicBezTo>
                  <a:pt x="831079" y="787730"/>
                  <a:pt x="790556" y="710900"/>
                  <a:pt x="714428" y="710666"/>
                </a:cubicBezTo>
                <a:cubicBezTo>
                  <a:pt x="668986" y="710666"/>
                  <a:pt x="738086" y="667332"/>
                  <a:pt x="699672" y="649295"/>
                </a:cubicBezTo>
                <a:cubicBezTo>
                  <a:pt x="691238" y="645313"/>
                  <a:pt x="721690" y="639224"/>
                  <a:pt x="735276" y="640160"/>
                </a:cubicBezTo>
                <a:cubicBezTo>
                  <a:pt x="748627" y="641097"/>
                  <a:pt x="760573" y="652574"/>
                  <a:pt x="776736" y="644376"/>
                </a:cubicBezTo>
                <a:cubicBezTo>
                  <a:pt x="785637" y="615097"/>
                  <a:pt x="762682" y="604322"/>
                  <a:pt x="743708" y="596123"/>
                </a:cubicBezTo>
                <a:cubicBezTo>
                  <a:pt x="699905" y="577150"/>
                  <a:pt x="657274" y="554195"/>
                  <a:pt x="609255" y="547401"/>
                </a:cubicBezTo>
                <a:cubicBezTo>
                  <a:pt x="592156" y="545059"/>
                  <a:pt x="633850" y="513671"/>
                  <a:pt x="642048" y="502662"/>
                </a:cubicBezTo>
                <a:cubicBezTo>
                  <a:pt x="448801" y="386949"/>
                  <a:pt x="216437" y="392804"/>
                  <a:pt x="0" y="299342"/>
                </a:cubicBezTo>
                <a:cubicBezTo>
                  <a:pt x="47785" y="281073"/>
                  <a:pt x="82921" y="294424"/>
                  <a:pt x="115480" y="297235"/>
                </a:cubicBezTo>
                <a:cubicBezTo>
                  <a:pt x="196760" y="304261"/>
                  <a:pt x="277105" y="318784"/>
                  <a:pt x="358151" y="327451"/>
                </a:cubicBezTo>
                <a:cubicBezTo>
                  <a:pt x="397971" y="331667"/>
                  <a:pt x="434981" y="347596"/>
                  <a:pt x="479486" y="322299"/>
                </a:cubicBezTo>
                <a:cubicBezTo>
                  <a:pt x="509235" y="305433"/>
                  <a:pt x="556786" y="323703"/>
                  <a:pt x="593327" y="338695"/>
                </a:cubicBezTo>
                <a:cubicBezTo>
                  <a:pt x="623543" y="351109"/>
                  <a:pt x="652355" y="354388"/>
                  <a:pt x="692410" y="338695"/>
                </a:cubicBezTo>
                <a:cubicBezTo>
                  <a:pt x="656103" y="329091"/>
                  <a:pt x="628228" y="320659"/>
                  <a:pt x="599651" y="314802"/>
                </a:cubicBezTo>
                <a:cubicBezTo>
                  <a:pt x="576930" y="310118"/>
                  <a:pt x="631040" y="291144"/>
                  <a:pt x="658679" y="293487"/>
                </a:cubicBezTo>
                <a:cubicBezTo>
                  <a:pt x="697329" y="296766"/>
                  <a:pt x="675545" y="284586"/>
                  <a:pt x="668986" y="267720"/>
                </a:cubicBezTo>
                <a:cubicBezTo>
                  <a:pt x="661959" y="249684"/>
                  <a:pt x="682806" y="244063"/>
                  <a:pt x="695923" y="247810"/>
                </a:cubicBezTo>
                <a:cubicBezTo>
                  <a:pt x="746284" y="262568"/>
                  <a:pt x="796411" y="236567"/>
                  <a:pt x="848413" y="257649"/>
                </a:cubicBezTo>
                <a:cubicBezTo>
                  <a:pt x="835295" y="205647"/>
                  <a:pt x="806952" y="182926"/>
                  <a:pt x="747690" y="175664"/>
                </a:cubicBezTo>
                <a:cubicBezTo>
                  <a:pt x="725437" y="172854"/>
                  <a:pt x="702248" y="177070"/>
                  <a:pt x="683040" y="162078"/>
                </a:cubicBezTo>
                <a:cubicBezTo>
                  <a:pt x="672030" y="153413"/>
                  <a:pt x="659616" y="143106"/>
                  <a:pt x="668283" y="127177"/>
                </a:cubicBezTo>
                <a:cubicBezTo>
                  <a:pt x="674373" y="115933"/>
                  <a:pt x="687491" y="115933"/>
                  <a:pt x="698266" y="119682"/>
                </a:cubicBezTo>
                <a:cubicBezTo>
                  <a:pt x="746519" y="136313"/>
                  <a:pt x="796880" y="142403"/>
                  <a:pt x="847241" y="148494"/>
                </a:cubicBezTo>
                <a:cubicBezTo>
                  <a:pt x="854972" y="149430"/>
                  <a:pt x="863637" y="152476"/>
                  <a:pt x="872305" y="137015"/>
                </a:cubicBezTo>
                <a:cubicBezTo>
                  <a:pt x="778141" y="111951"/>
                  <a:pt x="688662" y="76347"/>
                  <a:pt x="591921" y="62527"/>
                </a:cubicBezTo>
                <a:cubicBezTo>
                  <a:pt x="593327" y="55969"/>
                  <a:pt x="594732" y="49410"/>
                  <a:pt x="596138" y="42852"/>
                </a:cubicBezTo>
                <a:cubicBezTo>
                  <a:pt x="671796" y="52220"/>
                  <a:pt x="747456" y="61590"/>
                  <a:pt x="843025" y="73303"/>
                </a:cubicBezTo>
                <a:cubicBezTo>
                  <a:pt x="784231" y="36058"/>
                  <a:pt x="728717" y="48473"/>
                  <a:pt x="685149" y="15446"/>
                </a:cubicBezTo>
                <a:cubicBezTo>
                  <a:pt x="693347" y="2914"/>
                  <a:pt x="703244" y="-249"/>
                  <a:pt x="713492" y="1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37494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804B0D-5C69-6139-C88E-332F0D6B0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3236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Success Factors &amp; Conclusion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7BD7D471-3DED-0FC3-60B7-BDAA250A27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4431640"/>
              </p:ext>
            </p:extLst>
          </p:nvPr>
        </p:nvGraphicFramePr>
        <p:xfrm>
          <a:off x="667933" y="1545021"/>
          <a:ext cx="5354495" cy="4855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48C25859-E76D-2B24-E1A6-2FB98FFF09E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657" r="12833" b="1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20360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CF7B0-F82D-195D-5B2E-B9D6FAADE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954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References </a:t>
            </a:r>
            <a:endParaRPr lang="en-GB" sz="36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1906E-1F1D-ADDC-CD10-C9427DDA1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5834"/>
            <a:ext cx="10515600" cy="4821129"/>
          </a:xfrm>
        </p:spPr>
        <p:txBody>
          <a:bodyPr>
            <a:normAutofit fontScale="62500" lnSpcReduction="20000"/>
          </a:bodyPr>
          <a:lstStyle/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Emerson, J., &amp; Spitzer, J. (2007).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From fragmentation to function: Critical concepts and writing on social capital markets’ structure, operation and innovation.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http://eureka.bodleian.ox.ac.uk/762/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Eurostat. (2009).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The environmental goods and services sector: A data collection handbook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Luxembourg: Eurostat.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House of Commons Environmental Audit Committee. (2019).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Fixing Fashion: Clothing Consumption and Sustainability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(HC 1952). UK Parliament.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Hofstede, G., &amp; Hofstede, G.-J. (2004).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Cultures and organizations: Software of the mind.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New York, NY: McGraw-Hill.</a:t>
            </a:r>
          </a:p>
          <a:p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IntelligentHQ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(2019).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Consumers demand sustainable fashion – but won’t pay more for it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http://www.intelligenthq.com/consumers-demand-sustainable-fashion-wont-pay/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Kriss, R., &amp; Murphy, R. (2022).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Business models: Types, examples, and how to design one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NerdWallet. Retrieved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https://www.nerdwallet.com/article/small-business/what-is-a-business-model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Magestore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POS. (2022).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What is a good profit margin for clothing stores?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https://www.magestore.com/blog/what-is-a-good-profit-margin-for-clothing-stores/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Mintel. (2024).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UK fashion and sustainability market report 2024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[Key findings]. Mintel Group Ltd.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SmallBusiness.co.uk. (2024).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How much does it cost to start a clothing business in the UK?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https://www.smallbusinessblog.co.uk/cost-to-start-clothing-business/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Statista. (2021). 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Ethical clothing sales revenue in the United Kingdom (UK) from 2015 to 2020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https://www.statista.com/statistics/283233/ethical-clothing-sales-revenue-in-the-united-kingdom-uk/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5069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728</Words>
  <Application>Microsoft Office PowerPoint</Application>
  <PresentationFormat>Widescreen</PresentationFormat>
  <Paragraphs>53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GreenStyle UK Eco-Chic Fashion for a Greener Future</vt:lpstr>
      <vt:lpstr>Introduction </vt:lpstr>
      <vt:lpstr>Business Concept &amp; Goals</vt:lpstr>
      <vt:lpstr>Sustainability Strategy &amp; Unique Value Proposition</vt:lpstr>
      <vt:lpstr>Market Strategy &amp; Financial Outlook</vt:lpstr>
      <vt:lpstr>Success Factors &amp;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2025-03-08T22:40:34Z</dcterms:created>
  <dcterms:modified xsi:type="dcterms:W3CDTF">2025-03-08T23:31:36Z</dcterms:modified>
</cp:coreProperties>
</file>