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xlsx" ContentType="application/vnd.openxmlformats-officedocument.spreadsheetml.sheet"/>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1" r:id="rId4"/>
    <p:sldId id="262" r:id="rId5"/>
    <p:sldId id="263" r:id="rId6"/>
    <p:sldId id="264" r:id="rId7"/>
    <p:sldId id="265" r:id="rId8"/>
    <p:sldId id="266" r:id="rId9"/>
    <p:sldId id="267" r:id="rId10"/>
    <p:sldId id="259" r:id="rId11"/>
    <p:sldId id="268" r:id="rId12"/>
    <p:sldId id="269" r:id="rId13"/>
    <p:sldId id="270" r:id="rId14"/>
    <p:sldId id="271" r:id="rId15"/>
    <p:sldId id="272" r:id="rId16"/>
    <p:sldId id="273" r:id="rId17"/>
    <p:sldId id="274" r:id="rId18"/>
    <p:sldId id="25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735" autoAdjust="0"/>
    <p:restoredTop sz="94660"/>
  </p:normalViewPr>
  <p:slideViewPr>
    <p:cSldViewPr>
      <p:cViewPr varScale="1">
        <p:scale>
          <a:sx n="73" d="100"/>
          <a:sy n="73" d="100"/>
        </p:scale>
        <p:origin x="-1290"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c:lang val="en-US"/>
  <c:chart>
    <c:view3D>
      <c:rAngAx val="1"/>
    </c:view3D>
    <c:plotArea>
      <c:layout>
        <c:manualLayout>
          <c:layoutTarget val="inner"/>
          <c:xMode val="edge"/>
          <c:yMode val="edge"/>
          <c:x val="0.1444864892840656"/>
          <c:y val="4.3291441574746771E-2"/>
          <c:w val="0.51552170123903374"/>
          <c:h val="0.61497874430945243"/>
        </c:manualLayout>
      </c:layout>
      <c:bar3DChart>
        <c:barDir val="col"/>
        <c:grouping val="clustered"/>
        <c:ser>
          <c:idx val="0"/>
          <c:order val="0"/>
          <c:tx>
            <c:strRef>
              <c:f>Sheet1!$B$1</c:f>
              <c:strCache>
                <c:ptCount val="1"/>
                <c:pt idx="0">
                  <c:v>Service quality 4,7 /5</c:v>
                </c:pt>
              </c:strCache>
            </c:strRef>
          </c:tx>
          <c:cat>
            <c:numRef>
              <c:f>Sheet1!$A$2:$A$5</c:f>
              <c:numCache>
                <c:formatCode>General</c:formatCode>
                <c:ptCount val="4"/>
              </c:numCache>
            </c:numRef>
          </c:cat>
          <c:val>
            <c:numRef>
              <c:f>Sheet1!$B$2:$B$5</c:f>
              <c:numCache>
                <c:formatCode>General</c:formatCode>
                <c:ptCount val="4"/>
                <c:pt idx="0">
                  <c:v>4.7</c:v>
                </c:pt>
              </c:numCache>
            </c:numRef>
          </c:val>
        </c:ser>
        <c:ser>
          <c:idx val="1"/>
          <c:order val="1"/>
          <c:tx>
            <c:strRef>
              <c:f>Sheet1!$C$1</c:f>
              <c:strCache>
                <c:ptCount val="1"/>
                <c:pt idx="0">
                  <c:v>Service setting 3,9 / 5</c:v>
                </c:pt>
              </c:strCache>
            </c:strRef>
          </c:tx>
          <c:cat>
            <c:numRef>
              <c:f>Sheet1!$A$2:$A$5</c:f>
              <c:numCache>
                <c:formatCode>General</c:formatCode>
                <c:ptCount val="4"/>
              </c:numCache>
            </c:numRef>
          </c:cat>
          <c:val>
            <c:numRef>
              <c:f>Sheet1!$C$2:$C$5</c:f>
              <c:numCache>
                <c:formatCode>General</c:formatCode>
                <c:ptCount val="4"/>
                <c:pt idx="0">
                  <c:v>3.9</c:v>
                </c:pt>
              </c:numCache>
            </c:numRef>
          </c:val>
        </c:ser>
        <c:ser>
          <c:idx val="2"/>
          <c:order val="2"/>
          <c:tx>
            <c:strRef>
              <c:f>Sheet1!$D$1</c:f>
              <c:strCache>
                <c:ptCount val="1"/>
                <c:pt idx="0">
                  <c:v>Service delivery 4,3 / 5</c:v>
                </c:pt>
              </c:strCache>
            </c:strRef>
          </c:tx>
          <c:cat>
            <c:numRef>
              <c:f>Sheet1!$A$2:$A$5</c:f>
              <c:numCache>
                <c:formatCode>General</c:formatCode>
                <c:ptCount val="4"/>
              </c:numCache>
            </c:numRef>
          </c:cat>
          <c:val>
            <c:numRef>
              <c:f>Sheet1!$D$2:$D$5</c:f>
              <c:numCache>
                <c:formatCode>General</c:formatCode>
                <c:ptCount val="4"/>
                <c:pt idx="0">
                  <c:v>4.3</c:v>
                </c:pt>
              </c:numCache>
            </c:numRef>
          </c:val>
        </c:ser>
        <c:shape val="box"/>
        <c:axId val="35265536"/>
        <c:axId val="70466944"/>
        <c:axId val="0"/>
      </c:bar3DChart>
      <c:catAx>
        <c:axId val="35265536"/>
        <c:scaling>
          <c:orientation val="minMax"/>
        </c:scaling>
        <c:axPos val="b"/>
        <c:numFmt formatCode="General" sourceLinked="1"/>
        <c:tickLblPos val="nextTo"/>
        <c:crossAx val="70466944"/>
        <c:crosses val="autoZero"/>
        <c:auto val="1"/>
        <c:lblAlgn val="ctr"/>
        <c:lblOffset val="100"/>
      </c:catAx>
      <c:valAx>
        <c:axId val="70466944"/>
        <c:scaling>
          <c:orientation val="minMax"/>
        </c:scaling>
        <c:axPos val="l"/>
        <c:majorGridlines/>
        <c:numFmt formatCode="General" sourceLinked="1"/>
        <c:tickLblPos val="nextTo"/>
        <c:crossAx val="35265536"/>
        <c:crosses val="autoZero"/>
        <c:crossBetween val="between"/>
      </c:valAx>
    </c:plotArea>
    <c:legend>
      <c:legendPos val="r"/>
      <c:layout/>
    </c:legend>
    <c:plotVisOnly val="1"/>
  </c:chart>
  <c:txPr>
    <a:bodyPr/>
    <a:lstStyle/>
    <a:p>
      <a:pPr>
        <a:defRPr sz="1800"/>
      </a:pPr>
      <a:endParaRPr lang="en-US"/>
    </a:p>
  </c:txPr>
  <c:externalData r:id="rId1"/>
</c:chartSpace>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18/12/2019</a:t>
            </a:fld>
            <a:endParaRPr lang="en-GB" altLang="en-US"/>
          </a:p>
        </p:txBody>
      </p:sp>
      <p:sp>
        <p:nvSpPr>
          <p:cNvPr id="5" name="Footer Placeholder 4">
            <a:extLst>
              <a:ext uri="{FF2B5EF4-FFF2-40B4-BE49-F238E27FC236}">
                <a16:creationId xmlns=""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18/12/2019</a:t>
            </a:fld>
            <a:endParaRPr lang="en-GB" altLang="en-US"/>
          </a:p>
        </p:txBody>
      </p:sp>
      <p:sp>
        <p:nvSpPr>
          <p:cNvPr id="5" name="Footer Placeholder 4">
            <a:extLst>
              <a:ext uri="{FF2B5EF4-FFF2-40B4-BE49-F238E27FC236}">
                <a16:creationId xmlns=""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18/12/2019</a:t>
            </a:fld>
            <a:endParaRPr lang="en-GB" altLang="en-US"/>
          </a:p>
        </p:txBody>
      </p:sp>
      <p:sp>
        <p:nvSpPr>
          <p:cNvPr id="5" name="Slide Number Placeholder 5">
            <a:extLst>
              <a:ext uri="{FF2B5EF4-FFF2-40B4-BE49-F238E27FC236}">
                <a16:creationId xmlns=""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18/12/2019</a:t>
            </a:fld>
            <a:endParaRPr lang="en-GB" altLang="en-US"/>
          </a:p>
        </p:txBody>
      </p:sp>
      <p:sp>
        <p:nvSpPr>
          <p:cNvPr id="6" name="Slide Number Placeholder 5">
            <a:extLst>
              <a:ext uri="{FF2B5EF4-FFF2-40B4-BE49-F238E27FC236}">
                <a16:creationId xmlns=""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18/12/2019</a:t>
            </a:fld>
            <a:endParaRPr lang="en-GB" altLang="en-US"/>
          </a:p>
        </p:txBody>
      </p:sp>
      <p:sp>
        <p:nvSpPr>
          <p:cNvPr id="8" name="Slide Number Placeholder 5">
            <a:extLst>
              <a:ext uri="{FF2B5EF4-FFF2-40B4-BE49-F238E27FC236}">
                <a16:creationId xmlns=""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18/12/2019</a:t>
            </a:fld>
            <a:endParaRPr lang="en-GB" altLang="en-US"/>
          </a:p>
        </p:txBody>
      </p:sp>
      <p:sp>
        <p:nvSpPr>
          <p:cNvPr id="4" name="Slide Number Placeholder 5">
            <a:extLst>
              <a:ext uri="{FF2B5EF4-FFF2-40B4-BE49-F238E27FC236}">
                <a16:creationId xmlns=""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18/12/2019</a:t>
            </a:fld>
            <a:endParaRPr lang="en-GB" altLang="en-US"/>
          </a:p>
        </p:txBody>
      </p:sp>
      <p:sp>
        <p:nvSpPr>
          <p:cNvPr id="3" name="Slide Number Placeholder 5">
            <a:extLst>
              <a:ext uri="{FF2B5EF4-FFF2-40B4-BE49-F238E27FC236}">
                <a16:creationId xmlns=""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18/12/2019</a:t>
            </a:fld>
            <a:endParaRPr lang="en-GB" altLang="en-US"/>
          </a:p>
        </p:txBody>
      </p:sp>
      <p:sp>
        <p:nvSpPr>
          <p:cNvPr id="6" name="Slide Number Placeholder 5">
            <a:extLst>
              <a:ext uri="{FF2B5EF4-FFF2-40B4-BE49-F238E27FC236}">
                <a16:creationId xmlns=""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18/12/2019</a:t>
            </a:fld>
            <a:endParaRPr lang="en-GB" altLang="en-US"/>
          </a:p>
        </p:txBody>
      </p:sp>
      <p:sp>
        <p:nvSpPr>
          <p:cNvPr id="6" name="Slide Number Placeholder 5">
            <a:extLst>
              <a:ext uri="{FF2B5EF4-FFF2-40B4-BE49-F238E27FC236}">
                <a16:creationId xmlns=""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18/12/2019</a:t>
            </a:fld>
            <a:endParaRPr lang="en-GB" altLang="en-US"/>
          </a:p>
        </p:txBody>
      </p:sp>
      <p:sp>
        <p:nvSpPr>
          <p:cNvPr id="5" name="Slide Number Placeholder 5">
            <a:extLst>
              <a:ext uri="{FF2B5EF4-FFF2-40B4-BE49-F238E27FC236}">
                <a16:creationId xmlns=""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18/12/2019</a:t>
            </a:fld>
            <a:endParaRPr lang="en-GB" altLang="en-US"/>
          </a:p>
        </p:txBody>
      </p:sp>
      <p:sp>
        <p:nvSpPr>
          <p:cNvPr id="5" name="Slide Number Placeholder 5">
            <a:extLst>
              <a:ext uri="{FF2B5EF4-FFF2-40B4-BE49-F238E27FC236}">
                <a16:creationId xmlns=""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18/12/2019</a:t>
            </a:fld>
            <a:endParaRPr lang="en-GB" altLang="en-US"/>
          </a:p>
        </p:txBody>
      </p:sp>
      <p:sp>
        <p:nvSpPr>
          <p:cNvPr id="6" name="Slide Number Placeholder 5">
            <a:extLst>
              <a:ext uri="{FF2B5EF4-FFF2-40B4-BE49-F238E27FC236}">
                <a16:creationId xmlns=""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6826"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mplans.com/hotel_and_motel_marketing_plan/product-service_innovation_fc.php" TargetMode="External"/><Relationship Id="rId2" Type="http://schemas.openxmlformats.org/officeDocument/2006/relationships/hyperlink" Target="https://opentextbc.ca/introtourism/chapter/chapter-9-customer-serv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1571612"/>
            <a:ext cx="8686800" cy="1143000"/>
          </a:xfrm>
        </p:spPr>
        <p:txBody>
          <a:bodyPr/>
          <a:lstStyle/>
          <a:p>
            <a:pPr fontAlgn="ctr"/>
            <a:r>
              <a:rPr lang="en-US" sz="3600" dirty="0" smtClean="0"/>
              <a:t>Hospitality and Guest Service Management (M4X01915_LON)</a:t>
            </a:r>
            <a:endParaRPr lang="en-US" sz="3600" dirty="0">
              <a:hlinkClick r:id="rId2"/>
            </a:endParaRPr>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itle 1">
            <a:extLst>
              <a:ext uri="{FF2B5EF4-FFF2-40B4-BE49-F238E27FC236}">
                <a16:creationId xmlns="" xmlns:a16="http://schemas.microsoft.com/office/drawing/2014/main" id="{8DA32E8A-5DB2-4AA4-AA5A-9D6420CF51C9}"/>
              </a:ext>
            </a:extLst>
          </p:cNvPr>
          <p:cNvSpPr txBox="1">
            <a:spLocks/>
          </p:cNvSpPr>
          <p:nvPr/>
        </p:nvSpPr>
        <p:spPr bwMode="auto">
          <a:xfrm>
            <a:off x="0" y="285728"/>
            <a:ext cx="8686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ctr" latinLnBrk="0" hangingPunct="0">
              <a:lnSpc>
                <a:spcPct val="100000"/>
              </a:lnSpc>
              <a:spcBef>
                <a:spcPct val="0"/>
              </a:spcBef>
              <a:spcAft>
                <a:spcPct val="0"/>
              </a:spcAft>
              <a:buClrTx/>
              <a:buSzTx/>
              <a:buFontTx/>
              <a:buNone/>
              <a:tabLst/>
              <a:defRPr/>
            </a:pPr>
            <a:r>
              <a:rPr kumimoji="0" lang="en-US" sz="3600" b="0" i="0" u="none" strike="noStrike" kern="1200" cap="none" spc="0" normalizeH="0" baseline="0" noProof="0" dirty="0" smtClean="0">
                <a:ln>
                  <a:noFill/>
                </a:ln>
                <a:solidFill>
                  <a:schemeClr val="tx1"/>
                </a:solidFill>
                <a:effectLst/>
                <a:uLnTx/>
                <a:uFillTx/>
                <a:latin typeface="+mj-lt"/>
                <a:ea typeface="+mj-ea"/>
                <a:cs typeface="+mj-cs"/>
              </a:rPr>
              <a:t>Group</a:t>
            </a:r>
            <a:r>
              <a:rPr kumimoji="0" lang="en-US" sz="3600" b="0" i="0" u="none" strike="noStrike" kern="1200" cap="none" spc="0" normalizeH="0" noProof="0" dirty="0" smtClean="0">
                <a:ln>
                  <a:noFill/>
                </a:ln>
                <a:solidFill>
                  <a:schemeClr val="tx1"/>
                </a:solidFill>
                <a:effectLst/>
                <a:uLnTx/>
                <a:uFillTx/>
                <a:latin typeface="+mj-lt"/>
                <a:ea typeface="+mj-ea"/>
                <a:cs typeface="+mj-cs"/>
              </a:rPr>
              <a:t> Presentation Assignment pt. 2</a:t>
            </a:r>
            <a:endParaRPr kumimoji="0" lang="en-US" sz="3600" b="0" i="0" u="none" strike="noStrike" kern="1200" cap="none" spc="0" normalizeH="0" baseline="0" noProof="0" dirty="0">
              <a:ln>
                <a:noFill/>
              </a:ln>
              <a:solidFill>
                <a:schemeClr val="tx1"/>
              </a:solidFill>
              <a:effectLst/>
              <a:uLnTx/>
              <a:uFillTx/>
              <a:latin typeface="+mj-lt"/>
              <a:ea typeface="+mj-ea"/>
              <a:cs typeface="+mj-cs"/>
              <a:hlinkClick r:id="rId2"/>
            </a:endParaRPr>
          </a:p>
        </p:txBody>
      </p:sp>
      <p:sp>
        <p:nvSpPr>
          <p:cNvPr id="7" name="Title 1">
            <a:extLst>
              <a:ext uri="{FF2B5EF4-FFF2-40B4-BE49-F238E27FC236}">
                <a16:creationId xmlns="" xmlns:a16="http://schemas.microsoft.com/office/drawing/2014/main" id="{8DA32E8A-5DB2-4AA4-AA5A-9D6420CF51C9}"/>
              </a:ext>
            </a:extLst>
          </p:cNvPr>
          <p:cNvSpPr txBox="1">
            <a:spLocks/>
          </p:cNvSpPr>
          <p:nvPr/>
        </p:nvSpPr>
        <p:spPr bwMode="auto">
          <a:xfrm>
            <a:off x="0" y="3143248"/>
            <a:ext cx="8715404" cy="19288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ctr"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endParaRPr>
          </a:p>
          <a:p>
            <a:pPr algn="ctr"/>
            <a:r>
              <a:rPr lang="en-US" sz="1600" b="1" dirty="0" smtClean="0">
                <a:latin typeface="Arial" pitchFamily="34" charset="0"/>
                <a:cs typeface="Arial" pitchFamily="34" charset="0"/>
              </a:rPr>
              <a:t>Created by: </a:t>
            </a:r>
          </a:p>
          <a:p>
            <a:pPr algn="ctr"/>
            <a:endParaRPr lang="en-US" sz="1600" b="1" dirty="0" smtClean="0">
              <a:latin typeface="Arial" pitchFamily="34" charset="0"/>
              <a:cs typeface="Arial" pitchFamily="34" charset="0"/>
            </a:endParaRPr>
          </a:p>
          <a:p>
            <a:pPr algn="ctr"/>
            <a:r>
              <a:rPr lang="en-US" sz="1600" b="1" dirty="0" err="1" smtClean="0">
                <a:latin typeface="Arial" pitchFamily="34" charset="0"/>
                <a:cs typeface="Arial" pitchFamily="34" charset="0"/>
              </a:rPr>
              <a:t>Mihail</a:t>
            </a:r>
            <a:r>
              <a:rPr lang="en-US" sz="1600" b="1" dirty="0" smtClean="0">
                <a:latin typeface="Arial" pitchFamily="34" charset="0"/>
                <a:cs typeface="Arial" pitchFamily="34" charset="0"/>
              </a:rPr>
              <a:t> </a:t>
            </a:r>
            <a:r>
              <a:rPr lang="en-US" sz="1600" b="1" dirty="0" err="1" smtClean="0">
                <a:latin typeface="Arial" pitchFamily="34" charset="0"/>
                <a:cs typeface="Arial" pitchFamily="34" charset="0"/>
              </a:rPr>
              <a:t>Teofilov</a:t>
            </a:r>
            <a:r>
              <a:rPr lang="en-US" sz="1600" b="1" dirty="0" smtClean="0">
                <a:latin typeface="Arial" pitchFamily="34" charset="0"/>
                <a:cs typeface="Arial" pitchFamily="34" charset="0"/>
              </a:rPr>
              <a:t> – 1907996 ;</a:t>
            </a:r>
          </a:p>
          <a:p>
            <a:pPr algn="ctr"/>
            <a:r>
              <a:rPr lang="en-US" sz="1600" b="1" dirty="0" smtClean="0">
                <a:latin typeface="Arial" pitchFamily="34" charset="0"/>
                <a:cs typeface="Arial" pitchFamily="34" charset="0"/>
              </a:rPr>
              <a:t>Iulia </a:t>
            </a:r>
            <a:r>
              <a:rPr lang="en-US" sz="1600" b="1" dirty="0" err="1" smtClean="0">
                <a:latin typeface="Arial" pitchFamily="34" charset="0"/>
                <a:cs typeface="Arial" pitchFamily="34" charset="0"/>
              </a:rPr>
              <a:t>Dinu</a:t>
            </a:r>
            <a:r>
              <a:rPr lang="en-US" sz="1600" b="1" dirty="0" smtClean="0">
                <a:latin typeface="Arial" pitchFamily="34" charset="0"/>
                <a:cs typeface="Arial" pitchFamily="34" charset="0"/>
              </a:rPr>
              <a:t> – 1908257 ; </a:t>
            </a:r>
          </a:p>
          <a:p>
            <a:pPr algn="ctr"/>
            <a:r>
              <a:rPr lang="en-US" sz="1600" b="1" dirty="0" err="1" smtClean="0">
                <a:latin typeface="Arial" pitchFamily="34" charset="0"/>
                <a:cs typeface="Arial" pitchFamily="34" charset="0"/>
              </a:rPr>
              <a:t>Khattar</a:t>
            </a:r>
            <a:r>
              <a:rPr lang="en-US" sz="1600" b="1" dirty="0" smtClean="0">
                <a:latin typeface="Arial" pitchFamily="34" charset="0"/>
                <a:cs typeface="Arial" pitchFamily="34" charset="0"/>
              </a:rPr>
              <a:t> </a:t>
            </a:r>
            <a:r>
              <a:rPr lang="en-US" sz="1600" b="1" dirty="0" err="1" smtClean="0">
                <a:latin typeface="Arial" pitchFamily="34" charset="0"/>
                <a:cs typeface="Arial" pitchFamily="34" charset="0"/>
              </a:rPr>
              <a:t>Alioune</a:t>
            </a:r>
            <a:r>
              <a:rPr lang="en-US" sz="1600" b="1" dirty="0" smtClean="0">
                <a:latin typeface="Arial" pitchFamily="34" charset="0"/>
                <a:cs typeface="Arial" pitchFamily="34" charset="0"/>
              </a:rPr>
              <a:t> – 1907995 ;</a:t>
            </a:r>
          </a:p>
          <a:p>
            <a:pPr algn="ctr"/>
            <a:r>
              <a:rPr lang="en-US" sz="1600" b="1" dirty="0" err="1" smtClean="0">
                <a:latin typeface="Arial" pitchFamily="34" charset="0"/>
                <a:cs typeface="Arial" pitchFamily="34" charset="0"/>
              </a:rPr>
              <a:t>Aneliya</a:t>
            </a:r>
            <a:r>
              <a:rPr lang="en-US" sz="1600" b="1" dirty="0" smtClean="0">
                <a:latin typeface="Arial" pitchFamily="34" charset="0"/>
                <a:cs typeface="Arial" pitchFamily="34" charset="0"/>
              </a:rPr>
              <a:t>  </a:t>
            </a:r>
            <a:r>
              <a:rPr lang="en-US" sz="1600" b="1" dirty="0" err="1" smtClean="0">
                <a:latin typeface="Arial" pitchFamily="34" charset="0"/>
                <a:cs typeface="Arial" pitchFamily="34" charset="0"/>
              </a:rPr>
              <a:t>Dimitrova</a:t>
            </a:r>
            <a:r>
              <a:rPr lang="en-US" sz="1600" b="1" dirty="0" smtClean="0">
                <a:latin typeface="Arial" pitchFamily="34" charset="0"/>
                <a:cs typeface="Arial" pitchFamily="34" charset="0"/>
              </a:rPr>
              <a:t> – 1816842 ; </a:t>
            </a:r>
          </a:p>
          <a:p>
            <a:pPr algn="ctr"/>
            <a:endParaRPr lang="en-US" sz="1600" b="1" dirty="0">
              <a:latin typeface="Arial" pitchFamily="34" charset="0"/>
              <a:cs typeface="Arial" pitchFamily="34" charset="0"/>
            </a:endParaRPr>
          </a:p>
          <a:p>
            <a:pPr algn="ctr"/>
            <a:r>
              <a:rPr lang="en-US" sz="1600" b="1" dirty="0" smtClean="0">
                <a:latin typeface="Arial" pitchFamily="34" charset="0"/>
                <a:cs typeface="Arial" pitchFamily="34" charset="0"/>
              </a:rPr>
              <a:t>Lecturer : Dale </a:t>
            </a:r>
            <a:r>
              <a:rPr lang="en-US" sz="1600" b="1" dirty="0" smtClean="0">
                <a:latin typeface="Arial" pitchFamily="34" charset="0"/>
                <a:cs typeface="Arial" pitchFamily="34" charset="0"/>
              </a:rPr>
              <a:t>Clarke </a:t>
            </a:r>
            <a:r>
              <a:rPr lang="en-US" sz="1600" b="1" dirty="0" smtClean="0">
                <a:latin typeface="Arial" pitchFamily="34" charset="0"/>
                <a:cs typeface="Arial" pitchFamily="34" charset="0"/>
              </a:rPr>
              <a:t>;</a:t>
            </a:r>
          </a:p>
          <a:p>
            <a:pPr marL="0" marR="0" lvl="0" indent="0" algn="ctr" defTabSz="914400" rtl="0" eaLnBrk="0" fontAlgn="ctr"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chemeClr val="tx1"/>
              </a:solidFill>
              <a:effectLst/>
              <a:uLnTx/>
              <a:uFillTx/>
              <a:latin typeface="Arial" pitchFamily="34" charset="0"/>
              <a:ea typeface="+mj-ea"/>
              <a:cs typeface="Arial" pitchFamily="34" charset="0"/>
              <a:hlinkClick r:id="rId2"/>
            </a:endParaRPr>
          </a:p>
        </p:txBody>
      </p:sp>
    </p:spTree>
  </p:cSld>
  <p:clrMapOvr>
    <a:masterClrMapping/>
  </p:clrMapOvr>
  <p:transition>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571480"/>
            <a:ext cx="8686800" cy="1143000"/>
          </a:xfrm>
        </p:spPr>
        <p:txBody>
          <a:bodyPr/>
          <a:lstStyle/>
          <a:p>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изтеглен файл.png"/>
          <p:cNvPicPr>
            <a:picLocks noChangeAspect="1"/>
          </p:cNvPicPr>
          <p:nvPr/>
        </p:nvPicPr>
        <p:blipFill>
          <a:blip r:embed="rId2"/>
          <a:stretch>
            <a:fillRect/>
          </a:stretch>
        </p:blipFill>
        <p:spPr>
          <a:xfrm>
            <a:off x="0" y="214290"/>
            <a:ext cx="9144000" cy="3767158"/>
          </a:xfrm>
          <a:prstGeom prst="rect">
            <a:avLst/>
          </a:prstGeom>
        </p:spPr>
      </p:pic>
      <p:sp>
        <p:nvSpPr>
          <p:cNvPr id="6" name="TextBox 5"/>
          <p:cNvSpPr txBox="1"/>
          <p:nvPr/>
        </p:nvSpPr>
        <p:spPr>
          <a:xfrm>
            <a:off x="428596" y="4429132"/>
            <a:ext cx="8143932" cy="646331"/>
          </a:xfrm>
          <a:prstGeom prst="rect">
            <a:avLst/>
          </a:prstGeom>
          <a:noFill/>
        </p:spPr>
        <p:txBody>
          <a:bodyPr wrap="square" rtlCol="0">
            <a:spAutoFit/>
          </a:bodyPr>
          <a:lstStyle/>
          <a:p>
            <a:pPr algn="ctr"/>
            <a:r>
              <a:rPr lang="en-GB" b="1" dirty="0">
                <a:latin typeface="Arial" pitchFamily="34" charset="0"/>
                <a:cs typeface="Arial" pitchFamily="34" charset="0"/>
              </a:rPr>
              <a:t>‘’Unique Hotels-Because you are unique!’’</a:t>
            </a:r>
            <a:endParaRPr lang="en-US" b="1" dirty="0">
              <a:latin typeface="Arial" pitchFamily="34" charset="0"/>
              <a:cs typeface="Arial" pitchFamily="34" charset="0"/>
            </a:endParaRPr>
          </a:p>
          <a:p>
            <a:pPr algn="ctr"/>
            <a:endParaRPr lang="en-US" b="1"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714356"/>
            <a:ext cx="3214678" cy="4357718"/>
          </a:xfrm>
        </p:spPr>
        <p:txBody>
          <a:bodyPr/>
          <a:lstStyle/>
          <a:p>
            <a:r>
              <a:rPr lang="en-GB" sz="1600" b="1" dirty="0" smtClean="0">
                <a:latin typeface="Arial" pitchFamily="34" charset="0"/>
                <a:cs typeface="Arial" pitchFamily="34" charset="0"/>
              </a:rPr>
              <a:t>The key of success in every business</a:t>
            </a:r>
            <a:r>
              <a:rPr lang="en-GB" sz="1600" dirty="0" smtClean="0">
                <a:latin typeface="Arial" pitchFamily="34" charset="0"/>
                <a:cs typeface="Arial" pitchFamily="34" charset="0"/>
              </a:rPr>
              <a:t> is taking care about the customers and consumers. Tourism and Hospitality industry is not an exception. Understanding of customers needs and the level of satisfaction is a reliable way that the business develops and increases. It is the best advertise and makes loyal customers.</a:t>
            </a:r>
            <a:r>
              <a:rPr lang="en-US" sz="1600" dirty="0" smtClean="0">
                <a:latin typeface="Arial" pitchFamily="34" charset="0"/>
                <a:cs typeface="Arial" pitchFamily="34" charset="0"/>
              </a:rPr>
              <a:t/>
            </a:r>
            <a:br>
              <a:rPr lang="en-US" sz="1600" dirty="0" smtClean="0">
                <a:latin typeface="Arial" pitchFamily="34" charset="0"/>
                <a:cs typeface="Arial" pitchFamily="34" charset="0"/>
              </a:rPr>
            </a:br>
            <a:endParaRPr lang="en-GB" altLang="en-US" sz="1600" b="1" dirty="0">
              <a:latin typeface="Arial" pitchFamily="34" charset="0"/>
              <a:cs typeface="Arial" pitchFamily="34" charset="0"/>
            </a:endParaRPr>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cropped-reception-1-e1511780787193.jpg"/>
          <p:cNvPicPr>
            <a:picLocks noChangeAspect="1"/>
          </p:cNvPicPr>
          <p:nvPr/>
        </p:nvPicPr>
        <p:blipFill>
          <a:blip r:embed="rId2"/>
          <a:stretch>
            <a:fillRect/>
          </a:stretch>
        </p:blipFill>
        <p:spPr>
          <a:xfrm>
            <a:off x="3286116" y="428604"/>
            <a:ext cx="5857884" cy="41433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0"/>
            <a:ext cx="9144000" cy="1143000"/>
          </a:xfrm>
        </p:spPr>
        <p:txBody>
          <a:bodyPr/>
          <a:lstStyle/>
          <a:p>
            <a:r>
              <a:rPr lang="en-GB" altLang="en-US" sz="3200" b="1" dirty="0" smtClean="0"/>
              <a:t>Research </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Rectangle 4"/>
          <p:cNvSpPr/>
          <p:nvPr/>
        </p:nvSpPr>
        <p:spPr>
          <a:xfrm>
            <a:off x="0" y="1285860"/>
            <a:ext cx="9144000" cy="1200329"/>
          </a:xfrm>
          <a:prstGeom prst="rect">
            <a:avLst/>
          </a:prstGeom>
        </p:spPr>
        <p:txBody>
          <a:bodyPr wrap="square">
            <a:spAutoFit/>
          </a:bodyPr>
          <a:lstStyle/>
          <a:p>
            <a:r>
              <a:rPr lang="en-GB" dirty="0" smtClean="0">
                <a:latin typeface="Arial" pitchFamily="34" charset="0"/>
                <a:cs typeface="Arial" pitchFamily="34" charset="0"/>
              </a:rPr>
              <a:t>In </a:t>
            </a:r>
            <a:r>
              <a:rPr lang="en-GB" b="1" dirty="0" smtClean="0">
                <a:latin typeface="Arial" pitchFamily="34" charset="0"/>
                <a:cs typeface="Arial" pitchFamily="34" charset="0"/>
              </a:rPr>
              <a:t>2012</a:t>
            </a:r>
            <a:r>
              <a:rPr lang="en-GB" dirty="0" smtClean="0">
                <a:latin typeface="Arial" pitchFamily="34" charset="0"/>
                <a:cs typeface="Arial" pitchFamily="34" charset="0"/>
              </a:rPr>
              <a:t>, “Cornell Hospitality” presented a report from PKF Hospitality Research that showed the guest satisfaction depends on service factors as employees attitude and pacing of service provided. It found that a quality of service plays greater role than price and location in the guest-purchase decision (Cornell Hospitality Research, 2012).</a:t>
            </a:r>
            <a:endParaRPr lang="en-US" dirty="0">
              <a:latin typeface="Arial" pitchFamily="34" charset="0"/>
              <a:cs typeface="Arial" pitchFamily="34" charset="0"/>
            </a:endParaRPr>
          </a:p>
        </p:txBody>
      </p:sp>
      <p:pic>
        <p:nvPicPr>
          <p:cNvPr id="6" name="Picture 5" descr="64972761_images_9414127961.jpg"/>
          <p:cNvPicPr>
            <a:picLocks noChangeAspect="1"/>
          </p:cNvPicPr>
          <p:nvPr/>
        </p:nvPicPr>
        <p:blipFill>
          <a:blip r:embed="rId2"/>
          <a:stretch>
            <a:fillRect/>
          </a:stretch>
        </p:blipFill>
        <p:spPr>
          <a:xfrm>
            <a:off x="2714612" y="2571744"/>
            <a:ext cx="5000628" cy="241772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1357290" y="0"/>
            <a:ext cx="6572296" cy="785794"/>
          </a:xfrm>
        </p:spPr>
        <p:txBody>
          <a:bodyPr/>
          <a:lstStyle/>
          <a:p>
            <a:r>
              <a:rPr lang="en-GB" altLang="en-US" sz="3200" b="1" dirty="0" smtClean="0"/>
              <a:t>Our Company and our places</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four-seasons-hotel-gresham-palace_1.jpeg"/>
          <p:cNvPicPr>
            <a:picLocks noChangeAspect="1"/>
          </p:cNvPicPr>
          <p:nvPr/>
        </p:nvPicPr>
        <p:blipFill>
          <a:blip r:embed="rId2"/>
          <a:stretch>
            <a:fillRect/>
          </a:stretch>
        </p:blipFill>
        <p:spPr>
          <a:xfrm>
            <a:off x="0" y="642918"/>
            <a:ext cx="9144000" cy="3357586"/>
          </a:xfrm>
          <a:prstGeom prst="rect">
            <a:avLst/>
          </a:prstGeom>
        </p:spPr>
      </p:pic>
      <p:sp>
        <p:nvSpPr>
          <p:cNvPr id="5121" name="Rectangle 1"/>
          <p:cNvSpPr>
            <a:spLocks noChangeArrowheads="1"/>
          </p:cNvSpPr>
          <p:nvPr/>
        </p:nvSpPr>
        <p:spPr bwMode="auto">
          <a:xfrm>
            <a:off x="0" y="4000504"/>
            <a:ext cx="9144000" cy="170816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The hotel chain that we going to </a:t>
            </a:r>
            <a:r>
              <a:rPr kumimoji="0" lang="en-GB" sz="1500" b="1" i="0" u="none" strike="noStrike" cap="none" normalizeH="0" dirty="0" smtClean="0">
                <a:ln>
                  <a:noFill/>
                </a:ln>
                <a:solidFill>
                  <a:schemeClr val="tx1"/>
                </a:solidFill>
                <a:effectLst/>
                <a:latin typeface="Arial" pitchFamily="34" charset="0"/>
                <a:ea typeface="Calibri" pitchFamily="34" charset="0"/>
                <a:cs typeface="Arial" pitchFamily="34" charset="0"/>
              </a:rPr>
              <a:t>revise today is stated in Tallinn and under that hat we have the following accommodation places:</a:t>
            </a:r>
            <a:endParaRPr kumimoji="0" lang="en-US" sz="15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Centennial Hotel Tallinn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The von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Stackelberg</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Hotel Tallinn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Kreutzwald</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Hotel </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Tallinn </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City Hotel Tallinn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Vihula</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Manor Country Club &amp; Spa ;</a:t>
            </a:r>
            <a:endParaRPr kumimoji="0" lang="en-GB" sz="1500" b="1"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vsh_hd.jpg"/>
          <p:cNvPicPr>
            <a:picLocks noChangeAspect="1"/>
          </p:cNvPicPr>
          <p:nvPr/>
        </p:nvPicPr>
        <p:blipFill>
          <a:blip r:embed="rId2" cstate="print"/>
          <a:stretch>
            <a:fillRect/>
          </a:stretch>
        </p:blipFill>
        <p:spPr>
          <a:xfrm>
            <a:off x="4286248" y="0"/>
            <a:ext cx="4857752" cy="2732485"/>
          </a:xfrm>
          <a:prstGeom prst="rect">
            <a:avLst/>
          </a:prstGeom>
        </p:spPr>
      </p:pic>
      <p:pic>
        <p:nvPicPr>
          <p:cNvPr id="6" name="Picture 5" descr="13570980.jpg"/>
          <p:cNvPicPr>
            <a:picLocks noChangeAspect="1"/>
          </p:cNvPicPr>
          <p:nvPr/>
        </p:nvPicPr>
        <p:blipFill>
          <a:blip r:embed="rId3"/>
          <a:stretch>
            <a:fillRect/>
          </a:stretch>
        </p:blipFill>
        <p:spPr>
          <a:xfrm>
            <a:off x="0" y="0"/>
            <a:ext cx="4671350" cy="2714620"/>
          </a:xfrm>
          <a:prstGeom prst="rect">
            <a:avLst/>
          </a:prstGeom>
        </p:spPr>
      </p:pic>
      <p:pic>
        <p:nvPicPr>
          <p:cNvPr id="7" name="Picture 6" descr="193814184.jpg"/>
          <p:cNvPicPr>
            <a:picLocks noChangeAspect="1"/>
          </p:cNvPicPr>
          <p:nvPr/>
        </p:nvPicPr>
        <p:blipFill>
          <a:blip r:embed="rId4"/>
          <a:stretch>
            <a:fillRect/>
          </a:stretch>
        </p:blipFill>
        <p:spPr>
          <a:xfrm>
            <a:off x="0" y="2714620"/>
            <a:ext cx="4643438" cy="3000396"/>
          </a:xfrm>
          <a:prstGeom prst="rect">
            <a:avLst/>
          </a:prstGeom>
        </p:spPr>
      </p:pic>
      <p:pic>
        <p:nvPicPr>
          <p:cNvPr id="9" name="Picture 8" descr="Kreutzwald-fassaad_centre.jpg"/>
          <p:cNvPicPr>
            <a:picLocks noChangeAspect="1"/>
          </p:cNvPicPr>
          <p:nvPr/>
        </p:nvPicPr>
        <p:blipFill>
          <a:blip r:embed="rId5"/>
          <a:stretch>
            <a:fillRect/>
          </a:stretch>
        </p:blipFill>
        <p:spPr>
          <a:xfrm>
            <a:off x="4643439" y="2714620"/>
            <a:ext cx="4500562" cy="3000396"/>
          </a:xfrm>
          <a:prstGeom prst="rect">
            <a:avLst/>
          </a:prstGeom>
        </p:spPr>
      </p:pic>
      <p:sp>
        <p:nvSpPr>
          <p:cNvPr id="10" name="TextBox 9"/>
          <p:cNvSpPr txBox="1"/>
          <p:nvPr/>
        </p:nvSpPr>
        <p:spPr>
          <a:xfrm>
            <a:off x="1571604" y="2928934"/>
            <a:ext cx="2857520" cy="369332"/>
          </a:xfrm>
          <a:prstGeom prst="rect">
            <a:avLst/>
          </a:prstGeom>
          <a:noFill/>
        </p:spPr>
        <p:txBody>
          <a:bodyPr wrap="square" rtlCol="0">
            <a:spAutoFit/>
          </a:bodyPr>
          <a:lstStyle/>
          <a:p>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Centennial Hotel Tallinn</a:t>
            </a:r>
            <a:endParaRPr lang="en-US" dirty="0"/>
          </a:p>
        </p:txBody>
      </p:sp>
      <p:sp>
        <p:nvSpPr>
          <p:cNvPr id="11" name="Rectangle 10"/>
          <p:cNvSpPr/>
          <p:nvPr/>
        </p:nvSpPr>
        <p:spPr>
          <a:xfrm>
            <a:off x="857224" y="2214554"/>
            <a:ext cx="2052678" cy="369332"/>
          </a:xfrm>
          <a:prstGeom prst="rect">
            <a:avLst/>
          </a:prstGeom>
        </p:spPr>
        <p:txBody>
          <a:bodyPr wrap="none">
            <a:spAutoFit/>
          </a:bodyPr>
          <a:lstStyle/>
          <a:p>
            <a:r>
              <a:rPr lang="en-GB" b="1" dirty="0">
                <a:latin typeface="Arial" pitchFamily="34" charset="0"/>
                <a:cs typeface="Arial" pitchFamily="34" charset="0"/>
              </a:rPr>
              <a:t>City Hotel Tallinn</a:t>
            </a:r>
            <a:endParaRPr lang="en-US" b="1" dirty="0">
              <a:latin typeface="Arial" pitchFamily="34" charset="0"/>
              <a:cs typeface="Arial" pitchFamily="34" charset="0"/>
            </a:endParaRPr>
          </a:p>
        </p:txBody>
      </p:sp>
      <p:sp>
        <p:nvSpPr>
          <p:cNvPr id="12" name="Rectangle 11"/>
          <p:cNvSpPr/>
          <p:nvPr/>
        </p:nvSpPr>
        <p:spPr>
          <a:xfrm>
            <a:off x="5143504" y="214290"/>
            <a:ext cx="3873689" cy="369332"/>
          </a:xfrm>
          <a:prstGeom prst="rect">
            <a:avLst/>
          </a:prstGeom>
        </p:spPr>
        <p:txBody>
          <a:bodyPr wrap="none">
            <a:spAutoFit/>
          </a:bodyPr>
          <a:lstStyle/>
          <a:p>
            <a:pPr lvl="0"/>
            <a:r>
              <a:rPr lang="en-GB" b="1" dirty="0" smtClean="0">
                <a:solidFill>
                  <a:schemeClr val="bg1"/>
                </a:solidFill>
                <a:latin typeface="Arial" pitchFamily="34" charset="0"/>
                <a:cs typeface="Arial" pitchFamily="34" charset="0"/>
              </a:rPr>
              <a:t>The von </a:t>
            </a:r>
            <a:r>
              <a:rPr lang="en-GB" b="1" dirty="0" err="1" smtClean="0">
                <a:solidFill>
                  <a:schemeClr val="bg1"/>
                </a:solidFill>
                <a:latin typeface="Arial" pitchFamily="34" charset="0"/>
                <a:cs typeface="Arial" pitchFamily="34" charset="0"/>
              </a:rPr>
              <a:t>Stackelberg</a:t>
            </a:r>
            <a:r>
              <a:rPr lang="en-GB" b="1" dirty="0" smtClean="0">
                <a:solidFill>
                  <a:schemeClr val="bg1"/>
                </a:solidFill>
                <a:latin typeface="Arial" pitchFamily="34" charset="0"/>
                <a:cs typeface="Arial" pitchFamily="34" charset="0"/>
              </a:rPr>
              <a:t> Hotel Tallinn</a:t>
            </a:r>
            <a:endParaRPr lang="en-US" b="1" dirty="0">
              <a:solidFill>
                <a:schemeClr val="bg1"/>
              </a:solidFill>
              <a:latin typeface="Arial" pitchFamily="34" charset="0"/>
              <a:cs typeface="Arial" pitchFamily="34" charset="0"/>
            </a:endParaRPr>
          </a:p>
        </p:txBody>
      </p:sp>
      <p:sp>
        <p:nvSpPr>
          <p:cNvPr id="13" name="Rectangle 12"/>
          <p:cNvSpPr/>
          <p:nvPr/>
        </p:nvSpPr>
        <p:spPr>
          <a:xfrm>
            <a:off x="4643438" y="2714620"/>
            <a:ext cx="2706703" cy="369332"/>
          </a:xfrm>
          <a:prstGeom prst="rect">
            <a:avLst/>
          </a:prstGeom>
        </p:spPr>
        <p:txBody>
          <a:bodyPr wrap="none">
            <a:spAutoFit/>
          </a:bodyPr>
          <a:lstStyle/>
          <a:p>
            <a:pPr lvl="0"/>
            <a:r>
              <a:rPr lang="en-GB" b="1" dirty="0" err="1">
                <a:solidFill>
                  <a:schemeClr val="bg1"/>
                </a:solidFill>
                <a:latin typeface="Arial" pitchFamily="34" charset="0"/>
                <a:cs typeface="Arial" pitchFamily="34" charset="0"/>
              </a:rPr>
              <a:t>Kreutzwald</a:t>
            </a:r>
            <a:r>
              <a:rPr lang="en-GB" b="1" dirty="0">
                <a:solidFill>
                  <a:schemeClr val="bg1"/>
                </a:solidFill>
                <a:latin typeface="Arial" pitchFamily="34" charset="0"/>
                <a:cs typeface="Arial" pitchFamily="34" charset="0"/>
              </a:rPr>
              <a:t> Hotel </a:t>
            </a:r>
            <a:r>
              <a:rPr lang="en-GB" b="1" dirty="0" err="1">
                <a:solidFill>
                  <a:schemeClr val="bg1"/>
                </a:solidFill>
                <a:latin typeface="Arial" pitchFamily="34" charset="0"/>
                <a:cs typeface="Arial" pitchFamily="34" charset="0"/>
              </a:rPr>
              <a:t>Tallin</a:t>
            </a:r>
            <a:endParaRPr lang="en-US"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571480"/>
            <a:ext cx="8686800" cy="1143000"/>
          </a:xfrm>
        </p:spPr>
        <p:txBody>
          <a:bodyPr/>
          <a:lstStyle/>
          <a:p>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vihula-manor-exterior-812x501.jpg"/>
          <p:cNvPicPr>
            <a:picLocks noChangeAspect="1"/>
          </p:cNvPicPr>
          <p:nvPr/>
        </p:nvPicPr>
        <p:blipFill>
          <a:blip r:embed="rId2"/>
          <a:stretch>
            <a:fillRect/>
          </a:stretch>
        </p:blipFill>
        <p:spPr>
          <a:xfrm>
            <a:off x="0" y="0"/>
            <a:ext cx="9144000" cy="56492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073" name="Rectangle 1"/>
          <p:cNvSpPr>
            <a:spLocks noChangeArrowheads="1"/>
          </p:cNvSpPr>
          <p:nvPr/>
        </p:nvSpPr>
        <p:spPr bwMode="auto">
          <a:xfrm>
            <a:off x="2857488" y="642918"/>
            <a:ext cx="3873817"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lvl="0" algn="ctr"/>
            <a:r>
              <a:rPr lang="en-GB" b="1" dirty="0" err="1">
                <a:latin typeface="Arial" pitchFamily="34" charset="0"/>
                <a:cs typeface="Arial" pitchFamily="34" charset="0"/>
              </a:rPr>
              <a:t>Vihula</a:t>
            </a:r>
            <a:r>
              <a:rPr lang="en-GB" b="1" dirty="0">
                <a:latin typeface="Arial" pitchFamily="34" charset="0"/>
                <a:cs typeface="Arial" pitchFamily="34" charset="0"/>
              </a:rPr>
              <a:t> Manor Country Club &amp; Spa</a:t>
            </a:r>
            <a:endParaRPr lang="en-US"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928670"/>
            <a:ext cx="8686800" cy="2571760"/>
          </a:xfrm>
        </p:spPr>
        <p:txBody>
          <a:bodyPr/>
          <a:lstStyle/>
          <a:p>
            <a:r>
              <a:rPr lang="en-GB" sz="1800" dirty="0" smtClean="0">
                <a:latin typeface="Arial" pitchFamily="34" charset="0"/>
                <a:cs typeface="Arial" pitchFamily="34" charset="0"/>
              </a:rPr>
              <a:t>All the hotels are situated in buildings that have a historical meaning to the Estonian history and to Tallinn as a city as well., All of them were renovated and rebuild in a way that can show the luxury and the class of one hotel in a capital as Tallinn</a:t>
            </a:r>
            <a:br>
              <a:rPr lang="en-GB" sz="1800" dirty="0" smtClean="0">
                <a:latin typeface="Arial" pitchFamily="34" charset="0"/>
                <a:cs typeface="Arial" pitchFamily="34" charset="0"/>
              </a:rPr>
            </a:br>
            <a:r>
              <a:rPr lang="en-US" sz="1800" dirty="0" smtClean="0">
                <a:latin typeface="Arial" pitchFamily="34" charset="0"/>
                <a:cs typeface="Arial" pitchFamily="34" charset="0"/>
              </a:rPr>
              <a:t/>
            </a:r>
            <a:br>
              <a:rPr lang="en-US" sz="1800" dirty="0" smtClean="0">
                <a:latin typeface="Arial" pitchFamily="34" charset="0"/>
                <a:cs typeface="Arial" pitchFamily="34" charset="0"/>
              </a:rPr>
            </a:br>
            <a:r>
              <a:rPr lang="en-GB" sz="1800" dirty="0" smtClean="0">
                <a:latin typeface="Arial" pitchFamily="34" charset="0"/>
                <a:cs typeface="Arial" pitchFamily="34" charset="0"/>
              </a:rPr>
              <a:t>The hotels have a policy that care about the environment and they have friendly solutions in all their departments. They use ordinary materials in construction and design and different types of power energy savings. All the ingredients in the restaurants </a:t>
            </a:r>
            <a:r>
              <a:rPr lang="en-GB" sz="1800" dirty="0" smtClean="0">
                <a:latin typeface="Arial" pitchFamily="34" charset="0"/>
                <a:cs typeface="Arial" pitchFamily="34" charset="0"/>
              </a:rPr>
              <a:t>are </a:t>
            </a:r>
            <a:r>
              <a:rPr lang="en-GB" sz="1800" dirty="0" smtClean="0">
                <a:latin typeface="Arial" pitchFamily="34" charset="0"/>
                <a:cs typeface="Arial" pitchFamily="34" charset="0"/>
              </a:rPr>
              <a:t>locally based and confirm that it is  organic food and 100%natural treatment in SPAs. </a:t>
            </a:r>
            <a:br>
              <a:rPr lang="en-GB" sz="1800" dirty="0" smtClean="0">
                <a:latin typeface="Arial" pitchFamily="34" charset="0"/>
                <a:cs typeface="Arial" pitchFamily="34" charset="0"/>
              </a:rPr>
            </a:br>
            <a:endParaRPr lang="en-US" sz="1800" dirty="0">
              <a:latin typeface="Arial" pitchFamily="34" charset="0"/>
              <a:cs typeface="Arial" pitchFamily="34" charset="0"/>
            </a:endParaRPr>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Right Arrow 4"/>
          <p:cNvSpPr/>
          <p:nvPr/>
        </p:nvSpPr>
        <p:spPr>
          <a:xfrm>
            <a:off x="3857620" y="4500570"/>
            <a:ext cx="1357322" cy="5715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AutoShape 2" descr="Image result for recycl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52" name="AutoShape 4" descr="Image result for recycl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GlobalRecyclingDay-2019.jpg"/>
          <p:cNvPicPr>
            <a:picLocks noChangeAspect="1"/>
          </p:cNvPicPr>
          <p:nvPr/>
        </p:nvPicPr>
        <p:blipFill>
          <a:blip r:embed="rId2"/>
          <a:stretch>
            <a:fillRect/>
          </a:stretch>
        </p:blipFill>
        <p:spPr>
          <a:xfrm>
            <a:off x="1" y="3500438"/>
            <a:ext cx="3714743" cy="2210235"/>
          </a:xfrm>
          <a:prstGeom prst="rect">
            <a:avLst/>
          </a:prstGeom>
        </p:spPr>
      </p:pic>
      <p:pic>
        <p:nvPicPr>
          <p:cNvPr id="8" name="Picture 7" descr="Happy_groups.jpg"/>
          <p:cNvPicPr>
            <a:picLocks noChangeAspect="1"/>
          </p:cNvPicPr>
          <p:nvPr/>
        </p:nvPicPr>
        <p:blipFill>
          <a:blip r:embed="rId3" cstate="print"/>
          <a:stretch>
            <a:fillRect/>
          </a:stretch>
        </p:blipFill>
        <p:spPr>
          <a:xfrm>
            <a:off x="5286380" y="3571876"/>
            <a:ext cx="3857620" cy="214312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0"/>
            <a:ext cx="9144000" cy="1143000"/>
          </a:xfrm>
        </p:spPr>
        <p:txBody>
          <a:bodyPr/>
          <a:lstStyle/>
          <a:p>
            <a:r>
              <a:rPr lang="en-US" altLang="en-US" sz="3200" b="1" dirty="0" smtClean="0"/>
              <a:t>About us</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0" y="857232"/>
            <a:ext cx="2857488" cy="4247317"/>
          </a:xfrm>
          <a:prstGeom prst="rect">
            <a:avLst/>
          </a:prstGeom>
          <a:noFill/>
        </p:spPr>
        <p:txBody>
          <a:bodyPr wrap="square" rtlCol="0">
            <a:spAutoFit/>
          </a:bodyPr>
          <a:lstStyle/>
          <a:p>
            <a:pPr algn="ctr"/>
            <a:r>
              <a:rPr lang="en-US" dirty="0" smtClean="0">
                <a:latin typeface="Arial" pitchFamily="34" charset="0"/>
                <a:cs typeface="Arial" pitchFamily="34" charset="0"/>
              </a:rPr>
              <a:t>The accommodation places themselves are situated in veritable authentic structures and buildings, which have been delightfully remodeled and offer a mix  modern and at the same time vintage atmosphere. All of our lodgings provide current innovation that can satisfied all customers needs and not on a final place a </a:t>
            </a:r>
            <a:r>
              <a:rPr lang="en-US" dirty="0" smtClean="0"/>
              <a:t>great gastronomic experiences. </a:t>
            </a:r>
            <a:endParaRPr lang="en-US" dirty="0">
              <a:latin typeface="Arial" pitchFamily="34" charset="0"/>
              <a:cs typeface="Arial" pitchFamily="34" charset="0"/>
            </a:endParaRPr>
          </a:p>
        </p:txBody>
      </p:sp>
      <p:pic>
        <p:nvPicPr>
          <p:cNvPr id="6" name="Picture 5" descr="34850719.jpg"/>
          <p:cNvPicPr>
            <a:picLocks noChangeAspect="1"/>
          </p:cNvPicPr>
          <p:nvPr/>
        </p:nvPicPr>
        <p:blipFill>
          <a:blip r:embed="rId2"/>
          <a:stretch>
            <a:fillRect/>
          </a:stretch>
        </p:blipFill>
        <p:spPr>
          <a:xfrm>
            <a:off x="2857488" y="928670"/>
            <a:ext cx="6286512" cy="2428892"/>
          </a:xfrm>
          <a:prstGeom prst="rect">
            <a:avLst/>
          </a:prstGeom>
        </p:spPr>
      </p:pic>
      <p:pic>
        <p:nvPicPr>
          <p:cNvPr id="7" name="Picture 6" descr="216165395.jpg"/>
          <p:cNvPicPr>
            <a:picLocks noChangeAspect="1"/>
          </p:cNvPicPr>
          <p:nvPr/>
        </p:nvPicPr>
        <p:blipFill>
          <a:blip r:embed="rId3"/>
          <a:stretch>
            <a:fillRect/>
          </a:stretch>
        </p:blipFill>
        <p:spPr>
          <a:xfrm>
            <a:off x="2857488" y="3357562"/>
            <a:ext cx="6286512" cy="235745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0"/>
            <a:ext cx="9144000" cy="1143000"/>
          </a:xfrm>
        </p:spPr>
        <p:txBody>
          <a:bodyPr/>
          <a:lstStyle/>
          <a:p>
            <a:r>
              <a:rPr lang="en-US" altLang="en-US" sz="3200" b="1" dirty="0" smtClean="0"/>
              <a:t>Hotels Review</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1285852" y="1000108"/>
            <a:ext cx="6286544" cy="3970318"/>
          </a:xfrm>
          <a:prstGeom prst="rect">
            <a:avLst/>
          </a:prstGeom>
          <a:noFill/>
        </p:spPr>
        <p:txBody>
          <a:bodyPr wrap="square" rtlCol="0">
            <a:spAutoFit/>
          </a:bodyPr>
          <a:lstStyle/>
          <a:p>
            <a:pPr algn="ctr"/>
            <a:r>
              <a:rPr lang="en-US" dirty="0">
                <a:latin typeface="Arial" pitchFamily="34" charset="0"/>
                <a:cs typeface="Arial" pitchFamily="34" charset="0"/>
              </a:rPr>
              <a:t>All </a:t>
            </a:r>
            <a:r>
              <a:rPr lang="en-US" dirty="0" smtClean="0">
                <a:latin typeface="Arial" pitchFamily="34" charset="0"/>
                <a:cs typeface="Arial" pitchFamily="34" charset="0"/>
              </a:rPr>
              <a:t>hotels </a:t>
            </a:r>
            <a:r>
              <a:rPr lang="en-US" dirty="0">
                <a:latin typeface="Arial" pitchFamily="34" charset="0"/>
                <a:cs typeface="Arial" pitchFamily="34" charset="0"/>
              </a:rPr>
              <a:t>have a </a:t>
            </a:r>
            <a:r>
              <a:rPr lang="en-US" dirty="0" smtClean="0">
                <a:latin typeface="Arial" pitchFamily="34" charset="0"/>
                <a:cs typeface="Arial" pitchFamily="34" charset="0"/>
              </a:rPr>
              <a:t>long and great story behind their back : </a:t>
            </a:r>
          </a:p>
          <a:p>
            <a:pPr algn="ctr">
              <a:buFont typeface="Wingdings" pitchFamily="2" charset="2"/>
              <a:buChar char="v"/>
            </a:pPr>
            <a:r>
              <a:rPr lang="en-US" dirty="0" smtClean="0">
                <a:latin typeface="Arial" pitchFamily="34" charset="0"/>
                <a:cs typeface="Arial" pitchFamily="34" charset="0"/>
              </a:rPr>
              <a:t>Our </a:t>
            </a:r>
            <a:r>
              <a:rPr lang="en-US" dirty="0">
                <a:latin typeface="Arial" pitchFamily="34" charset="0"/>
                <a:cs typeface="Arial" pitchFamily="34" charset="0"/>
              </a:rPr>
              <a:t>value concept hotel City Hotel Tallinn is a good choice for long stays and value –conscious </a:t>
            </a:r>
            <a:r>
              <a:rPr lang="en-US" dirty="0" smtClean="0">
                <a:latin typeface="Arial" pitchFamily="34" charset="0"/>
                <a:cs typeface="Arial" pitchFamily="34" charset="0"/>
              </a:rPr>
              <a:t>travelers; </a:t>
            </a:r>
          </a:p>
          <a:p>
            <a:pPr algn="ctr">
              <a:buFont typeface="Wingdings" pitchFamily="2" charset="2"/>
              <a:buChar char="v"/>
            </a:pPr>
            <a:r>
              <a:rPr lang="en-US" dirty="0" smtClean="0">
                <a:latin typeface="Arial" pitchFamily="34" charset="0"/>
                <a:cs typeface="Arial" pitchFamily="34" charset="0"/>
              </a:rPr>
              <a:t> The </a:t>
            </a:r>
            <a:r>
              <a:rPr lang="en-US" dirty="0">
                <a:latin typeface="Arial" pitchFamily="34" charset="0"/>
                <a:cs typeface="Arial" pitchFamily="34" charset="0"/>
              </a:rPr>
              <a:t>Estonian culture-themed 4* </a:t>
            </a:r>
            <a:r>
              <a:rPr lang="en-US" dirty="0" err="1">
                <a:latin typeface="Arial" pitchFamily="34" charset="0"/>
                <a:cs typeface="Arial" pitchFamily="34" charset="0"/>
              </a:rPr>
              <a:t>Kreutzwald</a:t>
            </a:r>
            <a:r>
              <a:rPr lang="en-US" dirty="0">
                <a:latin typeface="Arial" pitchFamily="34" charset="0"/>
                <a:cs typeface="Arial" pitchFamily="34" charset="0"/>
              </a:rPr>
              <a:t> Hotel Tallinn has a </a:t>
            </a:r>
            <a:r>
              <a:rPr lang="en-US" dirty="0" smtClean="0">
                <a:latin typeface="Arial" pitchFamily="34" charset="0"/>
                <a:cs typeface="Arial" pitchFamily="34" charset="0"/>
              </a:rPr>
              <a:t>cozy </a:t>
            </a:r>
            <a:r>
              <a:rPr lang="en-US" dirty="0">
                <a:latin typeface="Arial" pitchFamily="34" charset="0"/>
                <a:cs typeface="Arial" pitchFamily="34" charset="0"/>
              </a:rPr>
              <a:t>and classic atmosphere and is situated a few </a:t>
            </a:r>
            <a:r>
              <a:rPr lang="en-US" dirty="0" smtClean="0">
                <a:latin typeface="Arial" pitchFamily="34" charset="0"/>
                <a:cs typeface="Arial" pitchFamily="34" charset="0"/>
              </a:rPr>
              <a:t>minutes ´walk </a:t>
            </a:r>
            <a:r>
              <a:rPr lang="en-US" dirty="0">
                <a:latin typeface="Arial" pitchFamily="34" charset="0"/>
                <a:cs typeface="Arial" pitchFamily="34" charset="0"/>
              </a:rPr>
              <a:t>from the old </a:t>
            </a:r>
            <a:r>
              <a:rPr lang="en-US" dirty="0" smtClean="0">
                <a:latin typeface="Arial" pitchFamily="34" charset="0"/>
                <a:cs typeface="Arial" pitchFamily="34" charset="0"/>
              </a:rPr>
              <a:t>town</a:t>
            </a:r>
          </a:p>
          <a:p>
            <a:pPr algn="ctr">
              <a:buFont typeface="Wingdings" pitchFamily="2" charset="2"/>
              <a:buChar char="v"/>
            </a:pPr>
            <a:r>
              <a:rPr lang="en-US" dirty="0" smtClean="0">
                <a:latin typeface="Arial" pitchFamily="34" charset="0"/>
                <a:cs typeface="Arial" pitchFamily="34" charset="0"/>
              </a:rPr>
              <a:t>4</a:t>
            </a:r>
            <a:r>
              <a:rPr lang="en-US" dirty="0">
                <a:latin typeface="Arial" pitchFamily="34" charset="0"/>
                <a:cs typeface="Arial" pitchFamily="34" charset="0"/>
              </a:rPr>
              <a:t>* Centennial Hotel Tallinn is a minimalist business </a:t>
            </a:r>
            <a:r>
              <a:rPr lang="en-US" dirty="0" smtClean="0">
                <a:latin typeface="Arial" pitchFamily="34" charset="0"/>
                <a:cs typeface="Arial" pitchFamily="34" charset="0"/>
              </a:rPr>
              <a:t>hotel ;</a:t>
            </a:r>
          </a:p>
          <a:p>
            <a:pPr algn="ctr">
              <a:buFont typeface="Wingdings" pitchFamily="2" charset="2"/>
              <a:buChar char="v"/>
            </a:pPr>
            <a:r>
              <a:rPr lang="en-US" dirty="0" smtClean="0">
                <a:latin typeface="Arial" pitchFamily="34" charset="0"/>
                <a:cs typeface="Arial" pitchFamily="34" charset="0"/>
              </a:rPr>
              <a:t>The </a:t>
            </a:r>
            <a:r>
              <a:rPr lang="en-US" dirty="0">
                <a:latin typeface="Arial" pitchFamily="34" charset="0"/>
                <a:cs typeface="Arial" pitchFamily="34" charset="0"/>
              </a:rPr>
              <a:t>von </a:t>
            </a:r>
            <a:r>
              <a:rPr lang="en-US" dirty="0" err="1">
                <a:latin typeface="Arial" pitchFamily="34" charset="0"/>
                <a:cs typeface="Arial" pitchFamily="34" charset="0"/>
              </a:rPr>
              <a:t>Stackelberg</a:t>
            </a:r>
            <a:r>
              <a:rPr lang="en-US" dirty="0">
                <a:latin typeface="Arial" pitchFamily="34" charset="0"/>
                <a:cs typeface="Arial" pitchFamily="34" charset="0"/>
              </a:rPr>
              <a:t> Hotel Tallinn, just a few steps from the medieval old town, is a 4*Superior boutique hotel from that charms with its historical ambience. </a:t>
            </a:r>
            <a:endParaRPr lang="en-US" dirty="0" smtClean="0">
              <a:latin typeface="Arial" pitchFamily="34" charset="0"/>
              <a:cs typeface="Arial" pitchFamily="34" charset="0"/>
            </a:endParaRPr>
          </a:p>
          <a:p>
            <a:pPr algn="ctr">
              <a:buFont typeface="Wingdings" pitchFamily="2" charset="2"/>
              <a:buChar char="v"/>
            </a:pPr>
            <a:r>
              <a:rPr lang="en-US" dirty="0" err="1" smtClean="0">
                <a:latin typeface="Arial" pitchFamily="34" charset="0"/>
                <a:cs typeface="Arial" pitchFamily="34" charset="0"/>
              </a:rPr>
              <a:t>Vihula</a:t>
            </a:r>
            <a:r>
              <a:rPr lang="en-US" dirty="0" smtClean="0">
                <a:latin typeface="Arial" pitchFamily="34" charset="0"/>
                <a:cs typeface="Arial" pitchFamily="34" charset="0"/>
              </a:rPr>
              <a:t> </a:t>
            </a:r>
            <a:r>
              <a:rPr lang="en-US" dirty="0">
                <a:latin typeface="Arial" pitchFamily="34" charset="0"/>
                <a:cs typeface="Arial" pitchFamily="34" charset="0"/>
              </a:rPr>
              <a:t>Manor Country Club &amp; Spa is a full renovated 4* Superior leisure and business resort in the </a:t>
            </a:r>
            <a:r>
              <a:rPr lang="en-US" dirty="0" err="1">
                <a:latin typeface="Arial" pitchFamily="34" charset="0"/>
                <a:cs typeface="Arial" pitchFamily="34" charset="0"/>
              </a:rPr>
              <a:t>Lahemaa</a:t>
            </a:r>
            <a:r>
              <a:rPr lang="en-US" dirty="0">
                <a:latin typeface="Arial" pitchFamily="34" charset="0"/>
                <a:cs typeface="Arial" pitchFamily="34" charset="0"/>
              </a:rPr>
              <a:t> National Park, 90 km from Tallinn, consisting of 28 renovated historic building.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6429388" y="0"/>
            <a:ext cx="2714612" cy="1143000"/>
          </a:xfrm>
        </p:spPr>
        <p:txBody>
          <a:bodyPr/>
          <a:lstStyle/>
          <a:p>
            <a:r>
              <a:rPr lang="en-US" altLang="en-US" sz="3200" b="1" dirty="0" smtClean="0"/>
              <a:t>Services</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0" y="0"/>
            <a:ext cx="6286544" cy="2308324"/>
          </a:xfrm>
          <a:prstGeom prst="rect">
            <a:avLst/>
          </a:prstGeom>
          <a:noFill/>
        </p:spPr>
        <p:txBody>
          <a:bodyPr wrap="square" rtlCol="0">
            <a:spAutoFit/>
          </a:bodyPr>
          <a:lstStyle/>
          <a:p>
            <a:pPr algn="ctr"/>
            <a:r>
              <a:rPr lang="en-US" dirty="0">
                <a:latin typeface="Arial" pitchFamily="34" charset="0"/>
                <a:cs typeface="Arial" pitchFamily="34" charset="0"/>
              </a:rPr>
              <a:t>Our </a:t>
            </a:r>
            <a:r>
              <a:rPr lang="en-US" dirty="0" smtClean="0">
                <a:latin typeface="Arial" pitchFamily="34" charset="0"/>
                <a:cs typeface="Arial" pitchFamily="34" charset="0"/>
              </a:rPr>
              <a:t>hotels offer:</a:t>
            </a:r>
          </a:p>
          <a:p>
            <a:pPr>
              <a:buFont typeface="Wingdings" pitchFamily="2" charset="2"/>
              <a:buChar char="Ø"/>
            </a:pPr>
            <a:r>
              <a:rPr lang="en-US" dirty="0" smtClean="0">
                <a:latin typeface="Arial" pitchFamily="34" charset="0"/>
                <a:cs typeface="Arial" pitchFamily="34" charset="0"/>
              </a:rPr>
              <a:t> Personalized </a:t>
            </a:r>
            <a:r>
              <a:rPr lang="en-US" dirty="0">
                <a:latin typeface="Arial" pitchFamily="34" charset="0"/>
                <a:cs typeface="Arial" pitchFamily="34" charset="0"/>
              </a:rPr>
              <a:t>service and characteristic guest room &amp; </a:t>
            </a:r>
            <a:r>
              <a:rPr lang="en-US" dirty="0" smtClean="0">
                <a:latin typeface="Arial" pitchFamily="34" charset="0"/>
                <a:cs typeface="Arial" pitchFamily="34" charset="0"/>
              </a:rPr>
              <a:t>suites ;</a:t>
            </a:r>
          </a:p>
          <a:p>
            <a:pPr>
              <a:buFont typeface="Wingdings" pitchFamily="2" charset="2"/>
              <a:buChar char="Ø"/>
            </a:pPr>
            <a:r>
              <a:rPr lang="en-US" dirty="0">
                <a:latin typeface="Arial" pitchFamily="34" charset="0"/>
                <a:cs typeface="Arial" pitchFamily="34" charset="0"/>
              </a:rPr>
              <a:t> </a:t>
            </a:r>
            <a:r>
              <a:rPr lang="en-US" dirty="0" smtClean="0"/>
              <a:t>Wide </a:t>
            </a:r>
            <a:r>
              <a:rPr lang="en-US" dirty="0"/>
              <a:t>range of conference and banqueting </a:t>
            </a:r>
            <a:r>
              <a:rPr lang="en-US" dirty="0" smtClean="0"/>
              <a:t>venues ;</a:t>
            </a:r>
          </a:p>
          <a:p>
            <a:pPr>
              <a:buFont typeface="Wingdings" pitchFamily="2" charset="2"/>
              <a:buChar char="Ø"/>
            </a:pPr>
            <a:r>
              <a:rPr lang="en-US" dirty="0">
                <a:latin typeface="Arial" pitchFamily="34" charset="0"/>
                <a:cs typeface="Arial" pitchFamily="34" charset="0"/>
              </a:rPr>
              <a:t> </a:t>
            </a:r>
            <a:r>
              <a:rPr lang="en-US" dirty="0" smtClean="0">
                <a:latin typeface="Arial" pitchFamily="34" charset="0"/>
                <a:cs typeface="Arial" pitchFamily="34" charset="0"/>
              </a:rPr>
              <a:t>Small and intimate spa`s ;</a:t>
            </a:r>
          </a:p>
          <a:p>
            <a:pPr>
              <a:buFont typeface="Wingdings" pitchFamily="2" charset="2"/>
              <a:buChar char="Ø"/>
            </a:pPr>
            <a:r>
              <a:rPr lang="en-US" dirty="0">
                <a:latin typeface="Arial" pitchFamily="34" charset="0"/>
                <a:cs typeface="Arial" pitchFamily="34" charset="0"/>
              </a:rPr>
              <a:t> </a:t>
            </a:r>
            <a:r>
              <a:rPr lang="en-US" dirty="0" smtClean="0">
                <a:latin typeface="Arial" pitchFamily="34" charset="0"/>
                <a:cs typeface="Arial" pitchFamily="34" charset="0"/>
              </a:rPr>
              <a:t>Cozy restaurants with international cuisine ; </a:t>
            </a:r>
          </a:p>
          <a:p>
            <a:pPr>
              <a:buFont typeface="Wingdings" pitchFamily="2" charset="2"/>
              <a:buChar char="Ø"/>
            </a:pPr>
            <a:endParaRPr lang="en-US" dirty="0" smtClean="0">
              <a:latin typeface="Arial" pitchFamily="34" charset="0"/>
              <a:cs typeface="Arial" pitchFamily="34" charset="0"/>
            </a:endParaRPr>
          </a:p>
          <a:p>
            <a:pPr>
              <a:buFont typeface="Wingdings" pitchFamily="2" charset="2"/>
              <a:buChar char="Ø"/>
            </a:pPr>
            <a:endParaRPr lang="en-US" dirty="0">
              <a:latin typeface="Arial" pitchFamily="34" charset="0"/>
              <a:cs typeface="Arial" pitchFamily="34" charset="0"/>
            </a:endParaRPr>
          </a:p>
        </p:txBody>
      </p:sp>
      <p:sp>
        <p:nvSpPr>
          <p:cNvPr id="6" name="TextBox 5"/>
          <p:cNvSpPr txBox="1"/>
          <p:nvPr/>
        </p:nvSpPr>
        <p:spPr>
          <a:xfrm>
            <a:off x="0" y="1857364"/>
            <a:ext cx="7929618" cy="954107"/>
          </a:xfrm>
          <a:prstGeom prst="rect">
            <a:avLst/>
          </a:prstGeom>
          <a:noFill/>
        </p:spPr>
        <p:txBody>
          <a:bodyPr wrap="square" rtlCol="0">
            <a:spAutoFit/>
          </a:bodyPr>
          <a:lstStyle/>
          <a:p>
            <a:pPr algn="ctr"/>
            <a:r>
              <a:rPr lang="en-US" sz="1400" b="1" dirty="0">
                <a:solidFill>
                  <a:srgbClr val="FF0000"/>
                </a:solidFill>
                <a:latin typeface="Arial" pitchFamily="34" charset="0"/>
                <a:cs typeface="Arial" pitchFamily="34" charset="0"/>
              </a:rPr>
              <a:t>We are </a:t>
            </a:r>
            <a:r>
              <a:rPr lang="en-US" sz="1400" b="1" dirty="0" smtClean="0">
                <a:solidFill>
                  <a:srgbClr val="FF0000"/>
                </a:solidFill>
                <a:latin typeface="Arial" pitchFamily="34" charset="0"/>
                <a:cs typeface="Arial" pitchFamily="34" charset="0"/>
              </a:rPr>
              <a:t>trying to use totally new eco way </a:t>
            </a:r>
            <a:r>
              <a:rPr lang="en-US" sz="1400" b="1" dirty="0">
                <a:solidFill>
                  <a:srgbClr val="FF0000"/>
                </a:solidFill>
                <a:latin typeface="Arial" pitchFamily="34" charset="0"/>
                <a:cs typeface="Arial" pitchFamily="34" charset="0"/>
              </a:rPr>
              <a:t>with a strong </a:t>
            </a:r>
            <a:r>
              <a:rPr lang="en-US" sz="1400" b="1" dirty="0" smtClean="0">
                <a:solidFill>
                  <a:srgbClr val="FF0000"/>
                </a:solidFill>
                <a:latin typeface="Arial" pitchFamily="34" charset="0"/>
                <a:cs typeface="Arial" pitchFamily="34" charset="0"/>
              </a:rPr>
              <a:t>aim on the environment decisions in </a:t>
            </a:r>
            <a:r>
              <a:rPr lang="en-US" sz="1400" b="1" dirty="0">
                <a:solidFill>
                  <a:srgbClr val="FF0000"/>
                </a:solidFill>
                <a:latin typeface="Arial" pitchFamily="34" charset="0"/>
                <a:cs typeface="Arial" pitchFamily="34" charset="0"/>
              </a:rPr>
              <a:t>all </a:t>
            </a:r>
            <a:r>
              <a:rPr lang="en-US" sz="1400" b="1" dirty="0" smtClean="0">
                <a:solidFill>
                  <a:srgbClr val="FF0000"/>
                </a:solidFill>
                <a:latin typeface="Arial" pitchFamily="34" charset="0"/>
                <a:cs typeface="Arial" pitchFamily="34" charset="0"/>
              </a:rPr>
              <a:t>different point– </a:t>
            </a:r>
            <a:r>
              <a:rPr lang="en-US" sz="1400" b="1" dirty="0">
                <a:solidFill>
                  <a:srgbClr val="FF0000"/>
                </a:solidFill>
                <a:latin typeface="Arial" pitchFamily="34" charset="0"/>
                <a:cs typeface="Arial" pitchFamily="34" charset="0"/>
              </a:rPr>
              <a:t>from using natural </a:t>
            </a:r>
            <a:r>
              <a:rPr lang="en-US" sz="1400" b="1" dirty="0" smtClean="0">
                <a:solidFill>
                  <a:srgbClr val="FF0000"/>
                </a:solidFill>
                <a:latin typeface="Arial" pitchFamily="34" charset="0"/>
                <a:cs typeface="Arial" pitchFamily="34" charset="0"/>
              </a:rPr>
              <a:t>Ingredients in </a:t>
            </a:r>
            <a:r>
              <a:rPr lang="en-US" sz="1400" b="1" dirty="0">
                <a:solidFill>
                  <a:srgbClr val="FF0000"/>
                </a:solidFill>
                <a:latin typeface="Arial" pitchFamily="34" charset="0"/>
                <a:cs typeface="Arial" pitchFamily="34" charset="0"/>
              </a:rPr>
              <a:t>construction and design to energy-saving power solutions and from local </a:t>
            </a:r>
            <a:r>
              <a:rPr lang="en-US" sz="1400" b="1" dirty="0" smtClean="0">
                <a:solidFill>
                  <a:srgbClr val="FF0000"/>
                </a:solidFill>
                <a:latin typeface="Arial" pitchFamily="34" charset="0"/>
                <a:cs typeface="Arial" pitchFamily="34" charset="0"/>
              </a:rPr>
              <a:t>based food suppliers that served quality food and products </a:t>
            </a:r>
            <a:r>
              <a:rPr lang="en-US" sz="1400" b="1" dirty="0">
                <a:solidFill>
                  <a:srgbClr val="FF0000"/>
                </a:solidFill>
                <a:latin typeface="Arial" pitchFamily="34" charset="0"/>
                <a:cs typeface="Arial" pitchFamily="34" charset="0"/>
              </a:rPr>
              <a:t>in our restaurants </a:t>
            </a:r>
            <a:r>
              <a:rPr lang="en-US" sz="1400" b="1" dirty="0" smtClean="0">
                <a:solidFill>
                  <a:srgbClr val="FF0000"/>
                </a:solidFill>
                <a:latin typeface="Arial" pitchFamily="34" charset="0"/>
                <a:cs typeface="Arial" pitchFamily="34" charset="0"/>
              </a:rPr>
              <a:t>to a high experience natural </a:t>
            </a:r>
            <a:r>
              <a:rPr lang="en-US" sz="1400" b="1" dirty="0">
                <a:solidFill>
                  <a:srgbClr val="FF0000"/>
                </a:solidFill>
                <a:latin typeface="Arial" pitchFamily="34" charset="0"/>
                <a:cs typeface="Arial" pitchFamily="34" charset="0"/>
              </a:rPr>
              <a:t>treatments in our </a:t>
            </a:r>
            <a:r>
              <a:rPr lang="en-US" sz="1400" b="1" dirty="0" smtClean="0">
                <a:solidFill>
                  <a:srgbClr val="FF0000"/>
                </a:solidFill>
                <a:latin typeface="Arial" pitchFamily="34" charset="0"/>
                <a:cs typeface="Arial" pitchFamily="34" charset="0"/>
              </a:rPr>
              <a:t>spa centers. </a:t>
            </a:r>
            <a:endParaRPr lang="en-US" sz="1400" b="1" dirty="0">
              <a:solidFill>
                <a:srgbClr val="FF0000"/>
              </a:solidFill>
              <a:latin typeface="Arial" pitchFamily="34" charset="0"/>
              <a:cs typeface="Arial" pitchFamily="34" charset="0"/>
            </a:endParaRPr>
          </a:p>
        </p:txBody>
      </p:sp>
      <p:pic>
        <p:nvPicPr>
          <p:cNvPr id="7" name="Picture 6" descr="Kreutzwald+Hotel+Tallinn+Library+Lounge_.jpg"/>
          <p:cNvPicPr>
            <a:picLocks noChangeAspect="1"/>
          </p:cNvPicPr>
          <p:nvPr/>
        </p:nvPicPr>
        <p:blipFill>
          <a:blip r:embed="rId2"/>
          <a:stretch>
            <a:fillRect/>
          </a:stretch>
        </p:blipFill>
        <p:spPr>
          <a:xfrm>
            <a:off x="0" y="2857496"/>
            <a:ext cx="4714876" cy="2855534"/>
          </a:xfrm>
          <a:prstGeom prst="rect">
            <a:avLst/>
          </a:prstGeom>
        </p:spPr>
      </p:pic>
      <p:pic>
        <p:nvPicPr>
          <p:cNvPr id="8" name="Picture 7" descr="5691503414_54030e142d_b.jpg"/>
          <p:cNvPicPr>
            <a:picLocks noChangeAspect="1"/>
          </p:cNvPicPr>
          <p:nvPr/>
        </p:nvPicPr>
        <p:blipFill>
          <a:blip r:embed="rId3"/>
          <a:stretch>
            <a:fillRect/>
          </a:stretch>
        </p:blipFill>
        <p:spPr>
          <a:xfrm>
            <a:off x="4643438" y="2857496"/>
            <a:ext cx="4500562" cy="294277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428604"/>
            <a:ext cx="9144000" cy="1143000"/>
          </a:xfrm>
        </p:spPr>
        <p:txBody>
          <a:bodyPr/>
          <a:lstStyle/>
          <a:p>
            <a:r>
              <a:rPr lang="en-GB" altLang="en-US" sz="3200" b="1" dirty="0" smtClean="0">
                <a:latin typeface="Arial" pitchFamily="34" charset="0"/>
                <a:cs typeface="Arial" pitchFamily="34" charset="0"/>
              </a:rPr>
              <a:t>Our slogan regarding the customers policy</a:t>
            </a:r>
            <a:endParaRPr lang="en-GB" altLang="en-US" sz="3200" b="1" dirty="0">
              <a:latin typeface="Arial" pitchFamily="34" charset="0"/>
              <a:cs typeface="Arial" pitchFamily="34" charset="0"/>
            </a:endParaRPr>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0" y="1857364"/>
            <a:ext cx="9144000" cy="646331"/>
          </a:xfrm>
          <a:prstGeom prst="rect">
            <a:avLst/>
          </a:prstGeom>
          <a:noFill/>
        </p:spPr>
        <p:txBody>
          <a:bodyPr wrap="square" rtlCol="0">
            <a:spAutoFit/>
          </a:bodyPr>
          <a:lstStyle/>
          <a:p>
            <a:r>
              <a:rPr lang="en-US" dirty="0" smtClean="0">
                <a:latin typeface="Arial" pitchFamily="34" charset="0"/>
                <a:cs typeface="Arial" pitchFamily="34" charset="0"/>
              </a:rPr>
              <a:t>Is our goal to </a:t>
            </a:r>
            <a:r>
              <a:rPr lang="en-US" dirty="0">
                <a:latin typeface="Arial" pitchFamily="34" charset="0"/>
                <a:cs typeface="Arial" pitchFamily="34" charset="0"/>
              </a:rPr>
              <a:t>make your stay in Estonia as memorable and comfortable as possible. We cannot change the world </a:t>
            </a:r>
            <a:r>
              <a:rPr lang="en-US" dirty="0" smtClean="0">
                <a:latin typeface="Arial" pitchFamily="34" charset="0"/>
                <a:cs typeface="Arial" pitchFamily="34" charset="0"/>
              </a:rPr>
              <a:t>but we </a:t>
            </a:r>
            <a:r>
              <a:rPr lang="en-US" dirty="0">
                <a:latin typeface="Arial" pitchFamily="34" charset="0"/>
                <a:cs typeface="Arial" pitchFamily="34" charset="0"/>
              </a:rPr>
              <a:t>can give our best in making your stay unique.</a:t>
            </a:r>
          </a:p>
        </p:txBody>
      </p:sp>
      <p:pic>
        <p:nvPicPr>
          <p:cNvPr id="6" name="Picture 5" descr="TALINN-iStock-451267737-e1532308690386.jpg"/>
          <p:cNvPicPr>
            <a:picLocks noChangeAspect="1"/>
          </p:cNvPicPr>
          <p:nvPr/>
        </p:nvPicPr>
        <p:blipFill>
          <a:blip r:embed="rId2"/>
          <a:stretch>
            <a:fillRect/>
          </a:stretch>
        </p:blipFill>
        <p:spPr>
          <a:xfrm>
            <a:off x="0" y="2500306"/>
            <a:ext cx="9144000" cy="322422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0"/>
            <a:ext cx="9144000" cy="1143000"/>
          </a:xfrm>
        </p:spPr>
        <p:txBody>
          <a:bodyPr/>
          <a:lstStyle/>
          <a:p>
            <a:r>
              <a:rPr lang="en-US" altLang="en-US" sz="3200" b="1" dirty="0" smtClean="0"/>
              <a:t>Overview of our customer service policy</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571472" y="1071546"/>
            <a:ext cx="6286544" cy="1754326"/>
          </a:xfrm>
          <a:prstGeom prst="rect">
            <a:avLst/>
          </a:prstGeom>
          <a:noFill/>
        </p:spPr>
        <p:txBody>
          <a:bodyPr wrap="square" rtlCol="0">
            <a:spAutoFit/>
          </a:bodyPr>
          <a:lstStyle/>
          <a:p>
            <a:pPr fontAlgn="base"/>
            <a:r>
              <a:rPr lang="en-GB" b="1" dirty="0">
                <a:latin typeface="Arial" pitchFamily="34" charset="0"/>
                <a:cs typeface="Arial" pitchFamily="34" charset="0"/>
              </a:rPr>
              <a:t>Setting Customer Service </a:t>
            </a:r>
            <a:r>
              <a:rPr lang="en-GB" b="1" dirty="0" smtClean="0">
                <a:latin typeface="Arial" pitchFamily="34" charset="0"/>
                <a:cs typeface="Arial" pitchFamily="34" charset="0"/>
              </a:rPr>
              <a:t>Standards</a:t>
            </a:r>
          </a:p>
          <a:p>
            <a:pPr fontAlgn="base"/>
            <a:endParaRPr lang="en-US" dirty="0">
              <a:latin typeface="Arial" pitchFamily="34" charset="0"/>
              <a:cs typeface="Arial" pitchFamily="34" charset="0"/>
            </a:endParaRPr>
          </a:p>
          <a:p>
            <a:pPr fontAlgn="base"/>
            <a:r>
              <a:rPr lang="en-GB" dirty="0">
                <a:latin typeface="Arial" pitchFamily="34" charset="0"/>
                <a:cs typeface="Arial" pitchFamily="34" charset="0"/>
              </a:rPr>
              <a:t>• Overall Customer code of practice</a:t>
            </a:r>
            <a:br>
              <a:rPr lang="en-GB" dirty="0">
                <a:latin typeface="Arial" pitchFamily="34" charset="0"/>
                <a:cs typeface="Arial" pitchFamily="34" charset="0"/>
              </a:rPr>
            </a:br>
            <a:r>
              <a:rPr lang="en-GB" dirty="0">
                <a:latin typeface="Arial" pitchFamily="34" charset="0"/>
                <a:cs typeface="Arial" pitchFamily="34" charset="0"/>
              </a:rPr>
              <a:t>• Customer Telephone Call Standards</a:t>
            </a:r>
            <a:br>
              <a:rPr lang="en-GB" dirty="0">
                <a:latin typeface="Arial" pitchFamily="34" charset="0"/>
                <a:cs typeface="Arial" pitchFamily="34" charset="0"/>
              </a:rPr>
            </a:br>
            <a:r>
              <a:rPr lang="en-GB" dirty="0">
                <a:latin typeface="Arial" pitchFamily="34" charset="0"/>
                <a:cs typeface="Arial" pitchFamily="34" charset="0"/>
              </a:rPr>
              <a:t>• Service Counter Standards</a:t>
            </a:r>
            <a:br>
              <a:rPr lang="en-GB" dirty="0">
                <a:latin typeface="Arial" pitchFamily="34" charset="0"/>
                <a:cs typeface="Arial" pitchFamily="34" charset="0"/>
              </a:rPr>
            </a:br>
            <a:r>
              <a:rPr lang="en-GB" dirty="0">
                <a:latin typeface="Arial" pitchFamily="34" charset="0"/>
                <a:cs typeface="Arial" pitchFamily="34" charset="0"/>
              </a:rPr>
              <a:t>• Customer Complaint Handling Standards</a:t>
            </a:r>
            <a:endParaRPr lang="en-US" dirty="0">
              <a:latin typeface="Arial" pitchFamily="34" charset="0"/>
              <a:cs typeface="Arial" pitchFamily="34" charset="0"/>
            </a:endParaRPr>
          </a:p>
        </p:txBody>
      </p:sp>
      <p:sp>
        <p:nvSpPr>
          <p:cNvPr id="25601" name="Rectangle 1"/>
          <p:cNvSpPr>
            <a:spLocks noChangeArrowheads="1"/>
          </p:cNvSpPr>
          <p:nvPr/>
        </p:nvSpPr>
        <p:spPr bwMode="auto">
          <a:xfrm>
            <a:off x="571472" y="2786058"/>
            <a:ext cx="4689104" cy="120032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Dedication to customer needs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Correct presentation to customers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Friendly attitudes towards customers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Correct application of knowledge and skills</a:t>
            </a:r>
            <a:endParaRPr kumimoji="0" lang="en-GB" i="0" u="none" strike="noStrike" cap="none" normalizeH="0" baseline="0" dirty="0" smtClean="0">
              <a:ln>
                <a:noFill/>
              </a:ln>
              <a:effectLst/>
              <a:latin typeface="Arial" pitchFamily="34" charset="0"/>
              <a:cs typeface="Arial" pitchFamily="34" charset="0"/>
            </a:endParaRPr>
          </a:p>
        </p:txBody>
      </p:sp>
      <p:sp>
        <p:nvSpPr>
          <p:cNvPr id="7" name="TextBox 6"/>
          <p:cNvSpPr txBox="1"/>
          <p:nvPr/>
        </p:nvSpPr>
        <p:spPr>
          <a:xfrm>
            <a:off x="571472" y="4000504"/>
            <a:ext cx="6572296" cy="1754326"/>
          </a:xfrm>
          <a:prstGeom prst="rect">
            <a:avLst/>
          </a:prstGeom>
          <a:noFill/>
        </p:spPr>
        <p:txBody>
          <a:bodyPr wrap="square" rtlCol="0">
            <a:spAutoFit/>
          </a:bodyPr>
          <a:lstStyle/>
          <a:p>
            <a:pPr>
              <a:buFont typeface="Arial" pitchFamily="34" charset="0"/>
              <a:buChar char="•"/>
            </a:pPr>
            <a:r>
              <a:rPr lang="en-GB" dirty="0">
                <a:latin typeface="Arial" pitchFamily="34" charset="0"/>
                <a:cs typeface="Arial" pitchFamily="34" charset="0"/>
              </a:rPr>
              <a:t>Telephone </a:t>
            </a:r>
            <a:r>
              <a:rPr lang="en-GB" dirty="0" smtClean="0">
                <a:latin typeface="Arial" pitchFamily="34" charset="0"/>
                <a:cs typeface="Arial" pitchFamily="34" charset="0"/>
              </a:rPr>
              <a:t>Standards</a:t>
            </a:r>
          </a:p>
          <a:p>
            <a:pPr>
              <a:buFont typeface="Arial" pitchFamily="34" charset="0"/>
              <a:buChar char="•"/>
            </a:pPr>
            <a:r>
              <a:rPr lang="en-GB" dirty="0">
                <a:latin typeface="Arial" pitchFamily="34" charset="0"/>
                <a:cs typeface="Arial" pitchFamily="34" charset="0"/>
              </a:rPr>
              <a:t> Service Counter </a:t>
            </a:r>
            <a:r>
              <a:rPr lang="en-GB" dirty="0" smtClean="0">
                <a:latin typeface="Arial" pitchFamily="34" charset="0"/>
                <a:cs typeface="Arial" pitchFamily="34" charset="0"/>
              </a:rPr>
              <a:t>Standards</a:t>
            </a:r>
          </a:p>
          <a:p>
            <a:pPr>
              <a:buFont typeface="Arial" pitchFamily="34" charset="0"/>
              <a:buChar char="•"/>
            </a:pPr>
            <a:r>
              <a:rPr lang="en-GB" dirty="0">
                <a:latin typeface="Arial" pitchFamily="34" charset="0"/>
                <a:cs typeface="Arial" pitchFamily="34" charset="0"/>
              </a:rPr>
              <a:t> Customer Complaint Handling Standards</a:t>
            </a:r>
            <a:endParaRPr lang="en-US" dirty="0">
              <a:latin typeface="Arial" pitchFamily="34" charset="0"/>
              <a:cs typeface="Arial" pitchFamily="34" charset="0"/>
            </a:endParaRPr>
          </a:p>
          <a:p>
            <a:pPr>
              <a:buFont typeface="Arial" pitchFamily="34" charset="0"/>
              <a:buChar char="•"/>
            </a:pPr>
            <a:endParaRPr lang="en-US" dirty="0">
              <a:latin typeface="Arial" pitchFamily="34" charset="0"/>
              <a:cs typeface="Arial" pitchFamily="34" charset="0"/>
            </a:endParaRPr>
          </a:p>
          <a:p>
            <a:pPr>
              <a:buFont typeface="Arial" pitchFamily="34" charset="0"/>
              <a:buChar char="•"/>
            </a:pPr>
            <a:endParaRPr lang="en-US" dirty="0">
              <a:latin typeface="Arial" pitchFamily="34" charset="0"/>
              <a:cs typeface="Arial" pitchFamily="34" charset="0"/>
            </a:endParaRPr>
          </a:p>
          <a:p>
            <a:endParaRPr lang="en-US" dirty="0">
              <a:latin typeface="Arial" pitchFamily="34" charset="0"/>
              <a:cs typeface="Arial" pitchFamily="34" charset="0"/>
            </a:endParaRPr>
          </a:p>
        </p:txBody>
      </p:sp>
      <p:pic>
        <p:nvPicPr>
          <p:cNvPr id="8" name="Picture 7" descr="300.jpg"/>
          <p:cNvPicPr>
            <a:picLocks noChangeAspect="1"/>
          </p:cNvPicPr>
          <p:nvPr/>
        </p:nvPicPr>
        <p:blipFill>
          <a:blip r:embed="rId2"/>
          <a:stretch>
            <a:fillRect/>
          </a:stretch>
        </p:blipFill>
        <p:spPr>
          <a:xfrm>
            <a:off x="5553075" y="1000108"/>
            <a:ext cx="3590925" cy="302895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0"/>
            <a:ext cx="9144000" cy="1143000"/>
          </a:xfrm>
        </p:spPr>
        <p:txBody>
          <a:bodyPr/>
          <a:lstStyle/>
          <a:p>
            <a:r>
              <a:rPr lang="en-US" altLang="en-US" sz="3200" b="1" dirty="0" smtClean="0"/>
              <a:t>Strategies to appraise the guest services</a:t>
            </a:r>
            <a:endParaRPr lang="en-GB" altLang="en-US" sz="3200" b="1"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571472" y="1000108"/>
            <a:ext cx="5500726" cy="3970318"/>
          </a:xfrm>
          <a:prstGeom prst="rect">
            <a:avLst/>
          </a:prstGeom>
          <a:noFill/>
        </p:spPr>
        <p:txBody>
          <a:bodyPr wrap="square" rtlCol="0">
            <a:spAutoFit/>
          </a:bodyPr>
          <a:lstStyle/>
          <a:p>
            <a:r>
              <a:rPr lang="en-US" b="1" dirty="0" smtClean="0">
                <a:latin typeface="Arial" pitchFamily="34" charset="0"/>
                <a:cs typeface="Arial" pitchFamily="34" charset="0"/>
              </a:rPr>
              <a:t> </a:t>
            </a:r>
            <a:r>
              <a:rPr lang="en-US" b="1" dirty="0">
                <a:latin typeface="Arial" pitchFamily="34" charset="0"/>
                <a:cs typeface="Arial" pitchFamily="34" charset="0"/>
              </a:rPr>
              <a:t>Steps to Developing a Customer Service </a:t>
            </a:r>
            <a:r>
              <a:rPr lang="en-US" b="1" dirty="0" smtClean="0">
                <a:latin typeface="Arial" pitchFamily="34" charset="0"/>
                <a:cs typeface="Arial" pitchFamily="34" charset="0"/>
              </a:rPr>
              <a:t>Strategy</a:t>
            </a:r>
          </a:p>
          <a:p>
            <a:endParaRPr lang="en-US" b="1" dirty="0">
              <a:latin typeface="Arial" pitchFamily="34" charset="0"/>
              <a:cs typeface="Arial" pitchFamily="34" charset="0"/>
            </a:endParaRPr>
          </a:p>
          <a:p>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How to create the right </a:t>
            </a:r>
            <a:r>
              <a:rPr lang="en-US" b="1" dirty="0" smtClean="0">
                <a:latin typeface="Arial" pitchFamily="34" charset="0"/>
                <a:cs typeface="Arial" pitchFamily="34" charset="0"/>
              </a:rPr>
              <a:t>Customer</a:t>
            </a:r>
            <a:r>
              <a:rPr lang="en-US" dirty="0" smtClean="0">
                <a:latin typeface="Arial" pitchFamily="34" charset="0"/>
                <a:cs typeface="Arial" pitchFamily="34" charset="0"/>
              </a:rPr>
              <a:t> view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Understanding the</a:t>
            </a:r>
            <a:r>
              <a:rPr lang="en-US" dirty="0">
                <a:latin typeface="Arial" pitchFamily="34" charset="0"/>
                <a:cs typeface="Arial" pitchFamily="34" charset="0"/>
              </a:rPr>
              <a:t> </a:t>
            </a:r>
            <a:r>
              <a:rPr lang="en-US" b="1" dirty="0">
                <a:latin typeface="Arial" pitchFamily="34" charset="0"/>
                <a:cs typeface="Arial" pitchFamily="34" charset="0"/>
              </a:rPr>
              <a:t>Customer</a:t>
            </a:r>
            <a:r>
              <a:rPr lang="en-US" dirty="0">
                <a:latin typeface="Arial" pitchFamily="34" charset="0"/>
                <a:cs typeface="Arial" pitchFamily="34" charset="0"/>
              </a:rPr>
              <a:t> </a:t>
            </a:r>
            <a:r>
              <a:rPr lang="en-US" dirty="0" smtClean="0">
                <a:latin typeface="Arial" pitchFamily="34" charset="0"/>
                <a:cs typeface="Arial" pitchFamily="34" charset="0"/>
              </a:rPr>
              <a:t>Needs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Bring the right staff that can provide it;</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Bring your aim in a core that will improve the </a:t>
            </a:r>
            <a:r>
              <a:rPr lang="en-US" b="1" dirty="0" smtClean="0">
                <a:latin typeface="Arial" pitchFamily="34" charset="0"/>
                <a:cs typeface="Arial" pitchFamily="34" charset="0"/>
              </a:rPr>
              <a:t>Customer Service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Provide training to the staff and management how to improve the </a:t>
            </a:r>
            <a:r>
              <a:rPr lang="en-US" b="1" dirty="0" smtClean="0">
                <a:latin typeface="Arial" pitchFamily="34" charset="0"/>
                <a:cs typeface="Arial" pitchFamily="34" charset="0"/>
              </a:rPr>
              <a:t>Customer service</a:t>
            </a:r>
            <a:r>
              <a:rPr lang="en-US" dirty="0" smtClean="0">
                <a:latin typeface="Arial" pitchFamily="34" charset="0"/>
                <a:cs typeface="Arial" pitchFamily="34" charset="0"/>
              </a:rPr>
              <a:t>; </a:t>
            </a:r>
            <a:endParaRPr lang="en-US" dirty="0">
              <a:latin typeface="Arial" pitchFamily="34" charset="0"/>
              <a:cs typeface="Arial" pitchFamily="34" charset="0"/>
            </a:endParaRPr>
          </a:p>
          <a:p>
            <a:pPr marL="342900" indent="-342900">
              <a:buFont typeface="+mj-lt"/>
              <a:buAutoNum type="arabicParenR"/>
            </a:pPr>
            <a:r>
              <a:rPr lang="en-US" dirty="0">
                <a:latin typeface="Arial" pitchFamily="34" charset="0"/>
                <a:cs typeface="Arial" pitchFamily="34" charset="0"/>
              </a:rPr>
              <a:t>Hold People </a:t>
            </a:r>
            <a:r>
              <a:rPr lang="en-US" dirty="0" smtClean="0">
                <a:latin typeface="Arial" pitchFamily="34" charset="0"/>
                <a:cs typeface="Arial" pitchFamily="34" charset="0"/>
              </a:rPr>
              <a:t>Accountable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Revise  </a:t>
            </a:r>
            <a:r>
              <a:rPr lang="en-US" dirty="0">
                <a:latin typeface="Arial" pitchFamily="34" charset="0"/>
                <a:cs typeface="Arial" pitchFamily="34" charset="0"/>
              </a:rPr>
              <a:t>and </a:t>
            </a:r>
            <a:r>
              <a:rPr lang="en-US" dirty="0" smtClean="0">
                <a:latin typeface="Arial" pitchFamily="34" charset="0"/>
                <a:cs typeface="Arial" pitchFamily="34" charset="0"/>
              </a:rPr>
              <a:t>be familiar with </a:t>
            </a:r>
            <a:r>
              <a:rPr lang="en-US" dirty="0">
                <a:latin typeface="Arial" pitchFamily="34" charset="0"/>
                <a:cs typeface="Arial" pitchFamily="34" charset="0"/>
              </a:rPr>
              <a:t>Good </a:t>
            </a:r>
            <a:r>
              <a:rPr lang="en-US" b="1" dirty="0" smtClean="0">
                <a:latin typeface="Arial" pitchFamily="34" charset="0"/>
                <a:cs typeface="Arial" pitchFamily="34" charset="0"/>
              </a:rPr>
              <a:t>Service  practices;</a:t>
            </a:r>
            <a:endParaRPr lang="en-US" dirty="0">
              <a:latin typeface="Arial" pitchFamily="34" charset="0"/>
              <a:cs typeface="Arial" pitchFamily="34" charset="0"/>
            </a:endParaRPr>
          </a:p>
        </p:txBody>
      </p:sp>
      <p:pic>
        <p:nvPicPr>
          <p:cNvPr id="6" name="Picture 5" descr="78-512.png"/>
          <p:cNvPicPr>
            <a:picLocks noChangeAspect="1"/>
          </p:cNvPicPr>
          <p:nvPr/>
        </p:nvPicPr>
        <p:blipFill>
          <a:blip r:embed="rId2"/>
          <a:stretch>
            <a:fillRect/>
          </a:stretch>
        </p:blipFill>
        <p:spPr>
          <a:xfrm>
            <a:off x="5991220" y="1357298"/>
            <a:ext cx="3152780" cy="315278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Universally service</a:t>
            </a:r>
            <a:endParaRPr lang="en-US" dirty="0"/>
          </a:p>
        </p:txBody>
      </p:sp>
      <p:graphicFrame>
        <p:nvGraphicFramePr>
          <p:cNvPr id="6" name="Content Placeholder 5"/>
          <p:cNvGraphicFramePr>
            <a:graphicFrameLocks noGrp="1"/>
          </p:cNvGraphicFramePr>
          <p:nvPr>
            <p:ph idx="1"/>
          </p:nvPr>
        </p:nvGraphicFramePr>
        <p:xfrm>
          <a:off x="457200" y="1600200"/>
          <a:ext cx="5757874" cy="3916363"/>
        </p:xfrm>
        <a:graphic>
          <a:graphicData uri="http://schemas.openxmlformats.org/drawingml/2006/chart">
            <c:chart xmlns:c="http://schemas.openxmlformats.org/drawingml/2006/chart" xmlns:r="http://schemas.openxmlformats.org/officeDocument/2006/relationships" r:id="rId2"/>
          </a:graphicData>
        </a:graphic>
      </p:graphicFrame>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18/12/2019</a:t>
            </a:fld>
            <a:endParaRPr lang="en-GB" altLang="en-US"/>
          </a:p>
        </p:txBody>
      </p:sp>
      <p:sp>
        <p:nvSpPr>
          <p:cNvPr id="7" name="TextBox 6"/>
          <p:cNvSpPr txBox="1"/>
          <p:nvPr/>
        </p:nvSpPr>
        <p:spPr>
          <a:xfrm>
            <a:off x="6429388" y="1643050"/>
            <a:ext cx="2428892" cy="2031325"/>
          </a:xfrm>
          <a:prstGeom prst="rect">
            <a:avLst/>
          </a:prstGeom>
          <a:noFill/>
        </p:spPr>
        <p:txBody>
          <a:bodyPr wrap="square" rtlCol="0">
            <a:spAutoFit/>
          </a:bodyPr>
          <a:lstStyle/>
          <a:p>
            <a:r>
              <a:rPr lang="en-US" dirty="0" smtClean="0"/>
              <a:t>We going to create a short analysis about our hotel chain and how we can valuate our service at present time and what we can improve in future.</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18/12/2019</a:t>
            </a:fld>
            <a:endParaRPr lang="en-GB" altLang="en-US"/>
          </a:p>
        </p:txBody>
      </p:sp>
      <p:sp>
        <p:nvSpPr>
          <p:cNvPr id="9" name="Title 8"/>
          <p:cNvSpPr>
            <a:spLocks noGrp="1"/>
          </p:cNvSpPr>
          <p:nvPr>
            <p:ph type="title"/>
          </p:nvPr>
        </p:nvSpPr>
        <p:spPr/>
        <p:txBody>
          <a:bodyPr/>
          <a:lstStyle/>
          <a:p>
            <a:r>
              <a:rPr lang="en-US" dirty="0" smtClean="0"/>
              <a:t>Guest Service Experience</a:t>
            </a:r>
            <a:endParaRPr lang="en-US" dirty="0"/>
          </a:p>
        </p:txBody>
      </p:sp>
      <p:sp>
        <p:nvSpPr>
          <p:cNvPr id="10" name="TextBox 9"/>
          <p:cNvSpPr txBox="1"/>
          <p:nvPr/>
        </p:nvSpPr>
        <p:spPr>
          <a:xfrm>
            <a:off x="857224" y="1785926"/>
            <a:ext cx="6357982" cy="2585323"/>
          </a:xfrm>
          <a:prstGeom prst="rect">
            <a:avLst/>
          </a:prstGeom>
          <a:noFill/>
        </p:spPr>
        <p:txBody>
          <a:bodyPr wrap="square" rtlCol="0">
            <a:spAutoFit/>
          </a:bodyPr>
          <a:lstStyle/>
          <a:p>
            <a:r>
              <a:rPr lang="en-US" b="1" dirty="0" smtClean="0"/>
              <a:t>– </a:t>
            </a:r>
            <a:r>
              <a:rPr lang="en-US" b="1" dirty="0" smtClean="0"/>
              <a:t>Listen to your customers ;</a:t>
            </a:r>
          </a:p>
          <a:p>
            <a:r>
              <a:rPr lang="en-US" b="1" dirty="0" smtClean="0"/>
              <a:t>– </a:t>
            </a:r>
            <a:r>
              <a:rPr lang="en-US" b="1" dirty="0" smtClean="0"/>
              <a:t>Don`t hesitate to offer more ;</a:t>
            </a:r>
          </a:p>
          <a:p>
            <a:r>
              <a:rPr lang="en-US" b="1" dirty="0" smtClean="0"/>
              <a:t>– </a:t>
            </a:r>
            <a:r>
              <a:rPr lang="en-US" b="1" dirty="0" smtClean="0"/>
              <a:t>Follow the promises that you gave to your customers ;</a:t>
            </a:r>
          </a:p>
          <a:p>
            <a:r>
              <a:rPr lang="en-US" b="1" dirty="0" smtClean="0"/>
              <a:t>– Offer </a:t>
            </a:r>
            <a:r>
              <a:rPr lang="en-US" b="1" dirty="0" smtClean="0"/>
              <a:t>a personal service to every individual customer;</a:t>
            </a:r>
          </a:p>
          <a:p>
            <a:r>
              <a:rPr lang="en-US" b="1" dirty="0" smtClean="0"/>
              <a:t>– Train and Monitor your </a:t>
            </a:r>
            <a:r>
              <a:rPr lang="en-US" b="1" dirty="0" smtClean="0"/>
              <a:t>Staff ;</a:t>
            </a:r>
          </a:p>
          <a:p>
            <a:r>
              <a:rPr lang="en-US" b="1" dirty="0" smtClean="0"/>
              <a:t> </a:t>
            </a:r>
          </a:p>
          <a:p>
            <a:endParaRPr lang="en-US" b="1" dirty="0" smtClean="0"/>
          </a:p>
          <a:p>
            <a:r>
              <a:rPr lang="en-US" b="1" dirty="0" smtClean="0"/>
              <a:t> </a:t>
            </a:r>
          </a:p>
          <a:p>
            <a:endParaRPr lang="en-US" dirty="0"/>
          </a:p>
        </p:txBody>
      </p:sp>
      <p:sp>
        <p:nvSpPr>
          <p:cNvPr id="11" name="TextBox 10"/>
          <p:cNvSpPr txBox="1"/>
          <p:nvPr/>
        </p:nvSpPr>
        <p:spPr>
          <a:xfrm>
            <a:off x="928662" y="3714752"/>
            <a:ext cx="4929222" cy="1477328"/>
          </a:xfrm>
          <a:prstGeom prst="rect">
            <a:avLst/>
          </a:prstGeom>
          <a:noFill/>
        </p:spPr>
        <p:txBody>
          <a:bodyPr wrap="square" rtlCol="0">
            <a:spAutoFit/>
          </a:bodyPr>
          <a:lstStyle/>
          <a:p>
            <a:r>
              <a:rPr lang="en-US" dirty="0" smtClean="0">
                <a:solidFill>
                  <a:srgbClr val="FF0000"/>
                </a:solidFill>
                <a:latin typeface="Arial" pitchFamily="34" charset="0"/>
                <a:cs typeface="Arial" pitchFamily="34" charset="0"/>
              </a:rPr>
              <a:t>G – Great and…</a:t>
            </a:r>
          </a:p>
          <a:p>
            <a:r>
              <a:rPr lang="en-US" dirty="0" smtClean="0">
                <a:solidFill>
                  <a:srgbClr val="FF0000"/>
                </a:solidFill>
                <a:latin typeface="Arial" pitchFamily="34" charset="0"/>
                <a:cs typeface="Arial" pitchFamily="34" charset="0"/>
              </a:rPr>
              <a:t>U – Unique ; </a:t>
            </a:r>
          </a:p>
          <a:p>
            <a:r>
              <a:rPr lang="en-US" dirty="0" smtClean="0">
                <a:solidFill>
                  <a:srgbClr val="FF0000"/>
                </a:solidFill>
                <a:latin typeface="Arial" pitchFamily="34" charset="0"/>
                <a:cs typeface="Arial" pitchFamily="34" charset="0"/>
              </a:rPr>
              <a:t>E – Experience leads to…</a:t>
            </a:r>
          </a:p>
          <a:p>
            <a:r>
              <a:rPr lang="en-US" dirty="0" smtClean="0">
                <a:solidFill>
                  <a:srgbClr val="FF0000"/>
                </a:solidFill>
                <a:latin typeface="Arial" pitchFamily="34" charset="0"/>
                <a:cs typeface="Arial" pitchFamily="34" charset="0"/>
              </a:rPr>
              <a:t>S – Satisfaction ;</a:t>
            </a:r>
          </a:p>
          <a:p>
            <a:r>
              <a:rPr lang="en-US" dirty="0" smtClean="0">
                <a:solidFill>
                  <a:srgbClr val="FF0000"/>
                </a:solidFill>
                <a:latin typeface="Arial" pitchFamily="34" charset="0"/>
                <a:cs typeface="Arial" pitchFamily="34" charset="0"/>
              </a:rPr>
              <a:t>T – Trust ;</a:t>
            </a:r>
            <a:endParaRPr lang="en-US" dirty="0">
              <a:solidFill>
                <a:srgbClr val="FF0000"/>
              </a:solidFill>
              <a:latin typeface="Arial" pitchFamily="34" charset="0"/>
              <a:cs typeface="Arial" pitchFamily="34" charset="0"/>
            </a:endParaRPr>
          </a:p>
        </p:txBody>
      </p:sp>
      <p:pic>
        <p:nvPicPr>
          <p:cNvPr id="12" name="Picture 11" descr="images.jpg"/>
          <p:cNvPicPr>
            <a:picLocks noChangeAspect="1"/>
          </p:cNvPicPr>
          <p:nvPr/>
        </p:nvPicPr>
        <p:blipFill>
          <a:blip r:embed="rId2"/>
          <a:stretch>
            <a:fillRect/>
          </a:stretch>
        </p:blipFill>
        <p:spPr>
          <a:xfrm>
            <a:off x="5143505" y="3009994"/>
            <a:ext cx="4000496" cy="266214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18/12/2019</a:t>
            </a:fld>
            <a:endParaRPr lang="en-GB" altLang="en-US"/>
          </a:p>
        </p:txBody>
      </p:sp>
      <p:sp>
        <p:nvSpPr>
          <p:cNvPr id="9" name="Title 8"/>
          <p:cNvSpPr>
            <a:spLocks noGrp="1"/>
          </p:cNvSpPr>
          <p:nvPr>
            <p:ph type="title"/>
          </p:nvPr>
        </p:nvSpPr>
        <p:spPr/>
        <p:txBody>
          <a:bodyPr/>
          <a:lstStyle/>
          <a:p>
            <a:r>
              <a:rPr lang="en-US" dirty="0" smtClean="0"/>
              <a:t>Conclusion</a:t>
            </a:r>
            <a:endParaRPr lang="en-US" dirty="0"/>
          </a:p>
        </p:txBody>
      </p:sp>
      <p:sp>
        <p:nvSpPr>
          <p:cNvPr id="8" name="TextBox 7"/>
          <p:cNvSpPr txBox="1"/>
          <p:nvPr/>
        </p:nvSpPr>
        <p:spPr>
          <a:xfrm>
            <a:off x="928662" y="1428736"/>
            <a:ext cx="7143800" cy="1477328"/>
          </a:xfrm>
          <a:prstGeom prst="rect">
            <a:avLst/>
          </a:prstGeom>
          <a:noFill/>
        </p:spPr>
        <p:txBody>
          <a:bodyPr wrap="square" rtlCol="0">
            <a:spAutoFit/>
          </a:bodyPr>
          <a:lstStyle/>
          <a:p>
            <a:r>
              <a:rPr lang="en-US" dirty="0" smtClean="0"/>
              <a:t>On our opinion that hotel chain can deliver really good services and accommodation regarding the market at present time. It`s following the current trends and once again we would like to confirm that we are really concentrate at our “green” program and natural products that we use in our company.</a:t>
            </a:r>
            <a:endParaRPr lang="en-US" dirty="0"/>
          </a:p>
        </p:txBody>
      </p:sp>
      <p:pic>
        <p:nvPicPr>
          <p:cNvPr id="13" name="Picture 12" descr="default.png"/>
          <p:cNvPicPr>
            <a:picLocks noChangeAspect="1"/>
          </p:cNvPicPr>
          <p:nvPr/>
        </p:nvPicPr>
        <p:blipFill>
          <a:blip r:embed="rId2"/>
          <a:stretch>
            <a:fillRect/>
          </a:stretch>
        </p:blipFill>
        <p:spPr>
          <a:xfrm>
            <a:off x="0" y="2928934"/>
            <a:ext cx="9144000" cy="279359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2143116"/>
            <a:ext cx="8686800" cy="1143000"/>
          </a:xfrm>
        </p:spPr>
        <p:txBody>
          <a:bodyPr/>
          <a:lstStyle/>
          <a:p>
            <a:r>
              <a:rPr lang="en-US" altLang="en-US" sz="3200" b="1" dirty="0" smtClean="0">
                <a:latin typeface="Arial" pitchFamily="34" charset="0"/>
                <a:cs typeface="Arial" pitchFamily="34" charset="0"/>
              </a:rPr>
              <a:t>References</a:t>
            </a:r>
            <a:endParaRPr lang="en-GB" altLang="en-US" sz="3200" b="1" dirty="0">
              <a:latin typeface="Arial" pitchFamily="34" charset="0"/>
              <a:cs typeface="Arial" pitchFamily="34" charset="0"/>
            </a:endParaRPr>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428596" y="2857496"/>
            <a:ext cx="8215370" cy="2631490"/>
          </a:xfrm>
          <a:prstGeom prst="rect">
            <a:avLst/>
          </a:prstGeom>
          <a:noFill/>
        </p:spPr>
        <p:txBody>
          <a:bodyPr wrap="square" rtlCol="0">
            <a:spAutoFit/>
          </a:bodyPr>
          <a:lstStyle/>
          <a:p>
            <a:r>
              <a:rPr lang="en-US" sz="1500" dirty="0" smtClean="0">
                <a:latin typeface="Arial" pitchFamily="34" charset="0"/>
                <a:cs typeface="Arial" pitchFamily="34" charset="0"/>
              </a:rPr>
              <a:t>Opentextbc.ca. (2019). </a:t>
            </a:r>
            <a:r>
              <a:rPr lang="en-US" sz="1500" i="1" dirty="0" smtClean="0">
                <a:latin typeface="Arial" pitchFamily="34" charset="0"/>
                <a:cs typeface="Arial" pitchFamily="34" charset="0"/>
              </a:rPr>
              <a:t>Chapter 9. Customer Service – Introduction to Tourism and Hospitality in BC</a:t>
            </a:r>
            <a:r>
              <a:rPr lang="en-US" sz="1500" dirty="0" smtClean="0">
                <a:latin typeface="Arial" pitchFamily="34" charset="0"/>
                <a:cs typeface="Arial" pitchFamily="34" charset="0"/>
              </a:rPr>
              <a:t>. </a:t>
            </a:r>
            <a:r>
              <a:rPr lang="en-US" sz="1500" dirty="0" smtClean="0">
                <a:latin typeface="Arial" pitchFamily="34" charset="0"/>
                <a:cs typeface="Arial" pitchFamily="34" charset="0"/>
              </a:rPr>
              <a:t>Available </a:t>
            </a:r>
            <a:r>
              <a:rPr lang="en-US" sz="1500" dirty="0" smtClean="0">
                <a:latin typeface="Arial" pitchFamily="34" charset="0"/>
                <a:cs typeface="Arial" pitchFamily="34" charset="0"/>
              </a:rPr>
              <a:t>at: </a:t>
            </a:r>
            <a:r>
              <a:rPr lang="en-US" sz="1500" dirty="0" smtClean="0">
                <a:latin typeface="Arial" pitchFamily="34" charset="0"/>
                <a:cs typeface="Arial" pitchFamily="34" charset="0"/>
                <a:hlinkClick r:id="rId2"/>
              </a:rPr>
              <a:t>https://opentextbc.ca/introtourism/chapter/chapter-9-customer-service/ </a:t>
            </a:r>
            <a:r>
              <a:rPr lang="en-GB" sz="1500" dirty="0">
                <a:latin typeface="Arial" pitchFamily="34" charset="0"/>
                <a:cs typeface="Arial" pitchFamily="34" charset="0"/>
              </a:rPr>
              <a:t> </a:t>
            </a:r>
            <a:endParaRPr lang="en-US" sz="1500" dirty="0">
              <a:latin typeface="Arial" pitchFamily="34" charset="0"/>
              <a:cs typeface="Arial" pitchFamily="34" charset="0"/>
            </a:endParaRPr>
          </a:p>
          <a:p>
            <a:endParaRPr lang="en-GB" sz="1500" dirty="0" smtClean="0">
              <a:latin typeface="Arial" pitchFamily="34" charset="0"/>
              <a:cs typeface="Arial" pitchFamily="34" charset="0"/>
            </a:endParaRPr>
          </a:p>
          <a:p>
            <a:r>
              <a:rPr lang="en-GB" sz="1500" dirty="0" smtClean="0">
                <a:latin typeface="Arial" pitchFamily="34" charset="0"/>
                <a:cs typeface="Arial" pitchFamily="34" charset="0"/>
              </a:rPr>
              <a:t>Mplans.com. (2019). Hotel and Motel Sample Marketing Plan - Product/Service Innovation </a:t>
            </a:r>
            <a:r>
              <a:rPr lang="en-GB" sz="1500" dirty="0" smtClean="0">
                <a:latin typeface="Arial" pitchFamily="34" charset="0"/>
                <a:cs typeface="Arial" pitchFamily="34" charset="0"/>
              </a:rPr>
              <a:t>– </a:t>
            </a:r>
            <a:r>
              <a:rPr lang="en-GB" sz="1500" dirty="0" err="1" smtClean="0">
                <a:latin typeface="Arial" pitchFamily="34" charset="0"/>
                <a:cs typeface="Arial" pitchFamily="34" charset="0"/>
              </a:rPr>
              <a:t>Mplans</a:t>
            </a:r>
            <a:r>
              <a:rPr lang="en-GB" sz="1500" dirty="0" smtClean="0">
                <a:latin typeface="Arial" pitchFamily="34" charset="0"/>
                <a:cs typeface="Arial" pitchFamily="34" charset="0"/>
              </a:rPr>
              <a:t> Available </a:t>
            </a:r>
            <a:r>
              <a:rPr lang="en-GB" sz="1500" dirty="0" smtClean="0">
                <a:latin typeface="Arial" pitchFamily="34" charset="0"/>
                <a:cs typeface="Arial" pitchFamily="34" charset="0"/>
              </a:rPr>
              <a:t>at: </a:t>
            </a:r>
            <a:r>
              <a:rPr lang="en-GB" sz="1500" dirty="0" smtClean="0">
                <a:latin typeface="Arial" pitchFamily="34" charset="0"/>
                <a:cs typeface="Arial" pitchFamily="34" charset="0"/>
                <a:hlinkClick r:id="rId3"/>
              </a:rPr>
              <a:t>https://</a:t>
            </a:r>
            <a:r>
              <a:rPr lang="en-GB" sz="1500" dirty="0" smtClean="0">
                <a:latin typeface="Arial" pitchFamily="34" charset="0"/>
                <a:cs typeface="Arial" pitchFamily="34" charset="0"/>
                <a:hlinkClick r:id="rId3"/>
              </a:rPr>
              <a:t>www.mplans.com/hotel_and_motel_marketing_plan/product-service_innovation_fc.php</a:t>
            </a:r>
            <a:endParaRPr lang="en-GB" sz="1500" dirty="0" smtClean="0">
              <a:latin typeface="Arial" pitchFamily="34" charset="0"/>
              <a:cs typeface="Arial" pitchFamily="34" charset="0"/>
            </a:endParaRPr>
          </a:p>
          <a:p>
            <a:r>
              <a:rPr lang="en-GB" sz="1500" dirty="0" smtClean="0">
                <a:latin typeface="Arial" pitchFamily="34" charset="0"/>
                <a:cs typeface="Arial" pitchFamily="34" charset="0"/>
              </a:rPr>
              <a:t> </a:t>
            </a:r>
            <a:endParaRPr lang="en-US" sz="1500" dirty="0" smtClean="0">
              <a:latin typeface="Arial" pitchFamily="34" charset="0"/>
              <a:cs typeface="Arial" pitchFamily="34" charset="0"/>
            </a:endParaRPr>
          </a:p>
          <a:p>
            <a:r>
              <a:rPr lang="en-GB" sz="1500" dirty="0" smtClean="0">
                <a:latin typeface="Arial" pitchFamily="34" charset="0"/>
                <a:cs typeface="Arial" pitchFamily="34" charset="0"/>
              </a:rPr>
              <a:t>Von </a:t>
            </a:r>
            <a:r>
              <a:rPr lang="en-GB" sz="1500" dirty="0" err="1" smtClean="0">
                <a:latin typeface="Arial" pitchFamily="34" charset="0"/>
                <a:cs typeface="Arial" pitchFamily="34" charset="0"/>
              </a:rPr>
              <a:t>Stackelberg</a:t>
            </a:r>
            <a:r>
              <a:rPr lang="en-GB" sz="1500" dirty="0" smtClean="0">
                <a:latin typeface="Arial" pitchFamily="34" charset="0"/>
                <a:cs typeface="Arial" pitchFamily="34" charset="0"/>
              </a:rPr>
              <a:t> Hotel Tallinn. (2019). </a:t>
            </a:r>
            <a:r>
              <a:rPr lang="en-GB" sz="1500" i="1" dirty="0" smtClean="0">
                <a:latin typeface="Arial" pitchFamily="34" charset="0"/>
                <a:cs typeface="Arial" pitchFamily="34" charset="0"/>
              </a:rPr>
              <a:t>Unique Hotels Pins - Von </a:t>
            </a:r>
            <a:r>
              <a:rPr lang="en-GB" sz="1500" i="1" dirty="0" err="1" smtClean="0">
                <a:latin typeface="Arial" pitchFamily="34" charset="0"/>
                <a:cs typeface="Arial" pitchFamily="34" charset="0"/>
              </a:rPr>
              <a:t>Stackelberg</a:t>
            </a:r>
            <a:r>
              <a:rPr lang="en-GB" sz="1500" i="1" dirty="0" smtClean="0">
                <a:latin typeface="Arial" pitchFamily="34" charset="0"/>
                <a:cs typeface="Arial" pitchFamily="34" charset="0"/>
              </a:rPr>
              <a:t> Hotel Tallinn</a:t>
            </a:r>
            <a:r>
              <a:rPr lang="en-GB" sz="1500" dirty="0" smtClean="0">
                <a:latin typeface="Arial" pitchFamily="34" charset="0"/>
                <a:cs typeface="Arial" pitchFamily="34" charset="0"/>
              </a:rPr>
              <a:t>. </a:t>
            </a:r>
            <a:r>
              <a:rPr lang="en-GB" sz="1500" dirty="0" smtClean="0">
                <a:latin typeface="Arial" pitchFamily="34" charset="0"/>
                <a:cs typeface="Arial" pitchFamily="34" charset="0"/>
              </a:rPr>
              <a:t>Available </a:t>
            </a:r>
            <a:r>
              <a:rPr lang="en-GB" sz="1500" dirty="0" smtClean="0">
                <a:latin typeface="Arial" pitchFamily="34" charset="0"/>
                <a:cs typeface="Arial" pitchFamily="34" charset="0"/>
              </a:rPr>
              <a:t>at: </a:t>
            </a:r>
            <a:r>
              <a:rPr lang="en-GB" sz="1500" dirty="0" smtClean="0">
                <a:latin typeface="Arial" pitchFamily="34" charset="0"/>
                <a:cs typeface="Arial" pitchFamily="34" charset="0"/>
              </a:rPr>
              <a:t>https</a:t>
            </a:r>
            <a:r>
              <a:rPr lang="en-GB" sz="1500" dirty="0" smtClean="0">
                <a:latin typeface="Arial" pitchFamily="34" charset="0"/>
                <a:cs typeface="Arial" pitchFamily="34" charset="0"/>
              </a:rPr>
              <a:t>://www.vonstackelberghotel.com/packages-offers/unique-hotels-pins</a:t>
            </a:r>
            <a:r>
              <a:rPr lang="en-GB" sz="1500" dirty="0" smtClean="0">
                <a:latin typeface="Arial" pitchFamily="34" charset="0"/>
                <a:cs typeface="Arial" pitchFamily="34" charset="0"/>
              </a:rPr>
              <a:t>/</a:t>
            </a:r>
            <a:endParaRPr lang="en-US" sz="1500" dirty="0" smtClean="0">
              <a:latin typeface="Arial" pitchFamily="34" charset="0"/>
              <a:cs typeface="Arial" pitchFamily="34" charset="0"/>
            </a:endParaRPr>
          </a:p>
          <a:p>
            <a:endParaRPr lang="en-US" sz="1500" dirty="0">
              <a:latin typeface="Arial" pitchFamily="34" charset="0"/>
              <a:cs typeface="Arial" pitchFamily="34" charset="0"/>
            </a:endParaRPr>
          </a:p>
          <a:p>
            <a:endParaRPr lang="en-US" sz="1500" dirty="0">
              <a:latin typeface="Arial" pitchFamily="34" charset="0"/>
              <a:cs typeface="Arial" pitchFamily="34" charset="0"/>
            </a:endParaRPr>
          </a:p>
        </p:txBody>
      </p:sp>
      <p:sp>
        <p:nvSpPr>
          <p:cNvPr id="6" name="TextBox 5"/>
          <p:cNvSpPr txBox="1"/>
          <p:nvPr/>
        </p:nvSpPr>
        <p:spPr>
          <a:xfrm>
            <a:off x="1071538" y="0"/>
            <a:ext cx="6858048" cy="2462213"/>
          </a:xfrm>
          <a:prstGeom prst="rect">
            <a:avLst/>
          </a:prstGeom>
          <a:noFill/>
        </p:spPr>
        <p:txBody>
          <a:bodyPr wrap="square" rtlCol="0">
            <a:spAutoFit/>
          </a:bodyPr>
          <a:lstStyle/>
          <a:p>
            <a:pPr algn="ctr"/>
            <a:r>
              <a:rPr lang="en-US" sz="3200" b="1" dirty="0" smtClean="0">
                <a:latin typeface="Arial" pitchFamily="34" charset="0"/>
                <a:cs typeface="Arial" pitchFamily="34" charset="0"/>
              </a:rPr>
              <a:t>Findings</a:t>
            </a:r>
          </a:p>
          <a:p>
            <a:pPr algn="ctr"/>
            <a:endParaRPr lang="en-US" sz="3200" b="1" dirty="0">
              <a:latin typeface="Arial" pitchFamily="34" charset="0"/>
              <a:cs typeface="Arial" pitchFamily="34" charset="0"/>
            </a:endParaRPr>
          </a:p>
          <a:p>
            <a:r>
              <a:rPr lang="en-US" dirty="0" smtClean="0"/>
              <a:t>Awards:</a:t>
            </a:r>
          </a:p>
          <a:p>
            <a:endParaRPr lang="en-US" dirty="0"/>
          </a:p>
          <a:p>
            <a:r>
              <a:rPr lang="en-US" dirty="0"/>
              <a:t>2011 European Destination of Excellence in Tourism and Regeneration of Physical Sites</a:t>
            </a:r>
          </a:p>
          <a:p>
            <a:endParaRPr 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298</TotalTime>
  <Words>875</Words>
  <Application>Microsoft Office PowerPoint</Application>
  <PresentationFormat>On-screen Show (4:3)</PresentationFormat>
  <Paragraphs>116</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Hospitality and Guest Service Management (M4X01915_LON)</vt:lpstr>
      <vt:lpstr>Slide 2</vt:lpstr>
      <vt:lpstr>The key of success in every business is taking care about the customers and consumers. Tourism and Hospitality industry is not an exception. Understanding of customers needs and the level of satisfaction is a reliable way that the business develops and increases. It is the best advertise and makes loyal customers. </vt:lpstr>
      <vt:lpstr>Research </vt:lpstr>
      <vt:lpstr>Our Company and our places</vt:lpstr>
      <vt:lpstr>Slide 6</vt:lpstr>
      <vt:lpstr>Slide 7</vt:lpstr>
      <vt:lpstr>All the hotels are situated in buildings that have a historical meaning to the Estonian history and to Tallinn as a city as well., All of them were renovated and rebuild in a way that can show the luxury and the class of one hotel in a capital as Tallinn  The hotels have a policy that care about the environment and they have friendly solutions in all their departments. They use ordinary materials in construction and design and different types of power energy savings. All the ingredients in the restaurants are locally based and confirm that it is  organic food and 100%natural treatment in SPAs.  </vt:lpstr>
      <vt:lpstr>About us</vt:lpstr>
      <vt:lpstr>Hotels Review</vt:lpstr>
      <vt:lpstr>Services</vt:lpstr>
      <vt:lpstr>Our slogan regarding the customers policy</vt:lpstr>
      <vt:lpstr>Overview of our customer service policy</vt:lpstr>
      <vt:lpstr>Strategies to appraise the guest services</vt:lpstr>
      <vt:lpstr>Universally service</vt:lpstr>
      <vt:lpstr>Guest Service Experience</vt:lpstr>
      <vt:lpstr>Conclusion</vt:lpstr>
      <vt:lpstr>References</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 Management (M4X01915_LON)</dc:title>
  <dc:creator>HP</dc:creator>
  <cp:lastModifiedBy>HP</cp:lastModifiedBy>
  <cp:revision>73</cp:revision>
  <dcterms:created xsi:type="dcterms:W3CDTF">2019-12-17T21:59:52Z</dcterms:created>
  <dcterms:modified xsi:type="dcterms:W3CDTF">2019-12-18T12:04:56Z</dcterms:modified>
</cp:coreProperties>
</file>