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4" r:id="rId9"/>
    <p:sldId id="266" r:id="rId10"/>
    <p:sldId id="268" r:id="rId11"/>
    <p:sldId id="262"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47" autoAdjust="0"/>
    <p:restoredTop sz="94660"/>
  </p:normalViewPr>
  <p:slideViewPr>
    <p:cSldViewPr snapToGrid="0" showGuides="1">
      <p:cViewPr>
        <p:scale>
          <a:sx n="66" d="100"/>
          <a:sy n="66" d="100"/>
        </p:scale>
        <p:origin x="894"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3954" y="1436915"/>
            <a:ext cx="10332720" cy="2190204"/>
          </a:xfrm>
        </p:spPr>
        <p:txBody>
          <a:bodyPr>
            <a:normAutofit/>
          </a:bodyPr>
          <a:lstStyle/>
          <a:p>
            <a:r>
              <a:rPr lang="en-GB" sz="3600" dirty="0"/>
              <a:t>Through examining both positive and negative aspects of labelling theory critically explore why society deems it necessary to use the following labels</a:t>
            </a:r>
            <a:endParaRPr lang="en-GB" sz="3600" dirty="0"/>
          </a:p>
        </p:txBody>
      </p:sp>
      <p:sp>
        <p:nvSpPr>
          <p:cNvPr id="4" name="TextBox 3"/>
          <p:cNvSpPr txBox="1"/>
          <p:nvPr/>
        </p:nvSpPr>
        <p:spPr>
          <a:xfrm>
            <a:off x="4950824" y="3627119"/>
            <a:ext cx="1123405" cy="369332"/>
          </a:xfrm>
          <a:prstGeom prst="rect">
            <a:avLst/>
          </a:prstGeom>
          <a:noFill/>
        </p:spPr>
        <p:txBody>
          <a:bodyPr wrap="square" rtlCol="0">
            <a:spAutoFit/>
          </a:bodyPr>
          <a:lstStyle/>
          <a:p>
            <a:r>
              <a:rPr lang="en-GB" dirty="0" smtClean="0"/>
              <a:t>1402970</a:t>
            </a:r>
          </a:p>
        </p:txBody>
      </p:sp>
    </p:spTree>
    <p:extLst>
      <p:ext uri="{BB962C8B-B14F-4D97-AF65-F5344CB8AC3E}">
        <p14:creationId xmlns:p14="http://schemas.microsoft.com/office/powerpoint/2010/main" val="4072876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6210" y="670770"/>
            <a:ext cx="10364451" cy="1105780"/>
          </a:xfrm>
        </p:spPr>
        <p:txBody>
          <a:bodyPr>
            <a:normAutofit/>
          </a:bodyPr>
          <a:lstStyle/>
          <a:p>
            <a:r>
              <a:rPr lang="en-GB" sz="4800" dirty="0" smtClean="0"/>
              <a:t>Introduction </a:t>
            </a:r>
            <a:endParaRPr lang="en-GB" sz="4800" dirty="0"/>
          </a:p>
        </p:txBody>
      </p:sp>
      <p:sp>
        <p:nvSpPr>
          <p:cNvPr id="3" name="Content Placeholder 2"/>
          <p:cNvSpPr>
            <a:spLocks noGrp="1"/>
          </p:cNvSpPr>
          <p:nvPr>
            <p:ph sz="quarter" idx="13"/>
          </p:nvPr>
        </p:nvSpPr>
        <p:spPr>
          <a:xfrm>
            <a:off x="913774" y="2367092"/>
            <a:ext cx="10363826" cy="3681011"/>
          </a:xfrm>
        </p:spPr>
        <p:txBody>
          <a:bodyPr>
            <a:normAutofit fontScale="70000" lnSpcReduction="20000"/>
          </a:bodyPr>
          <a:lstStyle/>
          <a:p>
            <a:pPr marL="0" indent="0">
              <a:buNone/>
            </a:pPr>
            <a:r>
              <a:rPr lang="en-GB" dirty="0"/>
              <a:t>This seminar will </a:t>
            </a:r>
            <a:r>
              <a:rPr lang="en-GB" dirty="0" smtClean="0"/>
              <a:t>be discussing </a:t>
            </a:r>
            <a:r>
              <a:rPr lang="en-GB" dirty="0"/>
              <a:t>the following topics</a:t>
            </a:r>
            <a:r>
              <a:rPr lang="en-GB" dirty="0" smtClean="0"/>
              <a:t>:</a:t>
            </a:r>
          </a:p>
          <a:p>
            <a:r>
              <a:rPr lang="en-GB" dirty="0" smtClean="0"/>
              <a:t>What is poverty </a:t>
            </a:r>
          </a:p>
          <a:p>
            <a:r>
              <a:rPr lang="en-GB" dirty="0" smtClean="0"/>
              <a:t>Types of poverty </a:t>
            </a:r>
          </a:p>
          <a:p>
            <a:r>
              <a:rPr lang="en-GB" dirty="0" smtClean="0"/>
              <a:t>Statistics of poverty </a:t>
            </a:r>
          </a:p>
          <a:p>
            <a:r>
              <a:rPr lang="en-GB" dirty="0"/>
              <a:t>legislations, and policies that aim to put an end to child </a:t>
            </a:r>
            <a:r>
              <a:rPr lang="en-GB" dirty="0" smtClean="0"/>
              <a:t>poverty</a:t>
            </a:r>
          </a:p>
          <a:p>
            <a:r>
              <a:rPr lang="en-GB" dirty="0" smtClean="0"/>
              <a:t>Labelling theory</a:t>
            </a:r>
          </a:p>
          <a:p>
            <a:r>
              <a:rPr lang="en-GB" dirty="0" smtClean="0"/>
              <a:t>Positives and negatives outcomes when being labelled </a:t>
            </a:r>
          </a:p>
          <a:p>
            <a:r>
              <a:rPr lang="en-GB" dirty="0"/>
              <a:t>The Media and poverty </a:t>
            </a:r>
            <a:endParaRPr lang="en-GB" dirty="0" smtClean="0"/>
          </a:p>
          <a:p>
            <a:r>
              <a:rPr lang="en-GB" dirty="0"/>
              <a:t>Conclusion</a:t>
            </a:r>
            <a:endParaRPr lang="en-GB" dirty="0" smtClean="0"/>
          </a:p>
          <a:p>
            <a:pPr marL="0" indent="0">
              <a:buNone/>
            </a:pPr>
            <a:r>
              <a:rPr lang="en-GB" dirty="0" smtClean="0"/>
              <a:t>nelson </a:t>
            </a:r>
            <a:r>
              <a:rPr lang="en-GB" dirty="0" err="1" smtClean="0"/>
              <a:t>mandela</a:t>
            </a:r>
            <a:r>
              <a:rPr lang="en-GB" dirty="0" smtClean="0"/>
              <a:t> stated "overcoming </a:t>
            </a:r>
            <a:r>
              <a:rPr lang="en-GB" dirty="0"/>
              <a:t>poverty is not a gesture of charity. it is the protection of a fundamental human right, the right to dignity and a decent life</a:t>
            </a:r>
            <a:r>
              <a:rPr lang="en-GB" dirty="0" smtClean="0"/>
              <a:t>“ (</a:t>
            </a:r>
            <a:r>
              <a:rPr lang="en-GB" dirty="0"/>
              <a:t>News.bbc.co.uk, 2005</a:t>
            </a:r>
            <a:r>
              <a:rPr lang="en-GB" dirty="0" smtClean="0"/>
              <a:t>).</a:t>
            </a:r>
            <a:endParaRPr lang="en-GB" dirty="0"/>
          </a:p>
          <a:p>
            <a:pPr marL="0" indent="0">
              <a:buNone/>
            </a:pPr>
            <a:endParaRPr lang="en-GB" dirty="0"/>
          </a:p>
        </p:txBody>
      </p:sp>
    </p:spTree>
    <p:extLst>
      <p:ext uri="{BB962C8B-B14F-4D97-AF65-F5344CB8AC3E}">
        <p14:creationId xmlns:p14="http://schemas.microsoft.com/office/powerpoint/2010/main" val="1259492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poverty</a:t>
            </a:r>
            <a:endParaRPr lang="en-GB" dirty="0"/>
          </a:p>
        </p:txBody>
      </p:sp>
      <p:sp>
        <p:nvSpPr>
          <p:cNvPr id="3" name="Content Placeholder 2"/>
          <p:cNvSpPr>
            <a:spLocks noGrp="1"/>
          </p:cNvSpPr>
          <p:nvPr>
            <p:ph sz="quarter" idx="13"/>
          </p:nvPr>
        </p:nvSpPr>
        <p:spPr>
          <a:xfrm>
            <a:off x="913774" y="2367092"/>
            <a:ext cx="10363826" cy="2191845"/>
          </a:xfrm>
        </p:spPr>
        <p:txBody>
          <a:bodyPr/>
          <a:lstStyle/>
          <a:p>
            <a:pPr marL="0" indent="0">
              <a:buNone/>
            </a:pPr>
            <a:r>
              <a:rPr lang="en-GB" dirty="0"/>
              <a:t>Peter Townsend, the sociologist stated that </a:t>
            </a:r>
            <a:endParaRPr lang="en-GB" dirty="0" smtClean="0"/>
          </a:p>
          <a:p>
            <a:pPr marL="457200" lvl="1" indent="0">
              <a:buNone/>
            </a:pPr>
            <a:r>
              <a:rPr lang="en-GB" dirty="0" smtClean="0"/>
              <a:t>“Individuals</a:t>
            </a:r>
            <a:r>
              <a:rPr lang="en-GB" dirty="0"/>
              <a:t>, families and groups in the population can be said to be in poverty when they lack resources to obtain the type of diet, participate in the activities and have the living conditions and amenities which are customary, or at least widely encouraged and approved, in the societies in which they </a:t>
            </a:r>
            <a:r>
              <a:rPr lang="en-GB" dirty="0" smtClean="0"/>
              <a:t>belong</a:t>
            </a:r>
            <a:r>
              <a:rPr lang="en-GB" dirty="0"/>
              <a:t>” (Cpag.org.uk, 2018) </a:t>
            </a:r>
            <a:endParaRPr lang="en-GB" dirty="0" smtClean="0"/>
          </a:p>
          <a:p>
            <a:endParaRPr lang="en-GB" dirty="0"/>
          </a:p>
        </p:txBody>
      </p:sp>
    </p:spTree>
    <p:extLst>
      <p:ext uri="{BB962C8B-B14F-4D97-AF65-F5344CB8AC3E}">
        <p14:creationId xmlns:p14="http://schemas.microsoft.com/office/powerpoint/2010/main" val="3098692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0"/>
            <a:ext cx="10364451" cy="1262743"/>
          </a:xfrm>
        </p:spPr>
        <p:txBody>
          <a:bodyPr/>
          <a:lstStyle/>
          <a:p>
            <a:r>
              <a:rPr lang="en-GB" dirty="0" smtClean="0"/>
              <a:t>Types of poverty </a:t>
            </a:r>
            <a:endParaRPr lang="en-GB" dirty="0"/>
          </a:p>
        </p:txBody>
      </p:sp>
      <p:sp>
        <p:nvSpPr>
          <p:cNvPr id="3" name="Content Placeholder 2"/>
          <p:cNvSpPr>
            <a:spLocks noGrp="1"/>
          </p:cNvSpPr>
          <p:nvPr>
            <p:ph sz="quarter" idx="13"/>
          </p:nvPr>
        </p:nvSpPr>
        <p:spPr>
          <a:xfrm>
            <a:off x="914399" y="1409149"/>
            <a:ext cx="10363826" cy="1566279"/>
          </a:xfrm>
        </p:spPr>
        <p:txBody>
          <a:bodyPr>
            <a:normAutofit/>
          </a:bodyPr>
          <a:lstStyle/>
          <a:p>
            <a:r>
              <a:rPr lang="en-GB" dirty="0"/>
              <a:t>Absolute </a:t>
            </a:r>
            <a:r>
              <a:rPr lang="en-GB" dirty="0" smtClean="0"/>
              <a:t>poverty not having basic needs such as health care, food, shelter, clothing, food and access to education and information </a:t>
            </a:r>
            <a:r>
              <a:rPr lang="en-GB" dirty="0"/>
              <a:t>(Gordon, 2016).</a:t>
            </a:r>
            <a:r>
              <a:rPr lang="en-GB" dirty="0"/>
              <a:t> </a:t>
            </a:r>
            <a:endParaRPr lang="en-GB" dirty="0" smtClean="0"/>
          </a:p>
          <a:p>
            <a:r>
              <a:rPr lang="en-GB" dirty="0" smtClean="0"/>
              <a:t>Relative poverty</a:t>
            </a:r>
            <a:r>
              <a:rPr lang="en-GB" dirty="0"/>
              <a:t> </a:t>
            </a:r>
            <a:r>
              <a:rPr lang="en-GB" dirty="0" smtClean="0"/>
              <a:t>is when people do not have the minimum income </a:t>
            </a:r>
            <a:r>
              <a:rPr lang="en-GB" dirty="0"/>
              <a:t>(Williams, 2012). </a:t>
            </a:r>
            <a:endParaRPr lang="en-GB" dirty="0" smtClean="0"/>
          </a:p>
          <a:p>
            <a:endParaRPr lang="en-GB" dirty="0"/>
          </a:p>
        </p:txBody>
      </p:sp>
    </p:spTree>
    <p:extLst>
      <p:ext uri="{BB962C8B-B14F-4D97-AF65-F5344CB8AC3E}">
        <p14:creationId xmlns:p14="http://schemas.microsoft.com/office/powerpoint/2010/main" val="2411405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802" y="580571"/>
            <a:ext cx="10364451" cy="957943"/>
          </a:xfrm>
        </p:spPr>
        <p:txBody>
          <a:bodyPr/>
          <a:lstStyle/>
          <a:p>
            <a:r>
              <a:rPr lang="en-GB" dirty="0" smtClean="0"/>
              <a:t>Statistics of poverty </a:t>
            </a:r>
            <a:endParaRPr lang="en-GB" dirty="0"/>
          </a:p>
        </p:txBody>
      </p:sp>
      <p:sp>
        <p:nvSpPr>
          <p:cNvPr id="3" name="Content Placeholder 2"/>
          <p:cNvSpPr>
            <a:spLocks noGrp="1"/>
          </p:cNvSpPr>
          <p:nvPr>
            <p:ph sz="quarter" idx="13"/>
          </p:nvPr>
        </p:nvSpPr>
        <p:spPr>
          <a:xfrm>
            <a:off x="812174" y="2090058"/>
            <a:ext cx="10363826" cy="3860799"/>
          </a:xfrm>
        </p:spPr>
        <p:txBody>
          <a:bodyPr>
            <a:normAutofit/>
          </a:bodyPr>
          <a:lstStyle/>
          <a:p>
            <a:r>
              <a:rPr lang="en-GB" dirty="0"/>
              <a:t>In 2014/15, </a:t>
            </a:r>
            <a:r>
              <a:rPr lang="en-GB" dirty="0" smtClean="0"/>
              <a:t>there </a:t>
            </a:r>
            <a:r>
              <a:rPr lang="en-GB" dirty="0"/>
              <a:t>were 13.5 million people in poverty in the </a:t>
            </a:r>
            <a:r>
              <a:rPr lang="en-GB" dirty="0" smtClean="0"/>
              <a:t>UK (</a:t>
            </a:r>
            <a:r>
              <a:rPr lang="en-GB" dirty="0" err="1"/>
              <a:t>Tinson</a:t>
            </a:r>
            <a:r>
              <a:rPr lang="en-GB" dirty="0"/>
              <a:t> et al., 2016).</a:t>
            </a:r>
          </a:p>
          <a:p>
            <a:r>
              <a:rPr lang="en-GB" dirty="0" smtClean="0"/>
              <a:t>According to the office of national statistics the United </a:t>
            </a:r>
            <a:r>
              <a:rPr lang="en-GB" dirty="0"/>
              <a:t>Kingdom </a:t>
            </a:r>
            <a:r>
              <a:rPr lang="en-GB" dirty="0" smtClean="0"/>
              <a:t>as the fifth </a:t>
            </a:r>
            <a:r>
              <a:rPr lang="en-GB" dirty="0"/>
              <a:t>lowest rate of persistent </a:t>
            </a:r>
            <a:r>
              <a:rPr lang="en-GB" dirty="0" smtClean="0"/>
              <a:t>poverty (ONS,2015</a:t>
            </a:r>
            <a:r>
              <a:rPr lang="en-GB" dirty="0"/>
              <a:t>).</a:t>
            </a:r>
          </a:p>
          <a:p>
            <a:r>
              <a:rPr lang="en-GB" dirty="0" smtClean="0"/>
              <a:t>Within the Uk 3 </a:t>
            </a:r>
            <a:r>
              <a:rPr lang="en-GB" dirty="0"/>
              <a:t>in 10 people are at risk of </a:t>
            </a:r>
            <a:r>
              <a:rPr lang="en-GB" dirty="0" smtClean="0"/>
              <a:t>being in poverty for </a:t>
            </a:r>
            <a:r>
              <a:rPr lang="en-GB" dirty="0"/>
              <a:t>at least a </a:t>
            </a:r>
            <a:r>
              <a:rPr lang="en-GB" dirty="0" smtClean="0"/>
              <a:t>year</a:t>
            </a:r>
            <a:r>
              <a:rPr lang="en-GB" dirty="0"/>
              <a:t> </a:t>
            </a:r>
            <a:r>
              <a:rPr lang="en-GB" dirty="0" smtClean="0"/>
              <a:t>(ONS,2015</a:t>
            </a:r>
            <a:r>
              <a:rPr lang="en-GB" dirty="0"/>
              <a:t>).</a:t>
            </a:r>
          </a:p>
          <a:p>
            <a:r>
              <a:rPr lang="en-GB" dirty="0"/>
              <a:t>according to data from The Joseph Rowntree foundation they found that over the last 12 years there has been a increase of evictions in Wales and </a:t>
            </a:r>
            <a:r>
              <a:rPr lang="en-GB" dirty="0" smtClean="0"/>
              <a:t>England</a:t>
            </a:r>
            <a:r>
              <a:rPr lang="en-GB" dirty="0"/>
              <a:t> </a:t>
            </a:r>
            <a:r>
              <a:rPr lang="en-GB" dirty="0" smtClean="0"/>
              <a:t>(JRF,2017</a:t>
            </a:r>
            <a:r>
              <a:rPr lang="en-GB" dirty="0"/>
              <a:t>).</a:t>
            </a:r>
          </a:p>
          <a:p>
            <a:pPr marL="0" indent="0">
              <a:buNone/>
            </a:pPr>
            <a:endParaRPr lang="en-GB" dirty="0" smtClean="0"/>
          </a:p>
        </p:txBody>
      </p:sp>
    </p:spTree>
    <p:extLst>
      <p:ext uri="{BB962C8B-B14F-4D97-AF65-F5344CB8AC3E}">
        <p14:creationId xmlns:p14="http://schemas.microsoft.com/office/powerpoint/2010/main" val="248831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Statistics of poverty</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2968303660"/>
              </p:ext>
            </p:extLst>
          </p:nvPr>
        </p:nvGraphicFramePr>
        <p:xfrm>
          <a:off x="913775" y="2105707"/>
          <a:ext cx="10462458" cy="3424234"/>
        </p:xfrm>
        <a:graphic>
          <a:graphicData uri="http://schemas.openxmlformats.org/drawingml/2006/table">
            <a:tbl>
              <a:tblPr/>
              <a:tblGrid>
                <a:gridCol w="3487486">
                  <a:extLst>
                    <a:ext uri="{9D8B030D-6E8A-4147-A177-3AD203B41FA5}">
                      <a16:colId xmlns:a16="http://schemas.microsoft.com/office/drawing/2014/main" val="2019460983"/>
                    </a:ext>
                  </a:extLst>
                </a:gridCol>
                <a:gridCol w="3487486">
                  <a:extLst>
                    <a:ext uri="{9D8B030D-6E8A-4147-A177-3AD203B41FA5}">
                      <a16:colId xmlns:a16="http://schemas.microsoft.com/office/drawing/2014/main" val="2834507261"/>
                    </a:ext>
                  </a:extLst>
                </a:gridCol>
                <a:gridCol w="3487486">
                  <a:extLst>
                    <a:ext uri="{9D8B030D-6E8A-4147-A177-3AD203B41FA5}">
                      <a16:colId xmlns:a16="http://schemas.microsoft.com/office/drawing/2014/main" val="3123688524"/>
                    </a:ext>
                  </a:extLst>
                </a:gridCol>
              </a:tblGrid>
              <a:tr h="311294">
                <a:tc>
                  <a:txBody>
                    <a:bodyPr/>
                    <a:lstStyle/>
                    <a:p>
                      <a:r>
                        <a:rPr lang="en-GB" sz="1500"/>
                        <a:t> </a:t>
                      </a:r>
                    </a:p>
                  </a:txBody>
                  <a:tcPr marL="77824" marR="77824" marT="38912" marB="38912" anchor="ctr">
                    <a:lnL>
                      <a:noFill/>
                    </a:lnL>
                    <a:lnR>
                      <a:noFill/>
                    </a:lnR>
                    <a:lnT>
                      <a:noFill/>
                    </a:lnT>
                    <a:lnB>
                      <a:noFill/>
                    </a:lnB>
                  </a:tcPr>
                </a:tc>
                <a:tc>
                  <a:txBody>
                    <a:bodyPr/>
                    <a:lstStyle/>
                    <a:p>
                      <a:r>
                        <a:rPr lang="en-GB" sz="1500" b="1"/>
                        <a:t>2004 / 05*</a:t>
                      </a:r>
                      <a:endParaRPr lang="en-GB" sz="1500"/>
                    </a:p>
                  </a:txBody>
                  <a:tcPr marL="77824" marR="77824" marT="38912" marB="38912" anchor="ctr">
                    <a:lnL>
                      <a:noFill/>
                    </a:lnL>
                    <a:lnR>
                      <a:noFill/>
                    </a:lnR>
                    <a:lnT>
                      <a:noFill/>
                    </a:lnT>
                    <a:lnB>
                      <a:noFill/>
                    </a:lnB>
                  </a:tcPr>
                </a:tc>
                <a:tc>
                  <a:txBody>
                    <a:bodyPr/>
                    <a:lstStyle/>
                    <a:p>
                      <a:r>
                        <a:rPr lang="en-GB" sz="1500" b="1"/>
                        <a:t>2014 / 15*</a:t>
                      </a:r>
                      <a:endParaRPr lang="en-GB" sz="1500"/>
                    </a:p>
                  </a:txBody>
                  <a:tcPr marL="77824" marR="77824" marT="38912" marB="38912" anchor="ctr">
                    <a:lnL>
                      <a:noFill/>
                    </a:lnL>
                    <a:lnR>
                      <a:noFill/>
                    </a:lnR>
                    <a:lnT>
                      <a:noFill/>
                    </a:lnT>
                    <a:lnB>
                      <a:noFill/>
                    </a:lnB>
                  </a:tcPr>
                </a:tc>
                <a:extLst>
                  <a:ext uri="{0D108BD9-81ED-4DB2-BD59-A6C34878D82A}">
                    <a16:rowId xmlns:a16="http://schemas.microsoft.com/office/drawing/2014/main" val="23390149"/>
                  </a:ext>
                </a:extLst>
              </a:tr>
              <a:tr h="311294">
                <a:tc>
                  <a:txBody>
                    <a:bodyPr/>
                    <a:lstStyle/>
                    <a:p>
                      <a:r>
                        <a:rPr lang="en-GB" sz="1500" b="1"/>
                        <a:t>Children</a:t>
                      </a:r>
                      <a:endParaRPr lang="en-GB" sz="1500"/>
                    </a:p>
                  </a:txBody>
                  <a:tcPr marL="77824" marR="77824" marT="38912" marB="38912" anchor="ctr">
                    <a:lnL>
                      <a:noFill/>
                    </a:lnL>
                    <a:lnR>
                      <a:noFill/>
                    </a:lnR>
                    <a:lnT>
                      <a:noFill/>
                    </a:lnT>
                    <a:lnB>
                      <a:noFill/>
                    </a:lnB>
                  </a:tcPr>
                </a:tc>
                <a:tc>
                  <a:txBody>
                    <a:bodyPr/>
                    <a:lstStyle/>
                    <a:p>
                      <a:r>
                        <a:rPr lang="en-GB" sz="1500"/>
                        <a:t>3.7</a:t>
                      </a:r>
                    </a:p>
                  </a:txBody>
                  <a:tcPr marL="77824" marR="77824" marT="38912" marB="38912" anchor="ctr">
                    <a:lnL>
                      <a:noFill/>
                    </a:lnL>
                    <a:lnR>
                      <a:noFill/>
                    </a:lnR>
                    <a:lnT>
                      <a:noFill/>
                    </a:lnT>
                    <a:lnB>
                      <a:noFill/>
                    </a:lnB>
                  </a:tcPr>
                </a:tc>
                <a:tc>
                  <a:txBody>
                    <a:bodyPr/>
                    <a:lstStyle/>
                    <a:p>
                      <a:r>
                        <a:rPr lang="en-GB" sz="1500"/>
                        <a:t>3.7</a:t>
                      </a:r>
                    </a:p>
                  </a:txBody>
                  <a:tcPr marL="77824" marR="77824" marT="38912" marB="38912" anchor="ctr">
                    <a:lnL>
                      <a:noFill/>
                    </a:lnL>
                    <a:lnR>
                      <a:noFill/>
                    </a:lnR>
                    <a:lnT>
                      <a:noFill/>
                    </a:lnT>
                    <a:lnB>
                      <a:noFill/>
                    </a:lnB>
                  </a:tcPr>
                </a:tc>
                <a:extLst>
                  <a:ext uri="{0D108BD9-81ED-4DB2-BD59-A6C34878D82A}">
                    <a16:rowId xmlns:a16="http://schemas.microsoft.com/office/drawing/2014/main" val="2343575500"/>
                  </a:ext>
                </a:extLst>
              </a:tr>
              <a:tr h="311294">
                <a:tc>
                  <a:txBody>
                    <a:bodyPr/>
                    <a:lstStyle/>
                    <a:p>
                      <a:r>
                        <a:rPr lang="en-GB" sz="1500" b="1"/>
                        <a:t>16-24</a:t>
                      </a:r>
                      <a:endParaRPr lang="en-GB" sz="1500"/>
                    </a:p>
                  </a:txBody>
                  <a:tcPr marL="77824" marR="77824" marT="38912" marB="38912" anchor="ctr">
                    <a:lnL>
                      <a:noFill/>
                    </a:lnL>
                    <a:lnR>
                      <a:noFill/>
                    </a:lnR>
                    <a:lnT>
                      <a:noFill/>
                    </a:lnT>
                    <a:lnB>
                      <a:noFill/>
                    </a:lnB>
                  </a:tcPr>
                </a:tc>
                <a:tc>
                  <a:txBody>
                    <a:bodyPr/>
                    <a:lstStyle/>
                    <a:p>
                      <a:r>
                        <a:rPr lang="en-GB" sz="1500"/>
                        <a:t>1.4</a:t>
                      </a:r>
                    </a:p>
                  </a:txBody>
                  <a:tcPr marL="77824" marR="77824" marT="38912" marB="38912" anchor="ctr">
                    <a:lnL>
                      <a:noFill/>
                    </a:lnL>
                    <a:lnR>
                      <a:noFill/>
                    </a:lnR>
                    <a:lnT>
                      <a:noFill/>
                    </a:lnT>
                    <a:lnB>
                      <a:noFill/>
                    </a:lnB>
                  </a:tcPr>
                </a:tc>
                <a:tc>
                  <a:txBody>
                    <a:bodyPr/>
                    <a:lstStyle/>
                    <a:p>
                      <a:r>
                        <a:rPr lang="en-GB" sz="1500"/>
                        <a:t>1.6</a:t>
                      </a:r>
                    </a:p>
                  </a:txBody>
                  <a:tcPr marL="77824" marR="77824" marT="38912" marB="38912" anchor="ctr">
                    <a:lnL>
                      <a:noFill/>
                    </a:lnL>
                    <a:lnR>
                      <a:noFill/>
                    </a:lnR>
                    <a:lnT>
                      <a:noFill/>
                    </a:lnT>
                    <a:lnB>
                      <a:noFill/>
                    </a:lnB>
                  </a:tcPr>
                </a:tc>
                <a:extLst>
                  <a:ext uri="{0D108BD9-81ED-4DB2-BD59-A6C34878D82A}">
                    <a16:rowId xmlns:a16="http://schemas.microsoft.com/office/drawing/2014/main" val="1600204898"/>
                  </a:ext>
                </a:extLst>
              </a:tr>
              <a:tr h="311294">
                <a:tc>
                  <a:txBody>
                    <a:bodyPr/>
                    <a:lstStyle/>
                    <a:p>
                      <a:r>
                        <a:rPr lang="en-GB" sz="1500" b="1"/>
                        <a:t>25-44</a:t>
                      </a:r>
                      <a:endParaRPr lang="en-GB" sz="1500"/>
                    </a:p>
                  </a:txBody>
                  <a:tcPr marL="77824" marR="77824" marT="38912" marB="38912" anchor="ctr">
                    <a:lnL>
                      <a:noFill/>
                    </a:lnL>
                    <a:lnR>
                      <a:noFill/>
                    </a:lnR>
                    <a:lnT>
                      <a:noFill/>
                    </a:lnT>
                    <a:lnB>
                      <a:noFill/>
                    </a:lnB>
                  </a:tcPr>
                </a:tc>
                <a:tc>
                  <a:txBody>
                    <a:bodyPr/>
                    <a:lstStyle/>
                    <a:p>
                      <a:r>
                        <a:rPr lang="en-GB" sz="1500"/>
                        <a:t>3.1</a:t>
                      </a:r>
                    </a:p>
                  </a:txBody>
                  <a:tcPr marL="77824" marR="77824" marT="38912" marB="38912" anchor="ctr">
                    <a:lnL>
                      <a:noFill/>
                    </a:lnL>
                    <a:lnR>
                      <a:noFill/>
                    </a:lnR>
                    <a:lnT>
                      <a:noFill/>
                    </a:lnT>
                    <a:lnB>
                      <a:noFill/>
                    </a:lnB>
                  </a:tcPr>
                </a:tc>
                <a:tc>
                  <a:txBody>
                    <a:bodyPr/>
                    <a:lstStyle/>
                    <a:p>
                      <a:r>
                        <a:rPr lang="en-GB" sz="1500"/>
                        <a:t>3.5</a:t>
                      </a:r>
                    </a:p>
                  </a:txBody>
                  <a:tcPr marL="77824" marR="77824" marT="38912" marB="38912" anchor="ctr">
                    <a:lnL>
                      <a:noFill/>
                    </a:lnL>
                    <a:lnR>
                      <a:noFill/>
                    </a:lnR>
                    <a:lnT>
                      <a:noFill/>
                    </a:lnT>
                    <a:lnB>
                      <a:noFill/>
                    </a:lnB>
                  </a:tcPr>
                </a:tc>
                <a:extLst>
                  <a:ext uri="{0D108BD9-81ED-4DB2-BD59-A6C34878D82A}">
                    <a16:rowId xmlns:a16="http://schemas.microsoft.com/office/drawing/2014/main" val="2789676959"/>
                  </a:ext>
                </a:extLst>
              </a:tr>
              <a:tr h="311294">
                <a:tc>
                  <a:txBody>
                    <a:bodyPr/>
                    <a:lstStyle/>
                    <a:p>
                      <a:r>
                        <a:rPr lang="en-GB" sz="1500" b="1"/>
                        <a:t>45-64</a:t>
                      </a:r>
                      <a:endParaRPr lang="en-GB" sz="1500"/>
                    </a:p>
                  </a:txBody>
                  <a:tcPr marL="77824" marR="77824" marT="38912" marB="38912" anchor="ctr">
                    <a:lnL>
                      <a:noFill/>
                    </a:lnL>
                    <a:lnR>
                      <a:noFill/>
                    </a:lnR>
                    <a:lnT>
                      <a:noFill/>
                    </a:lnT>
                    <a:lnB>
                      <a:noFill/>
                    </a:lnB>
                  </a:tcPr>
                </a:tc>
                <a:tc>
                  <a:txBody>
                    <a:bodyPr/>
                    <a:lstStyle/>
                    <a:p>
                      <a:r>
                        <a:rPr lang="en-GB" sz="1500"/>
                        <a:t>2.4</a:t>
                      </a:r>
                    </a:p>
                  </a:txBody>
                  <a:tcPr marL="77824" marR="77824" marT="38912" marB="38912" anchor="ctr">
                    <a:lnL>
                      <a:noFill/>
                    </a:lnL>
                    <a:lnR>
                      <a:noFill/>
                    </a:lnR>
                    <a:lnT>
                      <a:noFill/>
                    </a:lnT>
                    <a:lnB>
                      <a:noFill/>
                    </a:lnB>
                  </a:tcPr>
                </a:tc>
                <a:tc>
                  <a:txBody>
                    <a:bodyPr/>
                    <a:lstStyle/>
                    <a:p>
                      <a:r>
                        <a:rPr lang="en-GB" sz="1500" dirty="0"/>
                        <a:t>3</a:t>
                      </a:r>
                    </a:p>
                  </a:txBody>
                  <a:tcPr marL="77824" marR="77824" marT="38912" marB="38912" anchor="ctr">
                    <a:lnL>
                      <a:noFill/>
                    </a:lnL>
                    <a:lnR>
                      <a:noFill/>
                    </a:lnR>
                    <a:lnT>
                      <a:noFill/>
                    </a:lnT>
                    <a:lnB>
                      <a:noFill/>
                    </a:lnB>
                  </a:tcPr>
                </a:tc>
                <a:extLst>
                  <a:ext uri="{0D108BD9-81ED-4DB2-BD59-A6C34878D82A}">
                    <a16:rowId xmlns:a16="http://schemas.microsoft.com/office/drawing/2014/main" val="319887407"/>
                  </a:ext>
                </a:extLst>
              </a:tr>
              <a:tr h="311294">
                <a:tc>
                  <a:txBody>
                    <a:bodyPr/>
                    <a:lstStyle/>
                    <a:p>
                      <a:r>
                        <a:rPr lang="en-GB" sz="1500" b="1"/>
                        <a:t>65+</a:t>
                      </a:r>
                      <a:endParaRPr lang="en-GB" sz="1500"/>
                    </a:p>
                  </a:txBody>
                  <a:tcPr marL="77824" marR="77824" marT="38912" marB="38912" anchor="ctr">
                    <a:lnL>
                      <a:noFill/>
                    </a:lnL>
                    <a:lnR>
                      <a:noFill/>
                    </a:lnR>
                    <a:lnT>
                      <a:noFill/>
                    </a:lnT>
                    <a:lnB>
                      <a:noFill/>
                    </a:lnB>
                  </a:tcPr>
                </a:tc>
                <a:tc>
                  <a:txBody>
                    <a:bodyPr/>
                    <a:lstStyle/>
                    <a:p>
                      <a:r>
                        <a:rPr lang="en-GB" sz="1500"/>
                        <a:t>1.9</a:t>
                      </a:r>
                    </a:p>
                  </a:txBody>
                  <a:tcPr marL="77824" marR="77824" marT="38912" marB="38912" anchor="ctr">
                    <a:lnL>
                      <a:noFill/>
                    </a:lnL>
                    <a:lnR>
                      <a:noFill/>
                    </a:lnR>
                    <a:lnT>
                      <a:noFill/>
                    </a:lnT>
                    <a:lnB>
                      <a:noFill/>
                    </a:lnB>
                  </a:tcPr>
                </a:tc>
                <a:tc>
                  <a:txBody>
                    <a:bodyPr/>
                    <a:lstStyle/>
                    <a:p>
                      <a:r>
                        <a:rPr lang="en-GB" sz="1500"/>
                        <a:t>1.5</a:t>
                      </a:r>
                    </a:p>
                  </a:txBody>
                  <a:tcPr marL="77824" marR="77824" marT="38912" marB="38912" anchor="ctr">
                    <a:lnL>
                      <a:noFill/>
                    </a:lnL>
                    <a:lnR>
                      <a:noFill/>
                    </a:lnR>
                    <a:lnT>
                      <a:noFill/>
                    </a:lnT>
                    <a:lnB>
                      <a:noFill/>
                    </a:lnB>
                  </a:tcPr>
                </a:tc>
                <a:extLst>
                  <a:ext uri="{0D108BD9-81ED-4DB2-BD59-A6C34878D82A}">
                    <a16:rowId xmlns:a16="http://schemas.microsoft.com/office/drawing/2014/main" val="1717412404"/>
                  </a:ext>
                </a:extLst>
              </a:tr>
              <a:tr h="311294">
                <a:tc>
                  <a:txBody>
                    <a:bodyPr/>
                    <a:lstStyle/>
                    <a:p>
                      <a:r>
                        <a:rPr lang="en-GB" sz="1500" b="1"/>
                        <a:t>In working families</a:t>
                      </a:r>
                      <a:endParaRPr lang="en-GB" sz="1500"/>
                    </a:p>
                  </a:txBody>
                  <a:tcPr marL="77824" marR="77824" marT="38912" marB="38912" anchor="ctr">
                    <a:lnL>
                      <a:noFill/>
                    </a:lnL>
                    <a:lnR>
                      <a:noFill/>
                    </a:lnR>
                    <a:lnT>
                      <a:noFill/>
                    </a:lnT>
                    <a:lnB>
                      <a:noFill/>
                    </a:lnB>
                  </a:tcPr>
                </a:tc>
                <a:tc>
                  <a:txBody>
                    <a:bodyPr/>
                    <a:lstStyle/>
                    <a:p>
                      <a:r>
                        <a:rPr lang="en-GB" sz="1500"/>
                        <a:t>5.4</a:t>
                      </a:r>
                    </a:p>
                  </a:txBody>
                  <a:tcPr marL="77824" marR="77824" marT="38912" marB="38912" anchor="ctr">
                    <a:lnL>
                      <a:noFill/>
                    </a:lnL>
                    <a:lnR>
                      <a:noFill/>
                    </a:lnR>
                    <a:lnT>
                      <a:noFill/>
                    </a:lnT>
                    <a:lnB>
                      <a:noFill/>
                    </a:lnB>
                  </a:tcPr>
                </a:tc>
                <a:tc>
                  <a:txBody>
                    <a:bodyPr/>
                    <a:lstStyle/>
                    <a:p>
                      <a:r>
                        <a:rPr lang="en-GB" sz="1500"/>
                        <a:t>7.4</a:t>
                      </a:r>
                    </a:p>
                  </a:txBody>
                  <a:tcPr marL="77824" marR="77824" marT="38912" marB="38912" anchor="ctr">
                    <a:lnL>
                      <a:noFill/>
                    </a:lnL>
                    <a:lnR>
                      <a:noFill/>
                    </a:lnR>
                    <a:lnT>
                      <a:noFill/>
                    </a:lnT>
                    <a:lnB>
                      <a:noFill/>
                    </a:lnB>
                  </a:tcPr>
                </a:tc>
                <a:extLst>
                  <a:ext uri="{0D108BD9-81ED-4DB2-BD59-A6C34878D82A}">
                    <a16:rowId xmlns:a16="http://schemas.microsoft.com/office/drawing/2014/main" val="1509847360"/>
                  </a:ext>
                </a:extLst>
              </a:tr>
              <a:tr h="311294">
                <a:tc>
                  <a:txBody>
                    <a:bodyPr/>
                    <a:lstStyle/>
                    <a:p>
                      <a:r>
                        <a:rPr lang="en-GB" sz="1500" b="1"/>
                        <a:t>In workless or retired families</a:t>
                      </a:r>
                      <a:endParaRPr lang="en-GB" sz="1500"/>
                    </a:p>
                  </a:txBody>
                  <a:tcPr marL="77824" marR="77824" marT="38912" marB="38912" anchor="ctr">
                    <a:lnL>
                      <a:noFill/>
                    </a:lnL>
                    <a:lnR>
                      <a:noFill/>
                    </a:lnR>
                    <a:lnT>
                      <a:noFill/>
                    </a:lnT>
                    <a:lnB>
                      <a:noFill/>
                    </a:lnB>
                  </a:tcPr>
                </a:tc>
                <a:tc>
                  <a:txBody>
                    <a:bodyPr/>
                    <a:lstStyle/>
                    <a:p>
                      <a:r>
                        <a:rPr lang="en-GB" sz="1500"/>
                        <a:t>6.7</a:t>
                      </a:r>
                    </a:p>
                  </a:txBody>
                  <a:tcPr marL="77824" marR="77824" marT="38912" marB="38912" anchor="ctr">
                    <a:lnL>
                      <a:noFill/>
                    </a:lnL>
                    <a:lnR>
                      <a:noFill/>
                    </a:lnR>
                    <a:lnT>
                      <a:noFill/>
                    </a:lnT>
                    <a:lnB>
                      <a:noFill/>
                    </a:lnB>
                  </a:tcPr>
                </a:tc>
                <a:tc>
                  <a:txBody>
                    <a:bodyPr/>
                    <a:lstStyle/>
                    <a:p>
                      <a:r>
                        <a:rPr lang="en-GB" sz="1500"/>
                        <a:t>6.1</a:t>
                      </a:r>
                    </a:p>
                  </a:txBody>
                  <a:tcPr marL="77824" marR="77824" marT="38912" marB="38912" anchor="ctr">
                    <a:lnL>
                      <a:noFill/>
                    </a:lnL>
                    <a:lnR>
                      <a:noFill/>
                    </a:lnR>
                    <a:lnT>
                      <a:noFill/>
                    </a:lnT>
                    <a:lnB>
                      <a:noFill/>
                    </a:lnB>
                  </a:tcPr>
                </a:tc>
                <a:extLst>
                  <a:ext uri="{0D108BD9-81ED-4DB2-BD59-A6C34878D82A}">
                    <a16:rowId xmlns:a16="http://schemas.microsoft.com/office/drawing/2014/main" val="2342398683"/>
                  </a:ext>
                </a:extLst>
              </a:tr>
              <a:tr h="311294">
                <a:tc>
                  <a:txBody>
                    <a:bodyPr/>
                    <a:lstStyle/>
                    <a:p>
                      <a:r>
                        <a:rPr lang="en-GB" sz="1500" b="1"/>
                        <a:t>Social renting</a:t>
                      </a:r>
                      <a:endParaRPr lang="en-GB" sz="1500"/>
                    </a:p>
                  </a:txBody>
                  <a:tcPr marL="77824" marR="77824" marT="38912" marB="38912" anchor="ctr">
                    <a:lnL>
                      <a:noFill/>
                    </a:lnL>
                    <a:lnR>
                      <a:noFill/>
                    </a:lnR>
                    <a:lnT>
                      <a:noFill/>
                    </a:lnT>
                    <a:lnB>
                      <a:noFill/>
                    </a:lnB>
                  </a:tcPr>
                </a:tc>
                <a:tc>
                  <a:txBody>
                    <a:bodyPr/>
                    <a:lstStyle/>
                    <a:p>
                      <a:r>
                        <a:rPr lang="en-GB" sz="1500"/>
                        <a:t>4.7</a:t>
                      </a:r>
                    </a:p>
                  </a:txBody>
                  <a:tcPr marL="77824" marR="77824" marT="38912" marB="38912" anchor="ctr">
                    <a:lnL>
                      <a:noFill/>
                    </a:lnL>
                    <a:lnR>
                      <a:noFill/>
                    </a:lnR>
                    <a:lnT>
                      <a:noFill/>
                    </a:lnT>
                    <a:lnB>
                      <a:noFill/>
                    </a:lnB>
                  </a:tcPr>
                </a:tc>
                <a:tc>
                  <a:txBody>
                    <a:bodyPr/>
                    <a:lstStyle/>
                    <a:p>
                      <a:r>
                        <a:rPr lang="en-GB" sz="1500"/>
                        <a:t>4.6</a:t>
                      </a:r>
                    </a:p>
                  </a:txBody>
                  <a:tcPr marL="77824" marR="77824" marT="38912" marB="38912" anchor="ctr">
                    <a:lnL>
                      <a:noFill/>
                    </a:lnL>
                    <a:lnR>
                      <a:noFill/>
                    </a:lnR>
                    <a:lnT>
                      <a:noFill/>
                    </a:lnT>
                    <a:lnB>
                      <a:noFill/>
                    </a:lnB>
                  </a:tcPr>
                </a:tc>
                <a:extLst>
                  <a:ext uri="{0D108BD9-81ED-4DB2-BD59-A6C34878D82A}">
                    <a16:rowId xmlns:a16="http://schemas.microsoft.com/office/drawing/2014/main" val="3216404211"/>
                  </a:ext>
                </a:extLst>
              </a:tr>
              <a:tr h="311294">
                <a:tc>
                  <a:txBody>
                    <a:bodyPr/>
                    <a:lstStyle/>
                    <a:p>
                      <a:r>
                        <a:rPr lang="en-GB" sz="1500" b="1"/>
                        <a:t>Private renting</a:t>
                      </a:r>
                      <a:endParaRPr lang="en-GB" sz="1500"/>
                    </a:p>
                  </a:txBody>
                  <a:tcPr marL="77824" marR="77824" marT="38912" marB="38912" anchor="ctr">
                    <a:lnL>
                      <a:noFill/>
                    </a:lnL>
                    <a:lnR>
                      <a:noFill/>
                    </a:lnR>
                    <a:lnT>
                      <a:noFill/>
                    </a:lnT>
                    <a:lnB>
                      <a:noFill/>
                    </a:lnB>
                  </a:tcPr>
                </a:tc>
                <a:tc>
                  <a:txBody>
                    <a:bodyPr/>
                    <a:lstStyle/>
                    <a:p>
                      <a:r>
                        <a:rPr lang="en-GB" sz="1500"/>
                        <a:t>2.2</a:t>
                      </a:r>
                    </a:p>
                  </a:txBody>
                  <a:tcPr marL="77824" marR="77824" marT="38912" marB="38912" anchor="ctr">
                    <a:lnL>
                      <a:noFill/>
                    </a:lnL>
                    <a:lnR>
                      <a:noFill/>
                    </a:lnR>
                    <a:lnT>
                      <a:noFill/>
                    </a:lnT>
                    <a:lnB>
                      <a:noFill/>
                    </a:lnB>
                  </a:tcPr>
                </a:tc>
                <a:tc>
                  <a:txBody>
                    <a:bodyPr/>
                    <a:lstStyle/>
                    <a:p>
                      <a:r>
                        <a:rPr lang="en-GB" sz="1500"/>
                        <a:t>4.5</a:t>
                      </a:r>
                    </a:p>
                  </a:txBody>
                  <a:tcPr marL="77824" marR="77824" marT="38912" marB="38912" anchor="ctr">
                    <a:lnL>
                      <a:noFill/>
                    </a:lnL>
                    <a:lnR>
                      <a:noFill/>
                    </a:lnR>
                    <a:lnT>
                      <a:noFill/>
                    </a:lnT>
                    <a:lnB>
                      <a:noFill/>
                    </a:lnB>
                  </a:tcPr>
                </a:tc>
                <a:extLst>
                  <a:ext uri="{0D108BD9-81ED-4DB2-BD59-A6C34878D82A}">
                    <a16:rowId xmlns:a16="http://schemas.microsoft.com/office/drawing/2014/main" val="3548308941"/>
                  </a:ext>
                </a:extLst>
              </a:tr>
              <a:tr h="311294">
                <a:tc>
                  <a:txBody>
                    <a:bodyPr/>
                    <a:lstStyle/>
                    <a:p>
                      <a:r>
                        <a:rPr lang="en-GB" sz="1500" b="1"/>
                        <a:t>Owner-occupied</a:t>
                      </a:r>
                      <a:endParaRPr lang="en-GB" sz="1500"/>
                    </a:p>
                  </a:txBody>
                  <a:tcPr marL="77824" marR="77824" marT="38912" marB="38912" anchor="ctr">
                    <a:lnL>
                      <a:noFill/>
                    </a:lnL>
                    <a:lnR>
                      <a:noFill/>
                    </a:lnR>
                    <a:lnT>
                      <a:noFill/>
                    </a:lnT>
                    <a:lnB>
                      <a:noFill/>
                    </a:lnB>
                  </a:tcPr>
                </a:tc>
                <a:tc>
                  <a:txBody>
                    <a:bodyPr/>
                    <a:lstStyle/>
                    <a:p>
                      <a:r>
                        <a:rPr lang="en-GB" sz="1500" dirty="0"/>
                        <a:t>5.1</a:t>
                      </a:r>
                    </a:p>
                  </a:txBody>
                  <a:tcPr marL="77824" marR="77824" marT="38912" marB="38912" anchor="ctr">
                    <a:lnL>
                      <a:noFill/>
                    </a:lnL>
                    <a:lnR>
                      <a:noFill/>
                    </a:lnR>
                    <a:lnT>
                      <a:noFill/>
                    </a:lnT>
                    <a:lnB>
                      <a:noFill/>
                    </a:lnB>
                  </a:tcPr>
                </a:tc>
                <a:tc>
                  <a:txBody>
                    <a:bodyPr/>
                    <a:lstStyle/>
                    <a:p>
                      <a:r>
                        <a:rPr lang="en-GB" sz="1500" dirty="0"/>
                        <a:t>4.5</a:t>
                      </a:r>
                    </a:p>
                  </a:txBody>
                  <a:tcPr marL="77824" marR="77824" marT="38912" marB="38912" anchor="ctr">
                    <a:lnL>
                      <a:noFill/>
                    </a:lnL>
                    <a:lnR>
                      <a:noFill/>
                    </a:lnR>
                    <a:lnT>
                      <a:noFill/>
                    </a:lnT>
                    <a:lnB>
                      <a:noFill/>
                    </a:lnB>
                  </a:tcPr>
                </a:tc>
                <a:extLst>
                  <a:ext uri="{0D108BD9-81ED-4DB2-BD59-A6C34878D82A}">
                    <a16:rowId xmlns:a16="http://schemas.microsoft.com/office/drawing/2014/main" val="4184926266"/>
                  </a:ext>
                </a:extLst>
              </a:tr>
            </a:tbl>
          </a:graphicData>
        </a:graphic>
      </p:graphicFrame>
      <p:sp>
        <p:nvSpPr>
          <p:cNvPr id="5" name="TextBox 4"/>
          <p:cNvSpPr txBox="1"/>
          <p:nvPr/>
        </p:nvSpPr>
        <p:spPr>
          <a:xfrm>
            <a:off x="8853715" y="5529941"/>
            <a:ext cx="2017485" cy="369332"/>
          </a:xfrm>
          <a:prstGeom prst="rect">
            <a:avLst/>
          </a:prstGeom>
          <a:noFill/>
        </p:spPr>
        <p:txBody>
          <a:bodyPr wrap="square" rtlCol="0">
            <a:spAutoFit/>
          </a:bodyPr>
          <a:lstStyle/>
          <a:p>
            <a:r>
              <a:rPr lang="en-GB"/>
              <a:t>(Tinson et al., 2016) </a:t>
            </a:r>
            <a:endParaRPr lang="en-GB" dirty="0"/>
          </a:p>
        </p:txBody>
      </p:sp>
    </p:spTree>
    <p:extLst>
      <p:ext uri="{BB962C8B-B14F-4D97-AF65-F5344CB8AC3E}">
        <p14:creationId xmlns:p14="http://schemas.microsoft.com/office/powerpoint/2010/main" val="1278680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371774"/>
            <a:ext cx="10364451" cy="1596177"/>
          </a:xfrm>
        </p:spPr>
        <p:txBody>
          <a:bodyPr/>
          <a:lstStyle/>
          <a:p>
            <a:r>
              <a:rPr lang="en-GB" dirty="0" smtClean="0"/>
              <a:t>legislations</a:t>
            </a:r>
            <a:r>
              <a:rPr lang="en-GB" dirty="0"/>
              <a:t>, </a:t>
            </a:r>
            <a:r>
              <a:rPr lang="en-GB" dirty="0" smtClean="0"/>
              <a:t>and </a:t>
            </a:r>
            <a:r>
              <a:rPr lang="en-GB" dirty="0"/>
              <a:t>policies that </a:t>
            </a:r>
            <a:r>
              <a:rPr lang="en-GB" dirty="0" smtClean="0"/>
              <a:t>aim to </a:t>
            </a:r>
            <a:r>
              <a:rPr lang="en-GB" dirty="0"/>
              <a:t>put an end to child poverty</a:t>
            </a:r>
          </a:p>
        </p:txBody>
      </p:sp>
      <p:sp>
        <p:nvSpPr>
          <p:cNvPr id="3" name="Content Placeholder 2"/>
          <p:cNvSpPr>
            <a:spLocks noGrp="1"/>
          </p:cNvSpPr>
          <p:nvPr>
            <p:ph sz="quarter" idx="13"/>
          </p:nvPr>
        </p:nvSpPr>
        <p:spPr>
          <a:xfrm>
            <a:off x="913774" y="2367092"/>
            <a:ext cx="10363826" cy="2335537"/>
          </a:xfrm>
        </p:spPr>
        <p:txBody>
          <a:bodyPr/>
          <a:lstStyle/>
          <a:p>
            <a:r>
              <a:rPr lang="en-GB" dirty="0" smtClean="0"/>
              <a:t>The </a:t>
            </a:r>
            <a:r>
              <a:rPr lang="en-GB" dirty="0"/>
              <a:t>child poverty Act </a:t>
            </a:r>
            <a:r>
              <a:rPr lang="en-GB" dirty="0" smtClean="0"/>
              <a:t>2010 </a:t>
            </a:r>
            <a:r>
              <a:rPr lang="en-GB" dirty="0"/>
              <a:t>(</a:t>
            </a:r>
            <a:r>
              <a:rPr lang="en-GB" dirty="0" err="1"/>
              <a:t>kennedy</a:t>
            </a:r>
            <a:r>
              <a:rPr lang="en-GB" dirty="0"/>
              <a:t>, 2010</a:t>
            </a:r>
            <a:r>
              <a:rPr lang="en-GB" dirty="0" smtClean="0"/>
              <a:t>).</a:t>
            </a:r>
          </a:p>
          <a:p>
            <a:r>
              <a:rPr lang="en-GB" dirty="0" smtClean="0"/>
              <a:t>The national living wage </a:t>
            </a:r>
            <a:r>
              <a:rPr lang="en-GB" dirty="0"/>
              <a:t>(Barnard, 2016</a:t>
            </a:r>
            <a:r>
              <a:rPr lang="en-GB" dirty="0" smtClean="0"/>
              <a:t>).</a:t>
            </a:r>
          </a:p>
          <a:p>
            <a:r>
              <a:rPr lang="en-GB" dirty="0" smtClean="0"/>
              <a:t>Free school meals </a:t>
            </a:r>
            <a:r>
              <a:rPr lang="en-GB" dirty="0"/>
              <a:t>(</a:t>
            </a:r>
            <a:r>
              <a:rPr lang="en-GB" dirty="0" err="1"/>
              <a:t>Deonarine</a:t>
            </a:r>
            <a:r>
              <a:rPr lang="en-GB" dirty="0"/>
              <a:t>, 2013</a:t>
            </a:r>
            <a:r>
              <a:rPr lang="en-GB" dirty="0" smtClean="0"/>
              <a:t>).</a:t>
            </a:r>
          </a:p>
          <a:p>
            <a:r>
              <a:rPr lang="en-GB" dirty="0" smtClean="0"/>
              <a:t>to </a:t>
            </a:r>
            <a:r>
              <a:rPr lang="en-GB" dirty="0"/>
              <a:t>30-hour free </a:t>
            </a:r>
            <a:r>
              <a:rPr lang="en-GB" dirty="0" smtClean="0"/>
              <a:t>childcare </a:t>
            </a:r>
            <a:r>
              <a:rPr lang="en-GB" dirty="0"/>
              <a:t>(Gov.uk, 2016</a:t>
            </a:r>
            <a:r>
              <a:rPr lang="en-GB" dirty="0" smtClean="0"/>
              <a:t>).</a:t>
            </a:r>
            <a:endParaRPr lang="en-GB" dirty="0"/>
          </a:p>
        </p:txBody>
      </p:sp>
    </p:spTree>
    <p:extLst>
      <p:ext uri="{BB962C8B-B14F-4D97-AF65-F5344CB8AC3E}">
        <p14:creationId xmlns:p14="http://schemas.microsoft.com/office/powerpoint/2010/main" val="3378938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Labelling theory</a:t>
            </a:r>
            <a:endParaRPr lang="en-GB" dirty="0"/>
          </a:p>
        </p:txBody>
      </p:sp>
      <p:sp>
        <p:nvSpPr>
          <p:cNvPr id="3" name="Content Placeholder 2"/>
          <p:cNvSpPr>
            <a:spLocks noGrp="1"/>
          </p:cNvSpPr>
          <p:nvPr>
            <p:ph sz="quarter" idx="13"/>
          </p:nvPr>
        </p:nvSpPr>
        <p:spPr/>
        <p:txBody>
          <a:bodyPr>
            <a:normAutofit/>
          </a:bodyPr>
          <a:lstStyle/>
          <a:p>
            <a:pPr marL="0" indent="0">
              <a:buNone/>
            </a:pPr>
            <a:r>
              <a:rPr lang="en-GB" dirty="0" smtClean="0"/>
              <a:t>individuals </a:t>
            </a:r>
            <a:r>
              <a:rPr lang="en-GB" dirty="0"/>
              <a:t>may be determined or influenced by the </a:t>
            </a:r>
            <a:r>
              <a:rPr lang="en-GB" dirty="0" smtClean="0"/>
              <a:t>words used </a:t>
            </a:r>
            <a:r>
              <a:rPr lang="en-GB" dirty="0"/>
              <a:t>to </a:t>
            </a:r>
            <a:r>
              <a:rPr lang="en-GB" dirty="0" smtClean="0"/>
              <a:t>describe </a:t>
            </a:r>
            <a:r>
              <a:rPr lang="en-GB" dirty="0"/>
              <a:t>or </a:t>
            </a:r>
            <a:r>
              <a:rPr lang="en-GB" dirty="0" smtClean="0"/>
              <a:t>categorise them</a:t>
            </a:r>
            <a:r>
              <a:rPr lang="en-GB" dirty="0"/>
              <a:t> </a:t>
            </a:r>
            <a:r>
              <a:rPr lang="en-GB" dirty="0" smtClean="0"/>
              <a:t>(Sociologyindex.com</a:t>
            </a:r>
            <a:r>
              <a:rPr lang="en-GB" dirty="0"/>
              <a:t>, 2018</a:t>
            </a:r>
            <a:r>
              <a:rPr lang="en-GB" dirty="0" smtClean="0"/>
              <a:t>).</a:t>
            </a:r>
          </a:p>
          <a:p>
            <a:pPr marL="0" indent="0">
              <a:buNone/>
            </a:pPr>
            <a:r>
              <a:rPr lang="en-GB" dirty="0" smtClean="0"/>
              <a:t>The theory is related </a:t>
            </a:r>
            <a:r>
              <a:rPr lang="en-GB" dirty="0"/>
              <a:t>with the </a:t>
            </a:r>
            <a:r>
              <a:rPr lang="en-GB" dirty="0" smtClean="0"/>
              <a:t>ideas </a:t>
            </a:r>
            <a:r>
              <a:rPr lang="en-GB" dirty="0"/>
              <a:t>of self-fulfilling prophecy and </a:t>
            </a:r>
            <a:r>
              <a:rPr lang="en-GB" dirty="0" smtClean="0"/>
              <a:t>stereotyping </a:t>
            </a:r>
            <a:r>
              <a:rPr lang="en-GB" dirty="0"/>
              <a:t>(</a:t>
            </a:r>
            <a:r>
              <a:rPr lang="en-GB" dirty="0" err="1"/>
              <a:t>Moncrieffe</a:t>
            </a:r>
            <a:r>
              <a:rPr lang="en-GB" dirty="0"/>
              <a:t>‎ and </a:t>
            </a:r>
            <a:r>
              <a:rPr lang="en-GB" dirty="0" err="1"/>
              <a:t>Eyben</a:t>
            </a:r>
            <a:r>
              <a:rPr lang="en-GB" dirty="0"/>
              <a:t>, 2007</a:t>
            </a:r>
            <a:r>
              <a:rPr lang="en-GB" dirty="0" smtClean="0"/>
              <a:t>).</a:t>
            </a:r>
          </a:p>
          <a:p>
            <a:pPr marL="0" indent="0">
              <a:buNone/>
            </a:pPr>
            <a:r>
              <a:rPr lang="en-GB" dirty="0" smtClean="0"/>
              <a:t>Labels can impose boundaries and define the categorises that we are put in due to the labels that </a:t>
            </a:r>
            <a:r>
              <a:rPr lang="en-GB" dirty="0" err="1" smtClean="0"/>
              <a:t>induvials</a:t>
            </a:r>
            <a:r>
              <a:rPr lang="en-GB" dirty="0" smtClean="0"/>
              <a:t> use to describe us </a:t>
            </a:r>
            <a:r>
              <a:rPr lang="en-GB" dirty="0"/>
              <a:t>(</a:t>
            </a:r>
            <a:r>
              <a:rPr lang="en-GB" dirty="0" err="1"/>
              <a:t>Moncrieffe</a:t>
            </a:r>
            <a:r>
              <a:rPr lang="en-GB" dirty="0"/>
              <a:t>‎ and </a:t>
            </a:r>
            <a:r>
              <a:rPr lang="en-GB" dirty="0" err="1"/>
              <a:t>Eyben</a:t>
            </a:r>
            <a:r>
              <a:rPr lang="en-GB" dirty="0"/>
              <a:t>, 2007</a:t>
            </a:r>
            <a:r>
              <a:rPr lang="en-GB" dirty="0" smtClean="0"/>
              <a:t>).</a:t>
            </a:r>
          </a:p>
        </p:txBody>
      </p:sp>
    </p:spTree>
    <p:extLst>
      <p:ext uri="{BB962C8B-B14F-4D97-AF65-F5344CB8AC3E}">
        <p14:creationId xmlns:p14="http://schemas.microsoft.com/office/powerpoint/2010/main" val="1416850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204729"/>
            <a:ext cx="10364451" cy="1596177"/>
          </a:xfrm>
        </p:spPr>
        <p:txBody>
          <a:bodyPr/>
          <a:lstStyle/>
          <a:p>
            <a:r>
              <a:rPr lang="en-GB" dirty="0" smtClean="0"/>
              <a:t>Positives and negatives of labelling  </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822084533"/>
              </p:ext>
            </p:extLst>
          </p:nvPr>
        </p:nvGraphicFramePr>
        <p:xfrm>
          <a:off x="915026" y="1452563"/>
          <a:ext cx="10363200" cy="5125720"/>
        </p:xfrm>
        <a:graphic>
          <a:graphicData uri="http://schemas.openxmlformats.org/drawingml/2006/table">
            <a:tbl>
              <a:tblPr firstRow="1" bandRow="1">
                <a:tableStyleId>{5C22544A-7EE6-4342-B048-85BDC9FD1C3A}</a:tableStyleId>
              </a:tblPr>
              <a:tblGrid>
                <a:gridCol w="5181600">
                  <a:extLst>
                    <a:ext uri="{9D8B030D-6E8A-4147-A177-3AD203B41FA5}">
                      <a16:colId xmlns:a16="http://schemas.microsoft.com/office/drawing/2014/main" val="2694551006"/>
                    </a:ext>
                  </a:extLst>
                </a:gridCol>
                <a:gridCol w="5181600">
                  <a:extLst>
                    <a:ext uri="{9D8B030D-6E8A-4147-A177-3AD203B41FA5}">
                      <a16:colId xmlns:a16="http://schemas.microsoft.com/office/drawing/2014/main" val="4218541235"/>
                    </a:ext>
                  </a:extLst>
                </a:gridCol>
              </a:tblGrid>
              <a:tr h="370840">
                <a:tc>
                  <a:txBody>
                    <a:bodyPr/>
                    <a:lstStyle/>
                    <a:p>
                      <a:r>
                        <a:rPr lang="en-GB" dirty="0" smtClean="0"/>
                        <a:t>Positives </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Negatives </a:t>
                      </a:r>
                      <a:endParaRPr lang="en-GB" dirty="0"/>
                    </a:p>
                  </a:txBody>
                  <a:tcPr/>
                </a:tc>
                <a:extLst>
                  <a:ext uri="{0D108BD9-81ED-4DB2-BD59-A6C34878D82A}">
                    <a16:rowId xmlns:a16="http://schemas.microsoft.com/office/drawing/2014/main" val="278957655"/>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effectLst/>
                        </a:rPr>
                        <a:t>Labelling can also be motivating for people to take action and make real change in their life</a:t>
                      </a:r>
                      <a:r>
                        <a:rPr lang="en-GB" baseline="0" dirty="0" smtClean="0">
                          <a:effectLst/>
                        </a:rPr>
                        <a:t> </a:t>
                      </a:r>
                      <a:r>
                        <a:rPr lang="en-GB" dirty="0" smtClean="0">
                          <a:effectLst/>
                        </a:rPr>
                        <a:t>(Henley</a:t>
                      </a:r>
                      <a:r>
                        <a:rPr lang="en-GB" baseline="0" dirty="0" smtClean="0">
                          <a:effectLst/>
                        </a:rPr>
                        <a:t> </a:t>
                      </a:r>
                      <a:r>
                        <a:rPr lang="en-GB" dirty="0" smtClean="0"/>
                        <a:t>et al., </a:t>
                      </a:r>
                      <a:r>
                        <a:rPr lang="en-GB" dirty="0" smtClean="0">
                          <a:effectLst/>
                        </a:rPr>
                        <a:t>2010).</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If</a:t>
                      </a:r>
                      <a:r>
                        <a:rPr lang="en-GB" baseline="0" dirty="0" smtClean="0"/>
                        <a:t> the label is negative it can become a self fulfilling prophecy </a:t>
                      </a:r>
                      <a:r>
                        <a:rPr lang="en-GB" dirty="0" smtClean="0">
                          <a:effectLst/>
                        </a:rPr>
                        <a:t>(</a:t>
                      </a:r>
                      <a:r>
                        <a:rPr lang="en-GB" dirty="0" err="1" smtClean="0">
                          <a:effectLst/>
                        </a:rPr>
                        <a:t>Trueman</a:t>
                      </a:r>
                      <a:r>
                        <a:rPr lang="en-GB" dirty="0" smtClean="0">
                          <a:effectLst/>
                        </a:rPr>
                        <a:t>, 2015).</a:t>
                      </a:r>
                      <a:endParaRPr lang="en-GB" dirty="0"/>
                    </a:p>
                  </a:txBody>
                  <a:tcPr/>
                </a:tc>
                <a:extLst>
                  <a:ext uri="{0D108BD9-81ED-4DB2-BD59-A6C34878D82A}">
                    <a16:rowId xmlns:a16="http://schemas.microsoft.com/office/drawing/2014/main" val="2140665849"/>
                  </a:ext>
                </a:extLst>
              </a:tr>
              <a:tr h="370840">
                <a:tc>
                  <a:txBody>
                    <a:bodyPr/>
                    <a:lstStyle/>
                    <a:p>
                      <a:r>
                        <a:rPr lang="en-GB" dirty="0" smtClean="0"/>
                        <a:t>If the label is good</a:t>
                      </a:r>
                      <a:r>
                        <a:rPr lang="en-GB" baseline="0" dirty="0" smtClean="0"/>
                        <a:t> people will live up to the label </a:t>
                      </a:r>
                      <a:r>
                        <a:rPr lang="en-GB" dirty="0" smtClean="0">
                          <a:effectLst/>
                        </a:rPr>
                        <a:t>(Henley</a:t>
                      </a:r>
                      <a:r>
                        <a:rPr lang="en-GB" baseline="0" dirty="0" smtClean="0">
                          <a:effectLst/>
                        </a:rPr>
                        <a:t> </a:t>
                      </a:r>
                      <a:r>
                        <a:rPr lang="en-GB" dirty="0" smtClean="0"/>
                        <a:t>et al., </a:t>
                      </a:r>
                      <a:r>
                        <a:rPr lang="en-GB" dirty="0" smtClean="0">
                          <a:effectLst/>
                        </a:rPr>
                        <a:t>2010).</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i="0" dirty="0" smtClean="0"/>
                        <a:t>Working</a:t>
                      </a:r>
                      <a:r>
                        <a:rPr lang="en-GB" i="0" baseline="0" dirty="0" smtClean="0"/>
                        <a:t> class children find it harder to fit in when in school than middle class children this is because school  by nature are middle class and the teacher are middle class due to their profession </a:t>
                      </a:r>
                      <a:r>
                        <a:rPr lang="en-GB" dirty="0" smtClean="0">
                          <a:effectLst/>
                        </a:rPr>
                        <a:t>(Henley</a:t>
                      </a:r>
                      <a:r>
                        <a:rPr lang="en-GB" baseline="0" dirty="0" smtClean="0">
                          <a:effectLst/>
                        </a:rPr>
                        <a:t> </a:t>
                      </a:r>
                      <a:r>
                        <a:rPr lang="en-GB" dirty="0" smtClean="0"/>
                        <a:t>et al., </a:t>
                      </a:r>
                      <a:r>
                        <a:rPr lang="en-GB" dirty="0" smtClean="0">
                          <a:effectLst/>
                        </a:rPr>
                        <a:t>2010).</a:t>
                      </a:r>
                      <a:endParaRPr lang="en-GB" dirty="0" smtClean="0"/>
                    </a:p>
                    <a:p>
                      <a:endParaRPr lang="en-GB" i="0" dirty="0"/>
                    </a:p>
                  </a:txBody>
                  <a:tcPr/>
                </a:tc>
                <a:extLst>
                  <a:ext uri="{0D108BD9-81ED-4DB2-BD59-A6C34878D82A}">
                    <a16:rowId xmlns:a16="http://schemas.microsoft.com/office/drawing/2014/main" val="1947187458"/>
                  </a:ext>
                </a:extLst>
              </a:tr>
              <a:tr h="370840">
                <a:tc>
                  <a:txBody>
                    <a:bodyPr/>
                    <a:lstStyle/>
                    <a:p>
                      <a:r>
                        <a:rPr lang="en-GB" dirty="0" smtClean="0"/>
                        <a:t>Labels</a:t>
                      </a:r>
                      <a:r>
                        <a:rPr lang="en-GB" baseline="0" dirty="0" smtClean="0"/>
                        <a:t> can be useful if they are used in the right  wording as we </a:t>
                      </a:r>
                      <a:r>
                        <a:rPr lang="en-GB" dirty="0" smtClean="0"/>
                        <a:t>catalogue the information we process during our lives</a:t>
                      </a:r>
                      <a:r>
                        <a:rPr lang="en-GB" baseline="0" dirty="0" smtClean="0"/>
                        <a:t>  </a:t>
                      </a:r>
                      <a:r>
                        <a:rPr lang="en-GB" dirty="0" smtClean="0">
                          <a:effectLst/>
                        </a:rPr>
                        <a:t>(Alter, 2010).</a:t>
                      </a:r>
                      <a:endParaRPr lang="en-GB" dirty="0"/>
                    </a:p>
                  </a:txBody>
                  <a:tcPr/>
                </a:tc>
                <a:tc>
                  <a:txBody>
                    <a:bodyPr/>
                    <a:lstStyle/>
                    <a:p>
                      <a:r>
                        <a:rPr lang="en-GB" dirty="0" smtClean="0"/>
                        <a:t>Negative Labels can define who you</a:t>
                      </a:r>
                      <a:r>
                        <a:rPr lang="en-GB" baseline="0" dirty="0" smtClean="0"/>
                        <a:t> are and what you become </a:t>
                      </a:r>
                      <a:r>
                        <a:rPr lang="en-GB" baseline="0" dirty="0" err="1" smtClean="0"/>
                        <a:t>e.g</a:t>
                      </a:r>
                      <a:r>
                        <a:rPr lang="en-GB" baseline="0" dirty="0" smtClean="0"/>
                        <a:t> if you grow up in poverty it doesn’t mean you will always live in poverty </a:t>
                      </a:r>
                      <a:endParaRPr lang="en-GB" dirty="0"/>
                    </a:p>
                  </a:txBody>
                  <a:tcPr/>
                </a:tc>
                <a:extLst>
                  <a:ext uri="{0D108BD9-81ED-4DB2-BD59-A6C34878D82A}">
                    <a16:rowId xmlns:a16="http://schemas.microsoft.com/office/drawing/2014/main" val="3371711327"/>
                  </a:ext>
                </a:extLst>
              </a:tr>
              <a:tr h="370840">
                <a:tc>
                  <a:txBody>
                    <a:bodyPr/>
                    <a:lstStyle/>
                    <a:p>
                      <a:endParaRPr lang="en-GB" dirty="0"/>
                    </a:p>
                  </a:txBody>
                  <a:tcPr/>
                </a:tc>
                <a:tc>
                  <a:txBody>
                    <a:bodyPr/>
                    <a:lstStyle/>
                    <a:p>
                      <a:r>
                        <a:rPr lang="en-GB" dirty="0" smtClean="0">
                          <a:effectLst/>
                        </a:rPr>
                        <a:t>Labelling people can</a:t>
                      </a:r>
                      <a:r>
                        <a:rPr lang="en-GB" baseline="0" dirty="0" smtClean="0">
                          <a:effectLst/>
                        </a:rPr>
                        <a:t> make them </a:t>
                      </a:r>
                      <a:r>
                        <a:rPr lang="en-GB" dirty="0" smtClean="0">
                          <a:effectLst/>
                        </a:rPr>
                        <a:t>lose motivation and self-esteem (</a:t>
                      </a:r>
                      <a:r>
                        <a:rPr lang="en-GB" dirty="0" err="1" smtClean="0">
                          <a:effectLst/>
                        </a:rPr>
                        <a:t>Dilea</a:t>
                      </a:r>
                      <a:r>
                        <a:rPr lang="en-GB" dirty="0" smtClean="0">
                          <a:effectLst/>
                        </a:rPr>
                        <a:t>, 2010).</a:t>
                      </a:r>
                      <a:br>
                        <a:rPr lang="en-GB" dirty="0" smtClean="0">
                          <a:effectLst/>
                        </a:rPr>
                      </a:br>
                      <a:endParaRPr lang="en-GB" dirty="0"/>
                    </a:p>
                  </a:txBody>
                  <a:tcPr/>
                </a:tc>
                <a:extLst>
                  <a:ext uri="{0D108BD9-81ED-4DB2-BD59-A6C34878D82A}">
                    <a16:rowId xmlns:a16="http://schemas.microsoft.com/office/drawing/2014/main" val="211626226"/>
                  </a:ext>
                </a:extLst>
              </a:tr>
            </a:tbl>
          </a:graphicData>
        </a:graphic>
      </p:graphicFrame>
    </p:spTree>
    <p:extLst>
      <p:ext uri="{BB962C8B-B14F-4D97-AF65-F5344CB8AC3E}">
        <p14:creationId xmlns:p14="http://schemas.microsoft.com/office/powerpoint/2010/main" val="986800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676574"/>
            <a:ext cx="10364451" cy="1108683"/>
          </a:xfrm>
        </p:spPr>
        <p:txBody>
          <a:bodyPr/>
          <a:lstStyle/>
          <a:p>
            <a:r>
              <a:rPr lang="en-GB" dirty="0" smtClean="0"/>
              <a:t>The Media and poverty </a:t>
            </a:r>
            <a:endParaRPr lang="en-GB" dirty="0"/>
          </a:p>
        </p:txBody>
      </p:sp>
      <p:sp>
        <p:nvSpPr>
          <p:cNvPr id="3" name="Content Placeholder 2"/>
          <p:cNvSpPr>
            <a:spLocks noGrp="1"/>
          </p:cNvSpPr>
          <p:nvPr>
            <p:ph sz="quarter" idx="13"/>
          </p:nvPr>
        </p:nvSpPr>
        <p:spPr>
          <a:xfrm>
            <a:off x="913774" y="1612348"/>
            <a:ext cx="10363826" cy="4788451"/>
          </a:xfrm>
        </p:spPr>
        <p:txBody>
          <a:bodyPr>
            <a:normAutofit/>
          </a:bodyPr>
          <a:lstStyle/>
          <a:p>
            <a:r>
              <a:rPr lang="en-GB" dirty="0" smtClean="0"/>
              <a:t>Poverty is a big issue within the British society but it is </a:t>
            </a:r>
            <a:r>
              <a:rPr lang="en-GB" dirty="0"/>
              <a:t>usually under-reported in the </a:t>
            </a:r>
            <a:r>
              <a:rPr lang="en-GB" dirty="0" smtClean="0"/>
              <a:t>press on the radio.  Within the media they have a </a:t>
            </a:r>
            <a:r>
              <a:rPr lang="en-GB" dirty="0"/>
              <a:t>trend</a:t>
            </a:r>
            <a:r>
              <a:rPr lang="en-GB" dirty="0" smtClean="0"/>
              <a:t> of stereotyping, judge and they exaggerate (Robinson </a:t>
            </a:r>
            <a:r>
              <a:rPr lang="en-GB" dirty="0"/>
              <a:t>et al., 2009</a:t>
            </a:r>
            <a:r>
              <a:rPr lang="en-GB" dirty="0" smtClean="0"/>
              <a:t>).</a:t>
            </a:r>
          </a:p>
          <a:p>
            <a:r>
              <a:rPr lang="en-GB" dirty="0" smtClean="0"/>
              <a:t>the media have a habit when they are reporting on poverty of using </a:t>
            </a:r>
            <a:r>
              <a:rPr lang="en-GB" dirty="0" err="1" smtClean="0"/>
              <a:t>disgrading</a:t>
            </a:r>
            <a:r>
              <a:rPr lang="en-GB" dirty="0" smtClean="0"/>
              <a:t> words such as poor, broke, living </a:t>
            </a:r>
            <a:r>
              <a:rPr lang="en-GB" dirty="0"/>
              <a:t>on less than </a:t>
            </a:r>
            <a:r>
              <a:rPr lang="en-GB" dirty="0" smtClean="0"/>
              <a:t>£1 a day, sponger, scrounger </a:t>
            </a:r>
            <a:r>
              <a:rPr lang="en-GB" dirty="0"/>
              <a:t>and </a:t>
            </a:r>
            <a:r>
              <a:rPr lang="en-GB" dirty="0" smtClean="0"/>
              <a:t>chav </a:t>
            </a:r>
            <a:r>
              <a:rPr lang="en-GB" dirty="0"/>
              <a:t>(</a:t>
            </a:r>
            <a:r>
              <a:rPr lang="en-GB" dirty="0" err="1"/>
              <a:t>McKendrick</a:t>
            </a:r>
            <a:r>
              <a:rPr lang="en-GB" dirty="0"/>
              <a:t> et al., 2008</a:t>
            </a:r>
            <a:r>
              <a:rPr lang="en-GB" dirty="0" smtClean="0"/>
              <a:t>) </a:t>
            </a:r>
          </a:p>
          <a:p>
            <a:r>
              <a:rPr lang="en-GB" dirty="0" smtClean="0"/>
              <a:t>The media will leave out the hardship that people have to deal with when living in poverty and will report on topics about the misuse </a:t>
            </a:r>
            <a:r>
              <a:rPr lang="en-GB" dirty="0"/>
              <a:t>of benefits and </a:t>
            </a:r>
            <a:r>
              <a:rPr lang="en-GB" dirty="0" smtClean="0"/>
              <a:t>services of people who are living in poverty (</a:t>
            </a:r>
            <a:r>
              <a:rPr lang="en-GB" dirty="0" err="1"/>
              <a:t>Albrekt</a:t>
            </a:r>
            <a:r>
              <a:rPr lang="en-GB" dirty="0"/>
              <a:t> Larsen, 2014</a:t>
            </a:r>
            <a:r>
              <a:rPr lang="en-GB" dirty="0" smtClean="0"/>
              <a:t>).</a:t>
            </a:r>
          </a:p>
          <a:p>
            <a:r>
              <a:rPr lang="en-GB" dirty="0" smtClean="0"/>
              <a:t> </a:t>
            </a:r>
            <a:r>
              <a:rPr lang="en-GB" dirty="0"/>
              <a:t>The Media see The poor as boring and not worth publicising about (Ridgway, 2013).</a:t>
            </a:r>
          </a:p>
          <a:p>
            <a:endParaRPr lang="en-GB" dirty="0" smtClean="0"/>
          </a:p>
          <a:p>
            <a:endParaRPr lang="en-GB" dirty="0"/>
          </a:p>
        </p:txBody>
      </p:sp>
    </p:spTree>
    <p:extLst>
      <p:ext uri="{BB962C8B-B14F-4D97-AF65-F5344CB8AC3E}">
        <p14:creationId xmlns:p14="http://schemas.microsoft.com/office/powerpoint/2010/main" val="2586601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362857"/>
            <a:ext cx="10364451" cy="957943"/>
          </a:xfrm>
        </p:spPr>
        <p:txBody>
          <a:bodyPr/>
          <a:lstStyle/>
          <a:p>
            <a:r>
              <a:rPr lang="en-GB" dirty="0" smtClean="0"/>
              <a:t>Reference </a:t>
            </a:r>
            <a:endParaRPr lang="en-GB" dirty="0"/>
          </a:p>
        </p:txBody>
      </p:sp>
      <p:sp>
        <p:nvSpPr>
          <p:cNvPr id="3" name="Content Placeholder 2"/>
          <p:cNvSpPr>
            <a:spLocks noGrp="1"/>
          </p:cNvSpPr>
          <p:nvPr>
            <p:ph sz="quarter" idx="13"/>
          </p:nvPr>
        </p:nvSpPr>
        <p:spPr>
          <a:xfrm>
            <a:off x="914399" y="1554292"/>
            <a:ext cx="10363826" cy="4490908"/>
          </a:xfrm>
        </p:spPr>
        <p:txBody>
          <a:bodyPr>
            <a:normAutofit fontScale="62500" lnSpcReduction="20000"/>
          </a:bodyPr>
          <a:lstStyle/>
          <a:p>
            <a:pPr lvl="0"/>
            <a:r>
              <a:rPr lang="en-GB" dirty="0" err="1"/>
              <a:t>Albrekt</a:t>
            </a:r>
            <a:r>
              <a:rPr lang="en-GB" dirty="0"/>
              <a:t> Larsen, C. (2014). </a:t>
            </a:r>
            <a:r>
              <a:rPr lang="en-GB" i="1" dirty="0"/>
              <a:t>The poor of the mass media</a:t>
            </a:r>
            <a:r>
              <a:rPr lang="en-GB" dirty="0"/>
              <a:t>. [</a:t>
            </a:r>
            <a:r>
              <a:rPr lang="en-GB" dirty="0" err="1"/>
              <a:t>ebook</a:t>
            </a:r>
            <a:r>
              <a:rPr lang="en-GB" dirty="0"/>
              <a:t>] Oxford: Oxford University Press, p.15. Available at: http://www.cpag.org.uk/sites/default/files/CPAG-the-poor-of-the-mass-media-Jul14.pdf [Accessed 6 Jan. 2018].</a:t>
            </a:r>
          </a:p>
          <a:p>
            <a:pPr lvl="0"/>
            <a:r>
              <a:rPr lang="en-GB" dirty="0"/>
              <a:t>Alter, A. (2010). </a:t>
            </a:r>
            <a:r>
              <a:rPr lang="en-GB" i="1" dirty="0"/>
              <a:t>Why It's Dangerous to Label People</a:t>
            </a:r>
            <a:r>
              <a:rPr lang="en-GB" dirty="0"/>
              <a:t>. [online] Psychology Today. Available at: https://www.psychologytoday.com/blog/alternative-truths/201005/why-its-dangerous-label-people [Accessed 4 Jan. 2018].</a:t>
            </a:r>
          </a:p>
          <a:p>
            <a:pPr lvl="0"/>
            <a:r>
              <a:rPr lang="en-GB" dirty="0"/>
              <a:t>Barnard, H. (2016). </a:t>
            </a:r>
            <a:r>
              <a:rPr lang="en-GB" i="1" dirty="0"/>
              <a:t>The National Living Wage is welcome, but it won’t solve in work poverty alone</a:t>
            </a:r>
            <a:r>
              <a:rPr lang="en-GB" dirty="0"/>
              <a:t>. [online] JRF. Available at: https://www.jrf.org.uk/blog/national-living-wage-welcome-it-wont-solve-work-poverty-alone [Accessed 5 Jan. 2018].</a:t>
            </a:r>
          </a:p>
          <a:p>
            <a:pPr lvl="0"/>
            <a:r>
              <a:rPr lang="en-GB" dirty="0"/>
              <a:t>Cpag.org.uk. (2018). </a:t>
            </a:r>
            <a:r>
              <a:rPr lang="en-GB" i="1" dirty="0"/>
              <a:t>What is poverty? | Child Poverty Action Group</a:t>
            </a:r>
            <a:r>
              <a:rPr lang="en-GB" dirty="0"/>
              <a:t>. [online] Available at: http://www.cpag.org.uk/content/what-is-poverty [Accessed 28 Dec. 2017].</a:t>
            </a:r>
          </a:p>
          <a:p>
            <a:pPr lvl="0"/>
            <a:r>
              <a:rPr lang="en-GB" dirty="0" err="1"/>
              <a:t>Deonarine</a:t>
            </a:r>
            <a:r>
              <a:rPr lang="en-GB" dirty="0"/>
              <a:t>, r. (2013). </a:t>
            </a:r>
            <a:r>
              <a:rPr lang="en-GB" i="1" dirty="0"/>
              <a:t>free school meal entitlement and child poverty in </a:t>
            </a:r>
            <a:r>
              <a:rPr lang="en-GB" i="1" dirty="0" err="1"/>
              <a:t>england</a:t>
            </a:r>
            <a:r>
              <a:rPr lang="en-GB" dirty="0"/>
              <a:t>. [</a:t>
            </a:r>
            <a:r>
              <a:rPr lang="en-GB" dirty="0" err="1"/>
              <a:t>ebook</a:t>
            </a:r>
            <a:r>
              <a:rPr lang="en-GB" dirty="0"/>
              <a:t>] department of work and pensions: </a:t>
            </a:r>
            <a:r>
              <a:rPr lang="en-GB" dirty="0" err="1"/>
              <a:t>london</a:t>
            </a:r>
            <a:r>
              <a:rPr lang="en-GB" dirty="0"/>
              <a:t>, pp.3-5. available at: https://www.gov.uk/government/uploads/system/uploads/attachment_data/file/266587/free-school-meals-and-poverty.pdf [accessed 19 </a:t>
            </a:r>
            <a:r>
              <a:rPr lang="en-GB" dirty="0" err="1"/>
              <a:t>december</a:t>
            </a:r>
            <a:r>
              <a:rPr lang="en-GB" dirty="0"/>
              <a:t>. 2017].</a:t>
            </a:r>
          </a:p>
          <a:p>
            <a:pPr lvl="0"/>
            <a:r>
              <a:rPr lang="en-GB" dirty="0" err="1"/>
              <a:t>Dilea</a:t>
            </a:r>
            <a:r>
              <a:rPr lang="en-GB" dirty="0"/>
              <a:t>, A. (2010). </a:t>
            </a:r>
            <a:r>
              <a:rPr lang="en-GB" i="1" dirty="0"/>
              <a:t>The Harmful Effects of Labelling People</a:t>
            </a:r>
            <a:r>
              <a:rPr lang="en-GB" dirty="0"/>
              <a:t>. [online] </a:t>
            </a:r>
            <a:r>
              <a:rPr lang="en-GB" dirty="0" err="1"/>
              <a:t>Ezine</a:t>
            </a:r>
            <a:r>
              <a:rPr lang="en-GB" dirty="0"/>
              <a:t> Articles. Available at: http://ezinearticles.com/?The-Harmful-Effects-of-Labelling-People&amp;id=4705852 [Accessed 5 Jan. 2018].</a:t>
            </a:r>
          </a:p>
          <a:p>
            <a:pPr lvl="0"/>
            <a:r>
              <a:rPr lang="en-GB" dirty="0"/>
              <a:t>Gov.uk. (2016). </a:t>
            </a:r>
            <a:r>
              <a:rPr lang="en-GB" i="1" dirty="0"/>
              <a:t>Help paying for childcare: 15 and 30 hours free childcare for 3 and 4-year-olds - GOV.UK</a:t>
            </a:r>
            <a:r>
              <a:rPr lang="en-GB" dirty="0"/>
              <a:t>. [online] Available at: https://www.gov.uk/help-with-childcare-costs/free-childcare-and-education-for-2-to-4-year-olds [Accessed 19 Dec. 2017].</a:t>
            </a:r>
          </a:p>
          <a:p>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3817985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913774" y="159658"/>
            <a:ext cx="10363826" cy="6698342"/>
          </a:xfrm>
        </p:spPr>
        <p:txBody>
          <a:bodyPr>
            <a:normAutofit fontScale="55000" lnSpcReduction="20000"/>
          </a:bodyPr>
          <a:lstStyle/>
          <a:p>
            <a:pPr lvl="0"/>
            <a:r>
              <a:rPr lang="en-GB" dirty="0"/>
              <a:t>Free school meals for all children in poverty. (2017). [</a:t>
            </a:r>
            <a:r>
              <a:rPr lang="en-GB" dirty="0" err="1"/>
              <a:t>ebook</a:t>
            </a:r>
            <a:r>
              <a:rPr lang="en-GB" dirty="0"/>
              <a:t>] </a:t>
            </a:r>
            <a:r>
              <a:rPr lang="en-GB" dirty="0" err="1"/>
              <a:t>london</a:t>
            </a:r>
            <a:r>
              <a:rPr lang="en-GB" dirty="0"/>
              <a:t>: </a:t>
            </a:r>
            <a:r>
              <a:rPr lang="en-GB" dirty="0" err="1"/>
              <a:t>childrens</a:t>
            </a:r>
            <a:r>
              <a:rPr lang="en-GB" dirty="0"/>
              <a:t> society, pp.3-4. available at: https://www.childrenssociety.org.uk/sites/default/files/tcs/fair_and_square_campaign_report.pdf [accessed 19th </a:t>
            </a:r>
            <a:r>
              <a:rPr lang="en-GB" dirty="0" err="1"/>
              <a:t>december</a:t>
            </a:r>
            <a:r>
              <a:rPr lang="en-GB" dirty="0"/>
              <a:t>. 2017].</a:t>
            </a:r>
          </a:p>
          <a:p>
            <a:pPr lvl="0"/>
            <a:r>
              <a:rPr lang="en-US" dirty="0"/>
              <a:t>Gorden, d. (2016). Poverty in Britain. (1), pp.22-23.</a:t>
            </a:r>
            <a:endParaRPr lang="en-GB" dirty="0"/>
          </a:p>
          <a:p>
            <a:pPr lvl="0"/>
            <a:r>
              <a:rPr lang="en-GB" dirty="0"/>
              <a:t>Henley, M., Ramsey, R. and </a:t>
            </a:r>
            <a:r>
              <a:rPr lang="en-GB" dirty="0" err="1"/>
              <a:t>Algozzin</a:t>
            </a:r>
            <a:r>
              <a:rPr lang="en-GB" dirty="0"/>
              <a:t>, R. (2010). </a:t>
            </a:r>
            <a:r>
              <a:rPr lang="en-GB" i="1" dirty="0" err="1"/>
              <a:t>Labeling</a:t>
            </a:r>
            <a:r>
              <a:rPr lang="en-GB" i="1" dirty="0"/>
              <a:t> and Disadvantages of </a:t>
            </a:r>
            <a:r>
              <a:rPr lang="en-GB" i="1" dirty="0" err="1"/>
              <a:t>Labeling</a:t>
            </a:r>
            <a:r>
              <a:rPr lang="en-GB" dirty="0"/>
              <a:t>. [</a:t>
            </a:r>
            <a:r>
              <a:rPr lang="en-GB" dirty="0" err="1"/>
              <a:t>ebook</a:t>
            </a:r>
            <a:r>
              <a:rPr lang="en-GB" dirty="0"/>
              <a:t>] pp.32-34. Available at: http://people.uncw.edu/robertsonj/SEC210/Labeling.pdf [Accessed 5 Jan. 2018].</a:t>
            </a:r>
          </a:p>
          <a:p>
            <a:pPr lvl="0"/>
            <a:r>
              <a:rPr lang="en-US" dirty="0"/>
              <a:t>Joseph Rowntree Foundation (2017). </a:t>
            </a:r>
            <a:r>
              <a:rPr lang="en-US" i="1" dirty="0"/>
              <a:t>poverty.</a:t>
            </a:r>
            <a:endParaRPr lang="en-GB" dirty="0"/>
          </a:p>
          <a:p>
            <a:pPr lvl="0"/>
            <a:r>
              <a:rPr lang="en-GB" dirty="0"/>
              <a:t>Kennedy, S. (2010). </a:t>
            </a:r>
            <a:r>
              <a:rPr lang="en-GB" i="1" dirty="0"/>
              <a:t>child poverty act 2010: a short guide</a:t>
            </a:r>
            <a:r>
              <a:rPr lang="en-GB" dirty="0"/>
              <a:t>. [online] researchbriefings.parliament.uk. available at: http://researchbriefings.parliament.uk/researchbriefing/summary/sn05585 [accessed 17</a:t>
            </a:r>
            <a:r>
              <a:rPr lang="en-GB" baseline="30000" dirty="0"/>
              <a:t>th</a:t>
            </a:r>
            <a:r>
              <a:rPr lang="en-GB" dirty="0"/>
              <a:t> </a:t>
            </a:r>
            <a:r>
              <a:rPr lang="en-GB" dirty="0" err="1"/>
              <a:t>december</a:t>
            </a:r>
            <a:r>
              <a:rPr lang="en-GB" dirty="0"/>
              <a:t>. 2017].</a:t>
            </a:r>
          </a:p>
          <a:p>
            <a:pPr lvl="0"/>
            <a:r>
              <a:rPr lang="en-GB" dirty="0" err="1"/>
              <a:t>McKendrick</a:t>
            </a:r>
            <a:r>
              <a:rPr lang="en-GB" dirty="0"/>
              <a:t>, J., Sinclair, S., Irwin,, A., O’Donnell, H., Scott, G. and Dobbie, L. (2008). </a:t>
            </a:r>
            <a:r>
              <a:rPr lang="en-GB" i="1" dirty="0"/>
              <a:t>The media, poverty and public opinion in the UK</a:t>
            </a:r>
            <a:r>
              <a:rPr lang="en-GB" dirty="0"/>
              <a:t>. [</a:t>
            </a:r>
            <a:r>
              <a:rPr lang="en-GB" dirty="0" err="1"/>
              <a:t>ebook</a:t>
            </a:r>
            <a:r>
              <a:rPr lang="en-GB" dirty="0"/>
              <a:t>] York: York Publishing Services Ltd, p.14. Available at: http://file:///C:/Users/User/Downloads/JRF-poverty-media-opinion.pdf [Accessed 6 Jan. 2018].</a:t>
            </a:r>
          </a:p>
          <a:p>
            <a:pPr lvl="0"/>
            <a:r>
              <a:rPr lang="en-GB" dirty="0" err="1"/>
              <a:t>Moncrieffe</a:t>
            </a:r>
            <a:r>
              <a:rPr lang="en-GB" dirty="0"/>
              <a:t>‎, J. and </a:t>
            </a:r>
            <a:r>
              <a:rPr lang="en-GB" dirty="0" err="1"/>
              <a:t>Eyben</a:t>
            </a:r>
            <a:r>
              <a:rPr lang="en-GB" dirty="0"/>
              <a:t>, R. (2007). </a:t>
            </a:r>
            <a:r>
              <a:rPr lang="en-GB" i="1" dirty="0"/>
              <a:t>The Power of Labelling: How People are Categorized and Why It Matters: How We Categorize and Why It Matters</a:t>
            </a:r>
            <a:r>
              <a:rPr lang="en-GB" dirty="0"/>
              <a:t>. Routledge, pp.1-2.</a:t>
            </a:r>
          </a:p>
          <a:p>
            <a:pPr lvl="0"/>
            <a:r>
              <a:rPr lang="en-GB" dirty="0"/>
              <a:t>News.bbc.co.uk. (2005). </a:t>
            </a:r>
            <a:r>
              <a:rPr lang="en-GB" i="1" dirty="0"/>
              <a:t>BBC NEWS | Politics | In full: Mandela's poverty speech</a:t>
            </a:r>
            <a:r>
              <a:rPr lang="en-GB" dirty="0"/>
              <a:t>. [online] Available at: http://news.bbc.co.uk/1/hi/uk_politics/4232603.stm [Accessed 28 Dec. 2017].</a:t>
            </a:r>
          </a:p>
          <a:p>
            <a:pPr lvl="0"/>
            <a:r>
              <a:rPr lang="en-GB" dirty="0"/>
              <a:t> (Ons.gov.uk, 2015).</a:t>
            </a:r>
          </a:p>
          <a:p>
            <a:pPr lvl="0"/>
            <a:r>
              <a:rPr lang="en-GB" dirty="0"/>
              <a:t>Ons.gov.uk. (2017). </a:t>
            </a:r>
            <a:r>
              <a:rPr lang="en-GB" i="1" dirty="0"/>
              <a:t>Persistent poverty in the UK and EU - Office for National Statistics</a:t>
            </a:r>
            <a:r>
              <a:rPr lang="en-GB" dirty="0"/>
              <a:t>. [online] Available at: https://www.ons.gov.uk/peoplepopulationandcommunity/personalandhouseholdfinances/incomeandwealth/articles/persistentpovertyintheukandeu/2015 [Accessed 5 Jan. 2018].</a:t>
            </a:r>
          </a:p>
          <a:p>
            <a:pPr lvl="0"/>
            <a:r>
              <a:rPr lang="en-GB" dirty="0"/>
              <a:t>Robinson, F., Else, R., Sherlock, M. and </a:t>
            </a:r>
            <a:r>
              <a:rPr lang="en-GB" dirty="0" err="1"/>
              <a:t>Zass</a:t>
            </a:r>
            <a:r>
              <a:rPr lang="en-GB" dirty="0"/>
              <a:t>-Ogilvie, I. (2009). </a:t>
            </a:r>
            <a:r>
              <a:rPr lang="en-GB" i="1" dirty="0"/>
              <a:t>Poverty in the media: Being seen and getting heard</a:t>
            </a:r>
            <a:r>
              <a:rPr lang="en-GB" dirty="0"/>
              <a:t>. [online] JRF. Available at: https://www.jrf.org.uk/report/poverty-media-being-seen-and-getting-heard-0 [Accessed 6 Jan. 2018].</a:t>
            </a:r>
          </a:p>
          <a:p>
            <a:pPr lvl="0"/>
            <a:r>
              <a:rPr lang="en-GB" dirty="0"/>
              <a:t>Sociologyindex.com. (2018). </a:t>
            </a:r>
            <a:r>
              <a:rPr lang="en-GB" i="1" dirty="0"/>
              <a:t>LABELING THEORY rejected consensus theory.</a:t>
            </a:r>
            <a:r>
              <a:rPr lang="en-GB" dirty="0"/>
              <a:t>. [online] Available at: http://sociologyindex.com/labeling_theory.htm [Accessed 7 Jan. 2018].</a:t>
            </a:r>
          </a:p>
          <a:p>
            <a:pPr lvl="0"/>
            <a:r>
              <a:rPr lang="en-GB" dirty="0" err="1"/>
              <a:t>Tinson</a:t>
            </a:r>
            <a:r>
              <a:rPr lang="en-GB" dirty="0"/>
              <a:t>, A., </a:t>
            </a:r>
            <a:r>
              <a:rPr lang="en-GB" dirty="0" err="1"/>
              <a:t>Ayrton</a:t>
            </a:r>
            <a:r>
              <a:rPr lang="en-GB" dirty="0"/>
              <a:t>, C., Barker, K., Barry Born, T., Aldridge, H. and </a:t>
            </a:r>
            <a:r>
              <a:rPr lang="en-GB" dirty="0" err="1"/>
              <a:t>Kenway</a:t>
            </a:r>
            <a:r>
              <a:rPr lang="en-GB" dirty="0"/>
              <a:t>, P. (2016). </a:t>
            </a:r>
            <a:r>
              <a:rPr lang="en-GB" i="1" dirty="0"/>
              <a:t>Monitoring poverty and social exclusion 2016 (MPSE)</a:t>
            </a:r>
            <a:r>
              <a:rPr lang="en-GB" dirty="0"/>
              <a:t>. [online] JRF. Available at: https://www.jrf.org.uk/report/monitoring-poverty-and-social-exclusion-2016 [Accessed 5 Jan. 2018].</a:t>
            </a:r>
          </a:p>
          <a:p>
            <a:pPr lvl="0"/>
            <a:r>
              <a:rPr lang="en-GB" dirty="0" err="1"/>
              <a:t>Trueman</a:t>
            </a:r>
            <a:r>
              <a:rPr lang="en-GB" dirty="0"/>
              <a:t>, C. (2015). </a:t>
            </a:r>
            <a:r>
              <a:rPr lang="en-GB" i="1" dirty="0"/>
              <a:t>The Labelling Theory - History Learning Site</a:t>
            </a:r>
            <a:r>
              <a:rPr lang="en-GB" dirty="0"/>
              <a:t>. [online] History Learning Site. Available at: http://www.historylearningsite.co.uk/sociology/crime-and-deviance/the-labelling-theory/ [Accessed 3 Jan. 2018].</a:t>
            </a:r>
          </a:p>
          <a:p>
            <a:endParaRPr lang="en-GB" dirty="0"/>
          </a:p>
        </p:txBody>
      </p:sp>
    </p:spTree>
    <p:extLst>
      <p:ext uri="{BB962C8B-B14F-4D97-AF65-F5344CB8AC3E}">
        <p14:creationId xmlns:p14="http://schemas.microsoft.com/office/powerpoint/2010/main" val="363908654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Droplet</Template>
  <TotalTime>8257</TotalTime>
  <Words>1570</Words>
  <Application>Microsoft Office PowerPoint</Application>
  <PresentationFormat>Widescreen</PresentationFormat>
  <Paragraphs>107</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Tw Cen MT</vt:lpstr>
      <vt:lpstr>Droplet</vt:lpstr>
      <vt:lpstr>Through examining both positive and negative aspects of labelling theory critically explore why society deems it necessary to use the following labels</vt:lpstr>
      <vt:lpstr>Introduction </vt:lpstr>
      <vt:lpstr>What is poverty</vt:lpstr>
      <vt:lpstr>Types of poverty </vt:lpstr>
      <vt:lpstr>Statistics of poverty </vt:lpstr>
      <vt:lpstr>Statistics of poverty</vt:lpstr>
      <vt:lpstr>legislations, and policies that aim to put an end to child poverty</vt:lpstr>
      <vt:lpstr>Labelling theory</vt:lpstr>
      <vt:lpstr>Positives and negatives of labelling  </vt:lpstr>
      <vt:lpstr>The Media and poverty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Through examining both positive and negative aspects of labelling theory critically explore why society deems it necessary to use the following labels</dc:title>
  <dc:creator>Katrina Hynes (1402970)</dc:creator>
  <cp:lastModifiedBy>Katrina Hynes (1402970)</cp:lastModifiedBy>
  <cp:revision>43</cp:revision>
  <dcterms:created xsi:type="dcterms:W3CDTF">2018-01-02T21:21:45Z</dcterms:created>
  <dcterms:modified xsi:type="dcterms:W3CDTF">2018-01-08T14:59:07Z</dcterms:modified>
</cp:coreProperties>
</file>