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68F2B6-9819-45C0-840E-76B3661D1D3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7F6EDF9-29DB-41A2-BD89-DB40E23290A4}">
      <dgm:prSet/>
      <dgm:spPr/>
      <dgm:t>
        <a:bodyPr/>
        <a:lstStyle/>
        <a:p>
          <a:pPr>
            <a:lnSpc>
              <a:spcPct val="100000"/>
            </a:lnSpc>
          </a:pPr>
          <a:r>
            <a:rPr lang="en-GB"/>
            <a:t>Justify the purposes </a:t>
          </a:r>
          <a:endParaRPr lang="en-US"/>
        </a:p>
      </dgm:t>
    </dgm:pt>
    <dgm:pt modelId="{D72049D9-1F94-4C22-85A8-F8070A27940D}" type="parTrans" cxnId="{F2731F37-B6C4-4D4F-ABDC-57A65A1EA9E8}">
      <dgm:prSet/>
      <dgm:spPr/>
      <dgm:t>
        <a:bodyPr/>
        <a:lstStyle/>
        <a:p>
          <a:endParaRPr lang="en-US"/>
        </a:p>
      </dgm:t>
    </dgm:pt>
    <dgm:pt modelId="{60D5F1CF-641C-4178-AAE0-A23359BCECCC}" type="sibTrans" cxnId="{F2731F37-B6C4-4D4F-ABDC-57A65A1EA9E8}">
      <dgm:prSet/>
      <dgm:spPr/>
      <dgm:t>
        <a:bodyPr/>
        <a:lstStyle/>
        <a:p>
          <a:endParaRPr lang="en-US"/>
        </a:p>
      </dgm:t>
    </dgm:pt>
    <dgm:pt modelId="{23528E73-21E8-440F-AD0E-E55D1DB77AFA}">
      <dgm:prSet/>
      <dgm:spPr/>
      <dgm:t>
        <a:bodyPr/>
        <a:lstStyle/>
        <a:p>
          <a:pPr>
            <a:lnSpc>
              <a:spcPct val="100000"/>
            </a:lnSpc>
          </a:pPr>
          <a:r>
            <a:rPr lang="en-GB"/>
            <a:t>Don’t use parient identifiable information unless it is absulotly necessary</a:t>
          </a:r>
          <a:endParaRPr lang="en-US"/>
        </a:p>
      </dgm:t>
    </dgm:pt>
    <dgm:pt modelId="{5F7E2A6C-4A50-4C33-98DC-BCB7AC9CC251}" type="parTrans" cxnId="{0F45FCB0-AD18-4336-B681-252BAF431A59}">
      <dgm:prSet/>
      <dgm:spPr/>
      <dgm:t>
        <a:bodyPr/>
        <a:lstStyle/>
        <a:p>
          <a:endParaRPr lang="en-US"/>
        </a:p>
      </dgm:t>
    </dgm:pt>
    <dgm:pt modelId="{7A291D7A-7EC9-4058-A467-F185F4CC319E}" type="sibTrans" cxnId="{0F45FCB0-AD18-4336-B681-252BAF431A59}">
      <dgm:prSet/>
      <dgm:spPr/>
      <dgm:t>
        <a:bodyPr/>
        <a:lstStyle/>
        <a:p>
          <a:endParaRPr lang="en-US"/>
        </a:p>
      </dgm:t>
    </dgm:pt>
    <dgm:pt modelId="{369DBED9-E0F8-46AD-9E59-2B92E481A4CA}">
      <dgm:prSet/>
      <dgm:spPr/>
      <dgm:t>
        <a:bodyPr/>
        <a:lstStyle/>
        <a:p>
          <a:pPr>
            <a:lnSpc>
              <a:spcPct val="100000"/>
            </a:lnSpc>
          </a:pPr>
          <a:r>
            <a:rPr lang="en-GB"/>
            <a:t>Use the minimum necessary patient identifiable information </a:t>
          </a:r>
          <a:endParaRPr lang="en-US"/>
        </a:p>
      </dgm:t>
    </dgm:pt>
    <dgm:pt modelId="{EB70EDF5-7606-41F7-AF88-9F4A6615064B}" type="parTrans" cxnId="{E9213A65-CB75-42C8-B426-211801E3FFA7}">
      <dgm:prSet/>
      <dgm:spPr/>
      <dgm:t>
        <a:bodyPr/>
        <a:lstStyle/>
        <a:p>
          <a:endParaRPr lang="en-US"/>
        </a:p>
      </dgm:t>
    </dgm:pt>
    <dgm:pt modelId="{E4F7B0E3-EC35-4DDC-B652-42355BF8306C}" type="sibTrans" cxnId="{E9213A65-CB75-42C8-B426-211801E3FFA7}">
      <dgm:prSet/>
      <dgm:spPr/>
      <dgm:t>
        <a:bodyPr/>
        <a:lstStyle/>
        <a:p>
          <a:endParaRPr lang="en-US"/>
        </a:p>
      </dgm:t>
    </dgm:pt>
    <dgm:pt modelId="{46CA107D-2E46-4D92-8802-88144BAC8C86}">
      <dgm:prSet/>
      <dgm:spPr/>
      <dgm:t>
        <a:bodyPr/>
        <a:lstStyle/>
        <a:p>
          <a:pPr>
            <a:lnSpc>
              <a:spcPct val="100000"/>
            </a:lnSpc>
          </a:pPr>
          <a:r>
            <a:rPr lang="en-GB"/>
            <a:t>Access to patient identifiable information should be on a strict need to know basis.</a:t>
          </a:r>
          <a:endParaRPr lang="en-US"/>
        </a:p>
      </dgm:t>
    </dgm:pt>
    <dgm:pt modelId="{C4FC7087-B939-436C-BF14-564A3FE9C6AD}" type="parTrans" cxnId="{D69541E5-B0C7-4E07-A52C-0D913F020CD0}">
      <dgm:prSet/>
      <dgm:spPr/>
      <dgm:t>
        <a:bodyPr/>
        <a:lstStyle/>
        <a:p>
          <a:endParaRPr lang="en-US"/>
        </a:p>
      </dgm:t>
    </dgm:pt>
    <dgm:pt modelId="{B6B4A06E-82D8-4CFE-92EA-972FCE432552}" type="sibTrans" cxnId="{D69541E5-B0C7-4E07-A52C-0D913F020CD0}">
      <dgm:prSet/>
      <dgm:spPr/>
      <dgm:t>
        <a:bodyPr/>
        <a:lstStyle/>
        <a:p>
          <a:endParaRPr lang="en-US"/>
        </a:p>
      </dgm:t>
    </dgm:pt>
    <dgm:pt modelId="{12AD8585-8233-4D89-BEBD-66930FBFBC41}">
      <dgm:prSet/>
      <dgm:spPr/>
      <dgm:t>
        <a:bodyPr/>
        <a:lstStyle/>
        <a:p>
          <a:pPr>
            <a:lnSpc>
              <a:spcPct val="100000"/>
            </a:lnSpc>
          </a:pPr>
          <a:r>
            <a:rPr lang="en-GB"/>
            <a:t>Everyone with access to patient identification information should be aware of their responsibities </a:t>
          </a:r>
          <a:endParaRPr lang="en-US"/>
        </a:p>
      </dgm:t>
    </dgm:pt>
    <dgm:pt modelId="{0D7A3184-A7DE-4A14-A444-09F3044969E6}" type="parTrans" cxnId="{B843E977-BE50-4226-960D-072A450FE180}">
      <dgm:prSet/>
      <dgm:spPr/>
      <dgm:t>
        <a:bodyPr/>
        <a:lstStyle/>
        <a:p>
          <a:endParaRPr lang="en-US"/>
        </a:p>
      </dgm:t>
    </dgm:pt>
    <dgm:pt modelId="{A009DC23-8155-430B-8BC4-CDFC7CAB5E21}" type="sibTrans" cxnId="{B843E977-BE50-4226-960D-072A450FE180}">
      <dgm:prSet/>
      <dgm:spPr/>
      <dgm:t>
        <a:bodyPr/>
        <a:lstStyle/>
        <a:p>
          <a:endParaRPr lang="en-US"/>
        </a:p>
      </dgm:t>
    </dgm:pt>
    <dgm:pt modelId="{FDF7EA8C-752A-4793-8B3C-78B99176C7B5}">
      <dgm:prSet/>
      <dgm:spPr/>
      <dgm:t>
        <a:bodyPr/>
        <a:lstStyle/>
        <a:p>
          <a:pPr>
            <a:lnSpc>
              <a:spcPct val="100000"/>
            </a:lnSpc>
          </a:pPr>
          <a:r>
            <a:rPr lang="en-GB"/>
            <a:t>Understand and comply with the law</a:t>
          </a:r>
          <a:endParaRPr lang="en-US"/>
        </a:p>
      </dgm:t>
    </dgm:pt>
    <dgm:pt modelId="{07C637AB-D514-42F1-BF72-1B96084C0A21}" type="parTrans" cxnId="{8FFE1DEF-3880-4BF3-98B3-2F0AC3897438}">
      <dgm:prSet/>
      <dgm:spPr/>
      <dgm:t>
        <a:bodyPr/>
        <a:lstStyle/>
        <a:p>
          <a:endParaRPr lang="en-US"/>
        </a:p>
      </dgm:t>
    </dgm:pt>
    <dgm:pt modelId="{B946268C-7D1A-4C77-B787-1DAECA1BB8F1}" type="sibTrans" cxnId="{8FFE1DEF-3880-4BF3-98B3-2F0AC3897438}">
      <dgm:prSet/>
      <dgm:spPr/>
      <dgm:t>
        <a:bodyPr/>
        <a:lstStyle/>
        <a:p>
          <a:endParaRPr lang="en-US"/>
        </a:p>
      </dgm:t>
    </dgm:pt>
    <dgm:pt modelId="{99B6F012-C84B-4226-8608-71B3AC59D28B}" type="pres">
      <dgm:prSet presAssocID="{6668F2B6-9819-45C0-840E-76B3661D1D34}" presName="root" presStyleCnt="0">
        <dgm:presLayoutVars>
          <dgm:dir/>
          <dgm:resizeHandles val="exact"/>
        </dgm:presLayoutVars>
      </dgm:prSet>
      <dgm:spPr/>
    </dgm:pt>
    <dgm:pt modelId="{E86C81F0-3C94-4F5B-B2D8-7562CABCFC45}" type="pres">
      <dgm:prSet presAssocID="{57F6EDF9-29DB-41A2-BD89-DB40E23290A4}" presName="compNode" presStyleCnt="0"/>
      <dgm:spPr/>
    </dgm:pt>
    <dgm:pt modelId="{4E5F9FA6-3FD5-4F77-A3DC-758380F51A29}" type="pres">
      <dgm:prSet presAssocID="{57F6EDF9-29DB-41A2-BD89-DB40E23290A4}" presName="bgRect" presStyleLbl="bgShp" presStyleIdx="0" presStyleCnt="6"/>
      <dgm:spPr/>
    </dgm:pt>
    <dgm:pt modelId="{5CCD15E5-C15C-408C-99F0-135DEDDEB05C}" type="pres">
      <dgm:prSet presAssocID="{57F6EDF9-29DB-41A2-BD89-DB40E23290A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3F751ED-5562-4F61-B8DC-C7CAA0D621B5}" type="pres">
      <dgm:prSet presAssocID="{57F6EDF9-29DB-41A2-BD89-DB40E23290A4}" presName="spaceRect" presStyleCnt="0"/>
      <dgm:spPr/>
    </dgm:pt>
    <dgm:pt modelId="{823DAE3E-A0C7-4F48-A9F8-8BB6D0FF8F76}" type="pres">
      <dgm:prSet presAssocID="{57F6EDF9-29DB-41A2-BD89-DB40E23290A4}" presName="parTx" presStyleLbl="revTx" presStyleIdx="0" presStyleCnt="6">
        <dgm:presLayoutVars>
          <dgm:chMax val="0"/>
          <dgm:chPref val="0"/>
        </dgm:presLayoutVars>
      </dgm:prSet>
      <dgm:spPr/>
    </dgm:pt>
    <dgm:pt modelId="{7A1EA466-64AF-422E-B7A9-540393823E57}" type="pres">
      <dgm:prSet presAssocID="{60D5F1CF-641C-4178-AAE0-A23359BCECCC}" presName="sibTrans" presStyleCnt="0"/>
      <dgm:spPr/>
    </dgm:pt>
    <dgm:pt modelId="{23A9B136-BA7F-4F68-9A5A-6FFF53095B26}" type="pres">
      <dgm:prSet presAssocID="{23528E73-21E8-440F-AD0E-E55D1DB77AFA}" presName="compNode" presStyleCnt="0"/>
      <dgm:spPr/>
    </dgm:pt>
    <dgm:pt modelId="{EB21CE03-509A-4C72-8667-78CB86617F65}" type="pres">
      <dgm:prSet presAssocID="{23528E73-21E8-440F-AD0E-E55D1DB77AFA}" presName="bgRect" presStyleLbl="bgShp" presStyleIdx="1" presStyleCnt="6"/>
      <dgm:spPr/>
    </dgm:pt>
    <dgm:pt modelId="{3ED37652-1A83-4A0B-A68C-09B41CAD7905}" type="pres">
      <dgm:prSet presAssocID="{23528E73-21E8-440F-AD0E-E55D1DB77AF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23BF45DD-AB5D-4C85-B841-7D7E6EFC560A}" type="pres">
      <dgm:prSet presAssocID="{23528E73-21E8-440F-AD0E-E55D1DB77AFA}" presName="spaceRect" presStyleCnt="0"/>
      <dgm:spPr/>
    </dgm:pt>
    <dgm:pt modelId="{DD08D073-3F6B-44A7-AEAD-D6DF7FFF3EB9}" type="pres">
      <dgm:prSet presAssocID="{23528E73-21E8-440F-AD0E-E55D1DB77AFA}" presName="parTx" presStyleLbl="revTx" presStyleIdx="1" presStyleCnt="6">
        <dgm:presLayoutVars>
          <dgm:chMax val="0"/>
          <dgm:chPref val="0"/>
        </dgm:presLayoutVars>
      </dgm:prSet>
      <dgm:spPr/>
    </dgm:pt>
    <dgm:pt modelId="{2BB2625A-B853-4C1E-9F8B-F493B372D894}" type="pres">
      <dgm:prSet presAssocID="{7A291D7A-7EC9-4058-A467-F185F4CC319E}" presName="sibTrans" presStyleCnt="0"/>
      <dgm:spPr/>
    </dgm:pt>
    <dgm:pt modelId="{7A743F6D-7E4A-48CC-837E-DEC15E14E136}" type="pres">
      <dgm:prSet presAssocID="{369DBED9-E0F8-46AD-9E59-2B92E481A4CA}" presName="compNode" presStyleCnt="0"/>
      <dgm:spPr/>
    </dgm:pt>
    <dgm:pt modelId="{C694B785-205D-44C3-A10E-FEA0533A91B8}" type="pres">
      <dgm:prSet presAssocID="{369DBED9-E0F8-46AD-9E59-2B92E481A4CA}" presName="bgRect" presStyleLbl="bgShp" presStyleIdx="2" presStyleCnt="6"/>
      <dgm:spPr/>
    </dgm:pt>
    <dgm:pt modelId="{3AB31F8E-0189-4A61-8765-89D2A679EC2D}" type="pres">
      <dgm:prSet presAssocID="{369DBED9-E0F8-46AD-9E59-2B92E481A4C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9EAC031-4A9F-4A84-886F-29169E6C8F69}" type="pres">
      <dgm:prSet presAssocID="{369DBED9-E0F8-46AD-9E59-2B92E481A4CA}" presName="spaceRect" presStyleCnt="0"/>
      <dgm:spPr/>
    </dgm:pt>
    <dgm:pt modelId="{1AE030F4-A1E9-4107-8121-D7B8356D6554}" type="pres">
      <dgm:prSet presAssocID="{369DBED9-E0F8-46AD-9E59-2B92E481A4CA}" presName="parTx" presStyleLbl="revTx" presStyleIdx="2" presStyleCnt="6">
        <dgm:presLayoutVars>
          <dgm:chMax val="0"/>
          <dgm:chPref val="0"/>
        </dgm:presLayoutVars>
      </dgm:prSet>
      <dgm:spPr/>
    </dgm:pt>
    <dgm:pt modelId="{471749E4-3357-49A9-9678-35650737ECAA}" type="pres">
      <dgm:prSet presAssocID="{E4F7B0E3-EC35-4DDC-B652-42355BF8306C}" presName="sibTrans" presStyleCnt="0"/>
      <dgm:spPr/>
    </dgm:pt>
    <dgm:pt modelId="{82EA8C8C-032B-4A7A-8F68-32C836715FBD}" type="pres">
      <dgm:prSet presAssocID="{46CA107D-2E46-4D92-8802-88144BAC8C86}" presName="compNode" presStyleCnt="0"/>
      <dgm:spPr/>
    </dgm:pt>
    <dgm:pt modelId="{13795454-CCDB-4725-8AF0-72C4972E6D75}" type="pres">
      <dgm:prSet presAssocID="{46CA107D-2E46-4D92-8802-88144BAC8C86}" presName="bgRect" presStyleLbl="bgShp" presStyleIdx="3" presStyleCnt="6"/>
      <dgm:spPr/>
    </dgm:pt>
    <dgm:pt modelId="{E0414AFB-BB5F-4FFA-A58E-25FF10482D32}" type="pres">
      <dgm:prSet presAssocID="{46CA107D-2E46-4D92-8802-88144BAC8C8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B3183951-7C67-444B-A881-D9DB1D8052FA}" type="pres">
      <dgm:prSet presAssocID="{46CA107D-2E46-4D92-8802-88144BAC8C86}" presName="spaceRect" presStyleCnt="0"/>
      <dgm:spPr/>
    </dgm:pt>
    <dgm:pt modelId="{24F49471-4F75-4EAD-A7DE-8AF4B8FD90CC}" type="pres">
      <dgm:prSet presAssocID="{46CA107D-2E46-4D92-8802-88144BAC8C86}" presName="parTx" presStyleLbl="revTx" presStyleIdx="3" presStyleCnt="6">
        <dgm:presLayoutVars>
          <dgm:chMax val="0"/>
          <dgm:chPref val="0"/>
        </dgm:presLayoutVars>
      </dgm:prSet>
      <dgm:spPr/>
    </dgm:pt>
    <dgm:pt modelId="{0E45A15C-E649-4594-8E76-A8C51838A48B}" type="pres">
      <dgm:prSet presAssocID="{B6B4A06E-82D8-4CFE-92EA-972FCE432552}" presName="sibTrans" presStyleCnt="0"/>
      <dgm:spPr/>
    </dgm:pt>
    <dgm:pt modelId="{858DA181-D048-4C88-88C6-85DC9F30CB95}" type="pres">
      <dgm:prSet presAssocID="{12AD8585-8233-4D89-BEBD-66930FBFBC41}" presName="compNode" presStyleCnt="0"/>
      <dgm:spPr/>
    </dgm:pt>
    <dgm:pt modelId="{C56500F1-6C39-49E4-AFE4-840297A3F7EE}" type="pres">
      <dgm:prSet presAssocID="{12AD8585-8233-4D89-BEBD-66930FBFBC41}" presName="bgRect" presStyleLbl="bgShp" presStyleIdx="4" presStyleCnt="6"/>
      <dgm:spPr/>
    </dgm:pt>
    <dgm:pt modelId="{54D3BEA3-74D8-463C-A7E4-1E228DB1BA33}" type="pres">
      <dgm:prSet presAssocID="{12AD8585-8233-4D89-BEBD-66930FBFBC4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31C0D189-4219-4370-A2FA-7FFBAF9AC333}" type="pres">
      <dgm:prSet presAssocID="{12AD8585-8233-4D89-BEBD-66930FBFBC41}" presName="spaceRect" presStyleCnt="0"/>
      <dgm:spPr/>
    </dgm:pt>
    <dgm:pt modelId="{95BB08F7-44E5-42F8-A074-BA90557C6F4A}" type="pres">
      <dgm:prSet presAssocID="{12AD8585-8233-4D89-BEBD-66930FBFBC41}" presName="parTx" presStyleLbl="revTx" presStyleIdx="4" presStyleCnt="6">
        <dgm:presLayoutVars>
          <dgm:chMax val="0"/>
          <dgm:chPref val="0"/>
        </dgm:presLayoutVars>
      </dgm:prSet>
      <dgm:spPr/>
    </dgm:pt>
    <dgm:pt modelId="{3357948C-9D53-4EB7-A6FE-01147A5DCC60}" type="pres">
      <dgm:prSet presAssocID="{A009DC23-8155-430B-8BC4-CDFC7CAB5E21}" presName="sibTrans" presStyleCnt="0"/>
      <dgm:spPr/>
    </dgm:pt>
    <dgm:pt modelId="{63EF3AD5-41EB-460D-B9E2-5B95CC451ABE}" type="pres">
      <dgm:prSet presAssocID="{FDF7EA8C-752A-4793-8B3C-78B99176C7B5}" presName="compNode" presStyleCnt="0"/>
      <dgm:spPr/>
    </dgm:pt>
    <dgm:pt modelId="{7E672554-86D8-461F-BEF3-EA855ADA654A}" type="pres">
      <dgm:prSet presAssocID="{FDF7EA8C-752A-4793-8B3C-78B99176C7B5}" presName="bgRect" presStyleLbl="bgShp" presStyleIdx="5" presStyleCnt="6"/>
      <dgm:spPr/>
    </dgm:pt>
    <dgm:pt modelId="{EDD2F41E-2B65-4756-A2EA-6ACF2E3CA08F}" type="pres">
      <dgm:prSet presAssocID="{FDF7EA8C-752A-4793-8B3C-78B99176C7B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E5D8CCE6-028E-4230-8E80-438EEAADE117}" type="pres">
      <dgm:prSet presAssocID="{FDF7EA8C-752A-4793-8B3C-78B99176C7B5}" presName="spaceRect" presStyleCnt="0"/>
      <dgm:spPr/>
    </dgm:pt>
    <dgm:pt modelId="{EF220568-C229-4110-948E-8F37F40E4D47}" type="pres">
      <dgm:prSet presAssocID="{FDF7EA8C-752A-4793-8B3C-78B99176C7B5}" presName="parTx" presStyleLbl="revTx" presStyleIdx="5" presStyleCnt="6">
        <dgm:presLayoutVars>
          <dgm:chMax val="0"/>
          <dgm:chPref val="0"/>
        </dgm:presLayoutVars>
      </dgm:prSet>
      <dgm:spPr/>
    </dgm:pt>
  </dgm:ptLst>
  <dgm:cxnLst>
    <dgm:cxn modelId="{F2731F37-B6C4-4D4F-ABDC-57A65A1EA9E8}" srcId="{6668F2B6-9819-45C0-840E-76B3661D1D34}" destId="{57F6EDF9-29DB-41A2-BD89-DB40E23290A4}" srcOrd="0" destOrd="0" parTransId="{D72049D9-1F94-4C22-85A8-F8070A27940D}" sibTransId="{60D5F1CF-641C-4178-AAE0-A23359BCECCC}"/>
    <dgm:cxn modelId="{0839E140-A699-44C9-A4BC-4F38EFF57F9E}" type="presOf" srcId="{12AD8585-8233-4D89-BEBD-66930FBFBC41}" destId="{95BB08F7-44E5-42F8-A074-BA90557C6F4A}" srcOrd="0" destOrd="0" presId="urn:microsoft.com/office/officeart/2018/2/layout/IconVerticalSolidList"/>
    <dgm:cxn modelId="{E9213A65-CB75-42C8-B426-211801E3FFA7}" srcId="{6668F2B6-9819-45C0-840E-76B3661D1D34}" destId="{369DBED9-E0F8-46AD-9E59-2B92E481A4CA}" srcOrd="2" destOrd="0" parTransId="{EB70EDF5-7606-41F7-AF88-9F4A6615064B}" sibTransId="{E4F7B0E3-EC35-4DDC-B652-42355BF8306C}"/>
    <dgm:cxn modelId="{8A46A16B-B7D1-4B10-BAEC-80F4DF16F040}" type="presOf" srcId="{369DBED9-E0F8-46AD-9E59-2B92E481A4CA}" destId="{1AE030F4-A1E9-4107-8121-D7B8356D6554}" srcOrd="0" destOrd="0" presId="urn:microsoft.com/office/officeart/2018/2/layout/IconVerticalSolidList"/>
    <dgm:cxn modelId="{5A9A274F-6A2F-41E7-859E-190D22B84942}" type="presOf" srcId="{46CA107D-2E46-4D92-8802-88144BAC8C86}" destId="{24F49471-4F75-4EAD-A7DE-8AF4B8FD90CC}" srcOrd="0" destOrd="0" presId="urn:microsoft.com/office/officeart/2018/2/layout/IconVerticalSolidList"/>
    <dgm:cxn modelId="{B843E977-BE50-4226-960D-072A450FE180}" srcId="{6668F2B6-9819-45C0-840E-76B3661D1D34}" destId="{12AD8585-8233-4D89-BEBD-66930FBFBC41}" srcOrd="4" destOrd="0" parTransId="{0D7A3184-A7DE-4A14-A444-09F3044969E6}" sibTransId="{A009DC23-8155-430B-8BC4-CDFC7CAB5E21}"/>
    <dgm:cxn modelId="{2D858581-966E-4BEC-A1DA-84E31A3267B5}" type="presOf" srcId="{57F6EDF9-29DB-41A2-BD89-DB40E23290A4}" destId="{823DAE3E-A0C7-4F48-A9F8-8BB6D0FF8F76}" srcOrd="0" destOrd="0" presId="urn:microsoft.com/office/officeart/2018/2/layout/IconVerticalSolidList"/>
    <dgm:cxn modelId="{EF3DC284-D651-4A5F-997F-C03B7DAB14C5}" type="presOf" srcId="{23528E73-21E8-440F-AD0E-E55D1DB77AFA}" destId="{DD08D073-3F6B-44A7-AEAD-D6DF7FFF3EB9}" srcOrd="0" destOrd="0" presId="urn:microsoft.com/office/officeart/2018/2/layout/IconVerticalSolidList"/>
    <dgm:cxn modelId="{0F45FCB0-AD18-4336-B681-252BAF431A59}" srcId="{6668F2B6-9819-45C0-840E-76B3661D1D34}" destId="{23528E73-21E8-440F-AD0E-E55D1DB77AFA}" srcOrd="1" destOrd="0" parTransId="{5F7E2A6C-4A50-4C33-98DC-BCB7AC9CC251}" sibTransId="{7A291D7A-7EC9-4058-A467-F185F4CC319E}"/>
    <dgm:cxn modelId="{CE67CCB2-531B-4540-A433-3AC906AEB6BA}" type="presOf" srcId="{FDF7EA8C-752A-4793-8B3C-78B99176C7B5}" destId="{EF220568-C229-4110-948E-8F37F40E4D47}" srcOrd="0" destOrd="0" presId="urn:microsoft.com/office/officeart/2018/2/layout/IconVerticalSolidList"/>
    <dgm:cxn modelId="{D69541E5-B0C7-4E07-A52C-0D913F020CD0}" srcId="{6668F2B6-9819-45C0-840E-76B3661D1D34}" destId="{46CA107D-2E46-4D92-8802-88144BAC8C86}" srcOrd="3" destOrd="0" parTransId="{C4FC7087-B939-436C-BF14-564A3FE9C6AD}" sibTransId="{B6B4A06E-82D8-4CFE-92EA-972FCE432552}"/>
    <dgm:cxn modelId="{8FFE1DEF-3880-4BF3-98B3-2F0AC3897438}" srcId="{6668F2B6-9819-45C0-840E-76B3661D1D34}" destId="{FDF7EA8C-752A-4793-8B3C-78B99176C7B5}" srcOrd="5" destOrd="0" parTransId="{07C637AB-D514-42F1-BF72-1B96084C0A21}" sibTransId="{B946268C-7D1A-4C77-B787-1DAECA1BB8F1}"/>
    <dgm:cxn modelId="{1E6B73EF-414F-4452-895F-5336EAFAFF01}" type="presOf" srcId="{6668F2B6-9819-45C0-840E-76B3661D1D34}" destId="{99B6F012-C84B-4226-8608-71B3AC59D28B}" srcOrd="0" destOrd="0" presId="urn:microsoft.com/office/officeart/2018/2/layout/IconVerticalSolidList"/>
    <dgm:cxn modelId="{92BE4DC8-B736-4D25-9833-990D9169C09A}" type="presParOf" srcId="{99B6F012-C84B-4226-8608-71B3AC59D28B}" destId="{E86C81F0-3C94-4F5B-B2D8-7562CABCFC45}" srcOrd="0" destOrd="0" presId="urn:microsoft.com/office/officeart/2018/2/layout/IconVerticalSolidList"/>
    <dgm:cxn modelId="{0391C1A8-CECE-410D-8729-53524E588BD3}" type="presParOf" srcId="{E86C81F0-3C94-4F5B-B2D8-7562CABCFC45}" destId="{4E5F9FA6-3FD5-4F77-A3DC-758380F51A29}" srcOrd="0" destOrd="0" presId="urn:microsoft.com/office/officeart/2018/2/layout/IconVerticalSolidList"/>
    <dgm:cxn modelId="{BE85D4A3-75E5-4095-935D-4FC9E0ADB1CA}" type="presParOf" srcId="{E86C81F0-3C94-4F5B-B2D8-7562CABCFC45}" destId="{5CCD15E5-C15C-408C-99F0-135DEDDEB05C}" srcOrd="1" destOrd="0" presId="urn:microsoft.com/office/officeart/2018/2/layout/IconVerticalSolidList"/>
    <dgm:cxn modelId="{C2231A47-DBB5-4D12-B755-F1F93441A3CF}" type="presParOf" srcId="{E86C81F0-3C94-4F5B-B2D8-7562CABCFC45}" destId="{B3F751ED-5562-4F61-B8DC-C7CAA0D621B5}" srcOrd="2" destOrd="0" presId="urn:microsoft.com/office/officeart/2018/2/layout/IconVerticalSolidList"/>
    <dgm:cxn modelId="{29A7D4D2-9398-462A-BC8D-F1E1122B507F}" type="presParOf" srcId="{E86C81F0-3C94-4F5B-B2D8-7562CABCFC45}" destId="{823DAE3E-A0C7-4F48-A9F8-8BB6D0FF8F76}" srcOrd="3" destOrd="0" presId="urn:microsoft.com/office/officeart/2018/2/layout/IconVerticalSolidList"/>
    <dgm:cxn modelId="{665F6082-8E68-4879-BAB8-C09CA3777F10}" type="presParOf" srcId="{99B6F012-C84B-4226-8608-71B3AC59D28B}" destId="{7A1EA466-64AF-422E-B7A9-540393823E57}" srcOrd="1" destOrd="0" presId="urn:microsoft.com/office/officeart/2018/2/layout/IconVerticalSolidList"/>
    <dgm:cxn modelId="{29C97155-C78C-4EAD-BA81-50437B929C72}" type="presParOf" srcId="{99B6F012-C84B-4226-8608-71B3AC59D28B}" destId="{23A9B136-BA7F-4F68-9A5A-6FFF53095B26}" srcOrd="2" destOrd="0" presId="urn:microsoft.com/office/officeart/2018/2/layout/IconVerticalSolidList"/>
    <dgm:cxn modelId="{D3B1FF77-32D0-4A80-AAE4-5D3FF7EA6850}" type="presParOf" srcId="{23A9B136-BA7F-4F68-9A5A-6FFF53095B26}" destId="{EB21CE03-509A-4C72-8667-78CB86617F65}" srcOrd="0" destOrd="0" presId="urn:microsoft.com/office/officeart/2018/2/layout/IconVerticalSolidList"/>
    <dgm:cxn modelId="{A7593E2F-5982-4010-8996-60A5F7E0E63A}" type="presParOf" srcId="{23A9B136-BA7F-4F68-9A5A-6FFF53095B26}" destId="{3ED37652-1A83-4A0B-A68C-09B41CAD7905}" srcOrd="1" destOrd="0" presId="urn:microsoft.com/office/officeart/2018/2/layout/IconVerticalSolidList"/>
    <dgm:cxn modelId="{9918ED5D-3B63-450A-B4F5-DBBD30097876}" type="presParOf" srcId="{23A9B136-BA7F-4F68-9A5A-6FFF53095B26}" destId="{23BF45DD-AB5D-4C85-B841-7D7E6EFC560A}" srcOrd="2" destOrd="0" presId="urn:microsoft.com/office/officeart/2018/2/layout/IconVerticalSolidList"/>
    <dgm:cxn modelId="{CD7443DB-BCA2-44F7-BF53-561C8F049716}" type="presParOf" srcId="{23A9B136-BA7F-4F68-9A5A-6FFF53095B26}" destId="{DD08D073-3F6B-44A7-AEAD-D6DF7FFF3EB9}" srcOrd="3" destOrd="0" presId="urn:microsoft.com/office/officeart/2018/2/layout/IconVerticalSolidList"/>
    <dgm:cxn modelId="{ECE49DBF-614D-4343-8C6C-4DF5DB76543F}" type="presParOf" srcId="{99B6F012-C84B-4226-8608-71B3AC59D28B}" destId="{2BB2625A-B853-4C1E-9F8B-F493B372D894}" srcOrd="3" destOrd="0" presId="urn:microsoft.com/office/officeart/2018/2/layout/IconVerticalSolidList"/>
    <dgm:cxn modelId="{DCEA0034-DD4B-4BAB-B86A-1E2E3A1C6AF7}" type="presParOf" srcId="{99B6F012-C84B-4226-8608-71B3AC59D28B}" destId="{7A743F6D-7E4A-48CC-837E-DEC15E14E136}" srcOrd="4" destOrd="0" presId="urn:microsoft.com/office/officeart/2018/2/layout/IconVerticalSolidList"/>
    <dgm:cxn modelId="{EF2FBD1F-E62A-4237-B2A3-C801937D4062}" type="presParOf" srcId="{7A743F6D-7E4A-48CC-837E-DEC15E14E136}" destId="{C694B785-205D-44C3-A10E-FEA0533A91B8}" srcOrd="0" destOrd="0" presId="urn:microsoft.com/office/officeart/2018/2/layout/IconVerticalSolidList"/>
    <dgm:cxn modelId="{CF16DF7A-3658-4BB1-8D7E-439E10A4F27F}" type="presParOf" srcId="{7A743F6D-7E4A-48CC-837E-DEC15E14E136}" destId="{3AB31F8E-0189-4A61-8765-89D2A679EC2D}" srcOrd="1" destOrd="0" presId="urn:microsoft.com/office/officeart/2018/2/layout/IconVerticalSolidList"/>
    <dgm:cxn modelId="{7DFC9630-F54C-4653-861D-6987B78F93B7}" type="presParOf" srcId="{7A743F6D-7E4A-48CC-837E-DEC15E14E136}" destId="{99EAC031-4A9F-4A84-886F-29169E6C8F69}" srcOrd="2" destOrd="0" presId="urn:microsoft.com/office/officeart/2018/2/layout/IconVerticalSolidList"/>
    <dgm:cxn modelId="{932D6778-2396-40C8-AEEF-1A3DEBA5EE2E}" type="presParOf" srcId="{7A743F6D-7E4A-48CC-837E-DEC15E14E136}" destId="{1AE030F4-A1E9-4107-8121-D7B8356D6554}" srcOrd="3" destOrd="0" presId="urn:microsoft.com/office/officeart/2018/2/layout/IconVerticalSolidList"/>
    <dgm:cxn modelId="{5DAC1B3D-26CD-4853-A170-F6FCE1C3C6FF}" type="presParOf" srcId="{99B6F012-C84B-4226-8608-71B3AC59D28B}" destId="{471749E4-3357-49A9-9678-35650737ECAA}" srcOrd="5" destOrd="0" presId="urn:microsoft.com/office/officeart/2018/2/layout/IconVerticalSolidList"/>
    <dgm:cxn modelId="{DA269E55-662F-4995-B5CF-88D5980D373F}" type="presParOf" srcId="{99B6F012-C84B-4226-8608-71B3AC59D28B}" destId="{82EA8C8C-032B-4A7A-8F68-32C836715FBD}" srcOrd="6" destOrd="0" presId="urn:microsoft.com/office/officeart/2018/2/layout/IconVerticalSolidList"/>
    <dgm:cxn modelId="{945C776C-83BF-41F9-922E-C3DCE91EE314}" type="presParOf" srcId="{82EA8C8C-032B-4A7A-8F68-32C836715FBD}" destId="{13795454-CCDB-4725-8AF0-72C4972E6D75}" srcOrd="0" destOrd="0" presId="urn:microsoft.com/office/officeart/2018/2/layout/IconVerticalSolidList"/>
    <dgm:cxn modelId="{CD4BE74B-8213-4639-A27E-BB14F1B6F7AE}" type="presParOf" srcId="{82EA8C8C-032B-4A7A-8F68-32C836715FBD}" destId="{E0414AFB-BB5F-4FFA-A58E-25FF10482D32}" srcOrd="1" destOrd="0" presId="urn:microsoft.com/office/officeart/2018/2/layout/IconVerticalSolidList"/>
    <dgm:cxn modelId="{A7AB0759-E40B-40A0-891C-A3CE65EDF806}" type="presParOf" srcId="{82EA8C8C-032B-4A7A-8F68-32C836715FBD}" destId="{B3183951-7C67-444B-A881-D9DB1D8052FA}" srcOrd="2" destOrd="0" presId="urn:microsoft.com/office/officeart/2018/2/layout/IconVerticalSolidList"/>
    <dgm:cxn modelId="{86F44494-3B18-4A5A-9077-BF6366DFF06A}" type="presParOf" srcId="{82EA8C8C-032B-4A7A-8F68-32C836715FBD}" destId="{24F49471-4F75-4EAD-A7DE-8AF4B8FD90CC}" srcOrd="3" destOrd="0" presId="urn:microsoft.com/office/officeart/2018/2/layout/IconVerticalSolidList"/>
    <dgm:cxn modelId="{02495A1C-FE6F-48AB-BDDD-BD55CA3E8387}" type="presParOf" srcId="{99B6F012-C84B-4226-8608-71B3AC59D28B}" destId="{0E45A15C-E649-4594-8E76-A8C51838A48B}" srcOrd="7" destOrd="0" presId="urn:microsoft.com/office/officeart/2018/2/layout/IconVerticalSolidList"/>
    <dgm:cxn modelId="{D8D7212D-44B8-4793-8A91-F454E2FE2FEF}" type="presParOf" srcId="{99B6F012-C84B-4226-8608-71B3AC59D28B}" destId="{858DA181-D048-4C88-88C6-85DC9F30CB95}" srcOrd="8" destOrd="0" presId="urn:microsoft.com/office/officeart/2018/2/layout/IconVerticalSolidList"/>
    <dgm:cxn modelId="{CCC07CE5-E516-463C-A509-E520591C7654}" type="presParOf" srcId="{858DA181-D048-4C88-88C6-85DC9F30CB95}" destId="{C56500F1-6C39-49E4-AFE4-840297A3F7EE}" srcOrd="0" destOrd="0" presId="urn:microsoft.com/office/officeart/2018/2/layout/IconVerticalSolidList"/>
    <dgm:cxn modelId="{AE7535AB-36C6-4B9A-92A9-5FD69364D2B2}" type="presParOf" srcId="{858DA181-D048-4C88-88C6-85DC9F30CB95}" destId="{54D3BEA3-74D8-463C-A7E4-1E228DB1BA33}" srcOrd="1" destOrd="0" presId="urn:microsoft.com/office/officeart/2018/2/layout/IconVerticalSolidList"/>
    <dgm:cxn modelId="{E4311128-0C2C-4C83-BE74-B66A80D07BB0}" type="presParOf" srcId="{858DA181-D048-4C88-88C6-85DC9F30CB95}" destId="{31C0D189-4219-4370-A2FA-7FFBAF9AC333}" srcOrd="2" destOrd="0" presId="urn:microsoft.com/office/officeart/2018/2/layout/IconVerticalSolidList"/>
    <dgm:cxn modelId="{A55F5AE3-20BF-4B5E-B606-F731640039ED}" type="presParOf" srcId="{858DA181-D048-4C88-88C6-85DC9F30CB95}" destId="{95BB08F7-44E5-42F8-A074-BA90557C6F4A}" srcOrd="3" destOrd="0" presId="urn:microsoft.com/office/officeart/2018/2/layout/IconVerticalSolidList"/>
    <dgm:cxn modelId="{F742F387-4B1F-4D8D-A6FA-FC320942AAAA}" type="presParOf" srcId="{99B6F012-C84B-4226-8608-71B3AC59D28B}" destId="{3357948C-9D53-4EB7-A6FE-01147A5DCC60}" srcOrd="9" destOrd="0" presId="urn:microsoft.com/office/officeart/2018/2/layout/IconVerticalSolidList"/>
    <dgm:cxn modelId="{4BE8FB25-CBC9-4030-9ED0-9C0C3C1469EB}" type="presParOf" srcId="{99B6F012-C84B-4226-8608-71B3AC59D28B}" destId="{63EF3AD5-41EB-460D-B9E2-5B95CC451ABE}" srcOrd="10" destOrd="0" presId="urn:microsoft.com/office/officeart/2018/2/layout/IconVerticalSolidList"/>
    <dgm:cxn modelId="{076A5E35-45E8-48F1-80BB-AA3F5E2A43E5}" type="presParOf" srcId="{63EF3AD5-41EB-460D-B9E2-5B95CC451ABE}" destId="{7E672554-86D8-461F-BEF3-EA855ADA654A}" srcOrd="0" destOrd="0" presId="urn:microsoft.com/office/officeart/2018/2/layout/IconVerticalSolidList"/>
    <dgm:cxn modelId="{D4576349-CBBC-42CF-B911-C2E5AFAE7C38}" type="presParOf" srcId="{63EF3AD5-41EB-460D-B9E2-5B95CC451ABE}" destId="{EDD2F41E-2B65-4756-A2EA-6ACF2E3CA08F}" srcOrd="1" destOrd="0" presId="urn:microsoft.com/office/officeart/2018/2/layout/IconVerticalSolidList"/>
    <dgm:cxn modelId="{6C96D28E-60EF-492A-B74E-6E1C18C781D3}" type="presParOf" srcId="{63EF3AD5-41EB-460D-B9E2-5B95CC451ABE}" destId="{E5D8CCE6-028E-4230-8E80-438EEAADE117}" srcOrd="2" destOrd="0" presId="urn:microsoft.com/office/officeart/2018/2/layout/IconVerticalSolidList"/>
    <dgm:cxn modelId="{7516D580-67A4-4913-8265-46EFA20D8037}" type="presParOf" srcId="{63EF3AD5-41EB-460D-B9E2-5B95CC451ABE}" destId="{EF220568-C229-4110-948E-8F37F40E4D4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3DE5D6-F4B7-47F0-BFC1-A9258DB9FDE6}"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3C8E3405-65CE-4243-AAEC-D596B7A66C4D}">
      <dgm:prSet/>
      <dgm:spPr/>
      <dgm:t>
        <a:bodyPr/>
        <a:lstStyle/>
        <a:p>
          <a:r>
            <a:rPr lang="en-US" b="0" i="0"/>
            <a:t>Breach of patient confidentiality consequences can include a sizeable award for damages and a loss of reputation for a doctor or healthcare clinic. To guard against these types of breach of patient confidentiality consequences, many healthcare businesses purchase malpractice insurance. (Quain 2018).</a:t>
          </a:r>
          <a:endParaRPr lang="en-US"/>
        </a:p>
      </dgm:t>
    </dgm:pt>
    <dgm:pt modelId="{1F1A41E5-3092-4E57-BF7E-1B45A1D20079}" type="parTrans" cxnId="{EC62AB07-2948-4B0D-B81A-9B9F075D07C3}">
      <dgm:prSet/>
      <dgm:spPr/>
      <dgm:t>
        <a:bodyPr/>
        <a:lstStyle/>
        <a:p>
          <a:endParaRPr lang="en-US"/>
        </a:p>
      </dgm:t>
    </dgm:pt>
    <dgm:pt modelId="{62D9CD54-3FAD-4704-9F5A-5C48CE313C57}" type="sibTrans" cxnId="{EC62AB07-2948-4B0D-B81A-9B9F075D07C3}">
      <dgm:prSet/>
      <dgm:spPr/>
      <dgm:t>
        <a:bodyPr/>
        <a:lstStyle/>
        <a:p>
          <a:endParaRPr lang="en-US"/>
        </a:p>
      </dgm:t>
    </dgm:pt>
    <dgm:pt modelId="{9B52A4A2-FA6A-47B4-87C0-D03702046DD2}">
      <dgm:prSet/>
      <dgm:spPr/>
      <dgm:t>
        <a:bodyPr/>
        <a:lstStyle/>
        <a:p>
          <a:r>
            <a:rPr lang="en-US" b="0" i="0"/>
            <a:t>As an employee, the consequences of breaking confidentially agreements could lead to termination of employment. In more serious cases, they can even face a civil lawsuit, if a third party involved decides to press charges for the implications experienced from the breach. (</a:t>
          </a:r>
          <a:r>
            <a:rPr lang="en-US"/>
            <a:t>H</a:t>
          </a:r>
          <a:r>
            <a:rPr lang="en-US" b="0" i="0"/>
            <a:t>iscocks 2018)</a:t>
          </a:r>
          <a:endParaRPr lang="en-US"/>
        </a:p>
      </dgm:t>
    </dgm:pt>
    <dgm:pt modelId="{B6A95E0B-7B43-4E1D-88E7-BDFE5BDD05D6}" type="parTrans" cxnId="{C6A7AB2D-EB0E-4421-8BC9-50D03A41A6D4}">
      <dgm:prSet/>
      <dgm:spPr/>
      <dgm:t>
        <a:bodyPr/>
        <a:lstStyle/>
        <a:p>
          <a:endParaRPr lang="en-US"/>
        </a:p>
      </dgm:t>
    </dgm:pt>
    <dgm:pt modelId="{015916F1-C681-427E-95D5-C0C07E834121}" type="sibTrans" cxnId="{C6A7AB2D-EB0E-4421-8BC9-50D03A41A6D4}">
      <dgm:prSet/>
      <dgm:spPr/>
      <dgm:t>
        <a:bodyPr/>
        <a:lstStyle/>
        <a:p>
          <a:endParaRPr lang="en-US"/>
        </a:p>
      </dgm:t>
    </dgm:pt>
    <dgm:pt modelId="{D426B893-299C-4180-89EE-54CEEF7795C8}" type="pres">
      <dgm:prSet presAssocID="{283DE5D6-F4B7-47F0-BFC1-A9258DB9FDE6}" presName="linear" presStyleCnt="0">
        <dgm:presLayoutVars>
          <dgm:animLvl val="lvl"/>
          <dgm:resizeHandles val="exact"/>
        </dgm:presLayoutVars>
      </dgm:prSet>
      <dgm:spPr/>
    </dgm:pt>
    <dgm:pt modelId="{C6EA0215-0256-46E7-93EB-174851B6E2DC}" type="pres">
      <dgm:prSet presAssocID="{3C8E3405-65CE-4243-AAEC-D596B7A66C4D}" presName="parentText" presStyleLbl="node1" presStyleIdx="0" presStyleCnt="2">
        <dgm:presLayoutVars>
          <dgm:chMax val="0"/>
          <dgm:bulletEnabled val="1"/>
        </dgm:presLayoutVars>
      </dgm:prSet>
      <dgm:spPr/>
    </dgm:pt>
    <dgm:pt modelId="{939F70CA-FBD5-4120-B4BE-8343BE87C0C8}" type="pres">
      <dgm:prSet presAssocID="{62D9CD54-3FAD-4704-9F5A-5C48CE313C57}" presName="spacer" presStyleCnt="0"/>
      <dgm:spPr/>
    </dgm:pt>
    <dgm:pt modelId="{C1C797AB-A480-4E6B-80E0-BCA63E165249}" type="pres">
      <dgm:prSet presAssocID="{9B52A4A2-FA6A-47B4-87C0-D03702046DD2}" presName="parentText" presStyleLbl="node1" presStyleIdx="1" presStyleCnt="2">
        <dgm:presLayoutVars>
          <dgm:chMax val="0"/>
          <dgm:bulletEnabled val="1"/>
        </dgm:presLayoutVars>
      </dgm:prSet>
      <dgm:spPr/>
    </dgm:pt>
  </dgm:ptLst>
  <dgm:cxnLst>
    <dgm:cxn modelId="{EC62AB07-2948-4B0D-B81A-9B9F075D07C3}" srcId="{283DE5D6-F4B7-47F0-BFC1-A9258DB9FDE6}" destId="{3C8E3405-65CE-4243-AAEC-D596B7A66C4D}" srcOrd="0" destOrd="0" parTransId="{1F1A41E5-3092-4E57-BF7E-1B45A1D20079}" sibTransId="{62D9CD54-3FAD-4704-9F5A-5C48CE313C57}"/>
    <dgm:cxn modelId="{C6A7AB2D-EB0E-4421-8BC9-50D03A41A6D4}" srcId="{283DE5D6-F4B7-47F0-BFC1-A9258DB9FDE6}" destId="{9B52A4A2-FA6A-47B4-87C0-D03702046DD2}" srcOrd="1" destOrd="0" parTransId="{B6A95E0B-7B43-4E1D-88E7-BDFE5BDD05D6}" sibTransId="{015916F1-C681-427E-95D5-C0C07E834121}"/>
    <dgm:cxn modelId="{9F280040-8A13-4950-B94A-30D4028E8562}" type="presOf" srcId="{283DE5D6-F4B7-47F0-BFC1-A9258DB9FDE6}" destId="{D426B893-299C-4180-89EE-54CEEF7795C8}" srcOrd="0" destOrd="0" presId="urn:microsoft.com/office/officeart/2005/8/layout/vList2"/>
    <dgm:cxn modelId="{D187E470-08E7-4C29-A797-ACE8683305A4}" type="presOf" srcId="{9B52A4A2-FA6A-47B4-87C0-D03702046DD2}" destId="{C1C797AB-A480-4E6B-80E0-BCA63E165249}" srcOrd="0" destOrd="0" presId="urn:microsoft.com/office/officeart/2005/8/layout/vList2"/>
    <dgm:cxn modelId="{F6F885E8-52D2-4A8D-A732-8D5E5B3788D2}" type="presOf" srcId="{3C8E3405-65CE-4243-AAEC-D596B7A66C4D}" destId="{C6EA0215-0256-46E7-93EB-174851B6E2DC}" srcOrd="0" destOrd="0" presId="urn:microsoft.com/office/officeart/2005/8/layout/vList2"/>
    <dgm:cxn modelId="{8B355ADC-2588-470A-A584-6509E41641AE}" type="presParOf" srcId="{D426B893-299C-4180-89EE-54CEEF7795C8}" destId="{C6EA0215-0256-46E7-93EB-174851B6E2DC}" srcOrd="0" destOrd="0" presId="urn:microsoft.com/office/officeart/2005/8/layout/vList2"/>
    <dgm:cxn modelId="{9812B956-85E3-4AC1-A0EA-7F81642CA01E}" type="presParOf" srcId="{D426B893-299C-4180-89EE-54CEEF7795C8}" destId="{939F70CA-FBD5-4120-B4BE-8343BE87C0C8}" srcOrd="1" destOrd="0" presId="urn:microsoft.com/office/officeart/2005/8/layout/vList2"/>
    <dgm:cxn modelId="{6023158D-3A56-4C13-993F-DCCFCB8218B0}" type="presParOf" srcId="{D426B893-299C-4180-89EE-54CEEF7795C8}" destId="{C1C797AB-A480-4E6B-80E0-BCA63E165249}"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F9FA6-3FD5-4F77-A3DC-758380F51A29}">
      <dsp:nvSpPr>
        <dsp:cNvPr id="0" name=""/>
        <dsp:cNvSpPr/>
      </dsp:nvSpPr>
      <dsp:spPr>
        <a:xfrm>
          <a:off x="0" y="1669"/>
          <a:ext cx="6248400" cy="7115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D15E5-C15C-408C-99F0-135DEDDEB05C}">
      <dsp:nvSpPr>
        <dsp:cNvPr id="0" name=""/>
        <dsp:cNvSpPr/>
      </dsp:nvSpPr>
      <dsp:spPr>
        <a:xfrm>
          <a:off x="215237" y="161763"/>
          <a:ext cx="391340" cy="3913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3DAE3E-A0C7-4F48-A9F8-8BB6D0FF8F76}">
      <dsp:nvSpPr>
        <dsp:cNvPr id="0" name=""/>
        <dsp:cNvSpPr/>
      </dsp:nvSpPr>
      <dsp:spPr>
        <a:xfrm>
          <a:off x="821814" y="1669"/>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Justify the purposes </a:t>
          </a:r>
          <a:endParaRPr lang="en-US" sz="1800" kern="1200"/>
        </a:p>
      </dsp:txBody>
      <dsp:txXfrm>
        <a:off x="821814" y="1669"/>
        <a:ext cx="5426585" cy="711527"/>
      </dsp:txXfrm>
    </dsp:sp>
    <dsp:sp modelId="{EB21CE03-509A-4C72-8667-78CB86617F65}">
      <dsp:nvSpPr>
        <dsp:cNvPr id="0" name=""/>
        <dsp:cNvSpPr/>
      </dsp:nvSpPr>
      <dsp:spPr>
        <a:xfrm>
          <a:off x="0" y="891079"/>
          <a:ext cx="6248400" cy="7115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37652-1A83-4A0B-A68C-09B41CAD7905}">
      <dsp:nvSpPr>
        <dsp:cNvPr id="0" name=""/>
        <dsp:cNvSpPr/>
      </dsp:nvSpPr>
      <dsp:spPr>
        <a:xfrm>
          <a:off x="215237" y="1051173"/>
          <a:ext cx="391340" cy="3913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8D073-3F6B-44A7-AEAD-D6DF7FFF3EB9}">
      <dsp:nvSpPr>
        <dsp:cNvPr id="0" name=""/>
        <dsp:cNvSpPr/>
      </dsp:nvSpPr>
      <dsp:spPr>
        <a:xfrm>
          <a:off x="821814" y="891079"/>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Don’t use parient identifiable information unless it is absulotly necessary</a:t>
          </a:r>
          <a:endParaRPr lang="en-US" sz="1800" kern="1200"/>
        </a:p>
      </dsp:txBody>
      <dsp:txXfrm>
        <a:off x="821814" y="891079"/>
        <a:ext cx="5426585" cy="711527"/>
      </dsp:txXfrm>
    </dsp:sp>
    <dsp:sp modelId="{C694B785-205D-44C3-A10E-FEA0533A91B8}">
      <dsp:nvSpPr>
        <dsp:cNvPr id="0" name=""/>
        <dsp:cNvSpPr/>
      </dsp:nvSpPr>
      <dsp:spPr>
        <a:xfrm>
          <a:off x="0" y="1780488"/>
          <a:ext cx="6248400" cy="7115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31F8E-0189-4A61-8765-89D2A679EC2D}">
      <dsp:nvSpPr>
        <dsp:cNvPr id="0" name=""/>
        <dsp:cNvSpPr/>
      </dsp:nvSpPr>
      <dsp:spPr>
        <a:xfrm>
          <a:off x="215237" y="1940582"/>
          <a:ext cx="391340" cy="3913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030F4-A1E9-4107-8121-D7B8356D6554}">
      <dsp:nvSpPr>
        <dsp:cNvPr id="0" name=""/>
        <dsp:cNvSpPr/>
      </dsp:nvSpPr>
      <dsp:spPr>
        <a:xfrm>
          <a:off x="821814" y="1780488"/>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Use the minimum necessary patient identifiable information </a:t>
          </a:r>
          <a:endParaRPr lang="en-US" sz="1800" kern="1200"/>
        </a:p>
      </dsp:txBody>
      <dsp:txXfrm>
        <a:off x="821814" y="1780488"/>
        <a:ext cx="5426585" cy="711527"/>
      </dsp:txXfrm>
    </dsp:sp>
    <dsp:sp modelId="{13795454-CCDB-4725-8AF0-72C4972E6D75}">
      <dsp:nvSpPr>
        <dsp:cNvPr id="0" name=""/>
        <dsp:cNvSpPr/>
      </dsp:nvSpPr>
      <dsp:spPr>
        <a:xfrm>
          <a:off x="0" y="2669898"/>
          <a:ext cx="6248400" cy="7115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14AFB-BB5F-4FFA-A58E-25FF10482D32}">
      <dsp:nvSpPr>
        <dsp:cNvPr id="0" name=""/>
        <dsp:cNvSpPr/>
      </dsp:nvSpPr>
      <dsp:spPr>
        <a:xfrm>
          <a:off x="215237" y="2829992"/>
          <a:ext cx="391340" cy="3913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F49471-4F75-4EAD-A7DE-8AF4B8FD90CC}">
      <dsp:nvSpPr>
        <dsp:cNvPr id="0" name=""/>
        <dsp:cNvSpPr/>
      </dsp:nvSpPr>
      <dsp:spPr>
        <a:xfrm>
          <a:off x="821814" y="2669898"/>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Access to patient identifiable information should be on a strict need to know basis.</a:t>
          </a:r>
          <a:endParaRPr lang="en-US" sz="1800" kern="1200"/>
        </a:p>
      </dsp:txBody>
      <dsp:txXfrm>
        <a:off x="821814" y="2669898"/>
        <a:ext cx="5426585" cy="711527"/>
      </dsp:txXfrm>
    </dsp:sp>
    <dsp:sp modelId="{C56500F1-6C39-49E4-AFE4-840297A3F7EE}">
      <dsp:nvSpPr>
        <dsp:cNvPr id="0" name=""/>
        <dsp:cNvSpPr/>
      </dsp:nvSpPr>
      <dsp:spPr>
        <a:xfrm>
          <a:off x="0" y="3559308"/>
          <a:ext cx="6248400" cy="71152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3BEA3-74D8-463C-A7E4-1E228DB1BA33}">
      <dsp:nvSpPr>
        <dsp:cNvPr id="0" name=""/>
        <dsp:cNvSpPr/>
      </dsp:nvSpPr>
      <dsp:spPr>
        <a:xfrm>
          <a:off x="215237" y="3719401"/>
          <a:ext cx="391340" cy="3913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B08F7-44E5-42F8-A074-BA90557C6F4A}">
      <dsp:nvSpPr>
        <dsp:cNvPr id="0" name=""/>
        <dsp:cNvSpPr/>
      </dsp:nvSpPr>
      <dsp:spPr>
        <a:xfrm>
          <a:off x="821814" y="3559308"/>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Everyone with access to patient identification information should be aware of their responsibities </a:t>
          </a:r>
          <a:endParaRPr lang="en-US" sz="1800" kern="1200"/>
        </a:p>
      </dsp:txBody>
      <dsp:txXfrm>
        <a:off x="821814" y="3559308"/>
        <a:ext cx="5426585" cy="711527"/>
      </dsp:txXfrm>
    </dsp:sp>
    <dsp:sp modelId="{7E672554-86D8-461F-BEF3-EA855ADA654A}">
      <dsp:nvSpPr>
        <dsp:cNvPr id="0" name=""/>
        <dsp:cNvSpPr/>
      </dsp:nvSpPr>
      <dsp:spPr>
        <a:xfrm>
          <a:off x="0" y="4448717"/>
          <a:ext cx="6248400" cy="7115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2F41E-2B65-4756-A2EA-6ACF2E3CA08F}">
      <dsp:nvSpPr>
        <dsp:cNvPr id="0" name=""/>
        <dsp:cNvSpPr/>
      </dsp:nvSpPr>
      <dsp:spPr>
        <a:xfrm>
          <a:off x="215237" y="4608811"/>
          <a:ext cx="391340" cy="3913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220568-C229-4110-948E-8F37F40E4D47}">
      <dsp:nvSpPr>
        <dsp:cNvPr id="0" name=""/>
        <dsp:cNvSpPr/>
      </dsp:nvSpPr>
      <dsp:spPr>
        <a:xfrm>
          <a:off x="821814" y="4448717"/>
          <a:ext cx="5426585" cy="71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303" tIns="75303" rIns="75303" bIns="75303" numCol="1" spcCol="1270" anchor="ctr" anchorCtr="0">
          <a:noAutofit/>
        </a:bodyPr>
        <a:lstStyle/>
        <a:p>
          <a:pPr marL="0" lvl="0" indent="0" algn="l" defTabSz="800100">
            <a:lnSpc>
              <a:spcPct val="100000"/>
            </a:lnSpc>
            <a:spcBef>
              <a:spcPct val="0"/>
            </a:spcBef>
            <a:spcAft>
              <a:spcPct val="35000"/>
            </a:spcAft>
            <a:buNone/>
          </a:pPr>
          <a:r>
            <a:rPr lang="en-GB" sz="1800" kern="1200"/>
            <a:t>Understand and comply with the law</a:t>
          </a:r>
          <a:endParaRPr lang="en-US" sz="1800" kern="1200"/>
        </a:p>
      </dsp:txBody>
      <dsp:txXfrm>
        <a:off x="821814" y="4448717"/>
        <a:ext cx="5426585" cy="711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A0215-0256-46E7-93EB-174851B6E2DC}">
      <dsp:nvSpPr>
        <dsp:cNvPr id="0" name=""/>
        <dsp:cNvSpPr/>
      </dsp:nvSpPr>
      <dsp:spPr>
        <a:xfrm>
          <a:off x="0" y="17559"/>
          <a:ext cx="5314543" cy="16473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Breach of patient confidentiality consequences can include a sizeable award for damages and a loss of reputation for a doctor or healthcare clinic. To guard against these types of breach of patient confidentiality consequences, many healthcare businesses purchase malpractice insurance. (Quain 2018).</a:t>
          </a:r>
          <a:endParaRPr lang="en-US" sz="1600" kern="1200"/>
        </a:p>
      </dsp:txBody>
      <dsp:txXfrm>
        <a:off x="80417" y="97976"/>
        <a:ext cx="5153709" cy="1486526"/>
      </dsp:txXfrm>
    </dsp:sp>
    <dsp:sp modelId="{C1C797AB-A480-4E6B-80E0-BCA63E165249}">
      <dsp:nvSpPr>
        <dsp:cNvPr id="0" name=""/>
        <dsp:cNvSpPr/>
      </dsp:nvSpPr>
      <dsp:spPr>
        <a:xfrm>
          <a:off x="0" y="1711000"/>
          <a:ext cx="5314543" cy="164736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As an employee, the consequences of breaking confidentially agreements could lead to termination of employment. In more serious cases, they can even face a civil lawsuit, if a third party involved decides to press charges for the implications experienced from the breach. (</a:t>
          </a:r>
          <a:r>
            <a:rPr lang="en-US" sz="1600" kern="1200"/>
            <a:t>H</a:t>
          </a:r>
          <a:r>
            <a:rPr lang="en-US" sz="1600" b="0" i="0" kern="1200"/>
            <a:t>iscocks 2018)</a:t>
          </a:r>
          <a:endParaRPr lang="en-US" sz="1600" kern="1200"/>
        </a:p>
      </dsp:txBody>
      <dsp:txXfrm>
        <a:off x="80417" y="1791417"/>
        <a:ext cx="5153709" cy="14865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B9057-99D3-4020-A114-E261585D57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C434B2-CF54-4FB9-B15C-6796CF9AF0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FE2BAD-E005-41F3-8BAE-CF3192E119E4}"/>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49023AA5-1B61-4786-8E3A-420016E63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719640-3C79-4E28-BFA9-CF4394FD2593}"/>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875798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31A13-A662-44A5-BED3-E31C90E6F3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18200A-C431-40CF-83DB-0FE56CCF46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65623-8669-4D61-969F-D141A2DF0831}"/>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3BE4D5D1-30F4-424C-89C9-0049B7E540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AAD083-410A-4ED0-966C-27231959F7B1}"/>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2280203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EA383-EABD-4A5B-9990-9973368746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E79634-4CA5-421C-AA1D-FF0073C07D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C635C4-5312-4901-885C-E5F2B217B1A4}"/>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FB47D79F-95FA-4584-9678-56BEEFD93E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5F897-873D-4B7C-AF7E-D5D1F032860A}"/>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2451920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0C99-D8D7-4608-BD75-6F7B87BC63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2E114E-B679-4943-B432-DCBA61F10A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AE8120-F13C-4667-832F-1B7D8C23B9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64BD79-8099-4434-8699-1DBF3A475406}"/>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6" name="Footer Placeholder 5">
            <a:extLst>
              <a:ext uri="{FF2B5EF4-FFF2-40B4-BE49-F238E27FC236}">
                <a16:creationId xmlns:a16="http://schemas.microsoft.com/office/drawing/2014/main" id="{803E3562-9B66-428F-B294-9735E8312F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6CD86-A0B3-4888-B252-8F4F019EE896}"/>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3526169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9524E-297B-4B9C-BF32-1696D61B41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144255-065A-4FAC-9EC8-ACB2514319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8ACEAD-70BE-4E5B-AD2C-DA43D728E4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77CD6D-8535-4AD4-A98A-3395276C41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D9B974-28FE-456C-8AD5-AD795B192C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C378BC-A859-43F2-8E70-29E09CB756DE}"/>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8" name="Footer Placeholder 7">
            <a:extLst>
              <a:ext uri="{FF2B5EF4-FFF2-40B4-BE49-F238E27FC236}">
                <a16:creationId xmlns:a16="http://schemas.microsoft.com/office/drawing/2014/main" id="{9CFD8516-876F-41F0-BA2F-DD6D166D16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9C98DA-8463-401C-A813-386A68A86B29}"/>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1893952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83F15-50FF-41F2-8178-F32521F99A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48B7E9-B06E-4159-AF04-A3DDDEB5137D}"/>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4" name="Footer Placeholder 3">
            <a:extLst>
              <a:ext uri="{FF2B5EF4-FFF2-40B4-BE49-F238E27FC236}">
                <a16:creationId xmlns:a16="http://schemas.microsoft.com/office/drawing/2014/main" id="{F32B6DDD-6C14-436C-81A9-76CE237DD0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22FC67-9CDE-49D4-9AA7-DDDCAC0FD267}"/>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779864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9B2F7E-57A0-49C2-9D2B-22DA25596BBB}"/>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3" name="Footer Placeholder 2">
            <a:extLst>
              <a:ext uri="{FF2B5EF4-FFF2-40B4-BE49-F238E27FC236}">
                <a16:creationId xmlns:a16="http://schemas.microsoft.com/office/drawing/2014/main" id="{09345BE0-FDA8-413C-9AAE-59EAB1480D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2266D7-FB25-4D4B-9599-7BC5C0B38094}"/>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775545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CBF42-5E1A-4FA2-8ED4-528CD2CBCB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CEF374-0B48-440E-B1DB-CB5DF4E85F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4352D7-B5FA-4329-AC3F-33EFCEF789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CA94E6-D9C2-427E-9082-B67F278C99DD}"/>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6" name="Footer Placeholder 5">
            <a:extLst>
              <a:ext uri="{FF2B5EF4-FFF2-40B4-BE49-F238E27FC236}">
                <a16:creationId xmlns:a16="http://schemas.microsoft.com/office/drawing/2014/main" id="{3B726362-ECED-45E8-A135-A8327F31C4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3A50AF-B7EC-48AD-895D-50D3DDF803BE}"/>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1867313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EA89A-866D-49F8-B24D-32A9317575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69CE62-63FB-4193-B196-5A75401462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FEA0C8-D7AF-482C-A81A-DFA3C10381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338B03-2436-4280-AA7C-DCF0B9C3EA87}"/>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6" name="Footer Placeholder 5">
            <a:extLst>
              <a:ext uri="{FF2B5EF4-FFF2-40B4-BE49-F238E27FC236}">
                <a16:creationId xmlns:a16="http://schemas.microsoft.com/office/drawing/2014/main" id="{91CE79B1-DE35-48BA-8318-F8CC31608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3524D2-FCBF-4F7C-9B2D-A4BD6A20F412}"/>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2430762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938C0-7F76-4023-99BF-43E03374C3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727696-472A-4BAD-98E6-7DA6F9F652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4C82E-DC78-4A7D-96D5-EE1F1E22E716}"/>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E49B0082-127A-4357-8EE9-3DF21D0FDD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87D49A-8935-4C28-8AC1-42BE80993A87}"/>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577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7DBA3C-A2EC-449F-AF83-BC96E1CE22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5FA43C-BC34-46BD-814F-AAE42E53F3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A96AA-E4A7-4D48-BF47-8132786C7037}"/>
              </a:ext>
            </a:extLst>
          </p:cNvPr>
          <p:cNvSpPr>
            <a:spLocks noGrp="1"/>
          </p:cNvSpPr>
          <p:nvPr>
            <p:ph type="dt" sz="half" idx="10"/>
          </p:nvPr>
        </p:nvSpPr>
        <p:spPr/>
        <p:txBody>
          <a:body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458792F4-126D-47EA-AD36-64B2DAF04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8F08E-C3C1-4286-9902-1CFAC95CBB96}"/>
              </a:ext>
            </a:extLst>
          </p:cNvPr>
          <p:cNvSpPr>
            <a:spLocks noGrp="1"/>
          </p:cNvSpPr>
          <p:nvPr>
            <p:ph type="sldNum" sz="quarter" idx="12"/>
          </p:nvPr>
        </p:nvSpPr>
        <p:spPr/>
        <p:txBody>
          <a:bodyPr/>
          <a:lstStyle/>
          <a:p>
            <a:fld id="{4FC37E05-87A4-419A-A767-6716C14AE630}" type="slidenum">
              <a:rPr lang="en-GB" smtClean="0"/>
              <a:t>‹#›</a:t>
            </a:fld>
            <a:endParaRPr lang="en-GB"/>
          </a:p>
        </p:txBody>
      </p:sp>
    </p:spTree>
    <p:extLst>
      <p:ext uri="{BB962C8B-B14F-4D97-AF65-F5344CB8AC3E}">
        <p14:creationId xmlns:p14="http://schemas.microsoft.com/office/powerpoint/2010/main" val="2163917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50A1AA-CDC7-4C6E-9B3D-09EDF54E4E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66679D-968C-4634-BA6B-AEE5E90675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B5CDA4-D921-4762-989F-979E907EB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401FDB-EB5F-4013-B79E-6D880448D0FE}" type="datetimeFigureOut">
              <a:rPr lang="en-GB" smtClean="0"/>
              <a:t>26/03/2021</a:t>
            </a:fld>
            <a:endParaRPr lang="en-GB"/>
          </a:p>
        </p:txBody>
      </p:sp>
      <p:sp>
        <p:nvSpPr>
          <p:cNvPr id="5" name="Footer Placeholder 4">
            <a:extLst>
              <a:ext uri="{FF2B5EF4-FFF2-40B4-BE49-F238E27FC236}">
                <a16:creationId xmlns:a16="http://schemas.microsoft.com/office/drawing/2014/main" id="{53752C5B-8B1E-48BD-8BE1-935727BE6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B7277CD-0A7A-4568-B915-06613C2CDF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C37E05-87A4-419A-A767-6716C14AE630}" type="slidenum">
              <a:rPr lang="en-GB" smtClean="0"/>
              <a:t>‹#›</a:t>
            </a:fld>
            <a:endParaRPr lang="en-GB"/>
          </a:p>
        </p:txBody>
      </p:sp>
    </p:spTree>
    <p:extLst>
      <p:ext uri="{BB962C8B-B14F-4D97-AF65-F5344CB8AC3E}">
        <p14:creationId xmlns:p14="http://schemas.microsoft.com/office/powerpoint/2010/main" val="2447250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creative-commons-images.com/clipboard/breach-of-confidentiality.html" TargetMode="External"/><Relationship Id="rId3" Type="http://schemas.openxmlformats.org/officeDocument/2006/relationships/audio" Target="../media/media1.m4a"/><Relationship Id="rId7" Type="http://schemas.openxmlformats.org/officeDocument/2006/relationships/image" Target="../media/image1.jp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audio" Target="../media/media2.m4a"/><Relationship Id="rId10" Type="http://schemas.openxmlformats.org/officeDocument/2006/relationships/image" Target="../media/image2.png"/><Relationship Id="rId4" Type="http://schemas.microsoft.com/office/2007/relationships/media" Target="../media/media2.m4a"/><Relationship Id="rId9"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sa/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hodges-model.blogspot.com/2009/02/confidential-letter-to-self-and-you-and.html" TargetMode="External"/><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3.0/" TargetMode="External"/><Relationship Id="rId5" Type="http://schemas.openxmlformats.org/officeDocument/2006/relationships/hyperlink" Target="https://www.press.umich.edu/268873/research_confidential" TargetMode="External"/><Relationship Id="rId4" Type="http://schemas.openxmlformats.org/officeDocument/2006/relationships/image" Target="../media/image17.jp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8.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creativecommons.org/licenses/by/3.0/" TargetMode="External"/><Relationship Id="rId5" Type="http://schemas.openxmlformats.org/officeDocument/2006/relationships/hyperlink" Target="https://researchoutreach.org/articles/pain-care-role-social-class-nurses-patient-management/" TargetMode="External"/><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creativecommons.org/licenses/by-nc-sa/3.0/" TargetMode="External"/><Relationship Id="rId5" Type="http://schemas.openxmlformats.org/officeDocument/2006/relationships/hyperlink" Target="http://www.enlanubetic.com.es/2013/05/dos-opciones-online-para-reducir-el.html" TargetMode="External"/><Relationship Id="rId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creativecommons.org/licenses/by-nd/3.0/" TargetMode="External"/><Relationship Id="rId5" Type="http://schemas.openxmlformats.org/officeDocument/2006/relationships/hyperlink" Target="https://guides.law.fsu.edu/InternetSecurity" TargetMode="External"/><Relationship Id="rId4" Type="http://schemas.openxmlformats.org/officeDocument/2006/relationships/image" Target="../media/image21.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3.0/" TargetMode="External"/><Relationship Id="rId5" Type="http://schemas.openxmlformats.org/officeDocument/2006/relationships/hyperlink" Target="http://simplysarafina.blogspot.com/2011_04_01_archive.html" TargetMode="External"/><Relationship Id="rId4" Type="http://schemas.openxmlformats.org/officeDocument/2006/relationships/image" Target="../media/image2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BED45-4D97-4797-AFD2-BCE6C8A0289D}"/>
              </a:ext>
            </a:extLst>
          </p:cNvPr>
          <p:cNvSpPr>
            <a:spLocks noGrp="1"/>
          </p:cNvSpPr>
          <p:nvPr>
            <p:ph type="ctrTitle"/>
          </p:nvPr>
        </p:nvSpPr>
        <p:spPr>
          <a:xfrm>
            <a:off x="7464614" y="1783959"/>
            <a:ext cx="4087306" cy="2889114"/>
          </a:xfrm>
        </p:spPr>
        <p:txBody>
          <a:bodyPr anchor="b">
            <a:normAutofit/>
          </a:bodyPr>
          <a:lstStyle/>
          <a:p>
            <a:pPr algn="l"/>
            <a:r>
              <a:rPr lang="en-GB" sz="5000"/>
              <a:t>Confidentiality</a:t>
            </a:r>
          </a:p>
        </p:txBody>
      </p:sp>
      <p:sp>
        <p:nvSpPr>
          <p:cNvPr id="3" name="Subtitle 2">
            <a:extLst>
              <a:ext uri="{FF2B5EF4-FFF2-40B4-BE49-F238E27FC236}">
                <a16:creationId xmlns:a16="http://schemas.microsoft.com/office/drawing/2014/main" id="{91485919-AD11-4218-87F8-D10EF2609CBF}"/>
              </a:ext>
            </a:extLst>
          </p:cNvPr>
          <p:cNvSpPr>
            <a:spLocks noGrp="1"/>
          </p:cNvSpPr>
          <p:nvPr>
            <p:ph type="subTitle" idx="1"/>
          </p:nvPr>
        </p:nvSpPr>
        <p:spPr>
          <a:xfrm>
            <a:off x="7464612" y="4750893"/>
            <a:ext cx="4087305" cy="1147863"/>
          </a:xfrm>
        </p:spPr>
        <p:txBody>
          <a:bodyPr anchor="t">
            <a:normAutofit/>
          </a:bodyPr>
          <a:lstStyle/>
          <a:p>
            <a:pPr algn="l"/>
            <a:r>
              <a:rPr lang="en-GB" sz="2000"/>
              <a:t>By Lacey Davies</a:t>
            </a:r>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with medium confidence">
            <a:extLst>
              <a:ext uri="{FF2B5EF4-FFF2-40B4-BE49-F238E27FC236}">
                <a16:creationId xmlns:a16="http://schemas.microsoft.com/office/drawing/2014/main" id="{03623A36-DCF6-4C73-923B-A1BDF44F87B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853" r="29737"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6" name="TextBox 5">
            <a:extLst>
              <a:ext uri="{FF2B5EF4-FFF2-40B4-BE49-F238E27FC236}">
                <a16:creationId xmlns:a16="http://schemas.microsoft.com/office/drawing/2014/main" id="{61C2FF87-8130-40FF-BEE6-DD2F8122D665}"/>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www.creative-commons-images.com/clipboard/breach-of-confidentialit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Recorded Sound ">
            <a:hlinkClick r:id="" action="ppaction://media"/>
            <a:extLst>
              <a:ext uri="{FF2B5EF4-FFF2-40B4-BE49-F238E27FC236}">
                <a16:creationId xmlns:a16="http://schemas.microsoft.com/office/drawing/2014/main" id="{257638A0-1C91-432F-8800-999EF5E5E1B1}"/>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5892800" y="3225800"/>
            <a:ext cx="406400" cy="406400"/>
          </a:xfrm>
          <a:prstGeom prst="rect">
            <a:avLst/>
          </a:prstGeom>
        </p:spPr>
      </p:pic>
      <p:pic>
        <p:nvPicPr>
          <p:cNvPr id="14" name="Audio 13">
            <a:hlinkClick r:id="" action="ppaction://media"/>
            <a:extLst>
              <a:ext uri="{FF2B5EF4-FFF2-40B4-BE49-F238E27FC236}">
                <a16:creationId xmlns:a16="http://schemas.microsoft.com/office/drawing/2014/main" id="{A80C3FCB-2421-446B-84ED-D4108A522080}"/>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463638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72"/>
    </mc:Choice>
    <mc:Fallback>
      <p:transition spd="slow" advTm="1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0" presetClass="entr" presetSubtype="0" fill="hold" nodeType="withEffect">
                                  <p:stCondLst>
                                    <p:cond delay="0"/>
                                  </p:stCondLst>
                                  <p:iterate>
                                    <p:tmPct val="10000"/>
                                  </p:iterate>
                                  <p:childTnLst>
                                    <p:set>
                                      <p:cBhvr>
                                        <p:cTn id="8" dur="1" fill="hold">
                                          <p:stCondLst>
                                            <p:cond delay="0"/>
                                          </p:stCondLst>
                                        </p:cTn>
                                        <p:tgtEl>
                                          <p:spTgt spid="5"/>
                                        </p:tgtEl>
                                        <p:attrNameLst>
                                          <p:attrName>style.visibility</p:attrName>
                                        </p:attrNameLst>
                                      </p:cBhvr>
                                      <p:to>
                                        <p:strVal val="visible"/>
                                      </p:to>
                                    </p:set>
                                    <p:animEffect transition="in" filter="fade">
                                      <p:cBhvr>
                                        <p:cTn id="9" dur="700"/>
                                        <p:tgtEl>
                                          <p:spTgt spid="5"/>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2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7"/>
                </p:tgtEl>
              </p:cMediaNode>
            </p:audio>
            <p:audio isNarration="1">
              <p:cMediaNode vol="80000" showWhenStopped="0">
                <p:cTn id="21"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Lst>
  </p:timing>
  <p:extLst>
    <p:ext uri="{E180D4A7-C9FB-4DFB-919C-405C955672EB}">
      <p14:showEvtLst xmlns:p14="http://schemas.microsoft.com/office/powerpoint/2010/main">
        <p14:playEvt time="573" objId="7"/>
        <p14:stopEvt time="1572" objId="7"/>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7" name="Rectangle 2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3" name="Content Placeholder 2">
            <a:extLst>
              <a:ext uri="{FF2B5EF4-FFF2-40B4-BE49-F238E27FC236}">
                <a16:creationId xmlns:a16="http://schemas.microsoft.com/office/drawing/2014/main" id="{AE05E097-5F22-41EA-8756-8E04C1610D64}"/>
              </a:ext>
            </a:extLst>
          </p:cNvPr>
          <p:cNvSpPr>
            <a:spLocks noGrp="1"/>
          </p:cNvSpPr>
          <p:nvPr>
            <p:ph idx="1"/>
          </p:nvPr>
        </p:nvSpPr>
        <p:spPr>
          <a:xfrm>
            <a:off x="1191966" y="2965592"/>
            <a:ext cx="3629555" cy="2987397"/>
          </a:xfrm>
        </p:spPr>
        <p:txBody>
          <a:bodyPr>
            <a:normAutofit/>
          </a:bodyPr>
          <a:lstStyle/>
          <a:p>
            <a:pPr marL="0" indent="0">
              <a:buNone/>
            </a:pPr>
            <a:r>
              <a:rPr lang="en-GB" sz="1800" dirty="0"/>
              <a:t>In this power point I am going to be talking about confidentiality and what procedures you have to follow.</a:t>
            </a:r>
          </a:p>
        </p:txBody>
      </p:sp>
      <p:pic>
        <p:nvPicPr>
          <p:cNvPr id="5" name="Picture 4" descr="Text&#10;&#10;Description automatically generated">
            <a:extLst>
              <a:ext uri="{FF2B5EF4-FFF2-40B4-BE49-F238E27FC236}">
                <a16:creationId xmlns:a16="http://schemas.microsoft.com/office/drawing/2014/main" id="{768417A4-60F4-4C73-B86C-450180E331B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48" r="1" b="85"/>
          <a:stretch/>
        </p:blipFill>
        <p:spPr>
          <a:xfrm>
            <a:off x="5359151" y="895610"/>
            <a:ext cx="6107166" cy="5058020"/>
          </a:xfrm>
          <a:prstGeom prst="rect">
            <a:avLst/>
          </a:prstGeom>
        </p:spPr>
      </p:pic>
      <p:sp>
        <p:nvSpPr>
          <p:cNvPr id="6" name="TextBox 5">
            <a:extLst>
              <a:ext uri="{FF2B5EF4-FFF2-40B4-BE49-F238E27FC236}">
                <a16:creationId xmlns:a16="http://schemas.microsoft.com/office/drawing/2014/main" id="{B43724A4-FB18-4A6E-823C-BDEBEE1FA72F}"/>
              </a:ext>
            </a:extLst>
          </p:cNvPr>
          <p:cNvSpPr txBox="1"/>
          <p:nvPr/>
        </p:nvSpPr>
        <p:spPr>
          <a:xfrm>
            <a:off x="9159275" y="575357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hodges-model.blogspot.com/2009/02/confidential-letter-to-self-and-you-an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3" name="Audio 12">
            <a:hlinkClick r:id="" action="ppaction://media"/>
            <a:extLst>
              <a:ext uri="{FF2B5EF4-FFF2-40B4-BE49-F238E27FC236}">
                <a16:creationId xmlns:a16="http://schemas.microsoft.com/office/drawing/2014/main" id="{9B5AC78D-A254-4866-BC97-F2795970C3C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83626346"/>
      </p:ext>
    </p:extLst>
  </p:cSld>
  <p:clrMapOvr>
    <a:masterClrMapping/>
  </p:clrMapOvr>
  <mc:AlternateContent xmlns:mc="http://schemas.openxmlformats.org/markup-compatibility/2006">
    <mc:Choice xmlns:p14="http://schemas.microsoft.com/office/powerpoint/2010/main" Requires="p14">
      <p:transition spd="slow" p14:dur="2000" advTm="10226"/>
    </mc:Choice>
    <mc:Fallback>
      <p:transition spd="slow" advTm="10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0E8201-85E0-4CB2-B507-24B369928E87}"/>
              </a:ext>
            </a:extLst>
          </p:cNvPr>
          <p:cNvSpPr>
            <a:spLocks noGrp="1"/>
          </p:cNvSpPr>
          <p:nvPr>
            <p:ph type="title"/>
          </p:nvPr>
        </p:nvSpPr>
        <p:spPr>
          <a:xfrm>
            <a:off x="762000" y="559678"/>
            <a:ext cx="3567915" cy="4952492"/>
          </a:xfrm>
        </p:spPr>
        <p:txBody>
          <a:bodyPr>
            <a:normAutofit/>
          </a:bodyPr>
          <a:lstStyle/>
          <a:p>
            <a:r>
              <a:rPr lang="en-GB" dirty="0">
                <a:solidFill>
                  <a:schemeClr val="bg1"/>
                </a:solidFill>
              </a:rPr>
              <a:t>The 6 Principles of Confidentiality.</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0DA2A99-81B6-49B6-AA30-1F0EE024134E}"/>
              </a:ext>
            </a:extLst>
          </p:cNvPr>
          <p:cNvGraphicFramePr>
            <a:graphicFrameLocks noGrp="1"/>
          </p:cNvGraphicFramePr>
          <p:nvPr>
            <p:ph idx="1"/>
            <p:extLst>
              <p:ext uri="{D42A27DB-BD31-4B8C-83A1-F6EECF244321}">
                <p14:modId xmlns:p14="http://schemas.microsoft.com/office/powerpoint/2010/main" val="1958161230"/>
              </p:ext>
            </p:extLst>
          </p:nvPr>
        </p:nvGraphicFramePr>
        <p:xfrm>
          <a:off x="5181600" y="568325"/>
          <a:ext cx="6248400" cy="5161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0325417-FD18-4525-A514-87B3F9876F89}"/>
              </a:ext>
            </a:extLst>
          </p:cNvPr>
          <p:cNvSpPr txBox="1"/>
          <p:nvPr/>
        </p:nvSpPr>
        <p:spPr>
          <a:xfrm>
            <a:off x="6502400" y="5994400"/>
            <a:ext cx="2915920" cy="369332"/>
          </a:xfrm>
          <a:prstGeom prst="rect">
            <a:avLst/>
          </a:prstGeom>
          <a:noFill/>
        </p:spPr>
        <p:txBody>
          <a:bodyPr wrap="square" rtlCol="0">
            <a:spAutoFit/>
          </a:bodyPr>
          <a:lstStyle/>
          <a:p>
            <a:pPr lvl="0"/>
            <a:r>
              <a:rPr lang="en-GB"/>
              <a:t>(Reception training 2011).</a:t>
            </a:r>
            <a:endParaRPr lang="en-US" dirty="0"/>
          </a:p>
        </p:txBody>
      </p:sp>
      <p:pic>
        <p:nvPicPr>
          <p:cNvPr id="18" name="Audio 17">
            <a:hlinkClick r:id="" action="ppaction://media"/>
            <a:extLst>
              <a:ext uri="{FF2B5EF4-FFF2-40B4-BE49-F238E27FC236}">
                <a16:creationId xmlns:a16="http://schemas.microsoft.com/office/drawing/2014/main" id="{BB03C505-34F8-4E16-972C-440CC9C19F0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68511097"/>
      </p:ext>
    </p:extLst>
  </p:cSld>
  <p:clrMapOvr>
    <a:masterClrMapping/>
  </p:clrMapOvr>
  <mc:AlternateContent xmlns:mc="http://schemas.openxmlformats.org/markup-compatibility/2006">
    <mc:Choice xmlns:p14="http://schemas.microsoft.com/office/powerpoint/2010/main" Requires="p14">
      <p:transition spd="slow" p14:dur="2000" advTm="87363"/>
    </mc:Choice>
    <mc:Fallback>
      <p:transition spd="slow" advTm="87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45C0C5-0B68-469C-B00B-530116632845}"/>
              </a:ext>
            </a:extLst>
          </p:cNvPr>
          <p:cNvSpPr>
            <a:spLocks noGrp="1"/>
          </p:cNvSpPr>
          <p:nvPr>
            <p:ph idx="1"/>
          </p:nvPr>
        </p:nvSpPr>
        <p:spPr>
          <a:xfrm>
            <a:off x="762000" y="2279018"/>
            <a:ext cx="5314543" cy="3375920"/>
          </a:xfrm>
        </p:spPr>
        <p:txBody>
          <a:bodyPr anchor="t">
            <a:normAutofit/>
          </a:bodyPr>
          <a:lstStyle/>
          <a:p>
            <a:pPr marL="0" indent="0">
              <a:buNone/>
            </a:pPr>
            <a:r>
              <a:rPr lang="en-GB" sz="1800"/>
              <a:t>Confidential information within the NHS is commonly through of as a health information; however, it can also include information that is private and not public knowledge or information that an individual would not sexpect to be shared. </a:t>
            </a:r>
          </a:p>
          <a:p>
            <a:pPr marL="0" indent="0">
              <a:buNone/>
            </a:pPr>
            <a:r>
              <a:rPr lang="en-GB" sz="1800"/>
              <a:t>(Collier, 2019).</a:t>
            </a:r>
          </a:p>
        </p:txBody>
      </p:sp>
      <p:sp>
        <p:nvSpPr>
          <p:cNvPr id="15"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ext, letter&#10;&#10;Description automatically generated">
            <a:extLst>
              <a:ext uri="{FF2B5EF4-FFF2-40B4-BE49-F238E27FC236}">
                <a16:creationId xmlns:a16="http://schemas.microsoft.com/office/drawing/2014/main" id="{B01E65F7-4425-4BE4-A495-749485E7013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147" r="-1" b="1374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EB5BB946-D0FB-4909-8D7C-F94804C4F86A}"/>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ress.umich.edu/268873/research_confidentia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9" name="Audio 8">
            <a:hlinkClick r:id="" action="ppaction://media"/>
            <a:extLst>
              <a:ext uri="{FF2B5EF4-FFF2-40B4-BE49-F238E27FC236}">
                <a16:creationId xmlns:a16="http://schemas.microsoft.com/office/drawing/2014/main" id="{F1A332A0-44ED-4A6E-884E-676BA44BD2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294631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099"/>
    </mc:Choice>
    <mc:Fallback>
      <p:transition spd="slow" advTm="32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FF70-CB0A-427E-A42C-0AB0821163CC}"/>
              </a:ext>
            </a:extLst>
          </p:cNvPr>
          <p:cNvSpPr>
            <a:spLocks noGrp="1"/>
          </p:cNvSpPr>
          <p:nvPr>
            <p:ph type="title"/>
          </p:nvPr>
        </p:nvSpPr>
        <p:spPr>
          <a:xfrm>
            <a:off x="762001" y="803325"/>
            <a:ext cx="5314536" cy="1325563"/>
          </a:xfrm>
        </p:spPr>
        <p:txBody>
          <a:bodyPr>
            <a:normAutofit/>
          </a:bodyPr>
          <a:lstStyle/>
          <a:p>
            <a:r>
              <a:rPr lang="en-GB" dirty="0"/>
              <a:t>The dangers of not keeping confidentially.</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6BAC9AB-416F-4C28-856A-21B75E8CA77D}"/>
              </a:ext>
            </a:extLst>
          </p:cNvPr>
          <p:cNvPicPr>
            <a:picLocks noChangeAspect="1"/>
          </p:cNvPicPr>
          <p:nvPr/>
        </p:nvPicPr>
        <p:blipFill rotWithShape="1">
          <a:blip r:embed="rId4"/>
          <a:srcRect l="35764"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13" name="Content Placeholder 2">
            <a:extLst>
              <a:ext uri="{FF2B5EF4-FFF2-40B4-BE49-F238E27FC236}">
                <a16:creationId xmlns:a16="http://schemas.microsoft.com/office/drawing/2014/main" id="{683C8001-1D4D-4DA5-ABD5-D6841D613AA7}"/>
              </a:ext>
            </a:extLst>
          </p:cNvPr>
          <p:cNvGraphicFramePr>
            <a:graphicFrameLocks noGrp="1"/>
          </p:cNvGraphicFramePr>
          <p:nvPr>
            <p:ph idx="1"/>
            <p:extLst>
              <p:ext uri="{D42A27DB-BD31-4B8C-83A1-F6EECF244321}">
                <p14:modId xmlns:p14="http://schemas.microsoft.com/office/powerpoint/2010/main" val="159790554"/>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80F6645D-3D72-4CFB-BABF-EB49E356F01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345428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4042"/>
    </mc:Choice>
    <mc:Fallback>
      <p:transition spd="slow" advTm="54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54A2F-32AB-4E4C-9E52-80166FCC6EA6}"/>
              </a:ext>
            </a:extLst>
          </p:cNvPr>
          <p:cNvSpPr>
            <a:spLocks noGrp="1"/>
          </p:cNvSpPr>
          <p:nvPr>
            <p:ph type="title"/>
          </p:nvPr>
        </p:nvSpPr>
        <p:spPr>
          <a:xfrm>
            <a:off x="762001" y="803325"/>
            <a:ext cx="5314536" cy="1325563"/>
          </a:xfrm>
        </p:spPr>
        <p:txBody>
          <a:bodyPr>
            <a:normAutofit/>
          </a:bodyPr>
          <a:lstStyle/>
          <a:p>
            <a:r>
              <a:rPr lang="en-US" sz="2800" b="0" i="0">
                <a:effectLst/>
                <a:latin typeface="Neue Haas Grotesk Text Pro" panose="020B0504020202020204" pitchFamily="34" charset="0"/>
              </a:rPr>
              <a:t>What is confidentiality in nursing?</a:t>
            </a:r>
            <a:br>
              <a:rPr lang="en-US" sz="2800" b="0" i="0">
                <a:effectLst/>
                <a:latin typeface="Roboto"/>
              </a:rPr>
            </a:br>
            <a:endParaRPr lang="en-GB" sz="2800"/>
          </a:p>
        </p:txBody>
      </p:sp>
      <p:sp>
        <p:nvSpPr>
          <p:cNvPr id="3" name="Content Placeholder 2">
            <a:extLst>
              <a:ext uri="{FF2B5EF4-FFF2-40B4-BE49-F238E27FC236}">
                <a16:creationId xmlns:a16="http://schemas.microsoft.com/office/drawing/2014/main" id="{0CED5097-0458-43FE-B823-3582FF6984DF}"/>
              </a:ext>
            </a:extLst>
          </p:cNvPr>
          <p:cNvSpPr>
            <a:spLocks noGrp="1"/>
          </p:cNvSpPr>
          <p:nvPr>
            <p:ph idx="1"/>
          </p:nvPr>
        </p:nvSpPr>
        <p:spPr>
          <a:xfrm>
            <a:off x="762000" y="2279018"/>
            <a:ext cx="5314543" cy="3375920"/>
          </a:xfrm>
        </p:spPr>
        <p:txBody>
          <a:bodyPr anchor="t">
            <a:normAutofit fontScale="92500" lnSpcReduction="10000"/>
          </a:bodyPr>
          <a:lstStyle/>
          <a:p>
            <a:pPr marL="0" marR="0" indent="0">
              <a:buNone/>
            </a:pPr>
            <a:r>
              <a:rPr lang="en-US" sz="1600" b="0" i="0" dirty="0">
                <a:effectLst/>
                <a:latin typeface="Neue Haas Grotesk Text Pro" panose="020B0504020202020204" pitchFamily="34" charset="0"/>
              </a:rPr>
              <a:t>As a nurse, midwife or nursing associate, you owe a duty of confidentiality to all those who are receiving care. This includes making sure that they are informed about their care and that information about them is shared appropriately (NMC 2015).</a:t>
            </a:r>
            <a:endParaRPr lang="en-US" sz="1600" b="0" i="0" dirty="0">
              <a:effectLst/>
              <a:latin typeface="Roboto"/>
            </a:endParaRPr>
          </a:p>
          <a:p>
            <a:pPr marL="0" marR="0" indent="0">
              <a:buNone/>
            </a:pPr>
            <a:br>
              <a:rPr lang="en-US" sz="1600" b="0" i="0" dirty="0">
                <a:effectLst/>
                <a:latin typeface="Roboto"/>
              </a:rPr>
            </a:br>
            <a:endParaRPr lang="en-US" sz="1600" b="0" i="0" dirty="0">
              <a:effectLst/>
              <a:latin typeface="Roboto"/>
            </a:endParaRPr>
          </a:p>
          <a:p>
            <a:pPr marL="0" marR="0" indent="0">
              <a:buNone/>
            </a:pPr>
            <a:r>
              <a:rPr lang="en-US" sz="1600" b="0" i="0" dirty="0">
                <a:effectLst/>
                <a:latin typeface="Neue Haas Grotesk Text Pro" panose="020B0504020202020204" pitchFamily="34" charset="0"/>
              </a:rPr>
              <a:t>Guidelines under the NMC code (2008) clearly state that any decisions to set aside the duty of confidentiality and to make disclosures should be recorded in the current data base holding the subjects’ or patients’ records. This includes any supplementary records, which might in exceptional circumstances be drawn up with the aim of recording details and reasons for the disclosure. (The NMC Code (2008).</a:t>
            </a:r>
            <a:endParaRPr lang="en-US" sz="1600" b="0" i="0" dirty="0">
              <a:effectLst/>
              <a:latin typeface="Roboto"/>
            </a:endParaRPr>
          </a:p>
          <a:p>
            <a:endParaRPr lang="en-GB" sz="1400" dirty="0"/>
          </a:p>
        </p:txBody>
      </p:sp>
      <p:sp>
        <p:nvSpPr>
          <p:cNvPr id="15" name="Freeform: Shape 1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doctor examining a patient&#10;&#10;Description automatically generated with low confidence">
            <a:extLst>
              <a:ext uri="{FF2B5EF4-FFF2-40B4-BE49-F238E27FC236}">
                <a16:creationId xmlns:a16="http://schemas.microsoft.com/office/drawing/2014/main" id="{6B7513C2-3BE2-461B-8440-1BD56FB817D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925" r="28841"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EEFB37E8-71B5-4BF5-BE28-08631764EEF8}"/>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researchoutreach.org/articles/pain-care-role-social-class-nurses-patient-manage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F845347F-0F01-4173-91E4-0BF5666A8F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402981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0320"/>
    </mc:Choice>
    <mc:Fallback>
      <p:transition spd="slow" advTm="70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17B6-61A0-43A1-84CA-9C723E7385A5}"/>
              </a:ext>
            </a:extLst>
          </p:cNvPr>
          <p:cNvSpPr>
            <a:spLocks noGrp="1"/>
          </p:cNvSpPr>
          <p:nvPr>
            <p:ph type="title"/>
          </p:nvPr>
        </p:nvSpPr>
        <p:spPr>
          <a:xfrm>
            <a:off x="762001" y="803325"/>
            <a:ext cx="5314536" cy="1325563"/>
          </a:xfrm>
        </p:spPr>
        <p:txBody>
          <a:bodyPr>
            <a:normAutofit/>
          </a:bodyPr>
          <a:lstStyle/>
          <a:p>
            <a:r>
              <a:rPr lang="en-US" sz="2800" b="0" i="0">
                <a:effectLst/>
                <a:latin typeface="Neue Haas Grotesk Text Pro" panose="020B0504020202020204" pitchFamily="34" charset="0"/>
              </a:rPr>
              <a:t>Why Confidentiality is in nursing?</a:t>
            </a:r>
            <a:br>
              <a:rPr lang="en-US" sz="2800" b="0" i="0">
                <a:effectLst/>
                <a:latin typeface="Roboto"/>
              </a:rPr>
            </a:br>
            <a:endParaRPr lang="en-GB" sz="2800"/>
          </a:p>
        </p:txBody>
      </p:sp>
      <p:sp>
        <p:nvSpPr>
          <p:cNvPr id="3" name="Content Placeholder 2">
            <a:extLst>
              <a:ext uri="{FF2B5EF4-FFF2-40B4-BE49-F238E27FC236}">
                <a16:creationId xmlns:a16="http://schemas.microsoft.com/office/drawing/2014/main" id="{BE54E954-DB01-4647-9EB3-6A125B35E303}"/>
              </a:ext>
            </a:extLst>
          </p:cNvPr>
          <p:cNvSpPr>
            <a:spLocks noGrp="1"/>
          </p:cNvSpPr>
          <p:nvPr>
            <p:ph idx="1"/>
          </p:nvPr>
        </p:nvSpPr>
        <p:spPr>
          <a:xfrm>
            <a:off x="762000" y="2279018"/>
            <a:ext cx="5314543" cy="3375920"/>
          </a:xfrm>
        </p:spPr>
        <p:txBody>
          <a:bodyPr anchor="t">
            <a:normAutofit/>
          </a:bodyPr>
          <a:lstStyle/>
          <a:p>
            <a:pPr marL="0" marR="0" indent="0">
              <a:buNone/>
            </a:pPr>
            <a:r>
              <a:rPr lang="en-US" sz="1500" b="0" i="0">
                <a:effectLst/>
                <a:latin typeface="Neue Haas Grotesk Text Pro" panose="020B0504020202020204" pitchFamily="34" charset="0"/>
              </a:rPr>
              <a:t>Patients have a right to privacy and to limit the level of intrusion by the nurse into their lives. Nurses should ask only those questions that will help them understand the patient's problem or need and that assist them to plan care with the patient. Privacy involves protecting patient integrity. (Nursing Standard 2014)</a:t>
            </a:r>
            <a:endParaRPr lang="en-US" sz="1500" b="0" i="0">
              <a:effectLst/>
              <a:latin typeface="Roboto"/>
            </a:endParaRPr>
          </a:p>
          <a:p>
            <a:pPr marL="0" marR="0" indent="0">
              <a:buNone/>
            </a:pPr>
            <a:endParaRPr lang="en-US" sz="1500" b="0" i="0">
              <a:effectLst/>
              <a:latin typeface="Roboto"/>
            </a:endParaRPr>
          </a:p>
          <a:p>
            <a:pPr marL="0" marR="0" indent="0">
              <a:buNone/>
            </a:pPr>
            <a:endParaRPr lang="en-US" sz="1500" b="0" i="0">
              <a:effectLst/>
              <a:latin typeface="Roboto"/>
            </a:endParaRPr>
          </a:p>
          <a:p>
            <a:pPr marL="0" marR="0" indent="0">
              <a:buNone/>
            </a:pPr>
            <a:r>
              <a:rPr lang="en-US" sz="1500" b="0" i="0">
                <a:effectLst/>
                <a:latin typeface="Neue Haas Grotesk Text Pro" panose="020B0504020202020204" pitchFamily="34" charset="0"/>
              </a:rPr>
              <a:t>In nursing confidentiality is about privacy and respecting someone's wishes. It means that professionals shouldn't share personal details about someone with others, unless that person has said they can or it's necessary. (Collier 2019).</a:t>
            </a:r>
            <a:endParaRPr lang="en-US" sz="1500" b="0" i="0">
              <a:effectLst/>
              <a:latin typeface="Roboto"/>
            </a:endParaRPr>
          </a:p>
          <a:p>
            <a:endParaRPr lang="en-GB" sz="1500"/>
          </a:p>
        </p:txBody>
      </p:sp>
      <p:sp>
        <p:nvSpPr>
          <p:cNvPr id="19"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stationary&#10;&#10;Description automatically generated">
            <a:extLst>
              <a:ext uri="{FF2B5EF4-FFF2-40B4-BE49-F238E27FC236}">
                <a16:creationId xmlns:a16="http://schemas.microsoft.com/office/drawing/2014/main" id="{1DD00B6E-6C1C-4CA4-8A9B-9E37AA22558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447" r="2442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B0A69655-2BE3-47C4-85F3-1120B6D35971}"/>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enlanubetic.com.es/2013/05/dos-opciones-online-para-reducir-e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D9B7B7DC-7568-4B63-ACA7-37A3754BDE3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822415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9213"/>
    </mc:Choice>
    <mc:Fallback>
      <p:transition spd="slow" advTm="139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284C7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2E3F14-0687-4850-99BC-500D124CA267}"/>
              </a:ext>
            </a:extLst>
          </p:cNvPr>
          <p:cNvSpPr>
            <a:spLocks noGrp="1"/>
          </p:cNvSpPr>
          <p:nvPr>
            <p:ph type="title"/>
          </p:nvPr>
        </p:nvSpPr>
        <p:spPr>
          <a:xfrm>
            <a:off x="524256" y="491260"/>
            <a:ext cx="6594189" cy="1625210"/>
          </a:xfrm>
        </p:spPr>
        <p:txBody>
          <a:bodyPr>
            <a:normAutofit/>
          </a:bodyPr>
          <a:lstStyle/>
          <a:p>
            <a:r>
              <a:rPr lang="en-GB">
                <a:solidFill>
                  <a:srgbClr val="FFFFFF"/>
                </a:solidFill>
              </a:rPr>
              <a:t>Why is confidentiality important?</a:t>
            </a:r>
          </a:p>
        </p:txBody>
      </p:sp>
      <p:pic>
        <p:nvPicPr>
          <p:cNvPr id="5" name="Picture 4" descr="A picture containing graphical user interface&#10;&#10;Description automatically generated">
            <a:extLst>
              <a:ext uri="{FF2B5EF4-FFF2-40B4-BE49-F238E27FC236}">
                <a16:creationId xmlns:a16="http://schemas.microsoft.com/office/drawing/2014/main" id="{B3C7F8BE-8341-43CA-84C2-208EE4AEB81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985" r="7604" b="1"/>
          <a:stretch/>
        </p:blipFill>
        <p:spPr>
          <a:xfrm>
            <a:off x="327547" y="2454903"/>
            <a:ext cx="7058306" cy="4080254"/>
          </a:xfrm>
          <a:prstGeom prst="rect">
            <a:avLst/>
          </a:prstGeom>
        </p:spPr>
      </p:pic>
      <p:sp>
        <p:nvSpPr>
          <p:cNvPr id="22"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BE5725D-D6DD-4799-9710-AF2AA24DC802}"/>
              </a:ext>
            </a:extLst>
          </p:cNvPr>
          <p:cNvSpPr>
            <a:spLocks noGrp="1"/>
          </p:cNvSpPr>
          <p:nvPr>
            <p:ph idx="1"/>
          </p:nvPr>
        </p:nvSpPr>
        <p:spPr>
          <a:xfrm>
            <a:off x="8029319" y="917725"/>
            <a:ext cx="3424739" cy="4852362"/>
          </a:xfrm>
        </p:spPr>
        <p:txBody>
          <a:bodyPr anchor="ctr">
            <a:normAutofit/>
          </a:bodyPr>
          <a:lstStyle/>
          <a:p>
            <a:pPr marL="0" marR="0" indent="0">
              <a:buNone/>
            </a:pPr>
            <a:r>
              <a:rPr lang="en-US" sz="1400" b="0" i="0" dirty="0">
                <a:solidFill>
                  <a:srgbClr val="FFFFFF"/>
                </a:solidFill>
                <a:effectLst/>
                <a:latin typeface="Neue Haas Grotesk Text Pro" panose="020B0504020202020204" pitchFamily="34" charset="0"/>
              </a:rPr>
              <a:t>Confidentiality in the workplace is rule number one in the book of business etiquette. Not only are you showing your customers, clients and employees a level of common courtesy by protecting their data, but you’re also fulfilling your legal responsibility to prevent sensitive information from being leaked. Such breaches of confidentiality can have catastrophic consequences for your business, so it’s worth ensuring you understand how to adhere to this ethical, legal duty. (</a:t>
            </a:r>
            <a:r>
              <a:rPr lang="en-US" sz="1400" b="0" i="0" dirty="0" err="1">
                <a:solidFill>
                  <a:srgbClr val="FFFFFF"/>
                </a:solidFill>
                <a:effectLst/>
                <a:latin typeface="Neue Haas Grotesk Text Pro" panose="020B0504020202020204" pitchFamily="34" charset="0"/>
              </a:rPr>
              <a:t>Hiscocks</a:t>
            </a:r>
            <a:r>
              <a:rPr lang="en-US" sz="1400" b="0" i="0" dirty="0">
                <a:solidFill>
                  <a:srgbClr val="FFFFFF"/>
                </a:solidFill>
                <a:effectLst/>
                <a:latin typeface="Neue Haas Grotesk Text Pro" panose="020B0504020202020204" pitchFamily="34" charset="0"/>
              </a:rPr>
              <a:t> 2018)</a:t>
            </a:r>
            <a:endParaRPr lang="en-US" sz="1400" b="0" i="0" dirty="0">
              <a:solidFill>
                <a:srgbClr val="FFFFFF"/>
              </a:solidFill>
              <a:effectLst/>
              <a:latin typeface="Roboto"/>
            </a:endParaRPr>
          </a:p>
          <a:p>
            <a:pPr marL="0" marR="0" indent="0">
              <a:buNone/>
            </a:pPr>
            <a:br>
              <a:rPr lang="en-US" sz="1400" b="0" i="0" dirty="0">
                <a:solidFill>
                  <a:srgbClr val="FFFFFF"/>
                </a:solidFill>
                <a:effectLst/>
                <a:latin typeface="Roboto"/>
              </a:rPr>
            </a:br>
            <a:endParaRPr lang="en-US" sz="1400" b="0" i="0" dirty="0">
              <a:solidFill>
                <a:srgbClr val="FFFFFF"/>
              </a:solidFill>
              <a:effectLst/>
              <a:latin typeface="Roboto"/>
            </a:endParaRPr>
          </a:p>
          <a:p>
            <a:pPr marL="0" marR="0" indent="0">
              <a:buNone/>
            </a:pPr>
            <a:r>
              <a:rPr lang="en-US" sz="1400" b="0" i="0" dirty="0">
                <a:solidFill>
                  <a:srgbClr val="FFFFFF"/>
                </a:solidFill>
                <a:effectLst/>
                <a:latin typeface="Neue Haas Grotesk Text Pro" panose="020B0504020202020204" pitchFamily="34" charset="0"/>
              </a:rPr>
              <a:t>Confidentiality is central to the development of trust between doctors and patients. Patients must be able to expect that information about their health is kept confidential unless there is a compelling reason that it should not be. (BMA 2020).</a:t>
            </a:r>
            <a:endParaRPr lang="en-US" sz="1400" b="0" i="0" dirty="0">
              <a:solidFill>
                <a:srgbClr val="FFFFFF"/>
              </a:solidFill>
              <a:effectLst/>
              <a:latin typeface="Roboto"/>
            </a:endParaRPr>
          </a:p>
          <a:p>
            <a:endParaRPr lang="en-GB" sz="1400" dirty="0">
              <a:solidFill>
                <a:srgbClr val="FFFFFF"/>
              </a:solidFill>
            </a:endParaRPr>
          </a:p>
        </p:txBody>
      </p:sp>
      <p:sp>
        <p:nvSpPr>
          <p:cNvPr id="6" name="TextBox 5">
            <a:extLst>
              <a:ext uri="{FF2B5EF4-FFF2-40B4-BE49-F238E27FC236}">
                <a16:creationId xmlns:a16="http://schemas.microsoft.com/office/drawing/2014/main" id="{D9F9EBA4-3052-4235-A470-86E8EAB5622F}"/>
              </a:ext>
            </a:extLst>
          </p:cNvPr>
          <p:cNvSpPr txBox="1"/>
          <p:nvPr/>
        </p:nvSpPr>
        <p:spPr>
          <a:xfrm>
            <a:off x="5059575" y="6335102"/>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guides.law.fsu.edu/InternetSecur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9C59ECC7-F6DB-4CA8-BBF4-672AA4072AE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04390292"/>
      </p:ext>
    </p:extLst>
  </p:cSld>
  <p:clrMapOvr>
    <a:masterClrMapping/>
  </p:clrMapOvr>
  <mc:AlternateContent xmlns:mc="http://schemas.openxmlformats.org/markup-compatibility/2006">
    <mc:Choice xmlns:p14="http://schemas.microsoft.com/office/powerpoint/2010/main" Requires="p14">
      <p:transition spd="slow" p14:dur="2000" advTm="86899"/>
    </mc:Choice>
    <mc:Fallback>
      <p:transition spd="slow" advTm="86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9BB08-90A4-499F-9575-5CBBDE0AABF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1E546F2-865E-45DD-8634-AF001357A7D7}"/>
              </a:ext>
            </a:extLst>
          </p:cNvPr>
          <p:cNvSpPr>
            <a:spLocks noGrp="1"/>
          </p:cNvSpPr>
          <p:nvPr>
            <p:ph idx="1"/>
          </p:nvPr>
        </p:nvSpPr>
        <p:spPr>
          <a:xfrm>
            <a:off x="838200" y="1253331"/>
            <a:ext cx="10515600" cy="5320724"/>
          </a:xfrm>
        </p:spPr>
        <p:txBody>
          <a:bodyPr>
            <a:normAutofit fontScale="32500" lnSpcReduction="20000"/>
          </a:bodyPr>
          <a:lstStyle/>
          <a:p>
            <a:pPr marL="0" marR="0" indent="0" algn="l">
              <a:buNone/>
            </a:pPr>
            <a:r>
              <a:rPr lang="en-US" sz="3700" i="0" dirty="0">
                <a:solidFill>
                  <a:srgbClr val="000000"/>
                </a:solidFill>
                <a:effectLst/>
                <a:latin typeface="Neue Haas Grotesk Text Pro" panose="020B0504020202020204" pitchFamily="34" charset="0"/>
              </a:rPr>
              <a:t>BMA (2020) Confidentiality as a medical student. </a:t>
            </a:r>
            <a:r>
              <a:rPr lang="en-US" sz="3700" i="0" u="sng" dirty="0">
                <a:solidFill>
                  <a:srgbClr val="000000"/>
                </a:solidFill>
                <a:effectLst/>
                <a:latin typeface="Neue Haas Grotesk Text Pro" panose="020B0504020202020204" pitchFamily="34" charset="0"/>
              </a:rPr>
              <a:t>www.bma.org.uk</a:t>
            </a:r>
            <a:r>
              <a:rPr lang="en-US" sz="3700" i="0" dirty="0">
                <a:solidFill>
                  <a:srgbClr val="000000"/>
                </a:solidFill>
                <a:effectLst/>
                <a:latin typeface="Neue Haas Grotesk Text Pro" panose="020B0504020202020204" pitchFamily="34" charset="0"/>
              </a:rPr>
              <a:t> (Accessed on 22/03/21)</a:t>
            </a:r>
          </a:p>
          <a:p>
            <a:pPr marL="0" marR="0" indent="0" algn="l">
              <a:buNone/>
            </a:pPr>
            <a:endParaRPr lang="en-US" sz="3700" dirty="0">
              <a:solidFill>
                <a:srgbClr val="000000"/>
              </a:solidFill>
              <a:latin typeface="Calibri" panose="020F0502020204030204" pitchFamily="34" charset="0"/>
            </a:endParaRPr>
          </a:p>
          <a:p>
            <a:pPr marL="0" marR="0" indent="0" algn="l">
              <a:buNone/>
            </a:pPr>
            <a:r>
              <a:rPr lang="en-US" sz="3700" i="0" dirty="0">
                <a:solidFill>
                  <a:srgbClr val="000000"/>
                </a:solidFill>
                <a:effectLst/>
                <a:latin typeface="Neue Haas Grotesk Text Pro" panose="020B0504020202020204" pitchFamily="34" charset="0"/>
              </a:rPr>
              <a:t>Collier (2019) A Guide to Confidentiality in Health and Social Care </a:t>
            </a:r>
            <a:r>
              <a:rPr lang="en-US" sz="3700" i="0" u="sng" dirty="0">
                <a:solidFill>
                  <a:srgbClr val="000000"/>
                </a:solidFill>
                <a:effectLst/>
                <a:latin typeface="Neue Haas Grotesk Text Pro" panose="020B0504020202020204" pitchFamily="34" charset="0"/>
              </a:rPr>
              <a:t>www.highspeedtraining.co.uk</a:t>
            </a:r>
            <a:r>
              <a:rPr lang="en-US" sz="3700" i="0" dirty="0">
                <a:solidFill>
                  <a:srgbClr val="000000"/>
                </a:solidFill>
                <a:effectLst/>
                <a:latin typeface="Neue Haas Grotesk Text Pro" panose="020B0504020202020204" pitchFamily="34" charset="0"/>
              </a:rPr>
              <a:t> (Accessed on 22/03/21)</a:t>
            </a:r>
          </a:p>
          <a:p>
            <a:pPr marL="0" marR="0" indent="0" algn="l">
              <a:buNone/>
            </a:pPr>
            <a:endParaRPr lang="en-US" sz="3700" i="0" dirty="0">
              <a:solidFill>
                <a:srgbClr val="000000"/>
              </a:solidFill>
              <a:effectLst/>
              <a:latin typeface="Calibri" panose="020F0502020204030204" pitchFamily="34" charset="0"/>
            </a:endParaRPr>
          </a:p>
          <a:p>
            <a:pPr marL="0" marR="0" indent="0" algn="l">
              <a:buNone/>
            </a:pPr>
            <a:r>
              <a:rPr lang="en-US" sz="3700" i="0" dirty="0">
                <a:solidFill>
                  <a:srgbClr val="000000"/>
                </a:solidFill>
                <a:effectLst/>
                <a:latin typeface="Neue Haas Grotesk Text Pro" panose="020B0504020202020204" pitchFamily="34" charset="0"/>
              </a:rPr>
              <a:t>NMC (2008) Confidentiality within the NMC (Midwifery) Code. www.writemyessay.co.uk (Accessed on 22/03/21)</a:t>
            </a:r>
          </a:p>
          <a:p>
            <a:pPr marL="0" marR="0" indent="0" algn="l">
              <a:buNone/>
            </a:pPr>
            <a:endParaRPr lang="en-US" sz="3700" i="0" dirty="0">
              <a:solidFill>
                <a:srgbClr val="000000"/>
              </a:solidFill>
              <a:effectLst/>
              <a:latin typeface="Calibri" panose="020F0502020204030204" pitchFamily="34" charset="0"/>
            </a:endParaRPr>
          </a:p>
          <a:p>
            <a:pPr marL="0" marR="0" indent="0" algn="l">
              <a:buNone/>
            </a:pPr>
            <a:r>
              <a:rPr lang="en-US" sz="3700" i="0" dirty="0">
                <a:solidFill>
                  <a:srgbClr val="000000"/>
                </a:solidFill>
                <a:effectLst/>
                <a:latin typeface="Neue Haas Grotesk Text Pro" panose="020B0504020202020204" pitchFamily="34" charset="0"/>
              </a:rPr>
              <a:t>Hiscock (2018) The importance of confidentiality in the workplace </a:t>
            </a:r>
            <a:r>
              <a:rPr lang="en-US" sz="3700" i="0" u="sng" dirty="0">
                <a:solidFill>
                  <a:srgbClr val="000000"/>
                </a:solidFill>
                <a:effectLst/>
                <a:latin typeface="Neue Haas Grotesk Text Pro" panose="020B0504020202020204" pitchFamily="34" charset="0"/>
              </a:rPr>
              <a:t>www.hiscox.co.uk</a:t>
            </a:r>
            <a:r>
              <a:rPr lang="en-US" sz="3700" i="0" dirty="0">
                <a:solidFill>
                  <a:srgbClr val="000000"/>
                </a:solidFill>
                <a:effectLst/>
                <a:latin typeface="Neue Haas Grotesk Text Pro" panose="020B0504020202020204" pitchFamily="34" charset="0"/>
              </a:rPr>
              <a:t> (Accessed on 22/03/21)</a:t>
            </a:r>
          </a:p>
          <a:p>
            <a:pPr marL="0" marR="0" indent="0" algn="l">
              <a:buNone/>
            </a:pPr>
            <a:endParaRPr lang="en-US" sz="3700" i="0" dirty="0">
              <a:solidFill>
                <a:srgbClr val="000000"/>
              </a:solidFill>
              <a:effectLst/>
              <a:latin typeface="Calibri" panose="020F0502020204030204" pitchFamily="34" charset="0"/>
            </a:endParaRPr>
          </a:p>
          <a:p>
            <a:pPr marL="0" marR="0" indent="0" algn="l">
              <a:buNone/>
            </a:pPr>
            <a:r>
              <a:rPr lang="en-US" sz="3700" i="0" dirty="0">
                <a:solidFill>
                  <a:srgbClr val="000000"/>
                </a:solidFill>
                <a:effectLst/>
                <a:latin typeface="Neue Haas Grotesk Text Pro" panose="020B0504020202020204" pitchFamily="34" charset="0"/>
              </a:rPr>
              <a:t>The Code (2015) Professional standards of practice and behavior for nurses, midwives and nursing associates </a:t>
            </a:r>
            <a:r>
              <a:rPr lang="en-US" sz="3700" i="0" u="sng" dirty="0">
                <a:solidFill>
                  <a:srgbClr val="000000"/>
                </a:solidFill>
                <a:effectLst/>
                <a:latin typeface="Neue Haas Grotesk Text Pro" panose="020B0504020202020204" pitchFamily="34" charset="0"/>
              </a:rPr>
              <a:t>www.nmc.org.uk</a:t>
            </a:r>
            <a:r>
              <a:rPr lang="en-US" sz="3700" i="0" dirty="0">
                <a:solidFill>
                  <a:srgbClr val="000000"/>
                </a:solidFill>
                <a:effectLst/>
                <a:latin typeface="Neue Haas Grotesk Text Pro" panose="020B0504020202020204" pitchFamily="34" charset="0"/>
              </a:rPr>
              <a:t> (Accessed on 22/03/21)</a:t>
            </a:r>
          </a:p>
          <a:p>
            <a:pPr marL="0" marR="0" indent="0" algn="l">
              <a:buNone/>
            </a:pPr>
            <a:endParaRPr lang="en-US" sz="3700" i="0" dirty="0">
              <a:solidFill>
                <a:srgbClr val="000000"/>
              </a:solidFill>
              <a:effectLst/>
              <a:latin typeface="Calibri" panose="020F0502020204030204" pitchFamily="34" charset="0"/>
            </a:endParaRPr>
          </a:p>
          <a:p>
            <a:pPr marL="0" marR="0" indent="0" algn="l">
              <a:buNone/>
            </a:pPr>
            <a:r>
              <a:rPr lang="en-US" sz="3700" i="0" dirty="0">
                <a:solidFill>
                  <a:srgbClr val="000000"/>
                </a:solidFill>
                <a:effectLst/>
                <a:latin typeface="Neue Haas Grotesk Text Pro" panose="020B0504020202020204" pitchFamily="34" charset="0"/>
              </a:rPr>
              <a:t>Hiscock (2018) The importance of confidentiality in the workplace </a:t>
            </a:r>
            <a:r>
              <a:rPr lang="en-US" sz="3700" i="0" u="sng" dirty="0">
                <a:solidFill>
                  <a:srgbClr val="000000"/>
                </a:solidFill>
                <a:effectLst/>
                <a:latin typeface="Neue Haas Grotesk Text Pro" panose="020B0504020202020204" pitchFamily="34" charset="0"/>
              </a:rPr>
              <a:t>www.hiscox.co.uk</a:t>
            </a:r>
            <a:r>
              <a:rPr lang="en-US" sz="3700" i="0" dirty="0">
                <a:solidFill>
                  <a:srgbClr val="000000"/>
                </a:solidFill>
                <a:effectLst/>
                <a:latin typeface="Neue Haas Grotesk Text Pro" panose="020B0504020202020204" pitchFamily="34" charset="0"/>
              </a:rPr>
              <a:t> (Accessed on 22/03/21)</a:t>
            </a:r>
          </a:p>
          <a:p>
            <a:pPr marL="0" marR="0" indent="0" algn="l">
              <a:buNone/>
            </a:pPr>
            <a:endParaRPr lang="en-US" sz="3700" i="0" dirty="0">
              <a:solidFill>
                <a:srgbClr val="000000"/>
              </a:solidFill>
              <a:effectLst/>
              <a:latin typeface="Roboto"/>
            </a:endParaRPr>
          </a:p>
          <a:p>
            <a:pPr marL="0" marR="0" indent="0" algn="l">
              <a:buNone/>
            </a:pPr>
            <a:r>
              <a:rPr lang="en-US" sz="3700" i="0" dirty="0">
                <a:solidFill>
                  <a:srgbClr val="000000"/>
                </a:solidFill>
                <a:effectLst/>
                <a:latin typeface="Neue Haas Grotesk Text Pro" panose="020B0504020202020204" pitchFamily="34" charset="0"/>
              </a:rPr>
              <a:t>Nursing Standards (2014). Respecting patient confidentiality journals.rcni.com (Accessed on 22/03/21).</a:t>
            </a:r>
          </a:p>
          <a:p>
            <a:pPr marL="0" marR="0" indent="0" algn="l">
              <a:buNone/>
            </a:pPr>
            <a:endParaRPr lang="en-US" sz="3700" i="0" dirty="0">
              <a:solidFill>
                <a:srgbClr val="000000"/>
              </a:solidFill>
              <a:effectLst/>
              <a:latin typeface="Roboto"/>
            </a:endParaRPr>
          </a:p>
          <a:p>
            <a:pPr marL="0" marR="0" indent="0" algn="l">
              <a:buNone/>
            </a:pPr>
            <a:r>
              <a:rPr lang="en-US" sz="3700" i="0" dirty="0">
                <a:solidFill>
                  <a:srgbClr val="000000"/>
                </a:solidFill>
                <a:effectLst/>
                <a:latin typeface="Neue Haas Grotesk Text Pro" panose="020B0504020202020204" pitchFamily="34" charset="0"/>
              </a:rPr>
              <a:t> Collier, (2019)Confidentiality Policy </a:t>
            </a:r>
            <a:r>
              <a:rPr lang="en-US" sz="3700" i="0" u="sng" dirty="0">
                <a:solidFill>
                  <a:srgbClr val="000000"/>
                </a:solidFill>
                <a:effectLst/>
                <a:latin typeface="Neue Haas Grotesk Text Pro" panose="020B0504020202020204" pitchFamily="34" charset="0"/>
              </a:rPr>
              <a:t>www.england.nhs.uk</a:t>
            </a:r>
            <a:r>
              <a:rPr lang="en-US" sz="3700" i="0" dirty="0">
                <a:solidFill>
                  <a:srgbClr val="000000"/>
                </a:solidFill>
                <a:effectLst/>
                <a:latin typeface="Neue Haas Grotesk Text Pro" panose="020B0504020202020204" pitchFamily="34" charset="0"/>
              </a:rPr>
              <a:t> (Accessed 22/03/21)</a:t>
            </a:r>
          </a:p>
          <a:p>
            <a:pPr marL="0" marR="0" indent="0" algn="l">
              <a:buNone/>
            </a:pPr>
            <a:endParaRPr lang="en-US" sz="3700" i="0" dirty="0">
              <a:solidFill>
                <a:srgbClr val="000000"/>
              </a:solidFill>
              <a:effectLst/>
              <a:latin typeface="Roboto"/>
            </a:endParaRPr>
          </a:p>
          <a:p>
            <a:pPr marL="0" marR="0" indent="0" algn="l">
              <a:buNone/>
            </a:pPr>
            <a:r>
              <a:rPr lang="en-US" sz="3700" i="0" dirty="0">
                <a:solidFill>
                  <a:srgbClr val="000000"/>
                </a:solidFill>
                <a:effectLst/>
                <a:latin typeface="Neue Haas Grotesk Text Pro" panose="020B0504020202020204" pitchFamily="34" charset="0"/>
              </a:rPr>
              <a:t>(receptionist training 2011) Confidentiality: The 6 Key Principles beyondthereceptiondesk.wordpress.com (Accessed 22/03/21)</a:t>
            </a:r>
          </a:p>
          <a:p>
            <a:pPr marL="0" marR="0" indent="0" algn="l">
              <a:buNone/>
            </a:pPr>
            <a:endParaRPr lang="en-US" sz="3700" i="0" dirty="0">
              <a:solidFill>
                <a:srgbClr val="000000"/>
              </a:solidFill>
              <a:effectLst/>
              <a:latin typeface="Roboto"/>
            </a:endParaRPr>
          </a:p>
          <a:p>
            <a:pPr marL="0" marR="0" indent="0" algn="l">
              <a:buNone/>
            </a:pPr>
            <a:r>
              <a:rPr lang="en-US" sz="3700" i="0" dirty="0">
                <a:solidFill>
                  <a:srgbClr val="000000"/>
                </a:solidFill>
                <a:effectLst/>
                <a:latin typeface="Neue Haas Grotesk Text Pro" panose="020B0504020202020204" pitchFamily="34" charset="0"/>
              </a:rPr>
              <a:t> </a:t>
            </a:r>
            <a:r>
              <a:rPr lang="en-US" sz="3700" i="0" dirty="0" err="1">
                <a:solidFill>
                  <a:srgbClr val="000000"/>
                </a:solidFill>
                <a:effectLst/>
                <a:latin typeface="Neue Haas Grotesk Text Pro" panose="020B0504020202020204" pitchFamily="34" charset="0"/>
              </a:rPr>
              <a:t>Quain</a:t>
            </a:r>
            <a:r>
              <a:rPr lang="en-US" sz="3700" i="0" dirty="0">
                <a:solidFill>
                  <a:srgbClr val="000000"/>
                </a:solidFill>
                <a:effectLst/>
                <a:latin typeface="Neue Haas Grotesk Text Pro" panose="020B0504020202020204" pitchFamily="34" charset="0"/>
              </a:rPr>
              <a:t> 2018</a:t>
            </a:r>
            <a:r>
              <a:rPr lang="en-US" sz="3700" dirty="0">
                <a:solidFill>
                  <a:srgbClr val="000000"/>
                </a:solidFill>
                <a:latin typeface="Roboto"/>
              </a:rPr>
              <a:t> </a:t>
            </a:r>
            <a:r>
              <a:rPr lang="en-US" sz="3700" i="0" dirty="0">
                <a:solidFill>
                  <a:srgbClr val="000000"/>
                </a:solidFill>
                <a:effectLst/>
                <a:latin typeface="Neue Haas Grotesk Text Pro" panose="020B0504020202020204" pitchFamily="34" charset="0"/>
              </a:rPr>
              <a:t>Employee Consequences for Breach of Confidentiality smallbusiness.chron.com (Accessed 22/03/21</a:t>
            </a:r>
            <a:r>
              <a:rPr lang="en-US" sz="3700" b="0" i="0" dirty="0">
                <a:solidFill>
                  <a:srgbClr val="000000"/>
                </a:solidFill>
                <a:effectLst/>
                <a:latin typeface="Neue Haas Grotesk Text Pro" panose="020B0504020202020204" pitchFamily="34" charset="0"/>
              </a:rPr>
              <a:t>)</a:t>
            </a:r>
            <a:endParaRPr lang="en-US" sz="3700" b="0" i="0" dirty="0">
              <a:solidFill>
                <a:srgbClr val="000000"/>
              </a:solidFill>
              <a:effectLst/>
              <a:latin typeface="Roboto"/>
            </a:endParaRPr>
          </a:p>
          <a:p>
            <a:pPr marL="0" indent="0">
              <a:buNone/>
            </a:pPr>
            <a:br>
              <a:rPr lang="en-US" dirty="0"/>
            </a:br>
            <a:endParaRPr lang="en-GB" dirty="0"/>
          </a:p>
        </p:txBody>
      </p:sp>
      <p:pic>
        <p:nvPicPr>
          <p:cNvPr id="4" name="Audio 3">
            <a:hlinkClick r:id="" action="ppaction://media"/>
            <a:extLst>
              <a:ext uri="{FF2B5EF4-FFF2-40B4-BE49-F238E27FC236}">
                <a16:creationId xmlns:a16="http://schemas.microsoft.com/office/drawing/2014/main" id="{D0DEB763-ADFA-48FC-9B2F-A43C6FB8FC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17991851"/>
      </p:ext>
    </p:extLst>
  </p:cSld>
  <p:clrMapOvr>
    <a:masterClrMapping/>
  </p:clrMapOvr>
  <mc:AlternateContent xmlns:mc="http://schemas.openxmlformats.org/markup-compatibility/2006">
    <mc:Choice xmlns:p14="http://schemas.microsoft.com/office/powerpoint/2010/main" Requires="p14">
      <p:transition spd="slow" p14:dur="2000" advTm="2540"/>
    </mc:Choice>
    <mc:Fallback>
      <p:transition spd="slow" advTm="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Text, letter&#10;&#10;Description automatically generated">
            <a:extLst>
              <a:ext uri="{FF2B5EF4-FFF2-40B4-BE49-F238E27FC236}">
                <a16:creationId xmlns:a16="http://schemas.microsoft.com/office/drawing/2014/main" id="{EE052FA5-563C-4E50-9187-334809A6884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223" b="7887"/>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6D107AD8-7D03-4FBD-A2A6-E0CD285F35F4}"/>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implysarafina.blogspot.com/2011_04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9" name="Audio 8">
            <a:hlinkClick r:id="" action="ppaction://media"/>
            <a:extLst>
              <a:ext uri="{FF2B5EF4-FFF2-40B4-BE49-F238E27FC236}">
                <a16:creationId xmlns:a16="http://schemas.microsoft.com/office/drawing/2014/main" id="{C4798A7C-8267-4DCB-8C58-EFC62BC3D90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44652684"/>
      </p:ext>
    </p:extLst>
  </p:cSld>
  <p:clrMapOvr>
    <a:masterClrMapping/>
  </p:clrMapOvr>
  <mc:AlternateContent xmlns:mc="http://schemas.openxmlformats.org/markup-compatibility/2006">
    <mc:Choice xmlns:p14="http://schemas.microsoft.com/office/powerpoint/2010/main" Requires="p14">
      <p:transition spd="slow" p14:dur="2000" advTm="3425"/>
    </mc:Choice>
    <mc:Fallback>
      <p:transition spd="slow" advTm="3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899</Words>
  <Application>Microsoft Office PowerPoint</Application>
  <PresentationFormat>Widescreen</PresentationFormat>
  <Paragraphs>57</Paragraphs>
  <Slides>10</Slides>
  <Notes>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Neue Haas Grotesk Text Pro</vt:lpstr>
      <vt:lpstr>Roboto</vt:lpstr>
      <vt:lpstr>Office Theme</vt:lpstr>
      <vt:lpstr>Confidentiality</vt:lpstr>
      <vt:lpstr>PowerPoint Presentation</vt:lpstr>
      <vt:lpstr>The 6 Principles of Confidentiality.</vt:lpstr>
      <vt:lpstr>PowerPoint Presentation</vt:lpstr>
      <vt:lpstr>The dangers of not keeping confidentially.</vt:lpstr>
      <vt:lpstr>What is confidentiality in nursing? </vt:lpstr>
      <vt:lpstr>Why Confidentiality is in nursing? </vt:lpstr>
      <vt:lpstr>Why is confidentiality important?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Confidentiality</dc:title>
  <dc:creator>Lauren Whatling</dc:creator>
  <cp:lastModifiedBy>Lauren Whatling</cp:lastModifiedBy>
  <cp:revision>1</cp:revision>
  <dcterms:created xsi:type="dcterms:W3CDTF">2021-03-26T15:03:58Z</dcterms:created>
  <dcterms:modified xsi:type="dcterms:W3CDTF">2021-03-26T16:03:37Z</dcterms:modified>
</cp:coreProperties>
</file>