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 id="2147483694" r:id="rId5"/>
  </p:sldMasterIdLst>
  <p:notesMasterIdLst>
    <p:notesMasterId r:id="rId29"/>
  </p:notesMasterIdLst>
  <p:sldIdLst>
    <p:sldId id="256" r:id="rId6"/>
    <p:sldId id="257" r:id="rId7"/>
    <p:sldId id="258" r:id="rId8"/>
    <p:sldId id="276" r:id="rId9"/>
    <p:sldId id="260" r:id="rId10"/>
    <p:sldId id="268" r:id="rId11"/>
    <p:sldId id="281" r:id="rId12"/>
    <p:sldId id="282" r:id="rId13"/>
    <p:sldId id="283" r:id="rId14"/>
    <p:sldId id="262" r:id="rId15"/>
    <p:sldId id="278" r:id="rId16"/>
    <p:sldId id="270" r:id="rId17"/>
    <p:sldId id="264" r:id="rId18"/>
    <p:sldId id="273" r:id="rId19"/>
    <p:sldId id="272" r:id="rId20"/>
    <p:sldId id="284" r:id="rId21"/>
    <p:sldId id="285" r:id="rId22"/>
    <p:sldId id="265" r:id="rId23"/>
    <p:sldId id="266" r:id="rId24"/>
    <p:sldId id="267" r:id="rId25"/>
    <p:sldId id="286" r:id="rId26"/>
    <p:sldId id="287" r:id="rId27"/>
    <p:sldId id="280" r:id="rId28"/>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1440FF-AE4A-4E16-9B20-AB99869BDFED}" v="1" dt="2026-07-12T11:32:21.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591" autoAdjust="0"/>
    <p:restoredTop sz="94610"/>
  </p:normalViewPr>
  <p:slideViewPr>
    <p:cSldViewPr snapToGrid="0" snapToObjects="1">
      <p:cViewPr varScale="1">
        <p:scale>
          <a:sx n="111" d="100"/>
          <a:sy n="111" d="100"/>
        </p:scale>
        <p:origin x="773"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5/10/relationships/revisionInfo" Target="revisionInfo.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5" Type="http://schemas.openxmlformats.org/officeDocument/2006/relationships/image" Target="../media/image13.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C5AE7-3761-4B79-AD06-47BDCDEE778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6187E8F-3325-42C3-9F5D-0E9766FD2F98}">
      <dgm:prSet/>
      <dgm:spPr/>
      <dgm:t>
        <a:bodyPr/>
        <a:lstStyle/>
        <a:p>
          <a:r>
            <a:rPr lang="en-GB" dirty="0"/>
            <a:t>what it does and who it supports</a:t>
          </a:r>
          <a:endParaRPr lang="en-US" dirty="0"/>
        </a:p>
      </dgm:t>
    </dgm:pt>
    <dgm:pt modelId="{5399274B-5730-4ABE-9043-1D3CF3D35C18}" type="parTrans" cxnId="{08931B82-7B8B-4E2B-BE3F-54088BB7E7E0}">
      <dgm:prSet/>
      <dgm:spPr/>
      <dgm:t>
        <a:bodyPr/>
        <a:lstStyle/>
        <a:p>
          <a:endParaRPr lang="en-US"/>
        </a:p>
      </dgm:t>
    </dgm:pt>
    <dgm:pt modelId="{F89BE729-8907-441A-958D-337CB762C36E}" type="sibTrans" cxnId="{08931B82-7B8B-4E2B-BE3F-54088BB7E7E0}">
      <dgm:prSet/>
      <dgm:spPr/>
      <dgm:t>
        <a:bodyPr/>
        <a:lstStyle/>
        <a:p>
          <a:endParaRPr lang="en-US"/>
        </a:p>
      </dgm:t>
    </dgm:pt>
    <dgm:pt modelId="{BD416160-6C58-4F71-B989-0A6326105BDF}">
      <dgm:prSet/>
      <dgm:spPr/>
      <dgm:t>
        <a:bodyPr/>
        <a:lstStyle/>
        <a:p>
          <a:r>
            <a:rPr lang="en-GB"/>
            <a:t>Provides high-quality, person-centred care for the elderly</a:t>
          </a:r>
          <a:endParaRPr lang="en-US"/>
        </a:p>
      </dgm:t>
    </dgm:pt>
    <dgm:pt modelId="{32DEDBC4-BE53-4FE9-A2DD-B7D8569A860D}" type="parTrans" cxnId="{423EB508-16CF-430B-A259-CBCEDF5EB2C7}">
      <dgm:prSet/>
      <dgm:spPr/>
      <dgm:t>
        <a:bodyPr/>
        <a:lstStyle/>
        <a:p>
          <a:endParaRPr lang="en-US"/>
        </a:p>
      </dgm:t>
    </dgm:pt>
    <dgm:pt modelId="{42E32523-5E5B-437E-B8CD-252A50AFE0BF}" type="sibTrans" cxnId="{423EB508-16CF-430B-A259-CBCEDF5EB2C7}">
      <dgm:prSet/>
      <dgm:spPr/>
      <dgm:t>
        <a:bodyPr/>
        <a:lstStyle/>
        <a:p>
          <a:endParaRPr lang="en-US"/>
        </a:p>
      </dgm:t>
    </dgm:pt>
    <dgm:pt modelId="{537EF52C-9491-4FF0-A463-415C37C88A81}">
      <dgm:prSet/>
      <dgm:spPr/>
      <dgm:t>
        <a:bodyPr/>
        <a:lstStyle/>
        <a:p>
          <a:r>
            <a:rPr lang="en-GB"/>
            <a:t>Providing compassionate support and daily living activities</a:t>
          </a:r>
          <a:endParaRPr lang="en-US"/>
        </a:p>
      </dgm:t>
    </dgm:pt>
    <dgm:pt modelId="{59CB82EE-9397-4520-905F-D299A9BC2488}" type="parTrans" cxnId="{19C99B2D-4BC1-4EAE-AA72-34E5EDD813D5}">
      <dgm:prSet/>
      <dgm:spPr/>
      <dgm:t>
        <a:bodyPr/>
        <a:lstStyle/>
        <a:p>
          <a:endParaRPr lang="en-US"/>
        </a:p>
      </dgm:t>
    </dgm:pt>
    <dgm:pt modelId="{09476D3F-24D4-4DD6-894D-C2703CB46EDE}" type="sibTrans" cxnId="{19C99B2D-4BC1-4EAE-AA72-34E5EDD813D5}">
      <dgm:prSet/>
      <dgm:spPr/>
      <dgm:t>
        <a:bodyPr/>
        <a:lstStyle/>
        <a:p>
          <a:endParaRPr lang="en-US"/>
        </a:p>
      </dgm:t>
    </dgm:pt>
    <dgm:pt modelId="{23473276-F9AA-4589-865A-95D034B12008}">
      <dgm:prSet/>
      <dgm:spPr/>
      <dgm:t>
        <a:bodyPr/>
        <a:lstStyle/>
        <a:p>
          <a:r>
            <a:rPr lang="en-GB"/>
            <a:t>Administrative assistance to promote dignity, independence, well-being, and quality of life</a:t>
          </a:r>
          <a:endParaRPr lang="en-US"/>
        </a:p>
      </dgm:t>
    </dgm:pt>
    <dgm:pt modelId="{62E15438-E592-48A5-B88A-A0EC1D14FE58}" type="parTrans" cxnId="{D98D7362-76D8-4A3A-B4F7-D694C9DFD898}">
      <dgm:prSet/>
      <dgm:spPr/>
      <dgm:t>
        <a:bodyPr/>
        <a:lstStyle/>
        <a:p>
          <a:endParaRPr lang="en-US"/>
        </a:p>
      </dgm:t>
    </dgm:pt>
    <dgm:pt modelId="{4FC02E6A-E086-40E3-BB9E-2C7D30C559ED}" type="sibTrans" cxnId="{D98D7362-76D8-4A3A-B4F7-D694C9DFD898}">
      <dgm:prSet/>
      <dgm:spPr/>
      <dgm:t>
        <a:bodyPr/>
        <a:lstStyle/>
        <a:p>
          <a:endParaRPr lang="en-US"/>
        </a:p>
      </dgm:t>
    </dgm:pt>
    <dgm:pt modelId="{0DF0748B-20A5-4725-9B66-4A2C3D669CB1}">
      <dgm:prSet/>
      <dgm:spPr/>
      <dgm:t>
        <a:bodyPr/>
        <a:lstStyle/>
        <a:p>
          <a:r>
            <a:rPr lang="en-GB"/>
            <a:t>Staff work on a rota basis,  between the two buildings within our care home. , each with specific roles and responsibilities</a:t>
          </a:r>
          <a:endParaRPr lang="en-US"/>
        </a:p>
      </dgm:t>
    </dgm:pt>
    <dgm:pt modelId="{C0943C03-6478-4D1B-8840-91EB2FDCAD64}" type="parTrans" cxnId="{52D543A9-3BF4-4AED-B1B1-AC1A723DD784}">
      <dgm:prSet/>
      <dgm:spPr/>
      <dgm:t>
        <a:bodyPr/>
        <a:lstStyle/>
        <a:p>
          <a:endParaRPr lang="en-US"/>
        </a:p>
      </dgm:t>
    </dgm:pt>
    <dgm:pt modelId="{1EFFD462-1626-48AE-A742-383B66D32B2E}" type="sibTrans" cxnId="{52D543A9-3BF4-4AED-B1B1-AC1A723DD784}">
      <dgm:prSet/>
      <dgm:spPr/>
      <dgm:t>
        <a:bodyPr/>
        <a:lstStyle/>
        <a:p>
          <a:endParaRPr lang="en-US"/>
        </a:p>
      </dgm:t>
    </dgm:pt>
    <dgm:pt modelId="{C5C91C7C-B1E0-423E-B820-A23E48945AB9}" type="pres">
      <dgm:prSet presAssocID="{21DC5AE7-3761-4B79-AD06-47BDCDEE778F}" presName="diagram" presStyleCnt="0">
        <dgm:presLayoutVars>
          <dgm:dir/>
          <dgm:resizeHandles val="exact"/>
        </dgm:presLayoutVars>
      </dgm:prSet>
      <dgm:spPr/>
    </dgm:pt>
    <dgm:pt modelId="{73BB187F-1A21-47A7-97C3-47096A7AA310}" type="pres">
      <dgm:prSet presAssocID="{16187E8F-3325-42C3-9F5D-0E9766FD2F98}" presName="node" presStyleLbl="node1" presStyleIdx="0" presStyleCnt="5">
        <dgm:presLayoutVars>
          <dgm:bulletEnabled val="1"/>
        </dgm:presLayoutVars>
      </dgm:prSet>
      <dgm:spPr/>
    </dgm:pt>
    <dgm:pt modelId="{FDBDAA02-2C57-461F-8899-A5FF99D5F4F8}" type="pres">
      <dgm:prSet presAssocID="{F89BE729-8907-441A-958D-337CB762C36E}" presName="sibTrans" presStyleCnt="0"/>
      <dgm:spPr/>
    </dgm:pt>
    <dgm:pt modelId="{0DF2F276-2903-4609-BAF0-FF606156ED22}" type="pres">
      <dgm:prSet presAssocID="{BD416160-6C58-4F71-B989-0A6326105BDF}" presName="node" presStyleLbl="node1" presStyleIdx="1" presStyleCnt="5">
        <dgm:presLayoutVars>
          <dgm:bulletEnabled val="1"/>
        </dgm:presLayoutVars>
      </dgm:prSet>
      <dgm:spPr/>
    </dgm:pt>
    <dgm:pt modelId="{7AA80C04-BBF8-4CA2-B6F3-1817456260CA}" type="pres">
      <dgm:prSet presAssocID="{42E32523-5E5B-437E-B8CD-252A50AFE0BF}" presName="sibTrans" presStyleCnt="0"/>
      <dgm:spPr/>
    </dgm:pt>
    <dgm:pt modelId="{02E2B3CB-B5B0-41DD-A85B-669AEE3C1F69}" type="pres">
      <dgm:prSet presAssocID="{537EF52C-9491-4FF0-A463-415C37C88A81}" presName="node" presStyleLbl="node1" presStyleIdx="2" presStyleCnt="5">
        <dgm:presLayoutVars>
          <dgm:bulletEnabled val="1"/>
        </dgm:presLayoutVars>
      </dgm:prSet>
      <dgm:spPr/>
    </dgm:pt>
    <dgm:pt modelId="{E1014244-EC13-4603-ADC9-EE46552322FA}" type="pres">
      <dgm:prSet presAssocID="{09476D3F-24D4-4DD6-894D-C2703CB46EDE}" presName="sibTrans" presStyleCnt="0"/>
      <dgm:spPr/>
    </dgm:pt>
    <dgm:pt modelId="{3CE53C26-66A6-4954-8BE4-455E8B957F1B}" type="pres">
      <dgm:prSet presAssocID="{23473276-F9AA-4589-865A-95D034B12008}" presName="node" presStyleLbl="node1" presStyleIdx="3" presStyleCnt="5">
        <dgm:presLayoutVars>
          <dgm:bulletEnabled val="1"/>
        </dgm:presLayoutVars>
      </dgm:prSet>
      <dgm:spPr/>
    </dgm:pt>
    <dgm:pt modelId="{A56FE5CE-595A-427C-831B-6E7B9B1F24FE}" type="pres">
      <dgm:prSet presAssocID="{4FC02E6A-E086-40E3-BB9E-2C7D30C559ED}" presName="sibTrans" presStyleCnt="0"/>
      <dgm:spPr/>
    </dgm:pt>
    <dgm:pt modelId="{81E6CD6C-BD12-4B31-AFC3-604868B809CE}" type="pres">
      <dgm:prSet presAssocID="{0DF0748B-20A5-4725-9B66-4A2C3D669CB1}" presName="node" presStyleLbl="node1" presStyleIdx="4" presStyleCnt="5">
        <dgm:presLayoutVars>
          <dgm:bulletEnabled val="1"/>
        </dgm:presLayoutVars>
      </dgm:prSet>
      <dgm:spPr/>
    </dgm:pt>
  </dgm:ptLst>
  <dgm:cxnLst>
    <dgm:cxn modelId="{423EB508-16CF-430B-A259-CBCEDF5EB2C7}" srcId="{21DC5AE7-3761-4B79-AD06-47BDCDEE778F}" destId="{BD416160-6C58-4F71-B989-0A6326105BDF}" srcOrd="1" destOrd="0" parTransId="{32DEDBC4-BE53-4FE9-A2DD-B7D8569A860D}" sibTransId="{42E32523-5E5B-437E-B8CD-252A50AFE0BF}"/>
    <dgm:cxn modelId="{E37C3D13-0976-472C-9AF7-E6515DEFEF09}" type="presOf" srcId="{BD416160-6C58-4F71-B989-0A6326105BDF}" destId="{0DF2F276-2903-4609-BAF0-FF606156ED22}" srcOrd="0" destOrd="0" presId="urn:microsoft.com/office/officeart/2005/8/layout/default"/>
    <dgm:cxn modelId="{BA578D16-10ED-40E2-A665-88819C4F987E}" type="presOf" srcId="{21DC5AE7-3761-4B79-AD06-47BDCDEE778F}" destId="{C5C91C7C-B1E0-423E-B820-A23E48945AB9}" srcOrd="0" destOrd="0" presId="urn:microsoft.com/office/officeart/2005/8/layout/default"/>
    <dgm:cxn modelId="{107BF020-F3B8-48CE-AFCA-6B2CFEDEEC52}" type="presOf" srcId="{23473276-F9AA-4589-865A-95D034B12008}" destId="{3CE53C26-66A6-4954-8BE4-455E8B957F1B}" srcOrd="0" destOrd="0" presId="urn:microsoft.com/office/officeart/2005/8/layout/default"/>
    <dgm:cxn modelId="{0FEC9328-2EB4-4ABC-A870-262BD6868563}" type="presOf" srcId="{537EF52C-9491-4FF0-A463-415C37C88A81}" destId="{02E2B3CB-B5B0-41DD-A85B-669AEE3C1F69}" srcOrd="0" destOrd="0" presId="urn:microsoft.com/office/officeart/2005/8/layout/default"/>
    <dgm:cxn modelId="{19C99B2D-4BC1-4EAE-AA72-34E5EDD813D5}" srcId="{21DC5AE7-3761-4B79-AD06-47BDCDEE778F}" destId="{537EF52C-9491-4FF0-A463-415C37C88A81}" srcOrd="2" destOrd="0" parTransId="{59CB82EE-9397-4520-905F-D299A9BC2488}" sibTransId="{09476D3F-24D4-4DD6-894D-C2703CB46EDE}"/>
    <dgm:cxn modelId="{D98D7362-76D8-4A3A-B4F7-D694C9DFD898}" srcId="{21DC5AE7-3761-4B79-AD06-47BDCDEE778F}" destId="{23473276-F9AA-4589-865A-95D034B12008}" srcOrd="3" destOrd="0" parTransId="{62E15438-E592-48A5-B88A-A0EC1D14FE58}" sibTransId="{4FC02E6A-E086-40E3-BB9E-2C7D30C559ED}"/>
    <dgm:cxn modelId="{88262C63-F085-48EA-A673-6DF9B014B776}" type="presOf" srcId="{16187E8F-3325-42C3-9F5D-0E9766FD2F98}" destId="{73BB187F-1A21-47A7-97C3-47096A7AA310}" srcOrd="0" destOrd="0" presId="urn:microsoft.com/office/officeart/2005/8/layout/default"/>
    <dgm:cxn modelId="{08931B82-7B8B-4E2B-BE3F-54088BB7E7E0}" srcId="{21DC5AE7-3761-4B79-AD06-47BDCDEE778F}" destId="{16187E8F-3325-42C3-9F5D-0E9766FD2F98}" srcOrd="0" destOrd="0" parTransId="{5399274B-5730-4ABE-9043-1D3CF3D35C18}" sibTransId="{F89BE729-8907-441A-958D-337CB762C36E}"/>
    <dgm:cxn modelId="{29C30195-481E-4F4E-A334-1A3AFE035D29}" type="presOf" srcId="{0DF0748B-20A5-4725-9B66-4A2C3D669CB1}" destId="{81E6CD6C-BD12-4B31-AFC3-604868B809CE}" srcOrd="0" destOrd="0" presId="urn:microsoft.com/office/officeart/2005/8/layout/default"/>
    <dgm:cxn modelId="{52D543A9-3BF4-4AED-B1B1-AC1A723DD784}" srcId="{21DC5AE7-3761-4B79-AD06-47BDCDEE778F}" destId="{0DF0748B-20A5-4725-9B66-4A2C3D669CB1}" srcOrd="4" destOrd="0" parTransId="{C0943C03-6478-4D1B-8840-91EB2FDCAD64}" sibTransId="{1EFFD462-1626-48AE-A742-383B66D32B2E}"/>
    <dgm:cxn modelId="{D4A034F5-98CF-4F8F-B5A6-EB248E0486E3}" type="presParOf" srcId="{C5C91C7C-B1E0-423E-B820-A23E48945AB9}" destId="{73BB187F-1A21-47A7-97C3-47096A7AA310}" srcOrd="0" destOrd="0" presId="urn:microsoft.com/office/officeart/2005/8/layout/default"/>
    <dgm:cxn modelId="{DAEC6EB2-C192-4929-829B-55A6EC5A1E78}" type="presParOf" srcId="{C5C91C7C-B1E0-423E-B820-A23E48945AB9}" destId="{FDBDAA02-2C57-461F-8899-A5FF99D5F4F8}" srcOrd="1" destOrd="0" presId="urn:microsoft.com/office/officeart/2005/8/layout/default"/>
    <dgm:cxn modelId="{D12FEF94-64D6-4545-AF2F-5C706B562283}" type="presParOf" srcId="{C5C91C7C-B1E0-423E-B820-A23E48945AB9}" destId="{0DF2F276-2903-4609-BAF0-FF606156ED22}" srcOrd="2" destOrd="0" presId="urn:microsoft.com/office/officeart/2005/8/layout/default"/>
    <dgm:cxn modelId="{DAC7311F-E453-4E3A-853D-19953BE18D91}" type="presParOf" srcId="{C5C91C7C-B1E0-423E-B820-A23E48945AB9}" destId="{7AA80C04-BBF8-4CA2-B6F3-1817456260CA}" srcOrd="3" destOrd="0" presId="urn:microsoft.com/office/officeart/2005/8/layout/default"/>
    <dgm:cxn modelId="{F283A321-909F-4D46-A4B0-1E760FC46015}" type="presParOf" srcId="{C5C91C7C-B1E0-423E-B820-A23E48945AB9}" destId="{02E2B3CB-B5B0-41DD-A85B-669AEE3C1F69}" srcOrd="4" destOrd="0" presId="urn:microsoft.com/office/officeart/2005/8/layout/default"/>
    <dgm:cxn modelId="{EDE62E09-0460-468A-84A1-1BC49B2938BD}" type="presParOf" srcId="{C5C91C7C-B1E0-423E-B820-A23E48945AB9}" destId="{E1014244-EC13-4603-ADC9-EE46552322FA}" srcOrd="5" destOrd="0" presId="urn:microsoft.com/office/officeart/2005/8/layout/default"/>
    <dgm:cxn modelId="{A975C8F6-BCC4-49CB-8B08-FE02021BFA92}" type="presParOf" srcId="{C5C91C7C-B1E0-423E-B820-A23E48945AB9}" destId="{3CE53C26-66A6-4954-8BE4-455E8B957F1B}" srcOrd="6" destOrd="0" presId="urn:microsoft.com/office/officeart/2005/8/layout/default"/>
    <dgm:cxn modelId="{E9651616-C0DF-46E7-ADED-CB02A250622C}" type="presParOf" srcId="{C5C91C7C-B1E0-423E-B820-A23E48945AB9}" destId="{A56FE5CE-595A-427C-831B-6E7B9B1F24FE}" srcOrd="7" destOrd="0" presId="urn:microsoft.com/office/officeart/2005/8/layout/default"/>
    <dgm:cxn modelId="{1E130681-D519-4CA5-8F48-ECAD1E1D217B}" type="presParOf" srcId="{C5C91C7C-B1E0-423E-B820-A23E48945AB9}" destId="{81E6CD6C-BD12-4B31-AFC3-604868B809C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BE00A7-5F84-4571-AED8-6236569E1C2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07C5402-395A-4AA4-B469-81130BFA72E0}">
      <dgm:prSet/>
      <dgm:spPr/>
      <dgm:t>
        <a:bodyPr/>
        <a:lstStyle/>
        <a:p>
          <a:pPr>
            <a:lnSpc>
              <a:spcPct val="100000"/>
            </a:lnSpc>
          </a:pPr>
          <a:r>
            <a:rPr lang="en-GB"/>
            <a:t>Excel's benefits include its ability to facilitate cooperation through shared files</a:t>
          </a:r>
          <a:endParaRPr lang="en-US"/>
        </a:p>
      </dgm:t>
    </dgm:pt>
    <dgm:pt modelId="{A232BA15-4422-4422-9F9C-7CDB603C8BDE}" type="parTrans" cxnId="{8C6E3B32-EB20-4FC7-A13B-A5E2A8104509}">
      <dgm:prSet/>
      <dgm:spPr/>
      <dgm:t>
        <a:bodyPr/>
        <a:lstStyle/>
        <a:p>
          <a:endParaRPr lang="en-US"/>
        </a:p>
      </dgm:t>
    </dgm:pt>
    <dgm:pt modelId="{8624902D-5634-4432-A8CD-CF72CC330F49}" type="sibTrans" cxnId="{8C6E3B32-EB20-4FC7-A13B-A5E2A8104509}">
      <dgm:prSet/>
      <dgm:spPr/>
      <dgm:t>
        <a:bodyPr/>
        <a:lstStyle/>
        <a:p>
          <a:endParaRPr lang="en-US"/>
        </a:p>
      </dgm:t>
    </dgm:pt>
    <dgm:pt modelId="{735D0637-8880-4C98-85F8-F29DE8ED4FA1}">
      <dgm:prSet/>
      <dgm:spPr/>
      <dgm:t>
        <a:bodyPr/>
        <a:lstStyle/>
        <a:p>
          <a:pPr>
            <a:lnSpc>
              <a:spcPct val="100000"/>
            </a:lnSpc>
          </a:pPr>
          <a:r>
            <a:rPr lang="en-GB"/>
            <a:t>Easy to update schedules</a:t>
          </a:r>
          <a:endParaRPr lang="en-US"/>
        </a:p>
      </dgm:t>
    </dgm:pt>
    <dgm:pt modelId="{C3195A83-7BFB-4F1B-89C1-DD69D861C7A5}" type="parTrans" cxnId="{E6895267-C9EB-4D9F-9166-7C2DF9216265}">
      <dgm:prSet/>
      <dgm:spPr/>
      <dgm:t>
        <a:bodyPr/>
        <a:lstStyle/>
        <a:p>
          <a:endParaRPr lang="en-US"/>
        </a:p>
      </dgm:t>
    </dgm:pt>
    <dgm:pt modelId="{F2C3EDB7-131D-43CB-AA7C-8E34A95CF27F}" type="sibTrans" cxnId="{E6895267-C9EB-4D9F-9166-7C2DF9216265}">
      <dgm:prSet/>
      <dgm:spPr/>
      <dgm:t>
        <a:bodyPr/>
        <a:lstStyle/>
        <a:p>
          <a:endParaRPr lang="en-US"/>
        </a:p>
      </dgm:t>
    </dgm:pt>
    <dgm:pt modelId="{E0DF9044-90C1-4E16-B12C-2F649E607967}">
      <dgm:prSet/>
      <dgm:spPr/>
      <dgm:t>
        <a:bodyPr/>
        <a:lstStyle/>
        <a:p>
          <a:pPr>
            <a:lnSpc>
              <a:spcPct val="100000"/>
            </a:lnSpc>
          </a:pPr>
          <a:r>
            <a:rPr lang="en-GB"/>
            <a:t>Organise staff information</a:t>
          </a:r>
          <a:endParaRPr lang="en-US"/>
        </a:p>
      </dgm:t>
    </dgm:pt>
    <dgm:pt modelId="{E0747F5E-F7F0-4AF0-807C-6550EC524DA6}" type="parTrans" cxnId="{41717053-FCE3-4C0E-8EC0-8E8FF3E085E1}">
      <dgm:prSet/>
      <dgm:spPr/>
      <dgm:t>
        <a:bodyPr/>
        <a:lstStyle/>
        <a:p>
          <a:endParaRPr lang="en-US"/>
        </a:p>
      </dgm:t>
    </dgm:pt>
    <dgm:pt modelId="{F387CFD1-00C8-4FB2-855B-867C8D2DAEA7}" type="sibTrans" cxnId="{41717053-FCE3-4C0E-8EC0-8E8FF3E085E1}">
      <dgm:prSet/>
      <dgm:spPr/>
      <dgm:t>
        <a:bodyPr/>
        <a:lstStyle/>
        <a:p>
          <a:endParaRPr lang="en-US"/>
        </a:p>
      </dgm:t>
    </dgm:pt>
    <dgm:pt modelId="{687969FF-005C-4F1E-8187-9F5FDEA9B375}">
      <dgm:prSet/>
      <dgm:spPr/>
      <dgm:t>
        <a:bodyPr/>
        <a:lstStyle/>
        <a:p>
          <a:pPr>
            <a:lnSpc>
              <a:spcPct val="100000"/>
            </a:lnSpc>
          </a:pPr>
          <a:r>
            <a:rPr lang="en-GB" dirty="0"/>
            <a:t>It saves time by maintaining rotas using formulas and automated computations.</a:t>
          </a:r>
          <a:endParaRPr lang="en-US" dirty="0"/>
        </a:p>
      </dgm:t>
    </dgm:pt>
    <dgm:pt modelId="{EFD5F6B1-2200-4923-93BA-05CA86779C83}" type="parTrans" cxnId="{BD8B97EE-6E6B-488F-8FCD-F3F8BF0F87FA}">
      <dgm:prSet/>
      <dgm:spPr/>
      <dgm:t>
        <a:bodyPr/>
        <a:lstStyle/>
        <a:p>
          <a:endParaRPr lang="en-US"/>
        </a:p>
      </dgm:t>
    </dgm:pt>
    <dgm:pt modelId="{24B63213-2FEF-4209-875C-2DABAB602F8B}" type="sibTrans" cxnId="{BD8B97EE-6E6B-488F-8FCD-F3F8BF0F87FA}">
      <dgm:prSet/>
      <dgm:spPr/>
      <dgm:t>
        <a:bodyPr/>
        <a:lstStyle/>
        <a:p>
          <a:endParaRPr lang="en-US"/>
        </a:p>
      </dgm:t>
    </dgm:pt>
    <dgm:pt modelId="{B5DEE6E8-E6B2-40B7-9B9D-098060478F18}">
      <dgm:prSet/>
      <dgm:spPr/>
      <dgm:t>
        <a:bodyPr/>
        <a:lstStyle/>
        <a:p>
          <a:pPr>
            <a:lnSpc>
              <a:spcPct val="100000"/>
            </a:lnSpc>
          </a:pPr>
          <a:r>
            <a:rPr lang="en-GB" dirty="0"/>
            <a:t>(O’Connell et al., 2024).</a:t>
          </a:r>
          <a:endParaRPr lang="en-US" dirty="0"/>
        </a:p>
      </dgm:t>
    </dgm:pt>
    <dgm:pt modelId="{134BFCBD-CFCB-43E0-8482-D47325D051AE}" type="parTrans" cxnId="{1166C305-A795-446F-8470-6F71FBF711CF}">
      <dgm:prSet/>
      <dgm:spPr/>
      <dgm:t>
        <a:bodyPr/>
        <a:lstStyle/>
        <a:p>
          <a:endParaRPr lang="en-US"/>
        </a:p>
      </dgm:t>
    </dgm:pt>
    <dgm:pt modelId="{405EFB6F-7E9E-449F-BB1C-840BE0BA95B2}" type="sibTrans" cxnId="{1166C305-A795-446F-8470-6F71FBF711CF}">
      <dgm:prSet/>
      <dgm:spPr/>
      <dgm:t>
        <a:bodyPr/>
        <a:lstStyle/>
        <a:p>
          <a:endParaRPr lang="en-US"/>
        </a:p>
      </dgm:t>
    </dgm:pt>
    <dgm:pt modelId="{F5589182-C73A-4DA2-8C98-355B66B2054F}" type="pres">
      <dgm:prSet presAssocID="{24BE00A7-5F84-4571-AED8-6236569E1C20}" presName="root" presStyleCnt="0">
        <dgm:presLayoutVars>
          <dgm:dir/>
          <dgm:resizeHandles val="exact"/>
        </dgm:presLayoutVars>
      </dgm:prSet>
      <dgm:spPr/>
    </dgm:pt>
    <dgm:pt modelId="{068326F4-EE4F-4E52-A94C-D07DBAA53D4D}" type="pres">
      <dgm:prSet presAssocID="{407C5402-395A-4AA4-B469-81130BFA72E0}" presName="compNode" presStyleCnt="0"/>
      <dgm:spPr/>
    </dgm:pt>
    <dgm:pt modelId="{40E4B30E-5CF2-4C54-905A-C80C06A3C23E}" type="pres">
      <dgm:prSet presAssocID="{407C5402-395A-4AA4-B469-81130BFA72E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ocument"/>
        </a:ext>
      </dgm:extLst>
    </dgm:pt>
    <dgm:pt modelId="{657463D5-69F8-4206-BAD7-3C2C44A4D9BE}" type="pres">
      <dgm:prSet presAssocID="{407C5402-395A-4AA4-B469-81130BFA72E0}" presName="spaceRect" presStyleCnt="0"/>
      <dgm:spPr/>
    </dgm:pt>
    <dgm:pt modelId="{F089B5CD-72CD-45F2-B28E-7F52649A515E}" type="pres">
      <dgm:prSet presAssocID="{407C5402-395A-4AA4-B469-81130BFA72E0}" presName="textRect" presStyleLbl="revTx" presStyleIdx="0" presStyleCnt="5">
        <dgm:presLayoutVars>
          <dgm:chMax val="1"/>
          <dgm:chPref val="1"/>
        </dgm:presLayoutVars>
      </dgm:prSet>
      <dgm:spPr/>
    </dgm:pt>
    <dgm:pt modelId="{374908F6-B2B0-4910-B494-93647DDC1057}" type="pres">
      <dgm:prSet presAssocID="{8624902D-5634-4432-A8CD-CF72CC330F49}" presName="sibTrans" presStyleCnt="0"/>
      <dgm:spPr/>
    </dgm:pt>
    <dgm:pt modelId="{DC6DF5DC-79DE-4207-BA5F-39046CC7BAFF}" type="pres">
      <dgm:prSet presAssocID="{735D0637-8880-4C98-85F8-F29DE8ED4FA1}" presName="compNode" presStyleCnt="0"/>
      <dgm:spPr/>
    </dgm:pt>
    <dgm:pt modelId="{AFBD99E2-AD82-4C88-909E-35F64EB3EA8A}" type="pres">
      <dgm:prSet presAssocID="{735D0637-8880-4C98-85F8-F29DE8ED4FA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13DF9B2-44B3-441E-BF85-430AF3FC2FBF}" type="pres">
      <dgm:prSet presAssocID="{735D0637-8880-4C98-85F8-F29DE8ED4FA1}" presName="spaceRect" presStyleCnt="0"/>
      <dgm:spPr/>
    </dgm:pt>
    <dgm:pt modelId="{DBC02074-6276-4EE6-B1E9-5D8EAF745CE1}" type="pres">
      <dgm:prSet presAssocID="{735D0637-8880-4C98-85F8-F29DE8ED4FA1}" presName="textRect" presStyleLbl="revTx" presStyleIdx="1" presStyleCnt="5">
        <dgm:presLayoutVars>
          <dgm:chMax val="1"/>
          <dgm:chPref val="1"/>
        </dgm:presLayoutVars>
      </dgm:prSet>
      <dgm:spPr/>
    </dgm:pt>
    <dgm:pt modelId="{EE6E29A6-2D8E-4F16-87F5-8127E7F4DD93}" type="pres">
      <dgm:prSet presAssocID="{F2C3EDB7-131D-43CB-AA7C-8E34A95CF27F}" presName="sibTrans" presStyleCnt="0"/>
      <dgm:spPr/>
    </dgm:pt>
    <dgm:pt modelId="{4D61B62A-C6B1-4E52-9DBF-33DD54E52225}" type="pres">
      <dgm:prSet presAssocID="{E0DF9044-90C1-4E16-B12C-2F649E607967}" presName="compNode" presStyleCnt="0"/>
      <dgm:spPr/>
    </dgm:pt>
    <dgm:pt modelId="{2FE8F8AB-E999-458A-B0A3-F70238CE315E}" type="pres">
      <dgm:prSet presAssocID="{E0DF9044-90C1-4E16-B12C-2F649E60796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
        </a:ext>
      </dgm:extLst>
    </dgm:pt>
    <dgm:pt modelId="{25F60AEC-45F4-400C-ADB2-A1FCE3DA21CE}" type="pres">
      <dgm:prSet presAssocID="{E0DF9044-90C1-4E16-B12C-2F649E607967}" presName="spaceRect" presStyleCnt="0"/>
      <dgm:spPr/>
    </dgm:pt>
    <dgm:pt modelId="{4E521EA0-160B-4063-8C9C-1BF1FFF4ED8D}" type="pres">
      <dgm:prSet presAssocID="{E0DF9044-90C1-4E16-B12C-2F649E607967}" presName="textRect" presStyleLbl="revTx" presStyleIdx="2" presStyleCnt="5">
        <dgm:presLayoutVars>
          <dgm:chMax val="1"/>
          <dgm:chPref val="1"/>
        </dgm:presLayoutVars>
      </dgm:prSet>
      <dgm:spPr/>
    </dgm:pt>
    <dgm:pt modelId="{E13243FE-F446-4642-B2F2-BD4BEED796A3}" type="pres">
      <dgm:prSet presAssocID="{F387CFD1-00C8-4FB2-855B-867C8D2DAEA7}" presName="sibTrans" presStyleCnt="0"/>
      <dgm:spPr/>
    </dgm:pt>
    <dgm:pt modelId="{06B87058-9017-4D70-A899-F4CBA43F3A06}" type="pres">
      <dgm:prSet presAssocID="{687969FF-005C-4F1E-8187-9F5FDEA9B375}" presName="compNode" presStyleCnt="0"/>
      <dgm:spPr/>
    </dgm:pt>
    <dgm:pt modelId="{8E9F9FEE-5CFA-4772-9FBD-E3BCA396584B}" type="pres">
      <dgm:prSet presAssocID="{687969FF-005C-4F1E-8187-9F5FDEA9B37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culator"/>
        </a:ext>
      </dgm:extLst>
    </dgm:pt>
    <dgm:pt modelId="{3BAEC572-3A39-4E82-BA8C-1E2FE866FF92}" type="pres">
      <dgm:prSet presAssocID="{687969FF-005C-4F1E-8187-9F5FDEA9B375}" presName="spaceRect" presStyleCnt="0"/>
      <dgm:spPr/>
    </dgm:pt>
    <dgm:pt modelId="{0E091D9D-CD8E-48FD-90EE-02B14D4FE297}" type="pres">
      <dgm:prSet presAssocID="{687969FF-005C-4F1E-8187-9F5FDEA9B375}" presName="textRect" presStyleLbl="revTx" presStyleIdx="3" presStyleCnt="5">
        <dgm:presLayoutVars>
          <dgm:chMax val="1"/>
          <dgm:chPref val="1"/>
        </dgm:presLayoutVars>
      </dgm:prSet>
      <dgm:spPr/>
    </dgm:pt>
    <dgm:pt modelId="{771E8636-1A7E-43D6-A38E-1B7266F74D09}" type="pres">
      <dgm:prSet presAssocID="{24B63213-2FEF-4209-875C-2DABAB602F8B}" presName="sibTrans" presStyleCnt="0"/>
      <dgm:spPr/>
    </dgm:pt>
    <dgm:pt modelId="{3DF7033A-F31E-48A5-946C-4B30A362C0C8}" type="pres">
      <dgm:prSet presAssocID="{B5DEE6E8-E6B2-40B7-9B9D-098060478F18}" presName="compNode" presStyleCnt="0"/>
      <dgm:spPr/>
    </dgm:pt>
    <dgm:pt modelId="{7FC70474-C6D1-401B-B618-8E38A205664A}" type="pres">
      <dgm:prSet presAssocID="{B5DEE6E8-E6B2-40B7-9B9D-098060478F1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ragon Dance"/>
        </a:ext>
      </dgm:extLst>
    </dgm:pt>
    <dgm:pt modelId="{8C348D7F-4996-48F2-AF5C-02C450CC0083}" type="pres">
      <dgm:prSet presAssocID="{B5DEE6E8-E6B2-40B7-9B9D-098060478F18}" presName="spaceRect" presStyleCnt="0"/>
      <dgm:spPr/>
    </dgm:pt>
    <dgm:pt modelId="{28C397CD-DD3D-413A-9FCA-36994381C944}" type="pres">
      <dgm:prSet presAssocID="{B5DEE6E8-E6B2-40B7-9B9D-098060478F18}" presName="textRect" presStyleLbl="revTx" presStyleIdx="4" presStyleCnt="5">
        <dgm:presLayoutVars>
          <dgm:chMax val="1"/>
          <dgm:chPref val="1"/>
        </dgm:presLayoutVars>
      </dgm:prSet>
      <dgm:spPr/>
    </dgm:pt>
  </dgm:ptLst>
  <dgm:cxnLst>
    <dgm:cxn modelId="{1166C305-A795-446F-8470-6F71FBF711CF}" srcId="{24BE00A7-5F84-4571-AED8-6236569E1C20}" destId="{B5DEE6E8-E6B2-40B7-9B9D-098060478F18}" srcOrd="4" destOrd="0" parTransId="{134BFCBD-CFCB-43E0-8482-D47325D051AE}" sibTransId="{405EFB6F-7E9E-449F-BB1C-840BE0BA95B2}"/>
    <dgm:cxn modelId="{CEA85F0E-94FB-445E-9620-2ED239D1CA3C}" type="presOf" srcId="{687969FF-005C-4F1E-8187-9F5FDEA9B375}" destId="{0E091D9D-CD8E-48FD-90EE-02B14D4FE297}" srcOrd="0" destOrd="0" presId="urn:microsoft.com/office/officeart/2018/2/layout/IconLabelList"/>
    <dgm:cxn modelId="{8C6E3B32-EB20-4FC7-A13B-A5E2A8104509}" srcId="{24BE00A7-5F84-4571-AED8-6236569E1C20}" destId="{407C5402-395A-4AA4-B469-81130BFA72E0}" srcOrd="0" destOrd="0" parTransId="{A232BA15-4422-4422-9F9C-7CDB603C8BDE}" sibTransId="{8624902D-5634-4432-A8CD-CF72CC330F49}"/>
    <dgm:cxn modelId="{65CC2939-B686-475F-B497-765AE487CC68}" type="presOf" srcId="{E0DF9044-90C1-4E16-B12C-2F649E607967}" destId="{4E521EA0-160B-4063-8C9C-1BF1FFF4ED8D}" srcOrd="0" destOrd="0" presId="urn:microsoft.com/office/officeart/2018/2/layout/IconLabelList"/>
    <dgm:cxn modelId="{EF19D744-A430-45A4-BD92-CB2E2899370B}" type="presOf" srcId="{B5DEE6E8-E6B2-40B7-9B9D-098060478F18}" destId="{28C397CD-DD3D-413A-9FCA-36994381C944}" srcOrd="0" destOrd="0" presId="urn:microsoft.com/office/officeart/2018/2/layout/IconLabelList"/>
    <dgm:cxn modelId="{E6895267-C9EB-4D9F-9166-7C2DF9216265}" srcId="{24BE00A7-5F84-4571-AED8-6236569E1C20}" destId="{735D0637-8880-4C98-85F8-F29DE8ED4FA1}" srcOrd="1" destOrd="0" parTransId="{C3195A83-7BFB-4F1B-89C1-DD69D861C7A5}" sibTransId="{F2C3EDB7-131D-43CB-AA7C-8E34A95CF27F}"/>
    <dgm:cxn modelId="{1D895E6D-ACCA-43F0-BB2C-BD9D6CF27476}" type="presOf" srcId="{735D0637-8880-4C98-85F8-F29DE8ED4FA1}" destId="{DBC02074-6276-4EE6-B1E9-5D8EAF745CE1}" srcOrd="0" destOrd="0" presId="urn:microsoft.com/office/officeart/2018/2/layout/IconLabelList"/>
    <dgm:cxn modelId="{41717053-FCE3-4C0E-8EC0-8E8FF3E085E1}" srcId="{24BE00A7-5F84-4571-AED8-6236569E1C20}" destId="{E0DF9044-90C1-4E16-B12C-2F649E607967}" srcOrd="2" destOrd="0" parTransId="{E0747F5E-F7F0-4AF0-807C-6550EC524DA6}" sibTransId="{F387CFD1-00C8-4FB2-855B-867C8D2DAEA7}"/>
    <dgm:cxn modelId="{2FF63FA2-2528-424F-9522-BEC4654A9A28}" type="presOf" srcId="{407C5402-395A-4AA4-B469-81130BFA72E0}" destId="{F089B5CD-72CD-45F2-B28E-7F52649A515E}" srcOrd="0" destOrd="0" presId="urn:microsoft.com/office/officeart/2018/2/layout/IconLabelList"/>
    <dgm:cxn modelId="{EE841AD1-BCED-4AE7-BDA6-F5F40B8DA684}" type="presOf" srcId="{24BE00A7-5F84-4571-AED8-6236569E1C20}" destId="{F5589182-C73A-4DA2-8C98-355B66B2054F}" srcOrd="0" destOrd="0" presId="urn:microsoft.com/office/officeart/2018/2/layout/IconLabelList"/>
    <dgm:cxn modelId="{BD8B97EE-6E6B-488F-8FCD-F3F8BF0F87FA}" srcId="{24BE00A7-5F84-4571-AED8-6236569E1C20}" destId="{687969FF-005C-4F1E-8187-9F5FDEA9B375}" srcOrd="3" destOrd="0" parTransId="{EFD5F6B1-2200-4923-93BA-05CA86779C83}" sibTransId="{24B63213-2FEF-4209-875C-2DABAB602F8B}"/>
    <dgm:cxn modelId="{23A3769F-F9DC-4477-B06B-27AD58DC03F4}" type="presParOf" srcId="{F5589182-C73A-4DA2-8C98-355B66B2054F}" destId="{068326F4-EE4F-4E52-A94C-D07DBAA53D4D}" srcOrd="0" destOrd="0" presId="urn:microsoft.com/office/officeart/2018/2/layout/IconLabelList"/>
    <dgm:cxn modelId="{DE50D46F-6233-47F2-A5CC-35FFB904EBA5}" type="presParOf" srcId="{068326F4-EE4F-4E52-A94C-D07DBAA53D4D}" destId="{40E4B30E-5CF2-4C54-905A-C80C06A3C23E}" srcOrd="0" destOrd="0" presId="urn:microsoft.com/office/officeart/2018/2/layout/IconLabelList"/>
    <dgm:cxn modelId="{443D6B14-F712-41A7-ACDC-E795AA679E71}" type="presParOf" srcId="{068326F4-EE4F-4E52-A94C-D07DBAA53D4D}" destId="{657463D5-69F8-4206-BAD7-3C2C44A4D9BE}" srcOrd="1" destOrd="0" presId="urn:microsoft.com/office/officeart/2018/2/layout/IconLabelList"/>
    <dgm:cxn modelId="{BE11D075-3BF2-491D-B8C7-05F4665E3C2F}" type="presParOf" srcId="{068326F4-EE4F-4E52-A94C-D07DBAA53D4D}" destId="{F089B5CD-72CD-45F2-B28E-7F52649A515E}" srcOrd="2" destOrd="0" presId="urn:microsoft.com/office/officeart/2018/2/layout/IconLabelList"/>
    <dgm:cxn modelId="{5A88DDA4-EFF5-43EB-8419-C37E239445C2}" type="presParOf" srcId="{F5589182-C73A-4DA2-8C98-355B66B2054F}" destId="{374908F6-B2B0-4910-B494-93647DDC1057}" srcOrd="1" destOrd="0" presId="urn:microsoft.com/office/officeart/2018/2/layout/IconLabelList"/>
    <dgm:cxn modelId="{067B213F-3FBE-4A0D-804D-28CE6913394B}" type="presParOf" srcId="{F5589182-C73A-4DA2-8C98-355B66B2054F}" destId="{DC6DF5DC-79DE-4207-BA5F-39046CC7BAFF}" srcOrd="2" destOrd="0" presId="urn:microsoft.com/office/officeart/2018/2/layout/IconLabelList"/>
    <dgm:cxn modelId="{FD9FA017-06AF-43E2-BA9C-DF7654FE12C7}" type="presParOf" srcId="{DC6DF5DC-79DE-4207-BA5F-39046CC7BAFF}" destId="{AFBD99E2-AD82-4C88-909E-35F64EB3EA8A}" srcOrd="0" destOrd="0" presId="urn:microsoft.com/office/officeart/2018/2/layout/IconLabelList"/>
    <dgm:cxn modelId="{348EBFD8-2CE5-4A4A-A837-AD6F8F1B165B}" type="presParOf" srcId="{DC6DF5DC-79DE-4207-BA5F-39046CC7BAFF}" destId="{913DF9B2-44B3-441E-BF85-430AF3FC2FBF}" srcOrd="1" destOrd="0" presId="urn:microsoft.com/office/officeart/2018/2/layout/IconLabelList"/>
    <dgm:cxn modelId="{07907537-20C7-4E4C-8269-A29AE41300AC}" type="presParOf" srcId="{DC6DF5DC-79DE-4207-BA5F-39046CC7BAFF}" destId="{DBC02074-6276-4EE6-B1E9-5D8EAF745CE1}" srcOrd="2" destOrd="0" presId="urn:microsoft.com/office/officeart/2018/2/layout/IconLabelList"/>
    <dgm:cxn modelId="{29E17496-4F45-483B-B191-B21E675CB520}" type="presParOf" srcId="{F5589182-C73A-4DA2-8C98-355B66B2054F}" destId="{EE6E29A6-2D8E-4F16-87F5-8127E7F4DD93}" srcOrd="3" destOrd="0" presId="urn:microsoft.com/office/officeart/2018/2/layout/IconLabelList"/>
    <dgm:cxn modelId="{401D9846-3595-44ED-BED9-9D6D6697759E}" type="presParOf" srcId="{F5589182-C73A-4DA2-8C98-355B66B2054F}" destId="{4D61B62A-C6B1-4E52-9DBF-33DD54E52225}" srcOrd="4" destOrd="0" presId="urn:microsoft.com/office/officeart/2018/2/layout/IconLabelList"/>
    <dgm:cxn modelId="{A1A2C47E-29B7-47A7-B038-1ADAADE02E8A}" type="presParOf" srcId="{4D61B62A-C6B1-4E52-9DBF-33DD54E52225}" destId="{2FE8F8AB-E999-458A-B0A3-F70238CE315E}" srcOrd="0" destOrd="0" presId="urn:microsoft.com/office/officeart/2018/2/layout/IconLabelList"/>
    <dgm:cxn modelId="{7B443F00-AD72-4D38-871A-ADCF44EEED58}" type="presParOf" srcId="{4D61B62A-C6B1-4E52-9DBF-33DD54E52225}" destId="{25F60AEC-45F4-400C-ADB2-A1FCE3DA21CE}" srcOrd="1" destOrd="0" presId="urn:microsoft.com/office/officeart/2018/2/layout/IconLabelList"/>
    <dgm:cxn modelId="{4FF4B228-5F36-4C15-964C-981581D142C7}" type="presParOf" srcId="{4D61B62A-C6B1-4E52-9DBF-33DD54E52225}" destId="{4E521EA0-160B-4063-8C9C-1BF1FFF4ED8D}" srcOrd="2" destOrd="0" presId="urn:microsoft.com/office/officeart/2018/2/layout/IconLabelList"/>
    <dgm:cxn modelId="{880258B8-03A9-47E1-9118-7FE9A944141B}" type="presParOf" srcId="{F5589182-C73A-4DA2-8C98-355B66B2054F}" destId="{E13243FE-F446-4642-B2F2-BD4BEED796A3}" srcOrd="5" destOrd="0" presId="urn:microsoft.com/office/officeart/2018/2/layout/IconLabelList"/>
    <dgm:cxn modelId="{2F260D35-287F-4988-B400-993E5C2E15C5}" type="presParOf" srcId="{F5589182-C73A-4DA2-8C98-355B66B2054F}" destId="{06B87058-9017-4D70-A899-F4CBA43F3A06}" srcOrd="6" destOrd="0" presId="urn:microsoft.com/office/officeart/2018/2/layout/IconLabelList"/>
    <dgm:cxn modelId="{C91E6C16-832B-41E9-AE9A-53DCE7E00514}" type="presParOf" srcId="{06B87058-9017-4D70-A899-F4CBA43F3A06}" destId="{8E9F9FEE-5CFA-4772-9FBD-E3BCA396584B}" srcOrd="0" destOrd="0" presId="urn:microsoft.com/office/officeart/2018/2/layout/IconLabelList"/>
    <dgm:cxn modelId="{FAC2586D-BB20-4A10-9811-12447C58F361}" type="presParOf" srcId="{06B87058-9017-4D70-A899-F4CBA43F3A06}" destId="{3BAEC572-3A39-4E82-BA8C-1E2FE866FF92}" srcOrd="1" destOrd="0" presId="urn:microsoft.com/office/officeart/2018/2/layout/IconLabelList"/>
    <dgm:cxn modelId="{B9CF0190-3547-433F-BEF8-4E8A13009B0C}" type="presParOf" srcId="{06B87058-9017-4D70-A899-F4CBA43F3A06}" destId="{0E091D9D-CD8E-48FD-90EE-02B14D4FE297}" srcOrd="2" destOrd="0" presId="urn:microsoft.com/office/officeart/2018/2/layout/IconLabelList"/>
    <dgm:cxn modelId="{F8494B62-30B5-4738-9276-6E9727736B79}" type="presParOf" srcId="{F5589182-C73A-4DA2-8C98-355B66B2054F}" destId="{771E8636-1A7E-43D6-A38E-1B7266F74D09}" srcOrd="7" destOrd="0" presId="urn:microsoft.com/office/officeart/2018/2/layout/IconLabelList"/>
    <dgm:cxn modelId="{857F7F1F-C2CB-4E43-9C81-1D10CEEF70CA}" type="presParOf" srcId="{F5589182-C73A-4DA2-8C98-355B66B2054F}" destId="{3DF7033A-F31E-48A5-946C-4B30A362C0C8}" srcOrd="8" destOrd="0" presId="urn:microsoft.com/office/officeart/2018/2/layout/IconLabelList"/>
    <dgm:cxn modelId="{AB07D96E-FCC0-4FAE-9A51-12D652EA3E73}" type="presParOf" srcId="{3DF7033A-F31E-48A5-946C-4B30A362C0C8}" destId="{7FC70474-C6D1-401B-B618-8E38A205664A}" srcOrd="0" destOrd="0" presId="urn:microsoft.com/office/officeart/2018/2/layout/IconLabelList"/>
    <dgm:cxn modelId="{924F453D-3090-48BC-BE6F-A3B3B0D79B11}" type="presParOf" srcId="{3DF7033A-F31E-48A5-946C-4B30A362C0C8}" destId="{8C348D7F-4996-48F2-AF5C-02C450CC0083}" srcOrd="1" destOrd="0" presId="urn:microsoft.com/office/officeart/2018/2/layout/IconLabelList"/>
    <dgm:cxn modelId="{71D11406-5B87-4131-9DFD-86E447D1701A}" type="presParOf" srcId="{3DF7033A-F31E-48A5-946C-4B30A362C0C8}" destId="{28C397CD-DD3D-413A-9FCA-36994381C9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B187F-1A21-47A7-97C3-47096A7AA310}">
      <dsp:nvSpPr>
        <dsp:cNvPr id="0" name=""/>
        <dsp:cNvSpPr/>
      </dsp:nvSpPr>
      <dsp:spPr>
        <a:xfrm>
          <a:off x="168826" y="1629"/>
          <a:ext cx="2145508" cy="128730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what it does and who it supports</a:t>
          </a:r>
          <a:endParaRPr lang="en-US" sz="1400" kern="1200" dirty="0"/>
        </a:p>
      </dsp:txBody>
      <dsp:txXfrm>
        <a:off x="168826" y="1629"/>
        <a:ext cx="2145508" cy="1287305"/>
      </dsp:txXfrm>
    </dsp:sp>
    <dsp:sp modelId="{0DF2F276-2903-4609-BAF0-FF606156ED22}">
      <dsp:nvSpPr>
        <dsp:cNvPr id="0" name=""/>
        <dsp:cNvSpPr/>
      </dsp:nvSpPr>
      <dsp:spPr>
        <a:xfrm>
          <a:off x="2528886" y="1629"/>
          <a:ext cx="2145508" cy="128730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Provides high-quality, person-centred care for the elderly</a:t>
          </a:r>
          <a:endParaRPr lang="en-US" sz="1400" kern="1200"/>
        </a:p>
      </dsp:txBody>
      <dsp:txXfrm>
        <a:off x="2528886" y="1629"/>
        <a:ext cx="2145508" cy="1287305"/>
      </dsp:txXfrm>
    </dsp:sp>
    <dsp:sp modelId="{02E2B3CB-B5B0-41DD-A85B-669AEE3C1F69}">
      <dsp:nvSpPr>
        <dsp:cNvPr id="0" name=""/>
        <dsp:cNvSpPr/>
      </dsp:nvSpPr>
      <dsp:spPr>
        <a:xfrm>
          <a:off x="4888945" y="1629"/>
          <a:ext cx="2145508" cy="128730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Providing compassionate support and daily living activities</a:t>
          </a:r>
          <a:endParaRPr lang="en-US" sz="1400" kern="1200"/>
        </a:p>
      </dsp:txBody>
      <dsp:txXfrm>
        <a:off x="4888945" y="1629"/>
        <a:ext cx="2145508" cy="1287305"/>
      </dsp:txXfrm>
    </dsp:sp>
    <dsp:sp modelId="{3CE53C26-66A6-4954-8BE4-455E8B957F1B}">
      <dsp:nvSpPr>
        <dsp:cNvPr id="0" name=""/>
        <dsp:cNvSpPr/>
      </dsp:nvSpPr>
      <dsp:spPr>
        <a:xfrm>
          <a:off x="1348856" y="1503485"/>
          <a:ext cx="2145508" cy="128730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Administrative assistance to promote dignity, independence, well-being, and quality of life</a:t>
          </a:r>
          <a:endParaRPr lang="en-US" sz="1400" kern="1200"/>
        </a:p>
      </dsp:txBody>
      <dsp:txXfrm>
        <a:off x="1348856" y="1503485"/>
        <a:ext cx="2145508" cy="1287305"/>
      </dsp:txXfrm>
    </dsp:sp>
    <dsp:sp modelId="{81E6CD6C-BD12-4B31-AFC3-604868B809CE}">
      <dsp:nvSpPr>
        <dsp:cNvPr id="0" name=""/>
        <dsp:cNvSpPr/>
      </dsp:nvSpPr>
      <dsp:spPr>
        <a:xfrm>
          <a:off x="3708915" y="1503485"/>
          <a:ext cx="2145508" cy="1287305"/>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Staff work on a rota basis,  between the two buildings within our care home. , each with specific roles and responsibilities</a:t>
          </a:r>
          <a:endParaRPr lang="en-US" sz="1400" kern="1200"/>
        </a:p>
      </dsp:txBody>
      <dsp:txXfrm>
        <a:off x="3708915" y="1503485"/>
        <a:ext cx="2145508" cy="12873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4B30E-5CF2-4C54-905A-C80C06A3C23E}">
      <dsp:nvSpPr>
        <dsp:cNvPr id="0" name=""/>
        <dsp:cNvSpPr/>
      </dsp:nvSpPr>
      <dsp:spPr>
        <a:xfrm>
          <a:off x="344404" y="104222"/>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89B5CD-72CD-45F2-B28E-7F52649A515E}">
      <dsp:nvSpPr>
        <dsp:cNvPr id="0" name=""/>
        <dsp:cNvSpPr/>
      </dsp:nvSpPr>
      <dsp:spPr>
        <a:xfrm>
          <a:off x="32128" y="785558"/>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Excel's benefits include its ability to facilitate cooperation through shared files</a:t>
          </a:r>
          <a:endParaRPr lang="en-US" sz="1100" kern="1200"/>
        </a:p>
      </dsp:txBody>
      <dsp:txXfrm>
        <a:off x="32128" y="785558"/>
        <a:ext cx="1135546" cy="454218"/>
      </dsp:txXfrm>
    </dsp:sp>
    <dsp:sp modelId="{AFBD99E2-AD82-4C88-909E-35F64EB3EA8A}">
      <dsp:nvSpPr>
        <dsp:cNvPr id="0" name=""/>
        <dsp:cNvSpPr/>
      </dsp:nvSpPr>
      <dsp:spPr>
        <a:xfrm>
          <a:off x="1678671" y="104222"/>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C02074-6276-4EE6-B1E9-5D8EAF745CE1}">
      <dsp:nvSpPr>
        <dsp:cNvPr id="0" name=""/>
        <dsp:cNvSpPr/>
      </dsp:nvSpPr>
      <dsp:spPr>
        <a:xfrm>
          <a:off x="1366396" y="785558"/>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Easy to update schedules</a:t>
          </a:r>
          <a:endParaRPr lang="en-US" sz="1100" kern="1200"/>
        </a:p>
      </dsp:txBody>
      <dsp:txXfrm>
        <a:off x="1366396" y="785558"/>
        <a:ext cx="1135546" cy="454218"/>
      </dsp:txXfrm>
    </dsp:sp>
    <dsp:sp modelId="{2FE8F8AB-E999-458A-B0A3-F70238CE315E}">
      <dsp:nvSpPr>
        <dsp:cNvPr id="0" name=""/>
        <dsp:cNvSpPr/>
      </dsp:nvSpPr>
      <dsp:spPr>
        <a:xfrm>
          <a:off x="3012939" y="104222"/>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521EA0-160B-4063-8C9C-1BF1FFF4ED8D}">
      <dsp:nvSpPr>
        <dsp:cNvPr id="0" name=""/>
        <dsp:cNvSpPr/>
      </dsp:nvSpPr>
      <dsp:spPr>
        <a:xfrm>
          <a:off x="2700664" y="785558"/>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Organise staff information</a:t>
          </a:r>
          <a:endParaRPr lang="en-US" sz="1100" kern="1200"/>
        </a:p>
      </dsp:txBody>
      <dsp:txXfrm>
        <a:off x="2700664" y="785558"/>
        <a:ext cx="1135546" cy="454218"/>
      </dsp:txXfrm>
    </dsp:sp>
    <dsp:sp modelId="{8E9F9FEE-5CFA-4772-9FBD-E3BCA396584B}">
      <dsp:nvSpPr>
        <dsp:cNvPr id="0" name=""/>
        <dsp:cNvSpPr/>
      </dsp:nvSpPr>
      <dsp:spPr>
        <a:xfrm>
          <a:off x="1011538" y="1523663"/>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91D9D-CD8E-48FD-90EE-02B14D4FE297}">
      <dsp:nvSpPr>
        <dsp:cNvPr id="0" name=""/>
        <dsp:cNvSpPr/>
      </dsp:nvSpPr>
      <dsp:spPr>
        <a:xfrm>
          <a:off x="699262" y="2205000"/>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It saves time by maintaining rotas using formulas and automated computations.</a:t>
          </a:r>
          <a:endParaRPr lang="en-US" sz="1100" kern="1200" dirty="0"/>
        </a:p>
      </dsp:txBody>
      <dsp:txXfrm>
        <a:off x="699262" y="2205000"/>
        <a:ext cx="1135546" cy="454218"/>
      </dsp:txXfrm>
    </dsp:sp>
    <dsp:sp modelId="{7FC70474-C6D1-401B-B618-8E38A205664A}">
      <dsp:nvSpPr>
        <dsp:cNvPr id="0" name=""/>
        <dsp:cNvSpPr/>
      </dsp:nvSpPr>
      <dsp:spPr>
        <a:xfrm>
          <a:off x="2345805" y="1523663"/>
          <a:ext cx="510996" cy="510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C397CD-DD3D-413A-9FCA-36994381C944}">
      <dsp:nvSpPr>
        <dsp:cNvPr id="0" name=""/>
        <dsp:cNvSpPr/>
      </dsp:nvSpPr>
      <dsp:spPr>
        <a:xfrm>
          <a:off x="2033530" y="2205000"/>
          <a:ext cx="1135546" cy="4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(O’Connell et al., 2024).</a:t>
          </a:r>
          <a:endParaRPr lang="en-US" sz="1100" kern="1200" dirty="0"/>
        </a:p>
      </dsp:txBody>
      <dsp:txXfrm>
        <a:off x="2033530" y="2205000"/>
        <a:ext cx="1135546" cy="4542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6644DB-93D3-7021-F3ED-2201AE4884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71F9B1-80F8-DEF8-3515-11F304CC1E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84513A-FE23-2BEC-13FE-C176CD61E31D}"/>
              </a:ext>
            </a:extLst>
          </p:cNvPr>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F7BF2E7A-9141-D476-E379-65C0C6177293}"/>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096410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60AB6-F6DD-F9EC-DEFB-858CB79FEC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30C577-9E90-BD75-AD62-D268374029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0F8D83-1DD1-1FCC-5B3D-D88061811373}"/>
              </a:ext>
            </a:extLst>
          </p:cNvPr>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0FAE195F-8BAD-6415-F807-F4AD6A293391}"/>
              </a:ext>
            </a:extLst>
          </p:cNvPr>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9943890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C744E-D95F-4CE7-5388-907A4F4239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73FE2B-4BAE-36CF-89EA-A3E07E0050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2DDAED-FE2E-55BC-1DA8-D12C69C4B378}"/>
              </a:ext>
            </a:extLst>
          </p:cNvPr>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2F6B872F-C0C2-62E0-1272-96B2EDA9F1B7}"/>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870703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0AC71-915C-9423-F6BE-68EBAA8DCA6D}"/>
              </a:ext>
            </a:extLst>
          </p:cNvPr>
          <p:cNvSpPr>
            <a:spLocks noGrp="1"/>
          </p:cNvSpPr>
          <p:nvPr>
            <p:ph type="ctrTitle"/>
          </p:nvPr>
        </p:nvSpPr>
        <p:spPr>
          <a:xfrm>
            <a:off x="1143000" y="841772"/>
            <a:ext cx="6858000" cy="1790700"/>
          </a:xfrm>
        </p:spPr>
        <p:txBody>
          <a:bodyPr anchor="b"/>
          <a:lstStyle>
            <a:lvl1pPr algn="ctr">
              <a:defRPr sz="4500"/>
            </a:lvl1pPr>
          </a:lstStyle>
          <a:p>
            <a:r>
              <a:rPr lang="en-GB"/>
              <a:t>Click to edit Master title style</a:t>
            </a:r>
          </a:p>
        </p:txBody>
      </p:sp>
      <p:sp>
        <p:nvSpPr>
          <p:cNvPr id="3" name="Subtitle 2">
            <a:extLst>
              <a:ext uri="{FF2B5EF4-FFF2-40B4-BE49-F238E27FC236}">
                <a16:creationId xmlns:a16="http://schemas.microsoft.com/office/drawing/2014/main" id="{8E3DCF4D-094B-C7E7-9D28-A6ACF82421B8}"/>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a:extLst>
              <a:ext uri="{FF2B5EF4-FFF2-40B4-BE49-F238E27FC236}">
                <a16:creationId xmlns:a16="http://schemas.microsoft.com/office/drawing/2014/main" id="{0D78CA4F-E9E6-35A0-D225-9F5362A5D1B2}"/>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5" name="Footer Placeholder 4">
            <a:extLst>
              <a:ext uri="{FF2B5EF4-FFF2-40B4-BE49-F238E27FC236}">
                <a16:creationId xmlns:a16="http://schemas.microsoft.com/office/drawing/2014/main" id="{F9D814BC-C6B4-C5E3-09B7-FBF70500697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E074F70-3963-1110-079A-9F66A782AD3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2401148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30FB7-376E-7DC0-2208-0B780C42CE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CF7184D-1C67-FB26-8F0E-214D22E1645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0CB75C-30B3-DC4C-A864-CD799A23549E}"/>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5" name="Footer Placeholder 4">
            <a:extLst>
              <a:ext uri="{FF2B5EF4-FFF2-40B4-BE49-F238E27FC236}">
                <a16:creationId xmlns:a16="http://schemas.microsoft.com/office/drawing/2014/main" id="{B3E125EF-4683-57DC-1C20-197771F8C3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B9DB520-D2C1-2477-B301-6DC0468AB99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2897697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98150-4AFD-A8D6-24EC-A3DB62596542}"/>
              </a:ext>
            </a:extLst>
          </p:cNvPr>
          <p:cNvSpPr>
            <a:spLocks noGrp="1"/>
          </p:cNvSpPr>
          <p:nvPr>
            <p:ph type="title"/>
          </p:nvPr>
        </p:nvSpPr>
        <p:spPr>
          <a:xfrm>
            <a:off x="623888" y="1282304"/>
            <a:ext cx="7886700" cy="2139553"/>
          </a:xfrm>
        </p:spPr>
        <p:txBody>
          <a:bodyPr anchor="b"/>
          <a:lstStyle>
            <a:lvl1pPr>
              <a:defRPr sz="4500"/>
            </a:lvl1pPr>
          </a:lstStyle>
          <a:p>
            <a:r>
              <a:rPr lang="en-GB"/>
              <a:t>Click to edit Master title style</a:t>
            </a:r>
          </a:p>
        </p:txBody>
      </p:sp>
      <p:sp>
        <p:nvSpPr>
          <p:cNvPr id="3" name="Text Placeholder 2">
            <a:extLst>
              <a:ext uri="{FF2B5EF4-FFF2-40B4-BE49-F238E27FC236}">
                <a16:creationId xmlns:a16="http://schemas.microsoft.com/office/drawing/2014/main" id="{92B0237A-6CA8-4AA3-6050-30A59AA93833}"/>
              </a:ext>
            </a:extLst>
          </p:cNvPr>
          <p:cNvSpPr>
            <a:spLocks noGrp="1"/>
          </p:cNvSpPr>
          <p:nvPr>
            <p:ph type="body" idx="1"/>
          </p:nvPr>
        </p:nvSpPr>
        <p:spPr>
          <a:xfrm>
            <a:off x="623888" y="3442098"/>
            <a:ext cx="7886700" cy="1125140"/>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B70954B-BC25-CD96-53D6-C26448F373BA}"/>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5" name="Footer Placeholder 4">
            <a:extLst>
              <a:ext uri="{FF2B5EF4-FFF2-40B4-BE49-F238E27FC236}">
                <a16:creationId xmlns:a16="http://schemas.microsoft.com/office/drawing/2014/main" id="{0F465263-F1C2-12C1-163A-0707463870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6BFFBC-AE9B-BC0C-CC53-1CB1A5B9F9CD}"/>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2904748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999B-FF9A-BF66-3FC7-D65FBFE7D36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018FE63-0A89-84A5-2B01-A2DC141D7E6E}"/>
              </a:ext>
            </a:extLst>
          </p:cNvPr>
          <p:cNvSpPr>
            <a:spLocks noGrp="1"/>
          </p:cNvSpPr>
          <p:nvPr>
            <p:ph sz="half" idx="1"/>
          </p:nvPr>
        </p:nvSpPr>
        <p:spPr>
          <a:xfrm>
            <a:off x="6286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8D5965A-D0BD-B322-9D49-3C6E58A585F6}"/>
              </a:ext>
            </a:extLst>
          </p:cNvPr>
          <p:cNvSpPr>
            <a:spLocks noGrp="1"/>
          </p:cNvSpPr>
          <p:nvPr>
            <p:ph sz="half" idx="2"/>
          </p:nvPr>
        </p:nvSpPr>
        <p:spPr>
          <a:xfrm>
            <a:off x="4629150" y="1369219"/>
            <a:ext cx="3886200" cy="32635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6EA053-C7C7-CFF0-8C89-CCC7F55C2E7E}"/>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6" name="Footer Placeholder 5">
            <a:extLst>
              <a:ext uri="{FF2B5EF4-FFF2-40B4-BE49-F238E27FC236}">
                <a16:creationId xmlns:a16="http://schemas.microsoft.com/office/drawing/2014/main" id="{03F33B66-AE0A-883E-5EAC-4687B11F0C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25EB1A5-1180-AEBC-CDDE-C442B7775F2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604267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0E840-0149-855C-F634-293A27121CE2}"/>
              </a:ext>
            </a:extLst>
          </p:cNvPr>
          <p:cNvSpPr>
            <a:spLocks noGrp="1"/>
          </p:cNvSpPr>
          <p:nvPr>
            <p:ph type="title"/>
          </p:nvPr>
        </p:nvSpPr>
        <p:spPr>
          <a:xfrm>
            <a:off x="629841" y="273844"/>
            <a:ext cx="7886700" cy="994172"/>
          </a:xfrm>
        </p:spPr>
        <p:txBody>
          <a:bodyPr/>
          <a:lstStyle/>
          <a:p>
            <a:r>
              <a:rPr lang="en-GB"/>
              <a:t>Click to edit Master title style</a:t>
            </a:r>
          </a:p>
        </p:txBody>
      </p:sp>
      <p:sp>
        <p:nvSpPr>
          <p:cNvPr id="3" name="Text Placeholder 2">
            <a:extLst>
              <a:ext uri="{FF2B5EF4-FFF2-40B4-BE49-F238E27FC236}">
                <a16:creationId xmlns:a16="http://schemas.microsoft.com/office/drawing/2014/main" id="{C991F406-D6F5-73A5-CC17-6D7AB144609C}"/>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9DF7FAC1-94DC-5604-8D3C-36C9C681D2B7}"/>
              </a:ext>
            </a:extLst>
          </p:cNvPr>
          <p:cNvSpPr>
            <a:spLocks noGrp="1"/>
          </p:cNvSpPr>
          <p:nvPr>
            <p:ph sz="half" idx="2"/>
          </p:nvPr>
        </p:nvSpPr>
        <p:spPr>
          <a:xfrm>
            <a:off x="629842" y="1878806"/>
            <a:ext cx="3868340"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06B18C6-45FB-5B4D-4440-955823B77CF7}"/>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212E8AB3-C581-42EA-DB8B-7071347F1893}"/>
              </a:ext>
            </a:extLst>
          </p:cNvPr>
          <p:cNvSpPr>
            <a:spLocks noGrp="1"/>
          </p:cNvSpPr>
          <p:nvPr>
            <p:ph sz="quarter" idx="4"/>
          </p:nvPr>
        </p:nvSpPr>
        <p:spPr>
          <a:xfrm>
            <a:off x="4629150" y="1878806"/>
            <a:ext cx="3887391" cy="276344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E8ABD68-9ECA-45E6-A0C0-C74E467B95E1}"/>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8" name="Footer Placeholder 7">
            <a:extLst>
              <a:ext uri="{FF2B5EF4-FFF2-40B4-BE49-F238E27FC236}">
                <a16:creationId xmlns:a16="http://schemas.microsoft.com/office/drawing/2014/main" id="{CFC8E12A-79C7-F169-B28D-180308448709}"/>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62AD6BA8-D88D-5C53-374B-3A618277B7CC}"/>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3338674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AD41B-6461-77CD-4B2B-F2481B9EC1F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88E4D38-F3EA-9CB0-96FB-BBFC83EAFDE6}"/>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4" name="Footer Placeholder 3">
            <a:extLst>
              <a:ext uri="{FF2B5EF4-FFF2-40B4-BE49-F238E27FC236}">
                <a16:creationId xmlns:a16="http://schemas.microsoft.com/office/drawing/2014/main" id="{998440AC-8818-3BBD-ABB2-D163495301C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29AFD18-0631-5D4B-3B5F-97D5833F1515}"/>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53114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288C1C-41AB-B170-E206-D78DF674F4A2}"/>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3" name="Footer Placeholder 2">
            <a:extLst>
              <a:ext uri="{FF2B5EF4-FFF2-40B4-BE49-F238E27FC236}">
                <a16:creationId xmlns:a16="http://schemas.microsoft.com/office/drawing/2014/main" id="{CD4BE677-B600-1DDF-A7AF-E20969C005B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2A127F5-8C99-D1A1-59B8-CF750C8698A0}"/>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3187243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8F610-EE7A-0C90-5603-F6D2D2288079}"/>
              </a:ext>
            </a:extLst>
          </p:cNvPr>
          <p:cNvSpPr>
            <a:spLocks noGrp="1"/>
          </p:cNvSpPr>
          <p:nvPr>
            <p:ph type="title"/>
          </p:nvPr>
        </p:nvSpPr>
        <p:spPr>
          <a:xfrm>
            <a:off x="629841" y="342900"/>
            <a:ext cx="2949178" cy="1200150"/>
          </a:xfrm>
        </p:spPr>
        <p:txBody>
          <a:bodyPr anchor="b"/>
          <a:lstStyle>
            <a:lvl1pPr>
              <a:defRPr sz="2400"/>
            </a:lvl1pPr>
          </a:lstStyle>
          <a:p>
            <a:r>
              <a:rPr lang="en-GB"/>
              <a:t>Click to edit Master title style</a:t>
            </a:r>
          </a:p>
        </p:txBody>
      </p:sp>
      <p:sp>
        <p:nvSpPr>
          <p:cNvPr id="3" name="Content Placeholder 2">
            <a:extLst>
              <a:ext uri="{FF2B5EF4-FFF2-40B4-BE49-F238E27FC236}">
                <a16:creationId xmlns:a16="http://schemas.microsoft.com/office/drawing/2014/main" id="{5029A2DA-C1A2-EBCE-5144-6EFDCB781AFC}"/>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986F5AA-00FE-B1A3-8F97-0689D68D3B9A}"/>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83B1EF5D-DA97-2DD3-871E-5C5DC38623CE}"/>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6" name="Footer Placeholder 5">
            <a:extLst>
              <a:ext uri="{FF2B5EF4-FFF2-40B4-BE49-F238E27FC236}">
                <a16:creationId xmlns:a16="http://schemas.microsoft.com/office/drawing/2014/main" id="{37CD58A7-5B42-7777-C838-2D3FD2B2CE3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CFDDEF-6815-0FD9-FD9F-E116C167F768}"/>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653691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A804D-87D0-D68E-FD64-B2DC9EC36173}"/>
              </a:ext>
            </a:extLst>
          </p:cNvPr>
          <p:cNvSpPr>
            <a:spLocks noGrp="1"/>
          </p:cNvSpPr>
          <p:nvPr>
            <p:ph type="title"/>
          </p:nvPr>
        </p:nvSpPr>
        <p:spPr>
          <a:xfrm>
            <a:off x="629841" y="342900"/>
            <a:ext cx="2949178" cy="1200150"/>
          </a:xfrm>
        </p:spPr>
        <p:txBody>
          <a:bodyPr anchor="b"/>
          <a:lstStyle>
            <a:lvl1pPr>
              <a:defRPr sz="2400"/>
            </a:lvl1pPr>
          </a:lstStyle>
          <a:p>
            <a:r>
              <a:rPr lang="en-GB"/>
              <a:t>Click to edit Master title style</a:t>
            </a:r>
          </a:p>
        </p:txBody>
      </p:sp>
      <p:sp>
        <p:nvSpPr>
          <p:cNvPr id="3" name="Picture Placeholder 2">
            <a:extLst>
              <a:ext uri="{FF2B5EF4-FFF2-40B4-BE49-F238E27FC236}">
                <a16:creationId xmlns:a16="http://schemas.microsoft.com/office/drawing/2014/main" id="{FA488323-2410-2D0D-9705-9A5EFAA07B06}"/>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a:extLst>
              <a:ext uri="{FF2B5EF4-FFF2-40B4-BE49-F238E27FC236}">
                <a16:creationId xmlns:a16="http://schemas.microsoft.com/office/drawing/2014/main" id="{287734A2-6F3F-D7BC-E866-E5482B5B7EA8}"/>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5165589-73FF-C33C-C65A-F3D29089D713}"/>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6" name="Footer Placeholder 5">
            <a:extLst>
              <a:ext uri="{FF2B5EF4-FFF2-40B4-BE49-F238E27FC236}">
                <a16:creationId xmlns:a16="http://schemas.microsoft.com/office/drawing/2014/main" id="{714F5AB9-D5D4-E948-D1D1-DCDBF60F01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668152-4EF9-765D-6DA6-5D17B84968B3}"/>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146990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1E87-B23A-C595-D235-9651F5900AF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B6E2719-0C08-D601-EBCF-4B6FD2CE12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FAA1FC-AB9E-3342-B3AD-9968C467FB34}"/>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5" name="Footer Placeholder 4">
            <a:extLst>
              <a:ext uri="{FF2B5EF4-FFF2-40B4-BE49-F238E27FC236}">
                <a16:creationId xmlns:a16="http://schemas.microsoft.com/office/drawing/2014/main" id="{7F1EEE4F-72DD-8627-6F1E-D1F1BB9386F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36383C-C481-425E-0C0E-A8F6D9649473}"/>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3152627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98FE32-7DE6-DF4F-0EA1-5E5C57E434B3}"/>
              </a:ext>
            </a:extLst>
          </p:cNvPr>
          <p:cNvSpPr>
            <a:spLocks noGrp="1"/>
          </p:cNvSpPr>
          <p:nvPr>
            <p:ph type="title" orient="vert"/>
          </p:nvPr>
        </p:nvSpPr>
        <p:spPr>
          <a:xfrm>
            <a:off x="6543675" y="273844"/>
            <a:ext cx="1971675" cy="435887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52BBB6C-AF59-9A9F-1BBD-D271FC1A2934}"/>
              </a:ext>
            </a:extLst>
          </p:cNvPr>
          <p:cNvSpPr>
            <a:spLocks noGrp="1"/>
          </p:cNvSpPr>
          <p:nvPr>
            <p:ph type="body" orient="vert" idx="1"/>
          </p:nvPr>
        </p:nvSpPr>
        <p:spPr>
          <a:xfrm>
            <a:off x="628650" y="273844"/>
            <a:ext cx="5800725" cy="4358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0DC4F3-E0BF-C4A0-AB2B-FE098664B055}"/>
              </a:ext>
            </a:extLst>
          </p:cNvPr>
          <p:cNvSpPr>
            <a:spLocks noGrp="1"/>
          </p:cNvSpPr>
          <p:nvPr>
            <p:ph type="dt" sz="half" idx="10"/>
          </p:nvPr>
        </p:nvSpPr>
        <p:spPr/>
        <p:txBody>
          <a:bodyPr/>
          <a:lstStyle/>
          <a:p>
            <a:fld id="{CDC763E0-B741-45F0-BFF4-CAB80BDAD03A}" type="datetimeFigureOut">
              <a:rPr lang="en-GB" smtClean="0"/>
              <a:t>12/07/2026</a:t>
            </a:fld>
            <a:endParaRPr lang="en-GB" dirty="0"/>
          </a:p>
        </p:txBody>
      </p:sp>
      <p:sp>
        <p:nvSpPr>
          <p:cNvPr id="5" name="Footer Placeholder 4">
            <a:extLst>
              <a:ext uri="{FF2B5EF4-FFF2-40B4-BE49-F238E27FC236}">
                <a16:creationId xmlns:a16="http://schemas.microsoft.com/office/drawing/2014/main" id="{CF1510CE-B28D-0CF5-FE2E-D114E830C3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D8FBC02-4BCE-B452-DB3C-FFE1E7F055E4}"/>
              </a:ext>
            </a:extLst>
          </p:cNvPr>
          <p:cNvSpPr>
            <a:spLocks noGrp="1"/>
          </p:cNvSpPr>
          <p:nvPr>
            <p:ph type="sldNum" sz="quarter" idx="12"/>
          </p:nvPr>
        </p:nvSpPr>
        <p:spPr/>
        <p:txBody>
          <a:bodyPr/>
          <a:lstStyle/>
          <a:p>
            <a:fld id="{49DA7250-1D70-4094-9CEA-46B5DB1C0861}" type="slidenum">
              <a:rPr lang="en-GB" smtClean="0"/>
              <a:t>‹#›</a:t>
            </a:fld>
            <a:endParaRPr lang="en-GB" dirty="0"/>
          </a:p>
        </p:txBody>
      </p:sp>
    </p:spTree>
    <p:extLst>
      <p:ext uri="{BB962C8B-B14F-4D97-AF65-F5344CB8AC3E}">
        <p14:creationId xmlns:p14="http://schemas.microsoft.com/office/powerpoint/2010/main" val="188248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718530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196618325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61753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91150842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704602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098498"/>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528328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8972626"/>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0757691"/>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0476347"/>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3697589103"/>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8381550"/>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4786441"/>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08267069"/>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93441866"/>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06893286"/>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794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84F4A9-006C-E690-FF71-C17B59A8422B}"/>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BD2803E-3980-486D-313A-FAE6E4938ECC}"/>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D91DB2-5BD0-C479-4358-46E9C5AAA01A}"/>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82000"/>
                  </a:schemeClr>
                </a:solidFill>
              </a:defRPr>
            </a:lvl1pPr>
          </a:lstStyle>
          <a:p>
            <a:fld id="{CDC763E0-B741-45F0-BFF4-CAB80BDAD03A}" type="datetimeFigureOut">
              <a:rPr lang="en-GB" smtClean="0"/>
              <a:t>12/07/2026</a:t>
            </a:fld>
            <a:endParaRPr lang="en-GB" dirty="0"/>
          </a:p>
        </p:txBody>
      </p:sp>
      <p:sp>
        <p:nvSpPr>
          <p:cNvPr id="5" name="Footer Placeholder 4">
            <a:extLst>
              <a:ext uri="{FF2B5EF4-FFF2-40B4-BE49-F238E27FC236}">
                <a16:creationId xmlns:a16="http://schemas.microsoft.com/office/drawing/2014/main" id="{2C2480BC-9FCC-869E-D79C-850FB504ABB3}"/>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C516F7C4-1D6A-4AFB-47B7-621EC31038BF}"/>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82000"/>
                  </a:schemeClr>
                </a:solidFill>
              </a:defRPr>
            </a:lvl1pPr>
          </a:lstStyle>
          <a:p>
            <a:fld id="{49DA7250-1D70-4094-9CEA-46B5DB1C0861}" type="slidenum">
              <a:rPr lang="en-GB" smtClean="0"/>
              <a:t>‹#›</a:t>
            </a:fld>
            <a:endParaRPr lang="en-GB" dirty="0"/>
          </a:p>
        </p:txBody>
      </p:sp>
    </p:spTree>
    <p:extLst>
      <p:ext uri="{BB962C8B-B14F-4D97-AF65-F5344CB8AC3E}">
        <p14:creationId xmlns:p14="http://schemas.microsoft.com/office/powerpoint/2010/main" val="2113723833"/>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813957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3" Type="http://schemas.openxmlformats.org/officeDocument/2006/relationships/hyperlink" Target="https://www.ictsd.org/microsoft-word-as-a-productivity-tool-unveiling-its-impact-and-benefits/" TargetMode="External"/><Relationship Id="rId2" Type="http://schemas.openxmlformats.org/officeDocument/2006/relationships/notesSlide" Target="../notesSlides/notesSlide13.xml"/><Relationship Id="rId1" Type="http://schemas.openxmlformats.org/officeDocument/2006/relationships/slideLayout" Target="../slideLayouts/slideLayout28.xml"/><Relationship Id="rId5" Type="http://schemas.openxmlformats.org/officeDocument/2006/relationships/hyperlink" Target="https://umatechnology.org/how-is-microsoft-word-used-in-the-medical-field/#google_vignette" TargetMode="External"/><Relationship Id="rId4" Type="http://schemas.openxmlformats.org/officeDocument/2006/relationships/hyperlink" Target="https://www.techbloat.com/how-is-microsoft-word-used-in-the-medical-field.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eprints.unm.ac.id/36613/1/Artikel%20Microsoft%20Rehearse%20with%20Coach%20-%20Ainun.pdf" TargetMode="External"/><Relationship Id="rId2" Type="http://schemas.openxmlformats.org/officeDocument/2006/relationships/notesSlide" Target="../notesSlides/notesSlide14.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a:t>
            </a:r>
            <a:r>
              <a:rPr lang="en-US" sz="1600">
                <a:solidFill>
                  <a:srgbClr val="1A1A1A"/>
                </a:solidFill>
                <a:latin typeface="Calibri" pitchFamily="34" charset="0"/>
                <a:ea typeface="Calibri" pitchFamily="34" charset="-122"/>
                <a:cs typeface="Calibri" pitchFamily="34" charset="-120"/>
              </a:rPr>
              <a:t>&lt;Koushik Modak&gt;</a:t>
            </a:r>
            <a:r>
              <a:rPr lang="en-US" sz="1600" dirty="0">
                <a:solidFill>
                  <a:srgbClr val="1A1A1A"/>
                </a:solidFill>
                <a:latin typeface="Calibri" pitchFamily="34" charset="0"/>
                <a:ea typeface="Calibri" pitchFamily="34" charset="-122"/>
                <a:cs typeface="Calibri" pitchFamily="34" charset="-120"/>
              </a:rPr>
              <a:t>
Submission: Monday 13th July 2026</a:t>
            </a:r>
            <a:endParaRPr lang="en-US" sz="1600" dirty="0"/>
          </a:p>
        </p:txBody>
      </p:sp>
      <p:sp>
        <p:nvSpPr>
          <p:cNvPr id="6" name="Text 4"/>
          <p:cNvSpPr/>
          <p:nvPr/>
        </p:nvSpPr>
        <p:spPr>
          <a:xfrm>
            <a:off x="328977" y="3642817"/>
            <a:ext cx="8046720" cy="685800"/>
          </a:xfrm>
          <a:prstGeom prst="rect">
            <a:avLst/>
          </a:prstGeom>
          <a:noFill/>
          <a:ln/>
        </p:spPr>
        <p:txBody>
          <a:bodyPr wrap="square" lIns="0" tIns="0" rIns="0" bIns="0" rtlCol="0" anchor="ctr"/>
          <a:lstStyle/>
          <a:p>
            <a:r>
              <a:rPr lang="en-US" sz="1300" i="1" dirty="0">
                <a:solidFill>
                  <a:srgbClr val="555555"/>
                </a:solidFill>
                <a:latin typeface="Calibri" pitchFamily="34" charset="0"/>
                <a:ea typeface="Calibri" pitchFamily="34" charset="-122"/>
                <a:cs typeface="Calibri" pitchFamily="34" charset="-120"/>
              </a:rPr>
              <a:t>Group Member Names:  [Kadeem Kofi Osei-</a:t>
            </a:r>
            <a:r>
              <a:rPr lang="en-US" sz="1300" i="1" dirty="0" err="1">
                <a:solidFill>
                  <a:srgbClr val="555555"/>
                </a:solidFill>
                <a:latin typeface="Calibri" pitchFamily="34" charset="0"/>
                <a:ea typeface="Calibri" pitchFamily="34" charset="-122"/>
                <a:cs typeface="Calibri" pitchFamily="34" charset="-120"/>
              </a:rPr>
              <a:t>Wusu</a:t>
            </a:r>
            <a:r>
              <a:rPr lang="en-US" sz="1300" i="1" dirty="0">
                <a:solidFill>
                  <a:srgbClr val="555555"/>
                </a:solidFill>
                <a:latin typeface="Calibri" pitchFamily="34" charset="0"/>
                <a:ea typeface="Calibri" pitchFamily="34" charset="-122"/>
                <a:cs typeface="Calibri" pitchFamily="34" charset="-120"/>
              </a:rPr>
              <a:t>]  |  [Elsa De Sousa</a:t>
            </a:r>
            <a:r>
              <a:rPr lang="en-GB" sz="1400" dirty="0">
                <a:latin typeface="Calibri" panose="020F0502020204030204" pitchFamily="34" charset="0"/>
                <a:ea typeface="Calibri" panose="020F0502020204030204" pitchFamily="34" charset="0"/>
                <a:cs typeface="Calibri" panose="020F0502020204030204" pitchFamily="34" charset="0"/>
              </a:rPr>
              <a:t> </a:t>
            </a:r>
            <a:r>
              <a:rPr lang="en-US" sz="1300" i="1" dirty="0">
                <a:solidFill>
                  <a:srgbClr val="555555"/>
                </a:solidFill>
                <a:latin typeface="Calibri" pitchFamily="34" charset="0"/>
                <a:ea typeface="Calibri" pitchFamily="34" charset="-122"/>
                <a:cs typeface="Calibri" pitchFamily="34" charset="-120"/>
              </a:rPr>
              <a:t>]  |  [Isha Kargbo]  |  [Celina Cabral </a:t>
            </a:r>
            <a:r>
              <a:rPr lang="en-US" sz="1400" i="1" dirty="0">
                <a:solidFill>
                  <a:srgbClr val="555555"/>
                </a:solidFill>
                <a:latin typeface="Calibri" pitchFamily="34" charset="0"/>
                <a:ea typeface="Calibri" pitchFamily="34" charset="-122"/>
                <a:cs typeface="Calibri" pitchFamily="34" charset="-120"/>
              </a:rPr>
              <a:t>Mane</a:t>
            </a:r>
            <a:r>
              <a:rPr lang="en-US" sz="1300" i="1" dirty="0">
                <a:solidFill>
                  <a:srgbClr val="555555"/>
                </a:solidFill>
                <a:latin typeface="Calibri" pitchFamily="34" charset="0"/>
                <a:ea typeface="Calibri" pitchFamily="34" charset="-122"/>
                <a:cs typeface="Calibri" pitchFamily="34" charset="-120"/>
              </a:rPr>
              <a:t>]  |  [Leticia Paquete Ramos ]</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[2543493]  |  [2542716]  |  [2542091]  |  [2417328]  |  [2544943]</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that I did not use AI tool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 </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6802582" y="1609344"/>
            <a:ext cx="1884218"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[Kadeem Kofi Osei-</a:t>
            </a:r>
            <a:r>
              <a:rPr lang="en-US" sz="1300" i="1" dirty="0" err="1">
                <a:solidFill>
                  <a:srgbClr val="555555"/>
                </a:solidFill>
                <a:latin typeface="Calibri" pitchFamily="34" charset="0"/>
                <a:ea typeface="Calibri" pitchFamily="34" charset="-122"/>
                <a:cs typeface="Calibri" pitchFamily="34" charset="-120"/>
              </a:rPr>
              <a:t>Wusu</a:t>
            </a:r>
            <a:r>
              <a:rPr lang="en-US" sz="1300" i="1" dirty="0">
                <a:solidFill>
                  <a:srgbClr val="555555"/>
                </a:solidFill>
                <a:latin typeface="Calibri" pitchFamily="34" charset="0"/>
                <a:ea typeface="Calibri" pitchFamily="34" charset="-122"/>
                <a:cs typeface="Calibri" pitchFamily="34" charset="-120"/>
              </a:rPr>
              <a:t>]</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Elsa de Sousa Pontes]</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[Isha Kargbo ]</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040880" y="3008376"/>
            <a:ext cx="173736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(Celina Cabral </a:t>
            </a:r>
            <a:r>
              <a:rPr lang="en-US" sz="1400" i="1" dirty="0">
                <a:solidFill>
                  <a:srgbClr val="555555"/>
                </a:solidFill>
                <a:latin typeface="Calibri" pitchFamily="34" charset="0"/>
                <a:ea typeface="Calibri" pitchFamily="34" charset="-122"/>
                <a:cs typeface="Calibri" pitchFamily="34" charset="-120"/>
              </a:rPr>
              <a:t>Mane)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[Leticia Paquete Ramos ]</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65EC3-BD6F-F3F6-A4AF-EFFED9BD9945}"/>
              </a:ext>
            </a:extLst>
          </p:cNvPr>
          <p:cNvSpPr>
            <a:spLocks noGrp="1"/>
          </p:cNvSpPr>
          <p:nvPr>
            <p:ph type="title"/>
          </p:nvPr>
        </p:nvSpPr>
        <p:spPr/>
        <p:txBody>
          <a:bodyPr>
            <a:normAutofit/>
          </a:bodyPr>
          <a:lstStyle/>
          <a:p>
            <a:r>
              <a:rPr lang="en-GB" dirty="0"/>
              <a:t>introduction</a:t>
            </a:r>
          </a:p>
        </p:txBody>
      </p:sp>
      <p:graphicFrame>
        <p:nvGraphicFramePr>
          <p:cNvPr id="5" name="Content Placeholder 2">
            <a:extLst>
              <a:ext uri="{FF2B5EF4-FFF2-40B4-BE49-F238E27FC236}">
                <a16:creationId xmlns:a16="http://schemas.microsoft.com/office/drawing/2014/main" id="{1F522EF6-EDC8-B2DA-1A58-B7C62C30ECBE}"/>
              </a:ext>
            </a:extLst>
          </p:cNvPr>
          <p:cNvGraphicFramePr>
            <a:graphicFrameLocks noGrp="1"/>
          </p:cNvGraphicFramePr>
          <p:nvPr>
            <p:ph idx="1"/>
            <p:extLst>
              <p:ext uri="{D42A27DB-BD31-4B8C-83A1-F6EECF244321}">
                <p14:modId xmlns:p14="http://schemas.microsoft.com/office/powerpoint/2010/main" val="2329940473"/>
              </p:ext>
            </p:extLst>
          </p:nvPr>
        </p:nvGraphicFramePr>
        <p:xfrm>
          <a:off x="1088231" y="1748622"/>
          <a:ext cx="7203281" cy="2792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5178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[Kadeem Kofi]  |  [2543493]</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r>
              <a:rPr lang="en-US" sz="1200" dirty="0">
                <a:latin typeface="Calibri" pitchFamily="34" charset="0"/>
                <a:ea typeface="Calibri" pitchFamily="34" charset="-122"/>
                <a:cs typeface="Calibri" pitchFamily="34" charset="-120"/>
              </a:rPr>
              <a:t>. </a:t>
            </a:r>
            <a:r>
              <a:rPr lang="en-GB" sz="1200" dirty="0">
                <a:latin typeface="Calibri" pitchFamily="34" charset="0"/>
                <a:ea typeface="Calibri" pitchFamily="34" charset="-122"/>
                <a:cs typeface="Calibri" pitchFamily="34" charset="-120"/>
              </a:rPr>
              <a:t>Staff communication at nursing homes is essential. Microsoft teams </a:t>
            </a:r>
            <a:r>
              <a:rPr lang="en-GB" sz="1200" dirty="0" err="1">
                <a:latin typeface="Calibri" pitchFamily="34" charset="0"/>
                <a:ea typeface="Calibri" pitchFamily="34" charset="-122"/>
                <a:cs typeface="Calibri" pitchFamily="34" charset="-120"/>
              </a:rPr>
              <a:t>esures</a:t>
            </a:r>
            <a:r>
              <a:rPr lang="en-GB" sz="1200" dirty="0">
                <a:latin typeface="Calibri" pitchFamily="34" charset="0"/>
                <a:ea typeface="Calibri" pitchFamily="34" charset="-122"/>
                <a:cs typeface="Calibri" pitchFamily="34" charset="-120"/>
              </a:rPr>
              <a:t> all parties are communicating  this ensures everyone  understands the communication that needs to be understood by all parties (Microsoft 2023)</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 </a:t>
            </a:r>
          </a:p>
          <a:p>
            <a:pPr marL="342900" indent="-342900">
              <a:buSzPct val="100000"/>
              <a:buChar char="•"/>
            </a:pPr>
            <a:r>
              <a:rPr lang="en-GB" sz="1200" dirty="0"/>
              <a:t>Microsoft teams is one of the most suitable avenues to communicate because it allows communication to be effectively understood by everyone and to store and reflect to for more information (Microsoft2024)</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How does Microsoft Teams improve efficiency or communication at Riverdale? Give 2–3 specific examples using real features of the tool. </a:t>
            </a:r>
          </a:p>
          <a:p>
            <a:pPr marL="342900" indent="-342900">
              <a:buSzPct val="100000"/>
              <a:buChar char="•"/>
            </a:pPr>
            <a:r>
              <a:rPr lang="en-GB" sz="1200" dirty="0"/>
              <a:t>Microsoft improves and ensures effective information is understood by all parties efficiently and </a:t>
            </a:r>
            <a:r>
              <a:rPr lang="en-GB" sz="1200" dirty="0" err="1"/>
              <a:t>throughly</a:t>
            </a:r>
            <a:r>
              <a:rPr lang="en-GB" sz="1200" dirty="0"/>
              <a:t> where information can be reflected on for future reference Microsoft teams is also a reliable software with good security (Microsoft 2023)</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 </a:t>
            </a:r>
            <a:r>
              <a:rPr lang="en-GB" sz="1200" dirty="0">
                <a:latin typeface="Calibri" pitchFamily="34" charset="0"/>
                <a:ea typeface="Calibri" pitchFamily="34" charset="-122"/>
                <a:cs typeface="Calibri" pitchFamily="34" charset="-120"/>
              </a:rPr>
              <a:t>The advantages of using Microsoft teams are vast including communicating in real time collaborating worldwide (Microsoft 2022) </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p>
          <a:p>
            <a:pPr marL="342900" indent="-342900">
              <a:buSzPct val="100000"/>
              <a:buChar char="•"/>
            </a:pPr>
            <a:r>
              <a:rPr lang="en-GB" sz="1200" dirty="0"/>
              <a:t>The limitations of Microsoft teams is internet dependency as anything can happen (Microsoft 2026)</a:t>
            </a:r>
          </a:p>
          <a:p>
            <a:pPr marL="342900" indent="-342900">
              <a:buSzPct val="100000"/>
              <a:buChar char="•"/>
            </a:pPr>
            <a:r>
              <a:rPr lang="en-GB" sz="1200" dirty="0"/>
              <a:t>)Microsoft Teams suits nursing home staff communication because it combines several functions in one platform Instant messaging ,Video </a:t>
            </a:r>
            <a:r>
              <a:rPr lang="en-GB" sz="1200" dirty="0" err="1"/>
              <a:t>calling,File</a:t>
            </a:r>
            <a:r>
              <a:rPr lang="en-GB" sz="1200" dirty="0"/>
              <a:t> sharing &amp; integration with Office 365 ,Mobile app access</a:t>
            </a:r>
            <a:endParaRPr lang="en-US" sz="12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Box 11">
            <a:extLst>
              <a:ext uri="{FF2B5EF4-FFF2-40B4-BE49-F238E27FC236}">
                <a16:creationId xmlns:a16="http://schemas.microsoft.com/office/drawing/2014/main" id="{3E7C576E-446E-105D-79D9-396E3621B4E8}"/>
              </a:ext>
            </a:extLst>
          </p:cNvPr>
          <p:cNvSpPr txBox="1"/>
          <p:nvPr/>
        </p:nvSpPr>
        <p:spPr>
          <a:xfrm>
            <a:off x="4566746" y="1694587"/>
            <a:ext cx="4577254" cy="1754326"/>
          </a:xfrm>
          <a:prstGeom prst="rect">
            <a:avLst/>
          </a:prstGeom>
          <a:noFill/>
        </p:spPr>
        <p:txBody>
          <a:bodyPr wrap="square">
            <a:spAutoFit/>
          </a:bodyPr>
          <a:lstStyle/>
          <a:p>
            <a:r>
              <a:rPr lang="en-GB" dirty="0"/>
              <a:t>The limitations of Microsoft teams is internet dependency as anything can happen</a:t>
            </a:r>
          </a:p>
          <a:p>
            <a:endParaRPr lang="en-GB" dirty="0"/>
          </a:p>
          <a:p>
            <a:endParaRPr lang="en-GB" dirty="0"/>
          </a:p>
          <a:p>
            <a:endParaRPr lang="en-GB" dirty="0"/>
          </a:p>
          <a:p>
            <a:r>
              <a:rPr lang="en-GB" dirty="0"/>
              <a:t>(Microsoft, 2026)</a:t>
            </a:r>
          </a:p>
        </p:txBody>
      </p:sp>
      <p:sp>
        <p:nvSpPr>
          <p:cNvPr id="14" name="TextBox 13">
            <a:extLst>
              <a:ext uri="{FF2B5EF4-FFF2-40B4-BE49-F238E27FC236}">
                <a16:creationId xmlns:a16="http://schemas.microsoft.com/office/drawing/2014/main" id="{5A9D50C4-4D9C-F7CE-797F-332BD6B1F063}"/>
              </a:ext>
            </a:extLst>
          </p:cNvPr>
          <p:cNvSpPr txBox="1"/>
          <p:nvPr/>
        </p:nvSpPr>
        <p:spPr>
          <a:xfrm>
            <a:off x="411480" y="1694587"/>
            <a:ext cx="4013374" cy="2308324"/>
          </a:xfrm>
          <a:prstGeom prst="rect">
            <a:avLst/>
          </a:prstGeom>
          <a:noFill/>
        </p:spPr>
        <p:txBody>
          <a:bodyPr wrap="square">
            <a:spAutoFit/>
          </a:bodyPr>
          <a:lstStyle/>
          <a:p>
            <a:r>
              <a:rPr lang="en-GB" dirty="0"/>
              <a:t>Microsoft Teams suits nursing home staff communication because it combines several functions in one platform:</a:t>
            </a:r>
          </a:p>
          <a:p>
            <a:r>
              <a:rPr lang="en-GB" dirty="0"/>
              <a:t>• Instant messaging &amp; channels</a:t>
            </a:r>
          </a:p>
          <a:p>
            <a:r>
              <a:rPr lang="en-GB" dirty="0"/>
              <a:t>• Video calling</a:t>
            </a:r>
          </a:p>
          <a:p>
            <a:r>
              <a:rPr lang="en-GB" dirty="0"/>
              <a:t>• File sharing &amp; integration with Office 365 –</a:t>
            </a:r>
          </a:p>
          <a:p>
            <a:r>
              <a:rPr lang="en-GB" dirty="0"/>
              <a:t>• Mobile app access</a:t>
            </a:r>
          </a:p>
        </p:txBody>
      </p:sp>
      <p:pic>
        <p:nvPicPr>
          <p:cNvPr id="16" name="Picture 15">
            <a:extLst>
              <a:ext uri="{FF2B5EF4-FFF2-40B4-BE49-F238E27FC236}">
                <a16:creationId xmlns:a16="http://schemas.microsoft.com/office/drawing/2014/main" id="{3B15C7FF-AFCF-8C09-BA15-0CD8809E9A61}"/>
              </a:ext>
            </a:extLst>
          </p:cNvPr>
          <p:cNvPicPr>
            <a:picLocks noChangeAspect="1"/>
          </p:cNvPicPr>
          <p:nvPr/>
        </p:nvPicPr>
        <p:blipFill>
          <a:blip r:embed="rId3"/>
          <a:stretch>
            <a:fillRect/>
          </a:stretch>
        </p:blipFill>
        <p:spPr>
          <a:xfrm>
            <a:off x="5899073" y="2571750"/>
            <a:ext cx="3118802" cy="175432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B4943-EBDA-2266-3263-50A0F95678E3}"/>
              </a:ext>
            </a:extLst>
          </p:cNvPr>
          <p:cNvSpPr>
            <a:spLocks noGrp="1"/>
          </p:cNvSpPr>
          <p:nvPr>
            <p:ph type="title"/>
          </p:nvPr>
        </p:nvSpPr>
        <p:spPr/>
        <p:txBody>
          <a:bodyPr>
            <a:normAutofit fontScale="90000"/>
          </a:bodyPr>
          <a:lstStyle/>
          <a:p>
            <a:r>
              <a:rPr lang="en-GB" dirty="0"/>
              <a:t>	Secure File Storage &amp; Sharing</a:t>
            </a:r>
            <a:br>
              <a:rPr lang="en-GB" dirty="0"/>
            </a:br>
            <a:r>
              <a:rPr lang="en-GB" dirty="0"/>
              <a:t>                                                                                   </a:t>
            </a:r>
            <a:r>
              <a:rPr lang="en-GB" sz="1200" dirty="0">
                <a:latin typeface="Calibri" panose="020F0502020204030204" pitchFamily="34" charset="0"/>
                <a:ea typeface="Calibri" panose="020F0502020204030204" pitchFamily="34" charset="0"/>
                <a:cs typeface="Calibri" panose="020F0502020204030204" pitchFamily="34" charset="0"/>
              </a:rPr>
              <a:t>{Elsa De Sousa} {2542716}</a:t>
            </a:r>
          </a:p>
        </p:txBody>
      </p:sp>
      <p:sp>
        <p:nvSpPr>
          <p:cNvPr id="3" name="Content Placeholder 2">
            <a:extLst>
              <a:ext uri="{FF2B5EF4-FFF2-40B4-BE49-F238E27FC236}">
                <a16:creationId xmlns:a16="http://schemas.microsoft.com/office/drawing/2014/main" id="{9655BC84-3C28-3183-AAAC-BDFB78B0BBD7}"/>
              </a:ext>
            </a:extLst>
          </p:cNvPr>
          <p:cNvSpPr>
            <a:spLocks noGrp="1"/>
          </p:cNvSpPr>
          <p:nvPr>
            <p:ph sz="half" idx="1"/>
          </p:nvPr>
        </p:nvSpPr>
        <p:spPr/>
        <p:txBody>
          <a:bodyPr>
            <a:normAutofit fontScale="92500" lnSpcReduction="10000"/>
          </a:bodyPr>
          <a:lstStyle/>
          <a:p>
            <a:pPr marL="0" indent="0">
              <a:buNone/>
            </a:pPr>
            <a:r>
              <a:rPr lang="en-GB" b="1" dirty="0"/>
              <a:t>	What does this task 	involve at Riverdale?</a:t>
            </a:r>
          </a:p>
          <a:p>
            <a:pPr marL="257175" indent="-257175"/>
            <a:r>
              <a:rPr lang="en-GB" dirty="0"/>
              <a:t>Staff have to share and store resident's  policies , documents and care plans safely</a:t>
            </a:r>
          </a:p>
          <a:p>
            <a:pPr marL="257175" indent="-257175"/>
            <a:endParaRPr lang="en-GB" dirty="0"/>
          </a:p>
          <a:p>
            <a:pPr marL="257175" indent="-257175"/>
            <a:r>
              <a:rPr lang="en-GB" dirty="0"/>
              <a:t>The most recent records must be accessible to carers, nurses, and administrators who operate in two buildings without making duplicate copies.</a:t>
            </a:r>
          </a:p>
          <a:p>
            <a:endParaRPr lang="en-GB" dirty="0"/>
          </a:p>
        </p:txBody>
      </p:sp>
      <p:sp>
        <p:nvSpPr>
          <p:cNvPr id="4" name="Content Placeholder 3">
            <a:extLst>
              <a:ext uri="{FF2B5EF4-FFF2-40B4-BE49-F238E27FC236}">
                <a16:creationId xmlns:a16="http://schemas.microsoft.com/office/drawing/2014/main" id="{017E709E-47D1-6C99-6EBD-B590DEA9577B}"/>
              </a:ext>
            </a:extLst>
          </p:cNvPr>
          <p:cNvSpPr>
            <a:spLocks noGrp="1"/>
          </p:cNvSpPr>
          <p:nvPr>
            <p:ph sz="half" idx="2"/>
          </p:nvPr>
        </p:nvSpPr>
        <p:spPr/>
        <p:txBody>
          <a:bodyPr>
            <a:normAutofit fontScale="92500" lnSpcReduction="10000"/>
          </a:bodyPr>
          <a:lstStyle/>
          <a:p>
            <a:pPr marL="0" indent="0">
              <a:buNone/>
            </a:pPr>
            <a:r>
              <a:rPr lang="en-GB" b="1" dirty="0"/>
              <a:t>Why is the best tool?</a:t>
            </a:r>
          </a:p>
          <a:p>
            <a:pPr marL="0" indent="0">
              <a:buNone/>
            </a:pPr>
            <a:endParaRPr lang="en-GB" b="1" dirty="0"/>
          </a:p>
          <a:p>
            <a:r>
              <a:rPr lang="en-GB" dirty="0"/>
              <a:t>OneDrive offers safe cloud storage allowing authorised personnel to view data from different  places</a:t>
            </a:r>
          </a:p>
          <a:p>
            <a:r>
              <a:rPr lang="en-GB" dirty="0"/>
              <a:t>It allows real-time collaboration and automatic saving, which results in minimising the danger of losing critical information (Microsoft, 2025).</a:t>
            </a:r>
          </a:p>
        </p:txBody>
      </p:sp>
    </p:spTree>
    <p:extLst>
      <p:ext uri="{BB962C8B-B14F-4D97-AF65-F5344CB8AC3E}">
        <p14:creationId xmlns:p14="http://schemas.microsoft.com/office/powerpoint/2010/main" val="1583872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Aptos" panose="02110004020202020204"/>
            </a:endParaRPr>
          </a:p>
        </p:txBody>
      </p:sp>
      <p:sp>
        <p:nvSpPr>
          <p:cNvPr id="2" name="Title 1">
            <a:extLst>
              <a:ext uri="{FF2B5EF4-FFF2-40B4-BE49-F238E27FC236}">
                <a16:creationId xmlns:a16="http://schemas.microsoft.com/office/drawing/2014/main" id="{140092AA-7B4E-434D-39AD-9B2E95160F1F}"/>
              </a:ext>
            </a:extLst>
          </p:cNvPr>
          <p:cNvSpPr>
            <a:spLocks noGrp="1"/>
          </p:cNvSpPr>
          <p:nvPr>
            <p:ph type="title"/>
          </p:nvPr>
        </p:nvSpPr>
        <p:spPr>
          <a:xfrm>
            <a:off x="473202" y="480060"/>
            <a:ext cx="3614166" cy="1110996"/>
          </a:xfrm>
        </p:spPr>
        <p:txBody>
          <a:bodyPr anchor="b">
            <a:normAutofit fontScale="90000"/>
          </a:bodyPr>
          <a:lstStyle/>
          <a:p>
            <a:r>
              <a:rPr lang="en-GB" sz="3750" dirty="0"/>
              <a:t>Secure File Storage &amp; Sharing </a:t>
            </a:r>
            <a:r>
              <a:rPr lang="en-GB" sz="1200" dirty="0">
                <a:latin typeface="Calibri" panose="020F0502020204030204" pitchFamily="34" charset="0"/>
                <a:ea typeface="Calibri" panose="020F0502020204030204" pitchFamily="34" charset="0"/>
                <a:cs typeface="Calibri" panose="020F0502020204030204" pitchFamily="34" charset="0"/>
              </a:rPr>
              <a:t>{Elsa De Sousa} </a:t>
            </a:r>
          </a:p>
        </p:txBody>
      </p:sp>
      <p:sp>
        <p:nvSpPr>
          <p:cNvPr id="2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9" y="1779651"/>
            <a:ext cx="2441321" cy="13716"/>
          </a:xfrm>
          <a:custGeom>
            <a:avLst/>
            <a:gdLst>
              <a:gd name="csX0" fmla="*/ 0 w 2441321"/>
              <a:gd name="csY0" fmla="*/ 0 h 13716"/>
              <a:gd name="csX1" fmla="*/ 585917 w 2441321"/>
              <a:gd name="csY1" fmla="*/ 0 h 13716"/>
              <a:gd name="csX2" fmla="*/ 1196247 w 2441321"/>
              <a:gd name="csY2" fmla="*/ 0 h 13716"/>
              <a:gd name="csX3" fmla="*/ 1806578 w 2441321"/>
              <a:gd name="csY3" fmla="*/ 0 h 13716"/>
              <a:gd name="csX4" fmla="*/ 2441321 w 2441321"/>
              <a:gd name="csY4" fmla="*/ 0 h 13716"/>
              <a:gd name="csX5" fmla="*/ 2441321 w 2441321"/>
              <a:gd name="csY5" fmla="*/ 13716 h 13716"/>
              <a:gd name="csX6" fmla="*/ 1830991 w 2441321"/>
              <a:gd name="csY6" fmla="*/ 13716 h 13716"/>
              <a:gd name="csX7" fmla="*/ 1269487 w 2441321"/>
              <a:gd name="csY7" fmla="*/ 13716 h 13716"/>
              <a:gd name="csX8" fmla="*/ 707983 w 2441321"/>
              <a:gd name="csY8" fmla="*/ 13716 h 13716"/>
              <a:gd name="csX9" fmla="*/ 0 w 2441321"/>
              <a:gd name="csY9" fmla="*/ 13716 h 13716"/>
              <a:gd name="csX10" fmla="*/ 0 w 2441321"/>
              <a:gd name="csY10"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3716"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0939" y="4363"/>
                  <a:pt x="2441580" y="8857"/>
                  <a:pt x="2441321" y="13716"/>
                </a:cubicBezTo>
                <a:cubicBezTo>
                  <a:pt x="2169723" y="25934"/>
                  <a:pt x="2045712" y="34568"/>
                  <a:pt x="1830991" y="13716"/>
                </a:cubicBezTo>
                <a:cubicBezTo>
                  <a:pt x="1616270" y="-7136"/>
                  <a:pt x="1505876" y="-623"/>
                  <a:pt x="1269487" y="13716"/>
                </a:cubicBezTo>
                <a:cubicBezTo>
                  <a:pt x="1033098" y="28055"/>
                  <a:pt x="908661" y="36619"/>
                  <a:pt x="707983" y="13716"/>
                </a:cubicBezTo>
                <a:cubicBezTo>
                  <a:pt x="507305" y="-9187"/>
                  <a:pt x="333592" y="16187"/>
                  <a:pt x="0" y="13716"/>
                </a:cubicBezTo>
                <a:cubicBezTo>
                  <a:pt x="-459" y="8317"/>
                  <a:pt x="190" y="2744"/>
                  <a:pt x="0" y="0"/>
                </a:cubicBezTo>
                <a:close/>
              </a:path>
              <a:path w="2441321" h="13716"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507" y="3335"/>
                  <a:pt x="2441322" y="9457"/>
                  <a:pt x="2441321" y="13716"/>
                </a:cubicBezTo>
                <a:cubicBezTo>
                  <a:pt x="2166745" y="24201"/>
                  <a:pt x="2078726" y="10904"/>
                  <a:pt x="1879817" y="13716"/>
                </a:cubicBezTo>
                <a:cubicBezTo>
                  <a:pt x="1680908" y="16528"/>
                  <a:pt x="1548770" y="-8699"/>
                  <a:pt x="1318313" y="13716"/>
                </a:cubicBezTo>
                <a:cubicBezTo>
                  <a:pt x="1087856" y="36131"/>
                  <a:pt x="894613" y="-645"/>
                  <a:pt x="659157" y="13716"/>
                </a:cubicBezTo>
                <a:cubicBezTo>
                  <a:pt x="423701" y="28077"/>
                  <a:pt x="246611" y="29403"/>
                  <a:pt x="0" y="13716"/>
                </a:cubicBezTo>
                <a:cubicBezTo>
                  <a:pt x="-120" y="7867"/>
                  <a:pt x="674" y="391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Aptos" panose="02110004020202020204"/>
            </a:endParaRPr>
          </a:p>
        </p:txBody>
      </p:sp>
      <p:sp>
        <p:nvSpPr>
          <p:cNvPr id="3" name="Content Placeholder 2">
            <a:extLst>
              <a:ext uri="{FF2B5EF4-FFF2-40B4-BE49-F238E27FC236}">
                <a16:creationId xmlns:a16="http://schemas.microsoft.com/office/drawing/2014/main" id="{0D6AF256-C671-1C37-D1B8-722FAA1ECF71}"/>
              </a:ext>
            </a:extLst>
          </p:cNvPr>
          <p:cNvSpPr>
            <a:spLocks noGrp="1"/>
          </p:cNvSpPr>
          <p:nvPr>
            <p:ph idx="1"/>
          </p:nvPr>
        </p:nvSpPr>
        <p:spPr>
          <a:xfrm>
            <a:off x="473202" y="1995678"/>
            <a:ext cx="3614166" cy="2660904"/>
          </a:xfrm>
        </p:spPr>
        <p:txBody>
          <a:bodyPr anchor="t">
            <a:normAutofit/>
          </a:bodyPr>
          <a:lstStyle/>
          <a:p>
            <a:pPr marL="0" indent="0">
              <a:buNone/>
            </a:pPr>
            <a:r>
              <a:rPr lang="en-GB" sz="1500" b="1" dirty="0"/>
              <a:t>How does Onedrive Improve Efficiency </a:t>
            </a:r>
          </a:p>
          <a:p>
            <a:r>
              <a:rPr lang="en-GB" sz="1500" dirty="0"/>
              <a:t>Documents are accessible to staff from both buildings</a:t>
            </a:r>
          </a:p>
          <a:p>
            <a:r>
              <a:rPr lang="en-GB" sz="1500" dirty="0"/>
              <a:t>Modifications are automatically stored</a:t>
            </a:r>
          </a:p>
          <a:p>
            <a:r>
              <a:rPr lang="en-GB" sz="1500" dirty="0"/>
              <a:t>Via the use of permission settings, files can be shared in a secure manner</a:t>
            </a:r>
          </a:p>
          <a:p>
            <a:r>
              <a:rPr lang="en-GB" sz="1500" dirty="0"/>
              <a:t>It is possible to restore prior versions of documents by using the version history feature</a:t>
            </a:r>
          </a:p>
          <a:p>
            <a:endParaRPr lang="en-GB" sz="1500" b="1" dirty="0"/>
          </a:p>
        </p:txBody>
      </p:sp>
      <p:pic>
        <p:nvPicPr>
          <p:cNvPr id="5" name="Picture 4">
            <a:extLst>
              <a:ext uri="{FF2B5EF4-FFF2-40B4-BE49-F238E27FC236}">
                <a16:creationId xmlns:a16="http://schemas.microsoft.com/office/drawing/2014/main" id="{BDEDC3EC-1D89-72D3-0A69-A4AAE55B0ADA}"/>
              </a:ext>
            </a:extLst>
          </p:cNvPr>
          <p:cNvPicPr>
            <a:picLocks noChangeAspect="1"/>
          </p:cNvPicPr>
          <p:nvPr/>
        </p:nvPicPr>
        <p:blipFill>
          <a:blip r:embed="rId2"/>
          <a:srcRect r="36702" b="1"/>
          <a:stretch>
            <a:fillRect/>
          </a:stretch>
        </p:blipFill>
        <p:spPr>
          <a:xfrm>
            <a:off x="4574286" y="881956"/>
            <a:ext cx="4094226" cy="3379589"/>
          </a:xfrm>
          <a:prstGeom prst="rect">
            <a:avLst/>
          </a:prstGeom>
        </p:spPr>
      </p:pic>
    </p:spTree>
    <p:extLst>
      <p:ext uri="{BB962C8B-B14F-4D97-AF65-F5344CB8AC3E}">
        <p14:creationId xmlns:p14="http://schemas.microsoft.com/office/powerpoint/2010/main" val="3932003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B6E22-0503-215A-0277-830AF3A22EB0}"/>
              </a:ext>
            </a:extLst>
          </p:cNvPr>
          <p:cNvSpPr>
            <a:spLocks noGrp="1"/>
          </p:cNvSpPr>
          <p:nvPr>
            <p:ph type="title"/>
          </p:nvPr>
        </p:nvSpPr>
        <p:spPr/>
        <p:txBody>
          <a:bodyPr>
            <a:normAutofit/>
          </a:bodyPr>
          <a:lstStyle/>
          <a:p>
            <a:r>
              <a:rPr lang="en-GB" dirty="0"/>
              <a:t>	Secure File Storage &amp; Sharing </a:t>
            </a:r>
            <a:r>
              <a:rPr lang="en-GB" sz="1200" dirty="0">
                <a:latin typeface="Calibri" panose="020F0502020204030204" pitchFamily="34" charset="0"/>
                <a:ea typeface="Calibri" panose="020F0502020204030204" pitchFamily="34" charset="0"/>
                <a:cs typeface="Calibri" panose="020F0502020204030204" pitchFamily="34" charset="0"/>
              </a:rPr>
              <a:t>{Elsa De Sousa}</a:t>
            </a:r>
          </a:p>
        </p:txBody>
      </p:sp>
      <p:sp>
        <p:nvSpPr>
          <p:cNvPr id="3" name="Text Placeholder 2">
            <a:extLst>
              <a:ext uri="{FF2B5EF4-FFF2-40B4-BE49-F238E27FC236}">
                <a16:creationId xmlns:a16="http://schemas.microsoft.com/office/drawing/2014/main" id="{F974C0FC-29F5-F512-BF9F-7B5A09AADC52}"/>
              </a:ext>
            </a:extLst>
          </p:cNvPr>
          <p:cNvSpPr>
            <a:spLocks noGrp="1"/>
          </p:cNvSpPr>
          <p:nvPr>
            <p:ph type="body" idx="1"/>
          </p:nvPr>
        </p:nvSpPr>
        <p:spPr/>
        <p:txBody>
          <a:bodyPr/>
          <a:lstStyle/>
          <a:p>
            <a:r>
              <a:rPr lang="en-GB" dirty="0"/>
              <a:t>Benefits </a:t>
            </a:r>
          </a:p>
        </p:txBody>
      </p:sp>
      <p:sp>
        <p:nvSpPr>
          <p:cNvPr id="4" name="Content Placeholder 3">
            <a:extLst>
              <a:ext uri="{FF2B5EF4-FFF2-40B4-BE49-F238E27FC236}">
                <a16:creationId xmlns:a16="http://schemas.microsoft.com/office/drawing/2014/main" id="{A3BCC277-ACB8-1C2A-2D8C-6F223B9EC9A1}"/>
              </a:ext>
            </a:extLst>
          </p:cNvPr>
          <p:cNvSpPr>
            <a:spLocks noGrp="1"/>
          </p:cNvSpPr>
          <p:nvPr>
            <p:ph sz="half" idx="2"/>
          </p:nvPr>
        </p:nvSpPr>
        <p:spPr/>
        <p:txBody>
          <a:bodyPr>
            <a:normAutofit lnSpcReduction="10000"/>
          </a:bodyPr>
          <a:lstStyle/>
          <a:p>
            <a:r>
              <a:rPr lang="en-GB" dirty="0"/>
              <a:t>encryption to ensure the safety of cloud storage (Microsoft, 2025)</a:t>
            </a:r>
          </a:p>
          <a:p>
            <a:r>
              <a:rPr lang="en-GB" dirty="0"/>
              <a:t>Makes easy to collaborate and share files</a:t>
            </a:r>
          </a:p>
          <a:p>
            <a:r>
              <a:rPr lang="en-GB" dirty="0"/>
              <a:t>Can be use on mobiles, tablets or personal computers</a:t>
            </a:r>
          </a:p>
          <a:p>
            <a:r>
              <a:rPr lang="en-GB" dirty="0"/>
              <a:t>Reduce the number of duplicates documents </a:t>
            </a:r>
          </a:p>
        </p:txBody>
      </p:sp>
      <p:sp>
        <p:nvSpPr>
          <p:cNvPr id="5" name="Text Placeholder 4">
            <a:extLst>
              <a:ext uri="{FF2B5EF4-FFF2-40B4-BE49-F238E27FC236}">
                <a16:creationId xmlns:a16="http://schemas.microsoft.com/office/drawing/2014/main" id="{A84FA6EE-6100-1635-DED4-0433A553D71E}"/>
              </a:ext>
            </a:extLst>
          </p:cNvPr>
          <p:cNvSpPr>
            <a:spLocks noGrp="1"/>
          </p:cNvSpPr>
          <p:nvPr>
            <p:ph type="body" sz="quarter" idx="3"/>
          </p:nvPr>
        </p:nvSpPr>
        <p:spPr/>
        <p:txBody>
          <a:bodyPr/>
          <a:lstStyle/>
          <a:p>
            <a:r>
              <a:rPr lang="en-GB" dirty="0"/>
              <a:t>Limitations </a:t>
            </a:r>
          </a:p>
        </p:txBody>
      </p:sp>
      <p:sp>
        <p:nvSpPr>
          <p:cNvPr id="6" name="Content Placeholder 5">
            <a:extLst>
              <a:ext uri="{FF2B5EF4-FFF2-40B4-BE49-F238E27FC236}">
                <a16:creationId xmlns:a16="http://schemas.microsoft.com/office/drawing/2014/main" id="{8AAD9236-9832-963A-DCF8-9FB8A31B66E8}"/>
              </a:ext>
            </a:extLst>
          </p:cNvPr>
          <p:cNvSpPr>
            <a:spLocks noGrp="1"/>
          </p:cNvSpPr>
          <p:nvPr>
            <p:ph sz="quarter" idx="4"/>
          </p:nvPr>
        </p:nvSpPr>
        <p:spPr/>
        <p:txBody>
          <a:bodyPr>
            <a:normAutofit lnSpcReduction="10000"/>
          </a:bodyPr>
          <a:lstStyle/>
          <a:p>
            <a:r>
              <a:rPr lang="en-GB" dirty="0"/>
              <a:t>It is necessary to have a reliable connection to the internet</a:t>
            </a:r>
          </a:p>
          <a:p>
            <a:r>
              <a:rPr lang="en-GB" dirty="0"/>
              <a:t>Training is necessary for staff members in order to  use sharing permissions effectively </a:t>
            </a:r>
          </a:p>
          <a:p>
            <a:r>
              <a:rPr lang="en-GB" dirty="0"/>
              <a:t>Storage is limited and depends on the organization's Microsoft 365 licence (Laudon &amp; Laudon, 2022).</a:t>
            </a:r>
          </a:p>
        </p:txBody>
      </p:sp>
    </p:spTree>
    <p:extLst>
      <p:ext uri="{BB962C8B-B14F-4D97-AF65-F5344CB8AC3E}">
        <p14:creationId xmlns:p14="http://schemas.microsoft.com/office/powerpoint/2010/main" val="4000746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Isha Kargbo |  2542091</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328353" y="1417319"/>
            <a:ext cx="5460555" cy="3043952"/>
          </a:xfrm>
          <a:prstGeom prst="rect">
            <a:avLst/>
          </a:prstGeom>
          <a:noFill/>
          <a:ln/>
        </p:spPr>
        <p:txBody>
          <a:bodyPr wrap="square" lIns="0" tIns="0" rIns="0" bIns="0" rtlCol="0" anchor="t"/>
          <a:lstStyle/>
          <a:p>
            <a:pPr marL="342900" indent="-342900">
              <a:buSzPct val="100000"/>
              <a:buFontTx/>
              <a:buChar char="•"/>
            </a:pPr>
            <a:r>
              <a:rPr lang="en-US" sz="12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 </a:t>
            </a:r>
            <a:r>
              <a:rPr lang="en-GB" sz="1200" dirty="0">
                <a:latin typeface="Calibri" panose="020F0502020204030204" pitchFamily="34" charset="0"/>
                <a:cs typeface="Calibri" panose="020F0502020204030204" pitchFamily="34" charset="0"/>
              </a:rPr>
              <a:t>At Riverdale Nursing Home, Microsoft Word is used to create accurate and professional documentation.</a:t>
            </a:r>
            <a:endParaRPr lang="en-GB" sz="1200" dirty="0">
              <a:solidFill>
                <a:srgbClr val="C0392B"/>
              </a:solidFill>
              <a:latin typeface="Calibri" panose="020F0502020204030204" pitchFamily="34" charset="0"/>
              <a:ea typeface="Calibri" pitchFamily="34" charset="-122"/>
              <a:cs typeface="Calibri" panose="020F0502020204030204" pitchFamily="34" charset="0"/>
            </a:endParaRPr>
          </a:p>
          <a:p>
            <a:pPr marL="342900" indent="-342900">
              <a:buSzPct val="100000"/>
              <a:buFontTx/>
              <a:buChar char="•"/>
            </a:pPr>
            <a:r>
              <a:rPr lang="en-US" sz="1200" dirty="0">
                <a:solidFill>
                  <a:srgbClr val="C0392B"/>
                </a:solidFill>
                <a:latin typeface="Calibri" panose="020F0502020204030204" pitchFamily="34" charset="0"/>
                <a:ea typeface="Calibri" pitchFamily="34" charset="-122"/>
                <a:cs typeface="Calibri" panose="020F0502020204030204" pitchFamily="34" charset="0"/>
              </a:rPr>
              <a:t>Why is Microsoft Word the most suitable tool for this task? Justify your</a:t>
            </a:r>
            <a:r>
              <a:rPr lang="en-GB" sz="1200" dirty="0">
                <a:latin typeface="Calibri" panose="020F0502020204030204" pitchFamily="34" charset="0"/>
                <a:cs typeface="Calibri" panose="020F0502020204030204" pitchFamily="34" charset="0"/>
              </a:rPr>
              <a:t>.</a:t>
            </a:r>
            <a:r>
              <a:rPr lang="en-US" sz="1200" dirty="0">
                <a:solidFill>
                  <a:srgbClr val="C0392B"/>
                </a:solidFill>
                <a:latin typeface="Calibri" panose="020F0502020204030204" pitchFamily="34" charset="0"/>
                <a:ea typeface="Calibri" pitchFamily="34" charset="-122"/>
                <a:cs typeface="Calibri" panose="020F0502020204030204" pitchFamily="34" charset="0"/>
              </a:rPr>
              <a:t> choice with at least one academic or credible source (Author, Year). </a:t>
            </a:r>
            <a:r>
              <a:rPr lang="en-GB" sz="1200" dirty="0">
                <a:latin typeface="Calibri" panose="020F0502020204030204" pitchFamily="34" charset="0"/>
                <a:cs typeface="Calibri" panose="020F0502020204030204" pitchFamily="34" charset="0"/>
              </a:rPr>
              <a:t>With Microsoft Word:</a:t>
            </a:r>
          </a:p>
          <a:p>
            <a:pPr marL="342900" indent="-342900">
              <a:buSzPct val="100000"/>
              <a:buFontTx/>
              <a:buChar char="•"/>
            </a:pPr>
            <a:r>
              <a:rPr lang="en-GB" sz="1200" dirty="0">
                <a:latin typeface="Calibri" panose="020F0502020204030204" pitchFamily="34" charset="0"/>
                <a:cs typeface="Calibri" panose="020F0502020204030204" pitchFamily="34" charset="0"/>
              </a:rPr>
              <a:t>Helps staff quickly draft reports, initial assessments, and discharge summaries</a:t>
            </a:r>
          </a:p>
          <a:p>
            <a:pPr marL="342900" indent="-342900">
              <a:buSzPct val="100000"/>
              <a:buFontTx/>
              <a:buChar char="•"/>
            </a:pPr>
            <a:r>
              <a:rPr lang="en-GB" sz="1200" dirty="0">
                <a:latin typeface="Calibri" panose="020F0502020204030204" pitchFamily="34" charset="0"/>
                <a:cs typeface="Calibri" panose="020F0502020204030204" pitchFamily="34" charset="0"/>
              </a:rPr>
              <a:t> Create policies and procedures and care plans easily.</a:t>
            </a:r>
          </a:p>
          <a:p>
            <a:pPr>
              <a:buSzPct val="100000"/>
            </a:pPr>
            <a:r>
              <a:rPr lang="en-GB" sz="1200" dirty="0">
                <a:latin typeface="Calibri" panose="020F0502020204030204" pitchFamily="34" charset="0"/>
                <a:cs typeface="Calibri" panose="020F0502020204030204" pitchFamily="34" charset="0"/>
              </a:rPr>
              <a:t>                                                                 </a:t>
            </a:r>
            <a:r>
              <a:rPr lang="en-GB" sz="1100" dirty="0">
                <a:latin typeface="Calibri" panose="020F0502020204030204" pitchFamily="34" charset="0"/>
                <a:cs typeface="Calibri" panose="020F0502020204030204" pitchFamily="34" charset="0"/>
              </a:rPr>
              <a:t>(</a:t>
            </a:r>
            <a:r>
              <a:rPr lang="en-GB" sz="1100" dirty="0" err="1">
                <a:latin typeface="Calibri" panose="020F0502020204030204" pitchFamily="34" charset="0"/>
                <a:cs typeface="Calibri" panose="020F0502020204030204" pitchFamily="34" charset="0"/>
              </a:rPr>
              <a:t>UMATechnology</a:t>
            </a:r>
            <a:r>
              <a:rPr lang="en-GB" sz="1100" dirty="0">
                <a:latin typeface="Calibri" panose="020F0502020204030204" pitchFamily="34" charset="0"/>
                <a:cs typeface="Calibri" panose="020F0502020204030204" pitchFamily="34" charset="0"/>
              </a:rPr>
              <a:t>, 2025)</a:t>
            </a:r>
          </a:p>
          <a:p>
            <a:pPr marL="342900" indent="-342900">
              <a:buSzPct val="100000"/>
              <a:buChar char="•"/>
            </a:pPr>
            <a:r>
              <a:rPr lang="en-US" sz="1200" dirty="0">
                <a:solidFill>
                  <a:srgbClr val="C0392B"/>
                </a:solidFill>
                <a:latin typeface="Calibri" panose="020F0502020204030204" pitchFamily="34" charset="0"/>
                <a:ea typeface="Calibri" pitchFamily="34" charset="-122"/>
                <a:cs typeface="Calibri" panose="020F0502020204030204" pitchFamily="34" charset="0"/>
              </a:rPr>
              <a:t>How does Microsoft Word improve efficiency or communication at Riverdale? Give 2–3 specific examples using real features of the tool. </a:t>
            </a:r>
          </a:p>
          <a:p>
            <a:pPr marL="342900" indent="-342900">
              <a:buSzPct val="100000"/>
              <a:buChar char="•"/>
            </a:pPr>
            <a:r>
              <a:rPr lang="en-GB" sz="1200" dirty="0">
                <a:latin typeface="Calibri" panose="020F0502020204030204" pitchFamily="34" charset="0"/>
                <a:cs typeface="Calibri" panose="020F0502020204030204" pitchFamily="34" charset="0"/>
              </a:rPr>
              <a:t>Inserting images. </a:t>
            </a:r>
          </a:p>
          <a:p>
            <a:pPr marL="342900" indent="-342900">
              <a:buSzPct val="100000"/>
              <a:buFontTx/>
              <a:buChar char="•"/>
            </a:pPr>
            <a:r>
              <a:rPr lang="en-GB" sz="1200" dirty="0">
                <a:latin typeface="Calibri" panose="020F0502020204030204" pitchFamily="34" charset="0"/>
                <a:cs typeface="Calibri" panose="020F0502020204030204" pitchFamily="34" charset="0"/>
              </a:rPr>
              <a:t>Microsoft Word allows seamless collaboration among staff members, like real-time editing.</a:t>
            </a:r>
          </a:p>
          <a:p>
            <a:pPr marL="342900" indent="-342900">
              <a:buSzPct val="100000"/>
              <a:buFontTx/>
              <a:buChar char="•"/>
            </a:pPr>
            <a:r>
              <a:rPr lang="en-GB" sz="1200" dirty="0">
                <a:latin typeface="Calibri" panose="020F0502020204030204" pitchFamily="34" charset="0"/>
                <a:cs typeface="Calibri" panose="020F0502020204030204" pitchFamily="34" charset="0"/>
              </a:rPr>
              <a:t>Crafting table and presenting data </a:t>
            </a:r>
          </a:p>
          <a:p>
            <a:pPr>
              <a:buSzPct val="100000"/>
            </a:pPr>
            <a:r>
              <a:rPr lang="en-GB" sz="1200" b="1" dirty="0">
                <a:solidFill>
                  <a:schemeClr val="accent3">
                    <a:lumMod val="75000"/>
                  </a:schemeClr>
                </a:solidFill>
                <a:latin typeface="Calibri" panose="020F0502020204030204" pitchFamily="34" charset="0"/>
                <a:cs typeface="Calibri" panose="020F0502020204030204" pitchFamily="34" charset="0"/>
              </a:rPr>
              <a:t>                                                                                                    (Monterey, 2023)</a:t>
            </a:r>
            <a:endParaRPr lang="en-US" sz="1200" b="1" dirty="0">
              <a:solidFill>
                <a:schemeClr val="accent3">
                  <a:lumMod val="75000"/>
                </a:schemeClr>
              </a:solidFill>
              <a:latin typeface="Calibri" panose="020F0502020204030204" pitchFamily="34" charset="0"/>
              <a:cs typeface="Calibri" panose="020F0502020204030204" pitchFamily="34" charset="0"/>
            </a:endParaRPr>
          </a:p>
          <a:p>
            <a:r>
              <a:rPr lang="en-GB" sz="1200" dirty="0"/>
              <a:t> </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10" name="Picture 9">
            <a:extLst>
              <a:ext uri="{FF2B5EF4-FFF2-40B4-BE49-F238E27FC236}">
                <a16:creationId xmlns:a16="http://schemas.microsoft.com/office/drawing/2014/main" id="{413F1073-84B5-1775-B2E7-BDD54AB55840}"/>
              </a:ext>
            </a:extLst>
          </p:cNvPr>
          <p:cNvPicPr>
            <a:picLocks noChangeAspect="1"/>
          </p:cNvPicPr>
          <p:nvPr/>
        </p:nvPicPr>
        <p:blipFill>
          <a:blip r:embed="rId3"/>
          <a:stretch>
            <a:fillRect/>
          </a:stretch>
        </p:blipFill>
        <p:spPr>
          <a:xfrm>
            <a:off x="5855274" y="2385695"/>
            <a:ext cx="2785806" cy="1608639"/>
          </a:xfrm>
          <a:prstGeom prst="rect">
            <a:avLst/>
          </a:prstGeom>
        </p:spPr>
      </p:pic>
      <p:sp>
        <p:nvSpPr>
          <p:cNvPr id="11" name="TextBox 10">
            <a:extLst>
              <a:ext uri="{FF2B5EF4-FFF2-40B4-BE49-F238E27FC236}">
                <a16:creationId xmlns:a16="http://schemas.microsoft.com/office/drawing/2014/main" id="{E6A2E94F-1564-6688-C423-2E4EEC11B65E}"/>
              </a:ext>
            </a:extLst>
          </p:cNvPr>
          <p:cNvSpPr txBox="1"/>
          <p:nvPr/>
        </p:nvSpPr>
        <p:spPr>
          <a:xfrm>
            <a:off x="6662057" y="4091940"/>
            <a:ext cx="1499128" cy="276999"/>
          </a:xfrm>
          <a:prstGeom prst="rect">
            <a:avLst/>
          </a:prstGeom>
          <a:noFill/>
        </p:spPr>
        <p:txBody>
          <a:bodyPr wrap="none" rtlCol="0">
            <a:spAutoFit/>
          </a:bodyPr>
          <a:lstStyle/>
          <a:p>
            <a:r>
              <a:rPr lang="en-GB" sz="1200" dirty="0">
                <a:solidFill>
                  <a:schemeClr val="accent3">
                    <a:lumMod val="75000"/>
                  </a:schemeClr>
                </a:solidFill>
                <a:latin typeface="Calibri" panose="020F0502020204030204" pitchFamily="34" charset="0"/>
                <a:cs typeface="Calibri" panose="020F0502020204030204" pitchFamily="34" charset="0"/>
              </a:rPr>
              <a:t>          (Google, 2023)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495E9521-40DE-2323-9838-BE437C93D27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5B8D4F2-D24F-8457-8832-2D5E95919A03}"/>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a:extLst>
              <a:ext uri="{FF2B5EF4-FFF2-40B4-BE49-F238E27FC236}">
                <a16:creationId xmlns:a16="http://schemas.microsoft.com/office/drawing/2014/main" id="{84EC151B-A9D6-3655-9216-0A272B939B3F}"/>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312DDF79-8BD5-8A0D-1403-20E644003942}"/>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Isha Kargbo  2542091</a:t>
            </a:r>
            <a:endParaRPr lang="en-US" sz="1300" dirty="0"/>
          </a:p>
        </p:txBody>
      </p:sp>
      <p:sp>
        <p:nvSpPr>
          <p:cNvPr id="5" name="Shape 3">
            <a:extLst>
              <a:ext uri="{FF2B5EF4-FFF2-40B4-BE49-F238E27FC236}">
                <a16:creationId xmlns:a16="http://schemas.microsoft.com/office/drawing/2014/main" id="{0A743DE8-2270-4E9F-5416-45F3978C7FCF}"/>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24EE8501-567C-EBD8-529E-C22A90B7EDE7}"/>
              </a:ext>
            </a:extLst>
          </p:cNvPr>
          <p:cNvSpPr/>
          <p:nvPr/>
        </p:nvSpPr>
        <p:spPr>
          <a:xfrm>
            <a:off x="411480" y="1417318"/>
            <a:ext cx="4929447" cy="3078480"/>
          </a:xfrm>
          <a:prstGeom prst="rect">
            <a:avLst/>
          </a:prstGeom>
          <a:noFill/>
          <a:ln/>
        </p:spPr>
        <p:txBody>
          <a:bodyPr wrap="square" lIns="0" tIns="0" rIns="0" bIns="0" rtlCol="0" anchor="t"/>
          <a:lstStyle/>
          <a:p>
            <a:r>
              <a:rPr lang="en-US" sz="12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 </a:t>
            </a:r>
          </a:p>
          <a:p>
            <a:r>
              <a:rPr lang="en-GB" sz="1200" b="1" dirty="0">
                <a:latin typeface="Calibri" panose="020F0502020204030204" pitchFamily="34" charset="0"/>
                <a:cs typeface="Calibri" panose="020F0502020204030204" pitchFamily="34" charset="0"/>
              </a:rPr>
              <a:t>Collaborative features:</a:t>
            </a:r>
            <a:r>
              <a:rPr lang="en-GB" sz="1200" dirty="0">
                <a:latin typeface="Calibri" panose="020F0502020204030204" pitchFamily="34" charset="0"/>
                <a:cs typeface="Calibri" panose="020F0502020204030204" pitchFamily="34" charset="0"/>
              </a:rPr>
              <a:t> Microsoft Word </a:t>
            </a:r>
            <a:r>
              <a:rPr lang="en-GB" sz="1200" dirty="0"/>
              <a:t>enhances collaboration through real-time co-authoring, Track Changes and comments</a:t>
            </a:r>
          </a:p>
          <a:p>
            <a:r>
              <a:rPr lang="en-GB" sz="1200" b="1" dirty="0">
                <a:latin typeface="Calibri" panose="020F0502020204030204" pitchFamily="34" charset="0"/>
                <a:cs typeface="Calibri" panose="020F0502020204030204" pitchFamily="34" charset="0"/>
              </a:rPr>
              <a:t>Easy file sharing and storage:</a:t>
            </a:r>
            <a:r>
              <a:rPr lang="en-GB" sz="1200" dirty="0">
                <a:latin typeface="Calibri" panose="020F0502020204030204" pitchFamily="34" charset="0"/>
                <a:cs typeface="Calibri" panose="020F0502020204030204" pitchFamily="34" charset="0"/>
              </a:rPr>
              <a:t> </a:t>
            </a:r>
            <a:r>
              <a:rPr lang="en-GB" sz="1200" dirty="0"/>
              <a:t>Integration with Microsoft OneDrive allows secure cloud storage, seamless file sharing, and remote access across devices. </a:t>
            </a:r>
          </a:p>
          <a:p>
            <a:r>
              <a:rPr lang="en-GB" sz="1200" b="1" dirty="0">
                <a:latin typeface="Calibri" panose="020F0502020204030204" pitchFamily="34" charset="0"/>
                <a:cs typeface="Calibri" panose="020F0502020204030204" pitchFamily="34" charset="0"/>
              </a:rPr>
              <a:t>It provides a cost-effective solution </a:t>
            </a:r>
            <a:r>
              <a:rPr lang="en-GB" sz="1200" dirty="0">
                <a:latin typeface="Calibri" panose="020F0502020204030204" pitchFamily="34" charset="0"/>
                <a:cs typeface="Calibri" panose="020F0502020204030204" pitchFamily="34" charset="0"/>
              </a:rPr>
              <a:t>for our specific needs                                                                                                    </a:t>
            </a:r>
            <a:r>
              <a:rPr lang="en-US" sz="12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 </a:t>
            </a:r>
            <a:r>
              <a:rPr lang="en-GB" sz="1200" dirty="0">
                <a:latin typeface="Calibri" panose="020F0502020204030204" pitchFamily="34" charset="0"/>
                <a:cs typeface="Calibri" panose="020F0502020204030204" pitchFamily="34" charset="0"/>
              </a:rPr>
              <a:t>Microsoft Word has some limitations, including: </a:t>
            </a:r>
          </a:p>
          <a:p>
            <a:r>
              <a:rPr lang="en-GB" sz="1200" dirty="0">
                <a:latin typeface="Calibri" panose="020F0502020204030204" pitchFamily="34" charset="0"/>
                <a:cs typeface="Calibri" panose="020F0502020204030204" pitchFamily="34" charset="0"/>
              </a:rPr>
              <a:t>Reduced performance with very large files </a:t>
            </a:r>
          </a:p>
          <a:p>
            <a:r>
              <a:rPr lang="en-GB" sz="1200" dirty="0">
                <a:latin typeface="Calibri" panose="020F0502020204030204" pitchFamily="34" charset="0"/>
                <a:cs typeface="Calibri" panose="020F0502020204030204" pitchFamily="34" charset="0"/>
              </a:rPr>
              <a:t>Limited access to cloud features and collaboration tools without an internet connection.</a:t>
            </a:r>
          </a:p>
          <a:p>
            <a:r>
              <a:rPr lang="en-GB" sz="1200" dirty="0">
                <a:latin typeface="Calibri" panose="020F0502020204030204" pitchFamily="34" charset="0"/>
                <a:cs typeface="Calibri" panose="020F0502020204030204" pitchFamily="34" charset="0"/>
              </a:rPr>
              <a:t>                                                                                 </a:t>
            </a:r>
            <a:r>
              <a:rPr lang="en-GB" sz="1200" b="1" dirty="0">
                <a:solidFill>
                  <a:schemeClr val="accent3">
                    <a:lumMod val="75000"/>
                  </a:schemeClr>
                </a:solidFill>
                <a:latin typeface="Calibri" panose="020F0502020204030204" pitchFamily="34" charset="0"/>
                <a:cs typeface="Calibri" panose="020F0502020204030204" pitchFamily="34" charset="0"/>
              </a:rPr>
              <a:t>(</a:t>
            </a:r>
            <a:r>
              <a:rPr lang="en-GB" sz="1200" b="1" dirty="0" err="1">
                <a:solidFill>
                  <a:schemeClr val="accent3">
                    <a:lumMod val="75000"/>
                  </a:schemeClr>
                </a:solidFill>
                <a:latin typeface="Calibri" panose="020F0502020204030204" pitchFamily="34" charset="0"/>
                <a:cs typeface="Calibri" panose="020F0502020204030204" pitchFamily="34" charset="0"/>
              </a:rPr>
              <a:t>freenology</a:t>
            </a:r>
            <a:r>
              <a:rPr lang="en-GB" sz="1200" b="1" dirty="0">
                <a:solidFill>
                  <a:schemeClr val="accent3">
                    <a:lumMod val="75000"/>
                  </a:schemeClr>
                </a:solidFill>
                <a:latin typeface="Calibri" panose="020F0502020204030204" pitchFamily="34" charset="0"/>
                <a:cs typeface="Calibri" panose="020F0502020204030204" pitchFamily="34" charset="0"/>
              </a:rPr>
              <a:t>, 2025)</a:t>
            </a:r>
            <a:endParaRPr lang="en-GB" sz="1200" b="1" dirty="0">
              <a:solidFill>
                <a:schemeClr val="accent3">
                  <a:lumMod val="75000"/>
                </a:schemeClr>
              </a:solidFill>
            </a:endParaRPr>
          </a:p>
          <a:p>
            <a:endParaRPr lang="en-GB" sz="14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p:txBody>
      </p:sp>
      <p:sp>
        <p:nvSpPr>
          <p:cNvPr id="7" name="Shape 5">
            <a:extLst>
              <a:ext uri="{FF2B5EF4-FFF2-40B4-BE49-F238E27FC236}">
                <a16:creationId xmlns:a16="http://schemas.microsoft.com/office/drawing/2014/main" id="{F1D09C1F-BA30-1223-D6B6-207EC4592E4A}"/>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0A54A877-2F1E-B341-0A32-469DB613A46E}"/>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9" name="Picture 8">
            <a:extLst>
              <a:ext uri="{FF2B5EF4-FFF2-40B4-BE49-F238E27FC236}">
                <a16:creationId xmlns:a16="http://schemas.microsoft.com/office/drawing/2014/main" id="{D23D0FB7-9844-04DF-05C4-DDA715C1516B}"/>
              </a:ext>
            </a:extLst>
          </p:cNvPr>
          <p:cNvPicPr>
            <a:picLocks noChangeAspect="1"/>
          </p:cNvPicPr>
          <p:nvPr/>
        </p:nvPicPr>
        <p:blipFill>
          <a:blip r:embed="rId3"/>
          <a:stretch>
            <a:fillRect/>
          </a:stretch>
        </p:blipFill>
        <p:spPr>
          <a:xfrm>
            <a:off x="5411065" y="1925783"/>
            <a:ext cx="3516413" cy="1846117"/>
          </a:xfrm>
          <a:prstGeom prst="rect">
            <a:avLst/>
          </a:prstGeom>
        </p:spPr>
      </p:pic>
      <p:sp>
        <p:nvSpPr>
          <p:cNvPr id="10" name="TextBox 9">
            <a:extLst>
              <a:ext uri="{FF2B5EF4-FFF2-40B4-BE49-F238E27FC236}">
                <a16:creationId xmlns:a16="http://schemas.microsoft.com/office/drawing/2014/main" id="{9A8F321A-D969-4AE3-1DC3-221A4569D193}"/>
              </a:ext>
            </a:extLst>
          </p:cNvPr>
          <p:cNvSpPr txBox="1"/>
          <p:nvPr/>
        </p:nvSpPr>
        <p:spPr>
          <a:xfrm>
            <a:off x="6366424" y="4028860"/>
            <a:ext cx="1940724" cy="276999"/>
          </a:xfrm>
          <a:prstGeom prst="rect">
            <a:avLst/>
          </a:prstGeom>
          <a:noFill/>
        </p:spPr>
        <p:txBody>
          <a:bodyPr wrap="none" rtlCol="0">
            <a:spAutoFit/>
          </a:bodyPr>
          <a:lstStyle/>
          <a:p>
            <a:r>
              <a:rPr lang="en-GB" sz="1200" b="1" dirty="0">
                <a:solidFill>
                  <a:schemeClr val="accent3">
                    <a:lumMod val="75000"/>
                  </a:schemeClr>
                </a:solidFill>
              </a:rPr>
              <a:t>(</a:t>
            </a:r>
            <a:r>
              <a:rPr lang="en-GB" sz="1200" b="1" dirty="0" err="1">
                <a:solidFill>
                  <a:schemeClr val="accent3">
                    <a:lumMod val="75000"/>
                  </a:schemeClr>
                </a:solidFill>
              </a:rPr>
              <a:t>Interlectualgyani</a:t>
            </a:r>
            <a:r>
              <a:rPr lang="en-GB" sz="1200" b="1" dirty="0">
                <a:solidFill>
                  <a:schemeClr val="accent3">
                    <a:lumMod val="75000"/>
                  </a:schemeClr>
                </a:solidFill>
              </a:rPr>
              <a:t> ,2025)</a:t>
            </a:r>
          </a:p>
        </p:txBody>
      </p:sp>
    </p:spTree>
    <p:extLst>
      <p:ext uri="{BB962C8B-B14F-4D97-AF65-F5344CB8AC3E}">
        <p14:creationId xmlns:p14="http://schemas.microsoft.com/office/powerpoint/2010/main" val="1186064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1" name="TextBox 10">
            <a:extLst>
              <a:ext uri="{FF2B5EF4-FFF2-40B4-BE49-F238E27FC236}">
                <a16:creationId xmlns:a16="http://schemas.microsoft.com/office/drawing/2014/main" id="{8144355E-5C41-1D00-67AC-414EF57AC27C}"/>
              </a:ext>
            </a:extLst>
          </p:cNvPr>
          <p:cNvSpPr txBox="1"/>
          <p:nvPr/>
        </p:nvSpPr>
        <p:spPr>
          <a:xfrm>
            <a:off x="504349" y="1482757"/>
            <a:ext cx="3839051" cy="3046988"/>
          </a:xfrm>
          <a:prstGeom prst="rect">
            <a:avLst/>
          </a:prstGeom>
          <a:noFill/>
        </p:spPr>
        <p:txBody>
          <a:bodyPr wrap="square" rtlCol="0">
            <a:spAutoFit/>
          </a:bodyPr>
          <a:lstStyle/>
          <a:p>
            <a:r>
              <a:rPr lang="en-GB" sz="1200" b="1" dirty="0">
                <a:latin typeface="Calibri" panose="020F0502020204030204" pitchFamily="34" charset="0"/>
                <a:cs typeface="Calibri" panose="020F0502020204030204" pitchFamily="34" charset="0"/>
              </a:rPr>
              <a:t>With Microsoft Word, you can: </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Visuals:</a:t>
            </a:r>
            <a:r>
              <a:rPr lang="en-GB" sz="1200" dirty="0">
                <a:latin typeface="Calibri" panose="020F0502020204030204" pitchFamily="34" charset="0"/>
                <a:cs typeface="Calibri" panose="020F0502020204030204" pitchFamily="34" charset="0"/>
              </a:rPr>
              <a:t> (Images, Clip Art)</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 Proofreading</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Easily create and access consent forms</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Do document Formatting</a:t>
            </a: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endParaRPr lang="en-GB" sz="1200" b="1" dirty="0">
              <a:solidFill>
                <a:schemeClr val="accent3">
                  <a:lumMod val="75000"/>
                </a:schemeClr>
              </a:solidFill>
              <a:latin typeface="Calibri" panose="020F0502020204030204" pitchFamily="34" charset="0"/>
              <a:cs typeface="Calibri" panose="020F0502020204030204" pitchFamily="34" charset="0"/>
            </a:endParaRPr>
          </a:p>
          <a:p>
            <a:r>
              <a:rPr lang="en-GB" sz="1200" b="1" dirty="0">
                <a:solidFill>
                  <a:schemeClr val="accent3">
                    <a:lumMod val="75000"/>
                  </a:schemeClr>
                </a:solidFill>
                <a:latin typeface="Calibri" panose="020F0502020204030204" pitchFamily="34" charset="0"/>
                <a:cs typeface="Calibri" panose="020F0502020204030204" pitchFamily="34" charset="0"/>
              </a:rPr>
              <a:t>                                                          </a:t>
            </a:r>
          </a:p>
          <a:p>
            <a:r>
              <a:rPr lang="en-GB" sz="1200" b="1" dirty="0">
                <a:solidFill>
                  <a:schemeClr val="accent3">
                    <a:lumMod val="75000"/>
                  </a:schemeClr>
                </a:solidFill>
                <a:latin typeface="Calibri" panose="020F0502020204030204" pitchFamily="34" charset="0"/>
                <a:cs typeface="Calibri" panose="020F0502020204030204" pitchFamily="34" charset="0"/>
              </a:rPr>
              <a:t>                                                             (</a:t>
            </a:r>
            <a:r>
              <a:rPr lang="en-GB" sz="1200" b="1" dirty="0" err="1">
                <a:solidFill>
                  <a:schemeClr val="accent3">
                    <a:lumMod val="75000"/>
                  </a:schemeClr>
                </a:solidFill>
                <a:latin typeface="Calibri" panose="020F0502020204030204" pitchFamily="34" charset="0"/>
                <a:cs typeface="Calibri" panose="020F0502020204030204" pitchFamily="34" charset="0"/>
              </a:rPr>
              <a:t>TechBloat</a:t>
            </a:r>
            <a:r>
              <a:rPr lang="en-GB" sz="1200" b="1" dirty="0">
                <a:solidFill>
                  <a:schemeClr val="accent3">
                    <a:lumMod val="75000"/>
                  </a:schemeClr>
                </a:solidFill>
                <a:latin typeface="Calibri" panose="020F0502020204030204" pitchFamily="34" charset="0"/>
                <a:cs typeface="Calibri" panose="020F0502020204030204" pitchFamily="34" charset="0"/>
              </a:rPr>
              <a:t>, 2025)</a:t>
            </a:r>
          </a:p>
        </p:txBody>
      </p:sp>
      <p:sp>
        <p:nvSpPr>
          <p:cNvPr id="12" name="TextBox 11">
            <a:extLst>
              <a:ext uri="{FF2B5EF4-FFF2-40B4-BE49-F238E27FC236}">
                <a16:creationId xmlns:a16="http://schemas.microsoft.com/office/drawing/2014/main" id="{CB194EC1-CF74-A294-0252-2030D3BD228A}"/>
              </a:ext>
            </a:extLst>
          </p:cNvPr>
          <p:cNvSpPr txBox="1"/>
          <p:nvPr/>
        </p:nvSpPr>
        <p:spPr>
          <a:xfrm>
            <a:off x="4712970" y="1444752"/>
            <a:ext cx="4156709" cy="3416320"/>
          </a:xfrm>
          <a:prstGeom prst="rect">
            <a:avLst/>
          </a:prstGeom>
          <a:noFill/>
        </p:spPr>
        <p:txBody>
          <a:bodyPr wrap="square" rtlCol="0">
            <a:spAutoFit/>
          </a:bodyPr>
          <a:lstStyle/>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Complex Interface-usability hurdles</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Compatibility Issues:</a:t>
            </a:r>
            <a:r>
              <a:rPr lang="en-GB" sz="1200" dirty="0">
                <a:latin typeface="Calibri" panose="020F0502020204030204" pitchFamily="34" charset="0"/>
                <a:cs typeface="Calibri" panose="020F0502020204030204" pitchFamily="34" charset="0"/>
              </a:rPr>
              <a:t> </a:t>
            </a:r>
            <a:r>
              <a:rPr lang="en-GB" sz="1200" b="1" dirty="0">
                <a:latin typeface="Calibri" panose="020F0502020204030204" pitchFamily="34" charset="0"/>
                <a:cs typeface="Calibri" panose="020F0502020204030204" pitchFamily="34" charset="0"/>
              </a:rPr>
              <a:t>Security Risks</a:t>
            </a:r>
            <a:endParaRPr lang="en-GB" sz="1200" dirty="0">
              <a:latin typeface="Calibri" panose="020F0502020204030204" pitchFamily="34" charset="0"/>
              <a:cs typeface="Calibri" panose="020F0502020204030204" pitchFamily="34" charset="0"/>
            </a:endParaRP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Limited Offline Access</a:t>
            </a:r>
          </a:p>
          <a:p>
            <a:pPr marL="285750" indent="-285750">
              <a:buFont typeface="Wingdings" panose="05000000000000000000" pitchFamily="2" charset="2"/>
              <a:buChar char="ü"/>
            </a:pPr>
            <a:r>
              <a:rPr lang="en-GB" sz="1200" b="1" dirty="0">
                <a:latin typeface="Calibri" panose="020F0502020204030204" pitchFamily="34" charset="0"/>
                <a:cs typeface="Calibri" panose="020F0502020204030204" pitchFamily="34" charset="0"/>
              </a:rPr>
              <a:t>Time required to learn and use the tools</a:t>
            </a: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r>
              <a:rPr lang="en-GB" sz="1200" b="1" dirty="0">
                <a:solidFill>
                  <a:schemeClr val="accent3">
                    <a:lumMod val="75000"/>
                  </a:schemeClr>
                </a:solidFill>
                <a:latin typeface="Calibri" panose="020F0502020204030204" pitchFamily="34" charset="0"/>
                <a:cs typeface="Calibri" panose="020F0502020204030204" pitchFamily="34" charset="0"/>
              </a:rPr>
              <a:t>(</a:t>
            </a:r>
            <a:r>
              <a:rPr lang="en-GB" sz="1200" b="1" dirty="0" err="1">
                <a:solidFill>
                  <a:schemeClr val="accent3">
                    <a:lumMod val="75000"/>
                  </a:schemeClr>
                </a:solidFill>
                <a:latin typeface="Calibri" panose="020F0502020204030204" pitchFamily="34" charset="0"/>
                <a:cs typeface="Calibri" panose="020F0502020204030204" pitchFamily="34" charset="0"/>
              </a:rPr>
              <a:t>freenology</a:t>
            </a:r>
            <a:r>
              <a:rPr lang="en-GB" sz="1200" b="1" dirty="0">
                <a:solidFill>
                  <a:schemeClr val="accent3">
                    <a:lumMod val="75000"/>
                  </a:schemeClr>
                </a:solidFill>
                <a:latin typeface="Calibri" panose="020F0502020204030204" pitchFamily="34" charset="0"/>
                <a:cs typeface="Calibri" panose="020F0502020204030204" pitchFamily="34" charset="0"/>
              </a:rPr>
              <a:t>, 2025)</a:t>
            </a:r>
            <a:endParaRPr lang="en-GB" sz="1200" dirty="0">
              <a:latin typeface="Calibri" panose="020F0502020204030204" pitchFamily="34" charset="0"/>
              <a:cs typeface="Calibri" panose="020F0502020204030204" pitchFamily="34" charset="0"/>
            </a:endParaRP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                    </a:t>
            </a:r>
            <a:endParaRPr lang="en-GB" dirty="0"/>
          </a:p>
        </p:txBody>
      </p:sp>
    </p:spTree>
    <p:extLst>
      <p:ext uri="{BB962C8B-B14F-4D97-AF65-F5344CB8AC3E}">
        <p14:creationId xmlns:p14="http://schemas.microsoft.com/office/powerpoint/2010/main" val="2961832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[Leticia Paquete Ramos]  |  [2544943]</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320040" y="1715402"/>
            <a:ext cx="5521960" cy="3429000"/>
          </a:xfrm>
          <a:prstGeom prst="rect">
            <a:avLst/>
          </a:prstGeom>
          <a:noFill/>
          <a:ln/>
        </p:spPr>
        <p:txBody>
          <a:bodyPr wrap="square" lIns="0" tIns="0" rIns="0" bIns="0" rtlCol="0" anchor="t"/>
          <a:lstStyle/>
          <a:p>
            <a:pPr algn="ctr">
              <a:buSzPct val="100000"/>
            </a:pPr>
            <a:r>
              <a:rPr lang="en-US" sz="1500" dirty="0">
                <a:solidFill>
                  <a:srgbClr val="C0392B"/>
                </a:solidFill>
                <a:latin typeface="Calibri" pitchFamily="34" charset="0"/>
                <a:ea typeface="Calibri" pitchFamily="34" charset="-122"/>
                <a:cs typeface="Calibri" pitchFamily="34" charset="-120"/>
              </a:rPr>
              <a:t>What does this task involve at Riverdale? </a:t>
            </a:r>
          </a:p>
          <a:p>
            <a:pPr marL="342900" indent="-342900" algn="just">
              <a:buSzPct val="100000"/>
              <a:buChar char="•"/>
            </a:pPr>
            <a:r>
              <a:rPr lang="en-US" sz="1200" dirty="0">
                <a:latin typeface="Calibri" pitchFamily="34" charset="0"/>
                <a:ea typeface="Calibri" pitchFamily="34" charset="-122"/>
                <a:cs typeface="Calibri" pitchFamily="34" charset="-120"/>
              </a:rPr>
              <a:t>Microsoft PowerPoint, at Riverdale Nursing Home is used to make presentations for staff meeting, for example, health and safety new procedures, how to protect the vulnerable individual and ourselves while in duty, the importance of personal protective equipment (PPE) that is used to prevent spread of infections and how to dispose. </a:t>
            </a:r>
          </a:p>
          <a:p>
            <a:pPr marL="342900" indent="-342900" algn="just">
              <a:buSzPct val="100000"/>
              <a:buChar char="•"/>
            </a:pPr>
            <a:r>
              <a:rPr lang="en-US" sz="1200" dirty="0">
                <a:latin typeface="Calibri" pitchFamily="34" charset="0"/>
                <a:ea typeface="Calibri" pitchFamily="34" charset="-122"/>
                <a:cs typeface="Calibri" pitchFamily="34" charset="-120"/>
              </a:rPr>
              <a:t>It can also be used during consultation or conferences to communicate new policies and procedures, care plans, and announcements. </a:t>
            </a:r>
            <a:endParaRPr lang="en-US" sz="1500" i="1" dirty="0">
              <a:solidFill>
                <a:srgbClr val="C0392B"/>
              </a:solidFill>
              <a:latin typeface="Calibri" pitchFamily="34" charset="0"/>
              <a:ea typeface="Calibri" pitchFamily="34" charset="-122"/>
              <a:cs typeface="Calibri" pitchFamily="34" charset="-120"/>
            </a:endParaRPr>
          </a:p>
          <a:p>
            <a:pPr algn="ctr">
              <a:buSzPct val="100000"/>
            </a:pPr>
            <a:r>
              <a:rPr lang="en-US" sz="1500" dirty="0">
                <a:solidFill>
                  <a:srgbClr val="C0392B"/>
                </a:solidFill>
                <a:latin typeface="Calibri" pitchFamily="34" charset="0"/>
                <a:ea typeface="Calibri" pitchFamily="34" charset="-122"/>
                <a:cs typeface="Calibri" pitchFamily="34" charset="-120"/>
              </a:rPr>
              <a:t>Why is Microsoft PowerPoint the most suitable tool for this task? </a:t>
            </a:r>
            <a:endParaRPr lang="en-US" sz="1200" dirty="0">
              <a:latin typeface="Calibri" pitchFamily="34" charset="0"/>
              <a:ea typeface="Calibri" pitchFamily="34" charset="-122"/>
              <a:cs typeface="Calibri" pitchFamily="34" charset="-120"/>
            </a:endParaRPr>
          </a:p>
          <a:p>
            <a:pPr marL="342900" indent="-342900" algn="just">
              <a:buSzPct val="100000"/>
              <a:buChar char="•"/>
            </a:pPr>
            <a:r>
              <a:rPr lang="en-US" sz="1200" dirty="0">
                <a:latin typeface="Calibri" panose="020F0502020204030204" pitchFamily="34" charset="0"/>
                <a:ea typeface="Calibri" panose="020F0502020204030204" pitchFamily="34" charset="0"/>
                <a:cs typeface="Calibri" panose="020F0502020204030204" pitchFamily="34" charset="0"/>
              </a:rPr>
              <a:t>PowerPoint is considered the most appropriate tool because it gives people the power to share information easily suing images, videos, animations, and other multimedia, making it easier to elaborate important information  for staff to understand.</a:t>
            </a:r>
          </a:p>
          <a:p>
            <a:pPr marL="342900" indent="-342900" algn="just">
              <a:buSzPct val="100000"/>
              <a:buChar char="•"/>
            </a:pPr>
            <a:r>
              <a:rPr lang="en-US" sz="1200" dirty="0">
                <a:latin typeface="Calibri" panose="020F0502020204030204" pitchFamily="34" charset="0"/>
                <a:ea typeface="Calibri" panose="020F0502020204030204" pitchFamily="34" charset="0"/>
                <a:cs typeface="Calibri" panose="020F0502020204030204" pitchFamily="34" charset="0"/>
              </a:rPr>
              <a:t> It also allows staff to engage during the meeting and to share attractive presentations. (Richard E. Mayer, 2021)</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pic>
        <p:nvPicPr>
          <p:cNvPr id="15" name="Picture 14">
            <a:extLst>
              <a:ext uri="{FF2B5EF4-FFF2-40B4-BE49-F238E27FC236}">
                <a16:creationId xmlns:a16="http://schemas.microsoft.com/office/drawing/2014/main" id="{FFE5E60F-3A4F-EB6C-CAC4-019445950119}"/>
              </a:ext>
            </a:extLst>
          </p:cNvPr>
          <p:cNvPicPr>
            <a:picLocks noChangeAspect="1"/>
          </p:cNvPicPr>
          <p:nvPr/>
        </p:nvPicPr>
        <p:blipFill>
          <a:blip r:embed="rId3"/>
          <a:stretch>
            <a:fillRect/>
          </a:stretch>
        </p:blipFill>
        <p:spPr>
          <a:xfrm>
            <a:off x="7203186" y="73152"/>
            <a:ext cx="1940814" cy="1293876"/>
          </a:xfrm>
          <a:prstGeom prst="rect">
            <a:avLst/>
          </a:prstGeom>
        </p:spPr>
      </p:pic>
      <p:pic>
        <p:nvPicPr>
          <p:cNvPr id="16" name="Picture 15">
            <a:extLst>
              <a:ext uri="{FF2B5EF4-FFF2-40B4-BE49-F238E27FC236}">
                <a16:creationId xmlns:a16="http://schemas.microsoft.com/office/drawing/2014/main" id="{31DFDF1C-2243-2D44-E985-0EAC61CA8C43}"/>
              </a:ext>
            </a:extLst>
          </p:cNvPr>
          <p:cNvPicPr>
            <a:picLocks noChangeAspect="1"/>
          </p:cNvPicPr>
          <p:nvPr/>
        </p:nvPicPr>
        <p:blipFill>
          <a:blip r:embed="rId4"/>
          <a:stretch>
            <a:fillRect/>
          </a:stretch>
        </p:blipFill>
        <p:spPr>
          <a:xfrm>
            <a:off x="6010206" y="2027427"/>
            <a:ext cx="3101280" cy="174447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2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 calcmode="lin" valueType="num">
                                      <p:cBhvr>
                                        <p:cTn id="12" dur="1000" fill="hold"/>
                                        <p:tgtEl>
                                          <p:spTgt spid="16"/>
                                        </p:tgtEl>
                                        <p:attrNameLst>
                                          <p:attrName>ppt_w</p:attrName>
                                        </p:attrNameLst>
                                      </p:cBhvr>
                                      <p:tavLst>
                                        <p:tav tm="0">
                                          <p:val>
                                            <p:fltVal val="0"/>
                                          </p:val>
                                        </p:tav>
                                        <p:tav tm="100000">
                                          <p:val>
                                            <p:strVal val="#ppt_w"/>
                                          </p:val>
                                        </p:tav>
                                      </p:tavLst>
                                    </p:anim>
                                    <p:anim calcmode="lin" valueType="num">
                                      <p:cBhvr>
                                        <p:cTn id="13" dur="1000" fill="hold"/>
                                        <p:tgtEl>
                                          <p:spTgt spid="16"/>
                                        </p:tgtEl>
                                        <p:attrNameLst>
                                          <p:attrName>ppt_h</p:attrName>
                                        </p:attrNameLst>
                                      </p:cBhvr>
                                      <p:tavLst>
                                        <p:tav tm="0">
                                          <p:val>
                                            <p:fltVal val="0"/>
                                          </p:val>
                                        </p:tav>
                                        <p:tav tm="100000">
                                          <p:val>
                                            <p:strVal val="#ppt_h"/>
                                          </p:val>
                                        </p:tav>
                                      </p:tavLst>
                                    </p:anim>
                                    <p:anim calcmode="lin" valueType="num">
                                      <p:cBhvr>
                                        <p:cTn id="14" dur="1000" fill="hold"/>
                                        <p:tgtEl>
                                          <p:spTgt spid="16"/>
                                        </p:tgtEl>
                                        <p:attrNameLst>
                                          <p:attrName>style.rotation</p:attrName>
                                        </p:attrNameLst>
                                      </p:cBhvr>
                                      <p:tavLst>
                                        <p:tav tm="0">
                                          <p:val>
                                            <p:fltVal val="90"/>
                                          </p:val>
                                        </p:tav>
                                        <p:tav tm="100000">
                                          <p:val>
                                            <p:fltVal val="0"/>
                                          </p:val>
                                        </p:tav>
                                      </p:tavLst>
                                    </p:anim>
                                    <p:animEffect transition="in" filter="fade">
                                      <p:cBhvr>
                                        <p:cTn id="15"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43450-FA8E-5A4B-6D85-09BB10B7E39B}"/>
              </a:ext>
            </a:extLst>
          </p:cNvPr>
          <p:cNvSpPr>
            <a:spLocks noGrp="1"/>
          </p:cNvSpPr>
          <p:nvPr>
            <p:ph type="title"/>
          </p:nvPr>
        </p:nvSpPr>
        <p:spPr/>
        <p:txBody>
          <a:bodyPr>
            <a:normAutofit fontScale="90000"/>
          </a:bodyPr>
          <a:lstStyle/>
          <a:p>
            <a:r>
              <a:rPr lang="en-GB" dirty="0"/>
              <a:t>Task 5: Staff Training</a:t>
            </a:r>
            <a:br>
              <a:rPr lang="en-GB" dirty="0"/>
            </a:br>
            <a:r>
              <a:rPr lang="en-GB" dirty="0"/>
              <a:t>                                                     </a:t>
            </a:r>
            <a:r>
              <a:rPr lang="en-GB" sz="1000" dirty="0"/>
              <a:t>Leticia Paquete Ramos (2544943)</a:t>
            </a:r>
            <a:endParaRPr lang="en-GB" dirty="0"/>
          </a:p>
        </p:txBody>
      </p:sp>
      <p:sp>
        <p:nvSpPr>
          <p:cNvPr id="3" name="Text Placeholder 2">
            <a:extLst>
              <a:ext uri="{FF2B5EF4-FFF2-40B4-BE49-F238E27FC236}">
                <a16:creationId xmlns:a16="http://schemas.microsoft.com/office/drawing/2014/main" id="{D364D10A-DD56-1F7E-41DD-DA0039AA553C}"/>
              </a:ext>
            </a:extLst>
          </p:cNvPr>
          <p:cNvSpPr>
            <a:spLocks noGrp="1"/>
          </p:cNvSpPr>
          <p:nvPr>
            <p:ph type="body" idx="1"/>
          </p:nvPr>
        </p:nvSpPr>
        <p:spPr/>
        <p:txBody>
          <a:bodyPr>
            <a:normAutofit fontScale="62500" lnSpcReduction="20000"/>
          </a:bodyPr>
          <a:lstStyle/>
          <a:p>
            <a:r>
              <a:rPr lang="en-GB" dirty="0"/>
              <a:t>How does Microsoft PowerPoint improve efficiency or communication at Riverdale? </a:t>
            </a:r>
          </a:p>
        </p:txBody>
      </p:sp>
      <p:sp>
        <p:nvSpPr>
          <p:cNvPr id="4" name="Content Placeholder 3">
            <a:extLst>
              <a:ext uri="{FF2B5EF4-FFF2-40B4-BE49-F238E27FC236}">
                <a16:creationId xmlns:a16="http://schemas.microsoft.com/office/drawing/2014/main" id="{55D17A97-31A1-7608-9FC5-60CEEC90031F}"/>
              </a:ext>
            </a:extLst>
          </p:cNvPr>
          <p:cNvSpPr>
            <a:spLocks noGrp="1"/>
          </p:cNvSpPr>
          <p:nvPr>
            <p:ph sz="half" idx="2"/>
          </p:nvPr>
        </p:nvSpPr>
        <p:spPr>
          <a:xfrm>
            <a:off x="1085393" y="2016602"/>
            <a:ext cx="3483864" cy="2687478"/>
          </a:xfrm>
        </p:spPr>
        <p:txBody>
          <a:bodyPr>
            <a:normAutofit lnSpcReduction="10000"/>
          </a:bodyPr>
          <a:lstStyle/>
          <a:p>
            <a:r>
              <a:rPr lang="en-GB" dirty="0">
                <a:latin typeface="Calibri" panose="020F0502020204030204" pitchFamily="34" charset="0"/>
                <a:ea typeface="Calibri" panose="020F0502020204030204" pitchFamily="34" charset="0"/>
                <a:cs typeface="Calibri" panose="020F0502020204030204" pitchFamily="34" charset="0"/>
              </a:rPr>
              <a:t>With </a:t>
            </a:r>
            <a:r>
              <a:rPr lang="en-GB" b="1" dirty="0">
                <a:latin typeface="Calibri" panose="020F0502020204030204" pitchFamily="34" charset="0"/>
                <a:ea typeface="Calibri" panose="020F0502020204030204" pitchFamily="34" charset="0"/>
                <a:cs typeface="Calibri" panose="020F0502020204030204" pitchFamily="34" charset="0"/>
              </a:rPr>
              <a:t>Microsoft Teams</a:t>
            </a:r>
            <a:r>
              <a:rPr lang="en-GB" dirty="0">
                <a:latin typeface="Calibri" panose="020F0502020204030204" pitchFamily="34" charset="0"/>
                <a:ea typeface="Calibri" panose="020F0502020204030204" pitchFamily="34" charset="0"/>
                <a:cs typeface="Calibri" panose="020F0502020204030204" pitchFamily="34" charset="0"/>
              </a:rPr>
              <a:t> or </a:t>
            </a:r>
            <a:r>
              <a:rPr lang="en-GB" b="1" dirty="0">
                <a:latin typeface="Calibri" panose="020F0502020204030204" pitchFamily="34" charset="0"/>
                <a:ea typeface="Calibri" panose="020F0502020204030204" pitchFamily="34" charset="0"/>
                <a:cs typeface="Calibri" panose="020F0502020204030204" pitchFamily="34" charset="0"/>
              </a:rPr>
              <a:t>OneDrive </a:t>
            </a:r>
            <a:r>
              <a:rPr lang="en-GB" dirty="0">
                <a:latin typeface="Calibri" panose="020F0502020204030204" pitchFamily="34" charset="0"/>
                <a:ea typeface="Calibri" panose="020F0502020204030204" pitchFamily="34" charset="0"/>
                <a:cs typeface="Calibri" panose="020F0502020204030204" pitchFamily="34" charset="0"/>
              </a:rPr>
              <a:t>staff can access or share additional information easily, for example, new policies and procedures, and the latest training elements without printing any documents. Members can also work together on the same presentation, leave any real time feedbacks or any changes.  </a:t>
            </a:r>
          </a:p>
          <a:p>
            <a:r>
              <a:rPr lang="en-GB" dirty="0">
                <a:latin typeface="Calibri" panose="020F0502020204030204" pitchFamily="34" charset="0"/>
                <a:ea typeface="Calibri" panose="020F0502020204030204" pitchFamily="34" charset="0"/>
                <a:cs typeface="Calibri" panose="020F0502020204030204" pitchFamily="34" charset="0"/>
              </a:rPr>
              <a:t>Sometimes, reading staff training documents can make everything much difficult to learn but with </a:t>
            </a:r>
            <a:r>
              <a:rPr lang="en-GB" b="1" i="1" dirty="0">
                <a:latin typeface="Calibri" panose="020F0502020204030204" pitchFamily="34" charset="0"/>
                <a:ea typeface="Calibri" panose="020F0502020204030204" pitchFamily="34" charset="0"/>
                <a:cs typeface="Calibri" panose="020F0502020204030204" pitchFamily="34" charset="0"/>
              </a:rPr>
              <a:t>Videos or images  </a:t>
            </a:r>
            <a:r>
              <a:rPr lang="en-GB" dirty="0">
                <a:latin typeface="Calibri" panose="020F0502020204030204" pitchFamily="34" charset="0"/>
                <a:ea typeface="Calibri" panose="020F0502020204030204" pitchFamily="34" charset="0"/>
                <a:cs typeface="Calibri" panose="020F0502020204030204" pitchFamily="34" charset="0"/>
              </a:rPr>
              <a:t>demonstrating manually step by step how the handle procedures </a:t>
            </a:r>
            <a:endParaRPr lang="en-GB" b="1" i="1"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F009B051-7E22-C6C4-A381-85A0AC938DD5}"/>
              </a:ext>
            </a:extLst>
          </p:cNvPr>
          <p:cNvPicPr>
            <a:picLocks noChangeAspect="1"/>
          </p:cNvPicPr>
          <p:nvPr/>
        </p:nvPicPr>
        <p:blipFill>
          <a:blip r:embed="rId2"/>
          <a:stretch>
            <a:fillRect/>
          </a:stretch>
        </p:blipFill>
        <p:spPr>
          <a:xfrm>
            <a:off x="5425440" y="1820049"/>
            <a:ext cx="3210998" cy="2321953"/>
          </a:xfrm>
          <a:prstGeom prst="rect">
            <a:avLst/>
          </a:prstGeom>
        </p:spPr>
      </p:pic>
    </p:spTree>
    <p:extLst>
      <p:ext uri="{BB962C8B-B14F-4D97-AF65-F5344CB8AC3E}">
        <p14:creationId xmlns:p14="http://schemas.microsoft.com/office/powerpoint/2010/main" val="11969007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marL="285750" indent="-285750">
              <a:buSzPct val="100000"/>
              <a:buFont typeface="Wingdings" panose="05000000000000000000" pitchFamily="2" charset="2"/>
              <a:buChar char="ü"/>
            </a:pPr>
            <a:r>
              <a:rPr lang="en-US" sz="1400" i="1" dirty="0"/>
              <a:t>Time management             (Microsoft, 2023)</a:t>
            </a:r>
          </a:p>
          <a:p>
            <a:pPr marL="285750" indent="-285750">
              <a:buSzPct val="100000"/>
              <a:buFont typeface="Courier New" panose="02070309020205020404" pitchFamily="49" charset="0"/>
              <a:buChar char="o"/>
            </a:pPr>
            <a:endParaRPr lang="en-US" sz="1400" i="1" dirty="0"/>
          </a:p>
          <a:p>
            <a:pPr marL="285750" indent="-285750">
              <a:buSzPct val="100000"/>
              <a:buFont typeface="Wingdings" panose="05000000000000000000" pitchFamily="2" charset="2"/>
              <a:buChar char="ü"/>
            </a:pPr>
            <a:r>
              <a:rPr lang="en-US" sz="1400" i="1" dirty="0"/>
              <a:t>Real time feedback        Jayadi et al. (2024)</a:t>
            </a:r>
          </a:p>
          <a:p>
            <a:pPr marL="285750" indent="-285750">
              <a:buSzPct val="100000"/>
              <a:buFont typeface="Courier New" panose="02070309020205020404" pitchFamily="49" charset="0"/>
              <a:buChar char="o"/>
            </a:pPr>
            <a:endParaRPr lang="en-US" sz="1400" i="1" dirty="0"/>
          </a:p>
          <a:p>
            <a:pPr marL="285750" indent="-285750">
              <a:buSzPct val="100000"/>
              <a:buFont typeface="Wingdings" panose="05000000000000000000" pitchFamily="2" charset="2"/>
              <a:buChar char="ü"/>
            </a:pPr>
            <a:r>
              <a:rPr lang="en-US" sz="1400" i="1" dirty="0"/>
              <a:t>Easy to understand </a:t>
            </a:r>
          </a:p>
          <a:p>
            <a:pPr marL="285750" indent="-285750">
              <a:buSzPct val="100000"/>
              <a:buFont typeface="Courier New" panose="02070309020205020404" pitchFamily="49" charset="0"/>
              <a:buChar char="o"/>
            </a:pPr>
            <a:endParaRPr lang="en-US" sz="1400" i="1" dirty="0"/>
          </a:p>
          <a:p>
            <a:pPr marL="285750" indent="-285750">
              <a:buSzPct val="100000"/>
              <a:buFont typeface="Wingdings" panose="05000000000000000000" pitchFamily="2" charset="2"/>
              <a:buChar char="ü"/>
            </a:pPr>
            <a:r>
              <a:rPr lang="en-US" sz="1400" i="1" dirty="0"/>
              <a:t>Improves communications</a:t>
            </a:r>
          </a:p>
          <a:p>
            <a:pPr>
              <a:buSzPct val="100000"/>
            </a:pPr>
            <a:endParaRPr lang="en-US" sz="1400" i="1" dirty="0"/>
          </a:p>
          <a:p>
            <a:pPr>
              <a:buSzPct val="100000"/>
            </a:pPr>
            <a:r>
              <a:rPr lang="en-US" sz="1400" i="1" dirty="0"/>
              <a:t> </a:t>
            </a:r>
            <a:r>
              <a:rPr lang="en-US" sz="1400" dirty="0"/>
              <a:t> </a:t>
            </a:r>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lgn="ctr">
              <a:buSzPct val="100000"/>
            </a:pPr>
            <a:r>
              <a:rPr lang="en-US" sz="1400" dirty="0"/>
              <a:t>Poor presentation design</a:t>
            </a:r>
          </a:p>
          <a:p>
            <a:pPr algn="ctr">
              <a:buSzPct val="100000"/>
            </a:pPr>
            <a:endParaRPr lang="en-US" sz="1400" dirty="0"/>
          </a:p>
          <a:p>
            <a:pPr marL="285750" indent="-285750">
              <a:buSzPct val="100000"/>
              <a:buFont typeface="Wingdings" panose="05000000000000000000" pitchFamily="2" charset="2"/>
              <a:buChar char="Ø"/>
            </a:pPr>
            <a:r>
              <a:rPr lang="en-US" sz="1400" dirty="0">
                <a:latin typeface="Calibri" panose="020F0502020204030204" pitchFamily="34" charset="0"/>
                <a:ea typeface="Calibri" panose="020F0502020204030204" pitchFamily="34" charset="0"/>
                <a:cs typeface="Calibri" panose="020F0502020204030204" pitchFamily="34" charset="0"/>
              </a:rPr>
              <a:t>Due to the lack of understanding how to use PowerPoint can result in poor quality of presentation design especially for someone that doesn’t have any skill or experience using Microsoft or any other tool. </a:t>
            </a:r>
          </a:p>
          <a:p>
            <a:pPr algn="ctr">
              <a:buSzPct val="100000"/>
            </a:pPr>
            <a:r>
              <a:rPr lang="en-US" sz="1400" b="1" dirty="0">
                <a:latin typeface="Calibri" panose="020F0502020204030204" pitchFamily="34" charset="0"/>
                <a:ea typeface="Calibri" panose="020F0502020204030204" pitchFamily="34" charset="0"/>
                <a:cs typeface="Calibri" panose="020F0502020204030204" pitchFamily="34" charset="0"/>
              </a:rPr>
              <a:t>Technical issues</a:t>
            </a:r>
          </a:p>
          <a:p>
            <a:pPr marL="285750" indent="-285750">
              <a:buSzPct val="100000"/>
              <a:buFont typeface="Wingdings" panose="05000000000000000000" pitchFamily="2" charset="2"/>
              <a:buChar char="Ø"/>
            </a:pPr>
            <a:r>
              <a:rPr lang="en-US" sz="1400" dirty="0">
                <a:latin typeface="Calibri" panose="020F0502020204030204" pitchFamily="34" charset="0"/>
                <a:ea typeface="Calibri" panose="020F0502020204030204" pitchFamily="34" charset="0"/>
                <a:cs typeface="Calibri" panose="020F0502020204030204" pitchFamily="34" charset="0"/>
              </a:rPr>
              <a:t>Software or internet problems can also interrupt the presentation while the staff training is happening.  </a:t>
            </a:r>
          </a:p>
          <a:p>
            <a:pPr>
              <a:buSzPct val="100000"/>
            </a:pPr>
            <a:r>
              <a:rPr lang="en-US" sz="1400" dirty="0">
                <a:latin typeface="Calibri" panose="020F0502020204030204" pitchFamily="34" charset="0"/>
                <a:ea typeface="Calibri" panose="020F0502020204030204" pitchFamily="34" charset="0"/>
                <a:cs typeface="Calibri" panose="020F0502020204030204" pitchFamily="34" charset="0"/>
              </a:rPr>
              <a:t>                                                                        (Mayer, 2001)</a:t>
            </a:r>
          </a:p>
          <a:p>
            <a:pPr>
              <a:buSzPct val="100000"/>
            </a:pPr>
            <a:r>
              <a:rPr lang="en-US" sz="1400" dirty="0"/>
              <a:t> </a:t>
            </a:r>
          </a:p>
          <a:p>
            <a:pPr marL="285750" indent="-285750">
              <a:buSzPct val="100000"/>
              <a:buFont typeface="Wingdings" panose="05000000000000000000" pitchFamily="2" charset="2"/>
              <a:buChar char="ü"/>
            </a:pP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685800"/>
            <a:endParaRPr lang="en-US" sz="1350">
              <a:solidFill>
                <a:prstClr val="white"/>
              </a:solidFill>
              <a:latin typeface="Aptos" panose="02110004020202020204"/>
            </a:endParaRPr>
          </a:p>
        </p:txBody>
      </p:sp>
      <p:sp>
        <p:nvSpPr>
          <p:cNvPr id="2" name="Title 1">
            <a:extLst>
              <a:ext uri="{FF2B5EF4-FFF2-40B4-BE49-F238E27FC236}">
                <a16:creationId xmlns:a16="http://schemas.microsoft.com/office/drawing/2014/main" id="{45A95699-AEB9-5A94-AA69-68A636E34720}"/>
              </a:ext>
            </a:extLst>
          </p:cNvPr>
          <p:cNvSpPr>
            <a:spLocks noGrp="1"/>
          </p:cNvSpPr>
          <p:nvPr>
            <p:ph type="title"/>
          </p:nvPr>
        </p:nvSpPr>
        <p:spPr>
          <a:xfrm>
            <a:off x="292437" y="333348"/>
            <a:ext cx="2565229" cy="1429738"/>
          </a:xfrm>
        </p:spPr>
        <p:txBody>
          <a:bodyPr>
            <a:normAutofit/>
          </a:bodyPr>
          <a:lstStyle/>
          <a:p>
            <a:pPr algn="ctr"/>
            <a:r>
              <a:rPr lang="en-GB" sz="2100" dirty="0"/>
              <a:t>	Staff Scheduling/Rotas</a:t>
            </a:r>
            <a:br>
              <a:rPr lang="en-GB" sz="2100" dirty="0"/>
            </a:br>
            <a:r>
              <a:rPr lang="en-GB" sz="1100" dirty="0">
                <a:latin typeface="Calibri" panose="020F0502020204030204" pitchFamily="34" charset="0"/>
                <a:ea typeface="Calibri" panose="020F0502020204030204" pitchFamily="34" charset="0"/>
                <a:cs typeface="Calibri" panose="020F0502020204030204" pitchFamily="34" charset="0"/>
              </a:rPr>
              <a:t>{Celina Mane} [2417328] </a:t>
            </a:r>
          </a:p>
        </p:txBody>
      </p:sp>
      <p:pic>
        <p:nvPicPr>
          <p:cNvPr id="13" name="Picture 12">
            <a:extLst>
              <a:ext uri="{FF2B5EF4-FFF2-40B4-BE49-F238E27FC236}">
                <a16:creationId xmlns:a16="http://schemas.microsoft.com/office/drawing/2014/main" id="{2DF51E20-EA44-7D92-08D8-CA3A01E6227C}"/>
              </a:ext>
            </a:extLst>
          </p:cNvPr>
          <p:cNvPicPr>
            <a:picLocks noChangeAspect="1"/>
          </p:cNvPicPr>
          <p:nvPr/>
        </p:nvPicPr>
        <p:blipFill>
          <a:blip r:embed="rId2"/>
          <a:srcRect l="26605" r="14543" b="-3"/>
          <a:stretch>
            <a:fillRect/>
          </a:stretch>
        </p:blipFill>
        <p:spPr>
          <a:xfrm>
            <a:off x="15" y="2076557"/>
            <a:ext cx="3208698" cy="3066944"/>
          </a:xfrm>
          <a:prstGeom prst="rect">
            <a:avLst/>
          </a:prstGeom>
        </p:spPr>
      </p:pic>
      <p:sp>
        <p:nvSpPr>
          <p:cNvPr id="20" name="Rectangle 19">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76557"/>
            <a:ext cx="3232716"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E2841"/>
              </a:solidFill>
              <a:latin typeface="Aptos" panose="02110004020202020204"/>
            </a:endParaRPr>
          </a:p>
        </p:txBody>
      </p:sp>
      <p:sp>
        <p:nvSpPr>
          <p:cNvPr id="17" name="Content Placeholder 2">
            <a:extLst>
              <a:ext uri="{FF2B5EF4-FFF2-40B4-BE49-F238E27FC236}">
                <a16:creationId xmlns:a16="http://schemas.microsoft.com/office/drawing/2014/main" id="{7B9ED613-62E6-87C2-B3A6-68ADAED2D393}"/>
              </a:ext>
            </a:extLst>
          </p:cNvPr>
          <p:cNvSpPr>
            <a:spLocks noGrp="1"/>
          </p:cNvSpPr>
          <p:nvPr>
            <p:ph idx="1"/>
          </p:nvPr>
        </p:nvSpPr>
        <p:spPr>
          <a:xfrm>
            <a:off x="4073735" y="509217"/>
            <a:ext cx="4189836" cy="4057307"/>
          </a:xfrm>
        </p:spPr>
        <p:txBody>
          <a:bodyPr anchor="ctr">
            <a:normAutofit/>
          </a:bodyPr>
          <a:lstStyle/>
          <a:p>
            <a:r>
              <a:rPr lang="en-GB" sz="1200" b="1" dirty="0"/>
              <a:t>What is involved in this Riverdale task?</a:t>
            </a:r>
          </a:p>
          <a:p>
            <a:r>
              <a:rPr lang="en-GB" sz="1200" dirty="0"/>
              <a:t>Entails allocating shifts for nurses, administrative personnel, senior carers, and carers across two buildings</a:t>
            </a:r>
          </a:p>
          <a:p>
            <a:r>
              <a:rPr lang="en-GB" sz="1200" dirty="0"/>
              <a:t>To overseeing yearly leave, sick leave, and shift changes</a:t>
            </a:r>
          </a:p>
          <a:p>
            <a:r>
              <a:rPr lang="en-GB" sz="1200" dirty="0"/>
              <a:t>Good rotas assist the seamless operation of the nursing home and preserve continuity of care</a:t>
            </a:r>
          </a:p>
          <a:p>
            <a:endParaRPr lang="en-GB" sz="1200" dirty="0"/>
          </a:p>
          <a:p>
            <a:r>
              <a:rPr lang="en-GB" sz="1200" b="1" dirty="0"/>
              <a:t>What makes Microsoft Excel the best tool?</a:t>
            </a:r>
          </a:p>
          <a:p>
            <a:r>
              <a:rPr lang="en-GB" sz="1200" dirty="0"/>
              <a:t> Builds well-organised and transparent rotas using tables, rows, and columns,</a:t>
            </a:r>
          </a:p>
          <a:p>
            <a:r>
              <a:rPr lang="en-GB" sz="1200" dirty="0"/>
              <a:t>Assists in the staff’s coordination  across both buildings</a:t>
            </a:r>
          </a:p>
          <a:p>
            <a:r>
              <a:rPr lang="en-GB" sz="1200" dirty="0"/>
              <a:t> Used to record working hours, annual leave, sick leave, and shift changes</a:t>
            </a:r>
          </a:p>
          <a:p>
            <a:r>
              <a:rPr lang="en-GB" sz="1200" dirty="0"/>
              <a:t>Helps workforce planning and lowers scheduling errors</a:t>
            </a:r>
          </a:p>
          <a:p>
            <a:r>
              <a:rPr lang="en-GB" sz="1200" dirty="0"/>
              <a:t> Share digital schedules with employees in both buildings</a:t>
            </a:r>
          </a:p>
          <a:p>
            <a:r>
              <a:rPr lang="en-GB" sz="1200" dirty="0"/>
              <a:t>Cut down on paperwork, and support the maintenance of appropriate staffing levels (O’Connell et al., 2024)</a:t>
            </a:r>
          </a:p>
        </p:txBody>
      </p:sp>
      <p:sp>
        <p:nvSpPr>
          <p:cNvPr id="22" name="Rectangle 21">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1932" y="2547746"/>
            <a:ext cx="51435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E2841"/>
              </a:solidFill>
              <a:latin typeface="Aptos" panose="02110004020202020204"/>
            </a:endParaRPr>
          </a:p>
        </p:txBody>
      </p:sp>
    </p:spTree>
    <p:extLst>
      <p:ext uri="{BB962C8B-B14F-4D97-AF65-F5344CB8AC3E}">
        <p14:creationId xmlns:p14="http://schemas.microsoft.com/office/powerpoint/2010/main" val="2786582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93970-45D7-4108-C824-A9A6BC96D564}"/>
              </a:ext>
            </a:extLst>
          </p:cNvPr>
          <p:cNvSpPr>
            <a:spLocks noGrp="1"/>
          </p:cNvSpPr>
          <p:nvPr>
            <p:ph type="title"/>
          </p:nvPr>
        </p:nvSpPr>
        <p:spPr/>
        <p:txBody>
          <a:bodyPr>
            <a:normAutofit/>
          </a:bodyPr>
          <a:lstStyle/>
          <a:p>
            <a:r>
              <a:rPr lang="en-GB" dirty="0"/>
              <a:t>		Staff Scheduling/Rotas </a:t>
            </a:r>
            <a:r>
              <a:rPr lang="en-GB" sz="1200" dirty="0">
                <a:latin typeface="Calibri" panose="020F0502020204030204" pitchFamily="34" charset="0"/>
                <a:ea typeface="Calibri" panose="020F0502020204030204" pitchFamily="34" charset="0"/>
                <a:cs typeface="Calibri" panose="020F0502020204030204" pitchFamily="34" charset="0"/>
              </a:rPr>
              <a:t>{Celina Mane} [2417328] </a:t>
            </a:r>
          </a:p>
        </p:txBody>
      </p:sp>
      <p:sp>
        <p:nvSpPr>
          <p:cNvPr id="3" name="Text Placeholder 2">
            <a:extLst>
              <a:ext uri="{FF2B5EF4-FFF2-40B4-BE49-F238E27FC236}">
                <a16:creationId xmlns:a16="http://schemas.microsoft.com/office/drawing/2014/main" id="{128CADAB-43D1-FB87-CD7D-12C064A35DBE}"/>
              </a:ext>
            </a:extLst>
          </p:cNvPr>
          <p:cNvSpPr>
            <a:spLocks noGrp="1"/>
          </p:cNvSpPr>
          <p:nvPr>
            <p:ph type="body" idx="1"/>
          </p:nvPr>
        </p:nvSpPr>
        <p:spPr/>
        <p:txBody>
          <a:bodyPr/>
          <a:lstStyle/>
          <a:p>
            <a:r>
              <a:rPr lang="en-GB" dirty="0"/>
              <a:t>Benefits </a:t>
            </a:r>
          </a:p>
        </p:txBody>
      </p:sp>
      <p:graphicFrame>
        <p:nvGraphicFramePr>
          <p:cNvPr id="8" name="Content Placeholder 3">
            <a:extLst>
              <a:ext uri="{FF2B5EF4-FFF2-40B4-BE49-F238E27FC236}">
                <a16:creationId xmlns:a16="http://schemas.microsoft.com/office/drawing/2014/main" id="{CD12CE26-B189-BB24-2885-31E373E0A4F6}"/>
              </a:ext>
            </a:extLst>
          </p:cNvPr>
          <p:cNvGraphicFramePr>
            <a:graphicFrameLocks noGrp="1"/>
          </p:cNvGraphicFramePr>
          <p:nvPr>
            <p:ph sz="half" idx="2"/>
          </p:nvPr>
        </p:nvGraphicFramePr>
        <p:xfrm>
          <a:off x="629842" y="1878806"/>
          <a:ext cx="3868340" cy="27634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3BC5B127-3D3C-5969-41A6-5D659777A27C}"/>
              </a:ext>
            </a:extLst>
          </p:cNvPr>
          <p:cNvSpPr>
            <a:spLocks noGrp="1"/>
          </p:cNvSpPr>
          <p:nvPr>
            <p:ph type="body" sz="quarter" idx="3"/>
          </p:nvPr>
        </p:nvSpPr>
        <p:spPr/>
        <p:txBody>
          <a:bodyPr/>
          <a:lstStyle/>
          <a:p>
            <a:r>
              <a:rPr lang="en-GB" dirty="0"/>
              <a:t>Limitations </a:t>
            </a:r>
          </a:p>
        </p:txBody>
      </p:sp>
      <p:sp>
        <p:nvSpPr>
          <p:cNvPr id="6" name="Content Placeholder 5">
            <a:extLst>
              <a:ext uri="{FF2B5EF4-FFF2-40B4-BE49-F238E27FC236}">
                <a16:creationId xmlns:a16="http://schemas.microsoft.com/office/drawing/2014/main" id="{25C18E34-579B-BAE8-6030-C45E8D3B852B}"/>
              </a:ext>
            </a:extLst>
          </p:cNvPr>
          <p:cNvSpPr>
            <a:spLocks noGrp="1"/>
          </p:cNvSpPr>
          <p:nvPr>
            <p:ph sz="quarter" idx="4"/>
          </p:nvPr>
        </p:nvSpPr>
        <p:spPr/>
        <p:txBody>
          <a:bodyPr>
            <a:normAutofit fontScale="77500" lnSpcReduction="20000"/>
          </a:bodyPr>
          <a:lstStyle/>
          <a:p>
            <a:pPr marL="214313" indent="-214313"/>
            <a:r>
              <a:rPr lang="en-GB" dirty="0"/>
              <a:t>Excel does have certain restrictions</a:t>
            </a:r>
          </a:p>
          <a:p>
            <a:pPr marL="214313" indent="-214313"/>
            <a:r>
              <a:rPr lang="en-GB" dirty="0"/>
              <a:t> Version-control problems may occur when numerous users modify the same file</a:t>
            </a:r>
          </a:p>
          <a:p>
            <a:pPr marL="214313" indent="-214313"/>
            <a:r>
              <a:rPr lang="en-GB" dirty="0"/>
              <a:t> Staff may need training to utilise the software efficiently</a:t>
            </a:r>
          </a:p>
          <a:p>
            <a:pPr marL="214313" indent="-214313"/>
            <a:r>
              <a:rPr lang="en-GB" dirty="0"/>
              <a:t> Manual updates are required when changes occur</a:t>
            </a:r>
          </a:p>
          <a:p>
            <a:pPr marL="214313" indent="-214313"/>
            <a:r>
              <a:rPr lang="en-GB" dirty="0"/>
              <a:t>Internet access and Microsoft 365 access may also be necessary for sharing documents.</a:t>
            </a:r>
          </a:p>
          <a:p>
            <a:r>
              <a:rPr lang="en-GB" sz="2400" dirty="0">
                <a:latin typeface="Calibri" charset="0"/>
                <a:ea typeface="Calibri" charset="0"/>
                <a:cs typeface="Calibri" charset="0"/>
              </a:rPr>
              <a:t>(</a:t>
            </a:r>
            <a:r>
              <a:rPr lang="en-GB" dirty="0"/>
              <a:t>Shaw et al., 2020).</a:t>
            </a:r>
          </a:p>
        </p:txBody>
      </p:sp>
    </p:spTree>
    <p:extLst>
      <p:ext uri="{BB962C8B-B14F-4D97-AF65-F5344CB8AC3E}">
        <p14:creationId xmlns:p14="http://schemas.microsoft.com/office/powerpoint/2010/main" val="1260956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723981643"/>
              </p:ext>
            </p:extLst>
          </p:nvPr>
        </p:nvGraphicFramePr>
        <p:xfrm>
          <a:off x="411480" y="1097280"/>
          <a:ext cx="8321040" cy="5102352"/>
        </p:xfrm>
        <a:graphic>
          <a:graphicData uri="http://schemas.openxmlformats.org/drawingml/2006/table">
            <a:tbl>
              <a:tblPr/>
              <a:tblGrid>
                <a:gridCol w="2011680">
                  <a:extLst>
                    <a:ext uri="{9D8B030D-6E8A-4147-A177-3AD203B41FA5}">
                      <a16:colId xmlns:a16="http://schemas.microsoft.com/office/drawing/2014/main" val="20000"/>
                    </a:ext>
                  </a:extLst>
                </a:gridCol>
                <a:gridCol w="1366058">
                  <a:extLst>
                    <a:ext uri="{9D8B030D-6E8A-4147-A177-3AD203B41FA5}">
                      <a16:colId xmlns:a16="http://schemas.microsoft.com/office/drawing/2014/main" val="20001"/>
                    </a:ext>
                  </a:extLst>
                </a:gridCol>
                <a:gridCol w="2474422">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rgbClr val="00B050"/>
                          </a:solidFill>
                          <a:latin typeface="Calibri" pitchFamily="34" charset="0"/>
                          <a:ea typeface="Calibri" pitchFamily="34" charset="-122"/>
                          <a:cs typeface="Calibri" pitchFamily="34" charset="-120"/>
                        </a:rPr>
                        <a:t>[</a:t>
                      </a:r>
                      <a:r>
                        <a:rPr lang="en-GB" sz="1200" b="1" dirty="0">
                          <a:solidFill>
                            <a:srgbClr val="00B050"/>
                          </a:solidFill>
                        </a:rPr>
                        <a:t>encryption to ensure the safety of cloud storage (Microsoft, 2025)</a:t>
                      </a:r>
                      <a:r>
                        <a:rPr lang="en-US" sz="1300" b="1" dirty="0">
                          <a:solidFill>
                            <a:srgbClr val="00B050"/>
                          </a:solidFill>
                          <a:latin typeface="Calibri" pitchFamily="34" charset="0"/>
                          <a:ea typeface="Calibri" pitchFamily="34" charset="-122"/>
                          <a:cs typeface="Calibri" pitchFamily="34" charset="-120"/>
                        </a:rPr>
                        <a:t>]</a:t>
                      </a:r>
                      <a:endParaRPr lang="en-US" sz="1300" b="1" dirty="0">
                        <a:solidFill>
                          <a:srgbClr val="00B05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rgbClr val="00B050"/>
                          </a:solidFill>
                          <a:latin typeface="Calibri" pitchFamily="34" charset="0"/>
                          <a:ea typeface="Calibri" pitchFamily="34" charset="-122"/>
                          <a:cs typeface="Calibri" pitchFamily="34" charset="-120"/>
                        </a:rPr>
                        <a:t>[</a:t>
                      </a:r>
                      <a:r>
                        <a:rPr lang="en-GB" sz="1200" b="1" dirty="0">
                          <a:solidFill>
                            <a:srgbClr val="00B050"/>
                          </a:solidFill>
                        </a:rPr>
                        <a:t>Storage is limited and depends on the organization's Microsoft 365 licence (Laudon &amp; Laudon, 2022).</a:t>
                      </a:r>
                    </a:p>
                    <a:p>
                      <a:pPr marL="0" indent="0">
                        <a:buNone/>
                      </a:pPr>
                      <a:r>
                        <a:rPr lang="en-US" sz="1300" b="1" dirty="0">
                          <a:solidFill>
                            <a:srgbClr val="00B050"/>
                          </a:solidFill>
                          <a:latin typeface="Calibri" pitchFamily="34" charset="0"/>
                          <a:ea typeface="Calibri" pitchFamily="34" charset="-122"/>
                          <a:cs typeface="Calibri" pitchFamily="34" charset="-120"/>
                        </a:rPr>
                        <a:t>]</a:t>
                      </a:r>
                      <a:endParaRPr lang="en-US" sz="1300" b="1" dirty="0">
                        <a:solidFill>
                          <a:srgbClr val="00B05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30936">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1" dirty="0">
                          <a:solidFill>
                            <a:schemeClr val="accent2"/>
                          </a:solidFill>
                          <a:latin typeface="Calibri" pitchFamily="34" charset="0"/>
                          <a:ea typeface="Calibri" pitchFamily="34" charset="-122"/>
                          <a:cs typeface="Calibri" pitchFamily="34" charset="-120"/>
                        </a:rPr>
                        <a:t>[</a:t>
                      </a:r>
                      <a:r>
                        <a:rPr lang="en-GB" sz="1200" b="1" dirty="0">
                          <a:solidFill>
                            <a:schemeClr val="accent2"/>
                          </a:solidFill>
                          <a:latin typeface="Calibri" panose="020F0502020204030204" pitchFamily="34" charset="0"/>
                          <a:cs typeface="Calibri" panose="020F0502020204030204" pitchFamily="34" charset="0"/>
                        </a:rPr>
                        <a:t>Font Customisation</a:t>
                      </a:r>
                      <a:r>
                        <a:rPr lang="en-US" sz="1300" b="1" dirty="0">
                          <a:solidFill>
                            <a:schemeClr val="accent2"/>
                          </a:solidFill>
                          <a:latin typeface="Calibri" pitchFamily="34" charset="0"/>
                          <a:ea typeface="Calibri" pitchFamily="34" charset="-122"/>
                          <a:cs typeface="Calibri" pitchFamily="34" charset="-120"/>
                        </a:rPr>
                        <a:t>] </a:t>
                      </a:r>
                      <a:r>
                        <a:rPr lang="en-US" sz="1600" b="1" dirty="0">
                          <a:solidFill>
                            <a:schemeClr val="accent2"/>
                          </a:solidFill>
                          <a:latin typeface="Calibri" pitchFamily="34" charset="0"/>
                          <a:ea typeface="Calibri" pitchFamily="34" charset="-122"/>
                          <a:cs typeface="Calibri" pitchFamily="34" charset="-120"/>
                        </a:rPr>
                        <a:t> </a:t>
                      </a:r>
                      <a:r>
                        <a:rPr lang="en-GB" sz="1200" b="1" dirty="0">
                          <a:solidFill>
                            <a:schemeClr val="accent2"/>
                          </a:solidFill>
                          <a:latin typeface="Calibri" panose="020F0502020204030204" pitchFamily="34" charset="0"/>
                          <a:cs typeface="Calibri" panose="020F0502020204030204" pitchFamily="34" charset="0"/>
                        </a:rPr>
                        <a:t>(</a:t>
                      </a:r>
                      <a:r>
                        <a:rPr lang="en-GB" sz="1200" b="1" dirty="0" err="1">
                          <a:solidFill>
                            <a:schemeClr val="accent2"/>
                          </a:solidFill>
                          <a:latin typeface="Calibri" panose="020F0502020204030204" pitchFamily="34" charset="0"/>
                          <a:cs typeface="Calibri" panose="020F0502020204030204" pitchFamily="34" charset="0"/>
                        </a:rPr>
                        <a:t>learn.microsoft</a:t>
                      </a:r>
                      <a:r>
                        <a:rPr lang="en-GB" sz="1200" b="1" dirty="0">
                          <a:solidFill>
                            <a:schemeClr val="accent2"/>
                          </a:solidFill>
                          <a:latin typeface="Calibri" panose="020F0502020204030204" pitchFamily="34" charset="0"/>
                          <a:cs typeface="Calibri" panose="020F0502020204030204" pitchFamily="34" charset="0"/>
                        </a:rPr>
                        <a:t>, 2025)</a:t>
                      </a:r>
                      <a:endParaRPr lang="en-US" sz="1200" b="1" dirty="0">
                        <a:solidFill>
                          <a:schemeClr val="accent2"/>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chemeClr val="accent2"/>
                          </a:solidFill>
                          <a:latin typeface="Calibri" pitchFamily="34" charset="0"/>
                          <a:ea typeface="Calibri" pitchFamily="34" charset="-122"/>
                          <a:cs typeface="Calibri" pitchFamily="34" charset="-120"/>
                        </a:rPr>
                        <a:t>[</a:t>
                      </a:r>
                      <a:r>
                        <a:rPr lang="en-GB" sz="1200" b="1" dirty="0">
                          <a:solidFill>
                            <a:schemeClr val="accent2"/>
                          </a:solidFill>
                          <a:latin typeface="Calibri" panose="020F0502020204030204" pitchFamily="34" charset="0"/>
                          <a:cs typeface="Calibri" panose="020F0502020204030204" pitchFamily="34" charset="0"/>
                        </a:rPr>
                        <a:t>Compatibility Issues: Security Risks</a:t>
                      </a:r>
                      <a:r>
                        <a:rPr lang="en-US" sz="1300" b="1" dirty="0">
                          <a:solidFill>
                            <a:schemeClr val="accent2"/>
                          </a:solidFill>
                          <a:latin typeface="Calibri" pitchFamily="34" charset="0"/>
                          <a:ea typeface="Calibri" pitchFamily="34" charset="-122"/>
                          <a:cs typeface="Calibri" pitchFamily="34" charset="-120"/>
                        </a:rPr>
                        <a:t>] </a:t>
                      </a:r>
                      <a:r>
                        <a:rPr lang="en-GB" sz="1200" b="1" dirty="0">
                          <a:solidFill>
                            <a:schemeClr val="accent2"/>
                          </a:solidFill>
                          <a:latin typeface="Calibri" panose="020F0502020204030204" pitchFamily="34" charset="0"/>
                          <a:cs typeface="Calibri" panose="020F0502020204030204" pitchFamily="34" charset="0"/>
                        </a:rPr>
                        <a:t>(</a:t>
                      </a:r>
                      <a:r>
                        <a:rPr lang="en-GB" sz="1200" b="1" dirty="0" err="1">
                          <a:solidFill>
                            <a:schemeClr val="accent2"/>
                          </a:solidFill>
                          <a:latin typeface="Calibri" panose="020F0502020204030204" pitchFamily="34" charset="0"/>
                          <a:cs typeface="Calibri" panose="020F0502020204030204" pitchFamily="34" charset="0"/>
                        </a:rPr>
                        <a:t>learn.microsoft</a:t>
                      </a:r>
                      <a:r>
                        <a:rPr lang="en-GB" sz="1200" b="1" dirty="0">
                          <a:solidFill>
                            <a:schemeClr val="accent2"/>
                          </a:solidFill>
                          <a:latin typeface="Calibri" panose="020F0502020204030204" pitchFamily="34" charset="0"/>
                          <a:cs typeface="Calibri" panose="020F0502020204030204" pitchFamily="34" charset="0"/>
                        </a:rPr>
                        <a:t>, 2025)</a:t>
                      </a:r>
                      <a:endParaRPr lang="en-US" sz="1200" b="1" dirty="0">
                        <a:solidFill>
                          <a:schemeClr val="accent2"/>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GB" sz="1300" dirty="0">
                          <a:solidFill>
                            <a:srgbClr val="1A1A1A"/>
                          </a:solidFill>
                          <a:latin typeface="Calibri" pitchFamily="34" charset="0"/>
                          <a:ea typeface="Calibri" pitchFamily="34" charset="-122"/>
                          <a:cs typeface="Calibri" pitchFamily="34" charset="-120"/>
                        </a:rPr>
                        <a:t>It saves time by maintaining rotas using formulas and automated computations</a:t>
                      </a:r>
                    </a:p>
                    <a:p>
                      <a:pPr marL="0" indent="0">
                        <a:buNone/>
                      </a:pPr>
                      <a:r>
                        <a:rPr lang="en-US" sz="1300" dirty="0">
                          <a:solidFill>
                            <a:srgbClr val="1A1A1A"/>
                          </a:solidFill>
                          <a:latin typeface="Calibri" pitchFamily="34" charset="0"/>
                          <a:ea typeface="Calibri" pitchFamily="34" charset="-122"/>
                          <a:cs typeface="Calibri" pitchFamily="34" charset="-120"/>
                        </a:rPr>
                        <a:t>] (O’Connell et al., 2024)</a:t>
                      </a:r>
                    </a:p>
                    <a:p>
                      <a:pPr marL="0" indent="0">
                        <a:buNone/>
                      </a:pP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GB" sz="1300" dirty="0">
                          <a:solidFill>
                            <a:srgbClr val="1A1A1A"/>
                          </a:solidFill>
                          <a:latin typeface="Calibri" pitchFamily="34" charset="0"/>
                          <a:ea typeface="Calibri" pitchFamily="34" charset="-122"/>
                          <a:cs typeface="Calibri" pitchFamily="34" charset="-120"/>
                        </a:rPr>
                        <a:t>Internet access and Microsoft 365 access may also be necessary for sharing documents.</a:t>
                      </a:r>
                    </a:p>
                    <a:p>
                      <a:pPr marL="0" indent="0">
                        <a:buNone/>
                      </a:pPr>
                      <a:r>
                        <a:rPr lang="en-GB" sz="1300" dirty="0">
                          <a:solidFill>
                            <a:srgbClr val="1A1A1A"/>
                          </a:solidFill>
                          <a:latin typeface="Calibri" pitchFamily="34" charset="0"/>
                          <a:ea typeface="Calibri" pitchFamily="34" charset="-122"/>
                          <a:cs typeface="Calibri" pitchFamily="34" charset="-120"/>
                        </a:rPr>
                        <a:t>(Shaw et al., 2020).</a:t>
                      </a:r>
                    </a:p>
                    <a:p>
                      <a:pPr marL="0" indent="0">
                        <a:buNone/>
                      </a:pP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b="1" dirty="0">
                          <a:solidFill>
                            <a:srgbClr val="7030A0"/>
                          </a:solidFill>
                          <a:latin typeface="Calibri" pitchFamily="34" charset="0"/>
                          <a:ea typeface="Calibri" pitchFamily="34" charset="-122"/>
                          <a:cs typeface="Calibri" pitchFamily="34" charset="-120"/>
                        </a:rPr>
                        <a:t>[</a:t>
                      </a:r>
                      <a:r>
                        <a:rPr lang="en-US" sz="1200" b="1" i="1" dirty="0">
                          <a:solidFill>
                            <a:srgbClr val="7030A0"/>
                          </a:solidFill>
                        </a:rPr>
                        <a:t>Real-time feedback Jayadi et al. (2024)</a:t>
                      </a:r>
                    </a:p>
                    <a:p>
                      <a:pPr marL="0" indent="0">
                        <a:buNone/>
                      </a:pPr>
                      <a:r>
                        <a:rPr lang="en-US" sz="1300" b="1" dirty="0">
                          <a:solidFill>
                            <a:srgbClr val="7030A0"/>
                          </a:solidFill>
                          <a:latin typeface="Calibri" pitchFamily="34" charset="0"/>
                          <a:ea typeface="Calibri" pitchFamily="34" charset="-122"/>
                          <a:cs typeface="Calibri" pitchFamily="34" charset="-120"/>
                        </a:rPr>
                        <a:t>]</a:t>
                      </a:r>
                      <a:endParaRPr lang="en-US" sz="1300" b="1" dirty="0">
                        <a:solidFill>
                          <a:srgbClr val="7030A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285750" indent="-285750">
                        <a:buSzPct val="100000"/>
                        <a:buFont typeface="Wingdings" panose="05000000000000000000" pitchFamily="2" charset="2"/>
                        <a:buChar char="Ø"/>
                      </a:pPr>
                      <a:r>
                        <a:rPr lang="en-US" sz="1300" b="1" dirty="0">
                          <a:solidFill>
                            <a:srgbClr val="7030A0"/>
                          </a:solidFill>
                          <a:latin typeface="Calibri" pitchFamily="34" charset="0"/>
                          <a:ea typeface="Calibri" pitchFamily="34" charset="-122"/>
                          <a:cs typeface="Calibri" pitchFamily="34" charset="-120"/>
                        </a:rPr>
                        <a:t>[</a:t>
                      </a:r>
                      <a:r>
                        <a:rPr lang="en-US" sz="1200" b="1" dirty="0">
                          <a:solidFill>
                            <a:srgbClr val="7030A0"/>
                          </a:solidFill>
                          <a:latin typeface="Calibri" panose="020F0502020204030204" pitchFamily="34" charset="0"/>
                          <a:ea typeface="Calibri" panose="020F0502020204030204" pitchFamily="34" charset="0"/>
                          <a:cs typeface="Calibri" panose="020F0502020204030204" pitchFamily="34" charset="0"/>
                        </a:rPr>
                        <a:t>Software or internet problems can also interrupt the presentation while the staff training is happening.  </a:t>
                      </a:r>
                    </a:p>
                    <a:p>
                      <a:pPr>
                        <a:buSzPct val="100000"/>
                      </a:pPr>
                      <a:r>
                        <a:rPr lang="en-US" sz="1200" b="1" dirty="0">
                          <a:solidFill>
                            <a:srgbClr val="7030A0"/>
                          </a:solidFill>
                          <a:latin typeface="Calibri" panose="020F0502020204030204" pitchFamily="34" charset="0"/>
                          <a:ea typeface="Calibri" panose="020F0502020204030204" pitchFamily="34" charset="0"/>
                          <a:cs typeface="Calibri" panose="020F0502020204030204" pitchFamily="34" charset="0"/>
                        </a:rPr>
                        <a:t>                                                                        (Mayer, 2001)</a:t>
                      </a:r>
                      <a:r>
                        <a:rPr lang="en-US" sz="1300" b="1" dirty="0">
                          <a:solidFill>
                            <a:srgbClr val="7030A0"/>
                          </a:solidFill>
                          <a:latin typeface="Calibri" pitchFamily="34" charset="0"/>
                          <a:ea typeface="Calibri" pitchFamily="34" charset="-122"/>
                          <a:cs typeface="Calibri" pitchFamily="34" charset="-120"/>
                        </a:rPr>
                        <a:t>]</a:t>
                      </a:r>
                      <a:endParaRPr lang="en-US" sz="1300" b="1" dirty="0">
                        <a:solidFill>
                          <a:srgbClr val="7030A0"/>
                        </a:solidFill>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086252" cy="2225841"/>
          </a:xfrm>
          <a:prstGeom prst="rect">
            <a:avLst/>
          </a:prstGeom>
          <a:noFill/>
          <a:ln/>
        </p:spPr>
        <p:txBody>
          <a:bodyPr wrap="square" lIns="0" tIns="0" rIns="0" bIns="0" rtlCol="0" anchor="t"/>
          <a:lstStyle/>
          <a:p>
            <a:pPr>
              <a:buSzPct val="100000"/>
            </a:pPr>
            <a:r>
              <a:rPr lang="en-US" sz="1200" dirty="0">
                <a:latin typeface="Calibri" panose="020F0502020204030204" pitchFamily="34" charset="0"/>
                <a:cs typeface="Calibri" panose="020F0502020204030204" pitchFamily="34" charset="0"/>
              </a:rPr>
              <a:t>In conclusion </a:t>
            </a:r>
          </a:p>
          <a:p>
            <a:pPr marL="171450" indent="-171450">
              <a:buSzPct val="100000"/>
              <a:buFont typeface="Wingdings" panose="05000000000000000000" pitchFamily="2" charset="2"/>
              <a:buChar char="§"/>
            </a:pPr>
            <a:r>
              <a:rPr lang="en-US" sz="1200" dirty="0">
                <a:latin typeface="Calibri" panose="020F0502020204030204" pitchFamily="34" charset="0"/>
                <a:cs typeface="Calibri" panose="020F0502020204030204" pitchFamily="34" charset="0"/>
              </a:rPr>
              <a:t>Microsoft 365 is the most suitable tool for the workplace, study and research purposes</a:t>
            </a:r>
            <a:r>
              <a:rPr lang="en-GB" sz="1200" dirty="0">
                <a:latin typeface="Calibri" panose="020F0502020204030204" pitchFamily="34" charset="0"/>
                <a:cs typeface="Calibri" panose="020F0502020204030204" pitchFamily="34" charset="0"/>
              </a:rPr>
              <a:t>, serving as a valuable tool in the medical field, streamlining processes, enhancing documentation, and facilitating communication among healthcare professionals. Its versatile features adapt well to the specific needs of healthcare,….</a:t>
            </a:r>
            <a:r>
              <a:rPr lang="en-US" sz="1200" dirty="0">
                <a:latin typeface="Calibri" panose="020F0502020204030204" pitchFamily="34" charset="0"/>
                <a:cs typeface="Calibri" panose="020F0502020204030204" pitchFamily="34" charset="0"/>
              </a:rPr>
              <a:t> </a:t>
            </a:r>
          </a:p>
          <a:p>
            <a:pPr marL="171450" indent="-171450">
              <a:buSzPct val="100000"/>
              <a:buFont typeface="Wingdings" panose="05000000000000000000" pitchFamily="2" charset="2"/>
              <a:buChar char="§"/>
            </a:pPr>
            <a:endParaRPr lang="en-US" sz="1200" dirty="0">
              <a:latin typeface="Calibri" panose="020F0502020204030204" pitchFamily="34" charset="0"/>
              <a:cs typeface="Calibri" panose="020F0502020204030204" pitchFamily="34" charset="0"/>
            </a:endParaRPr>
          </a:p>
          <a:p>
            <a:pPr marL="171450" indent="-171450">
              <a:buSzPct val="100000"/>
              <a:buFont typeface="Wingdings" panose="05000000000000000000" pitchFamily="2" charset="2"/>
              <a:buChar char="§"/>
            </a:pPr>
            <a:r>
              <a:rPr lang="en-GB" sz="1200" dirty="0">
                <a:latin typeface="Calibri" panose="020F0502020204030204" pitchFamily="34" charset="0"/>
                <a:cs typeface="Calibri" panose="020F0502020204030204" pitchFamily="34" charset="0"/>
              </a:rPr>
              <a:t>Microsoft Word is good for the nursing home as we can make documents</a:t>
            </a:r>
          </a:p>
          <a:p>
            <a:pPr marL="171450" indent="-171450">
              <a:buSzPct val="100000"/>
              <a:buFont typeface="Wingdings" panose="05000000000000000000" pitchFamily="2" charset="2"/>
              <a:buChar char="§"/>
            </a:pPr>
            <a:endParaRPr lang="en-GB" sz="1200" dirty="0">
              <a:latin typeface="Calibri" panose="020F0502020204030204" pitchFamily="34" charset="0"/>
              <a:cs typeface="Calibri" panose="020F0502020204030204" pitchFamily="34" charset="0"/>
            </a:endParaRPr>
          </a:p>
          <a:p>
            <a:pPr marL="171450" indent="-171450">
              <a:buSzPct val="100000"/>
              <a:buFont typeface="Wingdings" panose="05000000000000000000" pitchFamily="2" charset="2"/>
              <a:buChar char="§"/>
            </a:pPr>
            <a:r>
              <a:rPr lang="en-GB" sz="1200" dirty="0">
                <a:latin typeface="Calibri" panose="020F0502020204030204" pitchFamily="34" charset="0"/>
                <a:cs typeface="Calibri" panose="020F0502020204030204" pitchFamily="34" charset="0"/>
              </a:rPr>
              <a:t>At the nursing home Microsoft Excel is good as it allows us to create spreadsheets</a:t>
            </a:r>
            <a:endParaRPr lang="en-US" sz="1200" dirty="0">
              <a:latin typeface="Calibri" panose="020F0502020204030204" pitchFamily="34" charset="0"/>
              <a:cs typeface="Calibri" panose="020F0502020204030204" pitchFamily="34" charset="0"/>
            </a:endParaRPr>
          </a:p>
          <a:p>
            <a:pPr marL="171450" indent="-171450">
              <a:buSzPct val="10000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Microsoft’s software PowerPoint is used within the facility to present suggestions and get information across fast</a:t>
            </a:r>
          </a:p>
          <a:p>
            <a:pPr marL="171450" indent="-171450">
              <a:buSzPct val="100000"/>
              <a:buFont typeface="Wingdings" panose="05000000000000000000" pitchFamily="2" charset="2"/>
              <a:buChar char="§"/>
            </a:pPr>
            <a:r>
              <a:rPr lang="en-GB" sz="1200" dirty="0">
                <a:latin typeface="Calibri" panose="020F0502020204030204" pitchFamily="34" charset="0"/>
                <a:ea typeface="Calibri" panose="020F0502020204030204" pitchFamily="34" charset="0"/>
                <a:cs typeface="Calibri" panose="020F0502020204030204" pitchFamily="34" charset="0"/>
              </a:rPr>
              <a:t>Microsoft Teams allows all parties to communicate worldwide instantly</a:t>
            </a:r>
          </a:p>
          <a:p>
            <a:pPr>
              <a:buSzPct val="100000"/>
            </a:pPr>
            <a:r>
              <a:rPr lang="en-GB" sz="1200" dirty="0">
                <a:latin typeface="Calibri" panose="020F0502020204030204" pitchFamily="34" charset="0"/>
                <a:ea typeface="Calibri" panose="020F0502020204030204" pitchFamily="34" charset="0"/>
                <a:cs typeface="Calibri" panose="020F0502020204030204" pitchFamily="34" charset="0"/>
              </a:rPr>
              <a:t>OneDrive allows all parties to have access to the storage </a:t>
            </a:r>
            <a:endParaRPr lang="en-US" sz="1200"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 </a:t>
            </a:r>
          </a:p>
          <a:p>
            <a:pPr marL="0" indent="0">
              <a:buNone/>
            </a:pPr>
            <a:r>
              <a:rPr lang="en-US" sz="1100" dirty="0">
                <a:solidFill>
                  <a:srgbClr val="1A1A1A"/>
                </a:solidFill>
                <a:latin typeface="Calibri" pitchFamily="34" charset="0"/>
                <a:ea typeface="Calibri" pitchFamily="34" charset="-122"/>
                <a:cs typeface="Calibri" pitchFamily="34" charset="-120"/>
              </a:rPr>
              <a:t>{Isha Kargbo-2542091} {Elsa De Sousa 2542716}</a:t>
            </a:r>
          </a:p>
        </p:txBody>
      </p:sp>
      <p:sp>
        <p:nvSpPr>
          <p:cNvPr id="3" name="Shape 1"/>
          <p:cNvSpPr/>
          <p:nvPr/>
        </p:nvSpPr>
        <p:spPr>
          <a:xfrm>
            <a:off x="222293" y="3160461"/>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7983125" cy="3240963"/>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r>
              <a:rPr lang="en-GB" sz="1200" dirty="0">
                <a:latin typeface="Calibri" panose="020F0502020204030204" pitchFamily="34" charset="0"/>
                <a:cs typeface="Calibri" panose="020F0502020204030204" pitchFamily="34" charset="0"/>
              </a:rPr>
              <a:t>Laudon, K.C. and Laudon, J.P. (2022) Management Information Systems: Managing the Digital Firm. 17th </a:t>
            </a:r>
            <a:r>
              <a:rPr lang="en-GB" sz="1200" dirty="0" err="1">
                <a:latin typeface="Calibri" panose="020F0502020204030204" pitchFamily="34" charset="0"/>
                <a:cs typeface="Calibri" panose="020F0502020204030204" pitchFamily="34" charset="0"/>
              </a:rPr>
              <a:t>edn</a:t>
            </a:r>
            <a:r>
              <a:rPr lang="en-GB" sz="1200" dirty="0">
                <a:latin typeface="Calibri" panose="020F0502020204030204" pitchFamily="34" charset="0"/>
                <a:cs typeface="Calibri" panose="020F0502020204030204" pitchFamily="34" charset="0"/>
              </a:rPr>
              <a:t>. Harlow: Pearson.​</a:t>
            </a:r>
          </a:p>
          <a:p>
            <a:r>
              <a:rPr lang="en-GB" sz="1200" dirty="0">
                <a:latin typeface="Calibri" panose="020F0502020204030204" pitchFamily="34" charset="0"/>
                <a:cs typeface="Calibri" panose="020F0502020204030204" pitchFamily="34" charset="0"/>
              </a:rPr>
              <a:t>Microsoft (2025) OneDrive cloud storage. Available at: https://www.microsoft.com/en-gb/microsoft-365/onedrive/online-cloud-storage (Accessed: 6 July 2026). Microsoft (2025) OneDrive documentation. Available at: https://learn.microsoft.com/en-us/onedrive/ (Accessed: 6 July 2026).​ At Home Computer (2023) How to share files using OneDrive [Image]. Available at: https://athomecomputer.co.uk/wp-content/uploads/2023/03/How-To-Share-Files-Using-OneDrive-1024x536.png (Accessed: 9 July 2026)</a:t>
            </a:r>
          </a:p>
          <a:p>
            <a:endParaRPr lang="en-GB" sz="1200" dirty="0">
              <a:latin typeface="Calibri" panose="020F0502020204030204" pitchFamily="34" charset="0"/>
              <a:cs typeface="Calibri" panose="020F0502020204030204" pitchFamily="34" charset="0"/>
            </a:endParaRPr>
          </a:p>
          <a:p>
            <a:r>
              <a:rPr lang="en-US" sz="1200" dirty="0">
                <a:solidFill>
                  <a:srgbClr val="1A1A1A"/>
                </a:solidFill>
                <a:latin typeface="Calibri" pitchFamily="34" charset="0"/>
                <a:ea typeface="Calibri" pitchFamily="34" charset="-122"/>
                <a:cs typeface="Calibri" pitchFamily="34" charset="-120"/>
              </a:rPr>
              <a:t>Isha Kargbo-2542091}</a:t>
            </a:r>
            <a:r>
              <a:rPr lang="en-GB" sz="1200" dirty="0">
                <a:solidFill>
                  <a:srgbClr val="1A1A1A"/>
                </a:solidFill>
                <a:latin typeface="Calibri" panose="020F0502020204030204" pitchFamily="34" charset="0"/>
                <a:ea typeface="Calibri" pitchFamily="34" charset="-122"/>
                <a:cs typeface="Calibri" panose="020F0502020204030204" pitchFamily="34" charset="0"/>
              </a:rPr>
              <a:t>  </a:t>
            </a:r>
            <a:r>
              <a:rPr lang="en-GB" sz="1200" dirty="0"/>
              <a:t>Monterey, T. (2023). </a:t>
            </a:r>
            <a:r>
              <a:rPr lang="en-GB" sz="1200" i="1" dirty="0"/>
              <a:t>Microsoft Word as a Productivity Tool: Unveiling Its Impact and Benefits – ictsd.org</a:t>
            </a:r>
            <a:r>
              <a:rPr lang="en-GB" sz="1200" dirty="0"/>
              <a:t>. </a:t>
            </a:r>
            <a:r>
              <a:rPr lang="en-GB" sz="1200" dirty="0" err="1"/>
              <a:t>Ictsd.Org</a:t>
            </a:r>
            <a:r>
              <a:rPr lang="en-GB" sz="1200" dirty="0"/>
              <a:t>. </a:t>
            </a:r>
            <a:r>
              <a:rPr lang="en-GB" sz="1200" dirty="0">
                <a:hlinkClick r:id="rId3"/>
              </a:rPr>
              <a:t>https://www.ictsd.org/microsoft-word-as-a-productivity-tool-unveiling-its-impact-and-benefits/</a:t>
            </a:r>
            <a:r>
              <a:rPr lang="en-GB" sz="1200" dirty="0"/>
              <a:t> [Accessed 10 July 2026].</a:t>
            </a:r>
          </a:p>
          <a:p>
            <a:r>
              <a:rPr lang="en-GB" sz="1200" dirty="0" err="1"/>
              <a:t>TechBloat</a:t>
            </a:r>
            <a:r>
              <a:rPr lang="en-GB" sz="1200" dirty="0"/>
              <a:t>. (2025, January 18). </a:t>
            </a:r>
            <a:r>
              <a:rPr lang="en-GB" sz="1200" i="1" dirty="0"/>
              <a:t>How Is Microsoft Word Used In The Medical Field - </a:t>
            </a:r>
            <a:r>
              <a:rPr lang="en-GB" sz="1200" i="1" dirty="0" err="1"/>
              <a:t>TechBloat</a:t>
            </a:r>
            <a:r>
              <a:rPr lang="en-GB" sz="1200" dirty="0"/>
              <a:t>. </a:t>
            </a:r>
            <a:r>
              <a:rPr lang="en-GB" sz="1200" dirty="0" err="1"/>
              <a:t>TechBloat</a:t>
            </a:r>
            <a:r>
              <a:rPr lang="en-GB" sz="1200" dirty="0"/>
              <a:t>. </a:t>
            </a:r>
            <a:r>
              <a:rPr lang="en-GB" sz="1200" dirty="0">
                <a:hlinkClick r:id="rId4"/>
              </a:rPr>
              <a:t>https://www.techbloat.com/how-is-microsoft-word-used-in-the-medical-field.html</a:t>
            </a:r>
            <a:r>
              <a:rPr lang="en-GB" sz="1200" dirty="0"/>
              <a:t> [Accessed 10 July 2026].</a:t>
            </a:r>
          </a:p>
          <a:p>
            <a:r>
              <a:rPr lang="en-GB" sz="1200" dirty="0" err="1"/>
              <a:t>UMATechnology</a:t>
            </a:r>
            <a:r>
              <a:rPr lang="en-GB" sz="1200" dirty="0"/>
              <a:t>. (2025, January 18). </a:t>
            </a:r>
            <a:r>
              <a:rPr lang="en-GB" sz="1200" i="1" dirty="0"/>
              <a:t>How Is Microsoft Word Used In The Medical Field - UMA Technology</a:t>
            </a:r>
            <a:r>
              <a:rPr lang="en-GB" sz="1200" dirty="0"/>
              <a:t>. UMA Technology. </a:t>
            </a:r>
            <a:r>
              <a:rPr lang="en-GB" sz="1200" dirty="0">
                <a:hlinkClick r:id="rId5"/>
              </a:rPr>
              <a:t>https://umatechnology.org/how-is-microsoft-word-used-in-the-medical-field/#google_vignette</a:t>
            </a:r>
            <a:r>
              <a:rPr lang="en-GB" sz="1200" dirty="0"/>
              <a:t> [Accessed 10 July 2026].</a:t>
            </a:r>
          </a:p>
          <a:p>
            <a:r>
              <a:rPr lang="en-GB" sz="1200" dirty="0"/>
              <a:t>web.dgaps@gmail.com (2025). </a:t>
            </a:r>
            <a:r>
              <a:rPr lang="en-GB" sz="1200" i="1" dirty="0"/>
              <a:t>Advantages and Disadvantages of Microsoft Word: Pros vs Cons</a:t>
            </a:r>
            <a:r>
              <a:rPr lang="en-GB" sz="1200" dirty="0"/>
              <a:t>. [online] freenology.com. Available at: https://freenology.com/advantages-and-disadvantages-of-microsoft-word/ [Accessed 10 July 2026].</a:t>
            </a:r>
          </a:p>
          <a:p>
            <a:endParaRPr lang="en-GB" sz="1200" dirty="0">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400" dirty="0"/>
          </a:p>
          <a:p>
            <a:pPr marL="0" indent="0">
              <a:buNone/>
            </a:pPr>
            <a:endParaRPr lang="en-US" sz="1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E2121E8-3EC0-027E-E2F7-ECE6673956D6}"/>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3AE8BD8-EC06-012F-B54C-E6D79BA38792}"/>
              </a:ext>
            </a:extLst>
          </p:cNvPr>
          <p:cNvSpPr/>
          <p:nvPr/>
        </p:nvSpPr>
        <p:spPr>
          <a:xfrm>
            <a:off x="304800" y="240056"/>
            <a:ext cx="842772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 </a:t>
            </a:r>
          </a:p>
          <a:p>
            <a:pPr marL="0" indent="0">
              <a:buNone/>
            </a:pPr>
            <a:r>
              <a:rPr lang="en-US" sz="1100" dirty="0">
                <a:solidFill>
                  <a:srgbClr val="1A1A1A"/>
                </a:solidFill>
                <a:latin typeface="Calibri" pitchFamily="34" charset="0"/>
                <a:ea typeface="Calibri" pitchFamily="34" charset="-122"/>
                <a:cs typeface="Calibri" pitchFamily="34" charset="-120"/>
              </a:rPr>
              <a:t>{Leticia Ramos} {2544943}</a:t>
            </a:r>
            <a:r>
              <a:rPr lang="en-US" sz="3600" dirty="0">
                <a:solidFill>
                  <a:srgbClr val="1A1A1A"/>
                </a:solidFill>
                <a:latin typeface="Calibri" pitchFamily="34" charset="0"/>
                <a:ea typeface="Calibri" pitchFamily="34" charset="-122"/>
                <a:cs typeface="Calibri" pitchFamily="34" charset="-120"/>
              </a:rPr>
              <a:t> </a:t>
            </a:r>
          </a:p>
        </p:txBody>
      </p:sp>
      <p:sp>
        <p:nvSpPr>
          <p:cNvPr id="3" name="Shape 1">
            <a:extLst>
              <a:ext uri="{FF2B5EF4-FFF2-40B4-BE49-F238E27FC236}">
                <a16:creationId xmlns:a16="http://schemas.microsoft.com/office/drawing/2014/main" id="{72DF42CE-468F-54F4-ACD6-967AC14AF74B}"/>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2E8B2509-162B-069F-CB55-1BF57824D4A9}"/>
              </a:ext>
            </a:extLst>
          </p:cNvPr>
          <p:cNvSpPr/>
          <p:nvPr/>
        </p:nvSpPr>
        <p:spPr>
          <a:xfrm>
            <a:off x="411480" y="1097280"/>
            <a:ext cx="7983125" cy="3240963"/>
          </a:xfrm>
          <a:prstGeom prst="rect">
            <a:avLst/>
          </a:prstGeom>
          <a:noFill/>
          <a:ln/>
        </p:spPr>
        <p:txBody>
          <a:bodyPr wrap="square" lIns="0" tIns="0" rIns="0" bIns="0" rtlCol="0" anchor="t"/>
          <a:lstStyle/>
          <a:p>
            <a:r>
              <a:rPr lang="en-GB" dirty="0" err="1"/>
              <a:t>Ainun</a:t>
            </a:r>
            <a:r>
              <a:rPr lang="en-GB" dirty="0"/>
              <a:t> Jariyah A1, Andi Anto Patak2*, Lely Novia3 . (2025). </a:t>
            </a:r>
            <a:r>
              <a:rPr lang="en-GB" i="1" dirty="0"/>
              <a:t>The Impact of Microsoft PowerPoint Online ‘Rehearse with Coach’ Feature in Improving BEC Students’ Presentation Skills</a:t>
            </a:r>
            <a:r>
              <a:rPr lang="en-GB" dirty="0"/>
              <a:t>. </a:t>
            </a:r>
            <a:r>
              <a:rPr lang="en-GB" dirty="0">
                <a:hlinkClick r:id="rId3"/>
              </a:rPr>
              <a:t>https://eprints.unm.ac.id/36613/1/Artikel%20Microsoft%20Rehearse%20with%20Coach%20-%20Ainun.pdf</a:t>
            </a:r>
            <a:endParaRPr lang="en-GB" dirty="0"/>
          </a:p>
          <a:p>
            <a:endParaRPr lang="en-GB" dirty="0"/>
          </a:p>
          <a:p>
            <a:r>
              <a:rPr lang="en-GB" dirty="0" err="1"/>
              <a:t>SlideUpLift</a:t>
            </a:r>
            <a:r>
              <a:rPr lang="en-GB" dirty="0"/>
              <a:t>. (2023). Advantages and Disadvantages of Using PowerPoint for Presentations. [online] Available at: https://slideuplift.com/blog/advantages-and-disadvantages-of-using-powerpoint-for-presentations/ [Accessed 11 July 2026].</a:t>
            </a:r>
          </a:p>
          <a:p>
            <a:endParaRPr lang="en-GB" dirty="0"/>
          </a:p>
          <a:p>
            <a:endParaRPr lang="en-GB" dirty="0"/>
          </a:p>
          <a:p>
            <a:endParaRPr lang="en-GB" dirty="0"/>
          </a:p>
          <a:p>
            <a:endParaRPr lang="en-GB" sz="1200" dirty="0">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400" dirty="0"/>
          </a:p>
          <a:p>
            <a:pPr marL="0" indent="0">
              <a:buNone/>
            </a:pPr>
            <a:endParaRPr lang="en-US" sz="1400" dirty="0"/>
          </a:p>
        </p:txBody>
      </p:sp>
    </p:spTree>
    <p:extLst>
      <p:ext uri="{BB962C8B-B14F-4D97-AF65-F5344CB8AC3E}">
        <p14:creationId xmlns:p14="http://schemas.microsoft.com/office/powerpoint/2010/main" val="2723304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50CD5B3-E535-1F5C-C6A0-CB68D27139DF}"/>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FA22E030-DD4F-187C-D49E-8569482462FD}"/>
              </a:ext>
            </a:extLst>
          </p:cNvPr>
          <p:cNvSpPr/>
          <p:nvPr/>
        </p:nvSpPr>
        <p:spPr>
          <a:xfrm>
            <a:off x="304800" y="240056"/>
            <a:ext cx="842772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 </a:t>
            </a:r>
          </a:p>
          <a:p>
            <a:pPr marL="0" indent="0">
              <a:buNone/>
            </a:pPr>
            <a:r>
              <a:rPr lang="en-US" sz="1100" dirty="0">
                <a:solidFill>
                  <a:srgbClr val="1A1A1A"/>
                </a:solidFill>
                <a:latin typeface="Calibri" pitchFamily="34" charset="0"/>
                <a:ea typeface="Calibri" pitchFamily="34" charset="-122"/>
                <a:cs typeface="Calibri" pitchFamily="34" charset="-120"/>
              </a:rPr>
              <a:t>[Kadeem Kofi Osei-</a:t>
            </a:r>
            <a:r>
              <a:rPr lang="en-US" sz="1100" dirty="0" err="1">
                <a:solidFill>
                  <a:srgbClr val="1A1A1A"/>
                </a:solidFill>
                <a:latin typeface="Calibri" pitchFamily="34" charset="0"/>
                <a:ea typeface="Calibri" pitchFamily="34" charset="-122"/>
                <a:cs typeface="Calibri" pitchFamily="34" charset="-120"/>
              </a:rPr>
              <a:t>Wusu</a:t>
            </a:r>
            <a:r>
              <a:rPr lang="en-US" sz="1100" dirty="0">
                <a:solidFill>
                  <a:srgbClr val="1A1A1A"/>
                </a:solidFill>
                <a:latin typeface="Calibri" pitchFamily="34" charset="0"/>
                <a:ea typeface="Calibri" pitchFamily="34" charset="-122"/>
                <a:cs typeface="Calibri" pitchFamily="34" charset="-120"/>
              </a:rPr>
              <a:t>]   2543498         [Celina Cabral Mane] 2417328 </a:t>
            </a:r>
          </a:p>
        </p:txBody>
      </p:sp>
      <p:sp>
        <p:nvSpPr>
          <p:cNvPr id="3" name="Shape 1">
            <a:extLst>
              <a:ext uri="{FF2B5EF4-FFF2-40B4-BE49-F238E27FC236}">
                <a16:creationId xmlns:a16="http://schemas.microsoft.com/office/drawing/2014/main" id="{52935417-8181-51AA-8A8B-07077CB7957E}"/>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72266217-57E2-9FEC-6066-9931A91BB6F0}"/>
              </a:ext>
            </a:extLst>
          </p:cNvPr>
          <p:cNvSpPr/>
          <p:nvPr/>
        </p:nvSpPr>
        <p:spPr>
          <a:xfrm>
            <a:off x="411480" y="1097280"/>
            <a:ext cx="7983125" cy="3240963"/>
          </a:xfrm>
          <a:prstGeom prst="rect">
            <a:avLst/>
          </a:prstGeom>
          <a:noFill/>
          <a:ln/>
        </p:spPr>
        <p:txBody>
          <a:bodyPr wrap="square" lIns="0" tIns="0" rIns="0" bIns="0" rtlCol="0" anchor="t"/>
          <a:lstStyle/>
          <a:p>
            <a:endParaRPr lang="en-GB" dirty="0"/>
          </a:p>
          <a:p>
            <a:endParaRPr lang="en-GB" dirty="0"/>
          </a:p>
          <a:p>
            <a:endParaRPr lang="en-GB" dirty="0"/>
          </a:p>
          <a:p>
            <a:endParaRPr lang="en-GB" sz="1200" dirty="0">
              <a:latin typeface="Calibri" panose="020F0502020204030204" pitchFamily="34" charset="0"/>
              <a:cs typeface="Calibri" panose="020F0502020204030204" pitchFamily="34" charset="0"/>
            </a:endParaRPr>
          </a:p>
          <a:p>
            <a:pPr marL="0" indent="0">
              <a:buNone/>
            </a:pPr>
            <a:endParaRPr lang="en-US" sz="1200" dirty="0"/>
          </a:p>
          <a:p>
            <a:pPr marL="0" indent="0">
              <a:buNone/>
            </a:pPr>
            <a:endParaRPr lang="en-US" sz="1400" dirty="0"/>
          </a:p>
          <a:p>
            <a:pPr marL="0" indent="0">
              <a:buNone/>
            </a:pPr>
            <a:endParaRPr lang="en-US" sz="1400" dirty="0"/>
          </a:p>
        </p:txBody>
      </p:sp>
      <p:sp>
        <p:nvSpPr>
          <p:cNvPr id="6" name="TextBox 5">
            <a:extLst>
              <a:ext uri="{FF2B5EF4-FFF2-40B4-BE49-F238E27FC236}">
                <a16:creationId xmlns:a16="http://schemas.microsoft.com/office/drawing/2014/main" id="{AA987952-5AC9-B670-03ED-A3C635FD8270}"/>
              </a:ext>
            </a:extLst>
          </p:cNvPr>
          <p:cNvSpPr txBox="1"/>
          <p:nvPr/>
        </p:nvSpPr>
        <p:spPr>
          <a:xfrm>
            <a:off x="304799" y="1097280"/>
            <a:ext cx="8534401" cy="2739211"/>
          </a:xfrm>
          <a:prstGeom prst="rect">
            <a:avLst/>
          </a:prstGeom>
          <a:noFill/>
        </p:spPr>
        <p:txBody>
          <a:bodyPr wrap="square">
            <a:spAutoFit/>
          </a:bodyPr>
          <a:lstStyle/>
          <a:p>
            <a:r>
              <a:rPr lang="en-GB" dirty="0"/>
              <a:t>(</a:t>
            </a:r>
            <a:r>
              <a:rPr lang="en-GB" sz="1400" dirty="0">
                <a:latin typeface="Calibri" panose="020F0502020204030204" pitchFamily="34" charset="0"/>
                <a:ea typeface="Calibri" panose="020F0502020204030204" pitchFamily="34" charset="0"/>
                <a:cs typeface="Calibri" panose="020F0502020204030204" pitchFamily="34" charset="0"/>
              </a:rPr>
              <a:t>example, Harvard style): Microsoft (2024) Microsoft Teams security guide. Available at: https://learn.microsoft.com/en-us/microsoftteams/teams-security-guide (Accessed: 10 July 2026).</a:t>
            </a:r>
          </a:p>
          <a:p>
            <a:endParaRPr lang="en-GB" sz="1400" dirty="0">
              <a:latin typeface="Calibri" panose="020F0502020204030204" pitchFamily="34" charset="0"/>
              <a:ea typeface="Calibri" panose="020F0502020204030204" pitchFamily="34" charset="0"/>
              <a:cs typeface="Calibri" panose="020F0502020204030204" pitchFamily="34" charset="0"/>
            </a:endParaRPr>
          </a:p>
          <a:p>
            <a:r>
              <a:rPr lang="en-GB" sz="1400" dirty="0">
                <a:latin typeface="Calibri" panose="020F0502020204030204" pitchFamily="34" charset="0"/>
                <a:ea typeface="Calibri" panose="020F0502020204030204" pitchFamily="34" charset="0"/>
                <a:cs typeface="Calibri" panose="020F0502020204030204" pitchFamily="34" charset="0"/>
              </a:rPr>
              <a:t>[Celina Cabral Mane] 2417328 </a:t>
            </a:r>
          </a:p>
          <a:p>
            <a:r>
              <a:rPr lang="en-GB" sz="1400" dirty="0">
                <a:latin typeface="Calibri" panose="020F0502020204030204" pitchFamily="34" charset="0"/>
                <a:ea typeface="Calibri" panose="020F0502020204030204" pitchFamily="34" charset="0"/>
                <a:cs typeface="Calibri" panose="020F0502020204030204" pitchFamily="34" charset="0"/>
              </a:rPr>
              <a:t>O’Connell, M., Barry, J., Hartigan, I., </a:t>
            </a:r>
            <a:r>
              <a:rPr lang="en-GB" sz="1400" dirty="0" err="1">
                <a:latin typeface="Calibri" panose="020F0502020204030204" pitchFamily="34" charset="0"/>
                <a:ea typeface="Calibri" panose="020F0502020204030204" pitchFamily="34" charset="0"/>
                <a:cs typeface="Calibri" panose="020F0502020204030204" pitchFamily="34" charset="0"/>
              </a:rPr>
              <a:t>Cornally</a:t>
            </a:r>
            <a:r>
              <a:rPr lang="en-GB" sz="1400" dirty="0">
                <a:latin typeface="Calibri" panose="020F0502020204030204" pitchFamily="34" charset="0"/>
                <a:ea typeface="Calibri" panose="020F0502020204030204" pitchFamily="34" charset="0"/>
                <a:cs typeface="Calibri" panose="020F0502020204030204" pitchFamily="34" charset="0"/>
              </a:rPr>
              <a:t>, N. and Saab, M.M. (2024). The impact of electronic and self‐rostering systems on healthcare organisations and healthcare workers: A mixed‐method systematic review. Journal of Clinical Nursing, 33(7). </a:t>
            </a:r>
            <a:r>
              <a:rPr lang="en-GB" sz="1400" dirty="0" err="1">
                <a:latin typeface="Calibri" panose="020F0502020204030204" pitchFamily="34" charset="0"/>
                <a:ea typeface="Calibri" panose="020F0502020204030204" pitchFamily="34" charset="0"/>
                <a:cs typeface="Calibri" panose="020F0502020204030204" pitchFamily="34" charset="0"/>
              </a:rPr>
              <a:t>doi:https</a:t>
            </a:r>
            <a:r>
              <a:rPr lang="en-GB" sz="1400" dirty="0">
                <a:latin typeface="Calibri" panose="020F0502020204030204" pitchFamily="34" charset="0"/>
                <a:ea typeface="Calibri" panose="020F0502020204030204" pitchFamily="34" charset="0"/>
                <a:cs typeface="Calibri" panose="020F0502020204030204" pitchFamily="34" charset="0"/>
              </a:rPr>
              <a:t>://doi.org/10.1111/jocn.17114.</a:t>
            </a:r>
          </a:p>
          <a:p>
            <a:r>
              <a:rPr lang="en-GB" sz="1400" dirty="0">
                <a:latin typeface="Calibri" panose="020F0502020204030204" pitchFamily="34" charset="0"/>
                <a:ea typeface="Calibri" panose="020F0502020204030204" pitchFamily="34" charset="0"/>
                <a:cs typeface="Calibri" panose="020F0502020204030204" pitchFamily="34" charset="0"/>
              </a:rPr>
              <a:t>Shaw, R., Stroo, M., Fiander, C. and McMillan, K. (2020). Selecting Mobile Health Technologies for Electronic Health Record Integration: Case Study. Journal of Medical Internet Research, 22(10), p.e23314. </a:t>
            </a:r>
            <a:r>
              <a:rPr lang="en-GB" sz="1400" dirty="0" err="1">
                <a:latin typeface="Calibri" panose="020F0502020204030204" pitchFamily="34" charset="0"/>
                <a:ea typeface="Calibri" panose="020F0502020204030204" pitchFamily="34" charset="0"/>
                <a:cs typeface="Calibri" panose="020F0502020204030204" pitchFamily="34" charset="0"/>
              </a:rPr>
              <a:t>doi:https</a:t>
            </a:r>
            <a:r>
              <a:rPr lang="en-GB" sz="1400" dirty="0">
                <a:latin typeface="Calibri" panose="020F0502020204030204" pitchFamily="34" charset="0"/>
                <a:ea typeface="Calibri" panose="020F0502020204030204" pitchFamily="34" charset="0"/>
                <a:cs typeface="Calibri" panose="020F0502020204030204" pitchFamily="34" charset="0"/>
              </a:rPr>
              <a:t>://doi.org/10.2196/23314.</a:t>
            </a:r>
          </a:p>
          <a:p>
            <a:r>
              <a:rPr lang="en-GB" sz="1400" dirty="0">
                <a:latin typeface="Calibri" panose="020F0502020204030204" pitchFamily="34" charset="0"/>
                <a:ea typeface="Calibri" panose="020F0502020204030204" pitchFamily="34" charset="0"/>
                <a:cs typeface="Calibri" panose="020F0502020204030204" pitchFamily="34" charset="0"/>
              </a:rPr>
              <a:t>Irvin, S.A. and Brown, H.N. (1999). Self-scheduling with Microsoft Excel. Nursing economic$, [online] 17(4), pp.201–6. Available at: https://pubmed.ncbi.nlm.nih.gov/10711163/ [Accessed 11 July 2026].</a:t>
            </a:r>
          </a:p>
        </p:txBody>
      </p:sp>
    </p:spTree>
    <p:extLst>
      <p:ext uri="{BB962C8B-B14F-4D97-AF65-F5344CB8AC3E}">
        <p14:creationId xmlns:p14="http://schemas.microsoft.com/office/powerpoint/2010/main" val="4067193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9099-450A-9539-8BA8-853CCE08B383}"/>
              </a:ext>
            </a:extLst>
          </p:cNvPr>
          <p:cNvSpPr>
            <a:spLocks noGrp="1"/>
          </p:cNvSpPr>
          <p:nvPr>
            <p:ph type="title"/>
          </p:nvPr>
        </p:nvSpPr>
        <p:spPr/>
        <p:txBody>
          <a:bodyPr>
            <a:normAutofit/>
          </a:bodyPr>
          <a:lstStyle/>
          <a:p>
            <a:r>
              <a:rPr lang="en-GB" sz="2400" b="1" dirty="0">
                <a:solidFill>
                  <a:schemeClr val="accent3"/>
                </a:solidFill>
                <a:latin typeface="Calibri" panose="020F0502020204030204" pitchFamily="34" charset="0"/>
                <a:cs typeface="Calibri" panose="020F0502020204030204" pitchFamily="34" charset="0"/>
              </a:rPr>
              <a:t>THANK YOU  VERY MUCH FOR LISTENING</a:t>
            </a:r>
          </a:p>
        </p:txBody>
      </p:sp>
      <p:sp>
        <p:nvSpPr>
          <p:cNvPr id="3" name="Text Placeholder 2">
            <a:extLst>
              <a:ext uri="{FF2B5EF4-FFF2-40B4-BE49-F238E27FC236}">
                <a16:creationId xmlns:a16="http://schemas.microsoft.com/office/drawing/2014/main" id="{00BBC11E-CF30-E549-0FAC-56F95DEB7920}"/>
              </a:ext>
            </a:extLst>
          </p:cNvPr>
          <p:cNvSpPr>
            <a:spLocks noGrp="1"/>
          </p:cNvSpPr>
          <p:nvPr>
            <p:ph type="body" idx="1"/>
          </p:nvPr>
        </p:nvSpPr>
        <p:spPr/>
        <p:txBody>
          <a:bodyPr>
            <a:normAutofit/>
          </a:bodyPr>
          <a:lstStyle/>
          <a:p>
            <a:r>
              <a:rPr lang="en-GB" sz="1800" dirty="0">
                <a:solidFill>
                  <a:schemeClr val="accent2"/>
                </a:solidFill>
                <a:latin typeface="Calibri" panose="020F0502020204030204" pitchFamily="34" charset="0"/>
                <a:cs typeface="Calibri" panose="020F0502020204030204" pitchFamily="34" charset="0"/>
              </a:rPr>
              <a:t>Question &amp; Discussions. </a:t>
            </a:r>
          </a:p>
        </p:txBody>
      </p:sp>
    </p:spTree>
    <p:extLst>
      <p:ext uri="{BB962C8B-B14F-4D97-AF65-F5344CB8AC3E}">
        <p14:creationId xmlns:p14="http://schemas.microsoft.com/office/powerpoint/2010/main" val="30011386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15fc19cd-fa26-435b-84bc-af8af48cbcc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5" ma:contentTypeDescription="Create a new document." ma:contentTypeScope="" ma:versionID="eeaced657aee227a197f5075da658616">
  <xsd:schema xmlns:xsd="http://www.w3.org/2001/XMLSchema" xmlns:xs="http://www.w3.org/2001/XMLSchema" xmlns:p="http://schemas.microsoft.com/office/2006/metadata/properties" xmlns:ns3="15fc19cd-fa26-435b-84bc-af8af48cbcc7" targetNamespace="http://schemas.microsoft.com/office/2006/metadata/properties" ma:root="true" ma:fieldsID="9c827ae789d6219a98be831743bd5aae"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32F1A4-BE6E-4A4E-AE6A-71C5FF46CBFA}">
  <ds:schemaRefs>
    <ds:schemaRef ds:uri="http://schemas.microsoft.com/sharepoint/v3/contenttype/forms"/>
  </ds:schemaRefs>
</ds:datastoreItem>
</file>

<file path=customXml/itemProps2.xml><?xml version="1.0" encoding="utf-8"?>
<ds:datastoreItem xmlns:ds="http://schemas.openxmlformats.org/officeDocument/2006/customXml" ds:itemID="{CE998A1B-ECE1-40AE-84C3-BC25033D2F71}">
  <ds:schemaRefs>
    <ds:schemaRef ds:uri="http://purl.org/dc/terms/"/>
    <ds:schemaRef ds:uri="http://schemas.openxmlformats.org/package/2006/metadata/core-properties"/>
    <ds:schemaRef ds:uri="http://purl.org/dc/elements/1.1/"/>
    <ds:schemaRef ds:uri="http://purl.org/dc/dcmitype/"/>
    <ds:schemaRef ds:uri="http://www.w3.org/XML/1998/namespace"/>
    <ds:schemaRef ds:uri="http://schemas.microsoft.com/office/2006/documentManagement/types"/>
    <ds:schemaRef ds:uri="http://schemas.microsoft.com/office/infopath/2007/PartnerControls"/>
    <ds:schemaRef ds:uri="15fc19cd-fa26-435b-84bc-af8af48cbcc7"/>
    <ds:schemaRef ds:uri="http://schemas.microsoft.com/office/2006/metadata/properties"/>
  </ds:schemaRefs>
</ds:datastoreItem>
</file>

<file path=customXml/itemProps3.xml><?xml version="1.0" encoding="utf-8"?>
<ds:datastoreItem xmlns:ds="http://schemas.openxmlformats.org/officeDocument/2006/customXml" ds:itemID="{77798370-6637-4213-913D-7D20225B74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TM10001114[[fn=Gallery]]</Template>
  <TotalTime>4138</TotalTime>
  <Words>3845</Words>
  <Application>Microsoft Office PowerPoint</Application>
  <PresentationFormat>On-screen Show (16:9)</PresentationFormat>
  <Paragraphs>328</Paragraphs>
  <Slides>23</Slides>
  <Notes>15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Aptos</vt:lpstr>
      <vt:lpstr>Aptos Display</vt:lpstr>
      <vt:lpstr>Arial</vt:lpstr>
      <vt:lpstr>Calibri</vt:lpstr>
      <vt:lpstr>Courier New</vt:lpstr>
      <vt:lpstr>Trebuchet MS</vt:lpstr>
      <vt:lpstr>Wingdings</vt:lpstr>
      <vt:lpstr>Wingdings 3</vt:lpstr>
      <vt:lpstr>Office Theme</vt:lpstr>
      <vt:lpstr>Facet</vt:lpstr>
      <vt:lpstr>PowerPoint Presentation</vt:lpstr>
      <vt:lpstr>PowerPoint Presentation</vt:lpstr>
      <vt:lpstr>PowerPoint Presentation</vt:lpstr>
      <vt:lpstr>introduction</vt:lpstr>
      <vt:lpstr>PowerPoint Presentation</vt:lpstr>
      <vt:lpstr>PowerPoint Presentation</vt:lpstr>
      <vt:lpstr> Secure File Storage &amp; Sharing                                                                                    {Elsa De Sousa} {2542716}</vt:lpstr>
      <vt:lpstr>Secure File Storage &amp; Sharing {Elsa De Sousa} </vt:lpstr>
      <vt:lpstr> Secure File Storage &amp; Sharing {Elsa De Sousa}</vt:lpstr>
      <vt:lpstr>PowerPoint Presentation</vt:lpstr>
      <vt:lpstr>PowerPoint Presentation</vt:lpstr>
      <vt:lpstr>PowerPoint Presentation</vt:lpstr>
      <vt:lpstr>PowerPoint Presentation</vt:lpstr>
      <vt:lpstr>Task 5: Staff Training                                                      Leticia Paquete Ramos (2544943)</vt:lpstr>
      <vt:lpstr>PowerPoint Presentation</vt:lpstr>
      <vt:lpstr> Staff Scheduling/Rotas {Celina Mane} [2417328] </vt:lpstr>
      <vt:lpstr>  Staff Scheduling/Rotas {Celina Mane} [2417328] </vt:lpstr>
      <vt:lpstr>PowerPoint Presentation</vt:lpstr>
      <vt:lpstr>PowerPoint Presentation</vt:lpstr>
      <vt:lpstr>PowerPoint Presentation</vt:lpstr>
      <vt:lpstr>PowerPoint Presentation</vt:lpstr>
      <vt:lpstr>PowerPoint Presentation</vt:lpstr>
      <vt:lpstr>THANK YOU  VERY MUCH FOR LISTENING</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Isha Kargbo (2542091)</cp:lastModifiedBy>
  <cp:revision>11</cp:revision>
  <dcterms:created xsi:type="dcterms:W3CDTF">2026-06-21T15:50:06Z</dcterms:created>
  <dcterms:modified xsi:type="dcterms:W3CDTF">2026-07-12T11:33:15Z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