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2"/>
  </p:notesMasterIdLst>
  <p:handoutMasterIdLst>
    <p:handoutMasterId r:id="rId23"/>
  </p:handoutMasterIdLst>
  <p:sldIdLst>
    <p:sldId id="256" r:id="rId4"/>
    <p:sldId id="382" r:id="rId5"/>
    <p:sldId id="383" r:id="rId6"/>
    <p:sldId id="384" r:id="rId7"/>
    <p:sldId id="385" r:id="rId8"/>
    <p:sldId id="386" r:id="rId9"/>
    <p:sldId id="387" r:id="rId10"/>
    <p:sldId id="388" r:id="rId11"/>
    <p:sldId id="389" r:id="rId12"/>
    <p:sldId id="390" r:id="rId13"/>
    <p:sldId id="391" r:id="rId14"/>
    <p:sldId id="392" r:id="rId15"/>
    <p:sldId id="393" r:id="rId16"/>
    <p:sldId id="394" r:id="rId17"/>
    <p:sldId id="395" r:id="rId18"/>
    <p:sldId id="396" r:id="rId19"/>
    <p:sldId id="397" r:id="rId20"/>
    <p:sldId id="398" r:id="rId21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8013" autoAdjust="0"/>
  </p:normalViewPr>
  <p:slideViewPr>
    <p:cSldViewPr>
      <p:cViewPr varScale="1">
        <p:scale>
          <a:sx n="71" d="100"/>
          <a:sy n="71" d="100"/>
        </p:scale>
        <p:origin x="1698" y="5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4T17:11:43.653" idx="1">
    <p:pos x="5664" y="3089"/>
    <p:text>While the second option is technically correct, it is an example of Bad Data. The quoted ‘NULL’ used for the phone number is bad data showing a bad way of getting round the NOT NULL constraint. Also a quoted ‘NULL’ is not the same thing as the NULL (unknown) value.</p:text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https://docs.microsoft.com/en-us/sql/t-sql/statements/alter-table-transact-sql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446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https://docs.microsoft.com/en-us/sql/t-sql/statements/insert-transact-sql</a:t>
            </a:r>
          </a:p>
          <a:p>
            <a:r>
              <a:rPr lang="en-GB" dirty="0"/>
              <a:t>https://www.w3schools.com/sql/sql_insert.asp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688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442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first example does not specify</a:t>
            </a:r>
            <a:r>
              <a:rPr lang="en-GB" baseline="0" dirty="0"/>
              <a:t> the column names, but values for all columns in the table create order have been specified.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2</a:t>
            </a:r>
            <a:r>
              <a:rPr lang="en-GB" baseline="30000" dirty="0"/>
              <a:t>nd</a:t>
            </a:r>
            <a:r>
              <a:rPr lang="en-GB" baseline="0" dirty="0"/>
              <a:t> specifies column names and values and the values match the column names correctly.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3</a:t>
            </a:r>
            <a:r>
              <a:rPr lang="en-GB" baseline="30000" dirty="0"/>
              <a:t>rd</a:t>
            </a:r>
            <a:r>
              <a:rPr lang="en-GB" baseline="0" dirty="0"/>
              <a:t> </a:t>
            </a:r>
            <a:r>
              <a:rPr lang="en-GB" dirty="0"/>
              <a:t>does not specify</a:t>
            </a:r>
            <a:r>
              <a:rPr lang="en-GB" baseline="0" dirty="0"/>
              <a:t> the column names, but values for all columns in the table create order have been specified. A NULL is specified for the </a:t>
            </a:r>
            <a:r>
              <a:rPr lang="en-GB" baseline="0" dirty="0" err="1"/>
              <a:t>middleName</a:t>
            </a:r>
            <a:r>
              <a:rPr lang="en-GB" baseline="0" dirty="0"/>
              <a:t> column which is acceptable as this column allows null (unknown, not specified) values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4</a:t>
            </a:r>
            <a:r>
              <a:rPr lang="en-GB" baseline="30000" dirty="0"/>
              <a:t>th</a:t>
            </a:r>
            <a:r>
              <a:rPr lang="en-GB" baseline="0" dirty="0"/>
              <a:t> omits the </a:t>
            </a:r>
            <a:r>
              <a:rPr lang="en-GB" baseline="0" dirty="0" err="1"/>
              <a:t>middleName</a:t>
            </a:r>
            <a:r>
              <a:rPr lang="en-GB" baseline="0" dirty="0"/>
              <a:t> column in both the columns and value list because this column allows NULL 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6642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995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While the second option is technically</a:t>
            </a:r>
            <a:r>
              <a:rPr lang="en-GB" baseline="0" dirty="0"/>
              <a:t> correct, it is an example of Bad Data. The quoted ‘NULL’ used for the phone number is bad data showing a bad way of getting round the NOT NULL constraint. Also a quoted ‘NULL’ is not the same thing as the NULL (unknown)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781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D8F33AA-B038-4CAC-8259-0ABE997487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FD52F23-4BDC-4034-976E-EE57BD603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0666E71-75BC-4C42-AA89-425B0E918DF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F4F8263-27CB-4FFF-B308-55A1D6AA76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951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111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345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066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018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13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172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36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917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898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77785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438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77665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336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482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428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482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DBMS_1819_Lecture4_LectureExercise.sq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5: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511303-F8B5-46F8-A178-1CDFC17A9BC8}"/>
              </a:ext>
            </a:extLst>
          </p:cNvPr>
          <p:cNvSpPr txBox="1"/>
          <p:nvPr/>
        </p:nvSpPr>
        <p:spPr>
          <a:xfrm>
            <a:off x="323528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Altering Tables</a:t>
            </a:r>
          </a:p>
          <a:p>
            <a:r>
              <a:rPr lang="en-GB" dirty="0"/>
              <a:t>SQL’s Data Manipulation Language (DML)</a:t>
            </a:r>
          </a:p>
          <a:p>
            <a:pPr lvl="1"/>
            <a:r>
              <a:rPr lang="en-GB" dirty="0"/>
              <a:t>The INSERT Statement</a:t>
            </a:r>
          </a:p>
          <a:p>
            <a:r>
              <a:rPr lang="en-GB" dirty="0"/>
              <a:t>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5313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table.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30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Adding a new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 [CONSTRAINTS]</a:t>
            </a:r>
          </a:p>
          <a:p>
            <a:r>
              <a:rPr lang="en-GB" dirty="0"/>
              <a:t>Deleting (Dropping) an existing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DROP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endParaRPr lang="en-GB" dirty="0"/>
          </a:p>
          <a:p>
            <a:r>
              <a:rPr lang="en-GB" dirty="0"/>
              <a:t>Changing a column’s properties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ALTER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r>
              <a:rPr lang="en-GB" dirty="0"/>
              <a:t> [new property details]</a:t>
            </a:r>
          </a:p>
          <a:p>
            <a:r>
              <a:rPr lang="en-GB" dirty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DROP CONSTRAINT</a:t>
            </a:r>
            <a:r>
              <a:rPr lang="en-GB" dirty="0"/>
              <a:t> </a:t>
            </a:r>
            <a:r>
              <a:rPr lang="en-GB" dirty="0" err="1"/>
              <a:t>constraintName</a:t>
            </a:r>
            <a:r>
              <a:rPr lang="en-GB" dirty="0"/>
              <a:t> 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67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Note</a:t>
            </a:r>
            <a:r>
              <a:rPr lang="en-GB" dirty="0"/>
              <a:t>: 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together – separate these using commas.</a:t>
            </a:r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28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</a:p>
          <a:p>
            <a:r>
              <a:rPr lang="en-GB" dirty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3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Dropping columns</a:t>
            </a:r>
          </a:p>
          <a:p>
            <a:pPr lvl="1"/>
            <a:r>
              <a:rPr lang="en-GB" dirty="0"/>
              <a:t>Note: if the column(s) to be dropped have any constraints, </a:t>
            </a:r>
            <a:r>
              <a:rPr lang="en-GB" u="sng" dirty="0"/>
              <a:t>you must</a:t>
            </a:r>
            <a:r>
              <a:rPr lang="en-GB" dirty="0"/>
              <a:t> delete these first.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Dropping the column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604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DROP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Removes a named table and all the rows in it from the database.</a:t>
            </a:r>
          </a:p>
          <a:p>
            <a:r>
              <a:rPr lang="en-GB" dirty="0"/>
              <a:t>Syntax:</a:t>
            </a:r>
          </a:p>
          <a:p>
            <a:pPr marL="365760" lvl="1" indent="0" algn="ctr">
              <a:buNone/>
            </a:pPr>
            <a:r>
              <a:rPr lang="en-GB" dirty="0"/>
              <a:t>DROP TABLE </a:t>
            </a:r>
            <a:r>
              <a:rPr lang="en-GB" dirty="0" err="1"/>
              <a:t>TableName</a:t>
            </a:r>
            <a:endParaRPr lang="en-GB" dirty="0"/>
          </a:p>
          <a:p>
            <a:r>
              <a:rPr lang="en-GB" dirty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35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DML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8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SQL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Usually (at least by DB specialists) – not a rule but common practice:</a:t>
            </a:r>
          </a:p>
          <a:p>
            <a:pPr lvl="1"/>
            <a:r>
              <a:rPr lang="en-GB" dirty="0"/>
              <a:t>Reserved words are written in uppercase</a:t>
            </a:r>
          </a:p>
          <a:p>
            <a:pPr lvl="1"/>
            <a:r>
              <a:rPr lang="en-GB" dirty="0"/>
              <a:t>User-defined words, e.g. identifiers (DB object names), are written in lowercase</a:t>
            </a:r>
          </a:p>
          <a:p>
            <a:r>
              <a:rPr lang="en-GB" dirty="0"/>
              <a:t>Literals are constant values used in SQL statements: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non-numeric literals</a:t>
            </a:r>
            <a:r>
              <a:rPr lang="en-GB" dirty="0"/>
              <a:t> </a:t>
            </a:r>
            <a:r>
              <a:rPr lang="en-GB" u="sng" dirty="0"/>
              <a:t>must</a:t>
            </a:r>
            <a:r>
              <a:rPr lang="en-GB" dirty="0"/>
              <a:t> be enclosed in single quotes, e.g. 'Swansea', 'John', 'SA1 6ED', '02-Nov-2016'.</a:t>
            </a:r>
          </a:p>
          <a:p>
            <a:pPr lvl="2"/>
            <a:r>
              <a:rPr lang="en-GB" dirty="0"/>
              <a:t>If non-numeric literal value contains a single quote, it must be </a:t>
            </a:r>
            <a:r>
              <a:rPr lang="en-GB" b="1" i="1" dirty="0"/>
              <a:t>escaped using </a:t>
            </a:r>
            <a:r>
              <a:rPr lang="en-GB" b="1" i="1" u="sng" dirty="0"/>
              <a:t>double single</a:t>
            </a:r>
            <a:r>
              <a:rPr lang="en-GB" b="1" i="1" dirty="0"/>
              <a:t> quotes</a:t>
            </a:r>
            <a:r>
              <a:rPr lang="en-GB" dirty="0"/>
              <a:t>: '</a:t>
            </a:r>
            <a:r>
              <a:rPr lang="en-GB" dirty="0" err="1"/>
              <a:t>O</a:t>
            </a:r>
            <a:r>
              <a:rPr lang="en-GB" b="1" dirty="0" err="1"/>
              <a:t>''</a:t>
            </a:r>
            <a:r>
              <a:rPr lang="en-GB" dirty="0" err="1"/>
              <a:t>Sullivan</a:t>
            </a:r>
            <a:r>
              <a:rPr lang="en-GB" dirty="0"/>
              <a:t>'.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numeric literals</a:t>
            </a:r>
            <a:r>
              <a:rPr lang="en-GB" dirty="0"/>
              <a:t> </a:t>
            </a:r>
            <a:r>
              <a:rPr lang="en-GB" u="sng" dirty="0"/>
              <a:t>must not</a:t>
            </a:r>
            <a:r>
              <a:rPr lang="en-GB" dirty="0"/>
              <a:t> be enclosed in quotes, e.g. 5000, 19.99, 65.00.</a:t>
            </a:r>
          </a:p>
        </p:txBody>
      </p:sp>
    </p:spTree>
    <p:extLst>
      <p:ext uri="{BB962C8B-B14F-4D97-AF65-F5344CB8AC3E}">
        <p14:creationId xmlns:p14="http://schemas.microsoft.com/office/powerpoint/2010/main" val="173130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Data Manipulation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SELECT</a:t>
            </a:r>
            <a:r>
              <a:rPr lang="en-GB" dirty="0"/>
              <a:t> – to </a:t>
            </a:r>
            <a:r>
              <a:rPr lang="en-GB" b="1" dirty="0"/>
              <a:t>query</a:t>
            </a:r>
            <a:r>
              <a:rPr lang="en-GB" dirty="0"/>
              <a:t> (select) data in the database</a:t>
            </a:r>
          </a:p>
          <a:p>
            <a:r>
              <a:rPr lang="en-GB" b="1" dirty="0"/>
              <a:t>INSERT</a:t>
            </a:r>
            <a:r>
              <a:rPr lang="en-GB" dirty="0"/>
              <a:t> – to </a:t>
            </a:r>
            <a:r>
              <a:rPr lang="en-GB" b="1" dirty="0"/>
              <a:t>add new</a:t>
            </a:r>
            <a:r>
              <a:rPr lang="en-GB" dirty="0"/>
              <a:t> (insert) data into a database table</a:t>
            </a:r>
          </a:p>
          <a:p>
            <a:r>
              <a:rPr lang="en-GB" b="1" dirty="0"/>
              <a:t>UPDATE</a:t>
            </a:r>
            <a:r>
              <a:rPr lang="en-GB" dirty="0"/>
              <a:t> – to </a:t>
            </a:r>
            <a:r>
              <a:rPr lang="en-GB" b="1" dirty="0"/>
              <a:t>change</a:t>
            </a:r>
            <a:r>
              <a:rPr lang="en-GB" dirty="0"/>
              <a:t> (update) existing data in a database table</a:t>
            </a:r>
          </a:p>
          <a:p>
            <a:r>
              <a:rPr lang="en-GB" b="1" dirty="0"/>
              <a:t>DELETE</a:t>
            </a:r>
            <a:r>
              <a:rPr lang="en-GB" dirty="0"/>
              <a:t> – to </a:t>
            </a:r>
            <a:r>
              <a:rPr lang="en-GB" b="1" dirty="0"/>
              <a:t>remove</a:t>
            </a:r>
            <a:r>
              <a:rPr lang="en-GB" dirty="0"/>
              <a:t> (delete) data from a database table.</a:t>
            </a:r>
          </a:p>
          <a:p>
            <a:r>
              <a:rPr lang="en-GB" dirty="0"/>
              <a:t>These 4 operations are commonly referred to as </a:t>
            </a:r>
            <a:r>
              <a:rPr lang="en-GB" b="1" dirty="0"/>
              <a:t>CRUD</a:t>
            </a:r>
            <a:r>
              <a:rPr lang="en-GB" dirty="0"/>
              <a:t> operations/statements:</a:t>
            </a:r>
          </a:p>
          <a:p>
            <a:pPr marL="640080" lvl="2" indent="0">
              <a:buNone/>
            </a:pPr>
            <a:r>
              <a:rPr lang="en-GB" b="1" dirty="0"/>
              <a:t>	C</a:t>
            </a:r>
            <a:r>
              <a:rPr lang="en-GB" dirty="0"/>
              <a:t>reate (Insert)		</a:t>
            </a:r>
            <a:r>
              <a:rPr lang="en-GB" b="1" dirty="0"/>
              <a:t>U</a:t>
            </a:r>
            <a:r>
              <a:rPr lang="en-GB" dirty="0"/>
              <a:t>pdate (Update)</a:t>
            </a:r>
            <a:br>
              <a:rPr lang="en-GB" dirty="0"/>
            </a:br>
            <a:r>
              <a:rPr lang="en-GB" dirty="0"/>
              <a:t>	</a:t>
            </a:r>
            <a:r>
              <a:rPr lang="en-GB" b="1" dirty="0"/>
              <a:t>R</a:t>
            </a:r>
            <a:r>
              <a:rPr lang="en-GB" dirty="0"/>
              <a:t>ead (Select) 			</a:t>
            </a:r>
            <a:r>
              <a:rPr lang="en-GB" b="1" dirty="0"/>
              <a:t>D</a:t>
            </a:r>
            <a:r>
              <a:rPr lang="en-GB" dirty="0"/>
              <a:t>elete (Delete)</a:t>
            </a:r>
          </a:p>
        </p:txBody>
      </p:sp>
    </p:spTree>
    <p:extLst>
      <p:ext uri="{BB962C8B-B14F-4D97-AF65-F5344CB8AC3E}">
        <p14:creationId xmlns:p14="http://schemas.microsoft.com/office/powerpoint/2010/main" val="167849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7" y="1600200"/>
            <a:ext cx="8549459" cy="5257800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…)]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r>
              <a:rPr lang="en-GB" dirty="0"/>
              <a:t>Inserts new rows, one at a time.</a:t>
            </a:r>
          </a:p>
          <a:p>
            <a:r>
              <a:rPr lang="en-GB" dirty="0"/>
              <a:t>The column list, column1, column2, …, is optional</a:t>
            </a:r>
          </a:p>
          <a:p>
            <a:pPr lvl="1"/>
            <a:r>
              <a:rPr lang="en-GB" dirty="0"/>
              <a:t>If omitted, SQL assumes data is being inserted into </a:t>
            </a:r>
            <a:r>
              <a:rPr lang="en-GB" b="1" dirty="0"/>
              <a:t>all</a:t>
            </a:r>
            <a:r>
              <a:rPr lang="en-GB" dirty="0"/>
              <a:t> </a:t>
            </a:r>
            <a:r>
              <a:rPr lang="en-GB" b="1" dirty="0"/>
              <a:t>columns</a:t>
            </a:r>
            <a:r>
              <a:rPr lang="en-GB" dirty="0"/>
              <a:t> </a:t>
            </a:r>
            <a:r>
              <a:rPr lang="en-GB" b="1" i="1" dirty="0"/>
              <a:t>in</a:t>
            </a:r>
            <a:r>
              <a:rPr lang="en-GB" i="1" dirty="0"/>
              <a:t> </a:t>
            </a:r>
            <a:r>
              <a:rPr lang="en-GB" b="1" i="1" dirty="0"/>
              <a:t>their</a:t>
            </a:r>
            <a:r>
              <a:rPr lang="en-GB" i="1" dirty="0"/>
              <a:t> </a:t>
            </a:r>
            <a:r>
              <a:rPr lang="en-GB" b="1" i="1" dirty="0"/>
              <a:t>original CREATE TABLE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specifying columns:</a:t>
            </a:r>
          </a:p>
          <a:p>
            <a:pPr lvl="2"/>
            <a:r>
              <a:rPr lang="en-GB" dirty="0"/>
              <a:t>The data values must correspond to the specified column order – see next slide.</a:t>
            </a:r>
          </a:p>
          <a:p>
            <a:pPr lvl="2"/>
            <a:r>
              <a:rPr lang="en-GB" dirty="0"/>
              <a:t>You can omit columns, but only columns that are:</a:t>
            </a:r>
          </a:p>
          <a:p>
            <a:pPr lvl="3"/>
            <a:r>
              <a:rPr lang="en-GB" dirty="0"/>
              <a:t>allowed to accept NULL values or </a:t>
            </a:r>
          </a:p>
          <a:p>
            <a:pPr lvl="3"/>
            <a:r>
              <a:rPr lang="en-GB" dirty="0"/>
              <a:t>columns that have a DEFAULT value specified.</a:t>
            </a:r>
          </a:p>
          <a:p>
            <a:r>
              <a:rPr lang="en-GB" dirty="0"/>
              <a:t>Auto increment columns do not need to be specified.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03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INSERT Statement – Specifying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2132856"/>
            <a:ext cx="8351840" cy="4725144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b="1" dirty="0"/>
              <a:t>Note</a:t>
            </a:r>
            <a:r>
              <a:rPr lang="en-GB" dirty="0"/>
              <a:t> the following if specifying columns in the INSERT statement:</a:t>
            </a:r>
          </a:p>
          <a:p>
            <a:r>
              <a:rPr lang="en-GB" dirty="0"/>
              <a:t>The number of items in the column list and data values list must be the same.</a:t>
            </a:r>
          </a:p>
          <a:p>
            <a:r>
              <a:rPr lang="en-GB" dirty="0"/>
              <a:t>There must be a direct correspondence in the position of items in both lists, i.e. dataValue1 for column1, dataValue2 for column2, and so on.</a:t>
            </a:r>
          </a:p>
          <a:p>
            <a:r>
              <a:rPr lang="en-GB" dirty="0"/>
              <a:t>The data type of each item in the </a:t>
            </a:r>
            <a:r>
              <a:rPr lang="en-GB" dirty="0" err="1"/>
              <a:t>dataValues</a:t>
            </a:r>
            <a:r>
              <a:rPr lang="en-GB" dirty="0"/>
              <a:t> list must be compatible with the type of the corresponding column.</a:t>
            </a:r>
          </a:p>
        </p:txBody>
      </p:sp>
    </p:spTree>
    <p:extLst>
      <p:ext uri="{BB962C8B-B14F-4D97-AF65-F5344CB8AC3E}">
        <p14:creationId xmlns:p14="http://schemas.microsoft.com/office/powerpoint/2010/main" val="380906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Consider a table Student with the following:</a:t>
            </a:r>
          </a:p>
          <a:p>
            <a:pPr marL="640080" lvl="2" indent="0">
              <a:buNone/>
            </a:pPr>
            <a:r>
              <a:rPr lang="en-GB" sz="2000" b="1" dirty="0"/>
              <a:t>Student</a:t>
            </a:r>
            <a:r>
              <a:rPr lang="en-GB" sz="2000" dirty="0"/>
              <a:t>(</a:t>
            </a:r>
            <a:r>
              <a:rPr lang="en-GB" sz="2000" dirty="0" err="1"/>
              <a:t>pNumber</a:t>
            </a:r>
            <a:r>
              <a:rPr lang="en-GB" sz="2000" dirty="0"/>
              <a:t>, </a:t>
            </a:r>
            <a:r>
              <a:rPr lang="en-GB" sz="2000" dirty="0" err="1"/>
              <a:t>firstName</a:t>
            </a:r>
            <a:r>
              <a:rPr lang="en-GB" sz="2000" dirty="0"/>
              <a:t>, </a:t>
            </a:r>
            <a:r>
              <a:rPr lang="en-GB" sz="2000" dirty="0" err="1"/>
              <a:t>middleName</a:t>
            </a:r>
            <a:r>
              <a:rPr lang="en-GB" sz="2000" dirty="0"/>
              <a:t>, </a:t>
            </a:r>
            <a:r>
              <a:rPr lang="en-GB" sz="2000" dirty="0" err="1"/>
              <a:t>lastName</a:t>
            </a:r>
            <a:r>
              <a:rPr lang="en-GB" sz="2000" dirty="0"/>
              <a:t>, DOB, gender)</a:t>
            </a:r>
          </a:p>
          <a:p>
            <a:pPr marL="640080" lvl="2" indent="0">
              <a:buNone/>
            </a:pPr>
            <a:r>
              <a:rPr lang="en-GB" dirty="0"/>
              <a:t>(</a:t>
            </a:r>
            <a:r>
              <a:rPr lang="en-GB" i="1" dirty="0"/>
              <a:t>The middle name column accepts NULL values</a:t>
            </a:r>
            <a:r>
              <a:rPr lang="en-GB" dirty="0"/>
              <a:t>)</a:t>
            </a:r>
          </a:p>
          <a:p>
            <a:r>
              <a:rPr lang="en-GB" dirty="0"/>
              <a:t>The following are example INSERT statements: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middleName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60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5257800"/>
          </a:xfrm>
        </p:spPr>
        <p:txBody>
          <a:bodyPr/>
          <a:lstStyle/>
          <a:p>
            <a:r>
              <a:rPr lang="en-GB" dirty="0"/>
              <a:t>Consider the Branch table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/>
              <a:t>Branch(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city, postcode, </a:t>
            </a:r>
            <a:r>
              <a:rPr lang="en-GB" dirty="0" err="1"/>
              <a:t>phoneNo</a:t>
            </a:r>
            <a:r>
              <a:rPr lang="en-GB" dirty="0"/>
              <a:t>)</a:t>
            </a:r>
          </a:p>
          <a:p>
            <a:r>
              <a:rPr lang="en-GB" dirty="0"/>
              <a:t>Here are the data definition requirements:</a:t>
            </a:r>
          </a:p>
          <a:p>
            <a:pPr lvl="1"/>
            <a:r>
              <a:rPr lang="en-GB" sz="2500" b="1" dirty="0" err="1"/>
              <a:t>branchNo</a:t>
            </a:r>
            <a:r>
              <a:rPr lang="en-GB" sz="2500" dirty="0"/>
              <a:t>: Character String, Size: 5, Required, PK</a:t>
            </a:r>
          </a:p>
          <a:p>
            <a:pPr lvl="1"/>
            <a:r>
              <a:rPr lang="en-GB" sz="2500" b="1" dirty="0" err="1"/>
              <a:t>streetAddress</a:t>
            </a:r>
            <a:r>
              <a:rPr lang="en-GB" sz="2500" dirty="0"/>
              <a:t>: Character String, Size: 30, Required</a:t>
            </a:r>
          </a:p>
          <a:p>
            <a:pPr lvl="1"/>
            <a:r>
              <a:rPr lang="en-GB" sz="2500" b="1" dirty="0"/>
              <a:t>city</a:t>
            </a:r>
            <a:r>
              <a:rPr lang="en-GB" sz="2500" dirty="0"/>
              <a:t>: Character String, Size: 20, Required</a:t>
            </a:r>
          </a:p>
          <a:p>
            <a:pPr lvl="1"/>
            <a:r>
              <a:rPr lang="en-GB" sz="2500" b="1" dirty="0"/>
              <a:t>postcode</a:t>
            </a:r>
            <a:r>
              <a:rPr lang="en-GB" sz="2500" dirty="0"/>
              <a:t>: Character String, Size 8, Required, Limit values to min length 6</a:t>
            </a:r>
          </a:p>
          <a:p>
            <a:pPr lvl="1"/>
            <a:r>
              <a:rPr lang="en-GB" sz="2500" b="1" dirty="0" err="1"/>
              <a:t>phoneNo</a:t>
            </a:r>
            <a:r>
              <a:rPr lang="en-GB" sz="2500" dirty="0"/>
              <a:t>: Character String, Size 12, Required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025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550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hlinkClick r:id="rId3" action="ppaction://hlinkfile"/>
          </p:cNvPr>
          <p:cNvSpPr/>
          <p:nvPr/>
        </p:nvSpPr>
        <p:spPr>
          <a:xfrm>
            <a:off x="611560" y="2276872"/>
            <a:ext cx="8424936" cy="4464496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2423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I: 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r>
              <a:rPr lang="en-GB" dirty="0"/>
              <a:t>Part II: 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550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), </a:t>
            </a:r>
            <a:r>
              <a:rPr lang="en-GB" sz="2900" b="1" u="sng" dirty="0">
                <a:solidFill>
                  <a:schemeClr val="accent1"/>
                </a:solidFill>
                <a:latin typeface="Consolas" panose="020B0609020204030204" pitchFamily="49" charset="0"/>
              </a:rPr>
              <a:t>but …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85293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560" y="2924944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1560" y="429309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11560" y="4437112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06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  <p:bldP spid="5" grpId="0"/>
      <p:bldP spid="7" grpId="0" animBg="1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BS_2021_Lecture3" id="{B4AFF3E7-9858-47DE-BFB3-905E62EAE6E9}" vid="{819986FB-3C1F-4925-B7BD-B5DB6ED27F7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DBS_2021_temp colours</Template>
  <TotalTime>16971</TotalTime>
  <Words>1738</Words>
  <Application>Microsoft Office PowerPoint</Application>
  <PresentationFormat>On-screen Show (4:3)</PresentationFormat>
  <Paragraphs>156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Consolas</vt:lpstr>
      <vt:lpstr>Trebuchet MS</vt:lpstr>
      <vt:lpstr>Wingdings 3</vt:lpstr>
      <vt:lpstr>Facet</vt:lpstr>
      <vt:lpstr>SQL DATA Manipulation Language (DML)</vt:lpstr>
      <vt:lpstr>Today’s Lecture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SQL DML</vt:lpstr>
      <vt:lpstr>Writing SQL Commands</vt:lpstr>
      <vt:lpstr>SQL Data Manipulation</vt:lpstr>
      <vt:lpstr>The INSERT Statement </vt:lpstr>
      <vt:lpstr>The INSERT Statement – Specifying Columns</vt:lpstr>
      <vt:lpstr>INSERT Statement</vt:lpstr>
      <vt:lpstr>Exercise: INSERT Statement</vt:lpstr>
      <vt:lpstr>Exercise: INSERT Statement</vt:lpstr>
      <vt:lpstr>Lab Exercise</vt:lpstr>
      <vt:lpstr>Exercise: INSERT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1608</cp:revision>
  <cp:lastPrinted>2014-09-29T16:21:25Z</cp:lastPrinted>
  <dcterms:created xsi:type="dcterms:W3CDTF">2013-09-18T07:00:31Z</dcterms:created>
  <dcterms:modified xsi:type="dcterms:W3CDTF">2021-10-21T10:55:53Z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