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62" r:id="rId5"/>
    <p:sldId id="265" r:id="rId6"/>
    <p:sldId id="261" r:id="rId7"/>
    <p:sldId id="267" r:id="rId8"/>
    <p:sldId id="266" r:id="rId9"/>
    <p:sldId id="269" r:id="rId10"/>
    <p:sldId id="270" r:id="rId11"/>
    <p:sldId id="268" r:id="rId12"/>
    <p:sldId id="272" r:id="rId13"/>
    <p:sldId id="274" r:id="rId14"/>
    <p:sldId id="273" r:id="rId15"/>
    <p:sldId id="275" r:id="rId16"/>
    <p:sldId id="276" r:id="rId17"/>
    <p:sldId id="277" r:id="rId18"/>
    <p:sldId id="278" r:id="rId19"/>
    <p:sldId id="280" r:id="rId20"/>
    <p:sldId id="263" r:id="rId21"/>
    <p:sldId id="279" r:id="rId22"/>
    <p:sldId id="27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11/10/2021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11/10/2021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11/10/2021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gov.uk/government/publications/health-matters-health-and-wellbeing-community-centred-approaches/health-matters-community-centred-approaches-for-health-and-wellbein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publications/health-matters-health-and-wellbeing-community-centred-approaches/health-matters-community-centred-approaches-for-health-and-wellbeing"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gov.uk/government/publications/health-matters-health-and-wellbeing-community-centred-approaches/health-matters-community-centred-approaches-for-health-and-wellbein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gov.uk/government/publications/health-matters-health-and-wellbeing-community-centred-approaches/health-matters-community-centred-approaches-for-health-and-wellbein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gov.uk/government/publications/health-matters-health-and-wellbeing-community-centred-approaches/health-matters-community-centred-approaches-for-health-and-wellbeing"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gov.uk/government/publications/health-matters-health-and-wellbeing-community-centred-approaches/health-matters-community-centred-approaches-for-health-and-wellbeing"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EdNlogJ3GdA?feature=oembed" TargetMode="External"/><Relationship Id="rId4" Type="http://schemas.openxmlformats.org/officeDocument/2006/relationships/hyperlink" Target="https://www.youtube.com/watch?v=EdNlogJ3GdA"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gov.uk/government/publications/health-matters-health-and-wellbeing-community-centred-approaches/health-matters-community-centred-approaches-for-health-and-wellbe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88858" y="1367407"/>
            <a:ext cx="7962253" cy="1731420"/>
          </a:xfrm>
        </p:spPr>
        <p:txBody>
          <a:bodyPr>
            <a:normAutofit fontScale="90000"/>
          </a:bodyPr>
          <a:lstStyle/>
          <a:p>
            <a:r>
              <a:rPr lang="en-GB" altLang="en-US" sz="5400" b="1" dirty="0">
                <a:solidFill>
                  <a:schemeClr val="bg1"/>
                </a:solidFill>
              </a:rPr>
              <a:t>Community Care and Development </a:t>
            </a:r>
            <a:br>
              <a:rPr lang="en-GB" altLang="en-US" sz="5400" b="1" dirty="0">
                <a:solidFill>
                  <a:schemeClr val="bg1"/>
                </a:solidFill>
              </a:rPr>
            </a:br>
            <a:r>
              <a:rPr lang="en-GB" altLang="en-US" sz="5400" b="1" dirty="0">
                <a:solidFill>
                  <a:schemeClr val="bg1"/>
                </a:solidFill>
              </a:rPr>
              <a:t>BMHP6022</a:t>
            </a:r>
          </a:p>
        </p:txBody>
      </p:sp>
      <p:sp>
        <p:nvSpPr>
          <p:cNvPr id="3" name="TextBox 2">
            <a:extLst>
              <a:ext uri="{FF2B5EF4-FFF2-40B4-BE49-F238E27FC236}">
                <a16:creationId xmlns:a16="http://schemas.microsoft.com/office/drawing/2014/main" id="{9D1C96DE-C090-4E6B-AC0B-470FD4653840}"/>
              </a:ext>
            </a:extLst>
          </p:cNvPr>
          <p:cNvSpPr txBox="1"/>
          <p:nvPr/>
        </p:nvSpPr>
        <p:spPr>
          <a:xfrm>
            <a:off x="1904301" y="3429000"/>
            <a:ext cx="8383817" cy="2308324"/>
          </a:xfrm>
          <a:prstGeom prst="rect">
            <a:avLst/>
          </a:prstGeom>
          <a:noFill/>
        </p:spPr>
        <p:txBody>
          <a:bodyPr wrap="square" rtlCol="0">
            <a:spAutoFit/>
          </a:bodyPr>
          <a:lstStyle/>
          <a:p>
            <a:pPr algn="ctr"/>
            <a:r>
              <a:rPr lang="en-GB" sz="3600" b="1" dirty="0">
                <a:solidFill>
                  <a:prstClr val="white"/>
                </a:solidFill>
                <a:latin typeface="Myriad Pro"/>
              </a:rPr>
              <a:t>WEEK 1 – SESSION 1 and 2</a:t>
            </a:r>
          </a:p>
          <a:p>
            <a:pPr algn="ctr"/>
            <a:r>
              <a:rPr lang="en-GB" sz="3600" b="1" dirty="0">
                <a:solidFill>
                  <a:prstClr val="white"/>
                </a:solidFill>
                <a:latin typeface="Myriad Pro"/>
              </a:rPr>
              <a:t> </a:t>
            </a:r>
          </a:p>
          <a:p>
            <a:pPr algn="ctr"/>
            <a:r>
              <a:rPr lang="en-GB" sz="3600" b="1" dirty="0">
                <a:solidFill>
                  <a:prstClr val="white"/>
                </a:solidFill>
                <a:latin typeface="Myriad Pro"/>
              </a:rPr>
              <a:t>Community:</a:t>
            </a:r>
          </a:p>
          <a:p>
            <a:pPr algn="ctr"/>
            <a:r>
              <a:rPr lang="en-GB" sz="3600" b="1" dirty="0">
                <a:solidFill>
                  <a:prstClr val="white"/>
                </a:solidFill>
                <a:latin typeface="Myriad Pro"/>
              </a:rPr>
              <a:t> definition and meaning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b="1" dirty="0"/>
              <a:t>Learning objectives </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normAutofit fontScale="85000" lnSpcReduction="20000"/>
          </a:bodyPr>
          <a:lstStyle/>
          <a:p>
            <a:r>
              <a:rPr lang="en-GB" dirty="0"/>
              <a:t>Define community and community development. </a:t>
            </a:r>
          </a:p>
          <a:p>
            <a:endParaRPr lang="en-GB" dirty="0"/>
          </a:p>
          <a:p>
            <a:r>
              <a:rPr lang="en-GB" dirty="0"/>
              <a:t>Identify different communities. </a:t>
            </a:r>
          </a:p>
          <a:p>
            <a:pPr marL="0" indent="0">
              <a:buNone/>
            </a:pPr>
            <a:r>
              <a:rPr lang="en-GB" dirty="0"/>
              <a:t>  </a:t>
            </a:r>
          </a:p>
          <a:p>
            <a:r>
              <a:rPr lang="en-GB" dirty="0"/>
              <a:t>Discuss the importance of working with different communities. </a:t>
            </a:r>
          </a:p>
          <a:p>
            <a:pPr marL="0" indent="0">
              <a:buNone/>
            </a:pPr>
            <a:endParaRPr lang="en-GB" dirty="0"/>
          </a:p>
          <a:p>
            <a:r>
              <a:rPr lang="en-GB" dirty="0"/>
              <a:t>Evaluate the impact of working with communities on the health and wellbeing of different individuals.  </a:t>
            </a:r>
          </a:p>
          <a:p>
            <a:pPr marL="0" indent="0">
              <a:buNone/>
            </a:pPr>
            <a:r>
              <a:rPr lang="en-GB" dirty="0"/>
              <a:t> </a:t>
            </a:r>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00AA5-1ACB-43CC-91A7-FB6FD6068E84}"/>
              </a:ext>
            </a:extLst>
          </p:cNvPr>
          <p:cNvSpPr>
            <a:spLocks noGrp="1"/>
          </p:cNvSpPr>
          <p:nvPr>
            <p:ph type="title"/>
          </p:nvPr>
        </p:nvSpPr>
        <p:spPr>
          <a:xfrm>
            <a:off x="609600" y="343948"/>
            <a:ext cx="10972800" cy="1073689"/>
          </a:xfrm>
        </p:spPr>
        <p:txBody>
          <a:bodyPr>
            <a:noAutofit/>
          </a:bodyPr>
          <a:lstStyle/>
          <a:p>
            <a:br>
              <a:rPr lang="en-GB" b="1" i="0" dirty="0">
                <a:solidFill>
                  <a:srgbClr val="0B0C0C"/>
                </a:solidFill>
                <a:effectLst/>
                <a:latin typeface="GDS Transport"/>
              </a:rPr>
            </a:br>
            <a:br>
              <a:rPr lang="en-GB" b="1" i="0" dirty="0">
                <a:solidFill>
                  <a:srgbClr val="0B0C0C"/>
                </a:solidFill>
                <a:effectLst/>
                <a:latin typeface="GDS Transport"/>
              </a:rPr>
            </a:br>
            <a:r>
              <a:rPr lang="en-GB" b="1" i="0" dirty="0">
                <a:solidFill>
                  <a:srgbClr val="0B0C0C"/>
                </a:solidFill>
                <a:effectLst/>
                <a:latin typeface="GDS Transport"/>
              </a:rPr>
              <a:t>What does ‘community’ mean?</a:t>
            </a:r>
            <a:br>
              <a:rPr lang="en-GB" b="1" i="0" dirty="0">
                <a:solidFill>
                  <a:srgbClr val="0B0C0C"/>
                </a:solidFill>
                <a:effectLst/>
                <a:latin typeface="GDS Transport"/>
              </a:rPr>
            </a:br>
            <a:br>
              <a:rPr lang="en-GB" b="1" i="0" dirty="0">
                <a:solidFill>
                  <a:srgbClr val="0B0C0C"/>
                </a:solidFill>
                <a:effectLst/>
                <a:latin typeface="GDS Transport"/>
              </a:rPr>
            </a:br>
            <a:endParaRPr lang="en-GB" dirty="0"/>
          </a:p>
        </p:txBody>
      </p:sp>
      <p:pic>
        <p:nvPicPr>
          <p:cNvPr id="7" name="Content Placeholder 6">
            <a:extLst>
              <a:ext uri="{FF2B5EF4-FFF2-40B4-BE49-F238E27FC236}">
                <a16:creationId xmlns:a16="http://schemas.microsoft.com/office/drawing/2014/main" id="{526C1FE8-98FF-43F9-851A-47A6B5143FCE}"/>
              </a:ext>
            </a:extLst>
          </p:cNvPr>
          <p:cNvPicPr>
            <a:picLocks noGrp="1" noChangeAspect="1"/>
          </p:cNvPicPr>
          <p:nvPr>
            <p:ph idx="1"/>
          </p:nvPr>
        </p:nvPicPr>
        <p:blipFill>
          <a:blip r:embed="rId2"/>
          <a:stretch>
            <a:fillRect/>
          </a:stretch>
        </p:blipFill>
        <p:spPr>
          <a:xfrm>
            <a:off x="5631841" y="1334991"/>
            <a:ext cx="1180019" cy="1551070"/>
          </a:xfrm>
          <a:prstGeom prst="rect">
            <a:avLst/>
          </a:prstGeom>
        </p:spPr>
      </p:pic>
      <p:pic>
        <p:nvPicPr>
          <p:cNvPr id="8" name="Picture 7">
            <a:extLst>
              <a:ext uri="{FF2B5EF4-FFF2-40B4-BE49-F238E27FC236}">
                <a16:creationId xmlns:a16="http://schemas.microsoft.com/office/drawing/2014/main" id="{A868B06D-DFCC-4589-9385-5DE1D97D1A63}"/>
              </a:ext>
            </a:extLst>
          </p:cNvPr>
          <p:cNvPicPr>
            <a:picLocks noChangeAspect="1"/>
          </p:cNvPicPr>
          <p:nvPr/>
        </p:nvPicPr>
        <p:blipFill>
          <a:blip r:embed="rId3"/>
          <a:stretch>
            <a:fillRect/>
          </a:stretch>
        </p:blipFill>
        <p:spPr>
          <a:xfrm>
            <a:off x="2751857" y="3168072"/>
            <a:ext cx="6688284" cy="2229428"/>
          </a:xfrm>
          <a:prstGeom prst="rect">
            <a:avLst/>
          </a:prstGeom>
        </p:spPr>
      </p:pic>
    </p:spTree>
    <p:extLst>
      <p:ext uri="{BB962C8B-B14F-4D97-AF65-F5344CB8AC3E}">
        <p14:creationId xmlns:p14="http://schemas.microsoft.com/office/powerpoint/2010/main" val="484557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56F91-6516-49FC-AE72-C27527D57FE1}"/>
              </a:ext>
            </a:extLst>
          </p:cNvPr>
          <p:cNvSpPr>
            <a:spLocks noGrp="1"/>
          </p:cNvSpPr>
          <p:nvPr>
            <p:ph type="title"/>
          </p:nvPr>
        </p:nvSpPr>
        <p:spPr>
          <a:xfrm>
            <a:off x="609600" y="274638"/>
            <a:ext cx="10972800" cy="1143000"/>
          </a:xfrm>
        </p:spPr>
        <p:txBody>
          <a:bodyPr anchor="ctr">
            <a:normAutofit/>
          </a:bodyPr>
          <a:lstStyle/>
          <a:p>
            <a:r>
              <a:rPr lang="en-GB" b="1" dirty="0"/>
              <a:t>Community is…..</a:t>
            </a:r>
          </a:p>
        </p:txBody>
      </p:sp>
      <p:sp>
        <p:nvSpPr>
          <p:cNvPr id="14" name="Content Placeholder 2">
            <a:extLst>
              <a:ext uri="{FF2B5EF4-FFF2-40B4-BE49-F238E27FC236}">
                <a16:creationId xmlns:a16="http://schemas.microsoft.com/office/drawing/2014/main" id="{ADE5E555-C9D8-4C6F-A9F8-F9C178B9B197}"/>
              </a:ext>
            </a:extLst>
          </p:cNvPr>
          <p:cNvSpPr>
            <a:spLocks noGrp="1"/>
          </p:cNvSpPr>
          <p:nvPr>
            <p:ph idx="1"/>
          </p:nvPr>
        </p:nvSpPr>
        <p:spPr>
          <a:xfrm>
            <a:off x="609600" y="1417638"/>
            <a:ext cx="11126598" cy="4099595"/>
          </a:xfrm>
        </p:spPr>
        <p:txBody>
          <a:bodyPr>
            <a:normAutofit fontScale="85000" lnSpcReduction="10000"/>
          </a:bodyPr>
          <a:lstStyle/>
          <a:p>
            <a:r>
              <a:rPr lang="en-GB" dirty="0"/>
              <a:t>‘</a:t>
            </a:r>
            <a:r>
              <a:rPr lang="en-GB" i="1" dirty="0"/>
              <a:t>Community</a:t>
            </a:r>
            <a:r>
              <a:rPr lang="en-GB" dirty="0"/>
              <a:t>’ as a term is used as shorthand for the relationships, bonds, identities and interests that join people together or give them a shared stake in a place, service, culture or activity.</a:t>
            </a:r>
          </a:p>
          <a:p>
            <a:endParaRPr lang="en-GB" dirty="0"/>
          </a:p>
          <a:p>
            <a:r>
              <a:rPr lang="en-GB" dirty="0"/>
              <a:t>Distinctions are often made between communities of place or geography and communities of interest, identity or affinity, as strategies for engaging people may vary accordingly. Nevertheless, communities are dynamic and complex, and people’s identities and allegiances may shift over time and in different social circumstances.</a:t>
            </a:r>
            <a:endParaRPr lang="en-US" dirty="0"/>
          </a:p>
        </p:txBody>
      </p:sp>
      <p:sp>
        <p:nvSpPr>
          <p:cNvPr id="7" name="TextBox 6">
            <a:extLst>
              <a:ext uri="{FF2B5EF4-FFF2-40B4-BE49-F238E27FC236}">
                <a16:creationId xmlns:a16="http://schemas.microsoft.com/office/drawing/2014/main" id="{4F9FC1B9-8C3C-4C82-AA80-B41A2D7E744E}"/>
              </a:ext>
            </a:extLst>
          </p:cNvPr>
          <p:cNvSpPr txBox="1"/>
          <p:nvPr/>
        </p:nvSpPr>
        <p:spPr>
          <a:xfrm>
            <a:off x="369116" y="5394120"/>
            <a:ext cx="11467750" cy="400110"/>
          </a:xfrm>
          <a:prstGeom prst="rect">
            <a:avLst/>
          </a:prstGeom>
          <a:noFill/>
        </p:spPr>
        <p:txBody>
          <a:bodyPr wrap="square" rtlCol="0">
            <a:spAutoFit/>
          </a:bodyPr>
          <a:lstStyle/>
          <a:p>
            <a:r>
              <a:rPr lang="en-GB" sz="1000" b="1" dirty="0">
                <a:hlinkClick r:id="rId2">
                  <a:extLst>
                    <a:ext uri="{A12FA001-AC4F-418D-AE19-62706E023703}">
                      <ahyp:hlinkClr xmlns:ahyp="http://schemas.microsoft.com/office/drawing/2018/hyperlinkcolor" val="tx"/>
                    </a:ext>
                  </a:extLst>
                </a:hlinkClick>
              </a:rPr>
              <a:t>Source: </a:t>
            </a:r>
            <a:r>
              <a:rPr lang="en-GB" sz="1000" dirty="0">
                <a:solidFill>
                  <a:srgbClr val="0000FF"/>
                </a:solidFill>
                <a:hlinkClick r:id="rId2">
                  <a:extLst>
                    <a:ext uri="{A12FA001-AC4F-418D-AE19-62706E023703}">
                      <ahyp:hlinkClr xmlns:ahyp="http://schemas.microsoft.com/office/drawing/2018/hyperlinkcolor" val="tx"/>
                    </a:ext>
                  </a:extLst>
                </a:hlinkClick>
              </a:rPr>
              <a:t>https://www.gov.uk/government/publications/health-matters-health-and-wellbeing-community-centred-approaches/health-matters-community-centred-approaches-for-health-and-wellbeing</a:t>
            </a:r>
            <a:endParaRPr lang="en-GB" sz="1000" dirty="0"/>
          </a:p>
          <a:p>
            <a:endParaRPr lang="en-GB" sz="1000" dirty="0"/>
          </a:p>
        </p:txBody>
      </p:sp>
    </p:spTree>
    <p:extLst>
      <p:ext uri="{BB962C8B-B14F-4D97-AF65-F5344CB8AC3E}">
        <p14:creationId xmlns:p14="http://schemas.microsoft.com/office/powerpoint/2010/main" val="3991671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3B147-E9D5-4A77-9DD9-4FC1C7153E71}"/>
              </a:ext>
            </a:extLst>
          </p:cNvPr>
          <p:cNvSpPr>
            <a:spLocks noGrp="1"/>
          </p:cNvSpPr>
          <p:nvPr>
            <p:ph type="title"/>
          </p:nvPr>
        </p:nvSpPr>
        <p:spPr/>
        <p:txBody>
          <a:bodyPr/>
          <a:lstStyle/>
          <a:p>
            <a:r>
              <a:rPr lang="en-GB" b="1" dirty="0"/>
              <a:t>Examples of different communities </a:t>
            </a:r>
          </a:p>
        </p:txBody>
      </p:sp>
      <p:sp>
        <p:nvSpPr>
          <p:cNvPr id="3" name="Content Placeholder 2">
            <a:extLst>
              <a:ext uri="{FF2B5EF4-FFF2-40B4-BE49-F238E27FC236}">
                <a16:creationId xmlns:a16="http://schemas.microsoft.com/office/drawing/2014/main" id="{1C591081-9003-42DA-BCEA-FD98525E31C2}"/>
              </a:ext>
            </a:extLst>
          </p:cNvPr>
          <p:cNvSpPr>
            <a:spLocks noGrp="1"/>
          </p:cNvSpPr>
          <p:nvPr>
            <p:ph idx="1"/>
          </p:nvPr>
        </p:nvSpPr>
        <p:spPr/>
        <p:txBody>
          <a:bodyPr/>
          <a:lstStyle/>
          <a:p>
            <a:r>
              <a:rPr lang="en-GB" dirty="0"/>
              <a:t>Children and young people, women, elderly, people with disabilities, people from ethnic minorities, travellers, prisoners, hospital patients, care residents, unemployed, homeless, rurally isolated, council estate tenants.</a:t>
            </a:r>
          </a:p>
        </p:txBody>
      </p:sp>
      <p:pic>
        <p:nvPicPr>
          <p:cNvPr id="4" name="Picture 3">
            <a:extLst>
              <a:ext uri="{FF2B5EF4-FFF2-40B4-BE49-F238E27FC236}">
                <a16:creationId xmlns:a16="http://schemas.microsoft.com/office/drawing/2014/main" id="{52D493FB-8CD7-4581-9EA2-9F97A3B2ECC0}"/>
              </a:ext>
            </a:extLst>
          </p:cNvPr>
          <p:cNvPicPr>
            <a:picLocks noChangeAspect="1"/>
          </p:cNvPicPr>
          <p:nvPr/>
        </p:nvPicPr>
        <p:blipFill>
          <a:blip r:embed="rId2"/>
          <a:stretch>
            <a:fillRect/>
          </a:stretch>
        </p:blipFill>
        <p:spPr>
          <a:xfrm>
            <a:off x="3397543" y="3808258"/>
            <a:ext cx="5620622" cy="2651207"/>
          </a:xfrm>
          <a:prstGeom prst="rect">
            <a:avLst/>
          </a:prstGeom>
        </p:spPr>
      </p:pic>
    </p:spTree>
    <p:extLst>
      <p:ext uri="{BB962C8B-B14F-4D97-AF65-F5344CB8AC3E}">
        <p14:creationId xmlns:p14="http://schemas.microsoft.com/office/powerpoint/2010/main" val="671566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E5C34-ADA1-4CF4-BFBE-5C6A839AE7E9}"/>
              </a:ext>
            </a:extLst>
          </p:cNvPr>
          <p:cNvSpPr>
            <a:spLocks noGrp="1"/>
          </p:cNvSpPr>
          <p:nvPr>
            <p:ph type="title"/>
          </p:nvPr>
        </p:nvSpPr>
        <p:spPr>
          <a:xfrm>
            <a:off x="609600" y="335560"/>
            <a:ext cx="10972800" cy="1082078"/>
          </a:xfrm>
        </p:spPr>
        <p:txBody>
          <a:bodyPr>
            <a:normAutofit/>
          </a:bodyPr>
          <a:lstStyle/>
          <a:p>
            <a:r>
              <a:rPr lang="en-GB" b="1" dirty="0"/>
              <a:t>Do you feel part of a community?</a:t>
            </a:r>
          </a:p>
        </p:txBody>
      </p:sp>
      <p:pic>
        <p:nvPicPr>
          <p:cNvPr id="4" name="Content Placeholder 3">
            <a:extLst>
              <a:ext uri="{FF2B5EF4-FFF2-40B4-BE49-F238E27FC236}">
                <a16:creationId xmlns:a16="http://schemas.microsoft.com/office/drawing/2014/main" id="{C26ECC56-032A-4BAC-896D-7FA76366CD15}"/>
              </a:ext>
            </a:extLst>
          </p:cNvPr>
          <p:cNvPicPr>
            <a:picLocks noGrp="1" noChangeAspect="1"/>
          </p:cNvPicPr>
          <p:nvPr>
            <p:ph idx="1"/>
          </p:nvPr>
        </p:nvPicPr>
        <p:blipFill>
          <a:blip r:embed="rId2"/>
          <a:stretch>
            <a:fillRect/>
          </a:stretch>
        </p:blipFill>
        <p:spPr>
          <a:xfrm>
            <a:off x="2614788" y="1600200"/>
            <a:ext cx="6962423" cy="3916363"/>
          </a:xfrm>
          <a:prstGeom prst="rect">
            <a:avLst/>
          </a:prstGeom>
        </p:spPr>
      </p:pic>
    </p:spTree>
    <p:extLst>
      <p:ext uri="{BB962C8B-B14F-4D97-AF65-F5344CB8AC3E}">
        <p14:creationId xmlns:p14="http://schemas.microsoft.com/office/powerpoint/2010/main" val="621373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284DD-8958-4597-B268-D14362BE4300}"/>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What are the benefits of being part of a community?</a:t>
            </a:r>
          </a:p>
        </p:txBody>
      </p:sp>
      <p:pic>
        <p:nvPicPr>
          <p:cNvPr id="13" name="Picture 10" descr="A group of multi coloured wooden stick figures">
            <a:extLst>
              <a:ext uri="{FF2B5EF4-FFF2-40B4-BE49-F238E27FC236}">
                <a16:creationId xmlns:a16="http://schemas.microsoft.com/office/drawing/2014/main" id="{C4B71AE5-7432-4D6E-924D-C6411ACD3B30}"/>
              </a:ext>
            </a:extLst>
          </p:cNvPr>
          <p:cNvPicPr>
            <a:picLocks noChangeAspect="1"/>
          </p:cNvPicPr>
          <p:nvPr/>
        </p:nvPicPr>
        <p:blipFill rotWithShape="1">
          <a:blip r:embed="rId2"/>
          <a:srcRect t="27071" b="21380"/>
          <a:stretch/>
        </p:blipFill>
        <p:spPr>
          <a:xfrm>
            <a:off x="609600" y="1600201"/>
            <a:ext cx="10972800" cy="3917032"/>
          </a:xfrm>
          <a:prstGeom prst="rect">
            <a:avLst/>
          </a:prstGeom>
          <a:noFill/>
        </p:spPr>
      </p:pic>
    </p:spTree>
    <p:extLst>
      <p:ext uri="{BB962C8B-B14F-4D97-AF65-F5344CB8AC3E}">
        <p14:creationId xmlns:p14="http://schemas.microsoft.com/office/powerpoint/2010/main" val="4010217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41388-B7DD-41CC-BA19-E21010B2BC16}"/>
              </a:ext>
            </a:extLst>
          </p:cNvPr>
          <p:cNvSpPr>
            <a:spLocks noGrp="1"/>
          </p:cNvSpPr>
          <p:nvPr>
            <p:ph type="title"/>
          </p:nvPr>
        </p:nvSpPr>
        <p:spPr>
          <a:xfrm>
            <a:off x="609600" y="274638"/>
            <a:ext cx="10972800" cy="1143000"/>
          </a:xfrm>
        </p:spPr>
        <p:txBody>
          <a:bodyPr>
            <a:noAutofit/>
          </a:bodyPr>
          <a:lstStyle/>
          <a:p>
            <a:r>
              <a:rPr lang="en-GB" b="1" dirty="0"/>
              <a:t>Psychological benefits of being part of a community</a:t>
            </a:r>
          </a:p>
        </p:txBody>
      </p:sp>
      <p:pic>
        <p:nvPicPr>
          <p:cNvPr id="4" name="Content Placeholder 3">
            <a:extLst>
              <a:ext uri="{FF2B5EF4-FFF2-40B4-BE49-F238E27FC236}">
                <a16:creationId xmlns:a16="http://schemas.microsoft.com/office/drawing/2014/main" id="{D5500962-6BD8-4CF3-993A-FC09D2EC2608}"/>
              </a:ext>
            </a:extLst>
          </p:cNvPr>
          <p:cNvPicPr>
            <a:picLocks noGrp="1" noChangeAspect="1"/>
          </p:cNvPicPr>
          <p:nvPr>
            <p:ph idx="1"/>
          </p:nvPr>
        </p:nvPicPr>
        <p:blipFill>
          <a:blip r:embed="rId2"/>
          <a:stretch>
            <a:fillRect/>
          </a:stretch>
        </p:blipFill>
        <p:spPr>
          <a:xfrm>
            <a:off x="6983077" y="1853967"/>
            <a:ext cx="4898529" cy="3265686"/>
          </a:xfrm>
          <a:prstGeom prst="rect">
            <a:avLst/>
          </a:prstGeom>
        </p:spPr>
      </p:pic>
      <p:sp>
        <p:nvSpPr>
          <p:cNvPr id="6" name="TextBox 5">
            <a:extLst>
              <a:ext uri="{FF2B5EF4-FFF2-40B4-BE49-F238E27FC236}">
                <a16:creationId xmlns:a16="http://schemas.microsoft.com/office/drawing/2014/main" id="{4CB12D9D-C174-4F30-9441-D044F9A6CADC}"/>
              </a:ext>
            </a:extLst>
          </p:cNvPr>
          <p:cNvSpPr txBox="1"/>
          <p:nvPr/>
        </p:nvSpPr>
        <p:spPr>
          <a:xfrm>
            <a:off x="218115" y="1853967"/>
            <a:ext cx="6677635" cy="4154984"/>
          </a:xfrm>
          <a:prstGeom prst="rect">
            <a:avLst/>
          </a:prstGeom>
          <a:noFill/>
        </p:spPr>
        <p:txBody>
          <a:bodyPr wrap="square">
            <a:spAutoFit/>
          </a:bodyPr>
          <a:lstStyle/>
          <a:p>
            <a:pPr marL="457200" indent="-457200">
              <a:buFont typeface="Arial" panose="020B0604020202020204" pitchFamily="34" charset="0"/>
              <a:buChar char="•"/>
            </a:pPr>
            <a:r>
              <a:rPr lang="en-GB" sz="2800" dirty="0"/>
              <a:t>Being part of a community can have a positive effect on mental health and emotional wellbeing.</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Community involvement provides a sense of belonging and social connectedness. It can also offer extra meaning and purpose to everyday life.</a:t>
            </a:r>
          </a:p>
          <a:p>
            <a:endParaRPr lang="en-GB" sz="1000" dirty="0"/>
          </a:p>
          <a:p>
            <a:r>
              <a:rPr lang="en-GB" sz="1000" dirty="0"/>
              <a:t>Source: </a:t>
            </a:r>
            <a:r>
              <a:rPr lang="en-GB" sz="1000" dirty="0">
                <a:hlinkClick r:id="rId3"/>
              </a:rPr>
              <a:t>https://www.gov.uk/government/publications/health-matters-health-and-wellbeing-community-centred-approaches/health-matters-community-centred-approaches-for-health-and-wellbeing</a:t>
            </a:r>
            <a:endParaRPr lang="en-GB" sz="1000" dirty="0"/>
          </a:p>
          <a:p>
            <a:endParaRPr lang="en-GB" sz="1000" dirty="0"/>
          </a:p>
        </p:txBody>
      </p:sp>
    </p:spTree>
    <p:extLst>
      <p:ext uri="{BB962C8B-B14F-4D97-AF65-F5344CB8AC3E}">
        <p14:creationId xmlns:p14="http://schemas.microsoft.com/office/powerpoint/2010/main" val="2648091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274-9E39-485E-8A8E-FBDD38E13AC3}"/>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b="1" dirty="0"/>
              <a:t>What Is a Sense of Belonging?</a:t>
            </a:r>
          </a:p>
        </p:txBody>
      </p:sp>
      <p:sp>
        <p:nvSpPr>
          <p:cNvPr id="6" name="TextBox 5">
            <a:extLst>
              <a:ext uri="{FF2B5EF4-FFF2-40B4-BE49-F238E27FC236}">
                <a16:creationId xmlns:a16="http://schemas.microsoft.com/office/drawing/2014/main" id="{AF808808-38B0-42DB-994A-797D428706B1}"/>
              </a:ext>
            </a:extLst>
          </p:cNvPr>
          <p:cNvSpPr txBox="1"/>
          <p:nvPr/>
        </p:nvSpPr>
        <p:spPr>
          <a:xfrm>
            <a:off x="609600" y="1699491"/>
            <a:ext cx="5227782" cy="3889750"/>
          </a:xfrm>
          <a:prstGeom prst="rect">
            <a:avLst/>
          </a:prstGeom>
        </p:spPr>
        <p:txBody>
          <a:bodyPr vert="horz" lIns="91440" tIns="45720" rIns="91440" bIns="45720" rtlCol="0">
            <a:normAutofit/>
          </a:bodyPr>
          <a:lstStyle/>
          <a:p>
            <a:pPr marL="285750" indent="-285750">
              <a:spcBef>
                <a:spcPct val="20000"/>
              </a:spcBef>
              <a:buFont typeface="Arial" pitchFamily="34" charset="0"/>
              <a:buChar char="•"/>
            </a:pPr>
            <a:r>
              <a:rPr lang="en-GB" sz="2800" dirty="0"/>
              <a:t>The need to belong, also known as belongingness, refers to a human emotional need to affiliate with and be accepted by members of a group. </a:t>
            </a:r>
          </a:p>
          <a:p>
            <a:pPr marL="285750" indent="-285750">
              <a:spcBef>
                <a:spcPct val="20000"/>
              </a:spcBef>
              <a:buFont typeface="Arial" pitchFamily="34" charset="0"/>
              <a:buChar char="•"/>
            </a:pPr>
            <a:endParaRPr lang="en-GB" sz="2800" dirty="0"/>
          </a:p>
          <a:p>
            <a:pPr>
              <a:spcBef>
                <a:spcPct val="20000"/>
              </a:spcBef>
            </a:pPr>
            <a:endParaRPr lang="en-GB" sz="2800" dirty="0"/>
          </a:p>
          <a:p>
            <a:pPr>
              <a:spcBef>
                <a:spcPct val="20000"/>
              </a:spcBef>
              <a:buFont typeface="Arial" pitchFamily="34" charset="0"/>
            </a:pPr>
            <a:endParaRPr lang="en-GB" sz="2800" dirty="0"/>
          </a:p>
        </p:txBody>
      </p:sp>
      <p:pic>
        <p:nvPicPr>
          <p:cNvPr id="9" name="Picture 8">
            <a:extLst>
              <a:ext uri="{FF2B5EF4-FFF2-40B4-BE49-F238E27FC236}">
                <a16:creationId xmlns:a16="http://schemas.microsoft.com/office/drawing/2014/main" id="{74963340-ACB1-428F-9D26-EC864AC388AE}"/>
              </a:ext>
            </a:extLst>
          </p:cNvPr>
          <p:cNvPicPr>
            <a:picLocks noChangeAspect="1"/>
          </p:cNvPicPr>
          <p:nvPr/>
        </p:nvPicPr>
        <p:blipFill>
          <a:blip r:embed="rId2"/>
          <a:stretch>
            <a:fillRect/>
          </a:stretch>
        </p:blipFill>
        <p:spPr>
          <a:xfrm>
            <a:off x="5966693" y="1840484"/>
            <a:ext cx="5384800" cy="3177032"/>
          </a:xfrm>
          <a:prstGeom prst="rect">
            <a:avLst/>
          </a:prstGeom>
          <a:noFill/>
        </p:spPr>
      </p:pic>
    </p:spTree>
    <p:extLst>
      <p:ext uri="{BB962C8B-B14F-4D97-AF65-F5344CB8AC3E}">
        <p14:creationId xmlns:p14="http://schemas.microsoft.com/office/powerpoint/2010/main" val="2857046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18A70-038E-4076-B985-DEAC7FDE3B63}"/>
              </a:ext>
            </a:extLst>
          </p:cNvPr>
          <p:cNvSpPr>
            <a:spLocks noGrp="1"/>
          </p:cNvSpPr>
          <p:nvPr>
            <p:ph type="title"/>
          </p:nvPr>
        </p:nvSpPr>
        <p:spPr/>
        <p:txBody>
          <a:bodyPr/>
          <a:lstStyle/>
          <a:p>
            <a:r>
              <a:rPr lang="en-GB" sz="4400" b="1" dirty="0"/>
              <a:t>Abraham Maslow's hierarchy of needs</a:t>
            </a:r>
            <a:endParaRPr lang="en-GB" b="1" dirty="0"/>
          </a:p>
        </p:txBody>
      </p:sp>
      <p:pic>
        <p:nvPicPr>
          <p:cNvPr id="4" name="Content Placeholder 3">
            <a:extLst>
              <a:ext uri="{FF2B5EF4-FFF2-40B4-BE49-F238E27FC236}">
                <a16:creationId xmlns:a16="http://schemas.microsoft.com/office/drawing/2014/main" id="{06DC4F19-B13F-4585-8DC9-C4AE271CB46B}"/>
              </a:ext>
            </a:extLst>
          </p:cNvPr>
          <p:cNvPicPr>
            <a:picLocks noGrp="1" noChangeAspect="1"/>
          </p:cNvPicPr>
          <p:nvPr>
            <p:ph idx="1"/>
          </p:nvPr>
        </p:nvPicPr>
        <p:blipFill>
          <a:blip r:embed="rId2"/>
          <a:stretch>
            <a:fillRect/>
          </a:stretch>
        </p:blipFill>
        <p:spPr>
          <a:xfrm>
            <a:off x="7313871" y="1981074"/>
            <a:ext cx="4346825" cy="2895851"/>
          </a:xfrm>
          <a:prstGeom prst="rect">
            <a:avLst/>
          </a:prstGeom>
        </p:spPr>
      </p:pic>
      <p:sp>
        <p:nvSpPr>
          <p:cNvPr id="6" name="TextBox 5">
            <a:extLst>
              <a:ext uri="{FF2B5EF4-FFF2-40B4-BE49-F238E27FC236}">
                <a16:creationId xmlns:a16="http://schemas.microsoft.com/office/drawing/2014/main" id="{A827D083-EBCB-4EA6-8588-3C65DE6301E5}"/>
              </a:ext>
            </a:extLst>
          </p:cNvPr>
          <p:cNvSpPr txBox="1"/>
          <p:nvPr/>
        </p:nvSpPr>
        <p:spPr>
          <a:xfrm>
            <a:off x="531304" y="1417638"/>
            <a:ext cx="6708395" cy="4154984"/>
          </a:xfrm>
          <a:prstGeom prst="rect">
            <a:avLst/>
          </a:prstGeom>
          <a:noFill/>
        </p:spPr>
        <p:txBody>
          <a:bodyPr wrap="square">
            <a:spAutoFit/>
          </a:bodyPr>
          <a:lstStyle/>
          <a:p>
            <a:pPr marL="342900" indent="-342900">
              <a:buFont typeface="Arial" panose="020B0604020202020204" pitchFamily="34" charset="0"/>
              <a:buChar char="•"/>
            </a:pPr>
            <a:r>
              <a:rPr lang="en-GB" sz="2400" dirty="0"/>
              <a:t>In Abraham Maslow's hierarchy of needs, belongingness is part of one of his major needs that motivate human behaviour. </a:t>
            </a:r>
          </a:p>
          <a:p>
            <a:endParaRPr lang="en-GB" sz="2400" dirty="0"/>
          </a:p>
          <a:p>
            <a:pPr marL="342900" indent="-342900">
              <a:buFont typeface="Arial" panose="020B0604020202020204" pitchFamily="34" charset="0"/>
              <a:buChar char="•"/>
            </a:pPr>
            <a:r>
              <a:rPr lang="en-GB" sz="2400" dirty="0"/>
              <a:t>The hierarchy is usually portrayed as a pyramid, with more basic needs at the base and more complex needs near the peak.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need for love and belonging lie at the centre of the pyramid as part of the social needs. </a:t>
            </a:r>
          </a:p>
        </p:txBody>
      </p:sp>
      <p:sp>
        <p:nvSpPr>
          <p:cNvPr id="10" name="TextBox 9">
            <a:extLst>
              <a:ext uri="{FF2B5EF4-FFF2-40B4-BE49-F238E27FC236}">
                <a16:creationId xmlns:a16="http://schemas.microsoft.com/office/drawing/2014/main" id="{41701ACB-5CA3-49D8-997E-F7B988E90102}"/>
              </a:ext>
            </a:extLst>
          </p:cNvPr>
          <p:cNvSpPr txBox="1"/>
          <p:nvPr/>
        </p:nvSpPr>
        <p:spPr>
          <a:xfrm>
            <a:off x="838898" y="5440362"/>
            <a:ext cx="5855517" cy="261610"/>
          </a:xfrm>
          <a:prstGeom prst="rect">
            <a:avLst/>
          </a:prstGeom>
          <a:noFill/>
        </p:spPr>
        <p:txBody>
          <a:bodyPr wrap="square">
            <a:spAutoFit/>
          </a:bodyPr>
          <a:lstStyle/>
          <a:p>
            <a:r>
              <a:rPr lang="fr-FR" sz="1100" dirty="0"/>
              <a:t> (Maslow, 1954)</a:t>
            </a:r>
          </a:p>
        </p:txBody>
      </p:sp>
    </p:spTree>
    <p:extLst>
      <p:ext uri="{BB962C8B-B14F-4D97-AF65-F5344CB8AC3E}">
        <p14:creationId xmlns:p14="http://schemas.microsoft.com/office/powerpoint/2010/main" val="40433344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96899-98EE-48F2-ADEB-38D17169A421}"/>
              </a:ext>
            </a:extLst>
          </p:cNvPr>
          <p:cNvSpPr>
            <a:spLocks noGrp="1"/>
          </p:cNvSpPr>
          <p:nvPr>
            <p:ph type="title"/>
          </p:nvPr>
        </p:nvSpPr>
        <p:spPr/>
        <p:txBody>
          <a:bodyPr/>
          <a:lstStyle/>
          <a:p>
            <a:r>
              <a:rPr lang="en-GB" b="1" dirty="0"/>
              <a:t>Why work with communities?</a:t>
            </a:r>
          </a:p>
        </p:txBody>
      </p:sp>
      <p:sp>
        <p:nvSpPr>
          <p:cNvPr id="3" name="Content Placeholder 2">
            <a:extLst>
              <a:ext uri="{FF2B5EF4-FFF2-40B4-BE49-F238E27FC236}">
                <a16:creationId xmlns:a16="http://schemas.microsoft.com/office/drawing/2014/main" id="{5294092D-049B-481D-9F48-0CF2D37E5DB1}"/>
              </a:ext>
            </a:extLst>
          </p:cNvPr>
          <p:cNvSpPr>
            <a:spLocks noGrp="1"/>
          </p:cNvSpPr>
          <p:nvPr>
            <p:ph idx="1"/>
          </p:nvPr>
        </p:nvSpPr>
        <p:spPr/>
        <p:txBody>
          <a:bodyPr>
            <a:normAutofit fontScale="77500" lnSpcReduction="20000"/>
          </a:bodyPr>
          <a:lstStyle/>
          <a:p>
            <a:r>
              <a:rPr lang="en-GB" dirty="0"/>
              <a:t>Community life, social connections and having a voice in local decisions are all factors that have a vital contribution to make to health and wellbeing. These community determinants build control and resilience and can help buffer against disease and influence health-related behaviour.</a:t>
            </a:r>
          </a:p>
          <a:p>
            <a:endParaRPr lang="en-GB" dirty="0"/>
          </a:p>
          <a:p>
            <a:r>
              <a:rPr lang="en-GB" dirty="0"/>
              <a:t>Involving and empowering local communities, and particularly disadvantaged groups, is central to local and national strategies in England for both promoting health and wellbeing and reducing health inequalities. Participatory approaches can directly address marginalisation and powerlessness that underpin inequities and can therefore be more effective than professional-led services in reducing inequalities.</a:t>
            </a:r>
          </a:p>
        </p:txBody>
      </p:sp>
      <p:sp>
        <p:nvSpPr>
          <p:cNvPr id="5" name="TextBox 4">
            <a:extLst>
              <a:ext uri="{FF2B5EF4-FFF2-40B4-BE49-F238E27FC236}">
                <a16:creationId xmlns:a16="http://schemas.microsoft.com/office/drawing/2014/main" id="{DA2B3D08-360E-4FF1-8984-906A95F6E49E}"/>
              </a:ext>
            </a:extLst>
          </p:cNvPr>
          <p:cNvSpPr txBox="1"/>
          <p:nvPr/>
        </p:nvSpPr>
        <p:spPr>
          <a:xfrm>
            <a:off x="950052" y="5240234"/>
            <a:ext cx="9133515" cy="553998"/>
          </a:xfrm>
          <a:prstGeom prst="rect">
            <a:avLst/>
          </a:prstGeom>
          <a:noFill/>
        </p:spPr>
        <p:txBody>
          <a:bodyPr wrap="square">
            <a:spAutoFit/>
          </a:bodyPr>
          <a:lstStyle/>
          <a:p>
            <a:r>
              <a:rPr lang="fr-FR" sz="1000" dirty="0"/>
              <a:t>Source: </a:t>
            </a:r>
            <a:r>
              <a:rPr lang="fr-FR" sz="1000" dirty="0">
                <a:hlinkClick r:id="rId2"/>
              </a:rPr>
              <a:t>https://www.gov.uk/government/publications/health-matters-health-and-wellbeing-community-centred-approaches/health-matters-community-centred-approaches-for-health-and-wellbeing</a:t>
            </a:r>
            <a:endParaRPr lang="fr-FR" sz="1000" dirty="0"/>
          </a:p>
          <a:p>
            <a:endParaRPr lang="fr-FR" sz="1000" dirty="0"/>
          </a:p>
        </p:txBody>
      </p:sp>
    </p:spTree>
    <p:extLst>
      <p:ext uri="{BB962C8B-B14F-4D97-AF65-F5344CB8AC3E}">
        <p14:creationId xmlns:p14="http://schemas.microsoft.com/office/powerpoint/2010/main" val="2831258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EF3EC-37C0-411B-BF1B-F69388EEB224}"/>
              </a:ext>
            </a:extLst>
          </p:cNvPr>
          <p:cNvSpPr>
            <a:spLocks noGrp="1"/>
          </p:cNvSpPr>
          <p:nvPr>
            <p:ph type="title"/>
          </p:nvPr>
        </p:nvSpPr>
        <p:spPr/>
        <p:txBody>
          <a:bodyPr/>
          <a:lstStyle/>
          <a:p>
            <a:r>
              <a:rPr lang="en-GB" b="1" dirty="0"/>
              <a:t>Communities health assets</a:t>
            </a:r>
          </a:p>
        </p:txBody>
      </p:sp>
      <p:sp>
        <p:nvSpPr>
          <p:cNvPr id="3" name="Content Placeholder 2">
            <a:extLst>
              <a:ext uri="{FF2B5EF4-FFF2-40B4-BE49-F238E27FC236}">
                <a16:creationId xmlns:a16="http://schemas.microsoft.com/office/drawing/2014/main" id="{FB0AF0FB-46D8-4AD7-B073-AFFC0E87969A}"/>
              </a:ext>
            </a:extLst>
          </p:cNvPr>
          <p:cNvSpPr>
            <a:spLocks noGrp="1"/>
          </p:cNvSpPr>
          <p:nvPr>
            <p:ph idx="1"/>
          </p:nvPr>
        </p:nvSpPr>
        <p:spPr/>
        <p:txBody>
          <a:bodyPr>
            <a:normAutofit fontScale="70000" lnSpcReduction="20000"/>
          </a:bodyPr>
          <a:lstStyle/>
          <a:p>
            <a:r>
              <a:rPr lang="en-GB" dirty="0"/>
              <a:t>As well as having health needs, all communities have health assets that can contribute to the positive health and wellbeing of its members, including:</a:t>
            </a:r>
          </a:p>
          <a:p>
            <a:endParaRPr lang="en-GB" dirty="0"/>
          </a:p>
          <a:p>
            <a:r>
              <a:rPr lang="en-GB" dirty="0"/>
              <a:t>the skills, knowledge, social competence and commitment of individual community members</a:t>
            </a:r>
          </a:p>
          <a:p>
            <a:r>
              <a:rPr lang="en-GB" dirty="0"/>
              <a:t>friendships, inter-generational solidarity, community cohesion and neighbourliness</a:t>
            </a:r>
          </a:p>
          <a:p>
            <a:r>
              <a:rPr lang="en-GB" dirty="0"/>
              <a:t>local groups and community and voluntary associations, ranging from formal organisations to informal, mutual aid networks such as babysitting circles</a:t>
            </a:r>
          </a:p>
          <a:p>
            <a:r>
              <a:rPr lang="en-GB" dirty="0"/>
              <a:t>physical, environmental and economic resources</a:t>
            </a:r>
          </a:p>
          <a:p>
            <a:r>
              <a:rPr lang="en-GB" dirty="0"/>
              <a:t>assets brought by external agencies including the public, private and third sector</a:t>
            </a:r>
          </a:p>
        </p:txBody>
      </p:sp>
      <p:sp>
        <p:nvSpPr>
          <p:cNvPr id="5" name="TextBox 4">
            <a:extLst>
              <a:ext uri="{FF2B5EF4-FFF2-40B4-BE49-F238E27FC236}">
                <a16:creationId xmlns:a16="http://schemas.microsoft.com/office/drawing/2014/main" id="{BE34B5AB-1F0F-466B-98D8-A8A2ACED3131}"/>
              </a:ext>
            </a:extLst>
          </p:cNvPr>
          <p:cNvSpPr txBox="1"/>
          <p:nvPr/>
        </p:nvSpPr>
        <p:spPr>
          <a:xfrm>
            <a:off x="1015068" y="4917068"/>
            <a:ext cx="9261445" cy="553998"/>
          </a:xfrm>
          <a:prstGeom prst="rect">
            <a:avLst/>
          </a:prstGeom>
          <a:noFill/>
        </p:spPr>
        <p:txBody>
          <a:bodyPr wrap="square">
            <a:spAutoFit/>
          </a:bodyPr>
          <a:lstStyle/>
          <a:p>
            <a:r>
              <a:rPr lang="fr-FR" sz="1000" dirty="0"/>
              <a:t>Source: </a:t>
            </a:r>
            <a:r>
              <a:rPr lang="fr-FR" sz="1000" dirty="0">
                <a:hlinkClick r:id="rId2"/>
              </a:rPr>
              <a:t>https://www.gov.uk/government/publications/health-matters-health-and-wellbeing-community-centred-approaches/health-matters-community-centred-approaches-for-health-and-wellbeing</a:t>
            </a:r>
            <a:endParaRPr lang="fr-FR" sz="1000" dirty="0"/>
          </a:p>
          <a:p>
            <a:endParaRPr lang="fr-FR" sz="1000" dirty="0"/>
          </a:p>
        </p:txBody>
      </p:sp>
    </p:spTree>
    <p:extLst>
      <p:ext uri="{BB962C8B-B14F-4D97-AF65-F5344CB8AC3E}">
        <p14:creationId xmlns:p14="http://schemas.microsoft.com/office/powerpoint/2010/main" val="3453311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DEB8DB9-E573-4615-8458-D36FB102FEE8}"/>
              </a:ext>
            </a:extLst>
          </p:cNvPr>
          <p:cNvPicPr>
            <a:picLocks noGrp="1" noChangeAspect="1"/>
          </p:cNvPicPr>
          <p:nvPr>
            <p:ph idx="1"/>
          </p:nvPr>
        </p:nvPicPr>
        <p:blipFill>
          <a:blip r:embed="rId2"/>
          <a:stretch>
            <a:fillRect/>
          </a:stretch>
        </p:blipFill>
        <p:spPr>
          <a:xfrm>
            <a:off x="1084775" y="84007"/>
            <a:ext cx="10022449" cy="6689985"/>
          </a:xfrm>
          <a:prstGeom prst="rect">
            <a:avLst/>
          </a:prstGeom>
          <a:noFill/>
        </p:spPr>
      </p:pic>
    </p:spTree>
    <p:extLst>
      <p:ext uri="{BB962C8B-B14F-4D97-AF65-F5344CB8AC3E}">
        <p14:creationId xmlns:p14="http://schemas.microsoft.com/office/powerpoint/2010/main" val="3993779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19B45-DFD8-4682-AFE7-104A20753981}"/>
              </a:ext>
            </a:extLst>
          </p:cNvPr>
          <p:cNvSpPr>
            <a:spLocks noGrp="1"/>
          </p:cNvSpPr>
          <p:nvPr>
            <p:ph type="title"/>
          </p:nvPr>
        </p:nvSpPr>
        <p:spPr/>
        <p:txBody>
          <a:bodyPr/>
          <a:lstStyle/>
          <a:p>
            <a:r>
              <a:rPr lang="en-GB" b="1" dirty="0"/>
              <a:t>Communities health assets</a:t>
            </a:r>
          </a:p>
        </p:txBody>
      </p:sp>
      <p:sp>
        <p:nvSpPr>
          <p:cNvPr id="3" name="Content Placeholder 2">
            <a:extLst>
              <a:ext uri="{FF2B5EF4-FFF2-40B4-BE49-F238E27FC236}">
                <a16:creationId xmlns:a16="http://schemas.microsoft.com/office/drawing/2014/main" id="{B13F6429-B530-424E-9E24-EDA0E0930047}"/>
              </a:ext>
            </a:extLst>
          </p:cNvPr>
          <p:cNvSpPr>
            <a:spLocks noGrp="1"/>
          </p:cNvSpPr>
          <p:nvPr>
            <p:ph idx="1"/>
          </p:nvPr>
        </p:nvSpPr>
        <p:spPr>
          <a:xfrm>
            <a:off x="609599" y="1600201"/>
            <a:ext cx="10807817" cy="3917032"/>
          </a:xfrm>
        </p:spPr>
        <p:txBody>
          <a:bodyPr>
            <a:normAutofit fontScale="85000" lnSpcReduction="20000"/>
          </a:bodyPr>
          <a:lstStyle/>
          <a:p>
            <a:r>
              <a:rPr lang="en-GB" dirty="0"/>
              <a:t>Recognising assets helps value community strengths and ensure everyone has access to them. It builds on the positives and ensures that health action is co-produced equally between communities and services.</a:t>
            </a:r>
          </a:p>
          <a:p>
            <a:endParaRPr lang="en-GB" dirty="0"/>
          </a:p>
          <a:p>
            <a:r>
              <a:rPr lang="en-GB" dirty="0"/>
              <a:t>Community-centred ways of working are important for all aspects of public health, including health improvement, health protection and healthcare public health. It’s not about expecting communities to do more and saving public money but about investing in more sustainable and effective approaches to reduce health inequalities.</a:t>
            </a:r>
          </a:p>
        </p:txBody>
      </p:sp>
    </p:spTree>
    <p:extLst>
      <p:ext uri="{BB962C8B-B14F-4D97-AF65-F5344CB8AC3E}">
        <p14:creationId xmlns:p14="http://schemas.microsoft.com/office/powerpoint/2010/main" val="31897359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EF641-070A-4C17-801C-B3725088B51C}"/>
              </a:ext>
            </a:extLst>
          </p:cNvPr>
          <p:cNvSpPr>
            <a:spLocks noGrp="1"/>
          </p:cNvSpPr>
          <p:nvPr>
            <p:ph type="title"/>
          </p:nvPr>
        </p:nvSpPr>
        <p:spPr/>
        <p:txBody>
          <a:bodyPr/>
          <a:lstStyle/>
          <a:p>
            <a:r>
              <a:rPr lang="en-GB" b="1" dirty="0"/>
              <a:t>The picture across England</a:t>
            </a:r>
          </a:p>
        </p:txBody>
      </p:sp>
      <p:sp>
        <p:nvSpPr>
          <p:cNvPr id="3" name="Content Placeholder 2">
            <a:extLst>
              <a:ext uri="{FF2B5EF4-FFF2-40B4-BE49-F238E27FC236}">
                <a16:creationId xmlns:a16="http://schemas.microsoft.com/office/drawing/2014/main" id="{819F74B3-6BD8-4607-AC3F-49493CC5472D}"/>
              </a:ext>
            </a:extLst>
          </p:cNvPr>
          <p:cNvSpPr>
            <a:spLocks noGrp="1"/>
          </p:cNvSpPr>
          <p:nvPr>
            <p:ph idx="1"/>
          </p:nvPr>
        </p:nvSpPr>
        <p:spPr>
          <a:xfrm>
            <a:off x="609599" y="1778465"/>
            <a:ext cx="10972799" cy="3738767"/>
          </a:xfrm>
        </p:spPr>
        <p:txBody>
          <a:bodyPr>
            <a:normAutofit fontScale="77500" lnSpcReduction="20000"/>
          </a:bodyPr>
          <a:lstStyle/>
          <a:p>
            <a:r>
              <a:rPr lang="en-GB" dirty="0"/>
              <a:t>The findings of the Community Life Survey 2016 to 2017 indicate the picture across England in terms of people’s feelings towards their communities and their role within them. In 2016 to 2017, 2 in 3 people said they feel they belong to their neighbourhood and 2 in 5 feel people in their neighbourhood can be trusted.</a:t>
            </a:r>
          </a:p>
          <a:p>
            <a:endParaRPr lang="en-GB" dirty="0"/>
          </a:p>
          <a:p>
            <a:r>
              <a:rPr lang="en-GB" dirty="0"/>
              <a:t>In terms of volunteering, 2 in 5 people (39%) are engaging in some kind of regular volunteering. However, levels of volunteering have decreased between 2013 to 2014 and 2016 to 2017, with the proportion of adults who had engaged once a month falling from 44% to 39% in this period.</a:t>
            </a:r>
          </a:p>
        </p:txBody>
      </p:sp>
      <p:sp>
        <p:nvSpPr>
          <p:cNvPr id="5" name="TextBox 4">
            <a:extLst>
              <a:ext uri="{FF2B5EF4-FFF2-40B4-BE49-F238E27FC236}">
                <a16:creationId xmlns:a16="http://schemas.microsoft.com/office/drawing/2014/main" id="{F5E72B18-7B85-4134-BD59-52D3C5CEAB46}"/>
              </a:ext>
            </a:extLst>
          </p:cNvPr>
          <p:cNvSpPr txBox="1"/>
          <p:nvPr/>
        </p:nvSpPr>
        <p:spPr>
          <a:xfrm>
            <a:off x="1059109" y="5139395"/>
            <a:ext cx="8839899" cy="553998"/>
          </a:xfrm>
          <a:prstGeom prst="rect">
            <a:avLst/>
          </a:prstGeom>
          <a:noFill/>
        </p:spPr>
        <p:txBody>
          <a:bodyPr wrap="square">
            <a:spAutoFit/>
          </a:bodyPr>
          <a:lstStyle/>
          <a:p>
            <a:r>
              <a:rPr lang="fr-FR" sz="1000" dirty="0"/>
              <a:t>Source: </a:t>
            </a:r>
            <a:r>
              <a:rPr lang="fr-FR" sz="1000" dirty="0">
                <a:hlinkClick r:id="rId2"/>
              </a:rPr>
              <a:t>https://www.gov.uk/government/publications/health-matters-health-and-wellbeing-community-centred-approaches/health-matters-community-centred-approaches-for-health-and-wellbeing</a:t>
            </a:r>
            <a:endParaRPr lang="fr-FR" sz="1000" dirty="0"/>
          </a:p>
          <a:p>
            <a:endParaRPr lang="fr-FR" sz="1000" dirty="0"/>
          </a:p>
        </p:txBody>
      </p:sp>
    </p:spTree>
    <p:extLst>
      <p:ext uri="{BB962C8B-B14F-4D97-AF65-F5344CB8AC3E}">
        <p14:creationId xmlns:p14="http://schemas.microsoft.com/office/powerpoint/2010/main" val="11061946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DADB158-05BD-4F6B-AAFB-1E72AFC03A3B}"/>
              </a:ext>
            </a:extLst>
          </p:cNvPr>
          <p:cNvPicPr>
            <a:picLocks noGrp="1" noChangeAspect="1"/>
          </p:cNvPicPr>
          <p:nvPr>
            <p:ph idx="1"/>
          </p:nvPr>
        </p:nvPicPr>
        <p:blipFill>
          <a:blip r:embed="rId2"/>
          <a:stretch>
            <a:fillRect/>
          </a:stretch>
        </p:blipFill>
        <p:spPr>
          <a:xfrm>
            <a:off x="1061187" y="68263"/>
            <a:ext cx="10069625" cy="6721475"/>
          </a:xfrm>
          <a:prstGeom prst="rect">
            <a:avLst/>
          </a:prstGeom>
          <a:noFill/>
        </p:spPr>
      </p:pic>
    </p:spTree>
    <p:extLst>
      <p:ext uri="{BB962C8B-B14F-4D97-AF65-F5344CB8AC3E}">
        <p14:creationId xmlns:p14="http://schemas.microsoft.com/office/powerpoint/2010/main" val="16588114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D868F-CC04-4F2C-990B-35F0619A5BCD}"/>
              </a:ext>
            </a:extLst>
          </p:cNvPr>
          <p:cNvSpPr>
            <a:spLocks noGrp="1"/>
          </p:cNvSpPr>
          <p:nvPr>
            <p:ph type="title"/>
          </p:nvPr>
        </p:nvSpPr>
        <p:spPr/>
        <p:txBody>
          <a:bodyPr/>
          <a:lstStyle/>
          <a:p>
            <a:r>
              <a:rPr lang="en-GB" b="1" dirty="0"/>
              <a:t>What the evidence says</a:t>
            </a:r>
          </a:p>
        </p:txBody>
      </p:sp>
      <p:sp>
        <p:nvSpPr>
          <p:cNvPr id="3" name="Content Placeholder 2">
            <a:extLst>
              <a:ext uri="{FF2B5EF4-FFF2-40B4-BE49-F238E27FC236}">
                <a16:creationId xmlns:a16="http://schemas.microsoft.com/office/drawing/2014/main" id="{38480223-06E2-4F6F-A98C-BAC7BDF6404C}"/>
              </a:ext>
            </a:extLst>
          </p:cNvPr>
          <p:cNvSpPr>
            <a:spLocks noGrp="1"/>
          </p:cNvSpPr>
          <p:nvPr>
            <p:ph idx="1"/>
          </p:nvPr>
        </p:nvSpPr>
        <p:spPr/>
        <p:txBody>
          <a:bodyPr>
            <a:normAutofit fontScale="77500" lnSpcReduction="20000"/>
          </a:bodyPr>
          <a:lstStyle/>
          <a:p>
            <a:r>
              <a:rPr lang="en-GB" dirty="0"/>
              <a:t>Health inequalities persist and many people experience the effects of social exclusion or lack social support. The </a:t>
            </a:r>
            <a:r>
              <a:rPr lang="en-GB" i="1" dirty="0"/>
              <a:t>Marmot Review </a:t>
            </a:r>
            <a:r>
              <a:rPr lang="en-GB" dirty="0"/>
              <a:t>provided evidence that in order to reduce health inequalities in England we need to improve </a:t>
            </a:r>
            <a:r>
              <a:rPr lang="en-GB" b="1" dirty="0"/>
              <a:t>community capital </a:t>
            </a:r>
            <a:r>
              <a:rPr lang="en-GB" dirty="0"/>
              <a:t>and reduce </a:t>
            </a:r>
            <a:r>
              <a:rPr lang="en-GB" b="1" dirty="0"/>
              <a:t>social isolation </a:t>
            </a:r>
            <a:r>
              <a:rPr lang="en-GB" dirty="0"/>
              <a:t>across the social gradient.</a:t>
            </a:r>
          </a:p>
          <a:p>
            <a:endParaRPr lang="en-GB" dirty="0"/>
          </a:p>
          <a:p>
            <a:r>
              <a:rPr lang="en-GB" dirty="0"/>
              <a:t>How people experience social relationships influences health inequities. Critical factors include how much control people have over resources and decision-making and how much access people have to social resources, including social networks, and communal capabilities and resilience.</a:t>
            </a:r>
          </a:p>
          <a:p>
            <a:pPr marL="0" indent="0">
              <a:buNone/>
            </a:pPr>
            <a:r>
              <a:rPr lang="en-GB" sz="1400" dirty="0"/>
              <a:t>         (UCL Institute of Equity, 2013)</a:t>
            </a:r>
          </a:p>
        </p:txBody>
      </p:sp>
      <p:sp>
        <p:nvSpPr>
          <p:cNvPr id="5" name="TextBox 4">
            <a:extLst>
              <a:ext uri="{FF2B5EF4-FFF2-40B4-BE49-F238E27FC236}">
                <a16:creationId xmlns:a16="http://schemas.microsoft.com/office/drawing/2014/main" id="{2EF4C994-2411-4E86-9DAF-21B678C37B97}"/>
              </a:ext>
            </a:extLst>
          </p:cNvPr>
          <p:cNvSpPr txBox="1"/>
          <p:nvPr/>
        </p:nvSpPr>
        <p:spPr>
          <a:xfrm>
            <a:off x="989900" y="5257799"/>
            <a:ext cx="10201014" cy="553998"/>
          </a:xfrm>
          <a:prstGeom prst="rect">
            <a:avLst/>
          </a:prstGeom>
          <a:noFill/>
        </p:spPr>
        <p:txBody>
          <a:bodyPr wrap="square">
            <a:spAutoFit/>
          </a:bodyPr>
          <a:lstStyle/>
          <a:p>
            <a:r>
              <a:rPr lang="fr-FR" sz="1000" dirty="0"/>
              <a:t>Source: </a:t>
            </a:r>
            <a:r>
              <a:rPr lang="fr-FR" sz="1000" dirty="0">
                <a:hlinkClick r:id="rId2"/>
              </a:rPr>
              <a:t>https://www.gov.uk/government/publications/health-matters-health-and-wellbeing-community-centred-approaches/health-matters-community-centred-approaches-for-health-and-wellbeing</a:t>
            </a:r>
            <a:endParaRPr lang="fr-FR" sz="1000" dirty="0"/>
          </a:p>
          <a:p>
            <a:endParaRPr lang="fr-FR" sz="1000" dirty="0"/>
          </a:p>
        </p:txBody>
      </p:sp>
    </p:spTree>
    <p:extLst>
      <p:ext uri="{BB962C8B-B14F-4D97-AF65-F5344CB8AC3E}">
        <p14:creationId xmlns:p14="http://schemas.microsoft.com/office/powerpoint/2010/main" val="28959459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nfographic - why communities matter for health">
            <a:extLst>
              <a:ext uri="{FF2B5EF4-FFF2-40B4-BE49-F238E27FC236}">
                <a16:creationId xmlns:a16="http://schemas.microsoft.com/office/drawing/2014/main" id="{B5279EE5-708F-4AED-943C-474374E4850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457482" y="184727"/>
            <a:ext cx="9450840" cy="6308436"/>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2723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1CC05-2874-4D2B-A7C3-D262A761C522}"/>
              </a:ext>
            </a:extLst>
          </p:cNvPr>
          <p:cNvSpPr>
            <a:spLocks noGrp="1"/>
          </p:cNvSpPr>
          <p:nvPr>
            <p:ph type="title"/>
          </p:nvPr>
        </p:nvSpPr>
        <p:spPr/>
        <p:txBody>
          <a:bodyPr/>
          <a:lstStyle/>
          <a:p>
            <a:r>
              <a:rPr lang="en-GB" b="1" dirty="0"/>
              <a:t>Group task </a:t>
            </a:r>
          </a:p>
        </p:txBody>
      </p:sp>
      <p:sp>
        <p:nvSpPr>
          <p:cNvPr id="3" name="Content Placeholder 2">
            <a:extLst>
              <a:ext uri="{FF2B5EF4-FFF2-40B4-BE49-F238E27FC236}">
                <a16:creationId xmlns:a16="http://schemas.microsoft.com/office/drawing/2014/main" id="{52440DBF-2DCB-4B17-BD99-79023FFEB020}"/>
              </a:ext>
            </a:extLst>
          </p:cNvPr>
          <p:cNvSpPr>
            <a:spLocks noGrp="1"/>
          </p:cNvSpPr>
          <p:nvPr>
            <p:ph idx="1"/>
          </p:nvPr>
        </p:nvSpPr>
        <p:spPr/>
        <p:txBody>
          <a:bodyPr/>
          <a:lstStyle/>
          <a:p>
            <a:r>
              <a:rPr lang="en-GB" dirty="0"/>
              <a:t>In your group research the term </a:t>
            </a:r>
          </a:p>
          <a:p>
            <a:endParaRPr lang="en-GB" b="1" dirty="0"/>
          </a:p>
          <a:p>
            <a:pPr marL="0" indent="0">
              <a:buNone/>
            </a:pPr>
            <a:r>
              <a:rPr lang="en-GB" sz="4000" b="1" dirty="0"/>
              <a:t>                  community development</a:t>
            </a:r>
          </a:p>
        </p:txBody>
      </p:sp>
    </p:spTree>
    <p:extLst>
      <p:ext uri="{BB962C8B-B14F-4D97-AF65-F5344CB8AC3E}">
        <p14:creationId xmlns:p14="http://schemas.microsoft.com/office/powerpoint/2010/main" val="30161722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98065-4A91-4594-BC45-A8BF334A66C0}"/>
              </a:ext>
            </a:extLst>
          </p:cNvPr>
          <p:cNvSpPr>
            <a:spLocks noGrp="1"/>
          </p:cNvSpPr>
          <p:nvPr>
            <p:ph type="title"/>
          </p:nvPr>
        </p:nvSpPr>
        <p:spPr>
          <a:xfrm>
            <a:off x="620784" y="274638"/>
            <a:ext cx="10961615" cy="765597"/>
          </a:xfrm>
        </p:spPr>
        <p:txBody>
          <a:bodyPr>
            <a:normAutofit fontScale="90000"/>
          </a:bodyPr>
          <a:lstStyle/>
          <a:p>
            <a:r>
              <a:rPr lang="en-GB" b="1" dirty="0"/>
              <a:t>Video:  What is Community Development? An Introduction</a:t>
            </a:r>
          </a:p>
        </p:txBody>
      </p:sp>
      <p:pic>
        <p:nvPicPr>
          <p:cNvPr id="4" name="Online Media 3" title="What is Community Development? An Introduction">
            <a:hlinkClick r:id="" action="ppaction://media"/>
            <a:extLst>
              <a:ext uri="{FF2B5EF4-FFF2-40B4-BE49-F238E27FC236}">
                <a16:creationId xmlns:a16="http://schemas.microsoft.com/office/drawing/2014/main" id="{8D98F96E-CF6B-481B-8CF7-1469E471834A}"/>
              </a:ext>
            </a:extLst>
          </p:cNvPr>
          <p:cNvPicPr>
            <a:picLocks noGrp="1" noRot="1" noChangeAspect="1"/>
          </p:cNvPicPr>
          <p:nvPr>
            <p:ph idx="1"/>
            <a:videoFile r:link="rId1"/>
          </p:nvPr>
        </p:nvPicPr>
        <p:blipFill>
          <a:blip r:embed="rId3"/>
          <a:stretch>
            <a:fillRect/>
          </a:stretch>
        </p:blipFill>
        <p:spPr>
          <a:xfrm>
            <a:off x="2809960" y="1355419"/>
            <a:ext cx="6931025" cy="3916363"/>
          </a:xfrm>
          <a:prstGeom prst="rect">
            <a:avLst/>
          </a:prstGeom>
        </p:spPr>
      </p:pic>
      <p:sp>
        <p:nvSpPr>
          <p:cNvPr id="5" name="TextBox 4">
            <a:extLst>
              <a:ext uri="{FF2B5EF4-FFF2-40B4-BE49-F238E27FC236}">
                <a16:creationId xmlns:a16="http://schemas.microsoft.com/office/drawing/2014/main" id="{09D0CCA6-51C4-44D0-AD78-8C05160D36D0}"/>
              </a:ext>
            </a:extLst>
          </p:cNvPr>
          <p:cNvSpPr txBox="1"/>
          <p:nvPr/>
        </p:nvSpPr>
        <p:spPr>
          <a:xfrm>
            <a:off x="463765" y="5368852"/>
            <a:ext cx="7895144" cy="523220"/>
          </a:xfrm>
          <a:prstGeom prst="rect">
            <a:avLst/>
          </a:prstGeom>
          <a:noFill/>
        </p:spPr>
        <p:txBody>
          <a:bodyPr wrap="square" rtlCol="0">
            <a:spAutoFit/>
          </a:bodyPr>
          <a:lstStyle/>
          <a:p>
            <a:r>
              <a:rPr lang="en-GB" sz="1000" dirty="0"/>
              <a:t>Source: </a:t>
            </a:r>
            <a:r>
              <a:rPr lang="en-GB" sz="1000" dirty="0">
                <a:hlinkClick r:id="rId4"/>
              </a:rPr>
              <a:t>https://www.youtube.com/watch?v=EdNlogJ3GdA</a:t>
            </a:r>
            <a:endParaRPr lang="en-GB" sz="1000" dirty="0"/>
          </a:p>
          <a:p>
            <a:endParaRPr lang="en-GB" dirty="0"/>
          </a:p>
        </p:txBody>
      </p:sp>
    </p:spTree>
    <p:extLst>
      <p:ext uri="{BB962C8B-B14F-4D97-AF65-F5344CB8AC3E}">
        <p14:creationId xmlns:p14="http://schemas.microsoft.com/office/powerpoint/2010/main" val="1671687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E9271-495F-4C5F-AB5C-39C69E406470}"/>
              </a:ext>
            </a:extLst>
          </p:cNvPr>
          <p:cNvSpPr>
            <a:spLocks noGrp="1"/>
          </p:cNvSpPr>
          <p:nvPr>
            <p:ph type="title"/>
          </p:nvPr>
        </p:nvSpPr>
        <p:spPr>
          <a:xfrm>
            <a:off x="609600" y="274638"/>
            <a:ext cx="10972800" cy="1143000"/>
          </a:xfrm>
        </p:spPr>
        <p:txBody>
          <a:bodyPr anchor="ctr">
            <a:normAutofit/>
          </a:bodyPr>
          <a:lstStyle/>
          <a:p>
            <a:r>
              <a:rPr lang="en-GB" b="1" dirty="0"/>
              <a:t>What have we learnt today?</a:t>
            </a:r>
            <a:endParaRPr lang="en-GB" dirty="0"/>
          </a:p>
        </p:txBody>
      </p:sp>
      <p:pic>
        <p:nvPicPr>
          <p:cNvPr id="2050" name="Picture 2" descr="thumb image">
            <a:extLst>
              <a:ext uri="{FF2B5EF4-FFF2-40B4-BE49-F238E27FC236}">
                <a16:creationId xmlns:a16="http://schemas.microsoft.com/office/drawing/2014/main" id="{2B4D8960-29DB-482B-820F-31CC77BC4A8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831807" y="1600201"/>
            <a:ext cx="6528386" cy="391703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69309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452D5-1376-4846-87E3-7BE592777012}"/>
              </a:ext>
            </a:extLst>
          </p:cNvPr>
          <p:cNvSpPr>
            <a:spLocks noGrp="1"/>
          </p:cNvSpPr>
          <p:nvPr>
            <p:ph type="title"/>
          </p:nvPr>
        </p:nvSpPr>
        <p:spPr/>
        <p:txBody>
          <a:bodyPr/>
          <a:lstStyle/>
          <a:p>
            <a:r>
              <a:rPr lang="en-GB" b="1" dirty="0"/>
              <a:t>References</a:t>
            </a:r>
            <a:r>
              <a:rPr lang="en-GB" dirty="0"/>
              <a:t> </a:t>
            </a:r>
          </a:p>
        </p:txBody>
      </p:sp>
      <p:sp>
        <p:nvSpPr>
          <p:cNvPr id="3" name="Content Placeholder 2">
            <a:extLst>
              <a:ext uri="{FF2B5EF4-FFF2-40B4-BE49-F238E27FC236}">
                <a16:creationId xmlns:a16="http://schemas.microsoft.com/office/drawing/2014/main" id="{78089DF4-0DDE-4637-91C2-217AEDF45F17}"/>
              </a:ext>
            </a:extLst>
          </p:cNvPr>
          <p:cNvSpPr>
            <a:spLocks noGrp="1"/>
          </p:cNvSpPr>
          <p:nvPr>
            <p:ph idx="1"/>
          </p:nvPr>
        </p:nvSpPr>
        <p:spPr/>
        <p:txBody>
          <a:bodyPr>
            <a:normAutofit/>
          </a:bodyPr>
          <a:lstStyle/>
          <a:p>
            <a:pPr marL="0" indent="0">
              <a:buNone/>
            </a:pPr>
            <a:endParaRPr lang="en-GB" sz="1000" u="sng" dirty="0">
              <a:highlight>
                <a:srgbClr val="000000"/>
              </a:highlight>
              <a:hlinkClick r:id="rId2"/>
            </a:endParaRPr>
          </a:p>
          <a:p>
            <a:r>
              <a:rPr lang="en-GB" sz="1000" dirty="0">
                <a:effectLst/>
                <a:latin typeface="Calibri" panose="020F0502020204030204" pitchFamily="34" charset="0"/>
                <a:ea typeface="Calibri" panose="020F0502020204030204" pitchFamily="34" charset="0"/>
                <a:cs typeface="Times New Roman" panose="02020603050405020304" pitchFamily="18" charset="0"/>
              </a:rPr>
              <a:t>GOV.UK. (2018)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Health matters: community-centred approaches for health and wellbeing. </a:t>
            </a:r>
            <a:r>
              <a:rPr lang="en-GB" sz="1000" dirty="0">
                <a:effectLst/>
                <a:latin typeface="Calibri" panose="020F0502020204030204" pitchFamily="34" charset="0"/>
                <a:ea typeface="Calibri" panose="020F0502020204030204" pitchFamily="34" charset="0"/>
                <a:cs typeface="Times New Roman" panose="02020603050405020304" pitchFamily="18" charset="0"/>
              </a:rPr>
              <a:t>(online)</a:t>
            </a:r>
            <a:r>
              <a:rPr lang="en-GB" sz="1000" i="1" dirty="0">
                <a:effectLst/>
                <a:latin typeface="Calibri" panose="020F0502020204030204" pitchFamily="34" charset="0"/>
                <a:ea typeface="Calibri" panose="020F0502020204030204" pitchFamily="34" charset="0"/>
                <a:cs typeface="Times New Roman" panose="02020603050405020304" pitchFamily="18" charset="0"/>
              </a:rPr>
              <a:t> </a:t>
            </a:r>
            <a:r>
              <a:rPr lang="en-GB" sz="10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GB" sz="1000" i="1" dirty="0">
                <a:effectLst/>
                <a:latin typeface="Calibri" panose="020F0502020204030204" pitchFamily="34" charset="0"/>
                <a:ea typeface="Calibri" panose="020F0502020204030204" pitchFamily="34" charset="0"/>
                <a:cs typeface="Times New Roman" panose="02020603050405020304" pitchFamily="18" charset="0"/>
              </a:rPr>
              <a:t> </a:t>
            </a:r>
            <a:r>
              <a:rPr lang="en-GB" sz="1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https://www.gov.uk/government/publications/health-matters-health-and-wellbeing-community-centred-approaches/health-matters-community-centred-approaches-for-health-and-wellbeing</a:t>
            </a:r>
            <a:r>
              <a:rPr lang="en-GB" sz="1000" dirty="0">
                <a:effectLst/>
                <a:latin typeface="Calibri" panose="020F0502020204030204" pitchFamily="34" charset="0"/>
                <a:ea typeface="Calibri" panose="020F0502020204030204" pitchFamily="34" charset="0"/>
                <a:cs typeface="Times New Roman" panose="02020603050405020304" pitchFamily="18" charset="0"/>
              </a:rPr>
              <a:t> (Accessed:11/10/2021).</a:t>
            </a:r>
          </a:p>
          <a:p>
            <a:endParaRPr lang="en-GB" sz="1000" dirty="0">
              <a:latin typeface="Calibri" panose="020F0502020204030204" pitchFamily="34" charset="0"/>
              <a:ea typeface="Calibri" panose="020F0502020204030204" pitchFamily="34" charset="0"/>
              <a:cs typeface="Times New Roman" panose="02020603050405020304" pitchFamily="18" charset="0"/>
            </a:endParaRPr>
          </a:p>
          <a:p>
            <a:r>
              <a:rPr lang="en-GB" sz="1000" dirty="0">
                <a:effectLst/>
                <a:latin typeface="Calibri" panose="020F0502020204030204" pitchFamily="34" charset="0"/>
                <a:ea typeface="Calibri" panose="020F0502020204030204" pitchFamily="34" charset="0"/>
                <a:cs typeface="Times New Roman" panose="02020603050405020304" pitchFamily="18" charset="0"/>
              </a:rPr>
              <a:t>Maslow, A. H. (1954)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Motivation and Personality. </a:t>
            </a:r>
            <a:r>
              <a:rPr lang="en-GB" sz="1000" dirty="0">
                <a:effectLst/>
                <a:latin typeface="Calibri" panose="020F0502020204030204" pitchFamily="34" charset="0"/>
                <a:ea typeface="Calibri" panose="020F0502020204030204" pitchFamily="34" charset="0"/>
                <a:cs typeface="Times New Roman" panose="02020603050405020304" pitchFamily="18" charset="0"/>
              </a:rPr>
              <a:t>New York, NY: Harper &amp; Row Publishers.</a:t>
            </a:r>
          </a:p>
        </p:txBody>
      </p:sp>
    </p:spTree>
    <p:extLst>
      <p:ext uri="{BB962C8B-B14F-4D97-AF65-F5344CB8AC3E}">
        <p14:creationId xmlns:p14="http://schemas.microsoft.com/office/powerpoint/2010/main" val="42107165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216</TotalTime>
  <Words>1099</Words>
  <Application>Microsoft Office PowerPoint</Application>
  <PresentationFormat>Widescreen</PresentationFormat>
  <Paragraphs>81</Paragraphs>
  <Slides>22</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GDS Transport</vt:lpstr>
      <vt:lpstr>Myriad Pro</vt:lpstr>
      <vt:lpstr>20140311PresentationUWTSDTemplate</vt:lpstr>
      <vt:lpstr>Community Care and Development  BMHP6022</vt:lpstr>
      <vt:lpstr>Learning objectives </vt:lpstr>
      <vt:lpstr>  What does ‘community’ mean?  </vt:lpstr>
      <vt:lpstr>Community is…..</vt:lpstr>
      <vt:lpstr>Examples of different communities </vt:lpstr>
      <vt:lpstr>Do you feel part of a community?</vt:lpstr>
      <vt:lpstr>What are the benefits of being part of a community?</vt:lpstr>
      <vt:lpstr>Psychological benefits of being part of a community</vt:lpstr>
      <vt:lpstr>What Is a Sense of Belonging?</vt:lpstr>
      <vt:lpstr>Abraham Maslow's hierarchy of needs</vt:lpstr>
      <vt:lpstr>Why work with communities?</vt:lpstr>
      <vt:lpstr>Communities health assets</vt:lpstr>
      <vt:lpstr>PowerPoint Presentation</vt:lpstr>
      <vt:lpstr>Communities health assets</vt:lpstr>
      <vt:lpstr>The picture across England</vt:lpstr>
      <vt:lpstr>PowerPoint Presentation</vt:lpstr>
      <vt:lpstr>What the evidence says</vt:lpstr>
      <vt:lpstr>PowerPoint Presentation</vt:lpstr>
      <vt:lpstr>Group task </vt:lpstr>
      <vt:lpstr>Video:  What is Community Development? An Introduction</vt:lpstr>
      <vt:lpstr>What have we learnt today?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bianca sanfilippo</cp:lastModifiedBy>
  <cp:revision>6</cp:revision>
  <dcterms:created xsi:type="dcterms:W3CDTF">2021-06-30T17:36:36Z</dcterms:created>
  <dcterms:modified xsi:type="dcterms:W3CDTF">2021-10-11T21:35:04Z</dcterms:modified>
</cp:coreProperties>
</file>