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2AC8F-E069-4249-872B-4288123EE63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01B5BA3-A33E-45D4-BC69-5054EE7A04BE}">
      <dgm:prSet/>
      <dgm:spPr/>
      <dgm:t>
        <a:bodyPr/>
        <a:lstStyle/>
        <a:p>
          <a:r>
            <a:rPr lang="en-US"/>
            <a:t>Veneta Georgieva</a:t>
          </a:r>
        </a:p>
      </dgm:t>
    </dgm:pt>
    <dgm:pt modelId="{46A284FC-864A-4273-B1E0-3CCCACC65EF7}" type="parTrans" cxnId="{4355EA93-73A9-4A27-9673-3C03007C9C6C}">
      <dgm:prSet/>
      <dgm:spPr/>
      <dgm:t>
        <a:bodyPr/>
        <a:lstStyle/>
        <a:p>
          <a:endParaRPr lang="en-US"/>
        </a:p>
      </dgm:t>
    </dgm:pt>
    <dgm:pt modelId="{8D5C2BC5-CDAB-4EDF-BA7E-7A0E34BD7326}" type="sibTrans" cxnId="{4355EA93-73A9-4A27-9673-3C03007C9C6C}">
      <dgm:prSet/>
      <dgm:spPr/>
      <dgm:t>
        <a:bodyPr/>
        <a:lstStyle/>
        <a:p>
          <a:endParaRPr lang="en-US"/>
        </a:p>
      </dgm:t>
    </dgm:pt>
    <dgm:pt modelId="{A94745FC-DFC6-4003-94FE-7A909CC661AD}">
      <dgm:prSet/>
      <dgm:spPr/>
      <dgm:t>
        <a:bodyPr/>
        <a:lstStyle/>
        <a:p>
          <a:r>
            <a:rPr lang="en-US"/>
            <a:t>Student ID:2225023</a:t>
          </a:r>
        </a:p>
      </dgm:t>
    </dgm:pt>
    <dgm:pt modelId="{77D749F9-CC94-4B96-A485-50A0D8C0F7DF}" type="parTrans" cxnId="{37D02C6A-FFDC-448B-B7BC-7ABF99897625}">
      <dgm:prSet/>
      <dgm:spPr/>
      <dgm:t>
        <a:bodyPr/>
        <a:lstStyle/>
        <a:p>
          <a:endParaRPr lang="en-US"/>
        </a:p>
      </dgm:t>
    </dgm:pt>
    <dgm:pt modelId="{90442D3F-97C6-4D2F-9AED-E66E76A0C245}" type="sibTrans" cxnId="{37D02C6A-FFDC-448B-B7BC-7ABF99897625}">
      <dgm:prSet/>
      <dgm:spPr/>
      <dgm:t>
        <a:bodyPr/>
        <a:lstStyle/>
        <a:p>
          <a:endParaRPr lang="en-US"/>
        </a:p>
      </dgm:t>
    </dgm:pt>
    <dgm:pt modelId="{4453333D-8426-4C92-A255-17DB03211F30}">
      <dgm:prSet/>
      <dgm:spPr/>
      <dgm:t>
        <a:bodyPr/>
        <a:lstStyle/>
        <a:p>
          <a:r>
            <a:rPr lang="en-US"/>
            <a:t>Course: Business Management</a:t>
          </a:r>
        </a:p>
      </dgm:t>
    </dgm:pt>
    <dgm:pt modelId="{2A8D632E-06E5-4FDA-8D8B-9B2217D917D2}" type="parTrans" cxnId="{1AC2BFCC-2BD9-4C0C-9532-FE8F35A7A049}">
      <dgm:prSet/>
      <dgm:spPr/>
      <dgm:t>
        <a:bodyPr/>
        <a:lstStyle/>
        <a:p>
          <a:endParaRPr lang="en-US"/>
        </a:p>
      </dgm:t>
    </dgm:pt>
    <dgm:pt modelId="{E7E19511-C7DC-442C-ACC2-728166D58BE3}" type="sibTrans" cxnId="{1AC2BFCC-2BD9-4C0C-9532-FE8F35A7A049}">
      <dgm:prSet/>
      <dgm:spPr/>
      <dgm:t>
        <a:bodyPr/>
        <a:lstStyle/>
        <a:p>
          <a:endParaRPr lang="en-US"/>
        </a:p>
      </dgm:t>
    </dgm:pt>
    <dgm:pt modelId="{CB57FF53-C525-409D-AD58-7F954F94C783}">
      <dgm:prSet/>
      <dgm:spPr/>
      <dgm:t>
        <a:bodyPr/>
        <a:lstStyle/>
        <a:p>
          <a:r>
            <a:rPr lang="en-US"/>
            <a:t>Module : Managing People</a:t>
          </a:r>
        </a:p>
      </dgm:t>
    </dgm:pt>
    <dgm:pt modelId="{B71E55E0-2E7D-429E-B856-362FC985DE0E}" type="parTrans" cxnId="{B226FA04-7E6F-407B-877F-B10DCFF7C397}">
      <dgm:prSet/>
      <dgm:spPr/>
      <dgm:t>
        <a:bodyPr/>
        <a:lstStyle/>
        <a:p>
          <a:endParaRPr lang="en-US"/>
        </a:p>
      </dgm:t>
    </dgm:pt>
    <dgm:pt modelId="{00DCF3E5-245A-4F7F-AE2A-A1138379C203}" type="sibTrans" cxnId="{B226FA04-7E6F-407B-877F-B10DCFF7C397}">
      <dgm:prSet/>
      <dgm:spPr/>
      <dgm:t>
        <a:bodyPr/>
        <a:lstStyle/>
        <a:p>
          <a:endParaRPr lang="en-US"/>
        </a:p>
      </dgm:t>
    </dgm:pt>
    <dgm:pt modelId="{F1FD4B63-1D10-4DA0-9779-4BDC4D7FB3F2}">
      <dgm:prSet/>
      <dgm:spPr/>
      <dgm:t>
        <a:bodyPr/>
        <a:lstStyle/>
        <a:p>
          <a:r>
            <a:rPr lang="en-US"/>
            <a:t>Module code:LCBB5004</a:t>
          </a:r>
        </a:p>
      </dgm:t>
    </dgm:pt>
    <dgm:pt modelId="{B69B298D-6713-424F-80E9-5535831EA3B7}" type="parTrans" cxnId="{9C89F225-8B3A-4F4B-AF3A-DBF08211FF6E}">
      <dgm:prSet/>
      <dgm:spPr/>
      <dgm:t>
        <a:bodyPr/>
        <a:lstStyle/>
        <a:p>
          <a:endParaRPr lang="en-US"/>
        </a:p>
      </dgm:t>
    </dgm:pt>
    <dgm:pt modelId="{8D3FBF00-0D8F-4D1C-922A-CBB49BEC24DE}" type="sibTrans" cxnId="{9C89F225-8B3A-4F4B-AF3A-DBF08211FF6E}">
      <dgm:prSet/>
      <dgm:spPr/>
      <dgm:t>
        <a:bodyPr/>
        <a:lstStyle/>
        <a:p>
          <a:endParaRPr lang="en-US"/>
        </a:p>
      </dgm:t>
    </dgm:pt>
    <dgm:pt modelId="{DB1D17D3-DB14-4120-859B-7C6BD317491D}">
      <dgm:prSet/>
      <dgm:spPr/>
      <dgm:t>
        <a:bodyPr/>
        <a:lstStyle/>
        <a:p>
          <a:r>
            <a:rPr lang="en-US"/>
            <a:t>Module Lecturer : Dr. Imo Enang</a:t>
          </a:r>
        </a:p>
      </dgm:t>
    </dgm:pt>
    <dgm:pt modelId="{585FAA5A-F72D-409F-BE92-A7D1A9917B58}" type="parTrans" cxnId="{CAD6C766-2209-488A-A5E2-648640892112}">
      <dgm:prSet/>
      <dgm:spPr/>
      <dgm:t>
        <a:bodyPr/>
        <a:lstStyle/>
        <a:p>
          <a:endParaRPr lang="en-US"/>
        </a:p>
      </dgm:t>
    </dgm:pt>
    <dgm:pt modelId="{B8C9F050-A70C-40BC-8F55-BD7A6D675F6E}" type="sibTrans" cxnId="{CAD6C766-2209-488A-A5E2-648640892112}">
      <dgm:prSet/>
      <dgm:spPr/>
      <dgm:t>
        <a:bodyPr/>
        <a:lstStyle/>
        <a:p>
          <a:endParaRPr lang="en-US"/>
        </a:p>
      </dgm:t>
    </dgm:pt>
    <dgm:pt modelId="{ED3ADD69-1831-4F0B-9444-E4140C3EB0DC}">
      <dgm:prSet/>
      <dgm:spPr/>
      <dgm:t>
        <a:bodyPr/>
        <a:lstStyle/>
        <a:p>
          <a:r>
            <a:rPr lang="en-US"/>
            <a:t>UWTSD BIRMINGHAM</a:t>
          </a:r>
        </a:p>
      </dgm:t>
    </dgm:pt>
    <dgm:pt modelId="{040853E4-4694-433F-BF34-B2D42B17B39D}" type="parTrans" cxnId="{5FE606EF-816F-4A93-B566-4E1FF3CE96D0}">
      <dgm:prSet/>
      <dgm:spPr/>
      <dgm:t>
        <a:bodyPr/>
        <a:lstStyle/>
        <a:p>
          <a:endParaRPr lang="en-US"/>
        </a:p>
      </dgm:t>
    </dgm:pt>
    <dgm:pt modelId="{F9DFDC0E-9F2D-4491-B5A3-397D64084155}" type="sibTrans" cxnId="{5FE606EF-816F-4A93-B566-4E1FF3CE96D0}">
      <dgm:prSet/>
      <dgm:spPr/>
      <dgm:t>
        <a:bodyPr/>
        <a:lstStyle/>
        <a:p>
          <a:endParaRPr lang="en-US"/>
        </a:p>
      </dgm:t>
    </dgm:pt>
    <dgm:pt modelId="{A1FBBBE3-2931-4069-A214-139238F6ADDD}" type="pres">
      <dgm:prSet presAssocID="{27B2AC8F-E069-4249-872B-4288123EE632}" presName="vert0" presStyleCnt="0">
        <dgm:presLayoutVars>
          <dgm:dir/>
          <dgm:animOne val="branch"/>
          <dgm:animLvl val="lvl"/>
        </dgm:presLayoutVars>
      </dgm:prSet>
      <dgm:spPr/>
    </dgm:pt>
    <dgm:pt modelId="{6FE8B1CF-5A61-498F-97A9-929438D9B88A}" type="pres">
      <dgm:prSet presAssocID="{201B5BA3-A33E-45D4-BC69-5054EE7A04BE}" presName="thickLine" presStyleLbl="alignNode1" presStyleIdx="0" presStyleCnt="7"/>
      <dgm:spPr/>
    </dgm:pt>
    <dgm:pt modelId="{1A81AA53-7FA0-4A05-A8AF-21BD481E7426}" type="pres">
      <dgm:prSet presAssocID="{201B5BA3-A33E-45D4-BC69-5054EE7A04BE}" presName="horz1" presStyleCnt="0"/>
      <dgm:spPr/>
    </dgm:pt>
    <dgm:pt modelId="{9CEE5A16-010F-4F7F-BFE3-18A32B2FA250}" type="pres">
      <dgm:prSet presAssocID="{201B5BA3-A33E-45D4-BC69-5054EE7A04BE}" presName="tx1" presStyleLbl="revTx" presStyleIdx="0" presStyleCnt="7"/>
      <dgm:spPr/>
    </dgm:pt>
    <dgm:pt modelId="{5A684766-2CA2-4665-938C-037F73EA5B6B}" type="pres">
      <dgm:prSet presAssocID="{201B5BA3-A33E-45D4-BC69-5054EE7A04BE}" presName="vert1" presStyleCnt="0"/>
      <dgm:spPr/>
    </dgm:pt>
    <dgm:pt modelId="{3C579811-A581-487D-B3E0-F301DF4F026F}" type="pres">
      <dgm:prSet presAssocID="{A94745FC-DFC6-4003-94FE-7A909CC661AD}" presName="thickLine" presStyleLbl="alignNode1" presStyleIdx="1" presStyleCnt="7"/>
      <dgm:spPr/>
    </dgm:pt>
    <dgm:pt modelId="{CDB85362-7C15-4742-85AC-ED43FC8DFAA9}" type="pres">
      <dgm:prSet presAssocID="{A94745FC-DFC6-4003-94FE-7A909CC661AD}" presName="horz1" presStyleCnt="0"/>
      <dgm:spPr/>
    </dgm:pt>
    <dgm:pt modelId="{FB04ECF7-C1EB-4BCD-AAD4-3BB4BBAAA6E9}" type="pres">
      <dgm:prSet presAssocID="{A94745FC-DFC6-4003-94FE-7A909CC661AD}" presName="tx1" presStyleLbl="revTx" presStyleIdx="1" presStyleCnt="7"/>
      <dgm:spPr/>
    </dgm:pt>
    <dgm:pt modelId="{5D5C275A-F9C0-4ED7-873F-2D2AB1DA9F9B}" type="pres">
      <dgm:prSet presAssocID="{A94745FC-DFC6-4003-94FE-7A909CC661AD}" presName="vert1" presStyleCnt="0"/>
      <dgm:spPr/>
    </dgm:pt>
    <dgm:pt modelId="{E9491E3B-1D99-4DC1-AADA-3EF07DF2AD42}" type="pres">
      <dgm:prSet presAssocID="{4453333D-8426-4C92-A255-17DB03211F30}" presName="thickLine" presStyleLbl="alignNode1" presStyleIdx="2" presStyleCnt="7"/>
      <dgm:spPr/>
    </dgm:pt>
    <dgm:pt modelId="{AB25E245-A8F8-46E6-8D2C-904C60127DD6}" type="pres">
      <dgm:prSet presAssocID="{4453333D-8426-4C92-A255-17DB03211F30}" presName="horz1" presStyleCnt="0"/>
      <dgm:spPr/>
    </dgm:pt>
    <dgm:pt modelId="{916CA00C-3C95-4AF7-9176-684F98876843}" type="pres">
      <dgm:prSet presAssocID="{4453333D-8426-4C92-A255-17DB03211F30}" presName="tx1" presStyleLbl="revTx" presStyleIdx="2" presStyleCnt="7"/>
      <dgm:spPr/>
    </dgm:pt>
    <dgm:pt modelId="{C4B95750-27D9-4EA6-B9CC-0F0B42BEE0A3}" type="pres">
      <dgm:prSet presAssocID="{4453333D-8426-4C92-A255-17DB03211F30}" presName="vert1" presStyleCnt="0"/>
      <dgm:spPr/>
    </dgm:pt>
    <dgm:pt modelId="{30B3414C-99D3-4769-84D3-346EAC6A4B04}" type="pres">
      <dgm:prSet presAssocID="{CB57FF53-C525-409D-AD58-7F954F94C783}" presName="thickLine" presStyleLbl="alignNode1" presStyleIdx="3" presStyleCnt="7"/>
      <dgm:spPr/>
    </dgm:pt>
    <dgm:pt modelId="{88ED7521-53F8-4025-83FA-552B63EF296E}" type="pres">
      <dgm:prSet presAssocID="{CB57FF53-C525-409D-AD58-7F954F94C783}" presName="horz1" presStyleCnt="0"/>
      <dgm:spPr/>
    </dgm:pt>
    <dgm:pt modelId="{0FE5B324-FA67-4C9A-B691-FF2B91B7EA18}" type="pres">
      <dgm:prSet presAssocID="{CB57FF53-C525-409D-AD58-7F954F94C783}" presName="tx1" presStyleLbl="revTx" presStyleIdx="3" presStyleCnt="7"/>
      <dgm:spPr/>
    </dgm:pt>
    <dgm:pt modelId="{3050300F-641B-4FC5-9FEB-B6D419128B1F}" type="pres">
      <dgm:prSet presAssocID="{CB57FF53-C525-409D-AD58-7F954F94C783}" presName="vert1" presStyleCnt="0"/>
      <dgm:spPr/>
    </dgm:pt>
    <dgm:pt modelId="{8500A8B2-8418-4E87-8940-665F7205E040}" type="pres">
      <dgm:prSet presAssocID="{F1FD4B63-1D10-4DA0-9779-4BDC4D7FB3F2}" presName="thickLine" presStyleLbl="alignNode1" presStyleIdx="4" presStyleCnt="7"/>
      <dgm:spPr/>
    </dgm:pt>
    <dgm:pt modelId="{E52DECE0-AC8C-4235-8C25-F07A869FB6A9}" type="pres">
      <dgm:prSet presAssocID="{F1FD4B63-1D10-4DA0-9779-4BDC4D7FB3F2}" presName="horz1" presStyleCnt="0"/>
      <dgm:spPr/>
    </dgm:pt>
    <dgm:pt modelId="{AF425DAD-77B8-463C-8422-66972EFFB3F4}" type="pres">
      <dgm:prSet presAssocID="{F1FD4B63-1D10-4DA0-9779-4BDC4D7FB3F2}" presName="tx1" presStyleLbl="revTx" presStyleIdx="4" presStyleCnt="7"/>
      <dgm:spPr/>
    </dgm:pt>
    <dgm:pt modelId="{E9F10211-418A-468E-B201-F050D02A03F6}" type="pres">
      <dgm:prSet presAssocID="{F1FD4B63-1D10-4DA0-9779-4BDC4D7FB3F2}" presName="vert1" presStyleCnt="0"/>
      <dgm:spPr/>
    </dgm:pt>
    <dgm:pt modelId="{5090FE8C-D955-4843-924F-8ED9D2CCB961}" type="pres">
      <dgm:prSet presAssocID="{DB1D17D3-DB14-4120-859B-7C6BD317491D}" presName="thickLine" presStyleLbl="alignNode1" presStyleIdx="5" presStyleCnt="7"/>
      <dgm:spPr/>
    </dgm:pt>
    <dgm:pt modelId="{26CB480F-4B98-4B65-98C1-6AC60EC86DB9}" type="pres">
      <dgm:prSet presAssocID="{DB1D17D3-DB14-4120-859B-7C6BD317491D}" presName="horz1" presStyleCnt="0"/>
      <dgm:spPr/>
    </dgm:pt>
    <dgm:pt modelId="{DC4CD10B-EC19-4D9B-9811-0335F02A1F3D}" type="pres">
      <dgm:prSet presAssocID="{DB1D17D3-DB14-4120-859B-7C6BD317491D}" presName="tx1" presStyleLbl="revTx" presStyleIdx="5" presStyleCnt="7"/>
      <dgm:spPr/>
    </dgm:pt>
    <dgm:pt modelId="{70A5B551-FCC9-42FE-BC92-E6FC90C975E3}" type="pres">
      <dgm:prSet presAssocID="{DB1D17D3-DB14-4120-859B-7C6BD317491D}" presName="vert1" presStyleCnt="0"/>
      <dgm:spPr/>
    </dgm:pt>
    <dgm:pt modelId="{E4C8E033-120D-49B5-A687-FCA2BB1A76E5}" type="pres">
      <dgm:prSet presAssocID="{ED3ADD69-1831-4F0B-9444-E4140C3EB0DC}" presName="thickLine" presStyleLbl="alignNode1" presStyleIdx="6" presStyleCnt="7"/>
      <dgm:spPr/>
    </dgm:pt>
    <dgm:pt modelId="{BB0E3C18-79F2-419F-BECD-A41AC1D05C64}" type="pres">
      <dgm:prSet presAssocID="{ED3ADD69-1831-4F0B-9444-E4140C3EB0DC}" presName="horz1" presStyleCnt="0"/>
      <dgm:spPr/>
    </dgm:pt>
    <dgm:pt modelId="{9F76A7A8-6567-4DD5-895D-3D18BCF5DC3F}" type="pres">
      <dgm:prSet presAssocID="{ED3ADD69-1831-4F0B-9444-E4140C3EB0DC}" presName="tx1" presStyleLbl="revTx" presStyleIdx="6" presStyleCnt="7"/>
      <dgm:spPr/>
    </dgm:pt>
    <dgm:pt modelId="{2409FDD7-A98A-414D-9216-DBD4EB2FA735}" type="pres">
      <dgm:prSet presAssocID="{ED3ADD69-1831-4F0B-9444-E4140C3EB0DC}" presName="vert1" presStyleCnt="0"/>
      <dgm:spPr/>
    </dgm:pt>
  </dgm:ptLst>
  <dgm:cxnLst>
    <dgm:cxn modelId="{B226FA04-7E6F-407B-877F-B10DCFF7C397}" srcId="{27B2AC8F-E069-4249-872B-4288123EE632}" destId="{CB57FF53-C525-409D-AD58-7F954F94C783}" srcOrd="3" destOrd="0" parTransId="{B71E55E0-2E7D-429E-B856-362FC985DE0E}" sibTransId="{00DCF3E5-245A-4F7F-AE2A-A1138379C203}"/>
    <dgm:cxn modelId="{9C89F225-8B3A-4F4B-AF3A-DBF08211FF6E}" srcId="{27B2AC8F-E069-4249-872B-4288123EE632}" destId="{F1FD4B63-1D10-4DA0-9779-4BDC4D7FB3F2}" srcOrd="4" destOrd="0" parTransId="{B69B298D-6713-424F-80E9-5535831EA3B7}" sibTransId="{8D3FBF00-0D8F-4D1C-922A-CBB49BEC24DE}"/>
    <dgm:cxn modelId="{CAD6C766-2209-488A-A5E2-648640892112}" srcId="{27B2AC8F-E069-4249-872B-4288123EE632}" destId="{DB1D17D3-DB14-4120-859B-7C6BD317491D}" srcOrd="5" destOrd="0" parTransId="{585FAA5A-F72D-409F-BE92-A7D1A9917B58}" sibTransId="{B8C9F050-A70C-40BC-8F55-BD7A6D675F6E}"/>
    <dgm:cxn modelId="{0BF73448-E2DA-4D03-A9D6-54D112394D44}" type="presOf" srcId="{ED3ADD69-1831-4F0B-9444-E4140C3EB0DC}" destId="{9F76A7A8-6567-4DD5-895D-3D18BCF5DC3F}" srcOrd="0" destOrd="0" presId="urn:microsoft.com/office/officeart/2008/layout/LinedList"/>
    <dgm:cxn modelId="{37D02C6A-FFDC-448B-B7BC-7ABF99897625}" srcId="{27B2AC8F-E069-4249-872B-4288123EE632}" destId="{A94745FC-DFC6-4003-94FE-7A909CC661AD}" srcOrd="1" destOrd="0" parTransId="{77D749F9-CC94-4B96-A485-50A0D8C0F7DF}" sibTransId="{90442D3F-97C6-4D2F-9AED-E66E76A0C245}"/>
    <dgm:cxn modelId="{4BB5BB4E-6C0E-4F7A-92CE-3ADED1320313}" type="presOf" srcId="{201B5BA3-A33E-45D4-BC69-5054EE7A04BE}" destId="{9CEE5A16-010F-4F7F-BFE3-18A32B2FA250}" srcOrd="0" destOrd="0" presId="urn:microsoft.com/office/officeart/2008/layout/LinedList"/>
    <dgm:cxn modelId="{05A24C7D-0628-4C6C-84D7-F6AF7FC2CFC8}" type="presOf" srcId="{A94745FC-DFC6-4003-94FE-7A909CC661AD}" destId="{FB04ECF7-C1EB-4BCD-AAD4-3BB4BBAAA6E9}" srcOrd="0" destOrd="0" presId="urn:microsoft.com/office/officeart/2008/layout/LinedList"/>
    <dgm:cxn modelId="{4355EA93-73A9-4A27-9673-3C03007C9C6C}" srcId="{27B2AC8F-E069-4249-872B-4288123EE632}" destId="{201B5BA3-A33E-45D4-BC69-5054EE7A04BE}" srcOrd="0" destOrd="0" parTransId="{46A284FC-864A-4273-B1E0-3CCCACC65EF7}" sibTransId="{8D5C2BC5-CDAB-4EDF-BA7E-7A0E34BD7326}"/>
    <dgm:cxn modelId="{1D5A1A9D-7100-4FFA-B3C5-34C2C3B08AB9}" type="presOf" srcId="{4453333D-8426-4C92-A255-17DB03211F30}" destId="{916CA00C-3C95-4AF7-9176-684F98876843}" srcOrd="0" destOrd="0" presId="urn:microsoft.com/office/officeart/2008/layout/LinedList"/>
    <dgm:cxn modelId="{4F117AA4-9263-45FF-B165-24DF2AB5F390}" type="presOf" srcId="{DB1D17D3-DB14-4120-859B-7C6BD317491D}" destId="{DC4CD10B-EC19-4D9B-9811-0335F02A1F3D}" srcOrd="0" destOrd="0" presId="urn:microsoft.com/office/officeart/2008/layout/LinedList"/>
    <dgm:cxn modelId="{03A8C8B4-790A-4453-A8FD-7CAD13622660}" type="presOf" srcId="{F1FD4B63-1D10-4DA0-9779-4BDC4D7FB3F2}" destId="{AF425DAD-77B8-463C-8422-66972EFFB3F4}" srcOrd="0" destOrd="0" presId="urn:microsoft.com/office/officeart/2008/layout/LinedList"/>
    <dgm:cxn modelId="{DC6599C7-19D9-4C22-AECD-1D14F4AD40F9}" type="presOf" srcId="{CB57FF53-C525-409D-AD58-7F954F94C783}" destId="{0FE5B324-FA67-4C9A-B691-FF2B91B7EA18}" srcOrd="0" destOrd="0" presId="urn:microsoft.com/office/officeart/2008/layout/LinedList"/>
    <dgm:cxn modelId="{1AC2BFCC-2BD9-4C0C-9532-FE8F35A7A049}" srcId="{27B2AC8F-E069-4249-872B-4288123EE632}" destId="{4453333D-8426-4C92-A255-17DB03211F30}" srcOrd="2" destOrd="0" parTransId="{2A8D632E-06E5-4FDA-8D8B-9B2217D917D2}" sibTransId="{E7E19511-C7DC-442C-ACC2-728166D58BE3}"/>
    <dgm:cxn modelId="{5FE606EF-816F-4A93-B566-4E1FF3CE96D0}" srcId="{27B2AC8F-E069-4249-872B-4288123EE632}" destId="{ED3ADD69-1831-4F0B-9444-E4140C3EB0DC}" srcOrd="6" destOrd="0" parTransId="{040853E4-4694-433F-BF34-B2D42B17B39D}" sibTransId="{F9DFDC0E-9F2D-4491-B5A3-397D64084155}"/>
    <dgm:cxn modelId="{2A7A38FB-6BAA-458B-A317-862C20125F83}" type="presOf" srcId="{27B2AC8F-E069-4249-872B-4288123EE632}" destId="{A1FBBBE3-2931-4069-A214-139238F6ADDD}" srcOrd="0" destOrd="0" presId="urn:microsoft.com/office/officeart/2008/layout/LinedList"/>
    <dgm:cxn modelId="{B0318D32-6DBF-415F-819F-5F77B581488E}" type="presParOf" srcId="{A1FBBBE3-2931-4069-A214-139238F6ADDD}" destId="{6FE8B1CF-5A61-498F-97A9-929438D9B88A}" srcOrd="0" destOrd="0" presId="urn:microsoft.com/office/officeart/2008/layout/LinedList"/>
    <dgm:cxn modelId="{40547D94-BB29-4D80-B9DF-A53AC2518A5B}" type="presParOf" srcId="{A1FBBBE3-2931-4069-A214-139238F6ADDD}" destId="{1A81AA53-7FA0-4A05-A8AF-21BD481E7426}" srcOrd="1" destOrd="0" presId="urn:microsoft.com/office/officeart/2008/layout/LinedList"/>
    <dgm:cxn modelId="{E69DF8A6-AF6B-4A7F-B624-76DFA349A8E1}" type="presParOf" srcId="{1A81AA53-7FA0-4A05-A8AF-21BD481E7426}" destId="{9CEE5A16-010F-4F7F-BFE3-18A32B2FA250}" srcOrd="0" destOrd="0" presId="urn:microsoft.com/office/officeart/2008/layout/LinedList"/>
    <dgm:cxn modelId="{675DD041-BD86-4A5E-B6D8-D689BA32CE7C}" type="presParOf" srcId="{1A81AA53-7FA0-4A05-A8AF-21BD481E7426}" destId="{5A684766-2CA2-4665-938C-037F73EA5B6B}" srcOrd="1" destOrd="0" presId="urn:microsoft.com/office/officeart/2008/layout/LinedList"/>
    <dgm:cxn modelId="{08FFFB8C-73F4-40D7-8EF7-8A1B75A8623A}" type="presParOf" srcId="{A1FBBBE3-2931-4069-A214-139238F6ADDD}" destId="{3C579811-A581-487D-B3E0-F301DF4F026F}" srcOrd="2" destOrd="0" presId="urn:microsoft.com/office/officeart/2008/layout/LinedList"/>
    <dgm:cxn modelId="{94A4BD04-ECA4-4216-9A23-E0C619A7A89A}" type="presParOf" srcId="{A1FBBBE3-2931-4069-A214-139238F6ADDD}" destId="{CDB85362-7C15-4742-85AC-ED43FC8DFAA9}" srcOrd="3" destOrd="0" presId="urn:microsoft.com/office/officeart/2008/layout/LinedList"/>
    <dgm:cxn modelId="{DA85167C-DE74-4D03-9B50-758CCA8B5615}" type="presParOf" srcId="{CDB85362-7C15-4742-85AC-ED43FC8DFAA9}" destId="{FB04ECF7-C1EB-4BCD-AAD4-3BB4BBAAA6E9}" srcOrd="0" destOrd="0" presId="urn:microsoft.com/office/officeart/2008/layout/LinedList"/>
    <dgm:cxn modelId="{022CDD14-3984-48ED-9530-F823FB96C2E2}" type="presParOf" srcId="{CDB85362-7C15-4742-85AC-ED43FC8DFAA9}" destId="{5D5C275A-F9C0-4ED7-873F-2D2AB1DA9F9B}" srcOrd="1" destOrd="0" presId="urn:microsoft.com/office/officeart/2008/layout/LinedList"/>
    <dgm:cxn modelId="{39262907-4544-4FF4-AA0F-B1E2863A3453}" type="presParOf" srcId="{A1FBBBE3-2931-4069-A214-139238F6ADDD}" destId="{E9491E3B-1D99-4DC1-AADA-3EF07DF2AD42}" srcOrd="4" destOrd="0" presId="urn:microsoft.com/office/officeart/2008/layout/LinedList"/>
    <dgm:cxn modelId="{E75FF479-EF69-45C5-8864-71101F052BF5}" type="presParOf" srcId="{A1FBBBE3-2931-4069-A214-139238F6ADDD}" destId="{AB25E245-A8F8-46E6-8D2C-904C60127DD6}" srcOrd="5" destOrd="0" presId="urn:microsoft.com/office/officeart/2008/layout/LinedList"/>
    <dgm:cxn modelId="{91F06EDC-7B10-4BD2-A372-94E37E0F49B3}" type="presParOf" srcId="{AB25E245-A8F8-46E6-8D2C-904C60127DD6}" destId="{916CA00C-3C95-4AF7-9176-684F98876843}" srcOrd="0" destOrd="0" presId="urn:microsoft.com/office/officeart/2008/layout/LinedList"/>
    <dgm:cxn modelId="{75DFCB91-901D-4A0F-A8FB-7EB802F0142C}" type="presParOf" srcId="{AB25E245-A8F8-46E6-8D2C-904C60127DD6}" destId="{C4B95750-27D9-4EA6-B9CC-0F0B42BEE0A3}" srcOrd="1" destOrd="0" presId="urn:microsoft.com/office/officeart/2008/layout/LinedList"/>
    <dgm:cxn modelId="{884E1EE4-48D7-4FA5-B944-AB0E1E71D2DE}" type="presParOf" srcId="{A1FBBBE3-2931-4069-A214-139238F6ADDD}" destId="{30B3414C-99D3-4769-84D3-346EAC6A4B04}" srcOrd="6" destOrd="0" presId="urn:microsoft.com/office/officeart/2008/layout/LinedList"/>
    <dgm:cxn modelId="{0233B85A-3145-44F9-B7AA-3C918B0A8971}" type="presParOf" srcId="{A1FBBBE3-2931-4069-A214-139238F6ADDD}" destId="{88ED7521-53F8-4025-83FA-552B63EF296E}" srcOrd="7" destOrd="0" presId="urn:microsoft.com/office/officeart/2008/layout/LinedList"/>
    <dgm:cxn modelId="{A388B0AD-E957-4D36-95E7-D9E651490286}" type="presParOf" srcId="{88ED7521-53F8-4025-83FA-552B63EF296E}" destId="{0FE5B324-FA67-4C9A-B691-FF2B91B7EA18}" srcOrd="0" destOrd="0" presId="urn:microsoft.com/office/officeart/2008/layout/LinedList"/>
    <dgm:cxn modelId="{13CE3539-EE3F-4272-B341-A24CF154C5CC}" type="presParOf" srcId="{88ED7521-53F8-4025-83FA-552B63EF296E}" destId="{3050300F-641B-4FC5-9FEB-B6D419128B1F}" srcOrd="1" destOrd="0" presId="urn:microsoft.com/office/officeart/2008/layout/LinedList"/>
    <dgm:cxn modelId="{71A729D1-9F58-46BC-A869-4BB6B478D50F}" type="presParOf" srcId="{A1FBBBE3-2931-4069-A214-139238F6ADDD}" destId="{8500A8B2-8418-4E87-8940-665F7205E040}" srcOrd="8" destOrd="0" presId="urn:microsoft.com/office/officeart/2008/layout/LinedList"/>
    <dgm:cxn modelId="{2609EEFA-E9ED-4027-AA03-5E728E25B8B8}" type="presParOf" srcId="{A1FBBBE3-2931-4069-A214-139238F6ADDD}" destId="{E52DECE0-AC8C-4235-8C25-F07A869FB6A9}" srcOrd="9" destOrd="0" presId="urn:microsoft.com/office/officeart/2008/layout/LinedList"/>
    <dgm:cxn modelId="{EAAE0D74-C595-430C-902B-295381658A22}" type="presParOf" srcId="{E52DECE0-AC8C-4235-8C25-F07A869FB6A9}" destId="{AF425DAD-77B8-463C-8422-66972EFFB3F4}" srcOrd="0" destOrd="0" presId="urn:microsoft.com/office/officeart/2008/layout/LinedList"/>
    <dgm:cxn modelId="{E21F4BED-D05F-41D4-AADD-3820733A41F2}" type="presParOf" srcId="{E52DECE0-AC8C-4235-8C25-F07A869FB6A9}" destId="{E9F10211-418A-468E-B201-F050D02A03F6}" srcOrd="1" destOrd="0" presId="urn:microsoft.com/office/officeart/2008/layout/LinedList"/>
    <dgm:cxn modelId="{E41713B5-AC45-4751-B5DC-ADBAFB20C67D}" type="presParOf" srcId="{A1FBBBE3-2931-4069-A214-139238F6ADDD}" destId="{5090FE8C-D955-4843-924F-8ED9D2CCB961}" srcOrd="10" destOrd="0" presId="urn:microsoft.com/office/officeart/2008/layout/LinedList"/>
    <dgm:cxn modelId="{1C7F2751-E2ED-44A9-B8AC-346758A036E6}" type="presParOf" srcId="{A1FBBBE3-2931-4069-A214-139238F6ADDD}" destId="{26CB480F-4B98-4B65-98C1-6AC60EC86DB9}" srcOrd="11" destOrd="0" presId="urn:microsoft.com/office/officeart/2008/layout/LinedList"/>
    <dgm:cxn modelId="{35C1EA85-D927-49EC-9497-A26582BF87F2}" type="presParOf" srcId="{26CB480F-4B98-4B65-98C1-6AC60EC86DB9}" destId="{DC4CD10B-EC19-4D9B-9811-0335F02A1F3D}" srcOrd="0" destOrd="0" presId="urn:microsoft.com/office/officeart/2008/layout/LinedList"/>
    <dgm:cxn modelId="{B7E7C1D8-7730-4C22-A65A-7C24D9AD1DCD}" type="presParOf" srcId="{26CB480F-4B98-4B65-98C1-6AC60EC86DB9}" destId="{70A5B551-FCC9-42FE-BC92-E6FC90C975E3}" srcOrd="1" destOrd="0" presId="urn:microsoft.com/office/officeart/2008/layout/LinedList"/>
    <dgm:cxn modelId="{DD50D549-6C8C-4664-B05D-F04572297957}" type="presParOf" srcId="{A1FBBBE3-2931-4069-A214-139238F6ADDD}" destId="{E4C8E033-120D-49B5-A687-FCA2BB1A76E5}" srcOrd="12" destOrd="0" presId="urn:microsoft.com/office/officeart/2008/layout/LinedList"/>
    <dgm:cxn modelId="{FD2762FD-2341-4A23-92DE-D7F24D1EE36F}" type="presParOf" srcId="{A1FBBBE3-2931-4069-A214-139238F6ADDD}" destId="{BB0E3C18-79F2-419F-BECD-A41AC1D05C64}" srcOrd="13" destOrd="0" presId="urn:microsoft.com/office/officeart/2008/layout/LinedList"/>
    <dgm:cxn modelId="{E24CF2ED-2982-4C49-80AF-91B1A2ED048B}" type="presParOf" srcId="{BB0E3C18-79F2-419F-BECD-A41AC1D05C64}" destId="{9F76A7A8-6567-4DD5-895D-3D18BCF5DC3F}" srcOrd="0" destOrd="0" presId="urn:microsoft.com/office/officeart/2008/layout/LinedList"/>
    <dgm:cxn modelId="{3CABC8EF-96AE-44F8-8250-0055CDF9A751}" type="presParOf" srcId="{BB0E3C18-79F2-419F-BECD-A41AC1D05C64}" destId="{2409FDD7-A98A-414D-9216-DBD4EB2FA7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8B1CF-5A61-498F-97A9-929438D9B88A}">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E5A16-010F-4F7F-BFE3-18A32B2FA250}">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Veneta Georgieva</a:t>
          </a:r>
        </a:p>
      </dsp:txBody>
      <dsp:txXfrm>
        <a:off x="0" y="623"/>
        <a:ext cx="6492875" cy="729164"/>
      </dsp:txXfrm>
    </dsp:sp>
    <dsp:sp modelId="{3C579811-A581-487D-B3E0-F301DF4F026F}">
      <dsp:nvSpPr>
        <dsp:cNvPr id="0" name=""/>
        <dsp:cNvSpPr/>
      </dsp:nvSpPr>
      <dsp:spPr>
        <a:xfrm>
          <a:off x="0" y="729788"/>
          <a:ext cx="6492875" cy="0"/>
        </a:xfrm>
        <a:prstGeom prst="line">
          <a:avLst/>
        </a:prstGeom>
        <a:solidFill>
          <a:schemeClr val="accent2">
            <a:hueOff val="-598994"/>
            <a:satOff val="4120"/>
            <a:lumOff val="457"/>
            <a:alphaOff val="0"/>
          </a:schemeClr>
        </a:solidFill>
        <a:ln w="15875" cap="rnd" cmpd="sng" algn="ctr">
          <a:solidFill>
            <a:schemeClr val="accent2">
              <a:hueOff val="-598994"/>
              <a:satOff val="4120"/>
              <a:lumOff val="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04ECF7-C1EB-4BCD-AAD4-3BB4BBAAA6E9}">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Student ID:2225023</a:t>
          </a:r>
        </a:p>
      </dsp:txBody>
      <dsp:txXfrm>
        <a:off x="0" y="729788"/>
        <a:ext cx="6492875" cy="729164"/>
      </dsp:txXfrm>
    </dsp:sp>
    <dsp:sp modelId="{E9491E3B-1D99-4DC1-AADA-3EF07DF2AD42}">
      <dsp:nvSpPr>
        <dsp:cNvPr id="0" name=""/>
        <dsp:cNvSpPr/>
      </dsp:nvSpPr>
      <dsp:spPr>
        <a:xfrm>
          <a:off x="0" y="1458952"/>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6CA00C-3C95-4AF7-9176-684F98876843}">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Course: Business Management</a:t>
          </a:r>
        </a:p>
      </dsp:txBody>
      <dsp:txXfrm>
        <a:off x="0" y="1458952"/>
        <a:ext cx="6492875" cy="729164"/>
      </dsp:txXfrm>
    </dsp:sp>
    <dsp:sp modelId="{30B3414C-99D3-4769-84D3-346EAC6A4B04}">
      <dsp:nvSpPr>
        <dsp:cNvPr id="0" name=""/>
        <dsp:cNvSpPr/>
      </dsp:nvSpPr>
      <dsp:spPr>
        <a:xfrm>
          <a:off x="0" y="2188117"/>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E5B324-FA67-4C9A-B691-FF2B91B7EA18}">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Module : Managing People</a:t>
          </a:r>
        </a:p>
      </dsp:txBody>
      <dsp:txXfrm>
        <a:off x="0" y="2188117"/>
        <a:ext cx="6492875" cy="729164"/>
      </dsp:txXfrm>
    </dsp:sp>
    <dsp:sp modelId="{8500A8B2-8418-4E87-8940-665F7205E040}">
      <dsp:nvSpPr>
        <dsp:cNvPr id="0" name=""/>
        <dsp:cNvSpPr/>
      </dsp:nvSpPr>
      <dsp:spPr>
        <a:xfrm>
          <a:off x="0" y="2917282"/>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25DAD-77B8-463C-8422-66972EFFB3F4}">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Module code:LCBB5004</a:t>
          </a:r>
        </a:p>
      </dsp:txBody>
      <dsp:txXfrm>
        <a:off x="0" y="2917282"/>
        <a:ext cx="6492875" cy="729164"/>
      </dsp:txXfrm>
    </dsp:sp>
    <dsp:sp modelId="{5090FE8C-D955-4843-924F-8ED9D2CCB961}">
      <dsp:nvSpPr>
        <dsp:cNvPr id="0" name=""/>
        <dsp:cNvSpPr/>
      </dsp:nvSpPr>
      <dsp:spPr>
        <a:xfrm>
          <a:off x="0" y="3646447"/>
          <a:ext cx="6492875" cy="0"/>
        </a:xfrm>
        <a:prstGeom prst="line">
          <a:avLst/>
        </a:prstGeom>
        <a:solidFill>
          <a:schemeClr val="accent2">
            <a:hueOff val="-2994968"/>
            <a:satOff val="20602"/>
            <a:lumOff val="2287"/>
            <a:alphaOff val="0"/>
          </a:schemeClr>
        </a:solidFill>
        <a:ln w="15875" cap="rnd" cmpd="sng" algn="ctr">
          <a:solidFill>
            <a:schemeClr val="accent2">
              <a:hueOff val="-2994968"/>
              <a:satOff val="20602"/>
              <a:lumOff val="22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4CD10B-EC19-4D9B-9811-0335F02A1F3D}">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Module Lecturer : Dr. Imo Enang</a:t>
          </a:r>
        </a:p>
      </dsp:txBody>
      <dsp:txXfrm>
        <a:off x="0" y="3646447"/>
        <a:ext cx="6492875" cy="729164"/>
      </dsp:txXfrm>
    </dsp:sp>
    <dsp:sp modelId="{E4C8E033-120D-49B5-A687-FCA2BB1A76E5}">
      <dsp:nvSpPr>
        <dsp:cNvPr id="0" name=""/>
        <dsp:cNvSpPr/>
      </dsp:nvSpPr>
      <dsp:spPr>
        <a:xfrm>
          <a:off x="0" y="4375611"/>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76A7A8-6567-4DD5-895D-3D18BCF5DC3F}">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UWTSD BIRMINGHAM</a:t>
          </a:r>
        </a:p>
      </dsp:txBody>
      <dsp:txXfrm>
        <a:off x="0" y="4375611"/>
        <a:ext cx="6492875" cy="7291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a:xfrm>
            <a:off x="5332412" y="5883275"/>
            <a:ext cx="4324044" cy="365125"/>
          </a:xfrm>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394701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10951856" y="5867131"/>
            <a:ext cx="551167" cy="365125"/>
          </a:xfrm>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4037469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3874276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24962A0-7945-4A51-AA56-1B3A58EB2A0E}" type="datetimeFigureOut">
              <a:rPr lang="bg-BG" smtClean="0"/>
              <a:t>26.2.2024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1539546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24962A0-7945-4A51-AA56-1B3A58EB2A0E}" type="datetimeFigureOut">
              <a:rPr lang="bg-BG" smtClean="0"/>
              <a:t>26.2.2024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447567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24962A0-7945-4A51-AA56-1B3A58EB2A0E}" type="datetimeFigureOut">
              <a:rPr lang="bg-BG" smtClean="0"/>
              <a:t>26.2.2024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3645470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962A0-7945-4A51-AA56-1B3A58EB2A0E}" type="datetimeFigureOut">
              <a:rPr lang="bg-BG" smtClean="0"/>
              <a:t>26.2.2024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286849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4962A0-7945-4A51-AA56-1B3A58EB2A0E}" type="datetimeFigureOut">
              <a:rPr lang="bg-BG" smtClean="0"/>
              <a:t>26.2.2024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3722222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4962A0-7945-4A51-AA56-1B3A58EB2A0E}" type="datetimeFigureOut">
              <a:rPr lang="bg-BG" smtClean="0"/>
              <a:t>26.2.2024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2460954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4962A0-7945-4A51-AA56-1B3A58EB2A0E}" type="datetimeFigureOut">
              <a:rPr lang="bg-BG" smtClean="0"/>
              <a:t>26.2.2024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1958507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498049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1633365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47318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879651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15727564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1558162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4962A0-7945-4A51-AA56-1B3A58EB2A0E}" type="datetimeFigureOut">
              <a:rPr lang="bg-BG" smtClean="0"/>
              <a:t>26.2.2024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02D3164-E1FE-48D1-8E81-D0BAB1B44E79}" type="slidenum">
              <a:rPr lang="bg-BG" smtClean="0"/>
              <a:t>‹#›</a:t>
            </a:fld>
            <a:endParaRPr lang="bg-BG"/>
          </a:p>
        </p:txBody>
      </p:sp>
    </p:spTree>
    <p:extLst>
      <p:ext uri="{BB962C8B-B14F-4D97-AF65-F5344CB8AC3E}">
        <p14:creationId xmlns:p14="http://schemas.microsoft.com/office/powerpoint/2010/main" val="3193992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24962A0-7945-4A51-AA56-1B3A58EB2A0E}" type="datetimeFigureOut">
              <a:rPr lang="bg-BG" smtClean="0"/>
              <a:t>26.2.2024 г.</a:t>
            </a:fld>
            <a:endParaRPr lang="bg-BG"/>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bg-BG"/>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02D3164-E1FE-48D1-8E81-D0BAB1B44E79}" type="slidenum">
              <a:rPr lang="bg-BG" smtClean="0"/>
              <a:t>‹#›</a:t>
            </a:fld>
            <a:endParaRPr lang="bg-BG"/>
          </a:p>
        </p:txBody>
      </p:sp>
    </p:spTree>
    <p:extLst>
      <p:ext uri="{BB962C8B-B14F-4D97-AF65-F5344CB8AC3E}">
        <p14:creationId xmlns:p14="http://schemas.microsoft.com/office/powerpoint/2010/main" val="3754888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itle 5">
            <a:extLst>
              <a:ext uri="{FF2B5EF4-FFF2-40B4-BE49-F238E27FC236}">
                <a16:creationId xmlns:a16="http://schemas.microsoft.com/office/drawing/2014/main" id="{CF725106-39A0-CE46-B031-CE1CC92D8C23}"/>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sz="3400">
                <a:solidFill>
                  <a:srgbClr val="FFFFFF"/>
                </a:solidFill>
              </a:rPr>
              <a:t>Presentation</a:t>
            </a:r>
            <a:br>
              <a:rPr lang="en-US" sz="3400">
                <a:solidFill>
                  <a:srgbClr val="FFFFFF"/>
                </a:solidFill>
              </a:rPr>
            </a:br>
            <a:r>
              <a:rPr lang="en-US" sz="3400">
                <a:solidFill>
                  <a:srgbClr val="FFFFFF"/>
                </a:solidFill>
              </a:rPr>
              <a:t>The Role of Human Resources Professionals</a:t>
            </a:r>
          </a:p>
        </p:txBody>
      </p:sp>
      <p:grpSp>
        <p:nvGrpSpPr>
          <p:cNvPr id="19" name="Group 18">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bg-BG"/>
            </a:p>
          </p:txBody>
        </p:sp>
        <p:sp>
          <p:nvSpPr>
            <p:cNvPr id="21"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bg-BG"/>
            </a:p>
          </p:txBody>
        </p:sp>
        <p:sp>
          <p:nvSpPr>
            <p:cNvPr id="2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bg-BG"/>
            </a:p>
          </p:txBody>
        </p:sp>
        <p:sp>
          <p:nvSpPr>
            <p:cNvPr id="2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bg-BG"/>
            </a:p>
          </p:txBody>
        </p:sp>
        <p:sp>
          <p:nvSpPr>
            <p:cNvPr id="2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bg-BG"/>
            </a:p>
          </p:txBody>
        </p:sp>
        <p:sp>
          <p:nvSpPr>
            <p:cNvPr id="25"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bg-BG"/>
            </a:p>
          </p:txBody>
        </p:sp>
      </p:grpSp>
      <p:graphicFrame>
        <p:nvGraphicFramePr>
          <p:cNvPr id="11" name="TextBox 8">
            <a:extLst>
              <a:ext uri="{FF2B5EF4-FFF2-40B4-BE49-F238E27FC236}">
                <a16:creationId xmlns:a16="http://schemas.microsoft.com/office/drawing/2014/main" id="{683E310B-DE93-C3CB-C45F-DFAE37DC6457}"/>
              </a:ext>
            </a:extLst>
          </p:cNvPr>
          <p:cNvGraphicFramePr/>
          <p:nvPr>
            <p:extLst>
              <p:ext uri="{D42A27DB-BD31-4B8C-83A1-F6EECF244321}">
                <p14:modId xmlns:p14="http://schemas.microsoft.com/office/powerpoint/2010/main" val="426389257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0391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CB3B7194-94F6-4D77-0D60-F39140E1A1E3}"/>
              </a:ext>
            </a:extLst>
          </p:cNvPr>
          <p:cNvPicPr>
            <a:picLocks noChangeAspect="1"/>
          </p:cNvPicPr>
          <p:nvPr/>
        </p:nvPicPr>
        <p:blipFill rotWithShape="1">
          <a:blip r:embed="rId3"/>
          <a:srcRect l="25119" r="16929"/>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bg-BG"/>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bg-BG"/>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bg-BG"/>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bg-BG"/>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bg-BG"/>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bg-BG"/>
            </a:p>
          </p:txBody>
        </p:sp>
      </p:grpSp>
      <p:sp>
        <p:nvSpPr>
          <p:cNvPr id="2" name="Title 1">
            <a:extLst>
              <a:ext uri="{FF2B5EF4-FFF2-40B4-BE49-F238E27FC236}">
                <a16:creationId xmlns:a16="http://schemas.microsoft.com/office/drawing/2014/main" id="{CAC5FF5D-D28F-18CB-0963-CAE4551222FC}"/>
              </a:ext>
            </a:extLst>
          </p:cNvPr>
          <p:cNvSpPr>
            <a:spLocks noGrp="1"/>
          </p:cNvSpPr>
          <p:nvPr>
            <p:ph type="title"/>
          </p:nvPr>
        </p:nvSpPr>
        <p:spPr>
          <a:xfrm>
            <a:off x="972080" y="685800"/>
            <a:ext cx="5260680" cy="1752599"/>
          </a:xfrm>
        </p:spPr>
        <p:txBody>
          <a:bodyPr>
            <a:normAutofit/>
          </a:bodyPr>
          <a:lstStyle/>
          <a:p>
            <a:pPr algn="l">
              <a:lnSpc>
                <a:spcPct val="90000"/>
              </a:lnSpc>
            </a:pPr>
            <a:r>
              <a:rPr lang="en-US" dirty="0"/>
              <a:t>Definition of Human Resources (HR) Professionals</a:t>
            </a:r>
            <a:endParaRPr lang="bg-BG"/>
          </a:p>
        </p:txBody>
      </p:sp>
      <p:sp>
        <p:nvSpPr>
          <p:cNvPr id="3" name="Content Placeholder 2">
            <a:extLst>
              <a:ext uri="{FF2B5EF4-FFF2-40B4-BE49-F238E27FC236}">
                <a16:creationId xmlns:a16="http://schemas.microsoft.com/office/drawing/2014/main" id="{E453444B-11D1-28A9-1613-A9918AE4049D}"/>
              </a:ext>
            </a:extLst>
          </p:cNvPr>
          <p:cNvSpPr>
            <a:spLocks noGrp="1"/>
          </p:cNvSpPr>
          <p:nvPr>
            <p:ph idx="1"/>
          </p:nvPr>
        </p:nvSpPr>
        <p:spPr>
          <a:xfrm>
            <a:off x="643468" y="2666999"/>
            <a:ext cx="5260680" cy="3124201"/>
          </a:xfrm>
        </p:spPr>
        <p:txBody>
          <a:bodyPr>
            <a:normAutofit/>
          </a:bodyPr>
          <a:lstStyle/>
          <a:p>
            <a:r>
              <a:rPr lang="en-US" dirty="0"/>
              <a:t>HR professionals oversee personnel management within organizations, handling recruitment, training, benefits, and employee relations to support business objectives and maintain a positive work environment</a:t>
            </a:r>
            <a:r>
              <a:rPr lang="en-US" sz="2000" dirty="0"/>
              <a:t>.</a:t>
            </a:r>
            <a:endParaRPr lang="bg-BG" sz="2000" dirty="0"/>
          </a:p>
        </p:txBody>
      </p:sp>
    </p:spTree>
    <p:extLst>
      <p:ext uri="{BB962C8B-B14F-4D97-AF65-F5344CB8AC3E}">
        <p14:creationId xmlns:p14="http://schemas.microsoft.com/office/powerpoint/2010/main" val="2646378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A85F1-D383-B1F1-0A23-9BF6AD874459}"/>
              </a:ext>
            </a:extLst>
          </p:cNvPr>
          <p:cNvSpPr>
            <a:spLocks noGrp="1"/>
          </p:cNvSpPr>
          <p:nvPr>
            <p:ph type="title"/>
          </p:nvPr>
        </p:nvSpPr>
        <p:spPr>
          <a:xfrm>
            <a:off x="1484311" y="1"/>
            <a:ext cx="10018713" cy="941696"/>
          </a:xfrm>
        </p:spPr>
        <p:txBody>
          <a:bodyPr/>
          <a:lstStyle/>
          <a:p>
            <a:r>
              <a:rPr lang="en-US" dirty="0"/>
              <a:t>Job Responsibilities</a:t>
            </a:r>
            <a:endParaRPr lang="bg-BG" dirty="0"/>
          </a:p>
        </p:txBody>
      </p:sp>
      <p:pic>
        <p:nvPicPr>
          <p:cNvPr id="5" name="Content Placeholder 4" descr="A person holding a coin&#10;&#10;Description automatically generated">
            <a:extLst>
              <a:ext uri="{FF2B5EF4-FFF2-40B4-BE49-F238E27FC236}">
                <a16:creationId xmlns:a16="http://schemas.microsoft.com/office/drawing/2014/main" id="{9F8DBC41-8CCE-FF22-017A-4036A43EF17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2174" y="1104838"/>
            <a:ext cx="2934063" cy="1871004"/>
          </a:xfrm>
        </p:spPr>
      </p:pic>
      <p:pic>
        <p:nvPicPr>
          <p:cNvPr id="7" name="Picture 6" descr="A group of people holding hands&#10;&#10;Description automatically generated">
            <a:extLst>
              <a:ext uri="{FF2B5EF4-FFF2-40B4-BE49-F238E27FC236}">
                <a16:creationId xmlns:a16="http://schemas.microsoft.com/office/drawing/2014/main" id="{E7960D9C-EEC0-5222-F5FC-80E5D382F1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8984" y="1104838"/>
            <a:ext cx="2619375" cy="1743075"/>
          </a:xfrm>
          <a:prstGeom prst="rect">
            <a:avLst/>
          </a:prstGeom>
        </p:spPr>
      </p:pic>
      <p:pic>
        <p:nvPicPr>
          <p:cNvPr id="9" name="Picture 8" descr="A diagram of training and development&#10;&#10;Description automatically generated">
            <a:extLst>
              <a:ext uri="{FF2B5EF4-FFF2-40B4-BE49-F238E27FC236}">
                <a16:creationId xmlns:a16="http://schemas.microsoft.com/office/drawing/2014/main" id="{1B4ECB9A-A21D-1EFB-F568-25566C36B6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2766" y="1104838"/>
            <a:ext cx="2814672" cy="1981204"/>
          </a:xfrm>
          <a:prstGeom prst="rect">
            <a:avLst/>
          </a:prstGeom>
        </p:spPr>
      </p:pic>
      <p:sp>
        <p:nvSpPr>
          <p:cNvPr id="11" name="TextBox 10">
            <a:extLst>
              <a:ext uri="{FF2B5EF4-FFF2-40B4-BE49-F238E27FC236}">
                <a16:creationId xmlns:a16="http://schemas.microsoft.com/office/drawing/2014/main" id="{F6E29312-ECE1-5F14-41E4-33EAA0AA8EE1}"/>
              </a:ext>
            </a:extLst>
          </p:cNvPr>
          <p:cNvSpPr txBox="1"/>
          <p:nvPr/>
        </p:nvSpPr>
        <p:spPr>
          <a:xfrm>
            <a:off x="1075347" y="3303180"/>
            <a:ext cx="2934063" cy="2862322"/>
          </a:xfrm>
          <a:prstGeom prst="rect">
            <a:avLst/>
          </a:prstGeom>
          <a:noFill/>
        </p:spPr>
        <p:txBody>
          <a:bodyPr wrap="square" rtlCol="0">
            <a:spAutoFit/>
          </a:bodyPr>
          <a:lstStyle/>
          <a:p>
            <a:r>
              <a:rPr lang="en-US" b="0" i="0" dirty="0">
                <a:solidFill>
                  <a:srgbClr val="0D0D0D"/>
                </a:solidFill>
                <a:effectLst/>
                <a:latin typeface="Caladea" panose="02040503050406030204" pitchFamily="18" charset="0"/>
              </a:rPr>
              <a:t>Recruitment is the process of finding and hiring candidates for specific job openings. Talent acquisition is a broader strategy that includes recruitment but also focuses on long-term workforce planning and attracting top talent to meet organizational goals.</a:t>
            </a:r>
            <a:endParaRPr lang="bg-BG" dirty="0"/>
          </a:p>
        </p:txBody>
      </p:sp>
      <p:sp>
        <p:nvSpPr>
          <p:cNvPr id="12" name="TextBox 11">
            <a:extLst>
              <a:ext uri="{FF2B5EF4-FFF2-40B4-BE49-F238E27FC236}">
                <a16:creationId xmlns:a16="http://schemas.microsoft.com/office/drawing/2014/main" id="{58202CB7-4D92-C1F4-AD78-41540F882DB5}"/>
              </a:ext>
            </a:extLst>
          </p:cNvPr>
          <p:cNvSpPr txBox="1"/>
          <p:nvPr/>
        </p:nvSpPr>
        <p:spPr>
          <a:xfrm>
            <a:off x="4435522" y="3234519"/>
            <a:ext cx="2361063" cy="3139321"/>
          </a:xfrm>
          <a:prstGeom prst="rect">
            <a:avLst/>
          </a:prstGeom>
          <a:noFill/>
        </p:spPr>
        <p:txBody>
          <a:bodyPr wrap="square" rtlCol="0">
            <a:spAutoFit/>
          </a:bodyPr>
          <a:lstStyle/>
          <a:p>
            <a:r>
              <a:rPr lang="en-US" b="0" i="0" dirty="0">
                <a:solidFill>
                  <a:srgbClr val="0D0D0D"/>
                </a:solidFill>
                <a:effectLst/>
                <a:latin typeface="Caladea" panose="02040503050406030204" pitchFamily="18" charset="0"/>
              </a:rPr>
              <a:t>Employee relations involve managing the relationship between employers and employees, ensuring a positive work environment, addressing conflicts, and promoting employee satisfaction and engagement</a:t>
            </a:r>
            <a:r>
              <a:rPr lang="en-US" b="0" i="0" dirty="0">
                <a:solidFill>
                  <a:srgbClr val="0D0D0D"/>
                </a:solidFill>
                <a:effectLst/>
                <a:latin typeface="Söhne"/>
              </a:rPr>
              <a:t>.</a:t>
            </a:r>
            <a:endParaRPr lang="bg-BG" dirty="0"/>
          </a:p>
        </p:txBody>
      </p:sp>
      <p:sp>
        <p:nvSpPr>
          <p:cNvPr id="13" name="TextBox 12">
            <a:extLst>
              <a:ext uri="{FF2B5EF4-FFF2-40B4-BE49-F238E27FC236}">
                <a16:creationId xmlns:a16="http://schemas.microsoft.com/office/drawing/2014/main" id="{A5EB034F-8356-663B-1A95-EA2779ABA6FF}"/>
              </a:ext>
            </a:extLst>
          </p:cNvPr>
          <p:cNvSpPr txBox="1"/>
          <p:nvPr/>
        </p:nvSpPr>
        <p:spPr>
          <a:xfrm>
            <a:off x="8003816" y="3164681"/>
            <a:ext cx="2403622" cy="3139321"/>
          </a:xfrm>
          <a:prstGeom prst="rect">
            <a:avLst/>
          </a:prstGeom>
          <a:noFill/>
        </p:spPr>
        <p:txBody>
          <a:bodyPr wrap="square" rtlCol="0">
            <a:spAutoFit/>
          </a:bodyPr>
          <a:lstStyle/>
          <a:p>
            <a:r>
              <a:rPr lang="en-US" b="0" i="0" dirty="0">
                <a:solidFill>
                  <a:srgbClr val="0D0D0D"/>
                </a:solidFill>
                <a:effectLst/>
                <a:latin typeface="Caladea" panose="02040503050406030204" pitchFamily="18" charset="0"/>
              </a:rPr>
              <a:t>Training and development involves activities aimed at enhancing employees' skills, knowledge, and abilities to improve job performance and support their career growth within the organization.(</a:t>
            </a:r>
            <a:r>
              <a:rPr lang="en-US" b="0" i="0" dirty="0" err="1">
                <a:solidFill>
                  <a:srgbClr val="0D0D0D"/>
                </a:solidFill>
                <a:effectLst/>
                <a:latin typeface="Caladea" panose="02040503050406030204" pitchFamily="18" charset="0"/>
              </a:rPr>
              <a:t>Examp.Tesco</a:t>
            </a:r>
            <a:r>
              <a:rPr lang="en-US" b="0" i="0" dirty="0">
                <a:solidFill>
                  <a:srgbClr val="0D0D0D"/>
                </a:solidFill>
                <a:effectLst/>
                <a:latin typeface="Caladea" panose="02040503050406030204" pitchFamily="18" charset="0"/>
              </a:rPr>
              <a:t>)</a:t>
            </a:r>
            <a:endParaRPr lang="bg-BG" dirty="0"/>
          </a:p>
        </p:txBody>
      </p:sp>
    </p:spTree>
    <p:extLst>
      <p:ext uri="{BB962C8B-B14F-4D97-AF65-F5344CB8AC3E}">
        <p14:creationId xmlns:p14="http://schemas.microsoft.com/office/powerpoint/2010/main" val="356210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EC395-44C1-61FF-1116-BCD8DDED0A11}"/>
              </a:ext>
            </a:extLst>
          </p:cNvPr>
          <p:cNvSpPr>
            <a:spLocks noGrp="1"/>
          </p:cNvSpPr>
          <p:nvPr>
            <p:ph type="title"/>
          </p:nvPr>
        </p:nvSpPr>
        <p:spPr>
          <a:xfrm>
            <a:off x="1484311" y="1"/>
            <a:ext cx="10018713" cy="1023582"/>
          </a:xfrm>
        </p:spPr>
        <p:txBody>
          <a:bodyPr/>
          <a:lstStyle/>
          <a:p>
            <a:r>
              <a:rPr lang="en-US" dirty="0"/>
              <a:t>Job Responsibilities</a:t>
            </a:r>
            <a:endParaRPr lang="bg-BG" dirty="0"/>
          </a:p>
        </p:txBody>
      </p:sp>
      <p:pic>
        <p:nvPicPr>
          <p:cNvPr id="5" name="Content Placeholder 4" descr="A group of people standing in a line&#10;&#10;Description automatically generated">
            <a:extLst>
              <a:ext uri="{FF2B5EF4-FFF2-40B4-BE49-F238E27FC236}">
                <a16:creationId xmlns:a16="http://schemas.microsoft.com/office/drawing/2014/main" id="{9246D894-62D4-C5F1-A9B0-C403C0E0EA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8991" y="1023583"/>
            <a:ext cx="4367284" cy="3011533"/>
          </a:xfrm>
        </p:spPr>
      </p:pic>
      <p:sp>
        <p:nvSpPr>
          <p:cNvPr id="6" name="TextBox 5">
            <a:extLst>
              <a:ext uri="{FF2B5EF4-FFF2-40B4-BE49-F238E27FC236}">
                <a16:creationId xmlns:a16="http://schemas.microsoft.com/office/drawing/2014/main" id="{BBF886D1-A102-1653-9A3E-24DC5C34D2E0}"/>
              </a:ext>
            </a:extLst>
          </p:cNvPr>
          <p:cNvSpPr txBox="1"/>
          <p:nvPr/>
        </p:nvSpPr>
        <p:spPr>
          <a:xfrm>
            <a:off x="968991" y="4176216"/>
            <a:ext cx="4367284" cy="1200329"/>
          </a:xfrm>
          <a:prstGeom prst="rect">
            <a:avLst/>
          </a:prstGeom>
          <a:noFill/>
        </p:spPr>
        <p:txBody>
          <a:bodyPr wrap="square" rtlCol="0">
            <a:spAutoFit/>
          </a:bodyPr>
          <a:lstStyle/>
          <a:p>
            <a:r>
              <a:rPr lang="en-US" b="0" i="0" dirty="0">
                <a:solidFill>
                  <a:srgbClr val="0D0D0D"/>
                </a:solidFill>
                <a:effectLst/>
                <a:latin typeface="Caladea" panose="02040503050406030204" pitchFamily="18" charset="0"/>
              </a:rPr>
              <a:t>Employee onboarding and offboarding are processes that respectively </a:t>
            </a:r>
            <a:r>
              <a:rPr lang="en-US" b="0" i="0" dirty="0">
                <a:solidFill>
                  <a:srgbClr val="0D0D0D"/>
                </a:solidFill>
                <a:effectLst/>
                <a:latin typeface="Söhne"/>
              </a:rPr>
              <a:t>welcome new hires into the organization and smoothly transition departing employees out.</a:t>
            </a:r>
            <a:endParaRPr lang="bg-BG" dirty="0"/>
          </a:p>
        </p:txBody>
      </p:sp>
      <p:pic>
        <p:nvPicPr>
          <p:cNvPr id="8" name="Picture 7" descr="A diagram of benefits and benefits&#10;&#10;Description automatically generated">
            <a:extLst>
              <a:ext uri="{FF2B5EF4-FFF2-40B4-BE49-F238E27FC236}">
                <a16:creationId xmlns:a16="http://schemas.microsoft.com/office/drawing/2014/main" id="{055ED2E3-21D5-50A8-737C-E3648ED066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7260" y="1023583"/>
            <a:ext cx="6191953" cy="3548417"/>
          </a:xfrm>
          <a:prstGeom prst="rect">
            <a:avLst/>
          </a:prstGeom>
        </p:spPr>
      </p:pic>
    </p:spTree>
    <p:extLst>
      <p:ext uri="{BB962C8B-B14F-4D97-AF65-F5344CB8AC3E}">
        <p14:creationId xmlns:p14="http://schemas.microsoft.com/office/powerpoint/2010/main" val="910079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7E7E-3490-96EF-6D78-454D01331ADC}"/>
              </a:ext>
            </a:extLst>
          </p:cNvPr>
          <p:cNvSpPr>
            <a:spLocks noGrp="1"/>
          </p:cNvSpPr>
          <p:nvPr>
            <p:ph type="title"/>
          </p:nvPr>
        </p:nvSpPr>
        <p:spPr>
          <a:xfrm>
            <a:off x="1484311" y="0"/>
            <a:ext cx="10018713" cy="1106127"/>
          </a:xfrm>
        </p:spPr>
        <p:txBody>
          <a:bodyPr/>
          <a:lstStyle/>
          <a:p>
            <a:r>
              <a:rPr lang="en-US" dirty="0"/>
              <a:t>Functional Areas</a:t>
            </a:r>
            <a:endParaRPr lang="bg-BG" dirty="0"/>
          </a:p>
        </p:txBody>
      </p:sp>
      <p:pic>
        <p:nvPicPr>
          <p:cNvPr id="5" name="Content Placeholder 4" descr="A diagram of a strategy&#10;&#10;Description automatically generated">
            <a:extLst>
              <a:ext uri="{FF2B5EF4-FFF2-40B4-BE49-F238E27FC236}">
                <a16:creationId xmlns:a16="http://schemas.microsoft.com/office/drawing/2014/main" id="{83A1EA4E-0E6C-20E4-9CD8-96652C4231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8975" y="1106127"/>
            <a:ext cx="5210379" cy="5161937"/>
          </a:xfrm>
        </p:spPr>
      </p:pic>
      <p:pic>
        <p:nvPicPr>
          <p:cNvPr id="7" name="Picture 6" descr="A diagram of hris functions&#10;&#10;Description automatically generated">
            <a:extLst>
              <a:ext uri="{FF2B5EF4-FFF2-40B4-BE49-F238E27FC236}">
                <a16:creationId xmlns:a16="http://schemas.microsoft.com/office/drawing/2014/main" id="{60C14061-0023-7172-C4B1-724B5C8B38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106128"/>
            <a:ext cx="5864942" cy="5309419"/>
          </a:xfrm>
          <a:prstGeom prst="rect">
            <a:avLst/>
          </a:prstGeom>
        </p:spPr>
      </p:pic>
    </p:spTree>
    <p:extLst>
      <p:ext uri="{BB962C8B-B14F-4D97-AF65-F5344CB8AC3E}">
        <p14:creationId xmlns:p14="http://schemas.microsoft.com/office/powerpoint/2010/main" val="3547876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02AE-80D3-BE32-EB3C-3F2D8ADBD63A}"/>
              </a:ext>
            </a:extLst>
          </p:cNvPr>
          <p:cNvSpPr>
            <a:spLocks noGrp="1"/>
          </p:cNvSpPr>
          <p:nvPr>
            <p:ph type="title"/>
          </p:nvPr>
        </p:nvSpPr>
        <p:spPr>
          <a:xfrm>
            <a:off x="1484311" y="0"/>
            <a:ext cx="10018713" cy="1828801"/>
          </a:xfrm>
        </p:spPr>
        <p:txBody>
          <a:bodyPr/>
          <a:lstStyle/>
          <a:p>
            <a:r>
              <a:rPr lang="en-US" dirty="0"/>
              <a:t>Functional Areas</a:t>
            </a:r>
            <a:endParaRPr lang="bg-BG" dirty="0"/>
          </a:p>
        </p:txBody>
      </p:sp>
      <p:pic>
        <p:nvPicPr>
          <p:cNvPr id="9" name="Content Placeholder 8" descr="A group of people with their hands up&#10;&#10;Description automatically generated">
            <a:extLst>
              <a:ext uri="{FF2B5EF4-FFF2-40B4-BE49-F238E27FC236}">
                <a16:creationId xmlns:a16="http://schemas.microsoft.com/office/drawing/2014/main" id="{D033FAE6-E15E-4815-62A3-47A2050FF4B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1169" y="1483815"/>
            <a:ext cx="9916880" cy="5170203"/>
          </a:xfrm>
        </p:spPr>
      </p:pic>
    </p:spTree>
    <p:extLst>
      <p:ext uri="{BB962C8B-B14F-4D97-AF65-F5344CB8AC3E}">
        <p14:creationId xmlns:p14="http://schemas.microsoft.com/office/powerpoint/2010/main" val="142453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FEBE-BC3A-E8A3-3BE9-53648AE6248A}"/>
              </a:ext>
            </a:extLst>
          </p:cNvPr>
          <p:cNvSpPr>
            <a:spLocks noGrp="1"/>
          </p:cNvSpPr>
          <p:nvPr>
            <p:ph type="title"/>
          </p:nvPr>
        </p:nvSpPr>
        <p:spPr>
          <a:xfrm>
            <a:off x="1484311" y="0"/>
            <a:ext cx="10018713" cy="1457739"/>
          </a:xfrm>
        </p:spPr>
        <p:txBody>
          <a:bodyPr>
            <a:normAutofit/>
          </a:bodyPr>
          <a:lstStyle/>
          <a:p>
            <a:r>
              <a:rPr lang="en-US" b="1" dirty="0">
                <a:solidFill>
                  <a:schemeClr val="tx1"/>
                </a:solidFill>
              </a:rPr>
              <a:t>What elements can improve employer-employee relations?</a:t>
            </a:r>
            <a:endParaRPr lang="bg-BG" dirty="0"/>
          </a:p>
        </p:txBody>
      </p:sp>
      <p:pic>
        <p:nvPicPr>
          <p:cNvPr id="5" name="Content Placeholder 4" descr="A handshake between a group of people&#10;&#10;Description automatically generated">
            <a:extLst>
              <a:ext uri="{FF2B5EF4-FFF2-40B4-BE49-F238E27FC236}">
                <a16:creationId xmlns:a16="http://schemas.microsoft.com/office/drawing/2014/main" id="{1AB2C1CB-28D0-5035-43AB-3FF8C7D237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19129" y="1626552"/>
            <a:ext cx="5865019" cy="4605436"/>
          </a:xfrm>
        </p:spPr>
      </p:pic>
      <p:sp>
        <p:nvSpPr>
          <p:cNvPr id="6" name="TextBox 5">
            <a:extLst>
              <a:ext uri="{FF2B5EF4-FFF2-40B4-BE49-F238E27FC236}">
                <a16:creationId xmlns:a16="http://schemas.microsoft.com/office/drawing/2014/main" id="{4FF4955C-5795-88F5-3F2D-0402CB5F49CD}"/>
              </a:ext>
            </a:extLst>
          </p:cNvPr>
          <p:cNvSpPr txBox="1"/>
          <p:nvPr/>
        </p:nvSpPr>
        <p:spPr>
          <a:xfrm>
            <a:off x="1484311" y="2067951"/>
            <a:ext cx="3631028" cy="4524315"/>
          </a:xfrm>
          <a:prstGeom prst="rect">
            <a:avLst/>
          </a:prstGeom>
          <a:noFill/>
        </p:spPr>
        <p:txBody>
          <a:bodyPr wrap="square" rtlCol="0">
            <a:spAutoFit/>
          </a:bodyPr>
          <a:lstStyle/>
          <a:p>
            <a:pPr algn="l">
              <a:buFont typeface="+mj-lt"/>
              <a:buAutoNum type="arabicPeriod"/>
            </a:pPr>
            <a:r>
              <a:rPr lang="en-US" b="0" i="0" dirty="0">
                <a:solidFill>
                  <a:srgbClr val="0D0D0D"/>
                </a:solidFill>
                <a:effectLst/>
                <a:latin typeface="Caladea" panose="02040503050406030204" pitchFamily="18" charset="0"/>
              </a:rPr>
              <a:t>Open Communication: Encouraging transparent dialogue.</a:t>
            </a:r>
          </a:p>
          <a:p>
            <a:pPr algn="l">
              <a:buFont typeface="+mj-lt"/>
              <a:buAutoNum type="arabicPeriod"/>
            </a:pPr>
            <a:r>
              <a:rPr lang="en-US" b="0" i="0" dirty="0">
                <a:solidFill>
                  <a:srgbClr val="0D0D0D"/>
                </a:solidFill>
                <a:effectLst/>
                <a:latin typeface="Caladea" panose="02040503050406030204" pitchFamily="18" charset="0"/>
              </a:rPr>
              <a:t>Trust and Respect: Building mutual trust and respect.</a:t>
            </a:r>
          </a:p>
          <a:p>
            <a:pPr algn="l">
              <a:buFont typeface="+mj-lt"/>
              <a:buAutoNum type="arabicPeriod"/>
            </a:pPr>
            <a:r>
              <a:rPr lang="en-US" b="0" i="0" dirty="0">
                <a:solidFill>
                  <a:srgbClr val="0D0D0D"/>
                </a:solidFill>
                <a:effectLst/>
                <a:latin typeface="Caladea" panose="02040503050406030204" pitchFamily="18" charset="0"/>
              </a:rPr>
              <a:t>Fairness and Equity: Ensuring fair treatment for all.</a:t>
            </a:r>
          </a:p>
          <a:p>
            <a:pPr algn="l">
              <a:buFont typeface="+mj-lt"/>
              <a:buAutoNum type="arabicPeriod"/>
            </a:pPr>
            <a:r>
              <a:rPr lang="en-US" b="0" i="0" dirty="0">
                <a:solidFill>
                  <a:srgbClr val="0D0D0D"/>
                </a:solidFill>
                <a:effectLst/>
                <a:latin typeface="Caladea" panose="02040503050406030204" pitchFamily="18" charset="0"/>
              </a:rPr>
              <a:t>Recognition and Appreciation: Acknowledging contributions.</a:t>
            </a:r>
          </a:p>
          <a:p>
            <a:pPr algn="l">
              <a:buFont typeface="+mj-lt"/>
              <a:buAutoNum type="arabicPeriod"/>
            </a:pPr>
            <a:r>
              <a:rPr lang="en-US" b="0" i="0" dirty="0">
                <a:solidFill>
                  <a:srgbClr val="0D0D0D"/>
                </a:solidFill>
                <a:effectLst/>
                <a:latin typeface="Caladea" panose="02040503050406030204" pitchFamily="18" charset="0"/>
              </a:rPr>
              <a:t>Employee Well-being: Prioritizing health and work-life balance.</a:t>
            </a:r>
          </a:p>
          <a:p>
            <a:pPr algn="l">
              <a:buFont typeface="+mj-lt"/>
              <a:buAutoNum type="arabicPeriod"/>
            </a:pPr>
            <a:r>
              <a:rPr lang="en-US" b="0" i="0" dirty="0">
                <a:solidFill>
                  <a:srgbClr val="0D0D0D"/>
                </a:solidFill>
                <a:effectLst/>
                <a:latin typeface="Caladea" panose="02040503050406030204" pitchFamily="18" charset="0"/>
              </a:rPr>
              <a:t>Clear Expectations and Feedback: Providing guidance and feedback.</a:t>
            </a:r>
          </a:p>
          <a:p>
            <a:pPr algn="l">
              <a:buFont typeface="+mj-lt"/>
              <a:buAutoNum type="arabicPeriod"/>
            </a:pPr>
            <a:r>
              <a:rPr lang="en-US" b="0" i="0" dirty="0">
                <a:solidFill>
                  <a:srgbClr val="0D0D0D"/>
                </a:solidFill>
                <a:effectLst/>
                <a:latin typeface="Caladea" panose="02040503050406030204" pitchFamily="18" charset="0"/>
              </a:rPr>
              <a:t>Growth Opportunities: Offering avenues for development</a:t>
            </a:r>
            <a:r>
              <a:rPr lang="en-US" b="0" i="0" dirty="0">
                <a:solidFill>
                  <a:srgbClr val="0D0D0D"/>
                </a:solidFill>
                <a:effectLst/>
                <a:latin typeface="Söhne"/>
              </a:rPr>
              <a:t>.</a:t>
            </a:r>
          </a:p>
          <a:p>
            <a:endParaRPr lang="bg-BG" dirty="0"/>
          </a:p>
        </p:txBody>
      </p:sp>
    </p:spTree>
    <p:extLst>
      <p:ext uri="{BB962C8B-B14F-4D97-AF65-F5344CB8AC3E}">
        <p14:creationId xmlns:p14="http://schemas.microsoft.com/office/powerpoint/2010/main" val="2608093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B93BB-0A29-65D7-21B0-73EDBA076D9F}"/>
              </a:ext>
            </a:extLst>
          </p:cNvPr>
          <p:cNvSpPr>
            <a:spLocks noGrp="1"/>
          </p:cNvSpPr>
          <p:nvPr>
            <p:ph type="title"/>
          </p:nvPr>
        </p:nvSpPr>
        <p:spPr>
          <a:xfrm>
            <a:off x="1484311" y="1"/>
            <a:ext cx="10018713" cy="1378226"/>
          </a:xfrm>
        </p:spPr>
        <p:txBody>
          <a:bodyPr/>
          <a:lstStyle/>
          <a:p>
            <a:r>
              <a:rPr lang="en-US" b="0" i="0" dirty="0">
                <a:solidFill>
                  <a:srgbClr val="0D0D0D"/>
                </a:solidFill>
                <a:effectLst/>
                <a:latin typeface="Söhne"/>
              </a:rPr>
              <a:t>Types of Relationships</a:t>
            </a:r>
            <a:endParaRPr lang="bg-BG" dirty="0"/>
          </a:p>
        </p:txBody>
      </p:sp>
      <p:pic>
        <p:nvPicPr>
          <p:cNvPr id="5" name="Content Placeholder 4" descr="A green and white screen with icons&#10;&#10;Description automatically generated">
            <a:extLst>
              <a:ext uri="{FF2B5EF4-FFF2-40B4-BE49-F238E27FC236}">
                <a16:creationId xmlns:a16="http://schemas.microsoft.com/office/drawing/2014/main" id="{DEF7FB62-2219-25FB-6716-7C1D33FD10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58462" y="1209821"/>
            <a:ext cx="10218418" cy="5233181"/>
          </a:xfrm>
        </p:spPr>
      </p:pic>
    </p:spTree>
    <p:extLst>
      <p:ext uri="{BB962C8B-B14F-4D97-AF65-F5344CB8AC3E}">
        <p14:creationId xmlns:p14="http://schemas.microsoft.com/office/powerpoint/2010/main" val="62761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11A41-FEF6-6C1A-E34C-EF40CFEFBCC5}"/>
              </a:ext>
            </a:extLst>
          </p:cNvPr>
          <p:cNvSpPr>
            <a:spLocks noGrp="1"/>
          </p:cNvSpPr>
          <p:nvPr>
            <p:ph type="title"/>
          </p:nvPr>
        </p:nvSpPr>
        <p:spPr>
          <a:xfrm>
            <a:off x="1484311" y="132522"/>
            <a:ext cx="10018713" cy="1033669"/>
          </a:xfrm>
        </p:spPr>
        <p:txBody>
          <a:bodyPr/>
          <a:lstStyle/>
          <a:p>
            <a:r>
              <a:rPr lang="en-GB" dirty="0">
                <a:solidFill>
                  <a:schemeClr val="tx1"/>
                </a:solidFill>
              </a:rPr>
              <a:t>Conclusion</a:t>
            </a:r>
            <a:endParaRPr lang="bg-BG" dirty="0"/>
          </a:p>
        </p:txBody>
      </p:sp>
      <p:sp>
        <p:nvSpPr>
          <p:cNvPr id="6" name="Rectangle 3">
            <a:extLst>
              <a:ext uri="{FF2B5EF4-FFF2-40B4-BE49-F238E27FC236}">
                <a16:creationId xmlns:a16="http://schemas.microsoft.com/office/drawing/2014/main" id="{A2F9A0D8-BA4F-C2C2-3A29-BEF979699F35}"/>
              </a:ext>
            </a:extLst>
          </p:cNvPr>
          <p:cNvSpPr>
            <a:spLocks noGrp="1" noChangeArrowheads="1"/>
          </p:cNvSpPr>
          <p:nvPr>
            <p:ph idx="1"/>
          </p:nvPr>
        </p:nvSpPr>
        <p:spPr bwMode="auto">
          <a:xfrm>
            <a:off x="1484313" y="2830830"/>
            <a:ext cx="772594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bg-BG" altLang="bg-BG" sz="1800" b="0" i="0" u="none" strike="noStrike" cap="none" normalizeH="0" baseline="0">
                <a:ln>
                  <a:noFill/>
                </a:ln>
                <a:solidFill>
                  <a:schemeClr val="tx1"/>
                </a:solidFill>
                <a:effectLst/>
                <a:latin typeface="Arial" panose="020B0604020202020204" pitchFamily="34" charset="0"/>
              </a:rPr>
              <a:t>These are some of the main things that HR professionals do, but they can be different depending on the size of the company, the business, and the person's job in the HR department. Employers can use these factors to build good ties with their workers, which increases engagement, happiness, and the success of the business.</a:t>
            </a:r>
          </a:p>
        </p:txBody>
      </p:sp>
    </p:spTree>
    <p:extLst>
      <p:ext uri="{BB962C8B-B14F-4D97-AF65-F5344CB8AC3E}">
        <p14:creationId xmlns:p14="http://schemas.microsoft.com/office/powerpoint/2010/main" val="402987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F74E-9501-29E0-FEEC-7DE504E17215}"/>
              </a:ext>
            </a:extLst>
          </p:cNvPr>
          <p:cNvSpPr>
            <a:spLocks noGrp="1"/>
          </p:cNvSpPr>
          <p:nvPr>
            <p:ph type="title"/>
          </p:nvPr>
        </p:nvSpPr>
        <p:spPr>
          <a:xfrm>
            <a:off x="1484311" y="0"/>
            <a:ext cx="10018713" cy="1066801"/>
          </a:xfrm>
        </p:spPr>
        <p:txBody>
          <a:bodyPr>
            <a:normAutofit/>
          </a:bodyPr>
          <a:lstStyle/>
          <a:p>
            <a:r>
              <a:rPr lang="en-GB" sz="4000" b="1" dirty="0">
                <a:solidFill>
                  <a:schemeClr val="tx1"/>
                </a:solidFill>
              </a:rPr>
              <a:t>References</a:t>
            </a:r>
            <a:endParaRPr lang="bg-BG" dirty="0"/>
          </a:p>
        </p:txBody>
      </p:sp>
      <p:sp>
        <p:nvSpPr>
          <p:cNvPr id="3" name="Content Placeholder 2">
            <a:extLst>
              <a:ext uri="{FF2B5EF4-FFF2-40B4-BE49-F238E27FC236}">
                <a16:creationId xmlns:a16="http://schemas.microsoft.com/office/drawing/2014/main" id="{62771F7F-317F-7BB3-A802-D4316965EDBA}"/>
              </a:ext>
            </a:extLst>
          </p:cNvPr>
          <p:cNvSpPr>
            <a:spLocks noGrp="1"/>
          </p:cNvSpPr>
          <p:nvPr>
            <p:ph idx="1"/>
          </p:nvPr>
        </p:nvSpPr>
        <p:spPr>
          <a:xfrm>
            <a:off x="1484310" y="1066801"/>
            <a:ext cx="10018713" cy="5188225"/>
          </a:xfrm>
        </p:spPr>
        <p:txBody>
          <a:bodyPr>
            <a:normAutofit/>
          </a:bodyPr>
          <a:lstStyle/>
          <a:p>
            <a:r>
              <a:rPr lang="en-US" sz="2000" b="1" dirty="0">
                <a:solidFill>
                  <a:schemeClr val="tx1"/>
                </a:solidFill>
                <a:latin typeface="Arial" panose="020B0604020202020204" pitchFamily="34" charset="0"/>
                <a:cs typeface="Arial" panose="020B0604020202020204" pitchFamily="34" charset="0"/>
              </a:rPr>
              <a:t>CIPD (13Dec, 2023) Available at: URL (Accessed : https ://www.cipd.org/uk/).</a:t>
            </a:r>
          </a:p>
          <a:p>
            <a:pPr algn="l" fontAlgn="base"/>
            <a:r>
              <a:rPr lang="en-US" sz="2000" b="1" i="0" dirty="0">
                <a:solidFill>
                  <a:schemeClr val="tx1"/>
                </a:solidFill>
                <a:effectLst/>
                <a:latin typeface="Arial" panose="020B0604020202020204" pitchFamily="34" charset="0"/>
                <a:cs typeface="Arial" panose="020B0604020202020204" pitchFamily="34" charset="0"/>
              </a:rPr>
              <a:t>Ritchie ,J .,</a:t>
            </a:r>
            <a:r>
              <a:rPr lang="en-US" sz="2000" b="1" i="0" dirty="0" err="1">
                <a:solidFill>
                  <a:schemeClr val="tx1"/>
                </a:solidFill>
                <a:effectLst/>
                <a:latin typeface="Arial" panose="020B0604020202020204" pitchFamily="34" charset="0"/>
                <a:cs typeface="Arial" panose="020B0604020202020204" pitchFamily="34" charset="0"/>
              </a:rPr>
              <a:t>Aylo</a:t>
            </a:r>
            <a:r>
              <a:rPr lang="en-US" sz="2000" b="1" i="0" dirty="0">
                <a:solidFill>
                  <a:schemeClr val="tx1"/>
                </a:solidFill>
                <a:effectLst/>
                <a:latin typeface="Arial" panose="020B0604020202020204" pitchFamily="34" charset="0"/>
                <a:cs typeface="Arial" panose="020B0604020202020204" pitchFamily="34" charset="0"/>
              </a:rPr>
              <a:t> ,L  . (5 October 2023) Improving working relationships between employers and  </a:t>
            </a:r>
            <a:r>
              <a:rPr lang="en-US" sz="2000" b="1" i="0" dirty="0" err="1">
                <a:solidFill>
                  <a:schemeClr val="tx1"/>
                </a:solidFill>
                <a:effectLst/>
                <a:latin typeface="Arial" panose="020B0604020202020204" pitchFamily="34" charset="0"/>
                <a:cs typeface="Arial" panose="020B0604020202020204" pitchFamily="34" charset="0"/>
              </a:rPr>
              <a:t>employees.Availableat:https</a:t>
            </a:r>
            <a:r>
              <a:rPr lang="en-US" sz="2000" b="1" i="0" dirty="0">
                <a:solidFill>
                  <a:schemeClr val="tx1"/>
                </a:solidFill>
                <a:effectLst/>
                <a:latin typeface="Arial" panose="020B0604020202020204" pitchFamily="34" charset="0"/>
                <a:cs typeface="Arial" panose="020B0604020202020204" pitchFamily="34" charset="0"/>
              </a:rPr>
              <a:t>://www.peoplemanagement.co.uk/article/1839745/improving-working-relationships-employers-employees (Accessed:07.02.2024).</a:t>
            </a:r>
          </a:p>
          <a:p>
            <a:pPr algn="l"/>
            <a:r>
              <a:rPr lang="en-US" sz="2000" b="1" i="0" dirty="0">
                <a:solidFill>
                  <a:srgbClr val="333333"/>
                </a:solidFill>
                <a:effectLst/>
                <a:latin typeface="Arial" panose="020B0604020202020204" pitchFamily="34" charset="0"/>
                <a:cs typeface="Arial" panose="020B0604020202020204" pitchFamily="34" charset="0"/>
              </a:rPr>
              <a:t>Darby ,J . (07 December 2023)</a:t>
            </a:r>
            <a:r>
              <a:rPr lang="en-US" sz="2000" b="1" i="0" dirty="0">
                <a:solidFill>
                  <a:srgbClr val="303030"/>
                </a:solidFill>
                <a:effectLst/>
                <a:latin typeface="Arial" panose="020B0604020202020204" pitchFamily="34" charset="0"/>
                <a:cs typeface="Arial" panose="020B0604020202020204" pitchFamily="34" charset="0"/>
              </a:rPr>
              <a:t>What is Ethical Leadership? Attributes,Traits,&amp;</a:t>
            </a:r>
            <a:r>
              <a:rPr lang="en-US" sz="2000" b="1" i="0" dirty="0" err="1">
                <a:solidFill>
                  <a:srgbClr val="303030"/>
                </a:solidFill>
                <a:effectLst/>
                <a:latin typeface="Arial" panose="020B0604020202020204" pitchFamily="34" charset="0"/>
                <a:cs typeface="Arial" panose="020B0604020202020204" pitchFamily="34" charset="0"/>
              </a:rPr>
              <a:t>Examples.</a:t>
            </a:r>
            <a:r>
              <a:rPr lang="en-US" sz="2000" b="1" i="0" dirty="0" err="1">
                <a:solidFill>
                  <a:srgbClr val="333333"/>
                </a:solidFill>
                <a:effectLst/>
                <a:latin typeface="Arial" panose="020B0604020202020204" pitchFamily="34" charset="0"/>
                <a:cs typeface="Arial" panose="020B0604020202020204" pitchFamily="34" charset="0"/>
              </a:rPr>
              <a:t>Availableat:http</a:t>
            </a:r>
            <a:r>
              <a:rPr lang="en-US" sz="2000" b="1" i="0" dirty="0">
                <a:solidFill>
                  <a:srgbClr val="333333"/>
                </a:solidFill>
                <a:effectLst/>
                <a:latin typeface="Arial" panose="020B0604020202020204" pitchFamily="34" charset="0"/>
                <a:cs typeface="Arial" panose="020B0604020202020204" pitchFamily="34" charset="0"/>
              </a:rPr>
              <a:t>://www.thomas.co/resources/type/hr-blog/what-ethical-leadership-attributes-traits-examples  (Accessed:07.02.2024).</a:t>
            </a:r>
            <a:endParaRPr lang="en-US" sz="2000" b="1" dirty="0">
              <a:solidFill>
                <a:schemeClr val="tx1"/>
              </a:solidFill>
              <a:latin typeface="Arial" panose="020B0604020202020204" pitchFamily="34" charset="0"/>
              <a:cs typeface="Arial" panose="020B0604020202020204" pitchFamily="34" charset="0"/>
            </a:endParaRPr>
          </a:p>
          <a:p>
            <a:endParaRPr lang="bg-BG" dirty="0"/>
          </a:p>
        </p:txBody>
      </p:sp>
    </p:spTree>
    <p:extLst>
      <p:ext uri="{BB962C8B-B14F-4D97-AF65-F5344CB8AC3E}">
        <p14:creationId xmlns:p14="http://schemas.microsoft.com/office/powerpoint/2010/main" val="6792496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Ion Boardroom</Template>
  <TotalTime>7020</TotalTime>
  <Words>444</Words>
  <Application>Microsoft Office PowerPoint</Application>
  <PresentationFormat>Widescreen</PresentationFormat>
  <Paragraphs>33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Caladea</vt:lpstr>
      <vt:lpstr>Corbel</vt:lpstr>
      <vt:lpstr>Söhne</vt:lpstr>
      <vt:lpstr>Parallax</vt:lpstr>
      <vt:lpstr>Presentation The Role of Human Resources Professionals</vt:lpstr>
      <vt:lpstr>Definition of Human Resources (HR) Professionals</vt:lpstr>
      <vt:lpstr>Job Responsibilities</vt:lpstr>
      <vt:lpstr>Job Responsibilities</vt:lpstr>
      <vt:lpstr>Functional Areas</vt:lpstr>
      <vt:lpstr>Functional Areas</vt:lpstr>
      <vt:lpstr>What elements can improve employer-employee relations?</vt:lpstr>
      <vt:lpstr>Types of Relationships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The Role of Human Resources Professionals</dc:title>
  <dc:creator>Veneta Stoyanova-Georgieva (2225023)</dc:creator>
  <cp:lastModifiedBy>Veneta Stoyanova-Georgieva (2225023)</cp:lastModifiedBy>
  <cp:revision>6</cp:revision>
  <dcterms:created xsi:type="dcterms:W3CDTF">2024-02-26T18:00:59Z</dcterms:created>
  <dcterms:modified xsi:type="dcterms:W3CDTF">2024-03-02T15:01:05Z</dcterms:modified>
</cp:coreProperties>
</file>