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4"/>
  </p:notesMasterIdLst>
  <p:sldIdLst>
    <p:sldId id="278" r:id="rId5"/>
    <p:sldId id="279" r:id="rId6"/>
    <p:sldId id="282" r:id="rId7"/>
    <p:sldId id="364" r:id="rId8"/>
    <p:sldId id="365" r:id="rId9"/>
    <p:sldId id="296" r:id="rId10"/>
    <p:sldId id="366" r:id="rId11"/>
    <p:sldId id="367" r:id="rId12"/>
    <p:sldId id="368" r:id="rId13"/>
    <p:sldId id="369" r:id="rId14"/>
    <p:sldId id="370" r:id="rId15"/>
    <p:sldId id="371" r:id="rId16"/>
    <p:sldId id="373" r:id="rId17"/>
    <p:sldId id="372" r:id="rId18"/>
    <p:sldId id="374" r:id="rId19"/>
    <p:sldId id="375" r:id="rId20"/>
    <p:sldId id="376" r:id="rId21"/>
    <p:sldId id="276" r:id="rId22"/>
    <p:sldId id="379" r:id="rId23"/>
    <p:sldId id="381" r:id="rId24"/>
    <p:sldId id="380" r:id="rId25"/>
    <p:sldId id="384" r:id="rId26"/>
    <p:sldId id="383" r:id="rId27"/>
    <p:sldId id="385" r:id="rId28"/>
    <p:sldId id="386" r:id="rId29"/>
    <p:sldId id="318" r:id="rId30"/>
    <p:sldId id="387" r:id="rId31"/>
    <p:sldId id="388" r:id="rId32"/>
    <p:sldId id="32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282"/>
            <p14:sldId id="364"/>
            <p14:sldId id="365"/>
            <p14:sldId id="296"/>
            <p14:sldId id="366"/>
            <p14:sldId id="367"/>
            <p14:sldId id="368"/>
            <p14:sldId id="369"/>
            <p14:sldId id="370"/>
            <p14:sldId id="371"/>
            <p14:sldId id="373"/>
            <p14:sldId id="372"/>
            <p14:sldId id="374"/>
            <p14:sldId id="375"/>
            <p14:sldId id="376"/>
            <p14:sldId id="276"/>
            <p14:sldId id="379"/>
            <p14:sldId id="381"/>
            <p14:sldId id="380"/>
            <p14:sldId id="384"/>
            <p14:sldId id="383"/>
            <p14:sldId id="385"/>
            <p14:sldId id="386"/>
            <p14:sldId id="318"/>
            <p14:sldId id="387"/>
            <p14:sldId id="388"/>
            <p14:sldId id="32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8DA208-51B0-45D3-981D-EE26C220BC9B}" v="5" dt="2026-05-06T12:44:20.9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414" autoAdjust="0"/>
  </p:normalViewPr>
  <p:slideViewPr>
    <p:cSldViewPr snapToGrid="0">
      <p:cViewPr varScale="1">
        <p:scale>
          <a:sx n="61" d="100"/>
          <a:sy n="61" d="100"/>
        </p:scale>
        <p:origin x="1065"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93FA458D-4D9E-DF47-6B7D-3DC8B3737E9E}"/>
    <pc:docChg chg="addSld delSld modSld modSection">
      <pc:chgData name="Naomi Doerge" userId="S::n.doerge@uwtsd.ac.uk::c2ba5b26-9392-4f76-82ca-966719aba79f" providerId="AD" clId="Web-{93FA458D-4D9E-DF47-6B7D-3DC8B3737E9E}" dt="2026-04-24T14:54:55.236" v="2154" actId="20577"/>
      <pc:docMkLst>
        <pc:docMk/>
      </pc:docMkLst>
      <pc:sldChg chg="modSp add del">
        <pc:chgData name="Naomi Doerge" userId="S::n.doerge@uwtsd.ac.uk::c2ba5b26-9392-4f76-82ca-966719aba79f" providerId="AD" clId="Web-{93FA458D-4D9E-DF47-6B7D-3DC8B3737E9E}" dt="2026-04-24T14:46:01.044" v="1591" actId="1076"/>
        <pc:sldMkLst>
          <pc:docMk/>
          <pc:sldMk cId="2306574694" sldId="320"/>
        </pc:sldMkLst>
        <pc:spChg chg="mod">
          <ac:chgData name="Naomi Doerge" userId="S::n.doerge@uwtsd.ac.uk::c2ba5b26-9392-4f76-82ca-966719aba79f" providerId="AD" clId="Web-{93FA458D-4D9E-DF47-6B7D-3DC8B3737E9E}" dt="2026-04-24T14:45:56.794" v="1590" actId="14100"/>
          <ac:spMkLst>
            <pc:docMk/>
            <pc:sldMk cId="2306574694" sldId="320"/>
            <ac:spMk id="3" creationId="{87B6CF72-8396-FF0D-EDF6-39A9EF1F9CD9}"/>
          </ac:spMkLst>
        </pc:spChg>
        <pc:picChg chg="mod">
          <ac:chgData name="Naomi Doerge" userId="S::n.doerge@uwtsd.ac.uk::c2ba5b26-9392-4f76-82ca-966719aba79f" providerId="AD" clId="Web-{93FA458D-4D9E-DF47-6B7D-3DC8B3737E9E}" dt="2026-04-24T14:46:01.044" v="1591" actId="1076"/>
          <ac:picMkLst>
            <pc:docMk/>
            <pc:sldMk cId="2306574694" sldId="320"/>
            <ac:picMk id="5" creationId="{EF89DAEB-5CEB-45EB-B207-13CDC9D477EE}"/>
          </ac:picMkLst>
        </pc:picChg>
      </pc:sldChg>
      <pc:sldChg chg="addSp delSp modSp modNotes">
        <pc:chgData name="Naomi Doerge" userId="S::n.doerge@uwtsd.ac.uk::c2ba5b26-9392-4f76-82ca-966719aba79f" providerId="AD" clId="Web-{93FA458D-4D9E-DF47-6B7D-3DC8B3737E9E}" dt="2026-04-24T09:39:20.673" v="157" actId="1076"/>
        <pc:sldMkLst>
          <pc:docMk/>
          <pc:sldMk cId="1107995767" sldId="379"/>
        </pc:sldMkLst>
        <pc:spChg chg="mod">
          <ac:chgData name="Naomi Doerge" userId="S::n.doerge@uwtsd.ac.uk::c2ba5b26-9392-4f76-82ca-966719aba79f" providerId="AD" clId="Web-{93FA458D-4D9E-DF47-6B7D-3DC8B3737E9E}" dt="2026-04-24T09:39:17.783" v="156" actId="1076"/>
          <ac:spMkLst>
            <pc:docMk/>
            <pc:sldMk cId="1107995767" sldId="379"/>
            <ac:spMk id="3" creationId="{5BA58E75-06FB-4E9D-4870-6872319D2C65}"/>
          </ac:spMkLst>
        </pc:spChg>
        <pc:spChg chg="add mod">
          <ac:chgData name="Naomi Doerge" userId="S::n.doerge@uwtsd.ac.uk::c2ba5b26-9392-4f76-82ca-966719aba79f" providerId="AD" clId="Web-{93FA458D-4D9E-DF47-6B7D-3DC8B3737E9E}" dt="2026-04-24T09:39:20.673" v="157" actId="1076"/>
          <ac:spMkLst>
            <pc:docMk/>
            <pc:sldMk cId="1107995767" sldId="379"/>
            <ac:spMk id="6" creationId="{974D1AC8-BA3A-6B05-200C-F089BA9A036F}"/>
          </ac:spMkLst>
        </pc:spChg>
        <pc:spChg chg="add mod">
          <ac:chgData name="Naomi Doerge" userId="S::n.doerge@uwtsd.ac.uk::c2ba5b26-9392-4f76-82ca-966719aba79f" providerId="AD" clId="Web-{93FA458D-4D9E-DF47-6B7D-3DC8B3737E9E}" dt="2026-04-24T09:39:11.408" v="155" actId="1076"/>
          <ac:spMkLst>
            <pc:docMk/>
            <pc:sldMk cId="1107995767" sldId="379"/>
            <ac:spMk id="7" creationId="{5C1FCDA8-9B8A-8638-179D-132EBFAACA05}"/>
          </ac:spMkLst>
        </pc:spChg>
      </pc:sldChg>
      <pc:sldChg chg="modSp new modNotes">
        <pc:chgData name="Naomi Doerge" userId="S::n.doerge@uwtsd.ac.uk::c2ba5b26-9392-4f76-82ca-966719aba79f" providerId="AD" clId="Web-{93FA458D-4D9E-DF47-6B7D-3DC8B3737E9E}" dt="2026-04-24T11:37:56.420" v="310"/>
        <pc:sldMkLst>
          <pc:docMk/>
          <pc:sldMk cId="1296000032" sldId="380"/>
        </pc:sldMkLst>
        <pc:spChg chg="mod">
          <ac:chgData name="Naomi Doerge" userId="S::n.doerge@uwtsd.ac.uk::c2ba5b26-9392-4f76-82ca-966719aba79f" providerId="AD" clId="Web-{93FA458D-4D9E-DF47-6B7D-3DC8B3737E9E}" dt="2026-04-24T09:43:43.442" v="166" actId="20577"/>
          <ac:spMkLst>
            <pc:docMk/>
            <pc:sldMk cId="1296000032" sldId="380"/>
            <ac:spMk id="2" creationId="{433BEAEE-CFAA-4CA3-A6D9-132F8CE6F99F}"/>
          </ac:spMkLst>
        </pc:spChg>
        <pc:spChg chg="mod">
          <ac:chgData name="Naomi Doerge" userId="S::n.doerge@uwtsd.ac.uk::c2ba5b26-9392-4f76-82ca-966719aba79f" providerId="AD" clId="Web-{93FA458D-4D9E-DF47-6B7D-3DC8B3737E9E}" dt="2026-04-24T10:08:59.453" v="270"/>
          <ac:spMkLst>
            <pc:docMk/>
            <pc:sldMk cId="1296000032" sldId="380"/>
            <ac:spMk id="3" creationId="{F0A0A998-083E-8519-3665-A18D8AB6AFEB}"/>
          </ac:spMkLst>
        </pc:spChg>
        <pc:spChg chg="mod">
          <ac:chgData name="Naomi Doerge" userId="S::n.doerge@uwtsd.ac.uk::c2ba5b26-9392-4f76-82ca-966719aba79f" providerId="AD" clId="Web-{93FA458D-4D9E-DF47-6B7D-3DC8B3737E9E}" dt="2026-04-24T11:36:19.590" v="309" actId="1076"/>
          <ac:spMkLst>
            <pc:docMk/>
            <pc:sldMk cId="1296000032" sldId="380"/>
            <ac:spMk id="4" creationId="{C4E56908-1C4F-9812-68A3-A168770C4BDF}"/>
          </ac:spMkLst>
        </pc:spChg>
      </pc:sldChg>
      <pc:sldChg chg="modSp add replId modNotes">
        <pc:chgData name="Naomi Doerge" userId="S::n.doerge@uwtsd.ac.uk::c2ba5b26-9392-4f76-82ca-966719aba79f" providerId="AD" clId="Web-{93FA458D-4D9E-DF47-6B7D-3DC8B3737E9E}" dt="2026-04-24T10:06:49.528" v="248"/>
        <pc:sldMkLst>
          <pc:docMk/>
          <pc:sldMk cId="870744437" sldId="381"/>
        </pc:sldMkLst>
        <pc:spChg chg="mod">
          <ac:chgData name="Naomi Doerge" userId="S::n.doerge@uwtsd.ac.uk::c2ba5b26-9392-4f76-82ca-966719aba79f" providerId="AD" clId="Web-{93FA458D-4D9E-DF47-6B7D-3DC8B3737E9E}" dt="2026-04-24T09:44:43.556" v="173" actId="20577"/>
          <ac:spMkLst>
            <pc:docMk/>
            <pc:sldMk cId="870744437" sldId="381"/>
            <ac:spMk id="3" creationId="{D22FA483-ADC5-870B-CB2E-3F23E26049B1}"/>
          </ac:spMkLst>
        </pc:spChg>
        <pc:spChg chg="mod">
          <ac:chgData name="Naomi Doerge" userId="S::n.doerge@uwtsd.ac.uk::c2ba5b26-9392-4f76-82ca-966719aba79f" providerId="AD" clId="Web-{93FA458D-4D9E-DF47-6B7D-3DC8B3737E9E}" dt="2026-04-24T09:44:35.352" v="172" actId="20577"/>
          <ac:spMkLst>
            <pc:docMk/>
            <pc:sldMk cId="870744437" sldId="381"/>
            <ac:spMk id="6" creationId="{EABED778-7D29-2A03-3F56-D4A2ABB66A40}"/>
          </ac:spMkLst>
        </pc:spChg>
      </pc:sldChg>
      <pc:sldChg chg="addSp delSp modSp new modNotes">
        <pc:chgData name="Naomi Doerge" userId="S::n.doerge@uwtsd.ac.uk::c2ba5b26-9392-4f76-82ca-966719aba79f" providerId="AD" clId="Web-{93FA458D-4D9E-DF47-6B7D-3DC8B3737E9E}" dt="2026-04-24T13:48:46.917" v="922" actId="14100"/>
        <pc:sldMkLst>
          <pc:docMk/>
          <pc:sldMk cId="432109091" sldId="383"/>
        </pc:sldMkLst>
        <pc:spChg chg="mod">
          <ac:chgData name="Naomi Doerge" userId="S::n.doerge@uwtsd.ac.uk::c2ba5b26-9392-4f76-82ca-966719aba79f" providerId="AD" clId="Web-{93FA458D-4D9E-DF47-6B7D-3DC8B3737E9E}" dt="2026-04-24T13:35:48.862" v="751" actId="20577"/>
          <ac:spMkLst>
            <pc:docMk/>
            <pc:sldMk cId="432109091" sldId="383"/>
            <ac:spMk id="2" creationId="{65FE7697-8EB2-9D18-13F2-1D7C13977F17}"/>
          </ac:spMkLst>
        </pc:spChg>
        <pc:spChg chg="mod">
          <ac:chgData name="Naomi Doerge" userId="S::n.doerge@uwtsd.ac.uk::c2ba5b26-9392-4f76-82ca-966719aba79f" providerId="AD" clId="Web-{93FA458D-4D9E-DF47-6B7D-3DC8B3737E9E}" dt="2026-04-24T13:48:46.917" v="922" actId="14100"/>
          <ac:spMkLst>
            <pc:docMk/>
            <pc:sldMk cId="432109091" sldId="383"/>
            <ac:spMk id="3" creationId="{53CBD44F-5D02-4ACA-B996-4F54C856FEBF}"/>
          </ac:spMkLst>
        </pc:spChg>
      </pc:sldChg>
      <pc:sldChg chg="addSp modSp add replId modNotes">
        <pc:chgData name="Naomi Doerge" userId="S::n.doerge@uwtsd.ac.uk::c2ba5b26-9392-4f76-82ca-966719aba79f" providerId="AD" clId="Web-{93FA458D-4D9E-DF47-6B7D-3DC8B3737E9E}" dt="2026-04-24T13:35:40.549" v="736" actId="20577"/>
        <pc:sldMkLst>
          <pc:docMk/>
          <pc:sldMk cId="948939179" sldId="384"/>
        </pc:sldMkLst>
        <pc:spChg chg="mod">
          <ac:chgData name="Naomi Doerge" userId="S::n.doerge@uwtsd.ac.uk::c2ba5b26-9392-4f76-82ca-966719aba79f" providerId="AD" clId="Web-{93FA458D-4D9E-DF47-6B7D-3DC8B3737E9E}" dt="2026-04-24T13:35:40.549" v="736" actId="20577"/>
          <ac:spMkLst>
            <pc:docMk/>
            <pc:sldMk cId="948939179" sldId="384"/>
            <ac:spMk id="2" creationId="{C65F3E6C-D68E-DC24-64E8-5289D3D19B9A}"/>
          </ac:spMkLst>
        </pc:spChg>
        <pc:spChg chg="mod">
          <ac:chgData name="Naomi Doerge" userId="S::n.doerge@uwtsd.ac.uk::c2ba5b26-9392-4f76-82ca-966719aba79f" providerId="AD" clId="Web-{93FA458D-4D9E-DF47-6B7D-3DC8B3737E9E}" dt="2026-04-24T13:28:08.102" v="713" actId="14100"/>
          <ac:spMkLst>
            <pc:docMk/>
            <pc:sldMk cId="948939179" sldId="384"/>
            <ac:spMk id="3" creationId="{B25BC897-B883-6BAB-A1C7-7E25CDDFEF1F}"/>
          </ac:spMkLst>
        </pc:spChg>
        <pc:spChg chg="add mod">
          <ac:chgData name="Naomi Doerge" userId="S::n.doerge@uwtsd.ac.uk::c2ba5b26-9392-4f76-82ca-966719aba79f" providerId="AD" clId="Web-{93FA458D-4D9E-DF47-6B7D-3DC8B3737E9E}" dt="2026-04-24T13:28:30.025" v="717" actId="20577"/>
          <ac:spMkLst>
            <pc:docMk/>
            <pc:sldMk cId="948939179" sldId="384"/>
            <ac:spMk id="5" creationId="{AA2AD17D-D4B7-837A-5C40-EB91E4FC326F}"/>
          </ac:spMkLst>
        </pc:spChg>
      </pc:sldChg>
      <pc:sldChg chg="addSp delSp modSp add mod replId modClrScheme chgLayout modNotes">
        <pc:chgData name="Naomi Doerge" userId="S::n.doerge@uwtsd.ac.uk::c2ba5b26-9392-4f76-82ca-966719aba79f" providerId="AD" clId="Web-{93FA458D-4D9E-DF47-6B7D-3DC8B3737E9E}" dt="2026-04-24T14:11:12.394" v="992"/>
        <pc:sldMkLst>
          <pc:docMk/>
          <pc:sldMk cId="3597289912" sldId="385"/>
        </pc:sldMkLst>
        <pc:spChg chg="mod">
          <ac:chgData name="Naomi Doerge" userId="S::n.doerge@uwtsd.ac.uk::c2ba5b26-9392-4f76-82ca-966719aba79f" providerId="AD" clId="Web-{93FA458D-4D9E-DF47-6B7D-3DC8B3737E9E}" dt="2026-04-24T13:52:31.103" v="948"/>
          <ac:spMkLst>
            <pc:docMk/>
            <pc:sldMk cId="3597289912" sldId="385"/>
            <ac:spMk id="2" creationId="{CF04FC47-CEC5-41B0-3528-737DBF81891B}"/>
          </ac:spMkLst>
        </pc:spChg>
        <pc:graphicFrameChg chg="add mod modGraphic">
          <ac:chgData name="Naomi Doerge" userId="S::n.doerge@uwtsd.ac.uk::c2ba5b26-9392-4f76-82ca-966719aba79f" providerId="AD" clId="Web-{93FA458D-4D9E-DF47-6B7D-3DC8B3737E9E}" dt="2026-04-24T13:52:55.526" v="965"/>
          <ac:graphicFrameMkLst>
            <pc:docMk/>
            <pc:sldMk cId="3597289912" sldId="385"/>
            <ac:graphicFrameMk id="5" creationId="{5BC8083C-1034-8D4E-61A4-D5B2609DE0C2}"/>
          </ac:graphicFrameMkLst>
        </pc:graphicFrameChg>
      </pc:sldChg>
      <pc:sldChg chg="addSp modSp new modNotes">
        <pc:chgData name="Naomi Doerge" userId="S::n.doerge@uwtsd.ac.uk::c2ba5b26-9392-4f76-82ca-966719aba79f" providerId="AD" clId="Web-{93FA458D-4D9E-DF47-6B7D-3DC8B3737E9E}" dt="2026-04-24T14:18:53.500" v="1155" actId="14100"/>
        <pc:sldMkLst>
          <pc:docMk/>
          <pc:sldMk cId="1245185570" sldId="386"/>
        </pc:sldMkLst>
        <pc:spChg chg="mod">
          <ac:chgData name="Naomi Doerge" userId="S::n.doerge@uwtsd.ac.uk::c2ba5b26-9392-4f76-82ca-966719aba79f" providerId="AD" clId="Web-{93FA458D-4D9E-DF47-6B7D-3DC8B3737E9E}" dt="2026-04-24T14:12:25.761" v="997" actId="20577"/>
          <ac:spMkLst>
            <pc:docMk/>
            <pc:sldMk cId="1245185570" sldId="386"/>
            <ac:spMk id="2" creationId="{E4D5F4BE-83B2-606C-9172-B6797CB375EE}"/>
          </ac:spMkLst>
        </pc:spChg>
        <pc:spChg chg="mod">
          <ac:chgData name="Naomi Doerge" userId="S::n.doerge@uwtsd.ac.uk::c2ba5b26-9392-4f76-82ca-966719aba79f" providerId="AD" clId="Web-{93FA458D-4D9E-DF47-6B7D-3DC8B3737E9E}" dt="2026-04-24T14:17:24.826" v="1136" actId="20577"/>
          <ac:spMkLst>
            <pc:docMk/>
            <pc:sldMk cId="1245185570" sldId="386"/>
            <ac:spMk id="3" creationId="{96AD9DF3-7882-1136-5A0D-F3C97BEA6262}"/>
          </ac:spMkLst>
        </pc:spChg>
        <pc:spChg chg="mod">
          <ac:chgData name="Naomi Doerge" userId="S::n.doerge@uwtsd.ac.uk::c2ba5b26-9392-4f76-82ca-966719aba79f" providerId="AD" clId="Web-{93FA458D-4D9E-DF47-6B7D-3DC8B3737E9E}" dt="2026-04-24T14:17:09.341" v="1133" actId="20577"/>
          <ac:spMkLst>
            <pc:docMk/>
            <pc:sldMk cId="1245185570" sldId="386"/>
            <ac:spMk id="4" creationId="{B6F09B1B-3AB6-EB20-866B-4326C9639D97}"/>
          </ac:spMkLst>
        </pc:spChg>
        <pc:spChg chg="add mod">
          <ac:chgData name="Naomi Doerge" userId="S::n.doerge@uwtsd.ac.uk::c2ba5b26-9392-4f76-82ca-966719aba79f" providerId="AD" clId="Web-{93FA458D-4D9E-DF47-6B7D-3DC8B3737E9E}" dt="2026-04-24T14:18:53.500" v="1155" actId="14100"/>
          <ac:spMkLst>
            <pc:docMk/>
            <pc:sldMk cId="1245185570" sldId="386"/>
            <ac:spMk id="5" creationId="{2751CB81-41FD-1A2B-316E-1DD684B8ED29}"/>
          </ac:spMkLst>
        </pc:spChg>
      </pc:sldChg>
      <pc:sldChg chg="modSp add mod modClrScheme chgLayout modNotes">
        <pc:chgData name="Naomi Doerge" userId="S::n.doerge@uwtsd.ac.uk::c2ba5b26-9392-4f76-82ca-966719aba79f" providerId="AD" clId="Web-{93FA458D-4D9E-DF47-6B7D-3DC8B3737E9E}" dt="2026-04-24T14:34:59.202" v="1311" actId="20577"/>
        <pc:sldMkLst>
          <pc:docMk/>
          <pc:sldMk cId="3380539077" sldId="387"/>
        </pc:sldMkLst>
        <pc:spChg chg="mod ord">
          <ac:chgData name="Naomi Doerge" userId="S::n.doerge@uwtsd.ac.uk::c2ba5b26-9392-4f76-82ca-966719aba79f" providerId="AD" clId="Web-{93FA458D-4D9E-DF47-6B7D-3DC8B3737E9E}" dt="2026-04-24T14:34:45.248" v="1306" actId="20577"/>
          <ac:spMkLst>
            <pc:docMk/>
            <pc:sldMk cId="3380539077" sldId="387"/>
            <ac:spMk id="2" creationId="{2C73E008-DD69-1EDB-8523-6AAD6A49B6D2}"/>
          </ac:spMkLst>
        </pc:spChg>
        <pc:spChg chg="mod ord">
          <ac:chgData name="Naomi Doerge" userId="S::n.doerge@uwtsd.ac.uk::c2ba5b26-9392-4f76-82ca-966719aba79f" providerId="AD" clId="Web-{93FA458D-4D9E-DF47-6B7D-3DC8B3737E9E}" dt="2026-04-24T14:34:59.202" v="1311" actId="20577"/>
          <ac:spMkLst>
            <pc:docMk/>
            <pc:sldMk cId="3380539077" sldId="387"/>
            <ac:spMk id="3" creationId="{6F4FF659-368B-D48C-5430-412000F7B61B}"/>
          </ac:spMkLst>
        </pc:spChg>
      </pc:sldChg>
      <pc:sldChg chg="addSp delSp modSp new">
        <pc:chgData name="Naomi Doerge" userId="S::n.doerge@uwtsd.ac.uk::c2ba5b26-9392-4f76-82ca-966719aba79f" providerId="AD" clId="Web-{93FA458D-4D9E-DF47-6B7D-3DC8B3737E9E}" dt="2026-04-24T14:54:55.236" v="2154" actId="20577"/>
        <pc:sldMkLst>
          <pc:docMk/>
          <pc:sldMk cId="4163329533" sldId="388"/>
        </pc:sldMkLst>
        <pc:spChg chg="mod">
          <ac:chgData name="Naomi Doerge" userId="S::n.doerge@uwtsd.ac.uk::c2ba5b26-9392-4f76-82ca-966719aba79f" providerId="AD" clId="Web-{93FA458D-4D9E-DF47-6B7D-3DC8B3737E9E}" dt="2026-04-24T14:35:43.062" v="1313" actId="20577"/>
          <ac:spMkLst>
            <pc:docMk/>
            <pc:sldMk cId="4163329533" sldId="388"/>
            <ac:spMk id="2" creationId="{E9330484-5D2C-C127-41F3-F3E749D84E2C}"/>
          </ac:spMkLst>
        </pc:spChg>
        <pc:graphicFrameChg chg="add mod modGraphic">
          <ac:chgData name="Naomi Doerge" userId="S::n.doerge@uwtsd.ac.uk::c2ba5b26-9392-4f76-82ca-966719aba79f" providerId="AD" clId="Web-{93FA458D-4D9E-DF47-6B7D-3DC8B3737E9E}" dt="2026-04-24T14:54:55.236" v="2154" actId="20577"/>
          <ac:graphicFrameMkLst>
            <pc:docMk/>
            <pc:sldMk cId="4163329533" sldId="388"/>
            <ac:graphicFrameMk id="3842" creationId="{B7F030D3-5CC7-1882-EA91-BF4D99E75C1E}"/>
          </ac:graphicFrameMkLst>
        </pc:graphicFrameChg>
      </pc:sldChg>
    </pc:docChg>
  </pc:docChgLst>
  <pc:docChgLst>
    <pc:chgData name="Errietta Bissa" userId="81ffec9e-7d76-4710-b828-fc34ea58d3af" providerId="ADAL" clId="{3D616F03-F71A-4881-BE12-DD7509C979BA}"/>
    <pc:docChg chg="undo custSel addSld delSld modSld sldOrd delSection modSection">
      <pc:chgData name="Errietta Bissa" userId="81ffec9e-7d76-4710-b828-fc34ea58d3af" providerId="ADAL" clId="{3D616F03-F71A-4881-BE12-DD7509C979BA}" dt="2026-05-06T12:44:20.900" v="890"/>
      <pc:docMkLst>
        <pc:docMk/>
      </pc:docMkLst>
      <pc:sldChg chg="modSp mod">
        <pc:chgData name="Errietta Bissa" userId="81ffec9e-7d76-4710-b828-fc34ea58d3af" providerId="ADAL" clId="{3D616F03-F71A-4881-BE12-DD7509C979BA}" dt="2026-04-13T11:03:23.326" v="1" actId="20577"/>
        <pc:sldMkLst>
          <pc:docMk/>
          <pc:sldMk cId="1729746267" sldId="278"/>
        </pc:sldMkLst>
        <pc:spChg chg="mod">
          <ac:chgData name="Errietta Bissa" userId="81ffec9e-7d76-4710-b828-fc34ea58d3af" providerId="ADAL" clId="{3D616F03-F71A-4881-BE12-DD7509C979BA}" dt="2026-04-13T11:03:23.326" v="1" actId="20577"/>
          <ac:spMkLst>
            <pc:docMk/>
            <pc:sldMk cId="1729746267" sldId="278"/>
            <ac:spMk id="6" creationId="{C12DD013-7C7A-405E-A888-913F7CC7847B}"/>
          </ac:spMkLst>
        </pc:spChg>
      </pc:sldChg>
      <pc:sldChg chg="modSp mod modNotesTx">
        <pc:chgData name="Errietta Bissa" userId="81ffec9e-7d76-4710-b828-fc34ea58d3af" providerId="ADAL" clId="{3D616F03-F71A-4881-BE12-DD7509C979BA}" dt="2026-04-13T11:03:33.016" v="6" actId="20577"/>
        <pc:sldMkLst>
          <pc:docMk/>
          <pc:sldMk cId="369436545" sldId="279"/>
        </pc:sldMkLst>
        <pc:spChg chg="mod">
          <ac:chgData name="Errietta Bissa" userId="81ffec9e-7d76-4710-b828-fc34ea58d3af" providerId="ADAL" clId="{3D616F03-F71A-4881-BE12-DD7509C979BA}" dt="2026-04-13T11:03:31.324" v="4" actId="27636"/>
          <ac:spMkLst>
            <pc:docMk/>
            <pc:sldMk cId="369436545" sldId="279"/>
            <ac:spMk id="5" creationId="{2942F8A6-762B-9536-9C54-F660E6D6724C}"/>
          </ac:spMkLst>
        </pc:spChg>
      </pc:sldChg>
      <pc:sldChg chg="modSp mod modNotesTx">
        <pc:chgData name="Errietta Bissa" userId="81ffec9e-7d76-4710-b828-fc34ea58d3af" providerId="ADAL" clId="{3D616F03-F71A-4881-BE12-DD7509C979BA}" dt="2026-04-13T11:13:51.929" v="67" actId="20577"/>
        <pc:sldMkLst>
          <pc:docMk/>
          <pc:sldMk cId="2342807460" sldId="282"/>
        </pc:sldMkLst>
        <pc:graphicFrameChg chg="mod modGraphic">
          <ac:chgData name="Errietta Bissa" userId="81ffec9e-7d76-4710-b828-fc34ea58d3af" providerId="ADAL" clId="{3D616F03-F71A-4881-BE12-DD7509C979BA}" dt="2026-04-13T11:13:48.364" v="66" actId="403"/>
          <ac:graphicFrameMkLst>
            <pc:docMk/>
            <pc:sldMk cId="2342807460" sldId="282"/>
            <ac:graphicFrameMk id="4" creationId="{390ADC26-13ED-AC5B-714E-E40959143BEF}"/>
          </ac:graphicFrameMkLst>
        </pc:graphicFrameChg>
      </pc:sldChg>
      <pc:sldChg chg="modSp">
        <pc:chgData name="Errietta Bissa" userId="81ffec9e-7d76-4710-b828-fc34ea58d3af" providerId="ADAL" clId="{3D616F03-F71A-4881-BE12-DD7509C979BA}" dt="2026-04-13T11:25:38.752" v="150" actId="14826"/>
        <pc:sldMkLst>
          <pc:docMk/>
          <pc:sldMk cId="4063793454" sldId="296"/>
        </pc:sldMkLst>
        <pc:spChg chg="mod">
          <ac:chgData name="Errietta Bissa" userId="81ffec9e-7d76-4710-b828-fc34ea58d3af" providerId="ADAL" clId="{3D616F03-F71A-4881-BE12-DD7509C979BA}" dt="2026-04-13T11:24:55.504" v="149"/>
          <ac:spMkLst>
            <pc:docMk/>
            <pc:sldMk cId="4063793454" sldId="296"/>
            <ac:spMk id="2" creationId="{B5853109-975B-4FE8-0C01-E2C8E66E5BF4}"/>
          </ac:spMkLst>
        </pc:spChg>
        <pc:picChg chg="mod">
          <ac:chgData name="Errietta Bissa" userId="81ffec9e-7d76-4710-b828-fc34ea58d3af" providerId="ADAL" clId="{3D616F03-F71A-4881-BE12-DD7509C979BA}" dt="2026-04-13T11:25:38.752" v="150" actId="14826"/>
          <ac:picMkLst>
            <pc:docMk/>
            <pc:sldMk cId="4063793454" sldId="296"/>
            <ac:picMk id="6" creationId="{5AF14B4B-47DA-7BCE-FF99-00B466EDDA60}"/>
          </ac:picMkLst>
        </pc:picChg>
      </pc:sldChg>
      <pc:sldChg chg="modSp mod modAnim">
        <pc:chgData name="Errietta Bissa" userId="81ffec9e-7d76-4710-b828-fc34ea58d3af" providerId="ADAL" clId="{3D616F03-F71A-4881-BE12-DD7509C979BA}" dt="2026-05-06T12:44:20.900" v="890"/>
        <pc:sldMkLst>
          <pc:docMk/>
          <pc:sldMk cId="2306574694" sldId="320"/>
        </pc:sldMkLst>
        <pc:spChg chg="mod">
          <ac:chgData name="Errietta Bissa" userId="81ffec9e-7d76-4710-b828-fc34ea58d3af" providerId="ADAL" clId="{3D616F03-F71A-4881-BE12-DD7509C979BA}" dt="2026-04-13T13:31:47.124" v="862" actId="6549"/>
          <ac:spMkLst>
            <pc:docMk/>
            <pc:sldMk cId="2306574694" sldId="320"/>
            <ac:spMk id="3" creationId="{87B6CF72-8396-FF0D-EDF6-39A9EF1F9CD9}"/>
          </ac:spMkLst>
        </pc:spChg>
      </pc:sldChg>
      <pc:sldChg chg="addSp modSp new mod modAnim">
        <pc:chgData name="Errietta Bissa" userId="81ffec9e-7d76-4710-b828-fc34ea58d3af" providerId="ADAL" clId="{3D616F03-F71A-4881-BE12-DD7509C979BA}" dt="2026-04-13T11:24:07.785" v="148" actId="1076"/>
        <pc:sldMkLst>
          <pc:docMk/>
          <pc:sldMk cId="2570930264" sldId="364"/>
        </pc:sldMkLst>
        <pc:spChg chg="mod">
          <ac:chgData name="Errietta Bissa" userId="81ffec9e-7d76-4710-b828-fc34ea58d3af" providerId="ADAL" clId="{3D616F03-F71A-4881-BE12-DD7509C979BA}" dt="2026-04-13T11:17:01.628" v="69"/>
          <ac:spMkLst>
            <pc:docMk/>
            <pc:sldMk cId="2570930264" sldId="364"/>
            <ac:spMk id="2" creationId="{9B2BCE5B-3F94-4EA9-8299-1E84B3FDB00D}"/>
          </ac:spMkLst>
        </pc:spChg>
        <pc:spChg chg="add mod">
          <ac:chgData name="Errietta Bissa" userId="81ffec9e-7d76-4710-b828-fc34ea58d3af" providerId="ADAL" clId="{3D616F03-F71A-4881-BE12-DD7509C979BA}" dt="2026-04-13T11:18:41.005" v="92" actId="20577"/>
          <ac:spMkLst>
            <pc:docMk/>
            <pc:sldMk cId="2570930264" sldId="364"/>
            <ac:spMk id="3" creationId="{8C5F97EE-7574-6223-5145-8CA1E997569F}"/>
          </ac:spMkLst>
        </pc:spChg>
        <pc:spChg chg="add mod">
          <ac:chgData name="Errietta Bissa" userId="81ffec9e-7d76-4710-b828-fc34ea58d3af" providerId="ADAL" clId="{3D616F03-F71A-4881-BE12-DD7509C979BA}" dt="2026-04-13T11:23:09.669" v="144" actId="1076"/>
          <ac:spMkLst>
            <pc:docMk/>
            <pc:sldMk cId="2570930264" sldId="364"/>
            <ac:spMk id="4" creationId="{8ADCF791-5498-A058-68B3-0487EEB796DE}"/>
          </ac:spMkLst>
        </pc:spChg>
        <pc:spChg chg="add mod">
          <ac:chgData name="Errietta Bissa" userId="81ffec9e-7d76-4710-b828-fc34ea58d3af" providerId="ADAL" clId="{3D616F03-F71A-4881-BE12-DD7509C979BA}" dt="2026-04-13T11:23:13.585" v="145" actId="1076"/>
          <ac:spMkLst>
            <pc:docMk/>
            <pc:sldMk cId="2570930264" sldId="364"/>
            <ac:spMk id="5" creationId="{BBE5335E-32E2-BFFE-64EE-984C1FE4B429}"/>
          </ac:spMkLst>
        </pc:spChg>
        <pc:picChg chg="add mod">
          <ac:chgData name="Errietta Bissa" userId="81ffec9e-7d76-4710-b828-fc34ea58d3af" providerId="ADAL" clId="{3D616F03-F71A-4881-BE12-DD7509C979BA}" dt="2026-04-13T11:24:07.785" v="148" actId="1076"/>
          <ac:picMkLst>
            <pc:docMk/>
            <pc:sldMk cId="2570930264" sldId="364"/>
            <ac:picMk id="6" creationId="{503085D5-32F6-B086-0D57-21A0F62BE610}"/>
          </ac:picMkLst>
        </pc:picChg>
      </pc:sldChg>
      <pc:sldChg chg="addSp delSp modSp add mod">
        <pc:chgData name="Errietta Bissa" userId="81ffec9e-7d76-4710-b828-fc34ea58d3af" providerId="ADAL" clId="{3D616F03-F71A-4881-BE12-DD7509C979BA}" dt="2026-04-13T11:22:35.438" v="143" actId="403"/>
        <pc:sldMkLst>
          <pc:docMk/>
          <pc:sldMk cId="2354385326" sldId="365"/>
        </pc:sldMkLst>
        <pc:spChg chg="mod">
          <ac:chgData name="Errietta Bissa" userId="81ffec9e-7d76-4710-b828-fc34ea58d3af" providerId="ADAL" clId="{3D616F03-F71A-4881-BE12-DD7509C979BA}" dt="2026-04-13T11:20:55.010" v="118" actId="14100"/>
          <ac:spMkLst>
            <pc:docMk/>
            <pc:sldMk cId="2354385326" sldId="365"/>
            <ac:spMk id="3" creationId="{A2E76069-30C0-8670-4CB3-48AB0D365B07}"/>
          </ac:spMkLst>
        </pc:spChg>
        <pc:spChg chg="mod">
          <ac:chgData name="Errietta Bissa" userId="81ffec9e-7d76-4710-b828-fc34ea58d3af" providerId="ADAL" clId="{3D616F03-F71A-4881-BE12-DD7509C979BA}" dt="2026-04-13T11:21:01.804" v="120" actId="1076"/>
          <ac:spMkLst>
            <pc:docMk/>
            <pc:sldMk cId="2354385326" sldId="365"/>
            <ac:spMk id="4" creationId="{A21A73F6-10ED-547B-6769-8620FCCB5670}"/>
          </ac:spMkLst>
        </pc:spChg>
        <pc:spChg chg="mod">
          <ac:chgData name="Errietta Bissa" userId="81ffec9e-7d76-4710-b828-fc34ea58d3af" providerId="ADAL" clId="{3D616F03-F71A-4881-BE12-DD7509C979BA}" dt="2026-04-13T11:21:14.184" v="123" actId="14100"/>
          <ac:spMkLst>
            <pc:docMk/>
            <pc:sldMk cId="2354385326" sldId="365"/>
            <ac:spMk id="5" creationId="{5F962776-1481-241E-27CC-A08F517A0D2A}"/>
          </ac:spMkLst>
        </pc:spChg>
        <pc:spChg chg="add del mod">
          <ac:chgData name="Errietta Bissa" userId="81ffec9e-7d76-4710-b828-fc34ea58d3af" providerId="ADAL" clId="{3D616F03-F71A-4881-BE12-DD7509C979BA}" dt="2026-04-13T11:22:35.438" v="143" actId="403"/>
          <ac:spMkLst>
            <pc:docMk/>
            <pc:sldMk cId="2354385326" sldId="365"/>
            <ac:spMk id="6" creationId="{E426CCA9-0D41-812F-C0DB-A5687F021F49}"/>
          </ac:spMkLst>
        </pc:spChg>
      </pc:sldChg>
      <pc:sldChg chg="modSp new mod">
        <pc:chgData name="Errietta Bissa" userId="81ffec9e-7d76-4710-b828-fc34ea58d3af" providerId="ADAL" clId="{3D616F03-F71A-4881-BE12-DD7509C979BA}" dt="2026-04-13T11:26:48.885" v="162" actId="27636"/>
        <pc:sldMkLst>
          <pc:docMk/>
          <pc:sldMk cId="4081835808" sldId="366"/>
        </pc:sldMkLst>
        <pc:spChg chg="mod">
          <ac:chgData name="Errietta Bissa" userId="81ffec9e-7d76-4710-b828-fc34ea58d3af" providerId="ADAL" clId="{3D616F03-F71A-4881-BE12-DD7509C979BA}" dt="2026-04-13T11:26:37.807" v="153" actId="20577"/>
          <ac:spMkLst>
            <pc:docMk/>
            <pc:sldMk cId="4081835808" sldId="366"/>
            <ac:spMk id="2" creationId="{39F89989-FCA1-69AD-4641-D3664B0FF535}"/>
          </ac:spMkLst>
        </pc:spChg>
        <pc:spChg chg="mod">
          <ac:chgData name="Errietta Bissa" userId="81ffec9e-7d76-4710-b828-fc34ea58d3af" providerId="ADAL" clId="{3D616F03-F71A-4881-BE12-DD7509C979BA}" dt="2026-04-13T11:26:48.885" v="162" actId="27636"/>
          <ac:spMkLst>
            <pc:docMk/>
            <pc:sldMk cId="4081835808" sldId="366"/>
            <ac:spMk id="3" creationId="{AFA6A8AE-04CD-1764-50B0-7CF6FB2A0B43}"/>
          </ac:spMkLst>
        </pc:spChg>
      </pc:sldChg>
      <pc:sldChg chg="addSp delSp modSp new mod modClrScheme chgLayout modNotesTx">
        <pc:chgData name="Errietta Bissa" userId="81ffec9e-7d76-4710-b828-fc34ea58d3af" providerId="ADAL" clId="{3D616F03-F71A-4881-BE12-DD7509C979BA}" dt="2026-04-13T11:34:55.310" v="407" actId="20577"/>
        <pc:sldMkLst>
          <pc:docMk/>
          <pc:sldMk cId="2627350325" sldId="367"/>
        </pc:sldMkLst>
        <pc:spChg chg="add mod ord">
          <ac:chgData name="Errietta Bissa" userId="81ffec9e-7d76-4710-b828-fc34ea58d3af" providerId="ADAL" clId="{3D616F03-F71A-4881-BE12-DD7509C979BA}" dt="2026-04-13T11:27:18.274" v="166" actId="20577"/>
          <ac:spMkLst>
            <pc:docMk/>
            <pc:sldMk cId="2627350325" sldId="367"/>
            <ac:spMk id="4" creationId="{AC267B3C-B8ED-4489-66E9-5B89E8C767B8}"/>
          </ac:spMkLst>
        </pc:spChg>
        <pc:spChg chg="add mod ord">
          <ac:chgData name="Errietta Bissa" userId="81ffec9e-7d76-4710-b828-fc34ea58d3af" providerId="ADAL" clId="{3D616F03-F71A-4881-BE12-DD7509C979BA}" dt="2026-04-13T11:27:28.774" v="174" actId="27636"/>
          <ac:spMkLst>
            <pc:docMk/>
            <pc:sldMk cId="2627350325" sldId="367"/>
            <ac:spMk id="5" creationId="{0181BF0A-40C8-06B7-D441-D8807AAF1B7D}"/>
          </ac:spMkLst>
        </pc:spChg>
        <pc:spChg chg="add mod ord">
          <ac:chgData name="Errietta Bissa" userId="81ffec9e-7d76-4710-b828-fc34ea58d3af" providerId="ADAL" clId="{3D616F03-F71A-4881-BE12-DD7509C979BA}" dt="2026-04-13T11:27:42.139" v="178" actId="6549"/>
          <ac:spMkLst>
            <pc:docMk/>
            <pc:sldMk cId="2627350325" sldId="367"/>
            <ac:spMk id="6" creationId="{814D6EE2-E1D3-2DC6-346A-7FC69DA7A51F}"/>
          </ac:spMkLst>
        </pc:spChg>
      </pc:sldChg>
      <pc:sldChg chg="modSp new mod">
        <pc:chgData name="Errietta Bissa" userId="81ffec9e-7d76-4710-b828-fc34ea58d3af" providerId="ADAL" clId="{3D616F03-F71A-4881-BE12-DD7509C979BA}" dt="2026-04-13T11:28:34.777" v="220" actId="27636"/>
        <pc:sldMkLst>
          <pc:docMk/>
          <pc:sldMk cId="185403306" sldId="368"/>
        </pc:sldMkLst>
        <pc:spChg chg="mod">
          <ac:chgData name="Errietta Bissa" userId="81ffec9e-7d76-4710-b828-fc34ea58d3af" providerId="ADAL" clId="{3D616F03-F71A-4881-BE12-DD7509C979BA}" dt="2026-04-13T11:28:08.821" v="182" actId="20577"/>
          <ac:spMkLst>
            <pc:docMk/>
            <pc:sldMk cId="185403306" sldId="368"/>
            <ac:spMk id="2" creationId="{16B3D515-771E-3CC5-48BE-7D8087267801}"/>
          </ac:spMkLst>
        </pc:spChg>
        <pc:spChg chg="mod">
          <ac:chgData name="Errietta Bissa" userId="81ffec9e-7d76-4710-b828-fc34ea58d3af" providerId="ADAL" clId="{3D616F03-F71A-4881-BE12-DD7509C979BA}" dt="2026-04-13T11:28:34.777" v="219" actId="27636"/>
          <ac:spMkLst>
            <pc:docMk/>
            <pc:sldMk cId="185403306" sldId="368"/>
            <ac:spMk id="3" creationId="{5F3E689A-E6C8-6AF7-B277-F3E9652218E0}"/>
          </ac:spMkLst>
        </pc:spChg>
        <pc:spChg chg="mod">
          <ac:chgData name="Errietta Bissa" userId="81ffec9e-7d76-4710-b828-fc34ea58d3af" providerId="ADAL" clId="{3D616F03-F71A-4881-BE12-DD7509C979BA}" dt="2026-04-13T11:28:34.777" v="220" actId="27636"/>
          <ac:spMkLst>
            <pc:docMk/>
            <pc:sldMk cId="185403306" sldId="368"/>
            <ac:spMk id="4" creationId="{E1B0ADF5-8109-5B1B-D459-99B44014D1FF}"/>
          </ac:spMkLst>
        </pc:spChg>
      </pc:sldChg>
      <pc:sldChg chg="modSp add mod ord modAnim modNotesTx">
        <pc:chgData name="Errietta Bissa" userId="81ffec9e-7d76-4710-b828-fc34ea58d3af" providerId="ADAL" clId="{3D616F03-F71A-4881-BE12-DD7509C979BA}" dt="2026-05-06T12:43:30.331" v="886"/>
        <pc:sldMkLst>
          <pc:docMk/>
          <pc:sldMk cId="3259396630" sldId="369"/>
        </pc:sldMkLst>
        <pc:spChg chg="mod">
          <ac:chgData name="Errietta Bissa" userId="81ffec9e-7d76-4710-b828-fc34ea58d3af" providerId="ADAL" clId="{3D616F03-F71A-4881-BE12-DD7509C979BA}" dt="2026-04-13T11:29:00.524" v="241" actId="20577"/>
          <ac:spMkLst>
            <pc:docMk/>
            <pc:sldMk cId="3259396630" sldId="369"/>
            <ac:spMk id="2" creationId="{9B2BCE5B-3F94-4EA9-8299-1E84B3FDB00D}"/>
          </ac:spMkLst>
        </pc:spChg>
      </pc:sldChg>
      <pc:sldChg chg="addSp delSp modSp new mod">
        <pc:chgData name="Errietta Bissa" userId="81ffec9e-7d76-4710-b828-fc34ea58d3af" providerId="ADAL" clId="{3D616F03-F71A-4881-BE12-DD7509C979BA}" dt="2026-04-13T11:37:43.287" v="526" actId="931"/>
        <pc:sldMkLst>
          <pc:docMk/>
          <pc:sldMk cId="3484459147" sldId="370"/>
        </pc:sldMkLst>
        <pc:spChg chg="mod">
          <ac:chgData name="Errietta Bissa" userId="81ffec9e-7d76-4710-b828-fc34ea58d3af" providerId="ADAL" clId="{3D616F03-F71A-4881-BE12-DD7509C979BA}" dt="2026-04-13T11:37:15.993" v="525" actId="20577"/>
          <ac:spMkLst>
            <pc:docMk/>
            <pc:sldMk cId="3484459147" sldId="370"/>
            <ac:spMk id="2" creationId="{B5739B1E-188B-7075-94AE-7B5BC31F716F}"/>
          </ac:spMkLst>
        </pc:spChg>
        <pc:picChg chg="add mod">
          <ac:chgData name="Errietta Bissa" userId="81ffec9e-7d76-4710-b828-fc34ea58d3af" providerId="ADAL" clId="{3D616F03-F71A-4881-BE12-DD7509C979BA}" dt="2026-04-13T11:37:43.287" v="526" actId="931"/>
          <ac:picMkLst>
            <pc:docMk/>
            <pc:sldMk cId="3484459147" sldId="370"/>
            <ac:picMk id="6" creationId="{440FAB05-8C42-38FE-FE0A-D012F89F1321}"/>
          </ac:picMkLst>
        </pc:picChg>
      </pc:sldChg>
      <pc:sldChg chg="addSp modSp new mod modAnim">
        <pc:chgData name="Errietta Bissa" userId="81ffec9e-7d76-4710-b828-fc34ea58d3af" providerId="ADAL" clId="{3D616F03-F71A-4881-BE12-DD7509C979BA}" dt="2026-05-06T12:43:36.532" v="887"/>
        <pc:sldMkLst>
          <pc:docMk/>
          <pc:sldMk cId="1433781192" sldId="371"/>
        </pc:sldMkLst>
        <pc:spChg chg="mod">
          <ac:chgData name="Errietta Bissa" userId="81ffec9e-7d76-4710-b828-fc34ea58d3af" providerId="ADAL" clId="{3D616F03-F71A-4881-BE12-DD7509C979BA}" dt="2026-04-13T11:39:14.882" v="529" actId="20577"/>
          <ac:spMkLst>
            <pc:docMk/>
            <pc:sldMk cId="1433781192" sldId="371"/>
            <ac:spMk id="2" creationId="{ADC7762B-54EC-3C9E-CA7F-F63C5DECBC8D}"/>
          </ac:spMkLst>
        </pc:spChg>
        <pc:spChg chg="mod">
          <ac:chgData name="Errietta Bissa" userId="81ffec9e-7d76-4710-b828-fc34ea58d3af" providerId="ADAL" clId="{3D616F03-F71A-4881-BE12-DD7509C979BA}" dt="2026-04-13T11:39:37.058" v="538" actId="27636"/>
          <ac:spMkLst>
            <pc:docMk/>
            <pc:sldMk cId="1433781192" sldId="371"/>
            <ac:spMk id="3" creationId="{6CF00F1D-8B84-1BB9-C23D-F4792AFD3A1A}"/>
          </ac:spMkLst>
        </pc:spChg>
        <pc:spChg chg="mod">
          <ac:chgData name="Errietta Bissa" userId="81ffec9e-7d76-4710-b828-fc34ea58d3af" providerId="ADAL" clId="{3D616F03-F71A-4881-BE12-DD7509C979BA}" dt="2026-04-13T11:39:37.058" v="539" actId="27636"/>
          <ac:spMkLst>
            <pc:docMk/>
            <pc:sldMk cId="1433781192" sldId="371"/>
            <ac:spMk id="4" creationId="{27A9D705-F349-FD32-1BAF-D1F7B1A13603}"/>
          </ac:spMkLst>
        </pc:spChg>
        <pc:picChg chg="add mod">
          <ac:chgData name="Errietta Bissa" userId="81ffec9e-7d76-4710-b828-fc34ea58d3af" providerId="ADAL" clId="{3D616F03-F71A-4881-BE12-DD7509C979BA}" dt="2026-04-13T11:42:01.550" v="543" actId="14100"/>
          <ac:picMkLst>
            <pc:docMk/>
            <pc:sldMk cId="1433781192" sldId="371"/>
            <ac:picMk id="5" creationId="{8CDD935A-D8B7-7A47-7121-E02430141587}"/>
          </ac:picMkLst>
        </pc:picChg>
      </pc:sldChg>
      <pc:sldChg chg="addSp delSp modSp new mod modClrScheme chgLayout modNotesTx">
        <pc:chgData name="Errietta Bissa" userId="81ffec9e-7d76-4710-b828-fc34ea58d3af" providerId="ADAL" clId="{3D616F03-F71A-4881-BE12-DD7509C979BA}" dt="2026-04-13T13:09:33.517" v="812" actId="20577"/>
        <pc:sldMkLst>
          <pc:docMk/>
          <pc:sldMk cId="1539029540" sldId="372"/>
        </pc:sldMkLst>
        <pc:spChg chg="add mod ord">
          <ac:chgData name="Errietta Bissa" userId="81ffec9e-7d76-4710-b828-fc34ea58d3af" providerId="ADAL" clId="{3D616F03-F71A-4881-BE12-DD7509C979BA}" dt="2026-04-13T11:51:53.853" v="549" actId="27636"/>
          <ac:spMkLst>
            <pc:docMk/>
            <pc:sldMk cId="1539029540" sldId="372"/>
            <ac:spMk id="5" creationId="{029A978F-66AF-83B5-573D-849FE4A84B9B}"/>
          </ac:spMkLst>
        </pc:spChg>
        <pc:spChg chg="add mod ord">
          <ac:chgData name="Errietta Bissa" userId="81ffec9e-7d76-4710-b828-fc34ea58d3af" providerId="ADAL" clId="{3D616F03-F71A-4881-BE12-DD7509C979BA}" dt="2026-04-13T11:52:05.351" v="553" actId="6549"/>
          <ac:spMkLst>
            <pc:docMk/>
            <pc:sldMk cId="1539029540" sldId="372"/>
            <ac:spMk id="6" creationId="{12A7ECBF-DB46-6428-83F3-068E8B6DA21B}"/>
          </ac:spMkLst>
        </pc:spChg>
      </pc:sldChg>
      <pc:sldChg chg="addSp delSp modSp new mod modNotesTx">
        <pc:chgData name="Errietta Bissa" userId="81ffec9e-7d76-4710-b828-fc34ea58d3af" providerId="ADAL" clId="{3D616F03-F71A-4881-BE12-DD7509C979BA}" dt="2026-04-13T11:55:59.934" v="708" actId="20577"/>
        <pc:sldMkLst>
          <pc:docMk/>
          <pc:sldMk cId="935950471" sldId="373"/>
        </pc:sldMkLst>
        <pc:spChg chg="mod">
          <ac:chgData name="Errietta Bissa" userId="81ffec9e-7d76-4710-b828-fc34ea58d3af" providerId="ADAL" clId="{3D616F03-F71A-4881-BE12-DD7509C979BA}" dt="2026-04-13T11:53:26.266" v="572" actId="20577"/>
          <ac:spMkLst>
            <pc:docMk/>
            <pc:sldMk cId="935950471" sldId="373"/>
            <ac:spMk id="2" creationId="{A7F9D6FB-78FF-4E30-D61A-55B8989C3B6D}"/>
          </ac:spMkLst>
        </pc:spChg>
        <pc:picChg chg="add mod">
          <ac:chgData name="Errietta Bissa" userId="81ffec9e-7d76-4710-b828-fc34ea58d3af" providerId="ADAL" clId="{3D616F03-F71A-4881-BE12-DD7509C979BA}" dt="2026-04-13T11:53:48.027" v="575" actId="1076"/>
          <ac:picMkLst>
            <pc:docMk/>
            <pc:sldMk cId="935950471" sldId="373"/>
            <ac:picMk id="4" creationId="{01EE592B-653A-2106-523B-88966F19E0F9}"/>
          </ac:picMkLst>
        </pc:picChg>
      </pc:sldChg>
      <pc:sldChg chg="addSp delSp modSp new">
        <pc:chgData name="Errietta Bissa" userId="81ffec9e-7d76-4710-b828-fc34ea58d3af" providerId="ADAL" clId="{3D616F03-F71A-4881-BE12-DD7509C979BA}" dt="2026-04-13T13:06:35.021" v="715" actId="931"/>
        <pc:sldMkLst>
          <pc:docMk/>
          <pc:sldMk cId="1874848182" sldId="374"/>
        </pc:sldMkLst>
        <pc:spChg chg="mod">
          <ac:chgData name="Errietta Bissa" userId="81ffec9e-7d76-4710-b828-fc34ea58d3af" providerId="ADAL" clId="{3D616F03-F71A-4881-BE12-DD7509C979BA}" dt="2026-04-13T13:06:14.048" v="714"/>
          <ac:spMkLst>
            <pc:docMk/>
            <pc:sldMk cId="1874848182" sldId="374"/>
            <ac:spMk id="2" creationId="{0A458998-FD40-86FB-B95B-314FAAC3C15C}"/>
          </ac:spMkLst>
        </pc:spChg>
        <pc:picChg chg="add mod">
          <ac:chgData name="Errietta Bissa" userId="81ffec9e-7d76-4710-b828-fc34ea58d3af" providerId="ADAL" clId="{3D616F03-F71A-4881-BE12-DD7509C979BA}" dt="2026-04-13T13:06:35.021" v="715" actId="931"/>
          <ac:picMkLst>
            <pc:docMk/>
            <pc:sldMk cId="1874848182" sldId="374"/>
            <ac:picMk id="6" creationId="{B77267CC-9E79-57EA-3A37-25B5E2A4699C}"/>
          </ac:picMkLst>
        </pc:picChg>
      </pc:sldChg>
      <pc:sldChg chg="addSp modSp new mod modAnim modNotesTx">
        <pc:chgData name="Errietta Bissa" userId="81ffec9e-7d76-4710-b828-fc34ea58d3af" providerId="ADAL" clId="{3D616F03-F71A-4881-BE12-DD7509C979BA}" dt="2026-05-06T12:43:46.761" v="888"/>
        <pc:sldMkLst>
          <pc:docMk/>
          <pc:sldMk cId="751978677" sldId="375"/>
        </pc:sldMkLst>
        <pc:spChg chg="mod">
          <ac:chgData name="Errietta Bissa" userId="81ffec9e-7d76-4710-b828-fc34ea58d3af" providerId="ADAL" clId="{3D616F03-F71A-4881-BE12-DD7509C979BA}" dt="2026-04-13T13:08:38.512" v="723" actId="27636"/>
          <ac:spMkLst>
            <pc:docMk/>
            <pc:sldMk cId="751978677" sldId="375"/>
            <ac:spMk id="2" creationId="{113F77D4-7D2C-6EFE-E4D1-502A4A8DBE44}"/>
          </ac:spMkLst>
        </pc:spChg>
        <pc:spChg chg="mod">
          <ac:chgData name="Errietta Bissa" userId="81ffec9e-7d76-4710-b828-fc34ea58d3af" providerId="ADAL" clId="{3D616F03-F71A-4881-BE12-DD7509C979BA}" dt="2026-04-13T13:24:13.860" v="820" actId="27636"/>
          <ac:spMkLst>
            <pc:docMk/>
            <pc:sldMk cId="751978677" sldId="375"/>
            <ac:spMk id="3" creationId="{24C210C5-BCA5-0B55-C09A-5D07102A5C8A}"/>
          </ac:spMkLst>
        </pc:spChg>
        <pc:picChg chg="add mod">
          <ac:chgData name="Errietta Bissa" userId="81ffec9e-7d76-4710-b828-fc34ea58d3af" providerId="ADAL" clId="{3D616F03-F71A-4881-BE12-DD7509C979BA}" dt="2026-04-13T13:21:29.732" v="818" actId="1076"/>
          <ac:picMkLst>
            <pc:docMk/>
            <pc:sldMk cId="751978677" sldId="375"/>
            <ac:picMk id="4" creationId="{989C71C7-821B-6384-E41F-672FCEB38B38}"/>
          </ac:picMkLst>
        </pc:picChg>
      </pc:sldChg>
      <pc:sldChg chg="addSp modSp new mod modAnim">
        <pc:chgData name="Errietta Bissa" userId="81ffec9e-7d76-4710-b828-fc34ea58d3af" providerId="ADAL" clId="{3D616F03-F71A-4881-BE12-DD7509C979BA}" dt="2026-05-06T12:44:01.461" v="889"/>
        <pc:sldMkLst>
          <pc:docMk/>
          <pc:sldMk cId="1648501257" sldId="376"/>
        </pc:sldMkLst>
        <pc:spChg chg="mod">
          <ac:chgData name="Errietta Bissa" userId="81ffec9e-7d76-4710-b828-fc34ea58d3af" providerId="ADAL" clId="{3D616F03-F71A-4881-BE12-DD7509C979BA}" dt="2026-04-13T13:28:01.963" v="824" actId="20577"/>
          <ac:spMkLst>
            <pc:docMk/>
            <pc:sldMk cId="1648501257" sldId="376"/>
            <ac:spMk id="2" creationId="{840362A1-03FB-6002-5A7B-9153610812EB}"/>
          </ac:spMkLst>
        </pc:spChg>
        <pc:spChg chg="mod">
          <ac:chgData name="Errietta Bissa" userId="81ffec9e-7d76-4710-b828-fc34ea58d3af" providerId="ADAL" clId="{3D616F03-F71A-4881-BE12-DD7509C979BA}" dt="2026-04-13T13:28:11.425" v="834" actId="27636"/>
          <ac:spMkLst>
            <pc:docMk/>
            <pc:sldMk cId="1648501257" sldId="376"/>
            <ac:spMk id="3" creationId="{19D284DF-56D8-FFB4-6D4F-41A4413B3F15}"/>
          </ac:spMkLst>
        </pc:spChg>
        <pc:picChg chg="add mod">
          <ac:chgData name="Errietta Bissa" userId="81ffec9e-7d76-4710-b828-fc34ea58d3af" providerId="ADAL" clId="{3D616F03-F71A-4881-BE12-DD7509C979BA}" dt="2026-04-13T13:29:01.008" v="837" actId="1076"/>
          <ac:picMkLst>
            <pc:docMk/>
            <pc:sldMk cId="1648501257" sldId="376"/>
            <ac:picMk id="4" creationId="{238421F0-63E1-ADBC-A413-5A24E5DB728B}"/>
          </ac:picMkLst>
        </pc:picChg>
      </pc:sldChg>
    </pc:docChg>
  </pc:docChgLst>
  <pc:docChgLst>
    <pc:chgData name="Errietta Bissa" userId="S::e.bissa@uwtsd.ac.uk::81ffec9e-7d76-4710-b828-fc34ea58d3af" providerId="AD" clId="Web-{FB9B313D-511D-B62F-469A-C4F495ADCDCC}"/>
    <pc:docChg chg="modSld">
      <pc:chgData name="Errietta Bissa" userId="S::e.bissa@uwtsd.ac.uk::81ffec9e-7d76-4710-b828-fc34ea58d3af" providerId="AD" clId="Web-{FB9B313D-511D-B62F-469A-C4F495ADCDCC}" dt="2026-04-13T14:58:27.884" v="2"/>
      <pc:docMkLst>
        <pc:docMk/>
      </pc:docMkLst>
      <pc:sldChg chg="modNotes">
        <pc:chgData name="Errietta Bissa" userId="S::e.bissa@uwtsd.ac.uk::81ffec9e-7d76-4710-b828-fc34ea58d3af" providerId="AD" clId="Web-{FB9B313D-511D-B62F-469A-C4F495ADCDCC}" dt="2026-04-13T14:58:27.884" v="2"/>
        <pc:sldMkLst>
          <pc:docMk/>
          <pc:sldMk cId="935950471" sldId="373"/>
        </pc:sldMkLst>
      </pc:sldChg>
    </pc:docChg>
  </pc:docChgLst>
  <pc:docChgLst>
    <pc:chgData name="Naomi Doerge" userId="S::n.doerge@uwtsd.ac.uk::c2ba5b26-9392-4f76-82ca-966719aba79f" providerId="AD" clId="Web-{D97F9799-11F2-A922-EED0-C241A3EB3E71}"/>
    <pc:docChg chg="delSld modSld modSection">
      <pc:chgData name="Naomi Doerge" userId="S::n.doerge@uwtsd.ac.uk::c2ba5b26-9392-4f76-82ca-966719aba79f" providerId="AD" clId="Web-{D97F9799-11F2-A922-EED0-C241A3EB3E71}" dt="2026-04-23T15:51:09.459" v="146" actId="20577"/>
      <pc:docMkLst>
        <pc:docMk/>
      </pc:docMkLst>
      <pc:sldChg chg="delSp modSp">
        <pc:chgData name="Naomi Doerge" userId="S::n.doerge@uwtsd.ac.uk::c2ba5b26-9392-4f76-82ca-966719aba79f" providerId="AD" clId="Web-{D97F9799-11F2-A922-EED0-C241A3EB3E71}" dt="2026-04-23T15:24:12.488" v="117" actId="20577"/>
        <pc:sldMkLst>
          <pc:docMk/>
          <pc:sldMk cId="369436545" sldId="279"/>
        </pc:sldMkLst>
        <pc:spChg chg="mod">
          <ac:chgData name="Naomi Doerge" userId="S::n.doerge@uwtsd.ac.uk::c2ba5b26-9392-4f76-82ca-966719aba79f" providerId="AD" clId="Web-{D97F9799-11F2-A922-EED0-C241A3EB3E71}" dt="2026-04-23T15:24:12.488" v="117" actId="20577"/>
          <ac:spMkLst>
            <pc:docMk/>
            <pc:sldMk cId="369436545" sldId="279"/>
            <ac:spMk id="5" creationId="{2942F8A6-762B-9536-9C54-F660E6D6724C}"/>
          </ac:spMkLst>
        </pc:spChg>
      </pc:sldChg>
      <pc:sldChg chg="modSp">
        <pc:chgData name="Naomi Doerge" userId="S::n.doerge@uwtsd.ac.uk::c2ba5b26-9392-4f76-82ca-966719aba79f" providerId="AD" clId="Web-{D97F9799-11F2-A922-EED0-C241A3EB3E71}" dt="2026-04-23T15:27:58.823" v="119" actId="1076"/>
        <pc:sldMkLst>
          <pc:docMk/>
          <pc:sldMk cId="3259396630" sldId="369"/>
        </pc:sldMkLst>
        <pc:spChg chg="mod">
          <ac:chgData name="Naomi Doerge" userId="S::n.doerge@uwtsd.ac.uk::c2ba5b26-9392-4f76-82ca-966719aba79f" providerId="AD" clId="Web-{D97F9799-11F2-A922-EED0-C241A3EB3E71}" dt="2026-04-23T15:27:58.823" v="119" actId="1076"/>
          <ac:spMkLst>
            <pc:docMk/>
            <pc:sldMk cId="3259396630" sldId="369"/>
            <ac:spMk id="4" creationId="{8ADCF791-5498-A058-68B3-0487EEB796DE}"/>
          </ac:spMkLst>
        </pc:spChg>
      </pc:sldChg>
      <pc:sldChg chg="modSp">
        <pc:chgData name="Naomi Doerge" userId="S::n.doerge@uwtsd.ac.uk::c2ba5b26-9392-4f76-82ca-966719aba79f" providerId="AD" clId="Web-{D97F9799-11F2-A922-EED0-C241A3EB3E71}" dt="2026-04-23T15:51:09.459" v="146" actId="20577"/>
        <pc:sldMkLst>
          <pc:docMk/>
          <pc:sldMk cId="1107995767" sldId="379"/>
        </pc:sldMkLst>
        <pc:spChg chg="mod">
          <ac:chgData name="Naomi Doerge" userId="S::n.doerge@uwtsd.ac.uk::c2ba5b26-9392-4f76-82ca-966719aba79f" providerId="AD" clId="Web-{D97F9799-11F2-A922-EED0-C241A3EB3E71}" dt="2026-04-23T15:51:09.459" v="146" actId="20577"/>
          <ac:spMkLst>
            <pc:docMk/>
            <pc:sldMk cId="1107995767" sldId="379"/>
            <ac:spMk id="2" creationId="{04F3BBDE-2223-6287-698A-3D39778DBC71}"/>
          </ac:spMkLst>
        </pc:spChg>
        <pc:spChg chg="mod">
          <ac:chgData name="Naomi Doerge" userId="S::n.doerge@uwtsd.ac.uk::c2ba5b26-9392-4f76-82ca-966719aba79f" providerId="AD" clId="Web-{D97F9799-11F2-A922-EED0-C241A3EB3E71}" dt="2026-04-23T15:50:28.251" v="139" actId="1076"/>
          <ac:spMkLst>
            <pc:docMk/>
            <pc:sldMk cId="1107995767" sldId="379"/>
            <ac:spMk id="3" creationId="{5BA58E75-06FB-4E9D-4870-6872319D2C65}"/>
          </ac:spMkLst>
        </pc:spChg>
      </pc:sldChg>
    </pc:docChg>
  </pc:docChgLst>
  <pc:docChgLst>
    <pc:chgData name="Lizeta Demetriou" userId="S::l.demetriou@uwtsd.ac.uk::75cbaea9-b97c-4c81-9090-40feb64ee817" providerId="AD" clId="Web-{09C977A0-C811-1958-1760-459395BAD06F}"/>
    <pc:docChg chg="addSld delSld modSld sldOrd modSection">
      <pc:chgData name="Lizeta Demetriou" userId="S::l.demetriou@uwtsd.ac.uk::75cbaea9-b97c-4c81-9090-40feb64ee817" providerId="AD" clId="Web-{09C977A0-C811-1958-1760-459395BAD06F}" dt="2026-04-23T15:53:19.305" v="182" actId="20577"/>
      <pc:docMkLst>
        <pc:docMk/>
      </pc:docMkLst>
      <pc:sldChg chg="modSp">
        <pc:chgData name="Lizeta Demetriou" userId="S::l.demetriou@uwtsd.ac.uk::75cbaea9-b97c-4c81-9090-40feb64ee817" providerId="AD" clId="Web-{09C977A0-C811-1958-1760-459395BAD06F}" dt="2026-04-23T15:21:24.616" v="1" actId="1076"/>
        <pc:sldMkLst>
          <pc:docMk/>
          <pc:sldMk cId="369436545" sldId="279"/>
        </pc:sldMkLst>
        <pc:spChg chg="mod">
          <ac:chgData name="Lizeta Demetriou" userId="S::l.demetriou@uwtsd.ac.uk::75cbaea9-b97c-4c81-9090-40feb64ee817" providerId="AD" clId="Web-{09C977A0-C811-1958-1760-459395BAD06F}" dt="2026-04-23T15:21:24.616" v="1" actId="1076"/>
          <ac:spMkLst>
            <pc:docMk/>
            <pc:sldMk cId="369436545" sldId="279"/>
            <ac:spMk id="5" creationId="{2942F8A6-762B-9536-9C54-F660E6D6724C}"/>
          </ac:spMkLst>
        </pc:spChg>
      </pc:sldChg>
      <pc:sldChg chg="modSp">
        <pc:chgData name="Lizeta Demetriou" userId="S::l.demetriou@uwtsd.ac.uk::75cbaea9-b97c-4c81-9090-40feb64ee817" providerId="AD" clId="Web-{09C977A0-C811-1958-1760-459395BAD06F}" dt="2026-04-23T15:25:35.115" v="6" actId="20577"/>
        <pc:sldMkLst>
          <pc:docMk/>
          <pc:sldMk cId="4081835808" sldId="366"/>
        </pc:sldMkLst>
        <pc:spChg chg="mod">
          <ac:chgData name="Lizeta Demetriou" userId="S::l.demetriou@uwtsd.ac.uk::75cbaea9-b97c-4c81-9090-40feb64ee817" providerId="AD" clId="Web-{09C977A0-C811-1958-1760-459395BAD06F}" dt="2026-04-23T15:25:35.115" v="6" actId="20577"/>
          <ac:spMkLst>
            <pc:docMk/>
            <pc:sldMk cId="4081835808" sldId="366"/>
            <ac:spMk id="3" creationId="{AFA6A8AE-04CD-1764-50B0-7CF6FB2A0B43}"/>
          </ac:spMkLst>
        </pc:spChg>
      </pc:sldChg>
      <pc:sldChg chg="modSp">
        <pc:chgData name="Lizeta Demetriou" userId="S::l.demetriou@uwtsd.ac.uk::75cbaea9-b97c-4c81-9090-40feb64ee817" providerId="AD" clId="Web-{09C977A0-C811-1958-1760-459395BAD06F}" dt="2026-04-23T15:26:50.336" v="9" actId="14100"/>
        <pc:sldMkLst>
          <pc:docMk/>
          <pc:sldMk cId="185403306" sldId="368"/>
        </pc:sldMkLst>
        <pc:spChg chg="mod">
          <ac:chgData name="Lizeta Demetriou" userId="S::l.demetriou@uwtsd.ac.uk::75cbaea9-b97c-4c81-9090-40feb64ee817" providerId="AD" clId="Web-{09C977A0-C811-1958-1760-459395BAD06F}" dt="2026-04-23T15:26:50.336" v="9" actId="14100"/>
          <ac:spMkLst>
            <pc:docMk/>
            <pc:sldMk cId="185403306" sldId="368"/>
            <ac:spMk id="3" creationId="{5F3E689A-E6C8-6AF7-B277-F3E9652218E0}"/>
          </ac:spMkLst>
        </pc:spChg>
      </pc:sldChg>
      <pc:sldChg chg="modSp new ord modNotes">
        <pc:chgData name="Lizeta Demetriou" userId="S::l.demetriou@uwtsd.ac.uk::75cbaea9-b97c-4c81-9090-40feb64ee817" providerId="AD" clId="Web-{09C977A0-C811-1958-1760-459395BAD06F}" dt="2026-04-23T15:53:19.305" v="182" actId="20577"/>
        <pc:sldMkLst>
          <pc:docMk/>
          <pc:sldMk cId="1107995767" sldId="379"/>
        </pc:sldMkLst>
        <pc:spChg chg="mod">
          <ac:chgData name="Lizeta Demetriou" userId="S::l.demetriou@uwtsd.ac.uk::75cbaea9-b97c-4c81-9090-40feb64ee817" providerId="AD" clId="Web-{09C977A0-C811-1958-1760-459395BAD06F}" dt="2026-04-23T15:51:18.522" v="147" actId="20577"/>
          <ac:spMkLst>
            <pc:docMk/>
            <pc:sldMk cId="1107995767" sldId="379"/>
            <ac:spMk id="2" creationId="{04F3BBDE-2223-6287-698A-3D39778DBC71}"/>
          </ac:spMkLst>
        </pc:spChg>
        <pc:spChg chg="mod">
          <ac:chgData name="Lizeta Demetriou" userId="S::l.demetriou@uwtsd.ac.uk::75cbaea9-b97c-4c81-9090-40feb64ee817" providerId="AD" clId="Web-{09C977A0-C811-1958-1760-459395BAD06F}" dt="2026-04-23T15:53:19.305" v="182" actId="20577"/>
          <ac:spMkLst>
            <pc:docMk/>
            <pc:sldMk cId="1107995767" sldId="379"/>
            <ac:spMk id="3" creationId="{5BA58E75-06FB-4E9D-4870-6872319D2C6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91ED291-8B10-4DBC-B6D2-C872D063E064}">
      <dgm:prSet custT="1"/>
      <dgm:spPr/>
      <dgm:t>
        <a:bodyPr/>
        <a:lstStyle/>
        <a:p>
          <a:r>
            <a:rPr lang="en-GB" sz="2000"/>
            <a:t>Understanding how communication changes between everyday life, university, and business</a:t>
          </a:r>
        </a:p>
      </dgm:t>
    </dgm:pt>
    <dgm:pt modelId="{645E1708-2394-4791-9522-CE7991A97D4C}" type="parTrans" cxnId="{B919CA0C-60A9-4C39-B511-5E07B7BCBAB2}">
      <dgm:prSet/>
      <dgm:spPr/>
      <dgm:t>
        <a:bodyPr/>
        <a:lstStyle/>
        <a:p>
          <a:endParaRPr lang="en-GB"/>
        </a:p>
      </dgm:t>
    </dgm:pt>
    <dgm:pt modelId="{7C85025D-B875-41E1-86D2-79E9A3B4D89C}" type="sibTrans" cxnId="{B919CA0C-60A9-4C39-B511-5E07B7BCBAB2}">
      <dgm:prSet/>
      <dgm:spPr/>
      <dgm:t>
        <a:bodyPr/>
        <a:lstStyle/>
        <a:p>
          <a:endParaRPr lang="en-GB"/>
        </a:p>
      </dgm:t>
    </dgm:pt>
    <dgm:pt modelId="{D16896AE-3024-4AC1-8498-399269B460B3}">
      <dgm:prSet custT="1"/>
      <dgm:spPr/>
      <dgm:t>
        <a:bodyPr/>
        <a:lstStyle/>
        <a:p>
          <a:r>
            <a:rPr lang="en-GB" sz="2000"/>
            <a:t>Recognising what makes writing appropriate and professional in academic and business contexts</a:t>
          </a:r>
        </a:p>
      </dgm:t>
    </dgm:pt>
    <dgm:pt modelId="{41324A83-7172-4BBD-A694-7AEC87D6F378}" type="parTrans" cxnId="{FA47B6BC-5198-4594-A229-131485B95735}">
      <dgm:prSet/>
      <dgm:spPr/>
      <dgm:t>
        <a:bodyPr/>
        <a:lstStyle/>
        <a:p>
          <a:endParaRPr lang="en-GB"/>
        </a:p>
      </dgm:t>
    </dgm:pt>
    <dgm:pt modelId="{9A7E63BC-30BA-4326-8DE2-C2F4D8E07943}" type="sibTrans" cxnId="{FA47B6BC-5198-4594-A229-131485B95735}">
      <dgm:prSet/>
      <dgm:spPr/>
      <dgm:t>
        <a:bodyPr/>
        <a:lstStyle/>
        <a:p>
          <a:endParaRPr lang="en-GB"/>
        </a:p>
      </dgm:t>
    </dgm:pt>
    <dgm:pt modelId="{00135133-59CA-4289-AF43-7DED1F4A96BA}">
      <dgm:prSet custT="1"/>
      <dgm:spPr/>
      <dgm:t>
        <a:bodyPr/>
        <a:lstStyle/>
        <a:p>
          <a:r>
            <a:rPr lang="en-GB" sz="2000"/>
            <a:t>Practising clear, polite, and well‑judged tone in business‑related communication</a:t>
          </a:r>
        </a:p>
      </dgm:t>
    </dgm:pt>
    <dgm:pt modelId="{2A03E2AB-CB48-45FB-B1F3-9FE31FFDDA39}" type="parTrans" cxnId="{A74CCEF4-60F8-47B4-82EC-20C5BD51FBD9}">
      <dgm:prSet/>
      <dgm:spPr/>
      <dgm:t>
        <a:bodyPr/>
        <a:lstStyle/>
        <a:p>
          <a:endParaRPr lang="en-GB"/>
        </a:p>
      </dgm:t>
    </dgm:pt>
    <dgm:pt modelId="{BFCE0C2F-16C7-4365-BC72-DE73D2DDF3E8}" type="sibTrans" cxnId="{A74CCEF4-60F8-47B4-82EC-20C5BD51FBD9}">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165BAFE-B67F-419A-9B5C-2BB1736EE868}" type="pres">
      <dgm:prSet presAssocID="{E91ED291-8B10-4DBC-B6D2-C872D063E064}" presName="parentLin" presStyleCnt="0"/>
      <dgm:spPr/>
    </dgm:pt>
    <dgm:pt modelId="{FEFCF297-771B-4D1D-9C0C-9D52AF458505}" type="pres">
      <dgm:prSet presAssocID="{E91ED291-8B10-4DBC-B6D2-C872D063E064}" presName="parentLeftMargin" presStyleLbl="node1" presStyleIdx="0" presStyleCnt="3"/>
      <dgm:spPr/>
    </dgm:pt>
    <dgm:pt modelId="{6CE1848B-8FB6-4319-A300-AE189CB52D3C}" type="pres">
      <dgm:prSet presAssocID="{E91ED291-8B10-4DBC-B6D2-C872D063E064}" presName="parentText" presStyleLbl="node1" presStyleIdx="0" presStyleCnt="3">
        <dgm:presLayoutVars>
          <dgm:chMax val="0"/>
          <dgm:bulletEnabled val="1"/>
        </dgm:presLayoutVars>
      </dgm:prSet>
      <dgm:spPr/>
    </dgm:pt>
    <dgm:pt modelId="{5462F7BD-AD69-411A-BF59-927998D5CEE0}" type="pres">
      <dgm:prSet presAssocID="{E91ED291-8B10-4DBC-B6D2-C872D063E064}" presName="negativeSpace" presStyleCnt="0"/>
      <dgm:spPr/>
    </dgm:pt>
    <dgm:pt modelId="{97F68D97-BD59-4906-A0BA-A3F35550DF3C}" type="pres">
      <dgm:prSet presAssocID="{E91ED291-8B10-4DBC-B6D2-C872D063E064}" presName="childText" presStyleLbl="conFgAcc1" presStyleIdx="0" presStyleCnt="3">
        <dgm:presLayoutVars>
          <dgm:bulletEnabled val="1"/>
        </dgm:presLayoutVars>
      </dgm:prSet>
      <dgm:spPr/>
    </dgm:pt>
    <dgm:pt modelId="{84B248F7-8661-4595-9F99-AD981D3AC956}" type="pres">
      <dgm:prSet presAssocID="{7C85025D-B875-41E1-86D2-79E9A3B4D89C}" presName="spaceBetweenRectangles" presStyleCnt="0"/>
      <dgm:spPr/>
    </dgm:pt>
    <dgm:pt modelId="{B475EC41-FE84-40CD-BA3F-A78FEA833784}" type="pres">
      <dgm:prSet presAssocID="{D16896AE-3024-4AC1-8498-399269B460B3}" presName="parentLin" presStyleCnt="0"/>
      <dgm:spPr/>
    </dgm:pt>
    <dgm:pt modelId="{93DBE5C6-8E43-4560-9BAD-6E025DA56AA8}" type="pres">
      <dgm:prSet presAssocID="{D16896AE-3024-4AC1-8498-399269B460B3}" presName="parentLeftMargin" presStyleLbl="node1" presStyleIdx="0" presStyleCnt="3"/>
      <dgm:spPr/>
    </dgm:pt>
    <dgm:pt modelId="{AD047C93-B7AE-4751-A634-F4349A7B7F13}" type="pres">
      <dgm:prSet presAssocID="{D16896AE-3024-4AC1-8498-399269B460B3}" presName="parentText" presStyleLbl="node1" presStyleIdx="1" presStyleCnt="3">
        <dgm:presLayoutVars>
          <dgm:chMax val="0"/>
          <dgm:bulletEnabled val="1"/>
        </dgm:presLayoutVars>
      </dgm:prSet>
      <dgm:spPr/>
    </dgm:pt>
    <dgm:pt modelId="{4B74CE12-D2D0-45E0-8F93-D5B1563F27C1}" type="pres">
      <dgm:prSet presAssocID="{D16896AE-3024-4AC1-8498-399269B460B3}" presName="negativeSpace" presStyleCnt="0"/>
      <dgm:spPr/>
    </dgm:pt>
    <dgm:pt modelId="{2155E120-3AEC-4EBE-A80D-E218F7B4F83E}" type="pres">
      <dgm:prSet presAssocID="{D16896AE-3024-4AC1-8498-399269B460B3}" presName="childText" presStyleLbl="conFgAcc1" presStyleIdx="1" presStyleCnt="3">
        <dgm:presLayoutVars>
          <dgm:bulletEnabled val="1"/>
        </dgm:presLayoutVars>
      </dgm:prSet>
      <dgm:spPr/>
    </dgm:pt>
    <dgm:pt modelId="{A7FEBCFC-7B51-46DE-9156-5EDE007483D4}" type="pres">
      <dgm:prSet presAssocID="{9A7E63BC-30BA-4326-8DE2-C2F4D8E07943}" presName="spaceBetweenRectangles" presStyleCnt="0"/>
      <dgm:spPr/>
    </dgm:pt>
    <dgm:pt modelId="{D524D990-2243-4CCA-9130-07C13A735E04}" type="pres">
      <dgm:prSet presAssocID="{00135133-59CA-4289-AF43-7DED1F4A96BA}" presName="parentLin" presStyleCnt="0"/>
      <dgm:spPr/>
    </dgm:pt>
    <dgm:pt modelId="{F009815D-C7DB-4829-81BD-131B4B289F02}" type="pres">
      <dgm:prSet presAssocID="{00135133-59CA-4289-AF43-7DED1F4A96BA}" presName="parentLeftMargin" presStyleLbl="node1" presStyleIdx="1" presStyleCnt="3"/>
      <dgm:spPr/>
    </dgm:pt>
    <dgm:pt modelId="{AEB38C97-9440-4469-990E-17AC80D21C76}" type="pres">
      <dgm:prSet presAssocID="{00135133-59CA-4289-AF43-7DED1F4A96BA}" presName="parentText" presStyleLbl="node1" presStyleIdx="2" presStyleCnt="3">
        <dgm:presLayoutVars>
          <dgm:chMax val="0"/>
          <dgm:bulletEnabled val="1"/>
        </dgm:presLayoutVars>
      </dgm:prSet>
      <dgm:spPr/>
    </dgm:pt>
    <dgm:pt modelId="{7E6E94BF-4E01-4C41-8F47-EAC86A071B35}" type="pres">
      <dgm:prSet presAssocID="{00135133-59CA-4289-AF43-7DED1F4A96BA}" presName="negativeSpace" presStyleCnt="0"/>
      <dgm:spPr/>
    </dgm:pt>
    <dgm:pt modelId="{FD336B26-F14C-497F-ACA2-EBCA29C41244}" type="pres">
      <dgm:prSet presAssocID="{00135133-59CA-4289-AF43-7DED1F4A96BA}" presName="childText" presStyleLbl="conFgAcc1" presStyleIdx="2" presStyleCnt="3">
        <dgm:presLayoutVars>
          <dgm:bulletEnabled val="1"/>
        </dgm:presLayoutVars>
      </dgm:prSet>
      <dgm:spPr/>
    </dgm:pt>
  </dgm:ptLst>
  <dgm:cxnLst>
    <dgm:cxn modelId="{B919CA0C-60A9-4C39-B511-5E07B7BCBAB2}" srcId="{D8F6DCAB-BE7F-496A-9546-DFA225D8321F}" destId="{E91ED291-8B10-4DBC-B6D2-C872D063E064}" srcOrd="0" destOrd="0" parTransId="{645E1708-2394-4791-9522-CE7991A97D4C}" sibTransId="{7C85025D-B875-41E1-86D2-79E9A3B4D89C}"/>
    <dgm:cxn modelId="{AD6FF90D-2684-4DCB-98C0-C010C9585856}" type="presOf" srcId="{00135133-59CA-4289-AF43-7DED1F4A96BA}" destId="{F009815D-C7DB-4829-81BD-131B4B289F02}" srcOrd="0" destOrd="0" presId="urn:microsoft.com/office/officeart/2005/8/layout/list1"/>
    <dgm:cxn modelId="{07EE292D-AFE3-4A52-8D6F-E606B9E8E619}" type="presOf" srcId="{D16896AE-3024-4AC1-8498-399269B460B3}" destId="{93DBE5C6-8E43-4560-9BAD-6E025DA56AA8}" srcOrd="0" destOrd="0" presId="urn:microsoft.com/office/officeart/2005/8/layout/list1"/>
    <dgm:cxn modelId="{0434F539-F831-4B3D-9CE7-658FF3FAF3EC}" type="presOf" srcId="{00135133-59CA-4289-AF43-7DED1F4A96BA}" destId="{AEB38C97-9440-4469-990E-17AC80D21C76}" srcOrd="1" destOrd="0" presId="urn:microsoft.com/office/officeart/2005/8/layout/list1"/>
    <dgm:cxn modelId="{C4828749-F9F8-48AE-BEC9-2B8490E0AC76}" type="presOf" srcId="{E91ED291-8B10-4DBC-B6D2-C872D063E064}" destId="{FEFCF297-771B-4D1D-9C0C-9D52AF458505}" srcOrd="0" destOrd="0" presId="urn:microsoft.com/office/officeart/2005/8/layout/list1"/>
    <dgm:cxn modelId="{46ECF96E-4DB5-4175-BCDF-2D6F9278B375}" type="presOf" srcId="{D16896AE-3024-4AC1-8498-399269B460B3}" destId="{AD047C93-B7AE-4751-A634-F4349A7B7F13}" srcOrd="1" destOrd="0" presId="urn:microsoft.com/office/officeart/2005/8/layout/list1"/>
    <dgm:cxn modelId="{1283C189-CD6C-4CB9-9977-B982DBDE1548}" type="presOf" srcId="{E91ED291-8B10-4DBC-B6D2-C872D063E064}" destId="{6CE1848B-8FB6-4319-A300-AE189CB52D3C}" srcOrd="1" destOrd="0" presId="urn:microsoft.com/office/officeart/2005/8/layout/list1"/>
    <dgm:cxn modelId="{FA47B6BC-5198-4594-A229-131485B95735}" srcId="{D8F6DCAB-BE7F-496A-9546-DFA225D8321F}" destId="{D16896AE-3024-4AC1-8498-399269B460B3}" srcOrd="1" destOrd="0" parTransId="{41324A83-7172-4BBD-A694-7AEC87D6F378}" sibTransId="{9A7E63BC-30BA-4326-8DE2-C2F4D8E07943}"/>
    <dgm:cxn modelId="{DC7F43CF-8AE3-4D7A-86E3-6FF9661E3886}" type="presOf" srcId="{D8F6DCAB-BE7F-496A-9546-DFA225D8321F}" destId="{9CF64F5B-328C-49B9-AF3A-EB96BC66833D}" srcOrd="0" destOrd="0" presId="urn:microsoft.com/office/officeart/2005/8/layout/list1"/>
    <dgm:cxn modelId="{A74CCEF4-60F8-47B4-82EC-20C5BD51FBD9}" srcId="{D8F6DCAB-BE7F-496A-9546-DFA225D8321F}" destId="{00135133-59CA-4289-AF43-7DED1F4A96BA}" srcOrd="2" destOrd="0" parTransId="{2A03E2AB-CB48-45FB-B1F3-9FE31FFDDA39}" sibTransId="{BFCE0C2F-16C7-4365-BC72-DE73D2DDF3E8}"/>
    <dgm:cxn modelId="{104FCCD7-E2E2-4C05-AD6F-6C113AF67064}" type="presParOf" srcId="{9CF64F5B-328C-49B9-AF3A-EB96BC66833D}" destId="{4165BAFE-B67F-419A-9B5C-2BB1736EE868}" srcOrd="0" destOrd="0" presId="urn:microsoft.com/office/officeart/2005/8/layout/list1"/>
    <dgm:cxn modelId="{7C4E577F-8092-4255-A7EC-FFA3FC076A82}" type="presParOf" srcId="{4165BAFE-B67F-419A-9B5C-2BB1736EE868}" destId="{FEFCF297-771B-4D1D-9C0C-9D52AF458505}" srcOrd="0" destOrd="0" presId="urn:microsoft.com/office/officeart/2005/8/layout/list1"/>
    <dgm:cxn modelId="{5B809CBE-A98F-4F8C-9C01-DCA824FE21EC}" type="presParOf" srcId="{4165BAFE-B67F-419A-9B5C-2BB1736EE868}" destId="{6CE1848B-8FB6-4319-A300-AE189CB52D3C}" srcOrd="1" destOrd="0" presId="urn:microsoft.com/office/officeart/2005/8/layout/list1"/>
    <dgm:cxn modelId="{0A122A66-00DB-488B-A6CD-33D76E73AFD5}" type="presParOf" srcId="{9CF64F5B-328C-49B9-AF3A-EB96BC66833D}" destId="{5462F7BD-AD69-411A-BF59-927998D5CEE0}" srcOrd="1" destOrd="0" presId="urn:microsoft.com/office/officeart/2005/8/layout/list1"/>
    <dgm:cxn modelId="{CEBC0305-1D94-438E-9E83-29AE0C314597}" type="presParOf" srcId="{9CF64F5B-328C-49B9-AF3A-EB96BC66833D}" destId="{97F68D97-BD59-4906-A0BA-A3F35550DF3C}" srcOrd="2" destOrd="0" presId="urn:microsoft.com/office/officeart/2005/8/layout/list1"/>
    <dgm:cxn modelId="{8505E39A-A0BF-4834-A457-EF2794F0A48A}" type="presParOf" srcId="{9CF64F5B-328C-49B9-AF3A-EB96BC66833D}" destId="{84B248F7-8661-4595-9F99-AD981D3AC956}" srcOrd="3" destOrd="0" presId="urn:microsoft.com/office/officeart/2005/8/layout/list1"/>
    <dgm:cxn modelId="{79E48527-1F1D-4B31-BCCF-266C6DB42088}" type="presParOf" srcId="{9CF64F5B-328C-49B9-AF3A-EB96BC66833D}" destId="{B475EC41-FE84-40CD-BA3F-A78FEA833784}" srcOrd="4" destOrd="0" presId="urn:microsoft.com/office/officeart/2005/8/layout/list1"/>
    <dgm:cxn modelId="{DCA0753B-F1FB-4E67-8C88-B7459AEEBCF0}" type="presParOf" srcId="{B475EC41-FE84-40CD-BA3F-A78FEA833784}" destId="{93DBE5C6-8E43-4560-9BAD-6E025DA56AA8}" srcOrd="0" destOrd="0" presId="urn:microsoft.com/office/officeart/2005/8/layout/list1"/>
    <dgm:cxn modelId="{27FF3882-C628-4FC5-B647-426579849797}" type="presParOf" srcId="{B475EC41-FE84-40CD-BA3F-A78FEA833784}" destId="{AD047C93-B7AE-4751-A634-F4349A7B7F13}" srcOrd="1" destOrd="0" presId="urn:microsoft.com/office/officeart/2005/8/layout/list1"/>
    <dgm:cxn modelId="{937FA55A-5F92-43B6-AA32-C40D272A6BC6}" type="presParOf" srcId="{9CF64F5B-328C-49B9-AF3A-EB96BC66833D}" destId="{4B74CE12-D2D0-45E0-8F93-D5B1563F27C1}" srcOrd="5" destOrd="0" presId="urn:microsoft.com/office/officeart/2005/8/layout/list1"/>
    <dgm:cxn modelId="{C5B132C5-36DE-4785-9428-1F29C08B675D}" type="presParOf" srcId="{9CF64F5B-328C-49B9-AF3A-EB96BC66833D}" destId="{2155E120-3AEC-4EBE-A80D-E218F7B4F83E}" srcOrd="6" destOrd="0" presId="urn:microsoft.com/office/officeart/2005/8/layout/list1"/>
    <dgm:cxn modelId="{4474B2F7-0136-477E-AF0E-DDEC5CF2A7CF}" type="presParOf" srcId="{9CF64F5B-328C-49B9-AF3A-EB96BC66833D}" destId="{A7FEBCFC-7B51-46DE-9156-5EDE007483D4}" srcOrd="7" destOrd="0" presId="urn:microsoft.com/office/officeart/2005/8/layout/list1"/>
    <dgm:cxn modelId="{46205E5E-B8FE-4F14-A8DF-56252F8A4625}" type="presParOf" srcId="{9CF64F5B-328C-49B9-AF3A-EB96BC66833D}" destId="{D524D990-2243-4CCA-9130-07C13A735E04}" srcOrd="8" destOrd="0" presId="urn:microsoft.com/office/officeart/2005/8/layout/list1"/>
    <dgm:cxn modelId="{F8E8441B-274D-4845-87FF-AE6A2C58F32A}" type="presParOf" srcId="{D524D990-2243-4CCA-9130-07C13A735E04}" destId="{F009815D-C7DB-4829-81BD-131B4B289F02}" srcOrd="0" destOrd="0" presId="urn:microsoft.com/office/officeart/2005/8/layout/list1"/>
    <dgm:cxn modelId="{DF89C8CF-B72E-47BC-B80C-81108839F6D5}" type="presParOf" srcId="{D524D990-2243-4CCA-9130-07C13A735E04}" destId="{AEB38C97-9440-4469-990E-17AC80D21C76}" srcOrd="1" destOrd="0" presId="urn:microsoft.com/office/officeart/2005/8/layout/list1"/>
    <dgm:cxn modelId="{B5491AFB-4759-4D8C-9A47-ECA972F86D1B}" type="presParOf" srcId="{9CF64F5B-328C-49B9-AF3A-EB96BC66833D}" destId="{7E6E94BF-4E01-4C41-8F47-EAC86A071B35}" srcOrd="9" destOrd="0" presId="urn:microsoft.com/office/officeart/2005/8/layout/list1"/>
    <dgm:cxn modelId="{6C96FE78-9E72-441C-9DCC-380E8384E6AE}" type="presParOf" srcId="{9CF64F5B-328C-49B9-AF3A-EB96BC66833D}" destId="{FD336B26-F14C-497F-ACA2-EBCA29C4124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FC5959-6926-43BD-A8E8-C836542B405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73D13D3-5998-4CB4-9153-CCA65B1C4277}">
      <dgm:prSet phldrT="[Text]" custT="1"/>
      <dgm:spPr/>
      <dgm:t>
        <a:bodyPr/>
        <a:lstStyle/>
        <a:p>
          <a:pPr rtl="0"/>
          <a:r>
            <a:rPr lang="en-GB" sz="2200" b="1">
              <a:latin typeface="Aptos"/>
              <a:cs typeface="Times New Roman"/>
            </a:rPr>
            <a:t>How types of communication differ in style</a:t>
          </a:r>
          <a:endParaRPr lang="en-GB" sz="2200" b="1" dirty="0">
            <a:latin typeface="Aptos"/>
            <a:cs typeface="Times New Roman"/>
          </a:endParaRPr>
        </a:p>
      </dgm:t>
    </dgm:pt>
    <dgm:pt modelId="{2360578A-C85D-4A13-BEBD-22BB5CBF0859}" type="parTrans" cxnId="{FCCF39B3-7AD3-44C2-A94F-C23382B68F07}">
      <dgm:prSet/>
      <dgm:spPr/>
      <dgm:t>
        <a:bodyPr/>
        <a:lstStyle/>
        <a:p>
          <a:endParaRPr lang="en-GB"/>
        </a:p>
      </dgm:t>
    </dgm:pt>
    <dgm:pt modelId="{B89DE51E-9BF2-4A1A-8B35-65CA3C78E431}" type="sibTrans" cxnId="{FCCF39B3-7AD3-44C2-A94F-C23382B68F07}">
      <dgm:prSet/>
      <dgm:spPr/>
      <dgm:t>
        <a:bodyPr/>
        <a:lstStyle/>
        <a:p>
          <a:endParaRPr lang="en-GB"/>
        </a:p>
      </dgm:t>
    </dgm:pt>
    <dgm:pt modelId="{CC19DEC3-2EAA-4293-BC80-89135391B582}">
      <dgm:prSet phldr="0"/>
      <dgm:spPr/>
      <dgm:t>
        <a:bodyPr/>
        <a:lstStyle/>
        <a:p>
          <a:pPr rtl="0"/>
          <a:r>
            <a:rPr lang="en-GB" sz="2200" b="1" dirty="0">
              <a:latin typeface="Aptos"/>
              <a:cs typeface="Times New Roman"/>
            </a:rPr>
            <a:t>Features of business and academic style</a:t>
          </a:r>
        </a:p>
      </dgm:t>
    </dgm:pt>
    <dgm:pt modelId="{8BBB851A-DF88-4332-A1E2-99F393C8F1D3}" type="parTrans" cxnId="{2AF2288D-1A28-45B7-9A2C-B0348FC62F7B}">
      <dgm:prSet/>
      <dgm:spPr/>
      <dgm:t>
        <a:bodyPr/>
        <a:lstStyle/>
        <a:p>
          <a:endParaRPr lang="en-GB"/>
        </a:p>
      </dgm:t>
    </dgm:pt>
    <dgm:pt modelId="{3484DC2F-44DF-46E7-A352-D18C17A5E26D}" type="sibTrans" cxnId="{2AF2288D-1A28-45B7-9A2C-B0348FC62F7B}">
      <dgm:prSet/>
      <dgm:spPr/>
      <dgm:t>
        <a:bodyPr/>
        <a:lstStyle/>
        <a:p>
          <a:endParaRPr lang="en-GB"/>
        </a:p>
      </dgm:t>
    </dgm:pt>
    <dgm:pt modelId="{19CDD620-EEE0-4451-9FF4-A33E4535D299}">
      <dgm:prSet/>
      <dgm:spPr/>
      <dgm:t>
        <a:bodyPr/>
        <a:lstStyle/>
        <a:p>
          <a:pPr rtl="0"/>
          <a:r>
            <a:rPr lang="en-GB" sz="2200" b="1" dirty="0">
              <a:latin typeface="Aptos"/>
              <a:cs typeface="Times New Roman"/>
            </a:rPr>
            <a:t>How to make a text appropriate for its context</a:t>
          </a:r>
        </a:p>
      </dgm:t>
    </dgm:pt>
    <dgm:pt modelId="{C0D2DC63-4F68-43A6-A466-2AF99FC539B5}" type="parTrans" cxnId="{9DF5160B-D4C4-42E2-A73A-63208FBCEDE8}">
      <dgm:prSet/>
      <dgm:spPr/>
      <dgm:t>
        <a:bodyPr/>
        <a:lstStyle/>
        <a:p>
          <a:endParaRPr lang="en-GB"/>
        </a:p>
      </dgm:t>
    </dgm:pt>
    <dgm:pt modelId="{BEBC15CD-4F72-4965-8038-5080D9C8349E}" type="sibTrans" cxnId="{9DF5160B-D4C4-42E2-A73A-63208FBCEDE8}">
      <dgm:prSet/>
      <dgm:spPr/>
      <dgm:t>
        <a:bodyPr/>
        <a:lstStyle/>
        <a:p>
          <a:endParaRPr lang="en-GB"/>
        </a:p>
      </dgm:t>
    </dgm:pt>
    <dgm:pt modelId="{C584FD2B-241B-4F9C-9E12-1EA4B9887FC3}">
      <dgm:prSet/>
      <dgm:spPr/>
      <dgm:t>
        <a:bodyPr/>
        <a:lstStyle/>
        <a:p>
          <a:pPr rtl="0"/>
          <a:r>
            <a:rPr lang="en-GB" sz="2200" b="1" dirty="0">
              <a:latin typeface="Aptos"/>
              <a:cs typeface="Times New Roman"/>
            </a:rPr>
            <a:t>What coherence and cohesion are in business and academic writing</a:t>
          </a:r>
        </a:p>
      </dgm:t>
    </dgm:pt>
    <dgm:pt modelId="{0D9012A0-3D7C-4BC3-9D1B-D610CE1D3B95}" type="parTrans" cxnId="{BD68C444-51F1-4635-AF95-D6627F8B0AF1}">
      <dgm:prSet/>
      <dgm:spPr/>
      <dgm:t>
        <a:bodyPr/>
        <a:lstStyle/>
        <a:p>
          <a:endParaRPr lang="en-GB"/>
        </a:p>
      </dgm:t>
    </dgm:pt>
    <dgm:pt modelId="{C8818F6C-5955-4115-BD4C-7856C16CDE5D}" type="sibTrans" cxnId="{BD68C444-51F1-4635-AF95-D6627F8B0AF1}">
      <dgm:prSet/>
      <dgm:spPr/>
      <dgm:t>
        <a:bodyPr/>
        <a:lstStyle/>
        <a:p>
          <a:endParaRPr lang="en-GB"/>
        </a:p>
      </dgm:t>
    </dgm:pt>
    <dgm:pt modelId="{38F3993E-1B5A-4FB7-911A-E9138F998869}">
      <dgm:prSet phldr="0"/>
      <dgm:spPr/>
      <dgm:t>
        <a:bodyPr/>
        <a:lstStyle/>
        <a:p>
          <a:pPr rtl="0"/>
          <a:r>
            <a:rPr lang="en-GB" sz="2200" b="1" dirty="0">
              <a:latin typeface="Aptos"/>
              <a:ea typeface="Calibri"/>
              <a:cs typeface="Times New Roman"/>
            </a:rPr>
            <a:t>Why</a:t>
          </a:r>
          <a:r>
            <a:rPr lang="en-GB" sz="2200" b="1">
              <a:latin typeface="Aptos"/>
              <a:ea typeface="Calibri"/>
              <a:cs typeface="Times New Roman"/>
            </a:rPr>
            <a:t> coherence and cohesion are important </a:t>
          </a:r>
          <a:endParaRPr lang="en-GB" sz="2200" b="1" dirty="0">
            <a:latin typeface="Aptos"/>
            <a:ea typeface="Calibri"/>
            <a:cs typeface="Times New Roman"/>
          </a:endParaRPr>
        </a:p>
      </dgm:t>
    </dgm:pt>
    <dgm:pt modelId="{9C01AC3E-2B7B-449B-85D3-848A054A5330}" type="parTrans" cxnId="{5A87313F-8525-4EEF-84D8-85EFA0E78DCA}">
      <dgm:prSet/>
      <dgm:spPr/>
    </dgm:pt>
    <dgm:pt modelId="{130DD2CB-D605-47B4-B2AC-7B34683BA7C7}" type="sibTrans" cxnId="{5A87313F-8525-4EEF-84D8-85EFA0E78DCA}">
      <dgm:prSet/>
      <dgm:spPr/>
    </dgm:pt>
    <dgm:pt modelId="{B8E72F89-DC9E-488C-A611-D7ACB12F0878}">
      <dgm:prSet phldr="0"/>
      <dgm:spPr/>
      <dgm:t>
        <a:bodyPr/>
        <a:lstStyle/>
        <a:p>
          <a:r>
            <a:rPr lang="en-GB" sz="2200" b="1" dirty="0">
              <a:latin typeface="Aptos"/>
              <a:cs typeface="Times New Roman"/>
            </a:rPr>
            <a:t>How to review the work of another for appropriate style and coherence and cohesion</a:t>
          </a:r>
          <a:endParaRPr lang="en-US" dirty="0"/>
        </a:p>
      </dgm:t>
    </dgm:pt>
    <dgm:pt modelId="{A331C80D-AFDF-421B-8F30-9C6D88CB9491}" type="parTrans" cxnId="{88166D21-FA7F-4151-B9DE-BB9445770A88}">
      <dgm:prSet/>
      <dgm:spPr/>
    </dgm:pt>
    <dgm:pt modelId="{9EC75C14-29B3-4618-A8B1-E06AA8868B93}" type="sibTrans" cxnId="{88166D21-FA7F-4151-B9DE-BB9445770A88}">
      <dgm:prSet/>
      <dgm:spPr/>
    </dgm:pt>
    <dgm:pt modelId="{FBB288B4-F686-47CA-8863-C086A2F1EF9E}" type="pres">
      <dgm:prSet presAssocID="{58FC5959-6926-43BD-A8E8-C836542B4056}" presName="linear" presStyleCnt="0">
        <dgm:presLayoutVars>
          <dgm:dir/>
          <dgm:animLvl val="lvl"/>
          <dgm:resizeHandles val="exact"/>
        </dgm:presLayoutVars>
      </dgm:prSet>
      <dgm:spPr/>
    </dgm:pt>
    <dgm:pt modelId="{A41AF153-9C52-442C-A515-0C1207A64047}" type="pres">
      <dgm:prSet presAssocID="{573D13D3-5998-4CB4-9153-CCA65B1C4277}" presName="parentLin" presStyleCnt="0"/>
      <dgm:spPr/>
    </dgm:pt>
    <dgm:pt modelId="{90CFD05E-A755-4CBB-80CF-23CAEEAA23EB}" type="pres">
      <dgm:prSet presAssocID="{573D13D3-5998-4CB4-9153-CCA65B1C4277}" presName="parentLeftMargin" presStyleLbl="node1" presStyleIdx="0" presStyleCnt="6"/>
      <dgm:spPr/>
    </dgm:pt>
    <dgm:pt modelId="{9D9B7FC7-6542-4FCE-BE9C-B61E6ABD2809}" type="pres">
      <dgm:prSet presAssocID="{573D13D3-5998-4CB4-9153-CCA65B1C4277}" presName="parentText" presStyleLbl="node1" presStyleIdx="0" presStyleCnt="6">
        <dgm:presLayoutVars>
          <dgm:chMax val="0"/>
          <dgm:bulletEnabled val="1"/>
        </dgm:presLayoutVars>
      </dgm:prSet>
      <dgm:spPr/>
    </dgm:pt>
    <dgm:pt modelId="{658CB05A-4F2D-4EDE-9685-1C13E7EC5D63}" type="pres">
      <dgm:prSet presAssocID="{573D13D3-5998-4CB4-9153-CCA65B1C4277}" presName="negativeSpace" presStyleCnt="0"/>
      <dgm:spPr/>
    </dgm:pt>
    <dgm:pt modelId="{9D98D596-8FC9-409D-8B7D-80849C1B52FB}" type="pres">
      <dgm:prSet presAssocID="{573D13D3-5998-4CB4-9153-CCA65B1C4277}" presName="childText" presStyleLbl="conFgAcc1" presStyleIdx="0" presStyleCnt="6">
        <dgm:presLayoutVars>
          <dgm:bulletEnabled val="1"/>
        </dgm:presLayoutVars>
      </dgm:prSet>
      <dgm:spPr/>
    </dgm:pt>
    <dgm:pt modelId="{A058E256-9982-449D-855D-ECF5AEED4EBA}" type="pres">
      <dgm:prSet presAssocID="{B89DE51E-9BF2-4A1A-8B35-65CA3C78E431}" presName="spaceBetweenRectangles" presStyleCnt="0"/>
      <dgm:spPr/>
    </dgm:pt>
    <dgm:pt modelId="{B8E0113D-5F63-4B50-8881-B21E0B46A277}" type="pres">
      <dgm:prSet presAssocID="{CC19DEC3-2EAA-4293-BC80-89135391B582}" presName="parentLin" presStyleCnt="0"/>
      <dgm:spPr/>
    </dgm:pt>
    <dgm:pt modelId="{99CCAF50-E1B6-4897-9A13-DFA00D55BC81}" type="pres">
      <dgm:prSet presAssocID="{CC19DEC3-2EAA-4293-BC80-89135391B582}" presName="parentLeftMargin" presStyleLbl="node1" presStyleIdx="0" presStyleCnt="6"/>
      <dgm:spPr/>
    </dgm:pt>
    <dgm:pt modelId="{DE51DF49-013D-485E-BF05-704B0B2B70D7}" type="pres">
      <dgm:prSet presAssocID="{CC19DEC3-2EAA-4293-BC80-89135391B582}" presName="parentText" presStyleLbl="node1" presStyleIdx="1" presStyleCnt="6">
        <dgm:presLayoutVars>
          <dgm:chMax val="0"/>
          <dgm:bulletEnabled val="1"/>
        </dgm:presLayoutVars>
      </dgm:prSet>
      <dgm:spPr/>
    </dgm:pt>
    <dgm:pt modelId="{230C17A8-E102-4C5B-9AC4-9E03BEF19E57}" type="pres">
      <dgm:prSet presAssocID="{CC19DEC3-2EAA-4293-BC80-89135391B582}" presName="negativeSpace" presStyleCnt="0"/>
      <dgm:spPr/>
    </dgm:pt>
    <dgm:pt modelId="{4132EA66-71AB-4D87-8AE2-DFDF74BDC59B}" type="pres">
      <dgm:prSet presAssocID="{CC19DEC3-2EAA-4293-BC80-89135391B582}" presName="childText" presStyleLbl="conFgAcc1" presStyleIdx="1" presStyleCnt="6">
        <dgm:presLayoutVars>
          <dgm:bulletEnabled val="1"/>
        </dgm:presLayoutVars>
      </dgm:prSet>
      <dgm:spPr/>
    </dgm:pt>
    <dgm:pt modelId="{57D77259-FF04-4580-82B8-B492AC239DB0}" type="pres">
      <dgm:prSet presAssocID="{3484DC2F-44DF-46E7-A352-D18C17A5E26D}" presName="spaceBetweenRectangles" presStyleCnt="0"/>
      <dgm:spPr/>
    </dgm:pt>
    <dgm:pt modelId="{3B795B05-636C-4A8C-A6EF-6856F2046FA1}" type="pres">
      <dgm:prSet presAssocID="{19CDD620-EEE0-4451-9FF4-A33E4535D299}" presName="parentLin" presStyleCnt="0"/>
      <dgm:spPr/>
    </dgm:pt>
    <dgm:pt modelId="{4782359D-E918-4D95-9DB9-674EB417D153}" type="pres">
      <dgm:prSet presAssocID="{19CDD620-EEE0-4451-9FF4-A33E4535D299}" presName="parentLeftMargin" presStyleLbl="node1" presStyleIdx="1" presStyleCnt="6"/>
      <dgm:spPr/>
    </dgm:pt>
    <dgm:pt modelId="{4A9FC698-4783-4CFE-A137-38642A6F29E1}" type="pres">
      <dgm:prSet presAssocID="{19CDD620-EEE0-4451-9FF4-A33E4535D299}" presName="parentText" presStyleLbl="node1" presStyleIdx="2" presStyleCnt="6">
        <dgm:presLayoutVars>
          <dgm:chMax val="0"/>
          <dgm:bulletEnabled val="1"/>
        </dgm:presLayoutVars>
      </dgm:prSet>
      <dgm:spPr/>
    </dgm:pt>
    <dgm:pt modelId="{1B9ED058-1ED2-40BA-9ABC-92B6E86CE615}" type="pres">
      <dgm:prSet presAssocID="{19CDD620-EEE0-4451-9FF4-A33E4535D299}" presName="negativeSpace" presStyleCnt="0"/>
      <dgm:spPr/>
    </dgm:pt>
    <dgm:pt modelId="{CA3D45B7-C61C-43E9-99F7-06AEB4791D60}" type="pres">
      <dgm:prSet presAssocID="{19CDD620-EEE0-4451-9FF4-A33E4535D299}" presName="childText" presStyleLbl="conFgAcc1" presStyleIdx="2" presStyleCnt="6">
        <dgm:presLayoutVars>
          <dgm:bulletEnabled val="1"/>
        </dgm:presLayoutVars>
      </dgm:prSet>
      <dgm:spPr/>
    </dgm:pt>
    <dgm:pt modelId="{82D520CE-B834-4AD0-A581-D76DAE7B1888}" type="pres">
      <dgm:prSet presAssocID="{BEBC15CD-4F72-4965-8038-5080D9C8349E}" presName="spaceBetweenRectangles" presStyleCnt="0"/>
      <dgm:spPr/>
    </dgm:pt>
    <dgm:pt modelId="{3D8467A7-E160-401C-9687-F3C300821EF6}" type="pres">
      <dgm:prSet presAssocID="{C584FD2B-241B-4F9C-9E12-1EA4B9887FC3}" presName="parentLin" presStyleCnt="0"/>
      <dgm:spPr/>
    </dgm:pt>
    <dgm:pt modelId="{5F9D97D0-3866-4CA7-9849-95DC6FC9FB58}" type="pres">
      <dgm:prSet presAssocID="{C584FD2B-241B-4F9C-9E12-1EA4B9887FC3}" presName="parentLeftMargin" presStyleLbl="node1" presStyleIdx="2" presStyleCnt="6"/>
      <dgm:spPr/>
    </dgm:pt>
    <dgm:pt modelId="{FDAAFFBD-96BD-4245-B74C-C4F154CA4B18}" type="pres">
      <dgm:prSet presAssocID="{C584FD2B-241B-4F9C-9E12-1EA4B9887FC3}" presName="parentText" presStyleLbl="node1" presStyleIdx="3" presStyleCnt="6">
        <dgm:presLayoutVars>
          <dgm:chMax val="0"/>
          <dgm:bulletEnabled val="1"/>
        </dgm:presLayoutVars>
      </dgm:prSet>
      <dgm:spPr/>
    </dgm:pt>
    <dgm:pt modelId="{8035E54E-47F4-462D-9CE8-01E07159AC3E}" type="pres">
      <dgm:prSet presAssocID="{C584FD2B-241B-4F9C-9E12-1EA4B9887FC3}" presName="negativeSpace" presStyleCnt="0"/>
      <dgm:spPr/>
    </dgm:pt>
    <dgm:pt modelId="{64026DD6-F43D-43A5-A58E-995C65DF5DB3}" type="pres">
      <dgm:prSet presAssocID="{C584FD2B-241B-4F9C-9E12-1EA4B9887FC3}" presName="childText" presStyleLbl="conFgAcc1" presStyleIdx="3" presStyleCnt="6">
        <dgm:presLayoutVars>
          <dgm:bulletEnabled val="1"/>
        </dgm:presLayoutVars>
      </dgm:prSet>
      <dgm:spPr/>
    </dgm:pt>
    <dgm:pt modelId="{AA58EEFC-B5DA-4112-8E4D-571663428CFB}" type="pres">
      <dgm:prSet presAssocID="{C8818F6C-5955-4115-BD4C-7856C16CDE5D}" presName="spaceBetweenRectangles" presStyleCnt="0"/>
      <dgm:spPr/>
    </dgm:pt>
    <dgm:pt modelId="{A2016264-D12E-496A-9866-82D3FD96D31B}" type="pres">
      <dgm:prSet presAssocID="{38F3993E-1B5A-4FB7-911A-E9138F998869}" presName="parentLin" presStyleCnt="0"/>
      <dgm:spPr/>
    </dgm:pt>
    <dgm:pt modelId="{F4D49825-C622-4820-950F-C3801EB65769}" type="pres">
      <dgm:prSet presAssocID="{38F3993E-1B5A-4FB7-911A-E9138F998869}" presName="parentLeftMargin" presStyleLbl="node1" presStyleIdx="3" presStyleCnt="6"/>
      <dgm:spPr/>
    </dgm:pt>
    <dgm:pt modelId="{43288F40-3CEE-49F5-A87B-00E3FDBA2274}" type="pres">
      <dgm:prSet presAssocID="{38F3993E-1B5A-4FB7-911A-E9138F998869}" presName="parentText" presStyleLbl="node1" presStyleIdx="4" presStyleCnt="6">
        <dgm:presLayoutVars>
          <dgm:chMax val="0"/>
          <dgm:bulletEnabled val="1"/>
        </dgm:presLayoutVars>
      </dgm:prSet>
      <dgm:spPr/>
    </dgm:pt>
    <dgm:pt modelId="{BFDEB4B2-EF17-406B-8068-4C3C078343E4}" type="pres">
      <dgm:prSet presAssocID="{38F3993E-1B5A-4FB7-911A-E9138F998869}" presName="negativeSpace" presStyleCnt="0"/>
      <dgm:spPr/>
    </dgm:pt>
    <dgm:pt modelId="{D60E52E8-F664-4F88-A53E-C6958AF92C3F}" type="pres">
      <dgm:prSet presAssocID="{38F3993E-1B5A-4FB7-911A-E9138F998869}" presName="childText" presStyleLbl="conFgAcc1" presStyleIdx="4" presStyleCnt="6">
        <dgm:presLayoutVars>
          <dgm:bulletEnabled val="1"/>
        </dgm:presLayoutVars>
      </dgm:prSet>
      <dgm:spPr/>
    </dgm:pt>
    <dgm:pt modelId="{7E29F0F2-2F04-46D6-86B8-EDFEF2007FF8}" type="pres">
      <dgm:prSet presAssocID="{130DD2CB-D605-47B4-B2AC-7B34683BA7C7}" presName="spaceBetweenRectangles" presStyleCnt="0"/>
      <dgm:spPr/>
    </dgm:pt>
    <dgm:pt modelId="{62AC5071-78B5-43B9-B134-54B2EEA2E440}" type="pres">
      <dgm:prSet presAssocID="{B8E72F89-DC9E-488C-A611-D7ACB12F0878}" presName="parentLin" presStyleCnt="0"/>
      <dgm:spPr/>
    </dgm:pt>
    <dgm:pt modelId="{9C9BF261-D7B1-4953-A8F2-53A704EF56E1}" type="pres">
      <dgm:prSet presAssocID="{B8E72F89-DC9E-488C-A611-D7ACB12F0878}" presName="parentLeftMargin" presStyleLbl="node1" presStyleIdx="4" presStyleCnt="6"/>
      <dgm:spPr/>
    </dgm:pt>
    <dgm:pt modelId="{E955250D-F5B5-4104-8D7D-0F4BA8D88C61}" type="pres">
      <dgm:prSet presAssocID="{B8E72F89-DC9E-488C-A611-D7ACB12F0878}" presName="parentText" presStyleLbl="node1" presStyleIdx="5" presStyleCnt="6">
        <dgm:presLayoutVars>
          <dgm:chMax val="0"/>
          <dgm:bulletEnabled val="1"/>
        </dgm:presLayoutVars>
      </dgm:prSet>
      <dgm:spPr/>
    </dgm:pt>
    <dgm:pt modelId="{1EA19350-FF0F-466D-A373-04DD73D5A31F}" type="pres">
      <dgm:prSet presAssocID="{B8E72F89-DC9E-488C-A611-D7ACB12F0878}" presName="negativeSpace" presStyleCnt="0"/>
      <dgm:spPr/>
    </dgm:pt>
    <dgm:pt modelId="{6D53B9C0-5EE0-4DB9-A5A3-213234FA17AA}" type="pres">
      <dgm:prSet presAssocID="{B8E72F89-DC9E-488C-A611-D7ACB12F0878}" presName="childText" presStyleLbl="conFgAcc1" presStyleIdx="5" presStyleCnt="6">
        <dgm:presLayoutVars>
          <dgm:bulletEnabled val="1"/>
        </dgm:presLayoutVars>
      </dgm:prSet>
      <dgm:spPr/>
    </dgm:pt>
  </dgm:ptLst>
  <dgm:cxnLst>
    <dgm:cxn modelId="{36691D08-0904-45C4-9474-76A6B7037CF0}" type="presOf" srcId="{C584FD2B-241B-4F9C-9E12-1EA4B9887FC3}" destId="{FDAAFFBD-96BD-4245-B74C-C4F154CA4B18}" srcOrd="1" destOrd="0" presId="urn:microsoft.com/office/officeart/2005/8/layout/list1"/>
    <dgm:cxn modelId="{9DF5160B-D4C4-42E2-A73A-63208FBCEDE8}" srcId="{58FC5959-6926-43BD-A8E8-C836542B4056}" destId="{19CDD620-EEE0-4451-9FF4-A33E4535D299}" srcOrd="2" destOrd="0" parTransId="{C0D2DC63-4F68-43A6-A466-2AF99FC539B5}" sibTransId="{BEBC15CD-4F72-4965-8038-5080D9C8349E}"/>
    <dgm:cxn modelId="{53C65B1A-2D59-4473-8B0C-6E8DA5B7D6DD}" type="presOf" srcId="{58FC5959-6926-43BD-A8E8-C836542B4056}" destId="{FBB288B4-F686-47CA-8863-C086A2F1EF9E}" srcOrd="0" destOrd="0" presId="urn:microsoft.com/office/officeart/2005/8/layout/list1"/>
    <dgm:cxn modelId="{88166D21-FA7F-4151-B9DE-BB9445770A88}" srcId="{58FC5959-6926-43BD-A8E8-C836542B4056}" destId="{B8E72F89-DC9E-488C-A611-D7ACB12F0878}" srcOrd="5" destOrd="0" parTransId="{A331C80D-AFDF-421B-8F30-9C6D88CB9491}" sibTransId="{9EC75C14-29B3-4618-A8B1-E06AA8868B93}"/>
    <dgm:cxn modelId="{CA03E42B-D574-4EE5-A2F7-557A71FEE426}" type="presOf" srcId="{19CDD620-EEE0-4451-9FF4-A33E4535D299}" destId="{4782359D-E918-4D95-9DB9-674EB417D153}" srcOrd="0" destOrd="0" presId="urn:microsoft.com/office/officeart/2005/8/layout/list1"/>
    <dgm:cxn modelId="{92CF272C-AC40-4F07-AD96-CFFD9EB97B63}" type="presOf" srcId="{573D13D3-5998-4CB4-9153-CCA65B1C4277}" destId="{90CFD05E-A755-4CBB-80CF-23CAEEAA23EB}" srcOrd="0" destOrd="0" presId="urn:microsoft.com/office/officeart/2005/8/layout/list1"/>
    <dgm:cxn modelId="{5A87313F-8525-4EEF-84D8-85EFA0E78DCA}" srcId="{58FC5959-6926-43BD-A8E8-C836542B4056}" destId="{38F3993E-1B5A-4FB7-911A-E9138F998869}" srcOrd="4" destOrd="0" parTransId="{9C01AC3E-2B7B-449B-85D3-848A054A5330}" sibTransId="{130DD2CB-D605-47B4-B2AC-7B34683BA7C7}"/>
    <dgm:cxn modelId="{BD68C444-51F1-4635-AF95-D6627F8B0AF1}" srcId="{58FC5959-6926-43BD-A8E8-C836542B4056}" destId="{C584FD2B-241B-4F9C-9E12-1EA4B9887FC3}" srcOrd="3" destOrd="0" parTransId="{0D9012A0-3D7C-4BC3-9D1B-D610CE1D3B95}" sibTransId="{C8818F6C-5955-4115-BD4C-7856C16CDE5D}"/>
    <dgm:cxn modelId="{213EB646-D602-4F34-A595-B96F5808B298}" type="presOf" srcId="{573D13D3-5998-4CB4-9153-CCA65B1C4277}" destId="{9D9B7FC7-6542-4FCE-BE9C-B61E6ABD2809}" srcOrd="1" destOrd="0" presId="urn:microsoft.com/office/officeart/2005/8/layout/list1"/>
    <dgm:cxn modelId="{050B875A-729E-4981-801C-BC40A8F38BA2}" type="presOf" srcId="{B8E72F89-DC9E-488C-A611-D7ACB12F0878}" destId="{E955250D-F5B5-4104-8D7D-0F4BA8D88C61}" srcOrd="1" destOrd="0" presId="urn:microsoft.com/office/officeart/2005/8/layout/list1"/>
    <dgm:cxn modelId="{2AF2288D-1A28-45B7-9A2C-B0348FC62F7B}" srcId="{58FC5959-6926-43BD-A8E8-C836542B4056}" destId="{CC19DEC3-2EAA-4293-BC80-89135391B582}" srcOrd="1" destOrd="0" parTransId="{8BBB851A-DF88-4332-A1E2-99F393C8F1D3}" sibTransId="{3484DC2F-44DF-46E7-A352-D18C17A5E26D}"/>
    <dgm:cxn modelId="{6FE72FAC-B841-4913-919E-E8EB3B28D7CC}" type="presOf" srcId="{B8E72F89-DC9E-488C-A611-D7ACB12F0878}" destId="{9C9BF261-D7B1-4953-A8F2-53A704EF56E1}" srcOrd="0" destOrd="0" presId="urn:microsoft.com/office/officeart/2005/8/layout/list1"/>
    <dgm:cxn modelId="{DE9852B1-AE59-4D09-A33B-9289733112E7}" type="presOf" srcId="{19CDD620-EEE0-4451-9FF4-A33E4535D299}" destId="{4A9FC698-4783-4CFE-A137-38642A6F29E1}" srcOrd="1" destOrd="0" presId="urn:microsoft.com/office/officeart/2005/8/layout/list1"/>
    <dgm:cxn modelId="{FCCF39B3-7AD3-44C2-A94F-C23382B68F07}" srcId="{58FC5959-6926-43BD-A8E8-C836542B4056}" destId="{573D13D3-5998-4CB4-9153-CCA65B1C4277}" srcOrd="0" destOrd="0" parTransId="{2360578A-C85D-4A13-BEBD-22BB5CBF0859}" sibTransId="{B89DE51E-9BF2-4A1A-8B35-65CA3C78E431}"/>
    <dgm:cxn modelId="{882B4BBD-56B1-4E1F-BA4C-6E602747849D}" type="presOf" srcId="{38F3993E-1B5A-4FB7-911A-E9138F998869}" destId="{F4D49825-C622-4820-950F-C3801EB65769}" srcOrd="0" destOrd="0" presId="urn:microsoft.com/office/officeart/2005/8/layout/list1"/>
    <dgm:cxn modelId="{55E677C5-2D74-4B6D-8166-36DF38AD4A2D}" type="presOf" srcId="{38F3993E-1B5A-4FB7-911A-E9138F998869}" destId="{43288F40-3CEE-49F5-A87B-00E3FDBA2274}" srcOrd="1" destOrd="0" presId="urn:microsoft.com/office/officeart/2005/8/layout/list1"/>
    <dgm:cxn modelId="{18750ECE-B425-42D4-B765-16BA3CC69BDE}" type="presOf" srcId="{CC19DEC3-2EAA-4293-BC80-89135391B582}" destId="{99CCAF50-E1B6-4897-9A13-DFA00D55BC81}" srcOrd="0" destOrd="0" presId="urn:microsoft.com/office/officeart/2005/8/layout/list1"/>
    <dgm:cxn modelId="{E14724DD-10B2-4EB7-8732-84C5A749931E}" type="presOf" srcId="{C584FD2B-241B-4F9C-9E12-1EA4B9887FC3}" destId="{5F9D97D0-3866-4CA7-9849-95DC6FC9FB58}" srcOrd="0" destOrd="0" presId="urn:microsoft.com/office/officeart/2005/8/layout/list1"/>
    <dgm:cxn modelId="{444FBDF8-A3D6-4E83-89E0-DE97DBC960B8}" type="presOf" srcId="{CC19DEC3-2EAA-4293-BC80-89135391B582}" destId="{DE51DF49-013D-485E-BF05-704B0B2B70D7}" srcOrd="1" destOrd="0" presId="urn:microsoft.com/office/officeart/2005/8/layout/list1"/>
    <dgm:cxn modelId="{9A252505-C9E0-489A-A311-ECAF459D1C18}" type="presParOf" srcId="{FBB288B4-F686-47CA-8863-C086A2F1EF9E}" destId="{A41AF153-9C52-442C-A515-0C1207A64047}" srcOrd="0" destOrd="0" presId="urn:microsoft.com/office/officeart/2005/8/layout/list1"/>
    <dgm:cxn modelId="{F6020554-19B8-4317-BC96-395690E13349}" type="presParOf" srcId="{A41AF153-9C52-442C-A515-0C1207A64047}" destId="{90CFD05E-A755-4CBB-80CF-23CAEEAA23EB}" srcOrd="0" destOrd="0" presId="urn:microsoft.com/office/officeart/2005/8/layout/list1"/>
    <dgm:cxn modelId="{C17C6A2D-54CD-490F-8122-552F3E853B96}" type="presParOf" srcId="{A41AF153-9C52-442C-A515-0C1207A64047}" destId="{9D9B7FC7-6542-4FCE-BE9C-B61E6ABD2809}" srcOrd="1" destOrd="0" presId="urn:microsoft.com/office/officeart/2005/8/layout/list1"/>
    <dgm:cxn modelId="{C64366D1-7F35-4031-B34D-9FA9577815B8}" type="presParOf" srcId="{FBB288B4-F686-47CA-8863-C086A2F1EF9E}" destId="{658CB05A-4F2D-4EDE-9685-1C13E7EC5D63}" srcOrd="1" destOrd="0" presId="urn:microsoft.com/office/officeart/2005/8/layout/list1"/>
    <dgm:cxn modelId="{A1305AAD-82DD-48EC-B4D3-2877B7A96C7E}" type="presParOf" srcId="{FBB288B4-F686-47CA-8863-C086A2F1EF9E}" destId="{9D98D596-8FC9-409D-8B7D-80849C1B52FB}" srcOrd="2" destOrd="0" presId="urn:microsoft.com/office/officeart/2005/8/layout/list1"/>
    <dgm:cxn modelId="{1B1554AD-C651-4028-8F06-9EC566C4A4F1}" type="presParOf" srcId="{FBB288B4-F686-47CA-8863-C086A2F1EF9E}" destId="{A058E256-9982-449D-855D-ECF5AEED4EBA}" srcOrd="3" destOrd="0" presId="urn:microsoft.com/office/officeart/2005/8/layout/list1"/>
    <dgm:cxn modelId="{0A8CF680-24EE-4F03-B514-AF16F75B3D5E}" type="presParOf" srcId="{FBB288B4-F686-47CA-8863-C086A2F1EF9E}" destId="{B8E0113D-5F63-4B50-8881-B21E0B46A277}" srcOrd="4" destOrd="0" presId="urn:microsoft.com/office/officeart/2005/8/layout/list1"/>
    <dgm:cxn modelId="{1B0C7C4D-03F6-4DF8-8DF1-DF3A03547906}" type="presParOf" srcId="{B8E0113D-5F63-4B50-8881-B21E0B46A277}" destId="{99CCAF50-E1B6-4897-9A13-DFA00D55BC81}" srcOrd="0" destOrd="0" presId="urn:microsoft.com/office/officeart/2005/8/layout/list1"/>
    <dgm:cxn modelId="{BC72BF74-70F4-42E4-AFB9-7D82583D7F2B}" type="presParOf" srcId="{B8E0113D-5F63-4B50-8881-B21E0B46A277}" destId="{DE51DF49-013D-485E-BF05-704B0B2B70D7}" srcOrd="1" destOrd="0" presId="urn:microsoft.com/office/officeart/2005/8/layout/list1"/>
    <dgm:cxn modelId="{A23FE27E-1F6A-4101-8052-AA9D0F21166F}" type="presParOf" srcId="{FBB288B4-F686-47CA-8863-C086A2F1EF9E}" destId="{230C17A8-E102-4C5B-9AC4-9E03BEF19E57}" srcOrd="5" destOrd="0" presId="urn:microsoft.com/office/officeart/2005/8/layout/list1"/>
    <dgm:cxn modelId="{D4D8DFCA-3A66-4E9F-85D4-0C9C8DD88379}" type="presParOf" srcId="{FBB288B4-F686-47CA-8863-C086A2F1EF9E}" destId="{4132EA66-71AB-4D87-8AE2-DFDF74BDC59B}" srcOrd="6" destOrd="0" presId="urn:microsoft.com/office/officeart/2005/8/layout/list1"/>
    <dgm:cxn modelId="{10F38ED7-77FE-4998-AD28-8B06B408DE03}" type="presParOf" srcId="{FBB288B4-F686-47CA-8863-C086A2F1EF9E}" destId="{57D77259-FF04-4580-82B8-B492AC239DB0}" srcOrd="7" destOrd="0" presId="urn:microsoft.com/office/officeart/2005/8/layout/list1"/>
    <dgm:cxn modelId="{C99C9CC1-D538-4368-9A32-38BB456A52A5}" type="presParOf" srcId="{FBB288B4-F686-47CA-8863-C086A2F1EF9E}" destId="{3B795B05-636C-4A8C-A6EF-6856F2046FA1}" srcOrd="8" destOrd="0" presId="urn:microsoft.com/office/officeart/2005/8/layout/list1"/>
    <dgm:cxn modelId="{FEC51E7B-B6E9-4C02-9CF6-4E04C76EA33A}" type="presParOf" srcId="{3B795B05-636C-4A8C-A6EF-6856F2046FA1}" destId="{4782359D-E918-4D95-9DB9-674EB417D153}" srcOrd="0" destOrd="0" presId="urn:microsoft.com/office/officeart/2005/8/layout/list1"/>
    <dgm:cxn modelId="{9F1AA038-F66C-42E0-AE68-4559F45DA95F}" type="presParOf" srcId="{3B795B05-636C-4A8C-A6EF-6856F2046FA1}" destId="{4A9FC698-4783-4CFE-A137-38642A6F29E1}" srcOrd="1" destOrd="0" presId="urn:microsoft.com/office/officeart/2005/8/layout/list1"/>
    <dgm:cxn modelId="{5AF1D40E-4F53-4CB2-AD26-9FA9FFBFF755}" type="presParOf" srcId="{FBB288B4-F686-47CA-8863-C086A2F1EF9E}" destId="{1B9ED058-1ED2-40BA-9ABC-92B6E86CE615}" srcOrd="9" destOrd="0" presId="urn:microsoft.com/office/officeart/2005/8/layout/list1"/>
    <dgm:cxn modelId="{209F11D1-AAE5-45FA-86DA-A11D7D41EC55}" type="presParOf" srcId="{FBB288B4-F686-47CA-8863-C086A2F1EF9E}" destId="{CA3D45B7-C61C-43E9-99F7-06AEB4791D60}" srcOrd="10" destOrd="0" presId="urn:microsoft.com/office/officeart/2005/8/layout/list1"/>
    <dgm:cxn modelId="{355DEAB7-D181-4E92-ACFE-60C12185425E}" type="presParOf" srcId="{FBB288B4-F686-47CA-8863-C086A2F1EF9E}" destId="{82D520CE-B834-4AD0-A581-D76DAE7B1888}" srcOrd="11" destOrd="0" presId="urn:microsoft.com/office/officeart/2005/8/layout/list1"/>
    <dgm:cxn modelId="{9230484D-E082-49B8-A5B0-E5DC8A6D8080}" type="presParOf" srcId="{FBB288B4-F686-47CA-8863-C086A2F1EF9E}" destId="{3D8467A7-E160-401C-9687-F3C300821EF6}" srcOrd="12" destOrd="0" presId="urn:microsoft.com/office/officeart/2005/8/layout/list1"/>
    <dgm:cxn modelId="{9F982BBB-729B-4260-9153-DE8600810666}" type="presParOf" srcId="{3D8467A7-E160-401C-9687-F3C300821EF6}" destId="{5F9D97D0-3866-4CA7-9849-95DC6FC9FB58}" srcOrd="0" destOrd="0" presId="urn:microsoft.com/office/officeart/2005/8/layout/list1"/>
    <dgm:cxn modelId="{230912F2-235C-43F4-BD0E-903FD47D7D70}" type="presParOf" srcId="{3D8467A7-E160-401C-9687-F3C300821EF6}" destId="{FDAAFFBD-96BD-4245-B74C-C4F154CA4B18}" srcOrd="1" destOrd="0" presId="urn:microsoft.com/office/officeart/2005/8/layout/list1"/>
    <dgm:cxn modelId="{5DB01CEE-5069-4EA1-9331-23681DC0F97E}" type="presParOf" srcId="{FBB288B4-F686-47CA-8863-C086A2F1EF9E}" destId="{8035E54E-47F4-462D-9CE8-01E07159AC3E}" srcOrd="13" destOrd="0" presId="urn:microsoft.com/office/officeart/2005/8/layout/list1"/>
    <dgm:cxn modelId="{E98F3943-6D93-48B0-8122-798FD97C97FC}" type="presParOf" srcId="{FBB288B4-F686-47CA-8863-C086A2F1EF9E}" destId="{64026DD6-F43D-43A5-A58E-995C65DF5DB3}" srcOrd="14" destOrd="0" presId="urn:microsoft.com/office/officeart/2005/8/layout/list1"/>
    <dgm:cxn modelId="{2D2F4C08-F1BB-4307-AC40-6D7DC983006D}" type="presParOf" srcId="{FBB288B4-F686-47CA-8863-C086A2F1EF9E}" destId="{AA58EEFC-B5DA-4112-8E4D-571663428CFB}" srcOrd="15" destOrd="0" presId="urn:microsoft.com/office/officeart/2005/8/layout/list1"/>
    <dgm:cxn modelId="{EE7540E9-59BE-4191-8A5D-1D77CA2525B3}" type="presParOf" srcId="{FBB288B4-F686-47CA-8863-C086A2F1EF9E}" destId="{A2016264-D12E-496A-9866-82D3FD96D31B}" srcOrd="16" destOrd="0" presId="urn:microsoft.com/office/officeart/2005/8/layout/list1"/>
    <dgm:cxn modelId="{8B4181F1-F9FE-44E0-8038-E77366D9D6A4}" type="presParOf" srcId="{A2016264-D12E-496A-9866-82D3FD96D31B}" destId="{F4D49825-C622-4820-950F-C3801EB65769}" srcOrd="0" destOrd="0" presId="urn:microsoft.com/office/officeart/2005/8/layout/list1"/>
    <dgm:cxn modelId="{28D45469-15BE-4E83-8AE4-CF9BA580D897}" type="presParOf" srcId="{A2016264-D12E-496A-9866-82D3FD96D31B}" destId="{43288F40-3CEE-49F5-A87B-00E3FDBA2274}" srcOrd="1" destOrd="0" presId="urn:microsoft.com/office/officeart/2005/8/layout/list1"/>
    <dgm:cxn modelId="{B5FCC128-492E-4AF8-9CB1-3A6E3C495C5E}" type="presParOf" srcId="{FBB288B4-F686-47CA-8863-C086A2F1EF9E}" destId="{BFDEB4B2-EF17-406B-8068-4C3C078343E4}" srcOrd="17" destOrd="0" presId="urn:microsoft.com/office/officeart/2005/8/layout/list1"/>
    <dgm:cxn modelId="{3A33C81B-F8AE-4AAC-9C88-BB40CF053215}" type="presParOf" srcId="{FBB288B4-F686-47CA-8863-C086A2F1EF9E}" destId="{D60E52E8-F664-4F88-A53E-C6958AF92C3F}" srcOrd="18" destOrd="0" presId="urn:microsoft.com/office/officeart/2005/8/layout/list1"/>
    <dgm:cxn modelId="{6F34D026-1900-4BAA-A620-EC63EE90301C}" type="presParOf" srcId="{FBB288B4-F686-47CA-8863-C086A2F1EF9E}" destId="{7E29F0F2-2F04-46D6-86B8-EDFEF2007FF8}" srcOrd="19" destOrd="0" presId="urn:microsoft.com/office/officeart/2005/8/layout/list1"/>
    <dgm:cxn modelId="{7CEFF6CF-54E4-4BC1-A706-6B37706D893B}" type="presParOf" srcId="{FBB288B4-F686-47CA-8863-C086A2F1EF9E}" destId="{62AC5071-78B5-43B9-B134-54B2EEA2E440}" srcOrd="20" destOrd="0" presId="urn:microsoft.com/office/officeart/2005/8/layout/list1"/>
    <dgm:cxn modelId="{674CE4DE-AD96-486E-B3FC-F709D05DE871}" type="presParOf" srcId="{62AC5071-78B5-43B9-B134-54B2EEA2E440}" destId="{9C9BF261-D7B1-4953-A8F2-53A704EF56E1}" srcOrd="0" destOrd="0" presId="urn:microsoft.com/office/officeart/2005/8/layout/list1"/>
    <dgm:cxn modelId="{BE573D0C-0919-4458-B30F-CAFCDF206353}" type="presParOf" srcId="{62AC5071-78B5-43B9-B134-54B2EEA2E440}" destId="{E955250D-F5B5-4104-8D7D-0F4BA8D88C61}" srcOrd="1" destOrd="0" presId="urn:microsoft.com/office/officeart/2005/8/layout/list1"/>
    <dgm:cxn modelId="{60435350-AF8F-4345-A939-168EC84F5913}" type="presParOf" srcId="{FBB288B4-F686-47CA-8863-C086A2F1EF9E}" destId="{1EA19350-FF0F-466D-A373-04DD73D5A31F}" srcOrd="21" destOrd="0" presId="urn:microsoft.com/office/officeart/2005/8/layout/list1"/>
    <dgm:cxn modelId="{047FDEF1-CD14-4508-B9EE-C6A60FBCB34A}" type="presParOf" srcId="{FBB288B4-F686-47CA-8863-C086A2F1EF9E}" destId="{6D53B9C0-5EE0-4DB9-A5A3-213234FA17AA}"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68D97-BD59-4906-A0BA-A3F35550DF3C}">
      <dsp:nvSpPr>
        <dsp:cNvPr id="0" name=""/>
        <dsp:cNvSpPr/>
      </dsp:nvSpPr>
      <dsp:spPr>
        <a:xfrm>
          <a:off x="0" y="506528"/>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E1848B-8FB6-4319-A300-AE189CB52D3C}">
      <dsp:nvSpPr>
        <dsp:cNvPr id="0" name=""/>
        <dsp:cNvSpPr/>
      </dsp:nvSpPr>
      <dsp:spPr>
        <a:xfrm>
          <a:off x="511333" y="19448"/>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Understanding how communication changes between everyday life, university, and business</a:t>
          </a:r>
        </a:p>
      </dsp:txBody>
      <dsp:txXfrm>
        <a:off x="558888" y="67003"/>
        <a:ext cx="7063562" cy="879050"/>
      </dsp:txXfrm>
    </dsp:sp>
    <dsp:sp modelId="{2155E120-3AEC-4EBE-A80D-E218F7B4F83E}">
      <dsp:nvSpPr>
        <dsp:cNvPr id="0" name=""/>
        <dsp:cNvSpPr/>
      </dsp:nvSpPr>
      <dsp:spPr>
        <a:xfrm>
          <a:off x="0" y="200340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047C93-B7AE-4751-A634-F4349A7B7F13}">
      <dsp:nvSpPr>
        <dsp:cNvPr id="0" name=""/>
        <dsp:cNvSpPr/>
      </dsp:nvSpPr>
      <dsp:spPr>
        <a:xfrm>
          <a:off x="511333" y="151632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Recognising what makes writing appropriate and professional in academic and business contexts</a:t>
          </a:r>
        </a:p>
      </dsp:txBody>
      <dsp:txXfrm>
        <a:off x="558888" y="1563884"/>
        <a:ext cx="7063562" cy="879050"/>
      </dsp:txXfrm>
    </dsp:sp>
    <dsp:sp modelId="{FD336B26-F14C-497F-ACA2-EBCA29C41244}">
      <dsp:nvSpPr>
        <dsp:cNvPr id="0" name=""/>
        <dsp:cNvSpPr/>
      </dsp:nvSpPr>
      <dsp:spPr>
        <a:xfrm>
          <a:off x="0" y="350028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B38C97-9440-4469-990E-17AC80D21C76}">
      <dsp:nvSpPr>
        <dsp:cNvPr id="0" name=""/>
        <dsp:cNvSpPr/>
      </dsp:nvSpPr>
      <dsp:spPr>
        <a:xfrm>
          <a:off x="511333" y="301320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Practising clear, polite, and well‑judged tone in business‑related communication</a:t>
          </a:r>
        </a:p>
      </dsp:txBody>
      <dsp:txXfrm>
        <a:off x="558888" y="3060764"/>
        <a:ext cx="7063562" cy="879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8D596-8FC9-409D-8B7D-80849C1B52FB}">
      <dsp:nvSpPr>
        <dsp:cNvPr id="0" name=""/>
        <dsp:cNvSpPr/>
      </dsp:nvSpPr>
      <dsp:spPr>
        <a:xfrm>
          <a:off x="0" y="129652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9B7FC7-6542-4FCE-BE9C-B61E6ABD2809}">
      <dsp:nvSpPr>
        <dsp:cNvPr id="0" name=""/>
        <dsp:cNvSpPr/>
      </dsp:nvSpPr>
      <dsp:spPr>
        <a:xfrm>
          <a:off x="541979" y="108988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977900" rtl="0">
            <a:lnSpc>
              <a:spcPct val="90000"/>
            </a:lnSpc>
            <a:spcBef>
              <a:spcPct val="0"/>
            </a:spcBef>
            <a:spcAft>
              <a:spcPct val="35000"/>
            </a:spcAft>
            <a:buNone/>
          </a:pPr>
          <a:r>
            <a:rPr lang="en-GB" sz="2200" b="1" kern="1200">
              <a:latin typeface="Aptos"/>
              <a:cs typeface="Times New Roman"/>
            </a:rPr>
            <a:t>How types of communication differ in style</a:t>
          </a:r>
          <a:endParaRPr lang="en-GB" sz="2200" b="1" kern="1200" dirty="0">
            <a:latin typeface="Aptos"/>
            <a:cs typeface="Times New Roman"/>
          </a:endParaRPr>
        </a:p>
      </dsp:txBody>
      <dsp:txXfrm>
        <a:off x="562154" y="1110062"/>
        <a:ext cx="7547361" cy="372930"/>
      </dsp:txXfrm>
    </dsp:sp>
    <dsp:sp modelId="{4132EA66-71AB-4D87-8AE2-DFDF74BDC59B}">
      <dsp:nvSpPr>
        <dsp:cNvPr id="0" name=""/>
        <dsp:cNvSpPr/>
      </dsp:nvSpPr>
      <dsp:spPr>
        <a:xfrm>
          <a:off x="0" y="193156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51DF49-013D-485E-BF05-704B0B2B70D7}">
      <dsp:nvSpPr>
        <dsp:cNvPr id="0" name=""/>
        <dsp:cNvSpPr/>
      </dsp:nvSpPr>
      <dsp:spPr>
        <a:xfrm>
          <a:off x="541979" y="172492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622300" rtl="0">
            <a:lnSpc>
              <a:spcPct val="90000"/>
            </a:lnSpc>
            <a:spcBef>
              <a:spcPct val="0"/>
            </a:spcBef>
            <a:spcAft>
              <a:spcPct val="35000"/>
            </a:spcAft>
            <a:buNone/>
          </a:pPr>
          <a:r>
            <a:rPr lang="en-GB" sz="1400" b="1" kern="1200" dirty="0">
              <a:latin typeface="Aptos"/>
              <a:cs typeface="Times New Roman"/>
            </a:rPr>
            <a:t>Features of business and academic style</a:t>
          </a:r>
        </a:p>
      </dsp:txBody>
      <dsp:txXfrm>
        <a:off x="562154" y="1745102"/>
        <a:ext cx="7547361" cy="372930"/>
      </dsp:txXfrm>
    </dsp:sp>
    <dsp:sp modelId="{CA3D45B7-C61C-43E9-99F7-06AEB4791D60}">
      <dsp:nvSpPr>
        <dsp:cNvPr id="0" name=""/>
        <dsp:cNvSpPr/>
      </dsp:nvSpPr>
      <dsp:spPr>
        <a:xfrm>
          <a:off x="0" y="256660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9FC698-4783-4CFE-A137-38642A6F29E1}">
      <dsp:nvSpPr>
        <dsp:cNvPr id="0" name=""/>
        <dsp:cNvSpPr/>
      </dsp:nvSpPr>
      <dsp:spPr>
        <a:xfrm>
          <a:off x="541979" y="235996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622300" rtl="0">
            <a:lnSpc>
              <a:spcPct val="90000"/>
            </a:lnSpc>
            <a:spcBef>
              <a:spcPct val="0"/>
            </a:spcBef>
            <a:spcAft>
              <a:spcPct val="35000"/>
            </a:spcAft>
            <a:buNone/>
          </a:pPr>
          <a:r>
            <a:rPr lang="en-GB" sz="1400" b="1" kern="1200" dirty="0">
              <a:latin typeface="Aptos"/>
              <a:cs typeface="Times New Roman"/>
            </a:rPr>
            <a:t>How to make a text appropriate for its context</a:t>
          </a:r>
        </a:p>
      </dsp:txBody>
      <dsp:txXfrm>
        <a:off x="562154" y="2380142"/>
        <a:ext cx="7547361" cy="372930"/>
      </dsp:txXfrm>
    </dsp:sp>
    <dsp:sp modelId="{64026DD6-F43D-43A5-A58E-995C65DF5DB3}">
      <dsp:nvSpPr>
        <dsp:cNvPr id="0" name=""/>
        <dsp:cNvSpPr/>
      </dsp:nvSpPr>
      <dsp:spPr>
        <a:xfrm>
          <a:off x="0" y="320164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AAFFBD-96BD-4245-B74C-C4F154CA4B18}">
      <dsp:nvSpPr>
        <dsp:cNvPr id="0" name=""/>
        <dsp:cNvSpPr/>
      </dsp:nvSpPr>
      <dsp:spPr>
        <a:xfrm>
          <a:off x="541979" y="299500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622300" rtl="0">
            <a:lnSpc>
              <a:spcPct val="90000"/>
            </a:lnSpc>
            <a:spcBef>
              <a:spcPct val="0"/>
            </a:spcBef>
            <a:spcAft>
              <a:spcPct val="35000"/>
            </a:spcAft>
            <a:buNone/>
          </a:pPr>
          <a:r>
            <a:rPr lang="en-GB" sz="1400" b="1" kern="1200" dirty="0">
              <a:latin typeface="Aptos"/>
              <a:cs typeface="Times New Roman"/>
            </a:rPr>
            <a:t>What coherence and cohesion are in business and academic writing</a:t>
          </a:r>
        </a:p>
      </dsp:txBody>
      <dsp:txXfrm>
        <a:off x="562154" y="3015182"/>
        <a:ext cx="7547361" cy="372930"/>
      </dsp:txXfrm>
    </dsp:sp>
    <dsp:sp modelId="{D60E52E8-F664-4F88-A53E-C6958AF92C3F}">
      <dsp:nvSpPr>
        <dsp:cNvPr id="0" name=""/>
        <dsp:cNvSpPr/>
      </dsp:nvSpPr>
      <dsp:spPr>
        <a:xfrm>
          <a:off x="0" y="383668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288F40-3CEE-49F5-A87B-00E3FDBA2274}">
      <dsp:nvSpPr>
        <dsp:cNvPr id="0" name=""/>
        <dsp:cNvSpPr/>
      </dsp:nvSpPr>
      <dsp:spPr>
        <a:xfrm>
          <a:off x="541979" y="363004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622300" rtl="0">
            <a:lnSpc>
              <a:spcPct val="90000"/>
            </a:lnSpc>
            <a:spcBef>
              <a:spcPct val="0"/>
            </a:spcBef>
            <a:spcAft>
              <a:spcPct val="35000"/>
            </a:spcAft>
            <a:buNone/>
          </a:pPr>
          <a:r>
            <a:rPr lang="en-GB" sz="1400" b="1" kern="1200" dirty="0">
              <a:latin typeface="Aptos"/>
              <a:ea typeface="Calibri"/>
              <a:cs typeface="Times New Roman"/>
            </a:rPr>
            <a:t>Why</a:t>
          </a:r>
          <a:r>
            <a:rPr lang="en-GB" sz="1400" b="1" kern="1200">
              <a:latin typeface="Aptos"/>
              <a:ea typeface="Calibri"/>
              <a:cs typeface="Times New Roman"/>
            </a:rPr>
            <a:t> coherence and cohesion are important </a:t>
          </a:r>
          <a:endParaRPr lang="en-GB" sz="1400" b="1" kern="1200" dirty="0">
            <a:latin typeface="Aptos"/>
            <a:ea typeface="Calibri"/>
            <a:cs typeface="Times New Roman"/>
          </a:endParaRPr>
        </a:p>
      </dsp:txBody>
      <dsp:txXfrm>
        <a:off x="562154" y="3650222"/>
        <a:ext cx="7547361" cy="372930"/>
      </dsp:txXfrm>
    </dsp:sp>
    <dsp:sp modelId="{6D53B9C0-5EE0-4DB9-A5A3-213234FA17AA}">
      <dsp:nvSpPr>
        <dsp:cNvPr id="0" name=""/>
        <dsp:cNvSpPr/>
      </dsp:nvSpPr>
      <dsp:spPr>
        <a:xfrm>
          <a:off x="0" y="4471727"/>
          <a:ext cx="10839588" cy="35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55250D-F5B5-4104-8D7D-0F4BA8D88C61}">
      <dsp:nvSpPr>
        <dsp:cNvPr id="0" name=""/>
        <dsp:cNvSpPr/>
      </dsp:nvSpPr>
      <dsp:spPr>
        <a:xfrm>
          <a:off x="541979" y="4265087"/>
          <a:ext cx="7587711" cy="413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6797" tIns="0" rIns="286797" bIns="0" numCol="1" spcCol="1270" anchor="ctr" anchorCtr="0">
          <a:noAutofit/>
        </a:bodyPr>
        <a:lstStyle/>
        <a:p>
          <a:pPr marL="0" lvl="0" indent="0" algn="l" defTabSz="622300">
            <a:lnSpc>
              <a:spcPct val="90000"/>
            </a:lnSpc>
            <a:spcBef>
              <a:spcPct val="0"/>
            </a:spcBef>
            <a:spcAft>
              <a:spcPct val="35000"/>
            </a:spcAft>
            <a:buNone/>
          </a:pPr>
          <a:r>
            <a:rPr lang="en-GB" sz="1400" b="1" kern="1200" dirty="0">
              <a:latin typeface="Aptos"/>
              <a:cs typeface="Times New Roman"/>
            </a:rPr>
            <a:t>How to review the work of another for appropriate style and coherence and cohesion</a:t>
          </a:r>
          <a:endParaRPr lang="en-US" sz="1400" kern="1200" dirty="0"/>
        </a:p>
      </dsp:txBody>
      <dsp:txXfrm>
        <a:off x="562154" y="4285262"/>
        <a:ext cx="7547361" cy="37293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Today is about understanding how communication changes depending on the situation. The way we communicate in everyday life is different from how we communicate at university, and both are different again from how we communicate in business. This session helps you notice those differences and make better choices when you write.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You will focus on what makes academic and professional business writing appropriate. That means thinking about tone, clarity, and politeness, and choosing language that fits the audience and purpose. We are not aiming for perfect English today. We are aiming for writing that is clear, professional, and suitable for business contexts.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connects directly with Digital Skills Week 7, where you are working on professional communication such as emails and online platforms. In Academic Skills, we are focusing more on written business documents and report‑style writing, so together the two sessions support each other. The skills you practise here will help you make better decisions about tone and style when you write in different professional situations.</a:t>
            </a: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We’re going to start with a short and simple activity to get us thinking about different types of communication. On the screen, you can see three short pieces of writing.</a:t>
            </a:r>
          </a:p>
          <a:p>
            <a:pPr fontAlgn="t"/>
            <a:r>
              <a:rPr lang="en-GB" sz="1200" b="0" i="0" kern="1200">
                <a:solidFill>
                  <a:schemeClr val="tx1"/>
                </a:solidFill>
                <a:effectLst/>
                <a:latin typeface="+mn-lt"/>
                <a:ea typeface="+mn-ea"/>
                <a:cs typeface="+mn-cs"/>
              </a:rPr>
              <a:t>Your task is to decide which one sounds like everyday communication, which one fits a professional email, and which one sounds like a business report. You don’t need to get this right. What matters is </a:t>
            </a:r>
            <a:r>
              <a:rPr lang="en-GB" sz="1200" b="0" i="1" kern="1200">
                <a:solidFill>
                  <a:schemeClr val="tx1"/>
                </a:solidFill>
                <a:effectLst/>
                <a:latin typeface="+mn-lt"/>
                <a:ea typeface="+mn-ea"/>
                <a:cs typeface="+mn-cs"/>
              </a:rPr>
              <a:t>why</a:t>
            </a:r>
            <a:r>
              <a:rPr lang="en-GB" sz="1200" b="0" i="0" kern="1200">
                <a:solidFill>
                  <a:schemeClr val="tx1"/>
                </a:solidFill>
                <a:effectLst/>
                <a:latin typeface="+mn-lt"/>
                <a:ea typeface="+mn-ea"/>
                <a:cs typeface="+mn-cs"/>
              </a:rPr>
              <a:t> you think a text fits a certain category.</a:t>
            </a:r>
          </a:p>
          <a:p>
            <a:pPr fontAlgn="t"/>
            <a:r>
              <a:rPr lang="en-GB" sz="1200" b="0" i="0" kern="1200">
                <a:solidFill>
                  <a:schemeClr val="tx1"/>
                </a:solidFill>
                <a:effectLst/>
                <a:latin typeface="+mn-lt"/>
                <a:ea typeface="+mn-ea"/>
                <a:cs typeface="+mn-cs"/>
              </a:rPr>
              <a:t>This activity connects directly to today’s focus and also links with what you’re doing in Digital Skills this week. We’re not writing anything yet. We’re just noticing how tone, style, and purpose change depending on the situation. Take a minute to read them now.</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536030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E871B-0555-0FD6-0D14-A7D3C9A596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E47329-8893-650F-DC80-A23AA1D29E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443553-54C6-BFD4-1C1F-48EF4F85DECA}"/>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Let’s bring this together for a moment. You probably noticed that the message is similar in all three texts, but the way it is written is very different. The tone, the level of formality, and the choice of language change depending on the situation.</a:t>
            </a:r>
          </a:p>
          <a:p>
            <a:pPr fontAlgn="t"/>
            <a:r>
              <a:rPr lang="en-GB" sz="1200" b="0" i="0" kern="1200">
                <a:solidFill>
                  <a:schemeClr val="tx1"/>
                </a:solidFill>
                <a:effectLst/>
                <a:latin typeface="+mn-lt"/>
                <a:ea typeface="+mn-ea"/>
                <a:cs typeface="+mn-cs"/>
              </a:rPr>
              <a:t>This is the key idea for today. In business and academic contexts, how you communicate depends on who you are writing to and why you are writing. We are going to spend the rest of the session learning how to recognise these differences and make more professional communication choices.</a:t>
            </a:r>
          </a:p>
        </p:txBody>
      </p:sp>
      <p:sp>
        <p:nvSpPr>
          <p:cNvPr id="4" name="Slide Number Placeholder 3">
            <a:extLst>
              <a:ext uri="{FF2B5EF4-FFF2-40B4-BE49-F238E27FC236}">
                <a16:creationId xmlns:a16="http://schemas.microsoft.com/office/drawing/2014/main" id="{476CA7D2-4320-4608-1921-D4CE9F8881E5}"/>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930797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that we’ve seen different kinds of communication, let’s look more closely at why they sound so different. In business and university, we usually communicate using emails and reports, but they are used for different reasons.</a:t>
            </a:r>
          </a:p>
          <a:p>
            <a:r>
              <a:rPr lang="en-GB"/>
              <a:t>Today, we’re not practising email writing again, because you’re doing that in Digital Skills. Instead, we’re focusing on understanding the differences in purpose, audience, and tone, especially for report‑style writing, which you’ll need later in this module</a:t>
            </a:r>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41701308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compare emails and business reports side by side.</a:t>
            </a:r>
          </a:p>
          <a:p>
            <a:r>
              <a:rPr lang="en-GB"/>
              <a:t>Emails are usually written to one specific person or a small group. They often include a greeting and a closing, and the language can be polite and direct. The purpose is usually to ask, inform, or request something.</a:t>
            </a:r>
          </a:p>
          <a:p>
            <a:r>
              <a:rPr lang="en-GB"/>
              <a:t>Business reports are different. They are written for a wider audience, not just one person. They don’t have greetings or sign‑offs. The tone is more neutral and objective, and the focus is on facts, evidence, and clear structure.</a:t>
            </a:r>
          </a:p>
          <a:p>
            <a:r>
              <a:rPr lang="en-GB"/>
              <a:t>Neither style is better than the other. What matters is choosing the right style for the situation. This is an important professional skill.</a:t>
            </a:r>
          </a:p>
          <a:p>
            <a:r>
              <a:rPr lang="en-GB"/>
              <a:t>Take a few moments to write these comparison features down. You will need them in a little bit.</a:t>
            </a: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601437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apply this idea. Please look again at the three texts from the start of the session.</a:t>
            </a:r>
          </a:p>
          <a:p>
            <a:r>
              <a:rPr lang="en-GB"/>
              <a:t>Think about who the audience is and what the purpose is for each text. Notice things like tone, word choice, and structure. Is the language personal or objective? Is it written to one person or a wider audience?</a:t>
            </a:r>
          </a:p>
          <a:p>
            <a:r>
              <a:rPr lang="en-GB"/>
              <a:t>You don’t need full sentences. Just make a few notes. We’re not checking answers here. We’re training ourselves to notice how professional communication works</a:t>
            </a:r>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21861361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GIVE STUDENTS THREE MINUTES TO CONSIDER.</a:t>
            </a:r>
          </a:p>
          <a:p>
            <a:r>
              <a:rPr lang="en-GB"/>
              <a:t>LEAD SHORT DISCUSSION. EXAMPLE QUESTIONS:</a:t>
            </a:r>
          </a:p>
          <a:p>
            <a:r>
              <a:rPr lang="en-GB"/>
              <a:t>What helped you decide which text was which?</a:t>
            </a:r>
          </a:p>
          <a:p>
            <a:r>
              <a:rPr lang="en-GB"/>
              <a:t>Which words or phrases made one text feel more informal or more professional?</a:t>
            </a:r>
          </a:p>
          <a:p>
            <a:r>
              <a:rPr lang="en-GB"/>
              <a:t>Which text feels most emotional, and which feels most factual?</a:t>
            </a:r>
          </a:p>
          <a:p>
            <a:r>
              <a:rPr lang="en-GB"/>
              <a:t>Which text sounds like it was written for one person, and which for a wider audience?</a:t>
            </a:r>
          </a:p>
          <a:p>
            <a:r>
              <a:rPr lang="en-GB"/>
              <a:t>If the topic is similar, why does the writing sound so different?</a:t>
            </a:r>
          </a:p>
          <a:p>
            <a:r>
              <a:rPr lang="en-GB"/>
              <a:t>Which text would be most appropriate to share with senior managers, and why?</a:t>
            </a:r>
          </a:p>
          <a:p>
            <a:r>
              <a:rPr lang="en-GB"/>
              <a:t>Which text would cause problems if it appeared in a business report?</a:t>
            </a:r>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7189739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we’re going to look at a report paragraph that doesn’t work very well. This is not anyone’s writing from the room. It’s just an example to help us analyse professional writing safely.</a:t>
            </a:r>
          </a:p>
          <a:p>
            <a:r>
              <a:rPr lang="en-GB"/>
              <a:t>Please work in pairs and read the paragraph carefully. Your task is not to rewrite it yet. First, I want you to notice what doesn’t work in a business report. Look for informal or emotional language, statements that are unclear, and places where evidence is missing.</a:t>
            </a:r>
          </a:p>
          <a:p>
            <a:r>
              <a:rPr lang="en-GB"/>
              <a:t>You can underline or make short notes. You don’t need full sentences. I will walk around and listen, but you will not be asked to share unless you want to.</a:t>
            </a:r>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938389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You’ve just spent time analysing this paragraph and noticing what doesn’t feel right for a business report. You’ve done the thinking already.</a:t>
            </a:r>
          </a:p>
          <a:p>
            <a:r>
              <a:rPr lang="en-GB" dirty="0"/>
              <a:t>Now, instead of me telling you what works or doesn’t work, I want us to use </a:t>
            </a:r>
            <a:r>
              <a:rPr lang="en-GB" dirty="0" err="1"/>
              <a:t>Vevox</a:t>
            </a:r>
            <a:r>
              <a:rPr lang="en-GB" dirty="0"/>
              <a:t> to see how the room judges this kind of writing. This is not a test, and there is no single correct answer. We’re looking for patterns in professional judgement, not rules.</a:t>
            </a:r>
          </a:p>
          <a:p>
            <a:r>
              <a:rPr lang="en-GB" dirty="0"/>
              <a:t>Please open </a:t>
            </a:r>
            <a:r>
              <a:rPr lang="en-GB" dirty="0" err="1"/>
              <a:t>Vevox</a:t>
            </a:r>
            <a:r>
              <a:rPr lang="en-GB" dirty="0"/>
              <a:t> now. The first question asks you to make a judgment. The second asks you to explain why you made that choice.</a:t>
            </a:r>
          </a:p>
          <a:p>
            <a:endParaRPr lang="en-GB" dirty="0"/>
          </a:p>
          <a:p>
            <a:r>
              <a:rPr lang="en-GB" dirty="0"/>
              <a:t>VEVOX: 7.1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Thank you. I’m not interested in which option was chosen most. What matters more is </a:t>
            </a:r>
            <a:r>
              <a:rPr lang="en-GB" sz="1200" b="0" i="1" kern="1200" dirty="0">
                <a:solidFill>
                  <a:schemeClr val="tx1"/>
                </a:solidFill>
                <a:effectLst/>
                <a:latin typeface="+mn-lt"/>
                <a:ea typeface="+mn-ea"/>
                <a:cs typeface="+mn-cs"/>
              </a:rPr>
              <a:t>why</a:t>
            </a:r>
            <a:r>
              <a:rPr lang="en-GB" sz="1200" b="0" i="0" kern="1200" dirty="0">
                <a:solidFill>
                  <a:schemeClr val="tx1"/>
                </a:solidFill>
                <a:effectLst/>
                <a:latin typeface="+mn-lt"/>
                <a:ea typeface="+mn-ea"/>
                <a:cs typeface="+mn-cs"/>
              </a:rPr>
              <a:t> you judged it that way.</a:t>
            </a:r>
          </a:p>
          <a:p>
            <a:endParaRPr lang="en-GB" dirty="0"/>
          </a:p>
          <a:p>
            <a:r>
              <a:rPr lang="en-GB" dirty="0"/>
              <a:t>VEVOX: 7.2</a:t>
            </a:r>
          </a:p>
          <a:p>
            <a:r>
              <a:rPr lang="en-GB" dirty="0"/>
              <a:t>Let’s pause and look at the pattern in your responses.</a:t>
            </a:r>
          </a:p>
          <a:p>
            <a:r>
              <a:rPr lang="en-GB" dirty="0"/>
              <a:t>These reasons you selected are not mistakes – they are actually professional judgements. When many of you say something is too personal, emotional, or unsupported by evidence, you are describing what business report readers tend to react negatively to.</a:t>
            </a:r>
          </a:p>
          <a:p>
            <a:r>
              <a:rPr lang="en-GB" dirty="0"/>
              <a:t>So instead of listing rules, we’re going to flip this round. If business reports avoid these features, what does that suggest they aim for</a:t>
            </a:r>
          </a:p>
          <a:p>
            <a:r>
              <a:rPr lang="en-GB" dirty="0"/>
              <a:t>PAUSE – SEE IF THEY CAN ANSWER. WE ARE LOOKING FOR SOMETHING LIKE: NEUTRAL, CLEAR, ETC.</a:t>
            </a:r>
          </a:p>
          <a:p>
            <a:endParaRPr lang="en-GB" dirty="0"/>
          </a:p>
          <a:p>
            <a:r>
              <a:rPr lang="en-GB" dirty="0"/>
              <a:t>So professional report criteria come from judgement about audience and purpose, not from a checklist — and you’ve just generated those criteria yourselves</a:t>
            </a:r>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3223501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pause here and look at this slide together. What you’re seeing are not rules I’ve given you. These are criteria that come directly from your analysis and the </a:t>
            </a:r>
            <a:r>
              <a:rPr lang="en-GB" err="1"/>
              <a:t>Vevox</a:t>
            </a:r>
            <a:r>
              <a:rPr lang="en-GB"/>
              <a:t> responses we just looked at.</a:t>
            </a:r>
          </a:p>
          <a:p>
            <a:r>
              <a:rPr lang="en-GB"/>
              <a:t>When many of you judged a sentence as unsuitable because it sounded personal, emotional, unclear, or unsupported, you were already making professional writing judgements. This slide simply captures those judgements in a clearer form.</a:t>
            </a:r>
          </a:p>
          <a:p>
            <a:r>
              <a:rPr lang="en-GB"/>
              <a:t>So, effective business reports tend to use a neutral and objective tone, avoid personal opinions, be clear and specific, base claims on evidence, and write for a wider professional audience. These points reflect how business readers expect information to be presented, especially in reports used for decision‑making.</a:t>
            </a:r>
          </a:p>
          <a:p>
            <a:r>
              <a:rPr lang="en-GB"/>
              <a:t>Keep this slide in mind. In the next activity, you’re going to use these agreed criteria to rewrite the paragraph so it meets professional report expectations.</a:t>
            </a:r>
          </a:p>
          <a:p>
            <a:r>
              <a:rPr lang="en-GB"/>
              <a:t>This is what professional judgement looks like in writing — noticing, evaluating, and choosing language carefully.</a:t>
            </a:r>
          </a:p>
          <a:p>
            <a:r>
              <a:rPr lang="en-GB"/>
              <a:t>Make sure you take notes of this slide – you will need these criteria later.</a:t>
            </a: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180730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you’re going to put your criteria into practice. Please rewrite the paragraph so it works as a professional business report.</a:t>
            </a:r>
          </a:p>
          <a:p>
            <a:r>
              <a:rPr lang="en-GB"/>
              <a:t>Use the criteria that came from your analysis and the </a:t>
            </a:r>
            <a:r>
              <a:rPr lang="en-GB" err="1"/>
              <a:t>Vevox</a:t>
            </a:r>
            <a:r>
              <a:rPr lang="en-GB"/>
              <a:t> responses. You’re not fixing grammar or trying to make it longer. You’re making professional choices about tone, clarity, and evidence.</a:t>
            </a:r>
          </a:p>
          <a:p>
            <a:r>
              <a:rPr lang="en-GB"/>
              <a:t>Remember, business reports are written for a wider professional audience. They avoid personal opinions and emotional language and focus on clear, evidence‑based information. I’ll move around and support you, but I won’t tell you what to write. The judgement is yours.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You are not creating a perfect paragraph. You are making professional choices based on the criteria you agreed. Focus on tone, clarity, and evidence. Small changes are enough</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15746132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you’re going to talk about the choices you made when you rewrote the paragraph. This is not about whose paragraph is better. It’s about explaining why you made certain decisions.</a:t>
            </a:r>
          </a:p>
          <a:p>
            <a:r>
              <a:rPr lang="en-GB"/>
              <a:t>Take turns with your partner. Each of you should explain one change you made and why it suits a business report. Try to connect your explanation to the criteria you agreed earlier, such as objectivity, clarity, or evidence.</a:t>
            </a:r>
          </a:p>
          <a:p>
            <a:r>
              <a:rPr lang="en-GB"/>
              <a:t>This kind of explanation is an important academic and professional skill. In real business contexts, you often need to justify how and why information is written in a certain way.</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25639658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you are going to look at two short texts.</a:t>
            </a:r>
          </a:p>
          <a:p>
            <a:r>
              <a:rPr lang="en-US" dirty="0"/>
              <a:t>They both talk about the same topic, but they are written in different ways.</a:t>
            </a:r>
          </a:p>
          <a:p>
            <a:br>
              <a:rPr lang="en-US" dirty="0"/>
            </a:br>
            <a:endParaRPr lang="en-US" dirty="0"/>
          </a:p>
          <a:p>
            <a:r>
              <a:rPr lang="en-US"/>
              <a:t>Look at the two texts below and spot what is different between them.</a:t>
            </a:r>
            <a:br>
              <a:rPr lang="en-US" dirty="0"/>
            </a:br>
            <a:r>
              <a:rPr lang="en-US"/>
              <a:t> Which text makes more sense? Why?</a:t>
            </a:r>
          </a:p>
          <a:p>
            <a:r>
              <a:rPr lang="en-US"/>
              <a:t>Work with a partner and make notes of your answers.</a:t>
            </a:r>
          </a:p>
          <a:p>
            <a:br>
              <a:rPr lang="en-US" dirty="0"/>
            </a:br>
            <a:endParaRPr lang="en-US" dirty="0"/>
          </a:p>
          <a:p>
            <a:r>
              <a:rPr lang="en-US"/>
              <a:t>Give students a moment to read and compare.</a:t>
            </a:r>
          </a:p>
          <a:p>
            <a:r>
              <a:rPr lang="en-US"/>
              <a:t>Encourage discussion. There is no single “right” answer at this stage — focus on what they notice.</a:t>
            </a:r>
          </a:p>
          <a:p>
            <a:br>
              <a:rPr lang="en-US" dirty="0"/>
            </a:br>
            <a:endParaRPr lang="en-US" dirty="0"/>
          </a:p>
          <a:p>
            <a:r>
              <a:rPr lang="en-US"/>
              <a:t>Now listen carefully to each other’s ideas.</a:t>
            </a:r>
          </a:p>
          <a:p>
            <a:r>
              <a:rPr lang="en-US"/>
              <a:t>Think about questions like:</a:t>
            </a:r>
          </a:p>
          <a:p>
            <a:pPr marL="171450" indent="-171450">
              <a:buFont typeface="Arial"/>
              <a:buChar char="•"/>
            </a:pPr>
            <a:r>
              <a:rPr lang="en-US"/>
              <a:t>Which text is easier to follow? </a:t>
            </a:r>
          </a:p>
          <a:p>
            <a:pPr marL="171450" indent="-171450">
              <a:buFont typeface="Arial"/>
              <a:buChar char="•"/>
            </a:pPr>
            <a:r>
              <a:rPr lang="en-US"/>
              <a:t>Do any sentences feel disconnected or repetitive? </a:t>
            </a:r>
          </a:p>
          <a:p>
            <a:pPr marL="171450" indent="-171450">
              <a:buFont typeface="Arial"/>
              <a:buChar char="•"/>
            </a:pPr>
            <a:r>
              <a:rPr lang="en-US"/>
              <a:t>Do any words help the ideas link together? </a:t>
            </a:r>
          </a:p>
          <a:p>
            <a:br>
              <a:rPr lang="en-US" dirty="0">
                <a:cs typeface="+mn-lt"/>
              </a:rPr>
            </a:br>
            <a:endParaRPr lang="en-US"/>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35146960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52CFEF-BD24-B5E3-3927-96EC30B8A5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B6506B-12D0-306A-E70C-86A26E1C4E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A0C61B-45BE-B28A-F108-7595B876806D}"/>
              </a:ext>
            </a:extLst>
          </p:cNvPr>
          <p:cNvSpPr>
            <a:spLocks noGrp="1"/>
          </p:cNvSpPr>
          <p:nvPr>
            <p:ph type="body" idx="1"/>
          </p:nvPr>
        </p:nvSpPr>
        <p:spPr/>
        <p:txBody>
          <a:bodyPr/>
          <a:lstStyle/>
          <a:p>
            <a:endParaRPr lang="en-US" dirty="0"/>
          </a:p>
          <a:p>
            <a:r>
              <a:rPr lang="en-US" dirty="0"/>
              <a:t>let’s go through the answers together and focus on what we should have noticed.</a:t>
            </a:r>
          </a:p>
          <a:p>
            <a:br>
              <a:rPr lang="en-US" dirty="0"/>
            </a:br>
            <a:endParaRPr lang="en-US" dirty="0"/>
          </a:p>
          <a:p>
            <a:r>
              <a:rPr lang="en-US" dirty="0"/>
              <a:t>First, both texts are about the same general topic: social media and its effects.</a:t>
            </a:r>
          </a:p>
          <a:p>
            <a:r>
              <a:rPr lang="en-US" dirty="0"/>
              <a:t>So the difference is not the ideas themselves, but how clearly those ideas are connected.</a:t>
            </a:r>
          </a:p>
          <a:p>
            <a:br>
              <a:rPr lang="en-US" dirty="0"/>
            </a:br>
            <a:endParaRPr lang="en-US" dirty="0"/>
          </a:p>
          <a:p>
            <a:r>
              <a:rPr lang="en-US" dirty="0"/>
              <a:t>In the first text, the sentences are quite separate.</a:t>
            </a:r>
          </a:p>
          <a:p>
            <a:r>
              <a:rPr lang="en-US" dirty="0"/>
              <a:t>Each sentence adds a new idea, but there are few clear links between them. This means the writing can feel a bit disconnected or jumpy.</a:t>
            </a:r>
          </a:p>
          <a:p>
            <a:br>
              <a:rPr lang="en-US" dirty="0"/>
            </a:br>
            <a:endParaRPr lang="en-US" dirty="0"/>
          </a:p>
          <a:p>
            <a:r>
              <a:rPr lang="en-US" dirty="0"/>
              <a:t>Now, one important issue is this sentence:</a:t>
            </a:r>
          </a:p>
          <a:p>
            <a:r>
              <a:rPr lang="en-US" dirty="0"/>
              <a:t>“Smartphones are very useful.”</a:t>
            </a:r>
          </a:p>
          <a:p>
            <a:r>
              <a:rPr lang="en-US" dirty="0"/>
              <a:t>This is the key example to focus on.</a:t>
            </a:r>
          </a:p>
          <a:p>
            <a:br>
              <a:rPr lang="en-US" dirty="0"/>
            </a:br>
            <a:endParaRPr lang="en-US" dirty="0"/>
          </a:p>
          <a:p>
            <a:r>
              <a:rPr lang="en-US" dirty="0"/>
              <a:t>Even though this sentence is true on its own, it does not clearly support the main focus of the paragraph, which is social media and its effects on mental health.</a:t>
            </a:r>
          </a:p>
          <a:p>
            <a:r>
              <a:rPr lang="en-US" dirty="0"/>
              <a:t>It feels slightly “extra” or unrelated to the main argument.</a:t>
            </a:r>
          </a:p>
          <a:p>
            <a:br>
              <a:rPr lang="en-US" dirty="0"/>
            </a:br>
            <a:endParaRPr lang="en-US" dirty="0"/>
          </a:p>
          <a:p>
            <a:r>
              <a:rPr lang="en-US" dirty="0"/>
              <a:t>This is a very common problem in student writing.</a:t>
            </a:r>
          </a:p>
          <a:p>
            <a:r>
              <a:rPr lang="en-US" dirty="0"/>
              <a:t>Writers sometimes add information that is loosely connected, but it does not clearly develop the main idea. This breaks the focus of the paragraph. We discussed this last week when we talked about unrelated information in the explanation of paragraphs. </a:t>
            </a:r>
          </a:p>
          <a:p>
            <a:br>
              <a:rPr lang="en-US" dirty="0"/>
            </a:br>
            <a:endParaRPr lang="en-US" dirty="0"/>
          </a:p>
          <a:p>
            <a:r>
              <a:rPr lang="en-US" dirty="0"/>
              <a:t>Now look at the second text.</a:t>
            </a:r>
          </a:p>
          <a:p>
            <a:r>
              <a:rPr lang="en-US" dirty="0"/>
              <a:t>Here, the ideas are more clearly connected.</a:t>
            </a:r>
          </a:p>
          <a:p>
            <a:r>
              <a:rPr lang="en-US" dirty="0"/>
              <a:t>The writer uses linking phrases such as “as a result,” “on the one hand,” and “however.”</a:t>
            </a:r>
          </a:p>
          <a:p>
            <a:r>
              <a:rPr lang="en-US" dirty="0"/>
              <a:t>These help show how each idea relates to the next one — for example, contrast or cause and effect.</a:t>
            </a:r>
          </a:p>
          <a:p>
            <a:br>
              <a:rPr lang="en-US" dirty="0"/>
            </a:br>
            <a:endParaRPr lang="en-US" dirty="0"/>
          </a:p>
          <a:p>
            <a:r>
              <a:rPr lang="en-US" dirty="0"/>
              <a:t>This is what improves clarity.</a:t>
            </a:r>
          </a:p>
          <a:p>
            <a:r>
              <a:rPr lang="en-US" dirty="0"/>
              <a:t>The ideas are not just listed — they are connected in a logical way.</a:t>
            </a:r>
          </a:p>
          <a:p>
            <a:br>
              <a:rPr lang="en-US" dirty="0"/>
            </a:br>
            <a:endParaRPr lang="en-US" dirty="0"/>
          </a:p>
          <a:p>
            <a:r>
              <a:rPr lang="en-US" dirty="0"/>
              <a:t>So the key takeaway is:</a:t>
            </a:r>
          </a:p>
          <a:p>
            <a:r>
              <a:rPr lang="en-US" dirty="0"/>
              <a:t>Good writing is not just about including ideas.</a:t>
            </a:r>
            <a:br>
              <a:rPr lang="en-US" dirty="0">
                <a:cs typeface="+mn-lt"/>
              </a:rPr>
            </a:br>
            <a:r>
              <a:rPr lang="en-US" dirty="0"/>
              <a:t> It is about keeping those ideas focused and clearly connected so the reader can follow them easily.</a:t>
            </a:r>
          </a:p>
          <a:p>
            <a:endParaRPr lang="en-US" dirty="0">
              <a:cs typeface="+mn-lt"/>
            </a:endParaRPr>
          </a:p>
          <a:p>
            <a:r>
              <a:rPr lang="en-US" dirty="0">
                <a:cs typeface="+mn-lt"/>
              </a:rPr>
              <a:t>We call this "coherence" and "cohesion"</a:t>
            </a:r>
            <a:br>
              <a:rPr lang="en-US" dirty="0">
                <a:cs typeface="+mn-lt"/>
              </a:rPr>
            </a:br>
            <a:endParaRPr lang="en-US" dirty="0"/>
          </a:p>
          <a:p>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D67572EB-826F-0DC2-F174-ED7ECCF53540}"/>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11752596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two ideas are about how clear and easy it is for a reader to follow your paragraph.</a:t>
            </a:r>
          </a:p>
          <a:p>
            <a:br>
              <a:rPr lang="en-US" dirty="0"/>
            </a:br>
            <a:endParaRPr lang="en-US" dirty="0"/>
          </a:p>
          <a:p>
            <a:r>
              <a:rPr lang="en-US"/>
              <a:t>To understand this, let’s use a simple analogy.</a:t>
            </a:r>
          </a:p>
          <a:p>
            <a:r>
              <a:rPr lang="en-US"/>
              <a:t>Imagine you ask a younger child about their day at nursery or school.</a:t>
            </a:r>
          </a:p>
          <a:p>
            <a:r>
              <a:rPr lang="en-US"/>
              <a:t>They might start by saying:</a:t>
            </a:r>
          </a:p>
          <a:p>
            <a:r>
              <a:rPr lang="en-US"/>
              <a:t>“I had a good day at school.”</a:t>
            </a:r>
          </a:p>
          <a:p>
            <a:br>
              <a:rPr lang="en-US" dirty="0"/>
            </a:br>
            <a:endParaRPr lang="en-US" dirty="0"/>
          </a:p>
          <a:p>
            <a:r>
              <a:rPr lang="en-US"/>
              <a:t>This is like a </a:t>
            </a:r>
            <a:r>
              <a:rPr lang="en-US" b="1"/>
              <a:t>topic sentence</a:t>
            </a:r>
            <a:r>
              <a:rPr lang="en-US"/>
              <a:t> in a paragraph. It tells us the main idea.</a:t>
            </a:r>
          </a:p>
          <a:p>
            <a:br>
              <a:rPr lang="en-US" dirty="0"/>
            </a:br>
            <a:endParaRPr lang="en-US" dirty="0"/>
          </a:p>
          <a:p>
            <a:r>
              <a:rPr lang="en-US"/>
              <a:t>Then the child starts to explain why the day was good.</a:t>
            </a:r>
          </a:p>
          <a:p>
            <a:r>
              <a:rPr lang="en-US"/>
              <a:t>They might say things like:</a:t>
            </a:r>
          </a:p>
          <a:p>
            <a:r>
              <a:rPr lang="en-US"/>
              <a:t>“We played outside.”</a:t>
            </a:r>
            <a:br>
              <a:rPr lang="en-US" dirty="0"/>
            </a:br>
            <a:r>
              <a:rPr lang="en-US"/>
              <a:t> “Lunch was sausages!”</a:t>
            </a:r>
            <a:br>
              <a:rPr lang="en-US" dirty="0"/>
            </a:br>
            <a:r>
              <a:rPr lang="en-US"/>
              <a:t> “I learnt to draw a red circle.”</a:t>
            </a:r>
            <a:br>
              <a:rPr lang="en-US" dirty="0"/>
            </a:br>
            <a:r>
              <a:rPr lang="en-US"/>
              <a:t> “Storytime was about a dragon!”</a:t>
            </a:r>
            <a:br>
              <a:rPr lang="en-US" dirty="0"/>
            </a:br>
            <a:r>
              <a:rPr lang="en-US"/>
              <a:t> “I had apple juice during break — I love apple juice.”</a:t>
            </a:r>
            <a:br>
              <a:rPr lang="en-US" dirty="0"/>
            </a:br>
            <a:r>
              <a:rPr lang="en-US"/>
              <a:t> “I jumped in puddles on the way to school.”</a:t>
            </a:r>
            <a:br>
              <a:rPr lang="en-US" dirty="0"/>
            </a:br>
            <a:r>
              <a:rPr lang="en-US"/>
              <a:t> “My boots are yellow!”</a:t>
            </a:r>
          </a:p>
          <a:p>
            <a:br>
              <a:rPr lang="en-US" dirty="0"/>
            </a:br>
            <a:endParaRPr lang="en-US" dirty="0"/>
          </a:p>
          <a:p>
            <a:r>
              <a:rPr lang="en-US"/>
              <a:t>All of these details are relevant. They all connect to the idea that it was a good day.</a:t>
            </a:r>
          </a:p>
          <a:p>
            <a:r>
              <a:rPr lang="en-US"/>
              <a:t>So in that sense, the content is fine — nothing is “wrong” with the ideas.</a:t>
            </a:r>
          </a:p>
          <a:p>
            <a:br>
              <a:rPr lang="en-US" dirty="0"/>
            </a:br>
            <a:endParaRPr lang="en-US" dirty="0"/>
          </a:p>
          <a:p>
            <a:r>
              <a:rPr lang="en-US"/>
              <a:t>But here is where we see the problem with coherence.</a:t>
            </a:r>
          </a:p>
          <a:p>
            <a:r>
              <a:rPr lang="en-US"/>
              <a:t>Young children often jump between ideas without organising them clearly. They are not yet used to structuring their thoughts before they speak.</a:t>
            </a:r>
          </a:p>
          <a:p>
            <a:r>
              <a:rPr lang="en-US"/>
              <a:t>They also don’t always use language to show order, such as:</a:t>
            </a:r>
            <a:br>
              <a:rPr lang="en-US" dirty="0"/>
            </a:br>
            <a:r>
              <a:rPr lang="en-US"/>
              <a:t> “first…”, “next…”, “finally…”</a:t>
            </a:r>
          </a:p>
          <a:p>
            <a:br>
              <a:rPr lang="en-US" dirty="0"/>
            </a:br>
            <a:endParaRPr lang="en-US" dirty="0"/>
          </a:p>
          <a:p>
            <a:r>
              <a:rPr lang="en-US"/>
              <a:t>So even though all the ideas are relevant, the order can feel confusing.</a:t>
            </a:r>
          </a:p>
          <a:p>
            <a:r>
              <a:rPr lang="en-US"/>
              <a:t>The listener has to work harder to follow the story because it jumps around.</a:t>
            </a:r>
          </a:p>
          <a:p>
            <a:br>
              <a:rPr lang="en-US" dirty="0"/>
            </a:br>
            <a:endParaRPr lang="en-US" dirty="0"/>
          </a:p>
          <a:p>
            <a:r>
              <a:rPr lang="en-US"/>
              <a:t>This is exactly what can happen in academic writing.</a:t>
            </a:r>
          </a:p>
          <a:p>
            <a:r>
              <a:rPr lang="en-US"/>
              <a:t>Students sometimes include lots of relevant ideas, but they are not clearly connected or organised in a logical order.</a:t>
            </a:r>
          </a:p>
          <a:p>
            <a:br>
              <a:rPr lang="en-US" dirty="0"/>
            </a:br>
            <a:endParaRPr lang="en-US" dirty="0"/>
          </a:p>
          <a:p>
            <a:r>
              <a:rPr lang="en-US"/>
              <a:t>So the key point is this:</a:t>
            </a:r>
          </a:p>
          <a:p>
            <a:r>
              <a:rPr lang="en-US"/>
              <a:t>Relevance is not enough.</a:t>
            </a:r>
          </a:p>
          <a:p>
            <a:r>
              <a:rPr lang="en-US"/>
              <a:t>Your ideas also need:</a:t>
            </a:r>
          </a:p>
          <a:p>
            <a:pPr marL="285750" indent="-285750">
              <a:buFont typeface="Arial"/>
              <a:buChar char="•"/>
            </a:pPr>
            <a:r>
              <a:rPr lang="en-US"/>
              <a:t>a clear order </a:t>
            </a:r>
          </a:p>
          <a:p>
            <a:pPr marL="285750" indent="-285750">
              <a:buFont typeface="Arial"/>
              <a:buChar char="•"/>
            </a:pPr>
            <a:r>
              <a:rPr lang="en-US"/>
              <a:t>logical connections between sentences </a:t>
            </a:r>
          </a:p>
          <a:p>
            <a:pPr marL="285750" indent="-285750">
              <a:buFont typeface="Arial"/>
              <a:buChar char="•"/>
            </a:pPr>
            <a:r>
              <a:rPr lang="en-US"/>
              <a:t>and language that links ideas together </a:t>
            </a:r>
          </a:p>
          <a:p>
            <a:br>
              <a:rPr lang="en-US" dirty="0"/>
            </a:br>
            <a:endParaRPr lang="en-US" dirty="0"/>
          </a:p>
          <a:p>
            <a:r>
              <a:rPr lang="en-US"/>
              <a:t>This is what we mean by </a:t>
            </a:r>
            <a:r>
              <a:rPr lang="en-US" b="1"/>
              <a:t>coherence</a:t>
            </a:r>
            <a:r>
              <a:rPr lang="en-US"/>
              <a:t> (clear, logical flow of ideas) and </a:t>
            </a:r>
            <a:r>
              <a:rPr lang="en-US" b="1"/>
              <a:t>cohesion</a:t>
            </a:r>
            <a:r>
              <a:rPr lang="en-US"/>
              <a:t> (the linking words and structures that connect those ideas).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7263011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are going to work in pairs or groups of three.</a:t>
            </a:r>
          </a:p>
          <a:p>
            <a:br>
              <a:rPr lang="en-US" dirty="0"/>
            </a:br>
            <a:endParaRPr lang="en-US" dirty="0"/>
          </a:p>
          <a:p>
            <a:r>
              <a:rPr lang="en-US" dirty="0"/>
              <a:t>You will each receive a set of </a:t>
            </a:r>
            <a:r>
              <a:rPr lang="en-US" b="1" dirty="0"/>
              <a:t>sentence cards</a:t>
            </a:r>
            <a:r>
              <a:rPr lang="en-US" dirty="0"/>
              <a:t> from Sarah’s paragraph.</a:t>
            </a:r>
          </a:p>
          <a:p>
            <a:r>
              <a:rPr lang="en-US" dirty="0"/>
              <a:t>Your task is to physically sort these cards into the correct order to rebuild her TEEL paragraph.</a:t>
            </a:r>
          </a:p>
          <a:p>
            <a:br>
              <a:rPr lang="en-US" dirty="0"/>
            </a:br>
            <a:endParaRPr lang="en-US" dirty="0"/>
          </a:p>
          <a:p>
            <a:r>
              <a:rPr lang="en-US" dirty="0"/>
              <a:t>There are two important things you need to do:</a:t>
            </a:r>
          </a:p>
          <a:p>
            <a:r>
              <a:rPr lang="en-US" dirty="0"/>
              <a:t>First, the </a:t>
            </a:r>
            <a:r>
              <a:rPr lang="en-US" b="1" dirty="0"/>
              <a:t>topic sentence is clearly marked for you</a:t>
            </a:r>
            <a:r>
              <a:rPr lang="en-US" dirty="0"/>
              <a:t>, so this must be placed at the start.</a:t>
            </a:r>
          </a:p>
          <a:p>
            <a:r>
              <a:rPr lang="en-US" dirty="0"/>
              <a:t>Second, there are </a:t>
            </a:r>
            <a:r>
              <a:rPr lang="en-US" b="1" dirty="0"/>
              <a:t>two sentences that do not clearly relate to the main idea</a:t>
            </a:r>
            <a:r>
              <a:rPr lang="en-US" dirty="0"/>
              <a:t>. You need to identify these and remove them before you start ordering the paragraph.</a:t>
            </a:r>
          </a:p>
          <a:p>
            <a:br>
              <a:rPr lang="en-US" dirty="0"/>
            </a:br>
            <a:endParaRPr lang="en-US" dirty="0"/>
          </a:p>
          <a:p>
            <a:r>
              <a:rPr lang="en-US" dirty="0"/>
              <a:t>Work together and discuss as you go.</a:t>
            </a:r>
          </a:p>
          <a:p>
            <a:r>
              <a:rPr lang="en-US" dirty="0"/>
              <a:t>Decide:</a:t>
            </a:r>
          </a:p>
          <a:p>
            <a:pPr marL="285750" indent="-285750">
              <a:buFont typeface="Arial"/>
              <a:buChar char="•"/>
            </a:pPr>
            <a:r>
              <a:rPr lang="en-US" dirty="0"/>
              <a:t>Which sentences clearly support Sarah’s main idea </a:t>
            </a:r>
          </a:p>
          <a:p>
            <a:pPr marL="285750" indent="-285750">
              <a:buFont typeface="Arial"/>
              <a:buChar char="•"/>
            </a:pPr>
            <a:r>
              <a:rPr lang="en-US" dirty="0"/>
              <a:t>Which sentences do not belong and should be discarded </a:t>
            </a:r>
          </a:p>
          <a:p>
            <a:pPr marL="285750" indent="-285750">
              <a:buFont typeface="Arial"/>
              <a:buChar char="•"/>
            </a:pPr>
            <a:r>
              <a:rPr lang="en-US" dirty="0"/>
              <a:t>What order makes the paragraph flow logically </a:t>
            </a:r>
          </a:p>
          <a:p>
            <a:br>
              <a:rPr lang="en-US" dirty="0"/>
            </a:br>
            <a:endParaRPr lang="en-US" dirty="0"/>
          </a:p>
          <a:p>
            <a:r>
              <a:rPr lang="en-US" dirty="0"/>
              <a:t>Remember, this is a coherence task.</a:t>
            </a:r>
          </a:p>
          <a:p>
            <a:r>
              <a:rPr lang="en-US" dirty="0"/>
              <a:t>You are focusing on how ideas connect and whether the paragraph makes sense as a whole.</a:t>
            </a:r>
          </a:p>
          <a:p>
            <a:br>
              <a:rPr lang="en-US" dirty="0"/>
            </a:br>
            <a:endParaRPr lang="en-US" dirty="0"/>
          </a:p>
          <a:p>
            <a:r>
              <a:rPr lang="en-US" dirty="0"/>
              <a:t>Once you have agreed on your final order, be ready to justify your decisions to another pair</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40890154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Your next task is to improve the flow of the paragraph by adding linking devices.</a:t>
            </a:r>
          </a:p>
          <a:p>
            <a:r>
              <a:rPr lang="en-US"/>
              <a:t>Think about how each sentence connects to the next one.</a:t>
            </a:r>
          </a:p>
          <a:p>
            <a:r>
              <a:rPr lang="en-US"/>
              <a:t>Are the ideas clearly linked, or do they feel a bit separate?</a:t>
            </a:r>
          </a:p>
          <a:p>
            <a:br>
              <a:rPr lang="en-US" dirty="0"/>
            </a:br>
            <a:endParaRPr lang="en-US" dirty="0"/>
          </a:p>
          <a:p>
            <a:r>
              <a:rPr lang="en-US"/>
              <a:t>Decide where you should insert a linking word or phrase to make the paragraph easier to follow.</a:t>
            </a:r>
          </a:p>
          <a:p>
            <a:r>
              <a:rPr lang="en-US"/>
              <a:t>You do not need a linker in every sentence — only where it helps show the relationship between ideas.</a:t>
            </a:r>
          </a:p>
          <a:p>
            <a:br>
              <a:rPr lang="en-US" dirty="0"/>
            </a:br>
            <a:endParaRPr lang="en-US" dirty="0"/>
          </a:p>
          <a:p>
            <a:r>
              <a:rPr lang="en-US"/>
              <a:t>Now look at the table on the next slide.</a:t>
            </a:r>
          </a:p>
          <a:p>
            <a:r>
              <a:rPr lang="en-US"/>
              <a:t>This gives you examples of different linking devices.</a:t>
            </a:r>
          </a:p>
          <a:p>
            <a:r>
              <a:rPr lang="en-US" dirty="0"/>
              <a:t>Choose appropriate ones and write them on the blank cards provided.</a:t>
            </a:r>
          </a:p>
          <a:p>
            <a:r>
              <a:rPr lang="en-US"/>
              <a:t>Then insert these cards into your paragraph in the correct places.</a:t>
            </a:r>
          </a:p>
          <a:p>
            <a:br>
              <a:rPr lang="en-US" dirty="0"/>
            </a:br>
            <a:endParaRPr lang="en-US" dirty="0"/>
          </a:p>
          <a:p>
            <a:r>
              <a:rPr lang="en-US"/>
              <a:t>As you do this, think carefully about meaning.</a:t>
            </a:r>
          </a:p>
          <a:p>
            <a:r>
              <a:rPr lang="en-US"/>
              <a:t>Are you adding:</a:t>
            </a:r>
          </a:p>
          <a:p>
            <a:pPr marL="285750" indent="-285750">
              <a:buFont typeface="Arial"/>
              <a:buChar char="•"/>
            </a:pPr>
            <a:r>
              <a:rPr lang="en-US"/>
              <a:t>a reason? </a:t>
            </a:r>
          </a:p>
          <a:p>
            <a:pPr marL="285750" indent="-285750">
              <a:buFont typeface="Arial"/>
              <a:buChar char="•"/>
            </a:pPr>
            <a:r>
              <a:rPr lang="en-US"/>
              <a:t>an example? </a:t>
            </a:r>
          </a:p>
          <a:p>
            <a:pPr marL="285750" indent="-285750">
              <a:buFont typeface="Arial"/>
              <a:buChar char="•"/>
            </a:pPr>
            <a:r>
              <a:rPr lang="en-US"/>
              <a:t>a contrast? </a:t>
            </a:r>
          </a:p>
          <a:p>
            <a:pPr marL="285750" indent="-285750">
              <a:buFont typeface="Arial"/>
              <a:buChar char="•"/>
            </a:pPr>
            <a:r>
              <a:rPr lang="en-US"/>
              <a:t>a result? </a:t>
            </a:r>
          </a:p>
          <a:p>
            <a:r>
              <a:rPr lang="en-US"/>
              <a:t>Make sure your linking device matches the relationship between the ideas.</a:t>
            </a:r>
          </a:p>
          <a:p>
            <a:br>
              <a:rPr lang="en-US" dirty="0"/>
            </a:br>
            <a:endParaRPr lang="en-US" dirty="0"/>
          </a:p>
          <a:p>
            <a:r>
              <a:rPr lang="en-US"/>
              <a:t>Once you have finished, compare your paragraph with another pair.</a:t>
            </a:r>
          </a:p>
          <a:p>
            <a:r>
              <a:rPr lang="en-US"/>
              <a:t>Discuss any differences you notice.</a:t>
            </a:r>
          </a:p>
          <a:p>
            <a:br>
              <a:rPr lang="en-US" dirty="0"/>
            </a:br>
            <a:endParaRPr lang="en-US" dirty="0"/>
          </a:p>
          <a:p>
            <a:r>
              <a:rPr lang="en-US"/>
              <a:t>Remember, there is more than one correct answer.</a:t>
            </a:r>
          </a:p>
          <a:p>
            <a:r>
              <a:rPr lang="en-US"/>
              <a:t>The goal is to create a paragraph that is clear, logical, and easy to follow.</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8092745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8B5C4-D043-2651-B679-BDD7A68FC9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AC480E-3D46-E59F-2AD4-DB5DB094A1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518747-1C01-26B8-74F2-349B3C11262F}"/>
              </a:ext>
            </a:extLst>
          </p:cNvPr>
          <p:cNvSpPr>
            <a:spLocks noGrp="1"/>
          </p:cNvSpPr>
          <p:nvPr>
            <p:ph type="body" idx="1"/>
          </p:nvPr>
        </p:nvSpPr>
        <p:spPr/>
        <p:txBody>
          <a:bodyPr/>
          <a:lstStyle/>
          <a:p>
            <a:endParaRPr lang="en-US" dirty="0"/>
          </a:p>
          <a:p>
            <a:r>
              <a:rPr lang="en-US"/>
              <a:t>look at the table on the slide.</a:t>
            </a:r>
          </a:p>
          <a:p>
            <a:r>
              <a:rPr lang="en-US" dirty="0"/>
              <a:t>This table gives you a range of linking devices </a:t>
            </a:r>
            <a:r>
              <a:rPr lang="en-US" dirty="0" err="1"/>
              <a:t>organised</a:t>
            </a:r>
            <a:r>
              <a:rPr lang="en-US" dirty="0"/>
              <a:t> by purpose, such as adding information, giving examples, showing contrast, or showing results.</a:t>
            </a:r>
          </a:p>
          <a:p>
            <a:br>
              <a:rPr lang="en-US" dirty="0"/>
            </a:br>
            <a:endParaRPr lang="en-US" dirty="0"/>
          </a:p>
          <a:p>
            <a:r>
              <a:rPr lang="en-US" dirty="0"/>
              <a:t>Use this table to help you choose appropriate linking words or phrases for Sarah's paragraph.</a:t>
            </a:r>
          </a:p>
          <a:p>
            <a:r>
              <a:rPr lang="en-US" dirty="0"/>
              <a:t>Think carefully about the relationship between your sentences, and select a device that clearly shows that connection.</a:t>
            </a:r>
          </a:p>
          <a:p>
            <a:br>
              <a:rPr lang="en-US" dirty="0"/>
            </a:br>
            <a:endParaRPr lang="en-US" dirty="0"/>
          </a:p>
          <a:p>
            <a:r>
              <a:rPr lang="en-US"/>
              <a:t>You can write your chosen linking devices on the blank cards and place them into Sarah's paragraph where they fit best.</a:t>
            </a:r>
          </a:p>
          <a:p>
            <a:br>
              <a:rPr lang="en-US" dirty="0"/>
            </a:br>
            <a:endParaRPr lang="en-US" dirty="0"/>
          </a:p>
          <a:p>
            <a:r>
              <a:rPr lang="en-US"/>
              <a:t>Remember, this table is not a complete list.</a:t>
            </a:r>
          </a:p>
          <a:p>
            <a:r>
              <a:rPr lang="en-US" dirty="0"/>
              <a:t>There are many other linking devices used in academic and business communication. You will come across more of these as you continue reading and writing, and by using </a:t>
            </a:r>
            <a:r>
              <a:rPr lang="en-US" dirty="0" err="1"/>
              <a:t>phrasebanks</a:t>
            </a:r>
            <a:r>
              <a:rPr lang="en-US" dirty="0"/>
              <a:t> and model texts.</a:t>
            </a:r>
          </a:p>
          <a:p>
            <a:br>
              <a:rPr lang="en-US" dirty="0"/>
            </a:br>
            <a:endParaRPr lang="en-US" dirty="0"/>
          </a:p>
          <a:p>
            <a:r>
              <a:rPr lang="en-US"/>
              <a:t>You can also use any suitable linking language you already know, even if it is not included in the table.</a:t>
            </a:r>
          </a:p>
          <a:p>
            <a:br>
              <a:rPr lang="en-US" dirty="0"/>
            </a:br>
            <a:endParaRPr lang="en-US" dirty="0"/>
          </a:p>
          <a:p>
            <a:r>
              <a:rPr lang="en-US"/>
              <a:t>The goal is to make Sarah's paragraph flow clearly and logically, so the reader can easily follow your ideas.</a:t>
            </a:r>
          </a:p>
          <a:p>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3B66528C-FB0E-70FF-D74F-B6BF3D74CFAD}"/>
              </a:ext>
            </a:extLst>
          </p:cNvPr>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20272379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connect this to business communication.</a:t>
            </a:r>
          </a:p>
          <a:p>
            <a:br>
              <a:rPr lang="en-US" dirty="0"/>
            </a:br>
            <a:endParaRPr lang="en-US" dirty="0"/>
          </a:p>
          <a:p>
            <a:r>
              <a:rPr lang="en-US"/>
              <a:t>In business, communication needs to be clear and easy to follow.</a:t>
            </a:r>
          </a:p>
          <a:p>
            <a:r>
              <a:rPr lang="en-US" dirty="0"/>
              <a:t>If your ideas are not well </a:t>
            </a:r>
            <a:r>
              <a:rPr lang="en-US" dirty="0" err="1"/>
              <a:t>organised</a:t>
            </a:r>
            <a:r>
              <a:rPr lang="en-US" dirty="0"/>
              <a:t>, or if your sentences do not connect clearly, the reader may misunderstand your message or lose interest.</a:t>
            </a:r>
          </a:p>
          <a:p>
            <a:br>
              <a:rPr lang="en-US" dirty="0"/>
            </a:br>
            <a:endParaRPr lang="en-US" dirty="0"/>
          </a:p>
          <a:p>
            <a:r>
              <a:rPr lang="en-US"/>
              <a:t>For example, in a report, email, or presentation, you often need to explain ideas, give reasons, and show results.</a:t>
            </a:r>
          </a:p>
          <a:p>
            <a:r>
              <a:rPr lang="en-US" dirty="0"/>
              <a:t>Coherence helps you </a:t>
            </a:r>
            <a:r>
              <a:rPr lang="en-US" dirty="0" err="1"/>
              <a:t>organise</a:t>
            </a:r>
            <a:r>
              <a:rPr lang="en-US" dirty="0"/>
              <a:t> your ideas in a logical order.</a:t>
            </a:r>
          </a:p>
          <a:p>
            <a:r>
              <a:rPr lang="en-US"/>
              <a:t>Cohesion helps you clearly show how those ideas are connected.</a:t>
            </a:r>
          </a:p>
          <a:p>
            <a:br>
              <a:rPr lang="en-US" dirty="0"/>
            </a:br>
            <a:endParaRPr lang="en-US" dirty="0"/>
          </a:p>
          <a:p>
            <a:r>
              <a:rPr lang="en-US"/>
              <a:t>Without these, your communication can feel confusing, even if your ideas are good.</a:t>
            </a:r>
          </a:p>
          <a:p>
            <a:r>
              <a:rPr lang="en-US"/>
              <a:t>This can affect how professional and reliable you appear.</a:t>
            </a:r>
          </a:p>
          <a:p>
            <a:br>
              <a:rPr lang="en-US" dirty="0"/>
            </a:br>
            <a:endParaRPr lang="en-US" dirty="0"/>
          </a:p>
          <a:p>
            <a:r>
              <a:rPr lang="en-US" dirty="0"/>
              <a:t>Now think back to what we discussed earlier about appropriate style.</a:t>
            </a:r>
          </a:p>
          <a:p>
            <a:r>
              <a:rPr lang="en-US"/>
              <a:t>In business and academic contexts, your communication should be:</a:t>
            </a:r>
          </a:p>
          <a:p>
            <a:pPr marL="285750" indent="-285750">
              <a:buFont typeface="Arial"/>
              <a:buChar char="•"/>
            </a:pPr>
            <a:r>
              <a:rPr lang="en-US"/>
              <a:t>clear </a:t>
            </a:r>
          </a:p>
          <a:p>
            <a:pPr marL="285750" indent="-285750">
              <a:buFont typeface="Arial"/>
              <a:buChar char="•"/>
            </a:pPr>
            <a:r>
              <a:rPr lang="en-US"/>
              <a:t>structured </a:t>
            </a:r>
          </a:p>
          <a:p>
            <a:pPr marL="285750" indent="-285750">
              <a:buFont typeface="Arial"/>
              <a:buChar char="•"/>
            </a:pPr>
            <a:r>
              <a:rPr lang="en-US"/>
              <a:t>polite </a:t>
            </a:r>
          </a:p>
          <a:p>
            <a:pPr marL="285750" indent="-285750">
              <a:buFont typeface="Arial"/>
              <a:buChar char="•"/>
            </a:pPr>
            <a:r>
              <a:rPr lang="en-US"/>
              <a:t>and easy to understand </a:t>
            </a:r>
          </a:p>
          <a:p>
            <a:br>
              <a:rPr lang="en-US" dirty="0"/>
            </a:br>
            <a:endParaRPr lang="en-US" dirty="0"/>
          </a:p>
          <a:p>
            <a:r>
              <a:rPr lang="en-US"/>
              <a:t>Coherence and cohesion are a key part of this.</a:t>
            </a:r>
          </a:p>
          <a:p>
            <a:r>
              <a:rPr lang="en-US" dirty="0"/>
              <a:t>They help you present your ideas in a way that is </a:t>
            </a:r>
            <a:r>
              <a:rPr lang="en-US" dirty="0" err="1"/>
              <a:t>organised</a:t>
            </a:r>
            <a:r>
              <a:rPr lang="en-US" dirty="0"/>
              <a:t>, logical, and professional.</a:t>
            </a:r>
          </a:p>
          <a:p>
            <a:br>
              <a:rPr lang="en-US" dirty="0"/>
            </a:br>
            <a:endParaRPr lang="en-US" dirty="0"/>
          </a:p>
          <a:p>
            <a:r>
              <a:rPr lang="en-US" dirty="0"/>
              <a:t>So overall, strong communication is not just about </a:t>
            </a:r>
            <a:r>
              <a:rPr lang="en-US" i="1" dirty="0"/>
              <a:t>what</a:t>
            </a:r>
            <a:r>
              <a:rPr lang="en-US" dirty="0"/>
              <a:t> you say, but </a:t>
            </a:r>
            <a:r>
              <a:rPr lang="en-US" i="1" dirty="0"/>
              <a:t>how clearly and effectively you </a:t>
            </a:r>
            <a:r>
              <a:rPr lang="en-US" i="1" dirty="0" err="1"/>
              <a:t>organise</a:t>
            </a:r>
            <a:r>
              <a:rPr lang="en-US" i="1" dirty="0"/>
              <a:t> and connect your ideas</a:t>
            </a:r>
            <a:r>
              <a:rPr lang="en-US" dirty="0"/>
              <a:t>.</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13351488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BE13E-375C-1744-CC4E-02A1C1D74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846945-A8DB-DB84-38E9-D783E2985E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0D81E9-FA02-4EDC-EFA6-AB76162ADBE4}"/>
              </a:ext>
            </a:extLst>
          </p:cNvPr>
          <p:cNvSpPr>
            <a:spLocks noGrp="1"/>
          </p:cNvSpPr>
          <p:nvPr>
            <p:ph type="body" idx="1"/>
          </p:nvPr>
        </p:nvSpPr>
        <p:spPr/>
        <p:txBody>
          <a:bodyPr/>
          <a:lstStyle/>
          <a:p>
            <a:r>
              <a:rPr lang="en-US"/>
              <a:t> You are going to do a short peer review.</a:t>
            </a:r>
          </a:p>
          <a:p>
            <a:r>
              <a:rPr lang="en-US"/>
              <a:t>Exchange your Task 2 draft with a partner.</a:t>
            </a:r>
          </a:p>
          <a:p>
            <a:r>
              <a:rPr lang="en-US"/>
              <a:t>Take a moment to read your partner’s paragraph carefully.</a:t>
            </a:r>
          </a:p>
          <a:p>
            <a:endParaRPr lang="en-US" dirty="0">
              <a:cs typeface="+mn-lt"/>
            </a:endParaRPr>
          </a:p>
          <a:p>
            <a:r>
              <a:rPr lang="en-US"/>
              <a:t>Use the checklist to review their work.</a:t>
            </a:r>
          </a:p>
          <a:p>
            <a:r>
              <a:rPr lang="en-US"/>
              <a:t>Focus on:</a:t>
            </a:r>
          </a:p>
          <a:p>
            <a:pPr marL="171450" indent="-171450">
              <a:buFont typeface="Arial"/>
              <a:buChar char="•"/>
            </a:pPr>
            <a:r>
              <a:rPr lang="en-US"/>
              <a:t>academic style </a:t>
            </a:r>
          </a:p>
          <a:p>
            <a:pPr marL="171450" indent="-171450">
              <a:buFont typeface="Arial"/>
              <a:buChar char="•"/>
            </a:pPr>
            <a:r>
              <a:rPr lang="en-US"/>
              <a:t>coherence and cohesion </a:t>
            </a:r>
          </a:p>
          <a:p>
            <a:endParaRPr lang="en-US" dirty="0">
              <a:cs typeface="+mn-lt"/>
            </a:endParaRPr>
          </a:p>
          <a:p>
            <a:r>
              <a:rPr lang="en-US"/>
              <a:t>As you read, tick the points on the checklist and look for areas that could be improved.</a:t>
            </a:r>
          </a:p>
          <a:p>
            <a:endParaRPr lang="en-US" dirty="0">
              <a:cs typeface="+mn-lt"/>
            </a:endParaRPr>
          </a:p>
          <a:p>
            <a:r>
              <a:rPr lang="en-US"/>
              <a:t>Once you have finished, discuss your feedback with your partner.</a:t>
            </a:r>
          </a:p>
          <a:p>
            <a:r>
              <a:rPr lang="en-US"/>
              <a:t>Explain clearly:</a:t>
            </a:r>
          </a:p>
          <a:p>
            <a:pPr marL="171450" indent="-171450">
              <a:buFont typeface="Arial"/>
              <a:buChar char="•"/>
            </a:pPr>
            <a:r>
              <a:rPr lang="en-US"/>
              <a:t>what they have done well </a:t>
            </a:r>
          </a:p>
          <a:p>
            <a:pPr marL="171450" indent="-171450">
              <a:buFont typeface="Arial"/>
              <a:buChar char="•"/>
            </a:pPr>
            <a:r>
              <a:rPr lang="en-US"/>
              <a:t>what they could improve </a:t>
            </a:r>
          </a:p>
          <a:p>
            <a:pPr marL="171450" indent="-171450">
              <a:buFont typeface="Arial"/>
              <a:buChar char="•"/>
            </a:pPr>
            <a:r>
              <a:rPr lang="en-US"/>
              <a:t>how they can improve it </a:t>
            </a:r>
          </a:p>
          <a:p>
            <a:endParaRPr lang="en-US" dirty="0">
              <a:cs typeface="+mn-lt"/>
            </a:endParaRPr>
          </a:p>
          <a:p>
            <a:r>
              <a:rPr lang="en-US"/>
              <a:t>Be specific and helpful. Try to give clear suggestions, not just general comments.</a:t>
            </a:r>
            <a:br>
              <a:rPr lang="en-US" dirty="0">
                <a:cs typeface="+mn-lt"/>
              </a:rPr>
            </a:br>
            <a:endParaRPr lang="en-US"/>
          </a:p>
          <a:p>
            <a:r>
              <a:rPr lang="en-US" dirty="0"/>
              <a:t>Remember, the goal is to help each other improve your drafts ready for final subm</a:t>
            </a:r>
            <a:r>
              <a:rPr lang="en-US"/>
              <a:t>ission before the deadline in Week 8</a:t>
            </a:r>
          </a:p>
          <a:p>
            <a:endParaRPr lang="en-US" dirty="0"/>
          </a:p>
        </p:txBody>
      </p:sp>
      <p:sp>
        <p:nvSpPr>
          <p:cNvPr id="4" name="Slide Number Placeholder 3">
            <a:extLst>
              <a:ext uri="{FF2B5EF4-FFF2-40B4-BE49-F238E27FC236}">
                <a16:creationId xmlns:a16="http://schemas.microsoft.com/office/drawing/2014/main" id="{7FB2ADA9-B5B7-7465-27EE-2FC7CB58FB00}"/>
              </a:ext>
            </a:extLst>
          </p:cNvPr>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4605011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We’re going to finish today with a short reflection.</a:t>
            </a:r>
          </a:p>
          <a:p>
            <a:r>
              <a:rPr lang="en-GB"/>
              <a:t>On the screen, you can see three sentences to complete.</a:t>
            </a:r>
          </a:p>
          <a:p>
            <a:r>
              <a:rPr lang="en-GB"/>
              <a:t>You only need to write three short sentences.</a:t>
            </a:r>
          </a:p>
          <a:p>
            <a:r>
              <a:rPr lang="en-GB"/>
              <a:t>Simple English is fine: this is not a test.</a:t>
            </a:r>
          </a:p>
          <a:p>
            <a:r>
              <a:rPr lang="en-GB"/>
              <a:t>When you have written your three sentences, please post them on Moodle in the forum called ‘Reflection Space – Individual’.</a:t>
            </a:r>
          </a:p>
          <a:p>
            <a:r>
              <a:rPr lang="en-GB"/>
              <a:t>Your post is private; only you and I can see it.</a:t>
            </a:r>
          </a:p>
          <a:p>
            <a:r>
              <a:rPr lang="en-GB"/>
              <a:t>It is not marked, and you do not need to share with the class.</a:t>
            </a:r>
          </a:p>
          <a:p>
            <a:r>
              <a:rPr lang="en-GB"/>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06/05/2026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06/05/2026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06/05/2026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06/05/2026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06/05/2026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06/05/2026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06/05/2026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video" Target="https://www.youtube.com/embed/yiZkk4xdANg?feature=oembed"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video" Target="https://www.youtube.com/embed/yiZkk4xdANg?feature=oembed"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9.jpeg"/></Relationships>
</file>

<file path=ppt/slides/_rels/slide1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video" Target="https://www.youtube.com/embed/A_53Rx2hrK0?feature=oembed" TargetMode="External"/><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video" Target="https://www.youtube.com/embed/qgnDbQ1aM54?feature=oembed" TargetMode="Externa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7</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a:xfrm>
            <a:off x="1127124" y="1710803"/>
            <a:ext cx="10232956" cy="4351338"/>
          </a:xfrm>
        </p:spPr>
        <p:txBody>
          <a:bodyPr vert="horz" lIns="91440" tIns="45720" rIns="91440" bIns="45720" rtlCol="0" anchor="t">
            <a:normAutofit/>
          </a:bodyPr>
          <a:lstStyle/>
          <a:p>
            <a:pPr marL="0" indent="0">
              <a:buNone/>
            </a:pPr>
            <a:r>
              <a:rPr lang="en-GB" b="1"/>
              <a:t>We learnt:</a:t>
            </a:r>
          </a:p>
          <a:p>
            <a:pPr marL="0" indent="0">
              <a:buNone/>
            </a:pPr>
            <a:endParaRPr lang="en-GB"/>
          </a:p>
          <a:p>
            <a:pPr marL="0" indent="0">
              <a:buNone/>
            </a:pPr>
            <a:r>
              <a:rPr lang="en-GB"/>
              <a:t>TEEL for paragraph writing</a:t>
            </a:r>
          </a:p>
          <a:p>
            <a:pPr marL="0" indent="0">
              <a:buNone/>
            </a:pPr>
            <a:r>
              <a:rPr lang="en-GB"/>
              <a:t>How paraphrasing fits in a TEEL paragraph</a:t>
            </a:r>
          </a:p>
          <a:p>
            <a:pPr marL="0" indent="0">
              <a:buNone/>
            </a:pPr>
            <a:r>
              <a:rPr lang="en-GB"/>
              <a:t>How to start a rough draft when writing including brainstorming</a:t>
            </a:r>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2453394845"/>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CE5B-3F94-4EA9-8299-1E84B3FDB00D}"/>
              </a:ext>
            </a:extLst>
          </p:cNvPr>
          <p:cNvSpPr>
            <a:spLocks noGrp="1"/>
          </p:cNvSpPr>
          <p:nvPr>
            <p:ph type="title"/>
          </p:nvPr>
        </p:nvSpPr>
        <p:spPr/>
        <p:txBody>
          <a:bodyPr/>
          <a:lstStyle/>
          <a:p>
            <a:r>
              <a:rPr lang="en-GB"/>
              <a:t>What kind of communication is this?</a:t>
            </a:r>
          </a:p>
        </p:txBody>
      </p:sp>
      <p:sp>
        <p:nvSpPr>
          <p:cNvPr id="3" name="TextBox 2">
            <a:extLst>
              <a:ext uri="{FF2B5EF4-FFF2-40B4-BE49-F238E27FC236}">
                <a16:creationId xmlns:a16="http://schemas.microsoft.com/office/drawing/2014/main" id="{8C5F97EE-7574-6223-5145-8CA1E997569F}"/>
              </a:ext>
            </a:extLst>
          </p:cNvPr>
          <p:cNvSpPr txBox="1"/>
          <p:nvPr/>
        </p:nvSpPr>
        <p:spPr>
          <a:xfrm>
            <a:off x="1378634" y="1800665"/>
            <a:ext cx="3305908" cy="252376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200"/>
              <a:t>BLUE</a:t>
            </a:r>
          </a:p>
          <a:p>
            <a:r>
              <a:rPr lang="en-GB"/>
              <a:t>hey just wanted to say the meeting was a bit pointless </a:t>
            </a:r>
            <a:r>
              <a:rPr lang="en-GB" err="1"/>
              <a:t>tbh</a:t>
            </a:r>
            <a:r>
              <a:rPr lang="en-GB"/>
              <a:t> 😕</a:t>
            </a:r>
          </a:p>
          <a:p>
            <a:r>
              <a:rPr lang="en-GB"/>
              <a:t>no one really knew what was going on and it all took ages</a:t>
            </a:r>
          </a:p>
          <a:p>
            <a:r>
              <a:rPr lang="en-GB"/>
              <a:t>we should probably do something about it next time</a:t>
            </a:r>
          </a:p>
        </p:txBody>
      </p:sp>
      <p:sp>
        <p:nvSpPr>
          <p:cNvPr id="4" name="TextBox 3">
            <a:extLst>
              <a:ext uri="{FF2B5EF4-FFF2-40B4-BE49-F238E27FC236}">
                <a16:creationId xmlns:a16="http://schemas.microsoft.com/office/drawing/2014/main" id="{8ADCF791-5498-A058-68B3-0487EEB796DE}"/>
              </a:ext>
            </a:extLst>
          </p:cNvPr>
          <p:cNvSpPr txBox="1"/>
          <p:nvPr/>
        </p:nvSpPr>
        <p:spPr>
          <a:xfrm>
            <a:off x="5080819" y="1608936"/>
            <a:ext cx="5346290" cy="230832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3200"/>
              <a:t>RED</a:t>
            </a:r>
          </a:p>
          <a:p>
            <a:r>
              <a:rPr lang="en-GB"/>
              <a:t>Dear Alex,</a:t>
            </a:r>
          </a:p>
          <a:p>
            <a:r>
              <a:rPr lang="en-GB"/>
              <a:t>I am writing to ask for clarification about the meeting scheduled for Friday. Could you please confirm the start time and agenda points?</a:t>
            </a:r>
          </a:p>
          <a:p>
            <a:r>
              <a:rPr lang="en-GB"/>
              <a:t>Kind regards,</a:t>
            </a:r>
          </a:p>
          <a:p>
            <a:r>
              <a:rPr lang="en-GB"/>
              <a:t>Sam</a:t>
            </a:r>
          </a:p>
        </p:txBody>
      </p:sp>
      <p:sp>
        <p:nvSpPr>
          <p:cNvPr id="5" name="TextBox 4">
            <a:extLst>
              <a:ext uri="{FF2B5EF4-FFF2-40B4-BE49-F238E27FC236}">
                <a16:creationId xmlns:a16="http://schemas.microsoft.com/office/drawing/2014/main" id="{BBE5335E-32E2-BFFE-64EE-984C1FE4B429}"/>
              </a:ext>
            </a:extLst>
          </p:cNvPr>
          <p:cNvSpPr txBox="1"/>
          <p:nvPr/>
        </p:nvSpPr>
        <p:spPr>
          <a:xfrm>
            <a:off x="1069258" y="4434410"/>
            <a:ext cx="9431594" cy="141577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3200"/>
              <a:t>GREEN</a:t>
            </a:r>
            <a:endParaRPr lang="en-GB"/>
          </a:p>
          <a:p>
            <a:r>
              <a:rPr lang="en-GB"/>
              <a:t>The meeting held on 12 March did not achieve its intended outcomes. Several agenda items were not addressed due to time constraints and a lack of clear direction. As a result, further planning will be required to ensure future meetings are more effective.</a:t>
            </a:r>
          </a:p>
        </p:txBody>
      </p:sp>
      <p:pic>
        <p:nvPicPr>
          <p:cNvPr id="6" name="Online Media 5" title="3 Minute Timer">
            <a:hlinkClick r:id="" action="ppaction://media"/>
            <a:extLst>
              <a:ext uri="{FF2B5EF4-FFF2-40B4-BE49-F238E27FC236}">
                <a16:creationId xmlns:a16="http://schemas.microsoft.com/office/drawing/2014/main" id="{503085D5-32F6-B086-0D57-21A0F62BE610}"/>
              </a:ext>
            </a:extLst>
          </p:cNvPr>
          <p:cNvPicPr>
            <a:picLocks noRot="1" noChangeAspect="1"/>
          </p:cNvPicPr>
          <p:nvPr>
            <a:videoFile r:link="rId1"/>
          </p:nvPr>
        </p:nvPicPr>
        <p:blipFill>
          <a:blip r:embed="rId4"/>
          <a:stretch>
            <a:fillRect/>
          </a:stretch>
        </p:blipFill>
        <p:spPr>
          <a:xfrm>
            <a:off x="10107485" y="5710760"/>
            <a:ext cx="2030513" cy="1147240"/>
          </a:xfrm>
          <a:prstGeom prst="rect">
            <a:avLst/>
          </a:prstGeom>
        </p:spPr>
      </p:pic>
    </p:spTree>
    <p:extLst>
      <p:ext uri="{BB962C8B-B14F-4D97-AF65-F5344CB8AC3E}">
        <p14:creationId xmlns:p14="http://schemas.microsoft.com/office/powerpoint/2010/main" val="2570930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36DAED-4CFB-35F0-CCB9-C12B044168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3564B8-A2C3-F5C7-4CE3-23017D8E5F04}"/>
              </a:ext>
            </a:extLst>
          </p:cNvPr>
          <p:cNvSpPr>
            <a:spLocks noGrp="1"/>
          </p:cNvSpPr>
          <p:nvPr>
            <p:ph type="title"/>
          </p:nvPr>
        </p:nvSpPr>
        <p:spPr/>
        <p:txBody>
          <a:bodyPr/>
          <a:lstStyle/>
          <a:p>
            <a:r>
              <a:rPr lang="en-GB"/>
              <a:t>What kind of communication is this?</a:t>
            </a:r>
          </a:p>
        </p:txBody>
      </p:sp>
      <p:sp>
        <p:nvSpPr>
          <p:cNvPr id="3" name="TextBox 2">
            <a:extLst>
              <a:ext uri="{FF2B5EF4-FFF2-40B4-BE49-F238E27FC236}">
                <a16:creationId xmlns:a16="http://schemas.microsoft.com/office/drawing/2014/main" id="{A2E76069-30C0-8670-4CB3-48AB0D365B07}"/>
              </a:ext>
            </a:extLst>
          </p:cNvPr>
          <p:cNvSpPr txBox="1"/>
          <p:nvPr/>
        </p:nvSpPr>
        <p:spPr>
          <a:xfrm>
            <a:off x="1378634" y="1800665"/>
            <a:ext cx="1696405" cy="473975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200"/>
              <a:t>BLUE</a:t>
            </a:r>
          </a:p>
          <a:p>
            <a:r>
              <a:rPr lang="en-GB"/>
              <a:t>hey just wanted to say the meeting was a bit pointless </a:t>
            </a:r>
            <a:r>
              <a:rPr lang="en-GB" err="1"/>
              <a:t>tbh</a:t>
            </a:r>
            <a:r>
              <a:rPr lang="en-GB"/>
              <a:t> 😕</a:t>
            </a:r>
          </a:p>
          <a:p>
            <a:r>
              <a:rPr lang="en-GB"/>
              <a:t>no one really knew what was going on and it all took ages</a:t>
            </a:r>
          </a:p>
          <a:p>
            <a:r>
              <a:rPr lang="en-GB"/>
              <a:t>we should probably do something about it next time</a:t>
            </a:r>
          </a:p>
        </p:txBody>
      </p:sp>
      <p:sp>
        <p:nvSpPr>
          <p:cNvPr id="4" name="TextBox 3">
            <a:extLst>
              <a:ext uri="{FF2B5EF4-FFF2-40B4-BE49-F238E27FC236}">
                <a16:creationId xmlns:a16="http://schemas.microsoft.com/office/drawing/2014/main" id="{A21A73F6-10ED-547B-6769-8620FCCB5670}"/>
              </a:ext>
            </a:extLst>
          </p:cNvPr>
          <p:cNvSpPr txBox="1"/>
          <p:nvPr/>
        </p:nvSpPr>
        <p:spPr>
          <a:xfrm>
            <a:off x="3281517" y="1800665"/>
            <a:ext cx="1865671" cy="4462760"/>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3200"/>
              <a:t>RED</a:t>
            </a:r>
          </a:p>
          <a:p>
            <a:r>
              <a:rPr lang="en-GB"/>
              <a:t>Dear Alex,</a:t>
            </a:r>
          </a:p>
          <a:p>
            <a:r>
              <a:rPr lang="en-GB"/>
              <a:t>I am writing to ask for clarification about the meeting scheduled for Friday. Could you please confirm the start time and agenda points?</a:t>
            </a:r>
          </a:p>
          <a:p>
            <a:r>
              <a:rPr lang="en-GB"/>
              <a:t>Kind regards,</a:t>
            </a:r>
          </a:p>
          <a:p>
            <a:r>
              <a:rPr lang="en-GB"/>
              <a:t>Sam</a:t>
            </a:r>
          </a:p>
        </p:txBody>
      </p:sp>
      <p:sp>
        <p:nvSpPr>
          <p:cNvPr id="5" name="TextBox 4">
            <a:extLst>
              <a:ext uri="{FF2B5EF4-FFF2-40B4-BE49-F238E27FC236}">
                <a16:creationId xmlns:a16="http://schemas.microsoft.com/office/drawing/2014/main" id="{5F962776-1481-241E-27CC-A08F517A0D2A}"/>
              </a:ext>
            </a:extLst>
          </p:cNvPr>
          <p:cNvSpPr txBox="1"/>
          <p:nvPr/>
        </p:nvSpPr>
        <p:spPr>
          <a:xfrm>
            <a:off x="5250426" y="1800665"/>
            <a:ext cx="2042652" cy="473975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3200"/>
              <a:t>GREEN</a:t>
            </a:r>
            <a:endParaRPr lang="en-GB"/>
          </a:p>
          <a:p>
            <a:r>
              <a:rPr lang="en-GB"/>
              <a:t>The meeting held on 12 March did not achieve its intended outcomes. Several agenda items were not addressed due to time constraints and a lack of clear direction. As a result, further planning will be required to ensure future meetings are more effective.</a:t>
            </a:r>
          </a:p>
        </p:txBody>
      </p:sp>
      <p:sp>
        <p:nvSpPr>
          <p:cNvPr id="6" name="TextBox 5">
            <a:extLst>
              <a:ext uri="{FF2B5EF4-FFF2-40B4-BE49-F238E27FC236}">
                <a16:creationId xmlns:a16="http://schemas.microsoft.com/office/drawing/2014/main" id="{E426CCA9-0D41-812F-C0DB-A5687F021F49}"/>
              </a:ext>
            </a:extLst>
          </p:cNvPr>
          <p:cNvSpPr txBox="1"/>
          <p:nvPr/>
        </p:nvSpPr>
        <p:spPr>
          <a:xfrm>
            <a:off x="7750277" y="1462111"/>
            <a:ext cx="4070556" cy="5016758"/>
          </a:xfrm>
          <a:prstGeom prst="rect">
            <a:avLst/>
          </a:prstGeom>
          <a:noFill/>
        </p:spPr>
        <p:txBody>
          <a:bodyPr wrap="square" rtlCol="0">
            <a:spAutoFit/>
          </a:bodyPr>
          <a:lstStyle/>
          <a:p>
            <a:r>
              <a:rPr lang="en-GB" sz="2000" b="1"/>
              <a:t>Discuss or think about:</a:t>
            </a:r>
          </a:p>
          <a:p>
            <a:pPr marL="285750" indent="-285750">
              <a:buFont typeface="Arial" panose="020B0604020202020204" pitchFamily="34" charset="0"/>
              <a:buChar char="•"/>
            </a:pPr>
            <a:r>
              <a:rPr lang="en-GB" sz="2000"/>
              <a:t>What language choices helped you decide?</a:t>
            </a:r>
          </a:p>
          <a:p>
            <a:pPr marL="285750" indent="-285750">
              <a:buFont typeface="Arial" panose="020B0604020202020204" pitchFamily="34" charset="0"/>
              <a:buChar char="•"/>
            </a:pPr>
            <a:r>
              <a:rPr lang="en-GB" sz="2000"/>
              <a:t>How does the tone change across the three texts?</a:t>
            </a:r>
          </a:p>
          <a:p>
            <a:pPr marL="285750" indent="-285750">
              <a:buFont typeface="Arial" panose="020B0604020202020204" pitchFamily="34" charset="0"/>
              <a:buChar char="•"/>
            </a:pPr>
            <a:r>
              <a:rPr lang="en-GB" sz="2000"/>
              <a:t>Which text sounds most personal?</a:t>
            </a:r>
          </a:p>
          <a:p>
            <a:pPr marL="285750" indent="-285750">
              <a:buFont typeface="Arial" panose="020B0604020202020204" pitchFamily="34" charset="0"/>
              <a:buChar char="•"/>
            </a:pPr>
            <a:r>
              <a:rPr lang="en-GB" sz="2000"/>
              <a:t>Which text sounds most objective and factual?</a:t>
            </a:r>
          </a:p>
          <a:p>
            <a:endParaRPr lang="en-GB" sz="2000"/>
          </a:p>
          <a:p>
            <a:r>
              <a:rPr lang="en-GB" sz="2000" b="1"/>
              <a:t>Key idea</a:t>
            </a:r>
          </a:p>
          <a:p>
            <a:r>
              <a:rPr lang="en-GB" sz="2000"/>
              <a:t>The message is similar, but the purpose and audience change how it is written.</a:t>
            </a:r>
          </a:p>
          <a:p>
            <a:r>
              <a:rPr lang="en-GB" sz="2000"/>
              <a:t>This is what today’s session is about.</a:t>
            </a:r>
          </a:p>
        </p:txBody>
      </p:sp>
    </p:spTree>
    <p:extLst>
      <p:ext uri="{BB962C8B-B14F-4D97-AF65-F5344CB8AC3E}">
        <p14:creationId xmlns:p14="http://schemas.microsoft.com/office/powerpoint/2010/main" val="2354385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a:xfrm>
            <a:off x="552451" y="2027237"/>
            <a:ext cx="6000750" cy="2306637"/>
          </a:xfrm>
        </p:spPr>
        <p:txBody>
          <a:bodyPr anchor="b">
            <a:normAutofit/>
          </a:bodyPr>
          <a:lstStyle/>
          <a:p>
            <a:r>
              <a:rPr lang="en-GB"/>
              <a:t>Understanding communication styles</a:t>
            </a:r>
          </a:p>
        </p:txBody>
      </p:sp>
      <p:sp>
        <p:nvSpPr>
          <p:cNvPr id="11" name="Subtitle 2">
            <a:extLst>
              <a:ext uri="{FF2B5EF4-FFF2-40B4-BE49-F238E27FC236}">
                <a16:creationId xmlns:a16="http://schemas.microsoft.com/office/drawing/2014/main" id="{88D8D9C0-9078-05B2-1C09-3A5A293AA6DA}"/>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descr="Red megaphone">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1161" r="11161"/>
          <a:stretch/>
        </p:blipFill>
        <p:spPr>
          <a:xfrm>
            <a:off x="6862713" y="10"/>
            <a:ext cx="5329287" cy="6857990"/>
          </a:xfrm>
          <a:noFill/>
        </p:spPr>
      </p:pic>
    </p:spTree>
    <p:extLst>
      <p:ext uri="{BB962C8B-B14F-4D97-AF65-F5344CB8AC3E}">
        <p14:creationId xmlns:p14="http://schemas.microsoft.com/office/powerpoint/2010/main" val="4063793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89989-FCA1-69AD-4641-D3664B0FF535}"/>
              </a:ext>
            </a:extLst>
          </p:cNvPr>
          <p:cNvSpPr>
            <a:spLocks noGrp="1"/>
          </p:cNvSpPr>
          <p:nvPr>
            <p:ph type="title"/>
          </p:nvPr>
        </p:nvSpPr>
        <p:spPr/>
        <p:txBody>
          <a:bodyPr/>
          <a:lstStyle/>
          <a:p>
            <a:r>
              <a:rPr lang="en-GB"/>
              <a:t>Email vs Business Report</a:t>
            </a:r>
          </a:p>
        </p:txBody>
      </p:sp>
      <p:sp>
        <p:nvSpPr>
          <p:cNvPr id="3" name="Content Placeholder 2">
            <a:extLst>
              <a:ext uri="{FF2B5EF4-FFF2-40B4-BE49-F238E27FC236}">
                <a16:creationId xmlns:a16="http://schemas.microsoft.com/office/drawing/2014/main" id="{AFA6A8AE-04CD-1764-50B0-7CF6FB2A0B43}"/>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b="1"/>
              <a:t>Key question</a:t>
            </a:r>
          </a:p>
          <a:p>
            <a:pPr marL="0" indent="0">
              <a:buNone/>
            </a:pPr>
            <a:endParaRPr lang="en-GB" b="1"/>
          </a:p>
          <a:p>
            <a:r>
              <a:rPr lang="en-GB"/>
              <a:t>How does communication change when the audience and purpose change?</a:t>
            </a:r>
          </a:p>
          <a:p>
            <a:pPr marL="0" indent="0">
              <a:buNone/>
            </a:pPr>
            <a:endParaRPr lang="en-GB"/>
          </a:p>
          <a:p>
            <a:r>
              <a:rPr lang="en-GB"/>
              <a:t>In business, we often communicate using:</a:t>
            </a:r>
          </a:p>
          <a:p>
            <a:pPr lvl="1"/>
            <a:r>
              <a:rPr lang="en-GB"/>
              <a:t>Emails</a:t>
            </a:r>
          </a:p>
          <a:p>
            <a:pPr lvl="1"/>
            <a:r>
              <a:rPr lang="en-GB"/>
              <a:t>Reports</a:t>
            </a:r>
          </a:p>
          <a:p>
            <a:endParaRPr lang="en-GB"/>
          </a:p>
          <a:p>
            <a:r>
              <a:rPr lang="en-GB"/>
              <a:t>Even when the topic is similar, the style, tone, and structure are different.</a:t>
            </a:r>
          </a:p>
          <a:p>
            <a:endParaRPr lang="en-GB"/>
          </a:p>
        </p:txBody>
      </p:sp>
    </p:spTree>
    <p:extLst>
      <p:ext uri="{BB962C8B-B14F-4D97-AF65-F5344CB8AC3E}">
        <p14:creationId xmlns:p14="http://schemas.microsoft.com/office/powerpoint/2010/main" val="4081835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267B3C-B8ED-4489-66E9-5B89E8C767B8}"/>
              </a:ext>
            </a:extLst>
          </p:cNvPr>
          <p:cNvSpPr>
            <a:spLocks noGrp="1"/>
          </p:cNvSpPr>
          <p:nvPr>
            <p:ph type="title"/>
          </p:nvPr>
        </p:nvSpPr>
        <p:spPr/>
        <p:txBody>
          <a:bodyPr/>
          <a:lstStyle/>
          <a:p>
            <a:r>
              <a:rPr lang="en-GB"/>
              <a:t>Email vs Report – Simple Comparison</a:t>
            </a:r>
          </a:p>
        </p:txBody>
      </p:sp>
      <p:sp>
        <p:nvSpPr>
          <p:cNvPr id="5" name="Content Placeholder 4">
            <a:extLst>
              <a:ext uri="{FF2B5EF4-FFF2-40B4-BE49-F238E27FC236}">
                <a16:creationId xmlns:a16="http://schemas.microsoft.com/office/drawing/2014/main" id="{0181BF0A-40C8-06B7-D441-D8807AAF1B7D}"/>
              </a:ext>
            </a:extLst>
          </p:cNvPr>
          <p:cNvSpPr>
            <a:spLocks noGrp="1"/>
          </p:cNvSpPr>
          <p:nvPr>
            <p:ph sz="half" idx="1"/>
          </p:nvPr>
        </p:nvSpPr>
        <p:spPr/>
        <p:txBody>
          <a:bodyPr>
            <a:normAutofit fontScale="85000" lnSpcReduction="20000"/>
          </a:bodyPr>
          <a:lstStyle/>
          <a:p>
            <a:pPr marL="0" indent="0">
              <a:buNone/>
            </a:pPr>
            <a:r>
              <a:rPr lang="en-GB" b="1"/>
              <a:t>Email</a:t>
            </a:r>
          </a:p>
          <a:p>
            <a:r>
              <a:rPr lang="en-GB"/>
              <a:t>Written to a specific person</a:t>
            </a:r>
          </a:p>
          <a:p>
            <a:r>
              <a:rPr lang="en-GB"/>
              <a:t>Includes a greeting and closing</a:t>
            </a:r>
          </a:p>
          <a:p>
            <a:r>
              <a:rPr lang="en-GB"/>
              <a:t>Can use polite, direct language</a:t>
            </a:r>
          </a:p>
          <a:p>
            <a:r>
              <a:rPr lang="en-GB"/>
              <a:t>Focuses on action or response</a:t>
            </a:r>
          </a:p>
          <a:p>
            <a:r>
              <a:rPr lang="en-GB"/>
              <a:t>Often written in first or second person</a:t>
            </a:r>
          </a:p>
          <a:p>
            <a:r>
              <a:rPr lang="en-GB"/>
              <a:t>Short and flexible structure</a:t>
            </a:r>
          </a:p>
          <a:p>
            <a:endParaRPr lang="en-GB"/>
          </a:p>
        </p:txBody>
      </p:sp>
      <p:sp>
        <p:nvSpPr>
          <p:cNvPr id="6" name="Content Placeholder 5">
            <a:extLst>
              <a:ext uri="{FF2B5EF4-FFF2-40B4-BE49-F238E27FC236}">
                <a16:creationId xmlns:a16="http://schemas.microsoft.com/office/drawing/2014/main" id="{814D6EE2-E1D3-2DC6-346A-7FC69DA7A51F}"/>
              </a:ext>
            </a:extLst>
          </p:cNvPr>
          <p:cNvSpPr>
            <a:spLocks noGrp="1"/>
          </p:cNvSpPr>
          <p:nvPr>
            <p:ph sz="half" idx="2"/>
          </p:nvPr>
        </p:nvSpPr>
        <p:spPr/>
        <p:txBody>
          <a:bodyPr>
            <a:normAutofit fontScale="85000" lnSpcReduction="20000"/>
          </a:bodyPr>
          <a:lstStyle/>
          <a:p>
            <a:pPr marL="0" indent="0">
              <a:buNone/>
            </a:pPr>
            <a:r>
              <a:rPr lang="en-GB" b="1"/>
              <a:t>Business Report</a:t>
            </a:r>
          </a:p>
          <a:p>
            <a:r>
              <a:rPr lang="en-GB"/>
              <a:t>Written for a wider audience</a:t>
            </a:r>
          </a:p>
          <a:p>
            <a:r>
              <a:rPr lang="en-GB"/>
              <a:t>No greeting or closing</a:t>
            </a:r>
          </a:p>
          <a:p>
            <a:r>
              <a:rPr lang="en-GB"/>
              <a:t>Uses neutral and objective tone</a:t>
            </a:r>
          </a:p>
          <a:p>
            <a:r>
              <a:rPr lang="en-GB"/>
              <a:t>Based on facts and evidence</a:t>
            </a:r>
          </a:p>
          <a:p>
            <a:r>
              <a:rPr lang="en-GB"/>
              <a:t>Written in the third person</a:t>
            </a:r>
          </a:p>
          <a:p>
            <a:r>
              <a:rPr lang="en-GB"/>
              <a:t>Clear, formal structure</a:t>
            </a:r>
          </a:p>
          <a:p>
            <a:endParaRPr lang="en-GB"/>
          </a:p>
        </p:txBody>
      </p:sp>
    </p:spTree>
    <p:extLst>
      <p:ext uri="{BB962C8B-B14F-4D97-AF65-F5344CB8AC3E}">
        <p14:creationId xmlns:p14="http://schemas.microsoft.com/office/powerpoint/2010/main" val="2627350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3D515-771E-3CC5-48BE-7D8087267801}"/>
              </a:ext>
            </a:extLst>
          </p:cNvPr>
          <p:cNvSpPr>
            <a:spLocks noGrp="1"/>
          </p:cNvSpPr>
          <p:nvPr>
            <p:ph type="title"/>
          </p:nvPr>
        </p:nvSpPr>
        <p:spPr/>
        <p:txBody>
          <a:bodyPr/>
          <a:lstStyle/>
          <a:p>
            <a:r>
              <a:rPr lang="en-GB"/>
              <a:t>Spot the Features</a:t>
            </a:r>
          </a:p>
        </p:txBody>
      </p:sp>
      <p:sp>
        <p:nvSpPr>
          <p:cNvPr id="3" name="Content Placeholder 2">
            <a:extLst>
              <a:ext uri="{FF2B5EF4-FFF2-40B4-BE49-F238E27FC236}">
                <a16:creationId xmlns:a16="http://schemas.microsoft.com/office/drawing/2014/main" id="{5F3E689A-E6C8-6AF7-B277-F3E9652218E0}"/>
              </a:ext>
            </a:extLst>
          </p:cNvPr>
          <p:cNvSpPr>
            <a:spLocks noGrp="1"/>
          </p:cNvSpPr>
          <p:nvPr>
            <p:ph sz="half" idx="1"/>
          </p:nvPr>
        </p:nvSpPr>
        <p:spPr>
          <a:xfrm>
            <a:off x="350747" y="2012231"/>
            <a:ext cx="5601645" cy="4164732"/>
          </a:xfrm>
        </p:spPr>
        <p:txBody>
          <a:bodyPr vert="horz" lIns="91440" tIns="45720" rIns="91440" bIns="45720" rtlCol="0" anchor="t">
            <a:normAutofit fontScale="92500" lnSpcReduction="20000"/>
          </a:bodyPr>
          <a:lstStyle/>
          <a:p>
            <a:pPr marL="0" indent="0">
              <a:buNone/>
            </a:pPr>
            <a:r>
              <a:rPr lang="en-GB" b="1"/>
              <a:t>Your task</a:t>
            </a:r>
          </a:p>
          <a:p>
            <a:r>
              <a:rPr lang="en-GB"/>
              <a:t>We will look again at the three texts from the first activity.</a:t>
            </a:r>
          </a:p>
          <a:p>
            <a:pPr marL="0" indent="0">
              <a:buNone/>
            </a:pPr>
            <a:endParaRPr lang="en-GB"/>
          </a:p>
          <a:p>
            <a:r>
              <a:rPr lang="en-GB"/>
              <a:t>For each one, think about:</a:t>
            </a:r>
          </a:p>
          <a:p>
            <a:pPr lvl="1"/>
            <a:r>
              <a:rPr lang="en-GB"/>
              <a:t>Who is the audience?</a:t>
            </a:r>
          </a:p>
          <a:p>
            <a:pPr lvl="1"/>
            <a:r>
              <a:rPr lang="en-GB"/>
              <a:t>What is the purpose?</a:t>
            </a:r>
          </a:p>
          <a:p>
            <a:pPr lvl="1"/>
            <a:r>
              <a:rPr lang="en-GB"/>
              <a:t>What features suggest email or report style?</a:t>
            </a:r>
          </a:p>
          <a:p>
            <a:endParaRPr lang="en-GB"/>
          </a:p>
        </p:txBody>
      </p:sp>
      <p:sp>
        <p:nvSpPr>
          <p:cNvPr id="4" name="Content Placeholder 3">
            <a:extLst>
              <a:ext uri="{FF2B5EF4-FFF2-40B4-BE49-F238E27FC236}">
                <a16:creationId xmlns:a16="http://schemas.microsoft.com/office/drawing/2014/main" id="{E1B0ADF5-8109-5B1B-D459-99B44014D1FF}"/>
              </a:ext>
            </a:extLst>
          </p:cNvPr>
          <p:cNvSpPr>
            <a:spLocks noGrp="1"/>
          </p:cNvSpPr>
          <p:nvPr>
            <p:ph sz="half" idx="2"/>
          </p:nvPr>
        </p:nvSpPr>
        <p:spPr/>
        <p:txBody>
          <a:bodyPr>
            <a:normAutofit fontScale="92500" lnSpcReduction="20000"/>
          </a:bodyPr>
          <a:lstStyle/>
          <a:p>
            <a:pPr marL="0" indent="0">
              <a:buNone/>
            </a:pPr>
            <a:r>
              <a:rPr lang="en-GB" b="1"/>
              <a:t>Focus on</a:t>
            </a:r>
          </a:p>
          <a:p>
            <a:r>
              <a:rPr lang="en-GB"/>
              <a:t>Tone (personal or objective?)</a:t>
            </a:r>
          </a:p>
          <a:p>
            <a:r>
              <a:rPr lang="en-GB"/>
              <a:t>Language (formal or informal?)</a:t>
            </a:r>
          </a:p>
          <a:p>
            <a:r>
              <a:rPr lang="en-GB"/>
              <a:t>Structure (flexible or structured?)</a:t>
            </a:r>
          </a:p>
          <a:p>
            <a:endParaRPr lang="en-GB"/>
          </a:p>
          <a:p>
            <a:r>
              <a:rPr lang="en-GB"/>
              <a:t>You do not need full sentences.</a:t>
            </a:r>
          </a:p>
          <a:p>
            <a:r>
              <a:rPr lang="en-GB"/>
              <a:t>Short notes are enough.</a:t>
            </a:r>
          </a:p>
          <a:p>
            <a:endParaRPr lang="en-GB"/>
          </a:p>
        </p:txBody>
      </p:sp>
    </p:spTree>
    <p:extLst>
      <p:ext uri="{BB962C8B-B14F-4D97-AF65-F5344CB8AC3E}">
        <p14:creationId xmlns:p14="http://schemas.microsoft.com/office/powerpoint/2010/main" val="18540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CE5B-3F94-4EA9-8299-1E84B3FDB00D}"/>
              </a:ext>
            </a:extLst>
          </p:cNvPr>
          <p:cNvSpPr>
            <a:spLocks noGrp="1"/>
          </p:cNvSpPr>
          <p:nvPr>
            <p:ph type="title"/>
          </p:nvPr>
        </p:nvSpPr>
        <p:spPr/>
        <p:txBody>
          <a:bodyPr/>
          <a:lstStyle/>
          <a:p>
            <a:r>
              <a:rPr lang="en-GB"/>
              <a:t>Spot the Feature</a:t>
            </a:r>
          </a:p>
        </p:txBody>
      </p:sp>
      <p:sp>
        <p:nvSpPr>
          <p:cNvPr id="3" name="TextBox 2">
            <a:extLst>
              <a:ext uri="{FF2B5EF4-FFF2-40B4-BE49-F238E27FC236}">
                <a16:creationId xmlns:a16="http://schemas.microsoft.com/office/drawing/2014/main" id="{8C5F97EE-7574-6223-5145-8CA1E997569F}"/>
              </a:ext>
            </a:extLst>
          </p:cNvPr>
          <p:cNvSpPr txBox="1"/>
          <p:nvPr/>
        </p:nvSpPr>
        <p:spPr>
          <a:xfrm>
            <a:off x="1378634" y="1800665"/>
            <a:ext cx="3305908" cy="252376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200"/>
              <a:t>BLUE</a:t>
            </a:r>
          </a:p>
          <a:p>
            <a:r>
              <a:rPr lang="en-GB"/>
              <a:t>hey just wanted to say the meeting was a bit pointless </a:t>
            </a:r>
            <a:r>
              <a:rPr lang="en-GB" err="1"/>
              <a:t>tbh</a:t>
            </a:r>
            <a:r>
              <a:rPr lang="en-GB"/>
              <a:t> 😕</a:t>
            </a:r>
          </a:p>
          <a:p>
            <a:r>
              <a:rPr lang="en-GB"/>
              <a:t>no one really knew what was going on and it all took ages</a:t>
            </a:r>
          </a:p>
          <a:p>
            <a:r>
              <a:rPr lang="en-GB"/>
              <a:t>we should probably do something about it next time</a:t>
            </a:r>
          </a:p>
        </p:txBody>
      </p:sp>
      <p:sp>
        <p:nvSpPr>
          <p:cNvPr id="4" name="TextBox 3">
            <a:extLst>
              <a:ext uri="{FF2B5EF4-FFF2-40B4-BE49-F238E27FC236}">
                <a16:creationId xmlns:a16="http://schemas.microsoft.com/office/drawing/2014/main" id="{8ADCF791-5498-A058-68B3-0487EEB796DE}"/>
              </a:ext>
            </a:extLst>
          </p:cNvPr>
          <p:cNvSpPr txBox="1"/>
          <p:nvPr/>
        </p:nvSpPr>
        <p:spPr>
          <a:xfrm>
            <a:off x="4757797" y="2014784"/>
            <a:ext cx="5346290" cy="230832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3200"/>
              <a:t>RED</a:t>
            </a:r>
          </a:p>
          <a:p>
            <a:r>
              <a:rPr lang="en-GB"/>
              <a:t>Dear Alex,</a:t>
            </a:r>
          </a:p>
          <a:p>
            <a:r>
              <a:rPr lang="en-GB"/>
              <a:t>I am writing to ask for clarification about the meeting scheduled for Friday. Could you please confirm the start time and agenda points?</a:t>
            </a:r>
          </a:p>
          <a:p>
            <a:r>
              <a:rPr lang="en-GB"/>
              <a:t>Kind regards,</a:t>
            </a:r>
          </a:p>
          <a:p>
            <a:r>
              <a:rPr lang="en-GB"/>
              <a:t>Sam</a:t>
            </a:r>
          </a:p>
        </p:txBody>
      </p:sp>
      <p:sp>
        <p:nvSpPr>
          <p:cNvPr id="5" name="TextBox 4">
            <a:extLst>
              <a:ext uri="{FF2B5EF4-FFF2-40B4-BE49-F238E27FC236}">
                <a16:creationId xmlns:a16="http://schemas.microsoft.com/office/drawing/2014/main" id="{BBE5335E-32E2-BFFE-64EE-984C1FE4B429}"/>
              </a:ext>
            </a:extLst>
          </p:cNvPr>
          <p:cNvSpPr txBox="1"/>
          <p:nvPr/>
        </p:nvSpPr>
        <p:spPr>
          <a:xfrm>
            <a:off x="1069258" y="4434410"/>
            <a:ext cx="9431594" cy="141577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sz="3200"/>
              <a:t>GREEN</a:t>
            </a:r>
            <a:endParaRPr lang="en-GB"/>
          </a:p>
          <a:p>
            <a:r>
              <a:rPr lang="en-GB"/>
              <a:t>The meeting held on 12 March did not achieve its intended outcomes. Several agenda items were not addressed due to time constraints and a lack of clear direction. As a result, further planning will be required to ensure future meetings are more effective.</a:t>
            </a:r>
          </a:p>
        </p:txBody>
      </p:sp>
      <p:pic>
        <p:nvPicPr>
          <p:cNvPr id="6" name="Online Media 5" title="3 Minute Timer">
            <a:hlinkClick r:id="" action="ppaction://media"/>
            <a:extLst>
              <a:ext uri="{FF2B5EF4-FFF2-40B4-BE49-F238E27FC236}">
                <a16:creationId xmlns:a16="http://schemas.microsoft.com/office/drawing/2014/main" id="{503085D5-32F6-B086-0D57-21A0F62BE610}"/>
              </a:ext>
            </a:extLst>
          </p:cNvPr>
          <p:cNvPicPr>
            <a:picLocks noRot="1" noChangeAspect="1"/>
          </p:cNvPicPr>
          <p:nvPr>
            <a:videoFile r:link="rId1"/>
          </p:nvPr>
        </p:nvPicPr>
        <p:blipFill>
          <a:blip r:embed="rId4"/>
          <a:stretch>
            <a:fillRect/>
          </a:stretch>
        </p:blipFill>
        <p:spPr>
          <a:xfrm>
            <a:off x="10107485" y="5710760"/>
            <a:ext cx="2030513" cy="1147240"/>
          </a:xfrm>
          <a:prstGeom prst="rect">
            <a:avLst/>
          </a:prstGeom>
        </p:spPr>
      </p:pic>
    </p:spTree>
    <p:extLst>
      <p:ext uri="{BB962C8B-B14F-4D97-AF65-F5344CB8AC3E}">
        <p14:creationId xmlns:p14="http://schemas.microsoft.com/office/powerpoint/2010/main" val="32593966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9B1E-188B-7075-94AE-7B5BC31F716F}"/>
              </a:ext>
            </a:extLst>
          </p:cNvPr>
          <p:cNvSpPr>
            <a:spLocks noGrp="1"/>
          </p:cNvSpPr>
          <p:nvPr>
            <p:ph type="ctrTitle"/>
          </p:nvPr>
        </p:nvSpPr>
        <p:spPr/>
        <p:txBody>
          <a:bodyPr/>
          <a:lstStyle/>
          <a:p>
            <a:r>
              <a:rPr lang="en-GB"/>
              <a:t>Report Paragraph Analysis</a:t>
            </a:r>
          </a:p>
        </p:txBody>
      </p:sp>
      <p:sp>
        <p:nvSpPr>
          <p:cNvPr id="3" name="Subtitle 2">
            <a:extLst>
              <a:ext uri="{FF2B5EF4-FFF2-40B4-BE49-F238E27FC236}">
                <a16:creationId xmlns:a16="http://schemas.microsoft.com/office/drawing/2014/main" id="{2B6D2A21-724D-DE25-FB83-197C8F5D3B19}"/>
              </a:ext>
            </a:extLst>
          </p:cNvPr>
          <p:cNvSpPr>
            <a:spLocks noGrp="1"/>
          </p:cNvSpPr>
          <p:nvPr>
            <p:ph type="subTitle" idx="1"/>
          </p:nvPr>
        </p:nvSpPr>
        <p:spPr/>
        <p:txBody>
          <a:bodyPr/>
          <a:lstStyle/>
          <a:p>
            <a:endParaRPr lang="en-GB"/>
          </a:p>
        </p:txBody>
      </p:sp>
      <p:pic>
        <p:nvPicPr>
          <p:cNvPr id="6" name="Picture Placeholder 5" descr="Pastel workspace setup">
            <a:extLst>
              <a:ext uri="{FF2B5EF4-FFF2-40B4-BE49-F238E27FC236}">
                <a16:creationId xmlns:a16="http://schemas.microsoft.com/office/drawing/2014/main" id="{440FAB05-8C42-38FE-FE0A-D012F89F1321}"/>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3895" r="23895"/>
          <a:stretch>
            <a:fillRect/>
          </a:stretch>
        </p:blipFill>
        <p:spPr/>
      </p:pic>
    </p:spTree>
    <p:extLst>
      <p:ext uri="{BB962C8B-B14F-4D97-AF65-F5344CB8AC3E}">
        <p14:creationId xmlns:p14="http://schemas.microsoft.com/office/powerpoint/2010/main" val="3484459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7762B-54EC-3C9E-CA7F-F63C5DECBC8D}"/>
              </a:ext>
            </a:extLst>
          </p:cNvPr>
          <p:cNvSpPr>
            <a:spLocks noGrp="1"/>
          </p:cNvSpPr>
          <p:nvPr>
            <p:ph type="title"/>
          </p:nvPr>
        </p:nvSpPr>
        <p:spPr/>
        <p:txBody>
          <a:bodyPr/>
          <a:lstStyle/>
          <a:p>
            <a:r>
              <a:rPr lang="en-GB"/>
              <a:t>Is this suitable for a business report?</a:t>
            </a:r>
          </a:p>
        </p:txBody>
      </p:sp>
      <p:sp>
        <p:nvSpPr>
          <p:cNvPr id="3" name="Content Placeholder 2">
            <a:extLst>
              <a:ext uri="{FF2B5EF4-FFF2-40B4-BE49-F238E27FC236}">
                <a16:creationId xmlns:a16="http://schemas.microsoft.com/office/drawing/2014/main" id="{6CF00F1D-8B84-1BB9-C23D-F4792AFD3A1A}"/>
              </a:ext>
            </a:extLst>
          </p:cNvPr>
          <p:cNvSpPr>
            <a:spLocks noGrp="1"/>
          </p:cNvSpPr>
          <p:nvPr>
            <p:ph sz="half" idx="1"/>
          </p:nvPr>
        </p:nvSpPr>
        <p:spPr/>
        <p:txBody>
          <a:bodyPr>
            <a:normAutofit fontScale="77500" lnSpcReduction="20000"/>
          </a:bodyPr>
          <a:lstStyle/>
          <a:p>
            <a:r>
              <a:rPr lang="en-GB"/>
              <a:t>You will read a short report paragraph.</a:t>
            </a:r>
          </a:p>
          <a:p>
            <a:r>
              <a:rPr lang="en-GB"/>
              <a:t>Work quietly in pairs.</a:t>
            </a:r>
          </a:p>
          <a:p>
            <a:r>
              <a:rPr lang="en-GB"/>
              <a:t>Your job is not to rewrite it yet.</a:t>
            </a:r>
          </a:p>
          <a:p>
            <a:r>
              <a:rPr lang="en-GB"/>
              <a:t>First, analyse it.</a:t>
            </a:r>
          </a:p>
          <a:p>
            <a:endParaRPr lang="en-GB"/>
          </a:p>
        </p:txBody>
      </p:sp>
      <p:sp>
        <p:nvSpPr>
          <p:cNvPr id="4" name="Content Placeholder 3">
            <a:extLst>
              <a:ext uri="{FF2B5EF4-FFF2-40B4-BE49-F238E27FC236}">
                <a16:creationId xmlns:a16="http://schemas.microsoft.com/office/drawing/2014/main" id="{27A9D705-F349-FD32-1BAF-D1F7B1A13603}"/>
              </a:ext>
            </a:extLst>
          </p:cNvPr>
          <p:cNvSpPr>
            <a:spLocks noGrp="1"/>
          </p:cNvSpPr>
          <p:nvPr>
            <p:ph sz="half" idx="2"/>
          </p:nvPr>
        </p:nvSpPr>
        <p:spPr/>
        <p:txBody>
          <a:bodyPr>
            <a:normAutofit fontScale="77500" lnSpcReduction="20000"/>
          </a:bodyPr>
          <a:lstStyle/>
          <a:p>
            <a:pPr marL="0" indent="0">
              <a:buNone/>
            </a:pPr>
            <a:r>
              <a:rPr lang="en-GB" b="1"/>
              <a:t>Read the paragraph and identify:</a:t>
            </a:r>
          </a:p>
          <a:p>
            <a:r>
              <a:rPr lang="en-GB"/>
              <a:t>Informal or emotional words or phrases</a:t>
            </a:r>
          </a:p>
          <a:p>
            <a:r>
              <a:rPr lang="en-GB"/>
              <a:t>Statements that are unclear or vague</a:t>
            </a:r>
          </a:p>
          <a:p>
            <a:r>
              <a:rPr lang="en-GB"/>
              <a:t>Places where evidence is missing</a:t>
            </a:r>
          </a:p>
          <a:p>
            <a:r>
              <a:rPr lang="en-GB"/>
              <a:t>You can underline, circle, or make short notes.</a:t>
            </a:r>
          </a:p>
          <a:p>
            <a:r>
              <a:rPr lang="en-GB"/>
              <a:t>You do not need full sentences.</a:t>
            </a:r>
          </a:p>
          <a:p>
            <a:r>
              <a:rPr lang="en-GB"/>
              <a:t>You will not be asked to read aloud.</a:t>
            </a:r>
          </a:p>
        </p:txBody>
      </p:sp>
      <p:pic>
        <p:nvPicPr>
          <p:cNvPr id="5" name="Online Media 4" title="10 Minute Timer">
            <a:hlinkClick r:id="" action="ppaction://media"/>
            <a:extLst>
              <a:ext uri="{FF2B5EF4-FFF2-40B4-BE49-F238E27FC236}">
                <a16:creationId xmlns:a16="http://schemas.microsoft.com/office/drawing/2014/main" id="{8CDD935A-D8B7-7A47-7121-E02430141587}"/>
              </a:ext>
            </a:extLst>
          </p:cNvPr>
          <p:cNvPicPr>
            <a:picLocks noRot="1" noChangeAspect="1"/>
          </p:cNvPicPr>
          <p:nvPr>
            <a:videoFile r:link="rId1"/>
          </p:nvPr>
        </p:nvPicPr>
        <p:blipFill>
          <a:blip r:embed="rId4"/>
          <a:stretch>
            <a:fillRect/>
          </a:stretch>
        </p:blipFill>
        <p:spPr>
          <a:xfrm>
            <a:off x="838200" y="4249698"/>
            <a:ext cx="3991897" cy="2255422"/>
          </a:xfrm>
          <a:prstGeom prst="rect">
            <a:avLst/>
          </a:prstGeom>
        </p:spPr>
      </p:pic>
    </p:spTree>
    <p:extLst>
      <p:ext uri="{BB962C8B-B14F-4D97-AF65-F5344CB8AC3E}">
        <p14:creationId xmlns:p14="http://schemas.microsoft.com/office/powerpoint/2010/main" val="14337811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D6FB-78FF-4E30-D61A-55B8989C3B6D}"/>
              </a:ext>
            </a:extLst>
          </p:cNvPr>
          <p:cNvSpPr>
            <a:spLocks noGrp="1"/>
          </p:cNvSpPr>
          <p:nvPr>
            <p:ph type="title"/>
          </p:nvPr>
        </p:nvSpPr>
        <p:spPr/>
        <p:txBody>
          <a:bodyPr/>
          <a:lstStyle/>
          <a:p>
            <a:r>
              <a:rPr lang="en-GB"/>
              <a:t>Let’s go to VEVOX</a:t>
            </a:r>
          </a:p>
        </p:txBody>
      </p:sp>
      <p:pic>
        <p:nvPicPr>
          <p:cNvPr id="4" name="Content Placeholder 3">
            <a:hlinkClick r:id="rId3"/>
            <a:extLst>
              <a:ext uri="{FF2B5EF4-FFF2-40B4-BE49-F238E27FC236}">
                <a16:creationId xmlns:a16="http://schemas.microsoft.com/office/drawing/2014/main" id="{01EE592B-653A-2106-523B-88966F19E0F9}"/>
              </a:ext>
            </a:extLst>
          </p:cNvPr>
          <p:cNvPicPr>
            <a:picLocks noGrp="1" noChangeAspect="1"/>
          </p:cNvPicPr>
          <p:nvPr>
            <p:ph idx="1"/>
          </p:nvPr>
        </p:nvPicPr>
        <p:blipFill>
          <a:blip r:embed="rId4"/>
          <a:stretch>
            <a:fillRect/>
          </a:stretch>
        </p:blipFill>
        <p:spPr>
          <a:xfrm>
            <a:off x="2324711" y="3043941"/>
            <a:ext cx="7420951" cy="1511121"/>
          </a:xfrm>
          <a:prstGeom prst="rect">
            <a:avLst/>
          </a:prstGeom>
        </p:spPr>
      </p:pic>
    </p:spTree>
    <p:extLst>
      <p:ext uri="{BB962C8B-B14F-4D97-AF65-F5344CB8AC3E}">
        <p14:creationId xmlns:p14="http://schemas.microsoft.com/office/powerpoint/2010/main" val="935950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9A978F-66AF-83B5-573D-849FE4A84B9B}"/>
              </a:ext>
            </a:extLst>
          </p:cNvPr>
          <p:cNvSpPr>
            <a:spLocks noGrp="1"/>
          </p:cNvSpPr>
          <p:nvPr>
            <p:ph type="title"/>
          </p:nvPr>
        </p:nvSpPr>
        <p:spPr/>
        <p:txBody>
          <a:bodyPr>
            <a:normAutofit/>
          </a:bodyPr>
          <a:lstStyle/>
          <a:p>
            <a:r>
              <a:rPr lang="en-GB"/>
              <a:t>Professional Report Writing – Agreed Criteria</a:t>
            </a:r>
          </a:p>
        </p:txBody>
      </p:sp>
      <p:sp>
        <p:nvSpPr>
          <p:cNvPr id="6" name="Content Placeholder 5">
            <a:extLst>
              <a:ext uri="{FF2B5EF4-FFF2-40B4-BE49-F238E27FC236}">
                <a16:creationId xmlns:a16="http://schemas.microsoft.com/office/drawing/2014/main" id="{12A7ECBF-DB46-6428-83F3-068E8B6DA21B}"/>
              </a:ext>
            </a:extLst>
          </p:cNvPr>
          <p:cNvSpPr>
            <a:spLocks noGrp="1"/>
          </p:cNvSpPr>
          <p:nvPr>
            <p:ph idx="1"/>
          </p:nvPr>
        </p:nvSpPr>
        <p:spPr/>
        <p:txBody>
          <a:bodyPr/>
          <a:lstStyle/>
          <a:p>
            <a:pPr marL="0" indent="0">
              <a:buNone/>
            </a:pPr>
            <a:r>
              <a:rPr lang="en-GB"/>
              <a:t>From </a:t>
            </a:r>
            <a:r>
              <a:rPr lang="en-GB" b="1"/>
              <a:t>your</a:t>
            </a:r>
            <a:r>
              <a:rPr lang="en-GB"/>
              <a:t> analysis, effective business reports tend to:</a:t>
            </a:r>
          </a:p>
          <a:p>
            <a:r>
              <a:rPr lang="en-GB"/>
              <a:t>Use neutral, objective tone</a:t>
            </a:r>
          </a:p>
          <a:p>
            <a:r>
              <a:rPr lang="en-GB"/>
              <a:t>Avoid personal opinions</a:t>
            </a:r>
          </a:p>
          <a:p>
            <a:r>
              <a:rPr lang="en-GB"/>
              <a:t>Be clear and specific</a:t>
            </a:r>
          </a:p>
          <a:p>
            <a:r>
              <a:rPr lang="en-GB"/>
              <a:t>Base claims on evidence</a:t>
            </a:r>
          </a:p>
          <a:p>
            <a:r>
              <a:rPr lang="en-GB"/>
              <a:t>Write for a wider professional audience</a:t>
            </a:r>
          </a:p>
          <a:p>
            <a:endParaRPr lang="en-GB"/>
          </a:p>
        </p:txBody>
      </p:sp>
    </p:spTree>
    <p:extLst>
      <p:ext uri="{BB962C8B-B14F-4D97-AF65-F5344CB8AC3E}">
        <p14:creationId xmlns:p14="http://schemas.microsoft.com/office/powerpoint/2010/main" val="1539029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58998-FD40-86FB-B95B-314FAAC3C15C}"/>
              </a:ext>
            </a:extLst>
          </p:cNvPr>
          <p:cNvSpPr>
            <a:spLocks noGrp="1"/>
          </p:cNvSpPr>
          <p:nvPr>
            <p:ph type="ctrTitle"/>
          </p:nvPr>
        </p:nvSpPr>
        <p:spPr/>
        <p:txBody>
          <a:bodyPr/>
          <a:lstStyle/>
          <a:p>
            <a:r>
              <a:rPr lang="en-GB"/>
              <a:t>Rewriting the Report Paragraph</a:t>
            </a:r>
          </a:p>
        </p:txBody>
      </p:sp>
      <p:sp>
        <p:nvSpPr>
          <p:cNvPr id="3" name="Subtitle 2">
            <a:extLst>
              <a:ext uri="{FF2B5EF4-FFF2-40B4-BE49-F238E27FC236}">
                <a16:creationId xmlns:a16="http://schemas.microsoft.com/office/drawing/2014/main" id="{74D75882-8644-274D-415A-E298B8EE8FAD}"/>
              </a:ext>
            </a:extLst>
          </p:cNvPr>
          <p:cNvSpPr>
            <a:spLocks noGrp="1"/>
          </p:cNvSpPr>
          <p:nvPr>
            <p:ph type="subTitle" idx="1"/>
          </p:nvPr>
        </p:nvSpPr>
        <p:spPr/>
        <p:txBody>
          <a:bodyPr/>
          <a:lstStyle/>
          <a:p>
            <a:endParaRPr lang="en-GB"/>
          </a:p>
        </p:txBody>
      </p:sp>
      <p:pic>
        <p:nvPicPr>
          <p:cNvPr id="6" name="Picture Placeholder 5" descr="White notebook and color pencil">
            <a:extLst>
              <a:ext uri="{FF2B5EF4-FFF2-40B4-BE49-F238E27FC236}">
                <a16:creationId xmlns:a16="http://schemas.microsoft.com/office/drawing/2014/main" id="{B77267CC-9E79-57EA-3A37-25B5E2A4699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147" r="24147"/>
          <a:stretch>
            <a:fillRect/>
          </a:stretch>
        </p:blipFill>
        <p:spPr/>
      </p:pic>
    </p:spTree>
    <p:extLst>
      <p:ext uri="{BB962C8B-B14F-4D97-AF65-F5344CB8AC3E}">
        <p14:creationId xmlns:p14="http://schemas.microsoft.com/office/powerpoint/2010/main" val="1874848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F77D4-7D2C-6EFE-E4D1-502A4A8DBE44}"/>
              </a:ext>
            </a:extLst>
          </p:cNvPr>
          <p:cNvSpPr>
            <a:spLocks noGrp="1"/>
          </p:cNvSpPr>
          <p:nvPr>
            <p:ph type="title"/>
          </p:nvPr>
        </p:nvSpPr>
        <p:spPr/>
        <p:txBody>
          <a:bodyPr>
            <a:normAutofit/>
          </a:bodyPr>
          <a:lstStyle/>
          <a:p>
            <a:r>
              <a:rPr lang="en-GB"/>
              <a:t>Rewrite for a Professional Business Report</a:t>
            </a:r>
          </a:p>
        </p:txBody>
      </p:sp>
      <p:sp>
        <p:nvSpPr>
          <p:cNvPr id="3" name="Content Placeholder 2">
            <a:extLst>
              <a:ext uri="{FF2B5EF4-FFF2-40B4-BE49-F238E27FC236}">
                <a16:creationId xmlns:a16="http://schemas.microsoft.com/office/drawing/2014/main" id="{24C210C5-BCA5-0B55-C09A-5D07102A5C8A}"/>
              </a:ext>
            </a:extLst>
          </p:cNvPr>
          <p:cNvSpPr>
            <a:spLocks noGrp="1"/>
          </p:cNvSpPr>
          <p:nvPr>
            <p:ph idx="1"/>
          </p:nvPr>
        </p:nvSpPr>
        <p:spPr/>
        <p:txBody>
          <a:bodyPr>
            <a:normAutofit fontScale="92500" lnSpcReduction="10000"/>
          </a:bodyPr>
          <a:lstStyle/>
          <a:p>
            <a:r>
              <a:rPr lang="en-GB"/>
              <a:t>You will now rewrite the paragraph so it meets the agreed professional report criteria.</a:t>
            </a:r>
          </a:p>
          <a:p>
            <a:r>
              <a:rPr lang="en-GB"/>
              <a:t>Use:</a:t>
            </a:r>
          </a:p>
          <a:p>
            <a:pPr lvl="1"/>
            <a:r>
              <a:rPr lang="en-GB"/>
              <a:t>neutral, objective tone</a:t>
            </a:r>
          </a:p>
          <a:p>
            <a:pPr lvl="1"/>
            <a:r>
              <a:rPr lang="en-GB"/>
              <a:t>professional verbs (e.g. indicates, suggests, shows)</a:t>
            </a:r>
          </a:p>
          <a:p>
            <a:pPr lvl="1"/>
            <a:r>
              <a:rPr lang="en-GB"/>
              <a:t>evidence from the scenario</a:t>
            </a:r>
          </a:p>
          <a:p>
            <a:pPr lvl="1"/>
            <a:r>
              <a:rPr lang="en-GB"/>
              <a:t>no first person or emotional language</a:t>
            </a:r>
          </a:p>
          <a:p>
            <a:r>
              <a:rPr lang="en-GB"/>
              <a:t>You do not need perfect English.</a:t>
            </a:r>
          </a:p>
          <a:p>
            <a:r>
              <a:rPr lang="en-GB"/>
              <a:t>Focus on professional judgement and clarity.</a:t>
            </a:r>
          </a:p>
          <a:p>
            <a:endParaRPr lang="en-GB"/>
          </a:p>
        </p:txBody>
      </p:sp>
      <p:pic>
        <p:nvPicPr>
          <p:cNvPr id="4" name="Online Media 3" title="12 Minute Timer">
            <a:hlinkClick r:id="" action="ppaction://media"/>
            <a:extLst>
              <a:ext uri="{FF2B5EF4-FFF2-40B4-BE49-F238E27FC236}">
                <a16:creationId xmlns:a16="http://schemas.microsoft.com/office/drawing/2014/main" id="{989C71C7-821B-6384-E41F-672FCEB38B38}"/>
              </a:ext>
            </a:extLst>
          </p:cNvPr>
          <p:cNvPicPr>
            <a:picLocks noRot="1" noChangeAspect="1"/>
          </p:cNvPicPr>
          <p:nvPr>
            <a:videoFile r:link="rId1"/>
          </p:nvPr>
        </p:nvPicPr>
        <p:blipFill>
          <a:blip r:embed="rId4"/>
          <a:stretch>
            <a:fillRect/>
          </a:stretch>
        </p:blipFill>
        <p:spPr>
          <a:xfrm>
            <a:off x="8969326" y="4984956"/>
            <a:ext cx="3222674" cy="1820811"/>
          </a:xfrm>
          <a:prstGeom prst="rect">
            <a:avLst/>
          </a:prstGeom>
        </p:spPr>
      </p:pic>
    </p:spTree>
    <p:extLst>
      <p:ext uri="{BB962C8B-B14F-4D97-AF65-F5344CB8AC3E}">
        <p14:creationId xmlns:p14="http://schemas.microsoft.com/office/powerpoint/2010/main" val="75197867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362A1-03FB-6002-5A7B-9153610812EB}"/>
              </a:ext>
            </a:extLst>
          </p:cNvPr>
          <p:cNvSpPr>
            <a:spLocks noGrp="1"/>
          </p:cNvSpPr>
          <p:nvPr>
            <p:ph type="title"/>
          </p:nvPr>
        </p:nvSpPr>
        <p:spPr/>
        <p:txBody>
          <a:bodyPr/>
          <a:lstStyle/>
          <a:p>
            <a:r>
              <a:rPr lang="en-GB"/>
              <a:t>Explain Your Rewrite</a:t>
            </a:r>
          </a:p>
        </p:txBody>
      </p:sp>
      <p:sp>
        <p:nvSpPr>
          <p:cNvPr id="3" name="Content Placeholder 2">
            <a:extLst>
              <a:ext uri="{FF2B5EF4-FFF2-40B4-BE49-F238E27FC236}">
                <a16:creationId xmlns:a16="http://schemas.microsoft.com/office/drawing/2014/main" id="{19D284DF-56D8-FFB4-6D4F-41A4413B3F15}"/>
              </a:ext>
            </a:extLst>
          </p:cNvPr>
          <p:cNvSpPr>
            <a:spLocks noGrp="1"/>
          </p:cNvSpPr>
          <p:nvPr>
            <p:ph idx="1"/>
          </p:nvPr>
        </p:nvSpPr>
        <p:spPr/>
        <p:txBody>
          <a:bodyPr>
            <a:normAutofit/>
          </a:bodyPr>
          <a:lstStyle/>
          <a:p>
            <a:r>
              <a:rPr lang="en-GB"/>
              <a:t>Work with a partner.</a:t>
            </a:r>
          </a:p>
          <a:p>
            <a:r>
              <a:rPr lang="en-GB"/>
              <a:t>Take turns explaining your own rewritten paragraph.</a:t>
            </a:r>
          </a:p>
          <a:p>
            <a:r>
              <a:rPr lang="en-GB"/>
              <a:t>Talk about:</a:t>
            </a:r>
          </a:p>
          <a:p>
            <a:pPr lvl="1"/>
            <a:r>
              <a:rPr lang="en-GB"/>
              <a:t>One change you made</a:t>
            </a:r>
          </a:p>
          <a:p>
            <a:pPr lvl="1"/>
            <a:r>
              <a:rPr lang="en-GB"/>
              <a:t>Why that change improves professional report writing</a:t>
            </a:r>
          </a:p>
          <a:p>
            <a:pPr lvl="1"/>
            <a:r>
              <a:rPr lang="en-GB"/>
              <a:t>One feature of report tone you used</a:t>
            </a:r>
          </a:p>
          <a:p>
            <a:r>
              <a:rPr lang="en-GB"/>
              <a:t>You are explaining choices, not judging quality.</a:t>
            </a:r>
          </a:p>
          <a:p>
            <a:r>
              <a:rPr lang="en-GB"/>
              <a:t>You do not need to share with the whole class.</a:t>
            </a:r>
          </a:p>
          <a:p>
            <a:endParaRPr lang="en-GB"/>
          </a:p>
        </p:txBody>
      </p:sp>
      <p:pic>
        <p:nvPicPr>
          <p:cNvPr id="4" name="Online Media 3" title="5 Minute Timer">
            <a:hlinkClick r:id="" action="ppaction://media"/>
            <a:extLst>
              <a:ext uri="{FF2B5EF4-FFF2-40B4-BE49-F238E27FC236}">
                <a16:creationId xmlns:a16="http://schemas.microsoft.com/office/drawing/2014/main" id="{238421F0-63E1-ADBC-A413-5A24E5DB728B}"/>
              </a:ext>
            </a:extLst>
          </p:cNvPr>
          <p:cNvPicPr>
            <a:picLocks noRot="1" noChangeAspect="1"/>
          </p:cNvPicPr>
          <p:nvPr>
            <a:videoFile r:link="rId1"/>
          </p:nvPr>
        </p:nvPicPr>
        <p:blipFill>
          <a:blip r:embed="rId4"/>
          <a:stretch>
            <a:fillRect/>
          </a:stretch>
        </p:blipFill>
        <p:spPr>
          <a:xfrm>
            <a:off x="9114503" y="31064"/>
            <a:ext cx="2937387" cy="1659624"/>
          </a:xfrm>
          <a:prstGeom prst="rect">
            <a:avLst/>
          </a:prstGeom>
        </p:spPr>
      </p:pic>
    </p:spTree>
    <p:extLst>
      <p:ext uri="{BB962C8B-B14F-4D97-AF65-F5344CB8AC3E}">
        <p14:creationId xmlns:p14="http://schemas.microsoft.com/office/powerpoint/2010/main" val="164850125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61C64-A51B-26DB-2310-71640639433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3B13A1FE-59CD-B393-76F4-744C1ADC3FD2}"/>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058437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3BBDE-2223-6287-698A-3D39778DBC71}"/>
              </a:ext>
            </a:extLst>
          </p:cNvPr>
          <p:cNvSpPr>
            <a:spLocks noGrp="1"/>
          </p:cNvSpPr>
          <p:nvPr>
            <p:ph type="title"/>
          </p:nvPr>
        </p:nvSpPr>
        <p:spPr/>
        <p:txBody>
          <a:bodyPr/>
          <a:lstStyle/>
          <a:p>
            <a:r>
              <a:rPr lang="en-US"/>
              <a:t>Spot the Differences</a:t>
            </a:r>
          </a:p>
        </p:txBody>
      </p:sp>
      <p:sp>
        <p:nvSpPr>
          <p:cNvPr id="3" name="Content Placeholder 2">
            <a:extLst>
              <a:ext uri="{FF2B5EF4-FFF2-40B4-BE49-F238E27FC236}">
                <a16:creationId xmlns:a16="http://schemas.microsoft.com/office/drawing/2014/main" id="{5BA58E75-06FB-4E9D-4870-6872319D2C65}"/>
              </a:ext>
            </a:extLst>
          </p:cNvPr>
          <p:cNvSpPr>
            <a:spLocks noGrp="1"/>
          </p:cNvSpPr>
          <p:nvPr>
            <p:ph idx="1"/>
          </p:nvPr>
        </p:nvSpPr>
        <p:spPr>
          <a:xfrm>
            <a:off x="294386" y="3796074"/>
            <a:ext cx="5510580" cy="2697350"/>
          </a:xfrm>
        </p:spPr>
        <p:txBody>
          <a:bodyPr vert="horz" lIns="91440" tIns="45720" rIns="91440" bIns="45720" rtlCol="0" anchor="t">
            <a:normAutofit/>
          </a:bodyPr>
          <a:lstStyle/>
          <a:p>
            <a:pPr marL="514350" indent="-514350" algn="just">
              <a:buAutoNum type="alphaUcPeriod"/>
            </a:pPr>
            <a:r>
              <a:rPr lang="en-US" sz="2800" dirty="0">
                <a:ea typeface="+mn-lt"/>
                <a:cs typeface="+mn-lt"/>
              </a:rPr>
              <a:t>Social media is popular. Many people use it every day. It can affect mental health. Smartphones are very useful. There are positive effects. People communicate more. </a:t>
            </a:r>
            <a:endParaRPr lang="en-US"/>
          </a:p>
          <a:p>
            <a:pPr marL="0" indent="0" algn="just">
              <a:buNone/>
            </a:pPr>
            <a:endParaRPr lang="en-US" sz="2800"/>
          </a:p>
        </p:txBody>
      </p:sp>
      <p:sp>
        <p:nvSpPr>
          <p:cNvPr id="6" name="TextBox 5">
            <a:extLst>
              <a:ext uri="{FF2B5EF4-FFF2-40B4-BE49-F238E27FC236}">
                <a16:creationId xmlns:a16="http://schemas.microsoft.com/office/drawing/2014/main" id="{974D1AC8-BA3A-6B05-200C-F089BA9A036F}"/>
              </a:ext>
            </a:extLst>
          </p:cNvPr>
          <p:cNvSpPr txBox="1"/>
          <p:nvPr/>
        </p:nvSpPr>
        <p:spPr>
          <a:xfrm>
            <a:off x="6278219" y="2708414"/>
            <a:ext cx="5532781" cy="41467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lgn="just">
              <a:lnSpc>
                <a:spcPct val="90000"/>
              </a:lnSpc>
              <a:spcBef>
                <a:spcPts val="1000"/>
              </a:spcBef>
              <a:buAutoNum type="alphaUcPeriod"/>
            </a:pPr>
            <a:endParaRPr lang="en-US" sz="2800"/>
          </a:p>
          <a:p>
            <a:pPr marL="514350" indent="-514350" algn="just">
              <a:lnSpc>
                <a:spcPct val="90000"/>
              </a:lnSpc>
              <a:spcBef>
                <a:spcPts val="1000"/>
              </a:spcBef>
              <a:buAutoNum type="alphaUcPeriod"/>
            </a:pPr>
            <a:endParaRPr lang="en-US" sz="2800"/>
          </a:p>
          <a:p>
            <a:pPr algn="just">
              <a:lnSpc>
                <a:spcPct val="90000"/>
              </a:lnSpc>
              <a:spcBef>
                <a:spcPts val="1000"/>
              </a:spcBef>
            </a:pPr>
            <a:r>
              <a:rPr lang="en-US" sz="2800"/>
              <a:t>B. Social media is widely used in </a:t>
            </a:r>
            <a:r>
              <a:rPr lang="en-US" sz="2800" dirty="0"/>
              <a:t>everyday life. As a result, it has a significant impact on mental health. On the one hand, it allows people to communicate more easily. However, it can also lead to negative effects such as anxiety.</a:t>
            </a:r>
          </a:p>
          <a:p>
            <a:pPr algn="l"/>
            <a:endParaRPr lang="en-US" sz="2000" dirty="0"/>
          </a:p>
        </p:txBody>
      </p:sp>
      <p:sp>
        <p:nvSpPr>
          <p:cNvPr id="7" name="TextBox 6">
            <a:extLst>
              <a:ext uri="{FF2B5EF4-FFF2-40B4-BE49-F238E27FC236}">
                <a16:creationId xmlns:a16="http://schemas.microsoft.com/office/drawing/2014/main" id="{5C1FCDA8-9B8A-8638-179D-132EBFAACA05}"/>
              </a:ext>
            </a:extLst>
          </p:cNvPr>
          <p:cNvSpPr txBox="1"/>
          <p:nvPr/>
        </p:nvSpPr>
        <p:spPr>
          <a:xfrm>
            <a:off x="380999" y="2045804"/>
            <a:ext cx="1142999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dirty="0"/>
              <a:t>Look at the two texts below and spot what is different between them. Which text makes more sense? Why? Work with a partner and make note of your answ</a:t>
            </a:r>
            <a:r>
              <a:rPr lang="en-US" sz="2800"/>
              <a:t>ers</a:t>
            </a:r>
            <a:endParaRPr lang="en-US" sz="2800" dirty="0"/>
          </a:p>
        </p:txBody>
      </p:sp>
    </p:spTree>
    <p:extLst>
      <p:ext uri="{BB962C8B-B14F-4D97-AF65-F5344CB8AC3E}">
        <p14:creationId xmlns:p14="http://schemas.microsoft.com/office/powerpoint/2010/main" val="11079957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B5C13F-1E4F-2E0B-0E45-2276A3823B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F0519B-1060-1CEF-FCB0-415CC932F170}"/>
              </a:ext>
            </a:extLst>
          </p:cNvPr>
          <p:cNvSpPr>
            <a:spLocks noGrp="1"/>
          </p:cNvSpPr>
          <p:nvPr>
            <p:ph type="title"/>
          </p:nvPr>
        </p:nvSpPr>
        <p:spPr/>
        <p:txBody>
          <a:bodyPr/>
          <a:lstStyle/>
          <a:p>
            <a:r>
              <a:rPr lang="en-US"/>
              <a:t>Spot the Differences</a:t>
            </a:r>
          </a:p>
        </p:txBody>
      </p:sp>
      <p:sp>
        <p:nvSpPr>
          <p:cNvPr id="3" name="Content Placeholder 2">
            <a:extLst>
              <a:ext uri="{FF2B5EF4-FFF2-40B4-BE49-F238E27FC236}">
                <a16:creationId xmlns:a16="http://schemas.microsoft.com/office/drawing/2014/main" id="{D22FA483-ADC5-870B-CB2E-3F23E26049B1}"/>
              </a:ext>
            </a:extLst>
          </p:cNvPr>
          <p:cNvSpPr>
            <a:spLocks noGrp="1"/>
          </p:cNvSpPr>
          <p:nvPr>
            <p:ph idx="1"/>
          </p:nvPr>
        </p:nvSpPr>
        <p:spPr>
          <a:xfrm>
            <a:off x="294386" y="3796074"/>
            <a:ext cx="5510580" cy="2697350"/>
          </a:xfrm>
        </p:spPr>
        <p:txBody>
          <a:bodyPr vert="horz" lIns="91440" tIns="45720" rIns="91440" bIns="45720" rtlCol="0" anchor="t">
            <a:normAutofit/>
          </a:bodyPr>
          <a:lstStyle/>
          <a:p>
            <a:pPr marL="514350" indent="-514350" algn="just">
              <a:buAutoNum type="alphaUcPeriod"/>
            </a:pPr>
            <a:r>
              <a:rPr lang="en-US" sz="2800" dirty="0">
                <a:ea typeface="+mn-lt"/>
                <a:cs typeface="+mn-lt"/>
              </a:rPr>
              <a:t>Social media is popular. Many people use it every day. It can affect mental health. </a:t>
            </a:r>
            <a:r>
              <a:rPr lang="en-US" sz="2800" dirty="0">
                <a:highlight>
                  <a:srgbClr val="FF0000"/>
                </a:highlight>
                <a:ea typeface="+mn-lt"/>
                <a:cs typeface="+mn-lt"/>
              </a:rPr>
              <a:t>Smartphones are very useful</a:t>
            </a:r>
            <a:r>
              <a:rPr lang="en-US" sz="2800" dirty="0">
                <a:ea typeface="+mn-lt"/>
                <a:cs typeface="+mn-lt"/>
              </a:rPr>
              <a:t>. There are positive effects. People communicate more. </a:t>
            </a:r>
            <a:endParaRPr lang="en-US"/>
          </a:p>
          <a:p>
            <a:pPr marL="0" indent="0" algn="just">
              <a:buNone/>
            </a:pPr>
            <a:endParaRPr lang="en-US" sz="2800"/>
          </a:p>
        </p:txBody>
      </p:sp>
      <p:sp>
        <p:nvSpPr>
          <p:cNvPr id="6" name="TextBox 5">
            <a:extLst>
              <a:ext uri="{FF2B5EF4-FFF2-40B4-BE49-F238E27FC236}">
                <a16:creationId xmlns:a16="http://schemas.microsoft.com/office/drawing/2014/main" id="{EABED778-7D29-2A03-3F56-D4A2ABB66A40}"/>
              </a:ext>
            </a:extLst>
          </p:cNvPr>
          <p:cNvSpPr txBox="1"/>
          <p:nvPr/>
        </p:nvSpPr>
        <p:spPr>
          <a:xfrm>
            <a:off x="6278219" y="2708414"/>
            <a:ext cx="5532781" cy="41467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lgn="just">
              <a:lnSpc>
                <a:spcPct val="90000"/>
              </a:lnSpc>
              <a:spcBef>
                <a:spcPts val="1000"/>
              </a:spcBef>
              <a:buAutoNum type="alphaUcPeriod"/>
            </a:pPr>
            <a:endParaRPr lang="en-US" sz="2800"/>
          </a:p>
          <a:p>
            <a:pPr marL="514350" indent="-514350" algn="just">
              <a:lnSpc>
                <a:spcPct val="90000"/>
              </a:lnSpc>
              <a:spcBef>
                <a:spcPts val="1000"/>
              </a:spcBef>
              <a:buAutoNum type="alphaUcPeriod"/>
            </a:pPr>
            <a:endParaRPr lang="en-US" sz="2800"/>
          </a:p>
          <a:p>
            <a:pPr algn="just">
              <a:lnSpc>
                <a:spcPct val="90000"/>
              </a:lnSpc>
              <a:spcBef>
                <a:spcPts val="1000"/>
              </a:spcBef>
            </a:pPr>
            <a:r>
              <a:rPr lang="en-US" sz="2800"/>
              <a:t>B. Social media is widely used in </a:t>
            </a:r>
            <a:r>
              <a:rPr lang="en-US" sz="2800" dirty="0"/>
              <a:t>everyday life. </a:t>
            </a:r>
            <a:r>
              <a:rPr lang="en-US" sz="2800" dirty="0">
                <a:highlight>
                  <a:srgbClr val="FFFF00"/>
                </a:highlight>
              </a:rPr>
              <a:t>As a result</a:t>
            </a:r>
            <a:r>
              <a:rPr lang="en-US" sz="2800" dirty="0"/>
              <a:t>, it has a significant impact on mental health. </a:t>
            </a:r>
            <a:r>
              <a:rPr lang="en-US" sz="2800" dirty="0">
                <a:highlight>
                  <a:srgbClr val="FFFF00"/>
                </a:highlight>
              </a:rPr>
              <a:t>On the one hand</a:t>
            </a:r>
            <a:r>
              <a:rPr lang="en-US" sz="2800" dirty="0"/>
              <a:t>, it allows people to communicate more easily. </a:t>
            </a:r>
            <a:r>
              <a:rPr lang="en-US" sz="2800" dirty="0">
                <a:highlight>
                  <a:srgbClr val="FFFF00"/>
                </a:highlight>
              </a:rPr>
              <a:t>However</a:t>
            </a:r>
            <a:r>
              <a:rPr lang="en-US" sz="2800" dirty="0"/>
              <a:t>, it can also lead to negative effects such as anxiety.</a:t>
            </a:r>
          </a:p>
          <a:p>
            <a:pPr algn="l"/>
            <a:endParaRPr lang="en-US" sz="2000" dirty="0"/>
          </a:p>
        </p:txBody>
      </p:sp>
      <p:sp>
        <p:nvSpPr>
          <p:cNvPr id="7" name="TextBox 6">
            <a:extLst>
              <a:ext uri="{FF2B5EF4-FFF2-40B4-BE49-F238E27FC236}">
                <a16:creationId xmlns:a16="http://schemas.microsoft.com/office/drawing/2014/main" id="{A0C97481-3381-86CB-CFD0-890B7FBA5CC1}"/>
              </a:ext>
            </a:extLst>
          </p:cNvPr>
          <p:cNvSpPr txBox="1"/>
          <p:nvPr/>
        </p:nvSpPr>
        <p:spPr>
          <a:xfrm>
            <a:off x="380999" y="2045804"/>
            <a:ext cx="1142999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dirty="0"/>
              <a:t>Look at the two texts below and spot what is different between them. Which text makes more sense? Why? Work with a partner and make note of your answ</a:t>
            </a:r>
            <a:r>
              <a:rPr lang="en-US" sz="2800"/>
              <a:t>ers</a:t>
            </a:r>
            <a:endParaRPr lang="en-US" sz="2800" dirty="0"/>
          </a:p>
        </p:txBody>
      </p:sp>
    </p:spTree>
    <p:extLst>
      <p:ext uri="{BB962C8B-B14F-4D97-AF65-F5344CB8AC3E}">
        <p14:creationId xmlns:p14="http://schemas.microsoft.com/office/powerpoint/2010/main" val="8707444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BEAEE-CFAA-4CA3-A6D9-132F8CE6F99F}"/>
              </a:ext>
            </a:extLst>
          </p:cNvPr>
          <p:cNvSpPr>
            <a:spLocks noGrp="1"/>
          </p:cNvSpPr>
          <p:nvPr>
            <p:ph type="title"/>
          </p:nvPr>
        </p:nvSpPr>
        <p:spPr/>
        <p:txBody>
          <a:bodyPr/>
          <a:lstStyle/>
          <a:p>
            <a:r>
              <a:rPr lang="en-US"/>
              <a:t>Coherence &amp; Cohesion</a:t>
            </a:r>
          </a:p>
        </p:txBody>
      </p:sp>
      <p:sp>
        <p:nvSpPr>
          <p:cNvPr id="3" name="Content Placeholder 2">
            <a:extLst>
              <a:ext uri="{FF2B5EF4-FFF2-40B4-BE49-F238E27FC236}">
                <a16:creationId xmlns:a16="http://schemas.microsoft.com/office/drawing/2014/main" id="{F0A0A998-083E-8519-3665-A18D8AB6AFEB}"/>
              </a:ext>
            </a:extLst>
          </p:cNvPr>
          <p:cNvSpPr>
            <a:spLocks noGrp="1"/>
          </p:cNvSpPr>
          <p:nvPr>
            <p:ph sz="half" idx="1"/>
          </p:nvPr>
        </p:nvSpPr>
        <p:spPr/>
        <p:txBody>
          <a:bodyPr vert="horz" lIns="91440" tIns="45720" rIns="91440" bIns="45720" rtlCol="0" anchor="t">
            <a:normAutofit/>
          </a:bodyPr>
          <a:lstStyle/>
          <a:p>
            <a:pPr marL="0" indent="0" algn="just">
              <a:buNone/>
            </a:pPr>
            <a:r>
              <a:rPr lang="en-GB" b="1" dirty="0">
                <a:solidFill>
                  <a:srgbClr val="0F38F2"/>
                </a:solidFill>
                <a:latin typeface="Arial"/>
                <a:cs typeface="Arial"/>
              </a:rPr>
              <a:t>Coherence </a:t>
            </a:r>
            <a:r>
              <a:rPr lang="en-GB" dirty="0">
                <a:solidFill>
                  <a:srgbClr val="002060"/>
                </a:solidFill>
                <a:latin typeface="Arial"/>
                <a:cs typeface="Arial"/>
              </a:rPr>
              <a:t>means that your writing is easy to understand because all the ideas are connected and flow logically from one to the next. Think of it as making sure your writing is clear and makes sense as a whole.</a:t>
            </a:r>
            <a:endParaRPr lang="en-US">
              <a:latin typeface="Arial"/>
              <a:cs typeface="Arial"/>
            </a:endParaRPr>
          </a:p>
          <a:p>
            <a:pPr marL="0" indent="0" algn="just">
              <a:buNone/>
            </a:pPr>
            <a:endParaRPr lang="en-US" dirty="0"/>
          </a:p>
        </p:txBody>
      </p:sp>
      <p:sp>
        <p:nvSpPr>
          <p:cNvPr id="4" name="Content Placeholder 3">
            <a:extLst>
              <a:ext uri="{FF2B5EF4-FFF2-40B4-BE49-F238E27FC236}">
                <a16:creationId xmlns:a16="http://schemas.microsoft.com/office/drawing/2014/main" id="{C4E56908-1C4F-9812-68A3-A168770C4BDF}"/>
              </a:ext>
            </a:extLst>
          </p:cNvPr>
          <p:cNvSpPr>
            <a:spLocks noGrp="1"/>
          </p:cNvSpPr>
          <p:nvPr>
            <p:ph sz="half" idx="2"/>
          </p:nvPr>
        </p:nvSpPr>
        <p:spPr>
          <a:xfrm>
            <a:off x="6498409" y="1716768"/>
            <a:ext cx="5045890" cy="4674359"/>
          </a:xfrm>
        </p:spPr>
        <p:txBody>
          <a:bodyPr vert="horz" lIns="91440" tIns="45720" rIns="91440" bIns="45720" rtlCol="0" anchor="t">
            <a:normAutofit/>
          </a:bodyPr>
          <a:lstStyle/>
          <a:p>
            <a:pPr marL="0" indent="0" algn="just">
              <a:lnSpc>
                <a:spcPct val="100000"/>
              </a:lnSpc>
              <a:spcBef>
                <a:spcPct val="20000"/>
              </a:spcBef>
              <a:spcAft>
                <a:spcPct val="0"/>
              </a:spcAft>
              <a:buNone/>
            </a:pPr>
            <a:r>
              <a:rPr lang="en-GB" b="1" dirty="0">
                <a:solidFill>
                  <a:srgbClr val="0F38F2"/>
                </a:solidFill>
                <a:latin typeface="Arial"/>
                <a:cs typeface="Arial"/>
              </a:rPr>
              <a:t>Cohesion </a:t>
            </a:r>
            <a:r>
              <a:rPr lang="en-GB" dirty="0">
                <a:solidFill>
                  <a:srgbClr val="002060"/>
                </a:solidFill>
                <a:latin typeface="Arial"/>
                <a:cs typeface="Arial"/>
              </a:rPr>
              <a:t>refers to the way you link sentences and paragraphs together using words and phrases (linking language/devices) like "and," "but," "first," "next," and "however." These help your readers follow your ideas easily.</a:t>
            </a:r>
            <a:endParaRPr lang="en-US" dirty="0">
              <a:latin typeface="Arial"/>
              <a:cs typeface="Arial"/>
            </a:endParaRPr>
          </a:p>
        </p:txBody>
      </p:sp>
    </p:spTree>
    <p:extLst>
      <p:ext uri="{BB962C8B-B14F-4D97-AF65-F5344CB8AC3E}">
        <p14:creationId xmlns:p14="http://schemas.microsoft.com/office/powerpoint/2010/main" val="1296000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1725C-72EF-0059-B4D2-D681F2B917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5F3E6C-D68E-DC24-64E8-5289D3D19B9A}"/>
              </a:ext>
            </a:extLst>
          </p:cNvPr>
          <p:cNvSpPr>
            <a:spLocks noGrp="1"/>
          </p:cNvSpPr>
          <p:nvPr>
            <p:ph type="title"/>
          </p:nvPr>
        </p:nvSpPr>
        <p:spPr/>
        <p:txBody>
          <a:bodyPr/>
          <a:lstStyle/>
          <a:p>
            <a:r>
              <a:rPr lang="en-US"/>
              <a:t>Sarah's Difficulties: Part 1</a:t>
            </a:r>
            <a:endParaRPr lang="en-US" dirty="0"/>
          </a:p>
        </p:txBody>
      </p:sp>
      <p:sp>
        <p:nvSpPr>
          <p:cNvPr id="3" name="Content Placeholder 2">
            <a:extLst>
              <a:ext uri="{FF2B5EF4-FFF2-40B4-BE49-F238E27FC236}">
                <a16:creationId xmlns:a16="http://schemas.microsoft.com/office/drawing/2014/main" id="{B25BC897-B883-6BAB-A1C7-7E25CDDFEF1F}"/>
              </a:ext>
            </a:extLst>
          </p:cNvPr>
          <p:cNvSpPr>
            <a:spLocks noGrp="1"/>
          </p:cNvSpPr>
          <p:nvPr>
            <p:ph idx="1"/>
          </p:nvPr>
        </p:nvSpPr>
        <p:spPr>
          <a:xfrm>
            <a:off x="317500" y="2012231"/>
            <a:ext cx="4681764" cy="4164732"/>
          </a:xfrm>
        </p:spPr>
        <p:txBody>
          <a:bodyPr vert="horz" lIns="91440" tIns="45720" rIns="91440" bIns="45720" rtlCol="0" anchor="t">
            <a:normAutofit lnSpcReduction="10000"/>
          </a:bodyPr>
          <a:lstStyle/>
          <a:p>
            <a:pPr algn="just"/>
            <a:r>
              <a:rPr lang="en-US" dirty="0"/>
              <a:t>Sarah has been working on her TEEL paragraph but in peer feedback, Nick told her she still </a:t>
            </a:r>
            <a:r>
              <a:rPr lang="en-US"/>
              <a:t>must improve.</a:t>
            </a:r>
            <a:endParaRPr lang="en-US" dirty="0"/>
          </a:p>
          <a:p>
            <a:pPr marL="0" indent="0" algn="just">
              <a:buNone/>
            </a:pPr>
            <a:endParaRPr lang="en-US" dirty="0"/>
          </a:p>
          <a:p>
            <a:r>
              <a:rPr lang="en-US"/>
              <a:t>In pairs or trios, sort out Sarah's paragraph into the right order</a:t>
            </a:r>
            <a:endParaRPr lang="en-US" dirty="0"/>
          </a:p>
        </p:txBody>
      </p:sp>
      <p:sp>
        <p:nvSpPr>
          <p:cNvPr id="5" name="Content Placeholder 2">
            <a:extLst>
              <a:ext uri="{FF2B5EF4-FFF2-40B4-BE49-F238E27FC236}">
                <a16:creationId xmlns:a16="http://schemas.microsoft.com/office/drawing/2014/main" id="{AA2AD17D-D4B7-837A-5C40-EB91E4FC326F}"/>
              </a:ext>
            </a:extLst>
          </p:cNvPr>
          <p:cNvSpPr txBox="1">
            <a:spLocks/>
          </p:cNvSpPr>
          <p:nvPr/>
        </p:nvSpPr>
        <p:spPr>
          <a:xfrm>
            <a:off x="6246132" y="2014952"/>
            <a:ext cx="5504997" cy="4164732"/>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a:t>There are </a:t>
            </a:r>
            <a:r>
              <a:rPr lang="en-US" b="1" dirty="0"/>
              <a:t>two</a:t>
            </a:r>
            <a:r>
              <a:rPr lang="en-US"/>
              <a:t> sentences which</a:t>
            </a:r>
            <a:r>
              <a:rPr lang="en-US" dirty="0"/>
              <a:t> do not </a:t>
            </a:r>
            <a:r>
              <a:rPr lang="en-US"/>
              <a:t>relate enough to the main idea. Make sure you discard these sentences before you </a:t>
            </a:r>
            <a:r>
              <a:rPr lang="en-US" dirty="0"/>
              <a:t>order Sarah's thoughts.</a:t>
            </a:r>
          </a:p>
          <a:p>
            <a:pPr marL="0" indent="0" algn="just">
              <a:buNone/>
            </a:pPr>
            <a:endParaRPr lang="en-US" dirty="0"/>
          </a:p>
          <a:p>
            <a:pPr algn="just"/>
            <a:r>
              <a:rPr lang="en-US"/>
              <a:t>The topic sentence is </a:t>
            </a:r>
            <a:r>
              <a:rPr lang="en-US" b="1"/>
              <a:t>marked for you</a:t>
            </a:r>
            <a:r>
              <a:rPr lang="en-US"/>
              <a:t>, so make sure this is first!</a:t>
            </a:r>
            <a:endParaRPr lang="en-US" dirty="0"/>
          </a:p>
        </p:txBody>
      </p:sp>
    </p:spTree>
    <p:extLst>
      <p:ext uri="{BB962C8B-B14F-4D97-AF65-F5344CB8AC3E}">
        <p14:creationId xmlns:p14="http://schemas.microsoft.com/office/powerpoint/2010/main" val="9489391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E7697-8EB2-9D18-13F2-1D7C13977F17}"/>
              </a:ext>
            </a:extLst>
          </p:cNvPr>
          <p:cNvSpPr>
            <a:spLocks noGrp="1"/>
          </p:cNvSpPr>
          <p:nvPr>
            <p:ph type="title"/>
          </p:nvPr>
        </p:nvSpPr>
        <p:spPr/>
        <p:txBody>
          <a:bodyPr/>
          <a:lstStyle/>
          <a:p>
            <a:r>
              <a:rPr lang="en-US" dirty="0"/>
              <a:t>Sarah's </a:t>
            </a:r>
            <a:r>
              <a:rPr lang="en-US"/>
              <a:t>Difficulties: Part</a:t>
            </a:r>
            <a:r>
              <a:rPr lang="en-US" dirty="0"/>
              <a:t> 2</a:t>
            </a:r>
          </a:p>
        </p:txBody>
      </p:sp>
      <p:sp>
        <p:nvSpPr>
          <p:cNvPr id="3" name="Content Placeholder 2">
            <a:extLst>
              <a:ext uri="{FF2B5EF4-FFF2-40B4-BE49-F238E27FC236}">
                <a16:creationId xmlns:a16="http://schemas.microsoft.com/office/drawing/2014/main" id="{53CBD44F-5D02-4ACA-B996-4F54C856FEBF}"/>
              </a:ext>
            </a:extLst>
          </p:cNvPr>
          <p:cNvSpPr>
            <a:spLocks noGrp="1"/>
          </p:cNvSpPr>
          <p:nvPr>
            <p:ph idx="1"/>
          </p:nvPr>
        </p:nvSpPr>
        <p:spPr>
          <a:xfrm>
            <a:off x="467179" y="2039445"/>
            <a:ext cx="10825388" cy="4123911"/>
          </a:xfrm>
        </p:spPr>
        <p:txBody>
          <a:bodyPr vert="horz" lIns="91440" tIns="45720" rIns="91440" bIns="45720" rtlCol="0" anchor="t">
            <a:normAutofit/>
          </a:bodyPr>
          <a:lstStyle/>
          <a:p>
            <a:r>
              <a:rPr lang="en-US" dirty="0"/>
              <a:t>Look at the paragr</a:t>
            </a:r>
            <a:r>
              <a:rPr lang="en-US"/>
              <a:t>aph you have made of Sarah's thoughts</a:t>
            </a:r>
            <a:endParaRPr lang="en-US" dirty="0"/>
          </a:p>
          <a:p>
            <a:r>
              <a:rPr lang="en-US" dirty="0"/>
              <a:t>Decide where you should insert a </a:t>
            </a:r>
            <a:r>
              <a:rPr lang="en-US"/>
              <a:t>linking device</a:t>
            </a:r>
          </a:p>
          <a:p>
            <a:r>
              <a:rPr lang="en-US"/>
              <a:t>Use the table on the next slide</a:t>
            </a:r>
            <a:r>
              <a:rPr lang="en-US" dirty="0"/>
              <a:t> to </a:t>
            </a:r>
            <a:r>
              <a:rPr lang="en-US"/>
              <a:t>choose devices and write</a:t>
            </a:r>
            <a:r>
              <a:rPr lang="en-US" dirty="0"/>
              <a:t> them </a:t>
            </a:r>
            <a:r>
              <a:rPr lang="en-US"/>
              <a:t>on the blank cards</a:t>
            </a:r>
            <a:r>
              <a:rPr lang="en-US" dirty="0"/>
              <a:t> before you insert </a:t>
            </a:r>
            <a:r>
              <a:rPr lang="en-US"/>
              <a:t>them in</a:t>
            </a:r>
            <a:r>
              <a:rPr lang="en-US" dirty="0"/>
              <a:t> your </a:t>
            </a:r>
            <a:r>
              <a:rPr lang="en-US"/>
              <a:t>chosen places</a:t>
            </a:r>
          </a:p>
          <a:p>
            <a:r>
              <a:rPr lang="en-US"/>
              <a:t>Compare your completed paragraph with another pair. </a:t>
            </a:r>
            <a:r>
              <a:rPr lang="en-US" dirty="0"/>
              <a:t>Remember, there will </a:t>
            </a:r>
            <a:r>
              <a:rPr lang="en-US"/>
              <a:t>be more</a:t>
            </a:r>
            <a:r>
              <a:rPr lang="en-US" dirty="0"/>
              <a:t> than one correct version!</a:t>
            </a:r>
          </a:p>
          <a:p>
            <a:endParaRPr lang="en-US" sz="2800" dirty="0"/>
          </a:p>
          <a:p>
            <a:pPr marL="0" indent="0">
              <a:buNone/>
            </a:pPr>
            <a:endParaRPr lang="en-US" dirty="0"/>
          </a:p>
        </p:txBody>
      </p:sp>
    </p:spTree>
    <p:extLst>
      <p:ext uri="{BB962C8B-B14F-4D97-AF65-F5344CB8AC3E}">
        <p14:creationId xmlns:p14="http://schemas.microsoft.com/office/powerpoint/2010/main" val="4321090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AAFA7-BA56-47D0-A270-2090BB274F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04FC47-CEC5-41B0-3528-737DBF81891B}"/>
              </a:ext>
            </a:extLst>
          </p:cNvPr>
          <p:cNvSpPr>
            <a:spLocks noGrp="1"/>
          </p:cNvSpPr>
          <p:nvPr>
            <p:ph type="title"/>
          </p:nvPr>
        </p:nvSpPr>
        <p:spPr>
          <a:xfrm>
            <a:off x="1127125" y="365125"/>
            <a:ext cx="10226673" cy="1325563"/>
          </a:xfrm>
        </p:spPr>
        <p:txBody>
          <a:bodyPr anchor="ctr">
            <a:normAutofit/>
          </a:bodyPr>
          <a:lstStyle/>
          <a:p>
            <a:r>
              <a:rPr lang="en-US" dirty="0"/>
              <a:t>Sarah's </a:t>
            </a:r>
            <a:r>
              <a:rPr lang="en-US"/>
              <a:t>Difficulties: Part 2, Linking Words</a:t>
            </a:r>
          </a:p>
        </p:txBody>
      </p:sp>
      <p:graphicFrame>
        <p:nvGraphicFramePr>
          <p:cNvPr id="5" name="Table 4">
            <a:extLst>
              <a:ext uri="{FF2B5EF4-FFF2-40B4-BE49-F238E27FC236}">
                <a16:creationId xmlns:a16="http://schemas.microsoft.com/office/drawing/2014/main" id="{5BC8083C-1034-8D4E-61A4-D5B2609DE0C2}"/>
              </a:ext>
            </a:extLst>
          </p:cNvPr>
          <p:cNvGraphicFramePr>
            <a:graphicFrameLocks noGrp="1"/>
          </p:cNvGraphicFramePr>
          <p:nvPr>
            <p:extLst>
              <p:ext uri="{D42A27DB-BD31-4B8C-83A1-F6EECF244321}">
                <p14:modId xmlns:p14="http://schemas.microsoft.com/office/powerpoint/2010/main" val="1217419500"/>
              </p:ext>
            </p:extLst>
          </p:nvPr>
        </p:nvGraphicFramePr>
        <p:xfrm>
          <a:off x="544285" y="2013857"/>
          <a:ext cx="11181063" cy="4687099"/>
        </p:xfrm>
        <a:graphic>
          <a:graphicData uri="http://schemas.openxmlformats.org/drawingml/2006/table">
            <a:tbl>
              <a:tblPr firstRow="1" bandRow="1">
                <a:solidFill>
                  <a:schemeClr val="bg1">
                    <a:lumMod val="95000"/>
                  </a:schemeClr>
                </a:solidFill>
                <a:tableStyleId>{5C22544A-7EE6-4342-B048-85BDC9FD1C3A}</a:tableStyleId>
              </a:tblPr>
              <a:tblGrid>
                <a:gridCol w="3892895">
                  <a:extLst>
                    <a:ext uri="{9D8B030D-6E8A-4147-A177-3AD203B41FA5}">
                      <a16:colId xmlns:a16="http://schemas.microsoft.com/office/drawing/2014/main" val="885250247"/>
                    </a:ext>
                  </a:extLst>
                </a:gridCol>
                <a:gridCol w="7288168">
                  <a:extLst>
                    <a:ext uri="{9D8B030D-6E8A-4147-A177-3AD203B41FA5}">
                      <a16:colId xmlns:a16="http://schemas.microsoft.com/office/drawing/2014/main" val="714594255"/>
                    </a:ext>
                  </a:extLst>
                </a:gridCol>
              </a:tblGrid>
              <a:tr h="634906">
                <a:tc>
                  <a:txBody>
                    <a:bodyPr/>
                    <a:lstStyle/>
                    <a:p>
                      <a:pPr algn="ctr" rtl="0" fontAlgn="base">
                        <a:lnSpc>
                          <a:spcPts val="1657"/>
                        </a:lnSpc>
                        <a:buNone/>
                      </a:pPr>
                      <a:r>
                        <a:rPr lang="en-US" sz="2400" b="0" i="0" cap="none" spc="0">
                          <a:solidFill>
                            <a:schemeClr val="bg1"/>
                          </a:solidFill>
                          <a:effectLst/>
                          <a:latin typeface="Times New Roman"/>
                        </a:rPr>
                        <a:t>Purpose </a:t>
                      </a:r>
                    </a:p>
                  </a:txBody>
                  <a:tcPr marL="95980" marR="95980" marT="131630" marB="65815" anchor="ctr">
                    <a:lnL w="12700" cmpd="sng">
                      <a:noFill/>
                    </a:lnL>
                    <a:lnR w="12700" cmpd="sng">
                      <a:noFill/>
                    </a:lnR>
                    <a:lnT w="19050" cap="flat" cmpd="sng" algn="ctr">
                      <a:noFill/>
                      <a:prstDash val="solid"/>
                    </a:lnT>
                    <a:lnB w="38100" cmpd="sng">
                      <a:noFill/>
                    </a:lnB>
                    <a:solidFill>
                      <a:schemeClr val="accent2"/>
                    </a:solidFill>
                  </a:tcPr>
                </a:tc>
                <a:tc>
                  <a:txBody>
                    <a:bodyPr/>
                    <a:lstStyle/>
                    <a:p>
                      <a:pPr algn="ctr" rtl="0" fontAlgn="base">
                        <a:lnSpc>
                          <a:spcPts val="1657"/>
                        </a:lnSpc>
                        <a:buNone/>
                      </a:pPr>
                      <a:r>
                        <a:rPr lang="en-US" sz="2400" b="0" i="0" cap="none" spc="0">
                          <a:solidFill>
                            <a:schemeClr val="bg1"/>
                          </a:solidFill>
                          <a:effectLst/>
                          <a:latin typeface="Times New Roman"/>
                        </a:rPr>
                        <a:t>Linking/Cohesive Devices </a:t>
                      </a:r>
                    </a:p>
                  </a:txBody>
                  <a:tcPr marL="95980" marR="95980" marT="131630" marB="65815"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046291283"/>
                  </a:ext>
                </a:extLst>
              </a:tr>
              <a:tr h="952359">
                <a:tc>
                  <a:txBody>
                    <a:bodyPr/>
                    <a:lstStyle/>
                    <a:p>
                      <a:pPr algn="l" rtl="0" fontAlgn="base">
                        <a:lnSpc>
                          <a:spcPts val="1657"/>
                        </a:lnSpc>
                        <a:buNone/>
                      </a:pPr>
                      <a:r>
                        <a:rPr lang="en-US" sz="2400" b="1" i="0" cap="none" spc="0">
                          <a:solidFill>
                            <a:schemeClr val="tx1"/>
                          </a:solidFill>
                          <a:effectLst/>
                          <a:latin typeface="Times New Roman"/>
                        </a:rPr>
                        <a:t>To show cause or consequence</a:t>
                      </a:r>
                      <a:r>
                        <a:rPr lang="en-US" sz="2400" b="0" i="0" cap="none" spc="0" dirty="0">
                          <a:solidFill>
                            <a:schemeClr val="tx1"/>
                          </a:solidFill>
                          <a:effectLst/>
                          <a:latin typeface="Times New Roman"/>
                        </a:rPr>
                        <a:t> </a:t>
                      </a:r>
                    </a:p>
                  </a:txBody>
                  <a:tcPr marL="95980" marR="95980" marT="131630" marB="65815"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lnSpc>
                          <a:spcPts val="1657"/>
                        </a:lnSpc>
                        <a:buNone/>
                      </a:pPr>
                      <a:r>
                        <a:rPr lang="en-US" sz="2400" b="0" i="0" cap="none" spc="0" dirty="0">
                          <a:solidFill>
                            <a:schemeClr val="tx1"/>
                          </a:solidFill>
                          <a:effectLst/>
                          <a:latin typeface="Times New Roman"/>
                        </a:rPr>
                        <a:t>therefore, as a result, consequently, because of this, so </a:t>
                      </a:r>
                    </a:p>
                  </a:txBody>
                  <a:tcPr marL="95980" marR="95980" marT="131630" marB="65815" anchor="ctr">
                    <a:lnL w="12700" cmpd="sng">
                      <a:noFill/>
                      <a:prstDash val="solid"/>
                    </a:lnL>
                    <a:lnR w="12700" cmpd="sng">
                      <a:noFill/>
                      <a:prstDash val="solid"/>
                    </a:lnR>
                    <a:lnT w="38100" cmpd="sng">
                      <a:noFill/>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749336480"/>
                  </a:ext>
                </a:extLst>
              </a:tr>
              <a:tr h="597558">
                <a:tc>
                  <a:txBody>
                    <a:bodyPr/>
                    <a:lstStyle/>
                    <a:p>
                      <a:pPr algn="l" rtl="0" fontAlgn="base">
                        <a:lnSpc>
                          <a:spcPts val="1657"/>
                        </a:lnSpc>
                        <a:buNone/>
                      </a:pPr>
                      <a:r>
                        <a:rPr lang="en-US" sz="2400" b="1" i="0" cap="none" spc="0">
                          <a:solidFill>
                            <a:schemeClr val="tx1"/>
                          </a:solidFill>
                          <a:effectLst/>
                          <a:latin typeface="Times New Roman"/>
                        </a:rPr>
                        <a:t>To add information</a:t>
                      </a:r>
                      <a:r>
                        <a:rPr lang="en-US" sz="2400" b="0" i="0" cap="none" spc="0" dirty="0">
                          <a:solidFill>
                            <a:schemeClr val="tx1"/>
                          </a:solidFill>
                          <a:effectLst/>
                          <a:latin typeface="Times New Roman"/>
                        </a:rPr>
                        <a:t>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lnSpc>
                          <a:spcPts val="1657"/>
                        </a:lnSpc>
                        <a:buNone/>
                      </a:pPr>
                      <a:r>
                        <a:rPr lang="en-US" sz="2400" b="0" i="0" cap="none" spc="0">
                          <a:solidFill>
                            <a:schemeClr val="tx1"/>
                          </a:solidFill>
                          <a:effectLst/>
                          <a:latin typeface="Times New Roman"/>
                        </a:rPr>
                        <a:t>also, in addition, moreover, furthermore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481652325"/>
                  </a:ext>
                </a:extLst>
              </a:tr>
              <a:tr h="952359">
                <a:tc>
                  <a:txBody>
                    <a:bodyPr/>
                    <a:lstStyle/>
                    <a:p>
                      <a:pPr algn="l" rtl="0" fontAlgn="base">
                        <a:lnSpc>
                          <a:spcPts val="1657"/>
                        </a:lnSpc>
                        <a:buNone/>
                      </a:pPr>
                      <a:r>
                        <a:rPr lang="en-US" sz="2400" b="1" i="0" cap="none" spc="0">
                          <a:solidFill>
                            <a:schemeClr val="tx1"/>
                          </a:solidFill>
                          <a:effectLst/>
                          <a:latin typeface="Times New Roman"/>
                        </a:rPr>
                        <a:t>To contrast ideas</a:t>
                      </a:r>
                      <a:r>
                        <a:rPr lang="en-US" sz="2400" b="0" i="0" cap="none" spc="0" dirty="0">
                          <a:solidFill>
                            <a:schemeClr val="tx1"/>
                          </a:solidFill>
                          <a:effectLst/>
                          <a:latin typeface="Times New Roman"/>
                        </a:rPr>
                        <a:t>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lnSpc>
                          <a:spcPts val="1657"/>
                        </a:lnSpc>
                        <a:buNone/>
                      </a:pPr>
                      <a:r>
                        <a:rPr lang="en-US" sz="2400" b="0" i="0" cap="none" spc="0">
                          <a:solidFill>
                            <a:schemeClr val="tx1"/>
                          </a:solidFill>
                          <a:effectLst/>
                          <a:latin typeface="Times New Roman"/>
                        </a:rPr>
                        <a:t>however, on the other hand, but, although, despite this, while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1822268012"/>
                  </a:ext>
                </a:extLst>
              </a:tr>
              <a:tr h="952359">
                <a:tc>
                  <a:txBody>
                    <a:bodyPr/>
                    <a:lstStyle/>
                    <a:p>
                      <a:pPr algn="l" rtl="0" fontAlgn="base">
                        <a:lnSpc>
                          <a:spcPts val="1657"/>
                        </a:lnSpc>
                        <a:buNone/>
                      </a:pPr>
                      <a:r>
                        <a:rPr lang="en-US" sz="2400" b="1" i="0" cap="none" spc="0">
                          <a:solidFill>
                            <a:schemeClr val="tx1"/>
                          </a:solidFill>
                          <a:effectLst/>
                          <a:latin typeface="Times New Roman"/>
                        </a:rPr>
                        <a:t>To give examples or evidence</a:t>
                      </a:r>
                      <a:r>
                        <a:rPr lang="en-US" sz="2400" b="0" i="0" cap="none" spc="0" dirty="0">
                          <a:solidFill>
                            <a:schemeClr val="tx1"/>
                          </a:solidFill>
                          <a:effectLst/>
                          <a:latin typeface="Times New Roman"/>
                        </a:rPr>
                        <a:t>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lnSpc>
                          <a:spcPts val="1657"/>
                        </a:lnSpc>
                        <a:buNone/>
                      </a:pPr>
                      <a:r>
                        <a:rPr lang="en-US" sz="2400" b="0" i="0" cap="none" spc="0" dirty="0">
                          <a:solidFill>
                            <a:schemeClr val="tx1"/>
                          </a:solidFill>
                          <a:effectLst/>
                          <a:latin typeface="Times New Roman"/>
                        </a:rPr>
                        <a:t>for example, for instance, in particular, according to [source]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261557324"/>
                  </a:ext>
                </a:extLst>
              </a:tr>
              <a:tr h="597558">
                <a:tc>
                  <a:txBody>
                    <a:bodyPr/>
                    <a:lstStyle/>
                    <a:p>
                      <a:pPr algn="l" rtl="0" fontAlgn="base">
                        <a:lnSpc>
                          <a:spcPts val="1657"/>
                        </a:lnSpc>
                        <a:buNone/>
                      </a:pPr>
                      <a:r>
                        <a:rPr lang="en-US" sz="2400" b="1" i="0" cap="none" spc="0" dirty="0">
                          <a:solidFill>
                            <a:schemeClr val="tx1"/>
                          </a:solidFill>
                          <a:effectLst/>
                          <a:latin typeface="Times New Roman"/>
                        </a:rPr>
                        <a:t>To </a:t>
                      </a:r>
                      <a:r>
                        <a:rPr lang="en-US" sz="2400" b="1" i="0" cap="none" spc="0" dirty="0" err="1">
                          <a:solidFill>
                            <a:schemeClr val="tx1"/>
                          </a:solidFill>
                          <a:effectLst/>
                          <a:latin typeface="Times New Roman"/>
                        </a:rPr>
                        <a:t>summarise</a:t>
                      </a:r>
                      <a:r>
                        <a:rPr lang="en-US" sz="2400" b="1" i="0" cap="none" spc="0" dirty="0">
                          <a:solidFill>
                            <a:schemeClr val="tx1"/>
                          </a:solidFill>
                          <a:effectLst/>
                          <a:latin typeface="Times New Roman"/>
                        </a:rPr>
                        <a:t> or conclude</a:t>
                      </a:r>
                      <a:r>
                        <a:rPr lang="en-US" sz="2400" b="0" i="0" cap="none" spc="0" dirty="0">
                          <a:solidFill>
                            <a:schemeClr val="tx1"/>
                          </a:solidFill>
                          <a:effectLst/>
                          <a:latin typeface="Times New Roman"/>
                        </a:rPr>
                        <a:t>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tc>
                  <a:txBody>
                    <a:bodyPr/>
                    <a:lstStyle/>
                    <a:p>
                      <a:pPr algn="l" rtl="0" fontAlgn="base">
                        <a:lnSpc>
                          <a:spcPts val="1657"/>
                        </a:lnSpc>
                        <a:buNone/>
                      </a:pPr>
                      <a:r>
                        <a:rPr lang="en-US" sz="2400" b="0" i="0" cap="none" spc="0">
                          <a:solidFill>
                            <a:schemeClr val="tx1"/>
                          </a:solidFill>
                          <a:effectLst/>
                          <a:latin typeface="Times New Roman"/>
                        </a:rPr>
                        <a:t>in conclusion, overall, to sum up, thus </a:t>
                      </a:r>
                    </a:p>
                  </a:txBody>
                  <a:tcPr marL="95980" marR="95980" marT="131630" marB="65815" anchor="ctr">
                    <a:lnL w="12700" cmpd="sng">
                      <a:noFill/>
                      <a:prstDash val="solid"/>
                    </a:lnL>
                    <a:lnR w="12700" cmpd="sng">
                      <a:noFill/>
                      <a:prstDash val="solid"/>
                    </a:lnR>
                    <a:lnT w="9525" cap="flat" cmpd="sng" algn="ctr">
                      <a:solidFill>
                        <a:schemeClr val="tx1">
                          <a:lumMod val="50000"/>
                          <a:lumOff val="50000"/>
                        </a:schemeClr>
                      </a:solidFill>
                      <a:prstDash val="solid"/>
                    </a:lnT>
                    <a:lnB w="9525" cap="flat" cmpd="sng" algn="ctr">
                      <a:solidFill>
                        <a:schemeClr val="tx1">
                          <a:lumMod val="50000"/>
                          <a:lumOff val="50000"/>
                        </a:schemeClr>
                      </a:solidFill>
                      <a:prstDash val="solid"/>
                    </a:lnB>
                    <a:solidFill>
                      <a:schemeClr val="bg1">
                        <a:lumMod val="95000"/>
                      </a:schemeClr>
                    </a:solidFill>
                  </a:tcPr>
                </a:tc>
                <a:extLst>
                  <a:ext uri="{0D108BD9-81ED-4DB2-BD59-A6C34878D82A}">
                    <a16:rowId xmlns:a16="http://schemas.microsoft.com/office/drawing/2014/main" val="300763452"/>
                  </a:ext>
                </a:extLst>
              </a:tr>
            </a:tbl>
          </a:graphicData>
        </a:graphic>
      </p:graphicFrame>
    </p:spTree>
    <p:extLst>
      <p:ext uri="{BB962C8B-B14F-4D97-AF65-F5344CB8AC3E}">
        <p14:creationId xmlns:p14="http://schemas.microsoft.com/office/powerpoint/2010/main" val="3597289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5F4BE-83B2-606C-9172-B6797CB375EE}"/>
              </a:ext>
            </a:extLst>
          </p:cNvPr>
          <p:cNvSpPr>
            <a:spLocks noGrp="1"/>
          </p:cNvSpPr>
          <p:nvPr>
            <p:ph type="title"/>
          </p:nvPr>
        </p:nvSpPr>
        <p:spPr/>
        <p:txBody>
          <a:bodyPr>
            <a:normAutofit fontScale="90000"/>
          </a:bodyPr>
          <a:lstStyle/>
          <a:p>
            <a:br>
              <a:rPr lang="en-US" dirty="0"/>
            </a:br>
            <a:br>
              <a:rPr lang="en-US" dirty="0"/>
            </a:br>
            <a:r>
              <a:rPr lang="en-US"/>
              <a:t>Coherence &amp; Cohesion in Business Communication</a:t>
            </a:r>
          </a:p>
          <a:p>
            <a:endParaRPr lang="en-US"/>
          </a:p>
          <a:p>
            <a:endParaRPr lang="en-US" dirty="0"/>
          </a:p>
        </p:txBody>
      </p:sp>
      <p:sp>
        <p:nvSpPr>
          <p:cNvPr id="3" name="Content Placeholder 2">
            <a:extLst>
              <a:ext uri="{FF2B5EF4-FFF2-40B4-BE49-F238E27FC236}">
                <a16:creationId xmlns:a16="http://schemas.microsoft.com/office/drawing/2014/main" id="{96AD9DF3-7882-1136-5A0D-F3C97BEA6262}"/>
              </a:ext>
            </a:extLst>
          </p:cNvPr>
          <p:cNvSpPr>
            <a:spLocks noGrp="1"/>
          </p:cNvSpPr>
          <p:nvPr>
            <p:ph sz="half" idx="1"/>
          </p:nvPr>
        </p:nvSpPr>
        <p:spPr>
          <a:xfrm>
            <a:off x="1127124" y="1825625"/>
            <a:ext cx="4947467" cy="4657794"/>
          </a:xfrm>
        </p:spPr>
        <p:txBody>
          <a:bodyPr vert="horz" lIns="91440" tIns="45720" rIns="91440" bIns="45720" rtlCol="0" anchor="t">
            <a:noAutofit/>
          </a:bodyPr>
          <a:lstStyle/>
          <a:p>
            <a:pPr marL="0" indent="0">
              <a:buNone/>
            </a:pPr>
            <a:r>
              <a:rPr lang="en-US" sz="2700" b="1">
                <a:ea typeface="+mn-lt"/>
                <a:cs typeface="+mn-lt"/>
              </a:rPr>
              <a:t>Business communication:</a:t>
            </a:r>
            <a:endParaRPr lang="en-US"/>
          </a:p>
          <a:p>
            <a:r>
              <a:rPr lang="en-US" sz="2700">
                <a:ea typeface="+mn-lt"/>
                <a:cs typeface="+mn-lt"/>
              </a:rPr>
              <a:t>must be clear and easy to follow </a:t>
            </a:r>
            <a:endParaRPr lang="en-US" sz="2700"/>
          </a:p>
          <a:p>
            <a:r>
              <a:rPr lang="en-US" sz="2700" dirty="0">
                <a:ea typeface="+mn-lt"/>
                <a:cs typeface="+mn-lt"/>
              </a:rPr>
              <a:t>Ideas </a:t>
            </a:r>
            <a:r>
              <a:rPr lang="en-US" sz="2700" dirty="0" err="1">
                <a:ea typeface="+mn-lt"/>
                <a:cs typeface="+mn-lt"/>
              </a:rPr>
              <a:t>organised</a:t>
            </a:r>
            <a:r>
              <a:rPr lang="en-US" sz="2700" dirty="0">
                <a:ea typeface="+mn-lt"/>
                <a:cs typeface="+mn-lt"/>
              </a:rPr>
              <a:t> logically (coherence) </a:t>
            </a:r>
          </a:p>
          <a:p>
            <a:r>
              <a:rPr lang="en-US" sz="2700">
                <a:ea typeface="+mn-lt"/>
                <a:cs typeface="+mn-lt"/>
              </a:rPr>
              <a:t>Sentences clearly connected (cohesion) </a:t>
            </a:r>
            <a:endParaRPr lang="en-US">
              <a:ea typeface="+mn-lt"/>
              <a:cs typeface="+mn-lt"/>
            </a:endParaRPr>
          </a:p>
          <a:p>
            <a:r>
              <a:rPr lang="en-US" sz="3600" dirty="0">
                <a:ea typeface="+mn-lt"/>
                <a:cs typeface="+mn-lt"/>
              </a:rPr>
              <a:t>Poor </a:t>
            </a:r>
            <a:r>
              <a:rPr lang="en-US" sz="3600" dirty="0" err="1">
                <a:ea typeface="+mn-lt"/>
                <a:cs typeface="+mn-lt"/>
              </a:rPr>
              <a:t>organisation</a:t>
            </a:r>
            <a:r>
              <a:rPr lang="en-US" sz="3600" dirty="0">
                <a:ea typeface="+mn-lt"/>
                <a:cs typeface="+mn-lt"/>
              </a:rPr>
              <a:t> = confusion </a:t>
            </a:r>
            <a:endParaRPr lang="en-US" sz="3600"/>
          </a:p>
          <a:p>
            <a:endParaRPr lang="en-US" sz="2700" dirty="0"/>
          </a:p>
          <a:p>
            <a:endParaRPr lang="en-US" sz="2700" dirty="0"/>
          </a:p>
        </p:txBody>
      </p:sp>
      <p:sp>
        <p:nvSpPr>
          <p:cNvPr id="4" name="Content Placeholder 3">
            <a:extLst>
              <a:ext uri="{FF2B5EF4-FFF2-40B4-BE49-F238E27FC236}">
                <a16:creationId xmlns:a16="http://schemas.microsoft.com/office/drawing/2014/main" id="{B6F09B1B-3AB6-EB20-866B-4326C9639D97}"/>
              </a:ext>
            </a:extLst>
          </p:cNvPr>
          <p:cNvSpPr>
            <a:spLocks noGrp="1"/>
          </p:cNvSpPr>
          <p:nvPr>
            <p:ph sz="half" idx="2"/>
          </p:nvPr>
        </p:nvSpPr>
        <p:spPr>
          <a:xfrm>
            <a:off x="6241649" y="1825625"/>
            <a:ext cx="5642237" cy="4657794"/>
          </a:xfrm>
        </p:spPr>
        <p:txBody>
          <a:bodyPr vert="horz" lIns="91440" tIns="45720" rIns="91440" bIns="45720" rtlCol="0" anchor="t">
            <a:noAutofit/>
          </a:bodyPr>
          <a:lstStyle/>
          <a:p>
            <a:pPr marL="0" indent="0" algn="just">
              <a:buNone/>
            </a:pPr>
            <a:r>
              <a:rPr lang="en-US" sz="2700"/>
              <a:t>As we learnt earlier today, </a:t>
            </a:r>
            <a:r>
              <a:rPr lang="en-US" sz="2700">
                <a:ea typeface="+mn-lt"/>
                <a:cs typeface="+mn-lt"/>
              </a:rPr>
              <a:t>professional communication should be: </a:t>
            </a:r>
            <a:endParaRPr lang="en-US" sz="2700"/>
          </a:p>
          <a:p>
            <a:pPr algn="just"/>
            <a:r>
              <a:rPr lang="en-US" sz="2700">
                <a:ea typeface="+mn-lt"/>
                <a:cs typeface="+mn-lt"/>
              </a:rPr>
              <a:t>Clear </a:t>
            </a:r>
            <a:endParaRPr lang="en-US" sz="2700"/>
          </a:p>
          <a:p>
            <a:pPr algn="just"/>
            <a:r>
              <a:rPr lang="en-US" sz="2700">
                <a:ea typeface="+mn-lt"/>
                <a:cs typeface="+mn-lt"/>
              </a:rPr>
              <a:t>Structured </a:t>
            </a:r>
            <a:endParaRPr lang="en-US"/>
          </a:p>
          <a:p>
            <a:pPr algn="just"/>
            <a:r>
              <a:rPr lang="en-US" sz="2700">
                <a:ea typeface="+mn-lt"/>
                <a:cs typeface="+mn-lt"/>
              </a:rPr>
              <a:t>Appropriate </a:t>
            </a:r>
            <a:endParaRPr lang="en-US"/>
          </a:p>
          <a:p>
            <a:pPr algn="just"/>
            <a:r>
              <a:rPr lang="en-US" sz="2700">
                <a:ea typeface="+mn-lt"/>
                <a:cs typeface="+mn-lt"/>
              </a:rPr>
              <a:t>Easy to understand </a:t>
            </a:r>
            <a:endParaRPr lang="en-US">
              <a:ea typeface="+mn-lt"/>
              <a:cs typeface="+mn-lt"/>
            </a:endParaRPr>
          </a:p>
          <a:p>
            <a:pPr indent="0" algn="just">
              <a:buNone/>
            </a:pPr>
            <a:br>
              <a:rPr lang="en-US" dirty="0"/>
            </a:br>
            <a:endParaRPr lang="en-US" dirty="0"/>
          </a:p>
          <a:p>
            <a:pPr marL="0" indent="0" algn="just">
              <a:buNone/>
            </a:pPr>
            <a:endParaRPr lang="en-US" sz="2700" dirty="0"/>
          </a:p>
          <a:p>
            <a:pPr algn="just"/>
            <a:endParaRPr lang="en-US" dirty="0"/>
          </a:p>
        </p:txBody>
      </p:sp>
      <p:sp>
        <p:nvSpPr>
          <p:cNvPr id="5" name="TextBox 4">
            <a:extLst>
              <a:ext uri="{FF2B5EF4-FFF2-40B4-BE49-F238E27FC236}">
                <a16:creationId xmlns:a16="http://schemas.microsoft.com/office/drawing/2014/main" id="{2751CB81-41FD-1A2B-316E-1DD684B8ED29}"/>
              </a:ext>
            </a:extLst>
          </p:cNvPr>
          <p:cNvSpPr txBox="1"/>
          <p:nvPr/>
        </p:nvSpPr>
        <p:spPr>
          <a:xfrm>
            <a:off x="6476999" y="5350565"/>
            <a:ext cx="5408544" cy="954107"/>
          </a:xfrm>
          <a:prstGeom prst="rect">
            <a:avLst/>
          </a:prstGeom>
          <a:ln w="28575"/>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ea typeface="+mn-lt"/>
                <a:cs typeface="+mn-lt"/>
              </a:rPr>
              <a:t>Clear ideas + clear connections = effective communication</a:t>
            </a:r>
            <a:endParaRPr lang="en-US" sz="2400" b="1"/>
          </a:p>
        </p:txBody>
      </p:sp>
    </p:spTree>
    <p:extLst>
      <p:ext uri="{BB962C8B-B14F-4D97-AF65-F5344CB8AC3E}">
        <p14:creationId xmlns:p14="http://schemas.microsoft.com/office/powerpoint/2010/main" val="12451855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20FCF-AEF9-5310-58CB-6BC750446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3B9289-B1F9-DC88-DE0E-43F061AF30B9}"/>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497CB31C-32EE-91F2-5269-A267C166A87F}"/>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084048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D927B-146C-5627-C047-EF6D243DB6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73E008-DD69-1EDB-8523-6AAD6A49B6D2}"/>
              </a:ext>
            </a:extLst>
          </p:cNvPr>
          <p:cNvSpPr>
            <a:spLocks noGrp="1"/>
          </p:cNvSpPr>
          <p:nvPr>
            <p:ph type="title"/>
          </p:nvPr>
        </p:nvSpPr>
        <p:spPr/>
        <p:txBody>
          <a:bodyPr/>
          <a:lstStyle/>
          <a:p>
            <a:r>
              <a:rPr lang="en-US"/>
              <a:t>Task 2 Workshop 2: Peer Review</a:t>
            </a:r>
          </a:p>
        </p:txBody>
      </p:sp>
      <p:sp>
        <p:nvSpPr>
          <p:cNvPr id="3" name="Content Placeholder 2">
            <a:extLst>
              <a:ext uri="{FF2B5EF4-FFF2-40B4-BE49-F238E27FC236}">
                <a16:creationId xmlns:a16="http://schemas.microsoft.com/office/drawing/2014/main" id="{6F4FF659-368B-D48C-5430-412000F7B61B}"/>
              </a:ext>
            </a:extLst>
          </p:cNvPr>
          <p:cNvSpPr>
            <a:spLocks noGrp="1"/>
          </p:cNvSpPr>
          <p:nvPr>
            <p:ph idx="1"/>
          </p:nvPr>
        </p:nvSpPr>
        <p:spPr/>
        <p:txBody>
          <a:bodyPr vert="horz" lIns="91440" tIns="45720" rIns="91440" bIns="45720" rtlCol="0" anchor="t">
            <a:noAutofit/>
          </a:bodyPr>
          <a:lstStyle/>
          <a:p>
            <a:pPr marL="571500" indent="-571500"/>
            <a:r>
              <a:rPr lang="en-GB" sz="4000" b="1">
                <a:highlight>
                  <a:srgbClr val="FFFFFF"/>
                </a:highlight>
                <a:ea typeface="+mn-lt"/>
                <a:cs typeface="+mn-lt"/>
              </a:rPr>
              <a:t>Exchange your Task 2 draft with a partner</a:t>
            </a:r>
            <a:endParaRPr lang="en-US" b="1"/>
          </a:p>
          <a:p>
            <a:pPr marL="571500" indent="-571500"/>
            <a:r>
              <a:rPr lang="en-GB" sz="4000">
                <a:highlight>
                  <a:srgbClr val="FFFFFF"/>
                </a:highlight>
                <a:latin typeface="Aptos"/>
                <a:cs typeface="Arial"/>
              </a:rPr>
              <a:t>Use the checklist to check for:</a:t>
            </a:r>
          </a:p>
          <a:p>
            <a:pPr marL="0" indent="0">
              <a:buNone/>
            </a:pPr>
            <a:r>
              <a:rPr lang="en-GB" sz="4000">
                <a:highlight>
                  <a:srgbClr val="FFFFFF"/>
                </a:highlight>
                <a:latin typeface="Aptos"/>
                <a:cs typeface="Arial"/>
              </a:rPr>
              <a:t>- Academic Style</a:t>
            </a:r>
          </a:p>
          <a:p>
            <a:pPr marL="0" indent="0">
              <a:buNone/>
            </a:pPr>
            <a:r>
              <a:rPr lang="en-GB" sz="4000">
                <a:highlight>
                  <a:srgbClr val="FFFFFF"/>
                </a:highlight>
                <a:latin typeface="Aptos"/>
                <a:cs typeface="Arial"/>
              </a:rPr>
              <a:t>- Coherence &amp; Cohesion</a:t>
            </a:r>
            <a:endParaRPr lang="en-GB" sz="4000" dirty="0">
              <a:highlight>
                <a:srgbClr val="FFFFFF"/>
              </a:highlight>
              <a:latin typeface="Aptos"/>
              <a:cs typeface="Arial"/>
            </a:endParaRPr>
          </a:p>
          <a:p>
            <a:pPr marL="0" indent="0">
              <a:buNone/>
            </a:pPr>
            <a:endParaRPr lang="en-GB" sz="4000" dirty="0">
              <a:highlight>
                <a:srgbClr val="FFFFFF"/>
              </a:highlight>
              <a:latin typeface="Aptos"/>
              <a:cs typeface="Arial"/>
            </a:endParaRPr>
          </a:p>
          <a:p>
            <a:pPr marL="571500" indent="-571500"/>
            <a:r>
              <a:rPr lang="en-GB" sz="4000">
                <a:highlight>
                  <a:srgbClr val="FFFFFF"/>
                </a:highlight>
                <a:latin typeface="Aptos"/>
                <a:cs typeface="Arial"/>
              </a:rPr>
              <a:t>Then discuss with your partner how they can improve their drafts</a:t>
            </a:r>
            <a:endParaRPr lang="en-GB"/>
          </a:p>
          <a:p>
            <a:pPr marL="0" indent="0">
              <a:buNone/>
            </a:pPr>
            <a:endParaRPr lang="en-GB" sz="4000" b="1" dirty="0">
              <a:highlight>
                <a:srgbClr val="FFFFFF"/>
              </a:highlight>
              <a:latin typeface="Aptos"/>
              <a:cs typeface="Arial"/>
            </a:endParaRPr>
          </a:p>
          <a:p>
            <a:pPr marL="571500" indent="-571500"/>
            <a:endParaRPr lang="en-GB" sz="4000" dirty="0">
              <a:highlight>
                <a:srgbClr val="FFFFFF"/>
              </a:highlight>
              <a:latin typeface="Aptos"/>
              <a:cs typeface="Arial"/>
            </a:endParaRPr>
          </a:p>
          <a:p>
            <a:pPr marL="0" indent="0">
              <a:buNone/>
            </a:pPr>
            <a:endParaRPr lang="en-GB" sz="4000" dirty="0">
              <a:highlight>
                <a:srgbClr val="FFFFFF"/>
              </a:highlight>
              <a:latin typeface="Aptos"/>
              <a:cs typeface="Arial"/>
            </a:endParaRPr>
          </a:p>
          <a:p>
            <a:pPr marL="457200" indent="-457200"/>
            <a:endParaRPr lang="en-GB" sz="2800" dirty="0">
              <a:highlight>
                <a:srgbClr val="FFFFFF"/>
              </a:highlight>
              <a:latin typeface="Arial"/>
              <a:cs typeface="Arial"/>
            </a:endParaRPr>
          </a:p>
          <a:p>
            <a:pPr marL="457200" indent="-457200"/>
            <a:endParaRPr lang="en-GB" sz="2800" b="1" dirty="0">
              <a:highlight>
                <a:srgbClr val="FFFFFF"/>
              </a:highlight>
              <a:latin typeface="Arial"/>
              <a:cs typeface="Arial"/>
            </a:endParaRPr>
          </a:p>
          <a:p>
            <a:endParaRPr lang="en-GB" sz="2400">
              <a:highlight>
                <a:srgbClr val="FFFFFF"/>
              </a:highlight>
              <a:latin typeface="Arial"/>
              <a:cs typeface="Arial"/>
            </a:endParaRPr>
          </a:p>
          <a:p>
            <a:endParaRPr lang="en-GB" sz="1200">
              <a:highlight>
                <a:srgbClr val="FFFFFF"/>
              </a:highlight>
              <a:latin typeface="Arial"/>
              <a:cs typeface="Arial"/>
            </a:endParaRPr>
          </a:p>
          <a:p>
            <a:endParaRPr lang="en-GB" sz="1200">
              <a:highlight>
                <a:srgbClr val="FFFFFF"/>
              </a:highlight>
              <a:latin typeface="Arial"/>
              <a:cs typeface="Arial"/>
            </a:endParaRPr>
          </a:p>
        </p:txBody>
      </p:sp>
    </p:spTree>
    <p:extLst>
      <p:ext uri="{BB962C8B-B14F-4D97-AF65-F5344CB8AC3E}">
        <p14:creationId xmlns:p14="http://schemas.microsoft.com/office/powerpoint/2010/main" val="33805390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30484-5D2C-C127-41F3-F3E749D84E2C}"/>
              </a:ext>
            </a:extLst>
          </p:cNvPr>
          <p:cNvSpPr>
            <a:spLocks noGrp="1"/>
          </p:cNvSpPr>
          <p:nvPr>
            <p:ph type="title"/>
          </p:nvPr>
        </p:nvSpPr>
        <p:spPr/>
        <p:txBody>
          <a:bodyPr/>
          <a:lstStyle/>
          <a:p>
            <a:r>
              <a:rPr lang="en-US"/>
              <a:t>Recap</a:t>
            </a:r>
          </a:p>
        </p:txBody>
      </p:sp>
      <p:graphicFrame>
        <p:nvGraphicFramePr>
          <p:cNvPr id="3842" name="Content Placeholder 3">
            <a:extLst>
              <a:ext uri="{FF2B5EF4-FFF2-40B4-BE49-F238E27FC236}">
                <a16:creationId xmlns:a16="http://schemas.microsoft.com/office/drawing/2014/main" id="{B7F030D3-5CC7-1882-EA91-BF4D99E75C1E}"/>
              </a:ext>
            </a:extLst>
          </p:cNvPr>
          <p:cNvGraphicFramePr>
            <a:graphicFrameLocks noGrp="1"/>
          </p:cNvGraphicFramePr>
          <p:nvPr>
            <p:extLst>
              <p:ext uri="{D42A27DB-BD31-4B8C-83A1-F6EECF244321}">
                <p14:modId xmlns:p14="http://schemas.microsoft.com/office/powerpoint/2010/main" val="1764405065"/>
              </p:ext>
            </p:extLst>
          </p:nvPr>
        </p:nvGraphicFramePr>
        <p:xfrm>
          <a:off x="1127125" y="614241"/>
          <a:ext cx="10839588" cy="5914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33295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a:xfrm>
            <a:off x="399142" y="2012231"/>
            <a:ext cx="5845803" cy="4151125"/>
          </a:xfrm>
        </p:spPr>
        <p:txBody>
          <a:bodyPr vert="horz" lIns="91440" tIns="45720" rIns="91440" bIns="45720" rtlCol="0" anchor="t">
            <a:normAutofit fontScale="92500" lnSpcReduction="20000"/>
          </a:bodyPr>
          <a:lstStyle/>
          <a:p>
            <a:pPr marL="0" indent="0">
              <a:buNone/>
            </a:pPr>
            <a:r>
              <a:rPr lang="en-GB"/>
              <a:t>Please answer:</a:t>
            </a:r>
          </a:p>
          <a:p>
            <a:r>
              <a:rPr lang="en-GB">
                <a:ea typeface="+mn-lt"/>
                <a:cs typeface="+mn-lt"/>
              </a:rPr>
              <a:t>One thing that helped me</a:t>
            </a:r>
            <a:br>
              <a:rPr lang="en-GB" dirty="0">
                <a:ea typeface="+mn-lt"/>
                <a:cs typeface="+mn-lt"/>
              </a:rPr>
            </a:br>
            <a:r>
              <a:rPr lang="en-GB">
                <a:ea typeface="+mn-lt"/>
                <a:cs typeface="+mn-lt"/>
              </a:rPr>
              <a:t>understand academic or business style today is…</a:t>
            </a:r>
          </a:p>
          <a:p>
            <a:r>
              <a:rPr lang="en-GB">
                <a:ea typeface="+mn-lt"/>
                <a:cs typeface="+mn-lt"/>
              </a:rPr>
              <a:t>One thing I still want to</a:t>
            </a:r>
            <a:br>
              <a:rPr lang="en-GB" dirty="0">
                <a:ea typeface="+mn-lt"/>
                <a:cs typeface="+mn-lt"/>
              </a:rPr>
            </a:br>
            <a:r>
              <a:rPr lang="en-GB">
                <a:ea typeface="+mn-lt"/>
                <a:cs typeface="+mn-lt"/>
              </a:rPr>
              <a:t>practise with coherence and cohesion is…</a:t>
            </a:r>
          </a:p>
          <a:p>
            <a:r>
              <a:rPr lang="en-GB">
                <a:ea typeface="+mn-lt"/>
                <a:cs typeface="+mn-lt"/>
              </a:rPr>
              <a:t>One thing I understand now</a:t>
            </a:r>
            <a:br>
              <a:rPr lang="en-GB" dirty="0">
                <a:ea typeface="+mn-lt"/>
                <a:cs typeface="+mn-lt"/>
              </a:rPr>
            </a:br>
            <a:r>
              <a:rPr lang="en-GB">
                <a:ea typeface="+mn-lt"/>
                <a:cs typeface="+mn-lt"/>
              </a:rPr>
              <a:t>about organising and connecting ideas is…</a:t>
            </a:r>
          </a:p>
          <a:p>
            <a:endParaRPr lang="en-GB" dirty="0"/>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a:t>Write 3 short sentences.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2777758" y="5405305"/>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798FF6-DD91-49DA-A1A1-988BC8CAA240}">
  <ds:schemaRefs>
    <ds:schemaRef ds:uri="20412d98-6c36-457e-a543-06e3d82144c9"/>
    <ds:schemaRef ds:uri="826e5e0b-69f2-41be-b336-f8a1ad71dd1e"/>
    <ds:schemaRef ds:uri="http://schemas.microsoft.com/office/infopath/2007/PartnerControls"/>
    <ds:schemaRef ds:uri="http://purl.org/dc/elements/1.1/"/>
    <ds:schemaRef ds:uri="http://schemas.microsoft.com/office/2006/documentManagement/types"/>
    <ds:schemaRef ds:uri="http://purl.org/dc/dcmitype/"/>
    <ds:schemaRef ds:uri="http://schemas.microsoft.com/office/2006/metadata/properties"/>
    <ds:schemaRef ds:uri="http://www.w3.org/XML/1998/namespace"/>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5415</Words>
  <Application>Microsoft Office PowerPoint</Application>
  <PresentationFormat>Widescreen</PresentationFormat>
  <Paragraphs>496</Paragraphs>
  <Slides>29</Slides>
  <Notes>24</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Aptos</vt:lpstr>
      <vt:lpstr>Aptos ExtraBold</vt:lpstr>
      <vt:lpstr>Arial</vt:lpstr>
      <vt:lpstr>Calibri</vt:lpstr>
      <vt:lpstr>Times New Roman</vt:lpstr>
      <vt:lpstr>Wingdings</vt:lpstr>
      <vt:lpstr>Office Theme</vt:lpstr>
      <vt:lpstr>Welcome to Academic Skills!</vt:lpstr>
      <vt:lpstr>Remembering last week</vt:lpstr>
      <vt:lpstr>What today is about</vt:lpstr>
      <vt:lpstr>What kind of communication is this?</vt:lpstr>
      <vt:lpstr>What kind of communication is this?</vt:lpstr>
      <vt:lpstr>Understanding communication styles</vt:lpstr>
      <vt:lpstr>Email vs Business Report</vt:lpstr>
      <vt:lpstr>Email vs Report – Simple Comparison</vt:lpstr>
      <vt:lpstr>Spot the Features</vt:lpstr>
      <vt:lpstr>Spot the Feature</vt:lpstr>
      <vt:lpstr>Report Paragraph Analysis</vt:lpstr>
      <vt:lpstr>Is this suitable for a business report?</vt:lpstr>
      <vt:lpstr>Let’s go to VEVOX</vt:lpstr>
      <vt:lpstr>Professional Report Writing – Agreed Criteria</vt:lpstr>
      <vt:lpstr>Rewriting the Report Paragraph</vt:lpstr>
      <vt:lpstr>Rewrite for a Professional Business Report</vt:lpstr>
      <vt:lpstr>Explain Your Rewrite</vt:lpstr>
      <vt:lpstr>Break time!</vt:lpstr>
      <vt:lpstr>Spot the Differences</vt:lpstr>
      <vt:lpstr>Spot the Differences</vt:lpstr>
      <vt:lpstr>Coherence &amp; Cohesion</vt:lpstr>
      <vt:lpstr>Sarah's Difficulties: Part 1</vt:lpstr>
      <vt:lpstr>Sarah's Difficulties: Part 2</vt:lpstr>
      <vt:lpstr>Sarah's Difficulties: Part 2, Linking Words</vt:lpstr>
      <vt:lpstr>  Coherence &amp; Cohesion in Business Communication  </vt:lpstr>
      <vt:lpstr>Break time!</vt:lpstr>
      <vt:lpstr>Task 2 Workshop 2: Peer Review</vt:lpstr>
      <vt:lpstr>Recap</vt:lpstr>
      <vt:lpstr>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406</cp:revision>
  <dcterms:created xsi:type="dcterms:W3CDTF">2026-02-06T13:25:12Z</dcterms:created>
  <dcterms:modified xsi:type="dcterms:W3CDTF">2026-05-06T12:44:25Z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