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58" r:id="rId5"/>
    <p:sldId id="259" r:id="rId6"/>
    <p:sldId id="445" r:id="rId7"/>
    <p:sldId id="257" r:id="rId8"/>
    <p:sldId id="577" r:id="rId9"/>
    <p:sldId id="446" r:id="rId10"/>
    <p:sldId id="1380" r:id="rId11"/>
    <p:sldId id="1429" r:id="rId12"/>
    <p:sldId id="447" r:id="rId13"/>
    <p:sldId id="1439" r:id="rId14"/>
    <p:sldId id="1375" r:id="rId15"/>
    <p:sldId id="1425" r:id="rId16"/>
    <p:sldId id="1440" r:id="rId17"/>
    <p:sldId id="1441" r:id="rId18"/>
    <p:sldId id="1442" r:id="rId19"/>
    <p:sldId id="1443" r:id="rId20"/>
    <p:sldId id="1444" r:id="rId21"/>
    <p:sldId id="421" r:id="rId22"/>
    <p:sldId id="1420" r:id="rId23"/>
    <p:sldId id="1402" r:id="rId24"/>
    <p:sldId id="1400" r:id="rId25"/>
    <p:sldId id="1415" r:id="rId26"/>
    <p:sldId id="1413" r:id="rId27"/>
    <p:sldId id="1374" r:id="rId28"/>
    <p:sldId id="1397" r:id="rId29"/>
    <p:sldId id="1376" r:id="rId30"/>
    <p:sldId id="1445" r:id="rId31"/>
    <p:sldId id="1398" r:id="rId32"/>
    <p:sldId id="1446" r:id="rId33"/>
    <p:sldId id="1406" r:id="rId34"/>
    <p:sldId id="1430" r:id="rId35"/>
    <p:sldId id="1405" r:id="rId36"/>
    <p:sldId id="1447" r:id="rId37"/>
    <p:sldId id="1448" r:id="rId38"/>
    <p:sldId id="1410" r:id="rId39"/>
    <p:sldId id="1432" r:id="rId40"/>
    <p:sldId id="1449" r:id="rId41"/>
    <p:sldId id="1450" r:id="rId42"/>
    <p:sldId id="1438"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B98B7"/>
    <a:srgbClr val="356C8B"/>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491DFB-EF51-448B-9FE0-1AAB357BC73A}" v="13" dt="2022-09-10T09:58:59.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1" d="100"/>
          <a:sy n="101" d="100"/>
        </p:scale>
        <p:origin x="216"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3.xml.rels><?xml version="1.0" encoding="UTF-8" standalone="yes"?>
<Relationships xmlns="http://schemas.openxmlformats.org/package/2006/relationships"><Relationship Id="rId1" Type="http://schemas.openxmlformats.org/officeDocument/2006/relationships/image" Target="../media/image5.jpg"/></Relationships>
</file>

<file path=ppt/diagrams/_rels/drawing3.xml.rels><?xml version="1.0" encoding="UTF-8" standalone="yes"?>
<Relationships xmlns="http://schemas.openxmlformats.org/package/2006/relationships"><Relationship Id="rId1" Type="http://schemas.openxmlformats.org/officeDocument/2006/relationships/image" Target="../media/image5.jp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303D0A-EEFB-416F-B3FB-AD49C106D1B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27747DB8-58DD-4870-8B08-CDABDEAD0986}">
      <dgm:prSet/>
      <dgm:spPr>
        <a:solidFill>
          <a:schemeClr val="tx2">
            <a:lumMod val="75000"/>
          </a:schemeClr>
        </a:solidFill>
      </dgm:spPr>
      <dgm:t>
        <a:bodyPr/>
        <a:lstStyle/>
        <a:p>
          <a:r>
            <a:rPr lang="en-GB" dirty="0"/>
            <a:t>Evaluate the historical and contemporary support and provision for those living with mental ill health or mental disorders</a:t>
          </a:r>
          <a:endParaRPr lang="en-US" dirty="0"/>
        </a:p>
      </dgm:t>
    </dgm:pt>
    <dgm:pt modelId="{8AA217EA-2363-481B-B677-36FE99B5729E}" type="parTrans" cxnId="{57914CB8-3A3D-46A4-85FC-9BAF3859CF1C}">
      <dgm:prSet/>
      <dgm:spPr/>
      <dgm:t>
        <a:bodyPr/>
        <a:lstStyle/>
        <a:p>
          <a:endParaRPr lang="en-US"/>
        </a:p>
      </dgm:t>
    </dgm:pt>
    <dgm:pt modelId="{E1FA1082-3B72-4455-B78D-8A206C71AB96}" type="sibTrans" cxnId="{57914CB8-3A3D-46A4-85FC-9BAF3859CF1C}">
      <dgm:prSet/>
      <dgm:spPr/>
      <dgm:t>
        <a:bodyPr/>
        <a:lstStyle/>
        <a:p>
          <a:endParaRPr lang="en-US"/>
        </a:p>
      </dgm:t>
    </dgm:pt>
    <dgm:pt modelId="{156FA049-A2EA-4415-BCA8-C7721CE1F632}">
      <dgm:prSet/>
      <dgm:spPr>
        <a:solidFill>
          <a:srgbClr val="24B9D9"/>
        </a:solidFill>
      </dgm:spPr>
      <dgm:t>
        <a:bodyPr/>
        <a:lstStyle/>
        <a:p>
          <a:r>
            <a:rPr lang="en-GB" dirty="0"/>
            <a:t>To critically examine the classification and diagnosis of mental disorders as specified in the ICD (2010) from the World Health Organisation</a:t>
          </a:r>
          <a:endParaRPr lang="en-US" dirty="0"/>
        </a:p>
      </dgm:t>
    </dgm:pt>
    <dgm:pt modelId="{417ED35C-4825-403F-BFF2-849D365F121A}" type="parTrans" cxnId="{C9BFA1B6-6F13-4017-A17B-95B66328ACFD}">
      <dgm:prSet/>
      <dgm:spPr/>
      <dgm:t>
        <a:bodyPr/>
        <a:lstStyle/>
        <a:p>
          <a:endParaRPr lang="en-US"/>
        </a:p>
      </dgm:t>
    </dgm:pt>
    <dgm:pt modelId="{2FD94505-B42D-4C73-919C-404429B91EBC}" type="sibTrans" cxnId="{C9BFA1B6-6F13-4017-A17B-95B66328ACFD}">
      <dgm:prSet/>
      <dgm:spPr/>
      <dgm:t>
        <a:bodyPr/>
        <a:lstStyle/>
        <a:p>
          <a:endParaRPr lang="en-US"/>
        </a:p>
      </dgm:t>
    </dgm:pt>
    <dgm:pt modelId="{5DC65375-4B3F-4BE7-972A-A3C83D7D5B91}" type="pres">
      <dgm:prSet presAssocID="{16303D0A-EEFB-416F-B3FB-AD49C106D1B8}" presName="Name0" presStyleCnt="0">
        <dgm:presLayoutVars>
          <dgm:dir/>
          <dgm:animLvl val="lvl"/>
          <dgm:resizeHandles val="exact"/>
        </dgm:presLayoutVars>
      </dgm:prSet>
      <dgm:spPr/>
    </dgm:pt>
    <dgm:pt modelId="{BC3ACE4E-7439-495A-AAA8-3F092A2051C8}" type="pres">
      <dgm:prSet presAssocID="{156FA049-A2EA-4415-BCA8-C7721CE1F632}" presName="boxAndChildren" presStyleCnt="0"/>
      <dgm:spPr/>
    </dgm:pt>
    <dgm:pt modelId="{CE411F2D-D175-40F9-B113-12AAC1946461}" type="pres">
      <dgm:prSet presAssocID="{156FA049-A2EA-4415-BCA8-C7721CE1F632}" presName="parentTextBox" presStyleLbl="node1" presStyleIdx="0" presStyleCnt="2"/>
      <dgm:spPr/>
    </dgm:pt>
    <dgm:pt modelId="{95885905-653F-4902-AE37-B76DB036C035}" type="pres">
      <dgm:prSet presAssocID="{E1FA1082-3B72-4455-B78D-8A206C71AB96}" presName="sp" presStyleCnt="0"/>
      <dgm:spPr/>
    </dgm:pt>
    <dgm:pt modelId="{76054CCD-FCC0-4C76-B79D-1BA8189816F4}" type="pres">
      <dgm:prSet presAssocID="{27747DB8-58DD-4870-8B08-CDABDEAD0986}" presName="arrowAndChildren" presStyleCnt="0"/>
      <dgm:spPr/>
    </dgm:pt>
    <dgm:pt modelId="{A85D85BB-0A69-4201-AE45-2AE81EE4ECA5}" type="pres">
      <dgm:prSet presAssocID="{27747DB8-58DD-4870-8B08-CDABDEAD0986}" presName="parentTextArrow" presStyleLbl="node1" presStyleIdx="1" presStyleCnt="2" custScaleY="66105"/>
      <dgm:spPr/>
    </dgm:pt>
  </dgm:ptLst>
  <dgm:cxnLst>
    <dgm:cxn modelId="{E99D6D12-798C-4F43-BDC0-38A132A7D1E9}" type="presOf" srcId="{16303D0A-EEFB-416F-B3FB-AD49C106D1B8}" destId="{5DC65375-4B3F-4BE7-972A-A3C83D7D5B91}" srcOrd="0" destOrd="0" presId="urn:microsoft.com/office/officeart/2005/8/layout/process4"/>
    <dgm:cxn modelId="{116C9091-7778-4051-8CE8-1F5D916AA3FF}" type="presOf" srcId="{156FA049-A2EA-4415-BCA8-C7721CE1F632}" destId="{CE411F2D-D175-40F9-B113-12AAC1946461}" srcOrd="0" destOrd="0" presId="urn:microsoft.com/office/officeart/2005/8/layout/process4"/>
    <dgm:cxn modelId="{F3D5B7A5-D0EA-4450-AD1E-4FC2E5F4A50A}" type="presOf" srcId="{27747DB8-58DD-4870-8B08-CDABDEAD0986}" destId="{A85D85BB-0A69-4201-AE45-2AE81EE4ECA5}" srcOrd="0" destOrd="0" presId="urn:microsoft.com/office/officeart/2005/8/layout/process4"/>
    <dgm:cxn modelId="{C9BFA1B6-6F13-4017-A17B-95B66328ACFD}" srcId="{16303D0A-EEFB-416F-B3FB-AD49C106D1B8}" destId="{156FA049-A2EA-4415-BCA8-C7721CE1F632}" srcOrd="1" destOrd="0" parTransId="{417ED35C-4825-403F-BFF2-849D365F121A}" sibTransId="{2FD94505-B42D-4C73-919C-404429B91EBC}"/>
    <dgm:cxn modelId="{57914CB8-3A3D-46A4-85FC-9BAF3859CF1C}" srcId="{16303D0A-EEFB-416F-B3FB-AD49C106D1B8}" destId="{27747DB8-58DD-4870-8B08-CDABDEAD0986}" srcOrd="0" destOrd="0" parTransId="{8AA217EA-2363-481B-B677-36FE99B5729E}" sibTransId="{E1FA1082-3B72-4455-B78D-8A206C71AB96}"/>
    <dgm:cxn modelId="{C0EB97E2-8059-4E19-8D41-2B11760314A9}" type="presParOf" srcId="{5DC65375-4B3F-4BE7-972A-A3C83D7D5B91}" destId="{BC3ACE4E-7439-495A-AAA8-3F092A2051C8}" srcOrd="0" destOrd="0" presId="urn:microsoft.com/office/officeart/2005/8/layout/process4"/>
    <dgm:cxn modelId="{465AC1F1-D740-4CE3-89D4-3A5CEF8A1ABE}" type="presParOf" srcId="{BC3ACE4E-7439-495A-AAA8-3F092A2051C8}" destId="{CE411F2D-D175-40F9-B113-12AAC1946461}" srcOrd="0" destOrd="0" presId="urn:microsoft.com/office/officeart/2005/8/layout/process4"/>
    <dgm:cxn modelId="{7342D5E3-DD9F-44E5-807E-351DCC9D0612}" type="presParOf" srcId="{5DC65375-4B3F-4BE7-972A-A3C83D7D5B91}" destId="{95885905-653F-4902-AE37-B76DB036C035}" srcOrd="1" destOrd="0" presId="urn:microsoft.com/office/officeart/2005/8/layout/process4"/>
    <dgm:cxn modelId="{34AB8758-CABA-4B23-808D-00B76C8A56D3}" type="presParOf" srcId="{5DC65375-4B3F-4BE7-972A-A3C83D7D5B91}" destId="{76054CCD-FCC0-4C76-B79D-1BA8189816F4}" srcOrd="2" destOrd="0" presId="urn:microsoft.com/office/officeart/2005/8/layout/process4"/>
    <dgm:cxn modelId="{8A03490C-A6DA-48E7-A24E-1D74617E263B}" type="presParOf" srcId="{76054CCD-FCC0-4C76-B79D-1BA8189816F4}" destId="{A85D85BB-0A69-4201-AE45-2AE81EE4ECA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E1A652-6D03-4859-8FE2-937DB34CD8A7}" type="doc">
      <dgm:prSet loTypeId="urn:microsoft.com/office/officeart/2005/8/layout/bProcess4" loCatId="process" qsTypeId="urn:microsoft.com/office/officeart/2005/8/quickstyle/simple4" qsCatId="simple" csTypeId="urn:microsoft.com/office/officeart/2005/8/colors/accent1_2" csCatId="accent1" phldr="1"/>
      <dgm:spPr/>
      <dgm:t>
        <a:bodyPr/>
        <a:lstStyle/>
        <a:p>
          <a:endParaRPr lang="en-US"/>
        </a:p>
      </dgm:t>
    </dgm:pt>
    <dgm:pt modelId="{E0909D23-4A88-44D8-A458-35B01B8BDAC3}">
      <dgm:prSet custT="1"/>
      <dgm:spPr/>
      <dgm:t>
        <a:bodyPr/>
        <a:lstStyle/>
        <a:p>
          <a:pPr rtl="0"/>
          <a:r>
            <a:rPr lang="en-GB" sz="1200" baseline="0" dirty="0"/>
            <a:t>The York Retreat - 1793</a:t>
          </a:r>
          <a:endParaRPr lang="en-GB" sz="1200" dirty="0"/>
        </a:p>
      </dgm:t>
    </dgm:pt>
    <dgm:pt modelId="{C45DE673-E417-4CBC-B590-D13DF8BE888B}" type="parTrans" cxnId="{6969B2C2-5A8C-401D-87E3-3C446B2D7C64}">
      <dgm:prSet/>
      <dgm:spPr/>
      <dgm:t>
        <a:bodyPr/>
        <a:lstStyle/>
        <a:p>
          <a:endParaRPr lang="en-US"/>
        </a:p>
      </dgm:t>
    </dgm:pt>
    <dgm:pt modelId="{A679A84F-5222-43AB-A25B-9195BF91D3B8}" type="sibTrans" cxnId="{6969B2C2-5A8C-401D-87E3-3C446B2D7C64}">
      <dgm:prSet/>
      <dgm:spPr/>
      <dgm:t>
        <a:bodyPr/>
        <a:lstStyle/>
        <a:p>
          <a:endParaRPr lang="en-US"/>
        </a:p>
      </dgm:t>
    </dgm:pt>
    <dgm:pt modelId="{B885DDA1-520B-4EFA-A19E-12BD674DA4C2}">
      <dgm:prSet custT="1"/>
      <dgm:spPr/>
      <dgm:t>
        <a:bodyPr/>
        <a:lstStyle/>
        <a:p>
          <a:pPr rtl="0"/>
          <a:r>
            <a:rPr lang="en-GB" sz="1200" baseline="0" dirty="0"/>
            <a:t>County Asylums Act – 1808, 1828, 1845</a:t>
          </a:r>
          <a:endParaRPr lang="en-GB" sz="1100" dirty="0"/>
        </a:p>
      </dgm:t>
    </dgm:pt>
    <dgm:pt modelId="{FB67EE37-5F20-489D-BFFF-3A66E35FA800}" type="parTrans" cxnId="{CE7417BF-002C-4911-8542-9ECE9C1900C9}">
      <dgm:prSet/>
      <dgm:spPr/>
      <dgm:t>
        <a:bodyPr/>
        <a:lstStyle/>
        <a:p>
          <a:endParaRPr lang="en-US"/>
        </a:p>
      </dgm:t>
    </dgm:pt>
    <dgm:pt modelId="{0029177A-E4CE-413F-869E-35F2345F4327}" type="sibTrans" cxnId="{CE7417BF-002C-4911-8542-9ECE9C1900C9}">
      <dgm:prSet/>
      <dgm:spPr/>
      <dgm:t>
        <a:bodyPr/>
        <a:lstStyle/>
        <a:p>
          <a:endParaRPr lang="en-US"/>
        </a:p>
      </dgm:t>
    </dgm:pt>
    <dgm:pt modelId="{35601EBB-5619-4898-A1AE-F43666B6E529}">
      <dgm:prSet custT="1"/>
      <dgm:spPr/>
      <dgm:t>
        <a:bodyPr/>
        <a:lstStyle/>
        <a:p>
          <a:pPr rtl="0"/>
          <a:r>
            <a:rPr lang="en-GB" sz="1200" baseline="0" dirty="0"/>
            <a:t>Lunacy Act – 1845, 1890</a:t>
          </a:r>
          <a:endParaRPr lang="en-GB" sz="1200" dirty="0"/>
        </a:p>
      </dgm:t>
    </dgm:pt>
    <dgm:pt modelId="{92924268-98C5-4F46-9895-9B66994195EC}" type="parTrans" cxnId="{059133AA-6310-49D1-A576-DF8332CDC8D8}">
      <dgm:prSet/>
      <dgm:spPr/>
      <dgm:t>
        <a:bodyPr/>
        <a:lstStyle/>
        <a:p>
          <a:endParaRPr lang="en-US"/>
        </a:p>
      </dgm:t>
    </dgm:pt>
    <dgm:pt modelId="{BACC5D55-0A5C-48DA-878F-586D387B1B0D}" type="sibTrans" cxnId="{059133AA-6310-49D1-A576-DF8332CDC8D8}">
      <dgm:prSet/>
      <dgm:spPr/>
      <dgm:t>
        <a:bodyPr/>
        <a:lstStyle/>
        <a:p>
          <a:endParaRPr lang="en-US"/>
        </a:p>
      </dgm:t>
    </dgm:pt>
    <dgm:pt modelId="{42170296-6A2B-4222-B8FA-C7645C927275}">
      <dgm:prSet custT="1"/>
      <dgm:spPr/>
      <dgm:t>
        <a:bodyPr/>
        <a:lstStyle/>
        <a:p>
          <a:pPr rtl="0"/>
          <a:r>
            <a:rPr lang="en-GB" sz="1200" baseline="0" dirty="0"/>
            <a:t>The Lunacy and Mental Treatments Act 1890-1930</a:t>
          </a:r>
          <a:endParaRPr lang="en-GB" sz="1200" dirty="0"/>
        </a:p>
      </dgm:t>
    </dgm:pt>
    <dgm:pt modelId="{ACF75902-096D-4925-BAAA-1C1F27E3B4E9}" type="parTrans" cxnId="{52A0C3C9-E1BA-4B60-B359-553A1F1D35A0}">
      <dgm:prSet/>
      <dgm:spPr/>
      <dgm:t>
        <a:bodyPr/>
        <a:lstStyle/>
        <a:p>
          <a:endParaRPr lang="en-US"/>
        </a:p>
      </dgm:t>
    </dgm:pt>
    <dgm:pt modelId="{A9E7AA83-CBFE-4FD1-90FD-49030406FCC4}" type="sibTrans" cxnId="{52A0C3C9-E1BA-4B60-B359-553A1F1D35A0}">
      <dgm:prSet/>
      <dgm:spPr/>
      <dgm:t>
        <a:bodyPr/>
        <a:lstStyle/>
        <a:p>
          <a:endParaRPr lang="en-US"/>
        </a:p>
      </dgm:t>
    </dgm:pt>
    <dgm:pt modelId="{E56D871C-69EE-4299-9A40-F34CECFD136C}">
      <dgm:prSet custT="1"/>
      <dgm:spPr/>
      <dgm:t>
        <a:bodyPr/>
        <a:lstStyle/>
        <a:p>
          <a:pPr rtl="0"/>
          <a:r>
            <a:rPr lang="en-GB" sz="1200" dirty="0"/>
            <a:t>The Mental Deficiency Act 1913 – 1938 </a:t>
          </a:r>
        </a:p>
      </dgm:t>
    </dgm:pt>
    <dgm:pt modelId="{6E4E05B0-D017-445C-86AD-EBB0D7E1F273}" type="parTrans" cxnId="{4BB1F399-D5C6-4E87-BB45-EB3684674273}">
      <dgm:prSet/>
      <dgm:spPr/>
      <dgm:t>
        <a:bodyPr/>
        <a:lstStyle/>
        <a:p>
          <a:endParaRPr lang="en-GB"/>
        </a:p>
      </dgm:t>
    </dgm:pt>
    <dgm:pt modelId="{B9D7FD49-AC4F-4B3A-B962-BD090D3786A1}" type="sibTrans" cxnId="{4BB1F399-D5C6-4E87-BB45-EB3684674273}">
      <dgm:prSet/>
      <dgm:spPr/>
      <dgm:t>
        <a:bodyPr/>
        <a:lstStyle/>
        <a:p>
          <a:endParaRPr lang="en-GB"/>
        </a:p>
      </dgm:t>
    </dgm:pt>
    <dgm:pt modelId="{7EB628D4-9AF9-453E-B231-32074C8561A6}">
      <dgm:prSet custT="1"/>
      <dgm:spPr/>
      <dgm:t>
        <a:bodyPr/>
        <a:lstStyle/>
        <a:p>
          <a:pPr rtl="0"/>
          <a:r>
            <a:rPr lang="en-GB" sz="1200" dirty="0"/>
            <a:t>The Mental Treatments Act 1930</a:t>
          </a:r>
        </a:p>
      </dgm:t>
    </dgm:pt>
    <dgm:pt modelId="{1C777EEC-DD81-46D4-A1FC-E58071297E16}" type="parTrans" cxnId="{B2CAA8EC-A940-4BE0-88A2-696839CD9710}">
      <dgm:prSet/>
      <dgm:spPr/>
      <dgm:t>
        <a:bodyPr/>
        <a:lstStyle/>
        <a:p>
          <a:endParaRPr lang="en-GB"/>
        </a:p>
      </dgm:t>
    </dgm:pt>
    <dgm:pt modelId="{D9BA8B83-4444-432D-9E1A-C48C33612CDE}" type="sibTrans" cxnId="{B2CAA8EC-A940-4BE0-88A2-696839CD9710}">
      <dgm:prSet/>
      <dgm:spPr/>
      <dgm:t>
        <a:bodyPr/>
        <a:lstStyle/>
        <a:p>
          <a:endParaRPr lang="en-GB"/>
        </a:p>
      </dgm:t>
    </dgm:pt>
    <dgm:pt modelId="{6CFCE984-C2D8-4069-8206-C913C02565F1}">
      <dgm:prSet custT="1"/>
      <dgm:spPr/>
      <dgm:t>
        <a:bodyPr/>
        <a:lstStyle/>
        <a:p>
          <a:pPr rtl="0"/>
          <a:r>
            <a:rPr lang="en-GB" sz="1200" dirty="0"/>
            <a:t>The NHS 1949</a:t>
          </a:r>
        </a:p>
      </dgm:t>
    </dgm:pt>
    <dgm:pt modelId="{2489D009-174C-4623-892D-6B0858D714A6}" type="parTrans" cxnId="{C5941940-6709-4C22-A7AA-932ADAAA64BE}">
      <dgm:prSet/>
      <dgm:spPr/>
      <dgm:t>
        <a:bodyPr/>
        <a:lstStyle/>
        <a:p>
          <a:endParaRPr lang="en-GB"/>
        </a:p>
      </dgm:t>
    </dgm:pt>
    <dgm:pt modelId="{75E871F6-AC5E-449D-AFB2-464E180E715D}" type="sibTrans" cxnId="{C5941940-6709-4C22-A7AA-932ADAAA64BE}">
      <dgm:prSet/>
      <dgm:spPr/>
      <dgm:t>
        <a:bodyPr/>
        <a:lstStyle/>
        <a:p>
          <a:endParaRPr lang="en-GB"/>
        </a:p>
      </dgm:t>
    </dgm:pt>
    <dgm:pt modelId="{828BCFB4-BAFB-4C11-8679-94B211442CCA}">
      <dgm:prSet custT="1"/>
      <dgm:spPr/>
      <dgm:t>
        <a:bodyPr/>
        <a:lstStyle/>
        <a:p>
          <a:pPr rtl="0"/>
          <a:r>
            <a:rPr lang="en-GB" sz="1200" dirty="0"/>
            <a:t>The Mental Health Act 1959 </a:t>
          </a:r>
        </a:p>
      </dgm:t>
    </dgm:pt>
    <dgm:pt modelId="{A8348E0D-6DF2-412C-8623-01056EC97A51}" type="parTrans" cxnId="{483A013E-9F3F-49B1-AEC8-6DDC16BC8E25}">
      <dgm:prSet/>
      <dgm:spPr/>
      <dgm:t>
        <a:bodyPr/>
        <a:lstStyle/>
        <a:p>
          <a:endParaRPr lang="en-GB"/>
        </a:p>
      </dgm:t>
    </dgm:pt>
    <dgm:pt modelId="{6F436926-2887-4B7C-9E07-3D81AD4B7C0F}" type="sibTrans" cxnId="{483A013E-9F3F-49B1-AEC8-6DDC16BC8E25}">
      <dgm:prSet/>
      <dgm:spPr/>
      <dgm:t>
        <a:bodyPr/>
        <a:lstStyle/>
        <a:p>
          <a:endParaRPr lang="en-GB"/>
        </a:p>
      </dgm:t>
    </dgm:pt>
    <dgm:pt modelId="{1E5B96C8-CB37-4C39-8885-5208190D92B1}">
      <dgm:prSet custT="1"/>
      <dgm:spPr/>
      <dgm:t>
        <a:bodyPr/>
        <a:lstStyle/>
        <a:p>
          <a:pPr rtl="0"/>
          <a:r>
            <a:rPr lang="en-GB" sz="1200" dirty="0"/>
            <a:t>The Mental Capacity Act 1983</a:t>
          </a:r>
        </a:p>
      </dgm:t>
    </dgm:pt>
    <dgm:pt modelId="{6483BF49-CFFE-4929-8B9E-424B12AF7762}" type="parTrans" cxnId="{14D6CBE9-6A55-4B45-A904-78FEABD87F70}">
      <dgm:prSet/>
      <dgm:spPr/>
      <dgm:t>
        <a:bodyPr/>
        <a:lstStyle/>
        <a:p>
          <a:endParaRPr lang="en-GB"/>
        </a:p>
      </dgm:t>
    </dgm:pt>
    <dgm:pt modelId="{D20EC4E8-5D29-43DD-938F-5D8884E507CE}" type="sibTrans" cxnId="{14D6CBE9-6A55-4B45-A904-78FEABD87F70}">
      <dgm:prSet/>
      <dgm:spPr/>
      <dgm:t>
        <a:bodyPr/>
        <a:lstStyle/>
        <a:p>
          <a:endParaRPr lang="en-GB"/>
        </a:p>
      </dgm:t>
    </dgm:pt>
    <dgm:pt modelId="{471F020D-1D06-4B09-B8AC-E7D23F895E22}">
      <dgm:prSet custT="1"/>
      <dgm:spPr/>
      <dgm:t>
        <a:bodyPr/>
        <a:lstStyle/>
        <a:p>
          <a:pPr rtl="0"/>
          <a:r>
            <a:rPr lang="en-GB" sz="1200" dirty="0"/>
            <a:t>The Human Rights Act 1998</a:t>
          </a:r>
        </a:p>
      </dgm:t>
    </dgm:pt>
    <dgm:pt modelId="{047522B4-DFCB-45F2-BF9E-5D926A027644}" type="parTrans" cxnId="{1C31C406-6F42-4208-840C-1B8392A23C8A}">
      <dgm:prSet/>
      <dgm:spPr/>
      <dgm:t>
        <a:bodyPr/>
        <a:lstStyle/>
        <a:p>
          <a:endParaRPr lang="en-GB"/>
        </a:p>
      </dgm:t>
    </dgm:pt>
    <dgm:pt modelId="{C7FAD746-97E3-4EB2-BD48-88B0EDBF65FA}" type="sibTrans" cxnId="{1C31C406-6F42-4208-840C-1B8392A23C8A}">
      <dgm:prSet/>
      <dgm:spPr/>
      <dgm:t>
        <a:bodyPr/>
        <a:lstStyle/>
        <a:p>
          <a:endParaRPr lang="en-GB"/>
        </a:p>
      </dgm:t>
    </dgm:pt>
    <dgm:pt modelId="{5A549621-1C5C-49F7-A2F0-B8CB3D02113B}">
      <dgm:prSet custT="1"/>
      <dgm:spPr/>
      <dgm:t>
        <a:bodyPr/>
        <a:lstStyle/>
        <a:p>
          <a:pPr rtl="0"/>
          <a:r>
            <a:rPr lang="en-GB" sz="1200" dirty="0"/>
            <a:t>The Mental Capacity Act 2005 </a:t>
          </a:r>
        </a:p>
      </dgm:t>
    </dgm:pt>
    <dgm:pt modelId="{F6A62B2C-E819-4ABE-9ABC-1DEB8A0AC528}" type="parTrans" cxnId="{3FE4795A-6893-4343-8FB2-10EDC4BB1DDA}">
      <dgm:prSet/>
      <dgm:spPr/>
      <dgm:t>
        <a:bodyPr/>
        <a:lstStyle/>
        <a:p>
          <a:endParaRPr lang="en-GB"/>
        </a:p>
      </dgm:t>
    </dgm:pt>
    <dgm:pt modelId="{88200035-C84B-4388-BD7F-7265F0E70BB1}" type="sibTrans" cxnId="{3FE4795A-6893-4343-8FB2-10EDC4BB1DDA}">
      <dgm:prSet/>
      <dgm:spPr/>
      <dgm:t>
        <a:bodyPr/>
        <a:lstStyle/>
        <a:p>
          <a:endParaRPr lang="en-GB"/>
        </a:p>
      </dgm:t>
    </dgm:pt>
    <dgm:pt modelId="{5FBC150B-43B8-4721-82D2-2BECE1734793}">
      <dgm:prSet custT="1"/>
      <dgm:spPr/>
      <dgm:t>
        <a:bodyPr/>
        <a:lstStyle/>
        <a:p>
          <a:pPr rtl="0"/>
          <a:r>
            <a:rPr lang="en-GB" sz="1200" dirty="0"/>
            <a:t>The Mental Health Act 2007 </a:t>
          </a:r>
        </a:p>
      </dgm:t>
    </dgm:pt>
    <dgm:pt modelId="{F983ABE0-70B8-4FED-B7F3-0743CCDEA70A}" type="parTrans" cxnId="{C0BA0CD4-FABE-4C0B-BA12-FEDFB3E4C126}">
      <dgm:prSet/>
      <dgm:spPr/>
      <dgm:t>
        <a:bodyPr/>
        <a:lstStyle/>
        <a:p>
          <a:endParaRPr lang="en-GB"/>
        </a:p>
      </dgm:t>
    </dgm:pt>
    <dgm:pt modelId="{AE924175-60CC-4265-8F1F-12432F094410}" type="sibTrans" cxnId="{C0BA0CD4-FABE-4C0B-BA12-FEDFB3E4C126}">
      <dgm:prSet/>
      <dgm:spPr/>
      <dgm:t>
        <a:bodyPr/>
        <a:lstStyle/>
        <a:p>
          <a:endParaRPr lang="en-GB"/>
        </a:p>
      </dgm:t>
    </dgm:pt>
    <dgm:pt modelId="{DD70A9FA-F716-48A5-8662-1EAF7BED7FE9}">
      <dgm:prSet custT="1"/>
      <dgm:spPr/>
      <dgm:t>
        <a:bodyPr/>
        <a:lstStyle/>
        <a:p>
          <a:pPr rtl="0"/>
          <a:r>
            <a:rPr lang="en-GB" sz="1200" dirty="0"/>
            <a:t>The Equality Act 2010</a:t>
          </a:r>
        </a:p>
      </dgm:t>
    </dgm:pt>
    <dgm:pt modelId="{5055111C-62AA-42B3-AC45-D5EAB72C20F8}" type="parTrans" cxnId="{DCACB163-D938-4F17-A500-35517C2F43CE}">
      <dgm:prSet/>
      <dgm:spPr/>
      <dgm:t>
        <a:bodyPr/>
        <a:lstStyle/>
        <a:p>
          <a:endParaRPr lang="en-GB"/>
        </a:p>
      </dgm:t>
    </dgm:pt>
    <dgm:pt modelId="{298421E0-DF3B-4594-B92C-77FC65CDAE06}" type="sibTrans" cxnId="{DCACB163-D938-4F17-A500-35517C2F43CE}">
      <dgm:prSet/>
      <dgm:spPr/>
      <dgm:t>
        <a:bodyPr/>
        <a:lstStyle/>
        <a:p>
          <a:endParaRPr lang="en-GB"/>
        </a:p>
      </dgm:t>
    </dgm:pt>
    <dgm:pt modelId="{70B9C61D-2D68-46A0-BA4A-DA94753E0DEC}" type="pres">
      <dgm:prSet presAssocID="{DBE1A652-6D03-4859-8FE2-937DB34CD8A7}" presName="Name0" presStyleCnt="0">
        <dgm:presLayoutVars>
          <dgm:dir/>
          <dgm:resizeHandles/>
        </dgm:presLayoutVars>
      </dgm:prSet>
      <dgm:spPr/>
    </dgm:pt>
    <dgm:pt modelId="{7191C1E0-3167-4B6C-8C4C-C4EF04697DC3}" type="pres">
      <dgm:prSet presAssocID="{E0909D23-4A88-44D8-A458-35B01B8BDAC3}" presName="compNode" presStyleCnt="0"/>
      <dgm:spPr/>
    </dgm:pt>
    <dgm:pt modelId="{625E11D7-C2F5-42C5-B049-489279B33614}" type="pres">
      <dgm:prSet presAssocID="{E0909D23-4A88-44D8-A458-35B01B8BDAC3}" presName="dummyConnPt" presStyleCnt="0"/>
      <dgm:spPr/>
    </dgm:pt>
    <dgm:pt modelId="{2E5EA016-42BC-458C-B298-8F0291542883}" type="pres">
      <dgm:prSet presAssocID="{E0909D23-4A88-44D8-A458-35B01B8BDAC3}" presName="node" presStyleLbl="node1" presStyleIdx="0" presStyleCnt="13">
        <dgm:presLayoutVars>
          <dgm:bulletEnabled val="1"/>
        </dgm:presLayoutVars>
      </dgm:prSet>
      <dgm:spPr/>
    </dgm:pt>
    <dgm:pt modelId="{9063DDE3-3E0D-4360-A200-6060EBE22EF9}" type="pres">
      <dgm:prSet presAssocID="{A679A84F-5222-43AB-A25B-9195BF91D3B8}" presName="sibTrans" presStyleLbl="bgSibTrans2D1" presStyleIdx="0" presStyleCnt="12"/>
      <dgm:spPr/>
    </dgm:pt>
    <dgm:pt modelId="{CD070E4A-BE49-4D1D-AA54-83EBBC56BBA9}" type="pres">
      <dgm:prSet presAssocID="{B885DDA1-520B-4EFA-A19E-12BD674DA4C2}" presName="compNode" presStyleCnt="0"/>
      <dgm:spPr/>
    </dgm:pt>
    <dgm:pt modelId="{F777A4EE-7CE1-413F-A355-E5DCB7AEB93A}" type="pres">
      <dgm:prSet presAssocID="{B885DDA1-520B-4EFA-A19E-12BD674DA4C2}" presName="dummyConnPt" presStyleCnt="0"/>
      <dgm:spPr/>
    </dgm:pt>
    <dgm:pt modelId="{9470334F-D35C-419A-8E47-B07EB6FEAFD9}" type="pres">
      <dgm:prSet presAssocID="{B885DDA1-520B-4EFA-A19E-12BD674DA4C2}" presName="node" presStyleLbl="node1" presStyleIdx="1" presStyleCnt="13">
        <dgm:presLayoutVars>
          <dgm:bulletEnabled val="1"/>
        </dgm:presLayoutVars>
      </dgm:prSet>
      <dgm:spPr/>
    </dgm:pt>
    <dgm:pt modelId="{AF7282F0-CC27-4EC1-9F97-669408B554E6}" type="pres">
      <dgm:prSet presAssocID="{0029177A-E4CE-413F-869E-35F2345F4327}" presName="sibTrans" presStyleLbl="bgSibTrans2D1" presStyleIdx="1" presStyleCnt="12"/>
      <dgm:spPr/>
    </dgm:pt>
    <dgm:pt modelId="{159B03CA-ABFC-4458-BA92-A674E0E0D72B}" type="pres">
      <dgm:prSet presAssocID="{35601EBB-5619-4898-A1AE-F43666B6E529}" presName="compNode" presStyleCnt="0"/>
      <dgm:spPr/>
    </dgm:pt>
    <dgm:pt modelId="{4F10EFA5-C2EB-4B03-A7C0-AEE74CDBF5FF}" type="pres">
      <dgm:prSet presAssocID="{35601EBB-5619-4898-A1AE-F43666B6E529}" presName="dummyConnPt" presStyleCnt="0"/>
      <dgm:spPr/>
    </dgm:pt>
    <dgm:pt modelId="{090EC79A-9E1A-4DFE-B1EA-A18D2E521F9E}" type="pres">
      <dgm:prSet presAssocID="{35601EBB-5619-4898-A1AE-F43666B6E529}" presName="node" presStyleLbl="node1" presStyleIdx="2" presStyleCnt="13">
        <dgm:presLayoutVars>
          <dgm:bulletEnabled val="1"/>
        </dgm:presLayoutVars>
      </dgm:prSet>
      <dgm:spPr/>
    </dgm:pt>
    <dgm:pt modelId="{44D13CA5-1164-4B2A-9939-5CDEFAE38533}" type="pres">
      <dgm:prSet presAssocID="{BACC5D55-0A5C-48DA-878F-586D387B1B0D}" presName="sibTrans" presStyleLbl="bgSibTrans2D1" presStyleIdx="2" presStyleCnt="12"/>
      <dgm:spPr/>
    </dgm:pt>
    <dgm:pt modelId="{AF692149-C940-440A-9947-CD167E868587}" type="pres">
      <dgm:prSet presAssocID="{42170296-6A2B-4222-B8FA-C7645C927275}" presName="compNode" presStyleCnt="0"/>
      <dgm:spPr/>
    </dgm:pt>
    <dgm:pt modelId="{B558DD89-BBA3-4063-8E33-1AF95882B191}" type="pres">
      <dgm:prSet presAssocID="{42170296-6A2B-4222-B8FA-C7645C927275}" presName="dummyConnPt" presStyleCnt="0"/>
      <dgm:spPr/>
    </dgm:pt>
    <dgm:pt modelId="{AB0E530D-830F-4136-B671-A4F6F3C66209}" type="pres">
      <dgm:prSet presAssocID="{42170296-6A2B-4222-B8FA-C7645C927275}" presName="node" presStyleLbl="node1" presStyleIdx="3" presStyleCnt="13">
        <dgm:presLayoutVars>
          <dgm:bulletEnabled val="1"/>
        </dgm:presLayoutVars>
      </dgm:prSet>
      <dgm:spPr/>
    </dgm:pt>
    <dgm:pt modelId="{828386F5-B6B4-451D-BE2B-83F6EECA22B8}" type="pres">
      <dgm:prSet presAssocID="{A9E7AA83-CBFE-4FD1-90FD-49030406FCC4}" presName="sibTrans" presStyleLbl="bgSibTrans2D1" presStyleIdx="3" presStyleCnt="12"/>
      <dgm:spPr/>
    </dgm:pt>
    <dgm:pt modelId="{BD2063D7-8598-41CC-BC92-5BC85A4F495D}" type="pres">
      <dgm:prSet presAssocID="{E56D871C-69EE-4299-9A40-F34CECFD136C}" presName="compNode" presStyleCnt="0"/>
      <dgm:spPr/>
    </dgm:pt>
    <dgm:pt modelId="{6B51DF03-5074-46F7-B8B3-AA17774CA720}" type="pres">
      <dgm:prSet presAssocID="{E56D871C-69EE-4299-9A40-F34CECFD136C}" presName="dummyConnPt" presStyleCnt="0"/>
      <dgm:spPr/>
    </dgm:pt>
    <dgm:pt modelId="{4FE3B491-41D8-4BF8-9974-A143BDD5BDBE}" type="pres">
      <dgm:prSet presAssocID="{E56D871C-69EE-4299-9A40-F34CECFD136C}" presName="node" presStyleLbl="node1" presStyleIdx="4" presStyleCnt="13">
        <dgm:presLayoutVars>
          <dgm:bulletEnabled val="1"/>
        </dgm:presLayoutVars>
      </dgm:prSet>
      <dgm:spPr/>
    </dgm:pt>
    <dgm:pt modelId="{EAB407DF-FF9A-43C2-9738-302D10C4CFC0}" type="pres">
      <dgm:prSet presAssocID="{B9D7FD49-AC4F-4B3A-B962-BD090D3786A1}" presName="sibTrans" presStyleLbl="bgSibTrans2D1" presStyleIdx="4" presStyleCnt="12"/>
      <dgm:spPr/>
    </dgm:pt>
    <dgm:pt modelId="{A48AE3D4-79B7-4183-8E02-E007EEEEF19A}" type="pres">
      <dgm:prSet presAssocID="{7EB628D4-9AF9-453E-B231-32074C8561A6}" presName="compNode" presStyleCnt="0"/>
      <dgm:spPr/>
    </dgm:pt>
    <dgm:pt modelId="{F6E6DCED-6EE5-4EE6-83D6-70F98DBE863B}" type="pres">
      <dgm:prSet presAssocID="{7EB628D4-9AF9-453E-B231-32074C8561A6}" presName="dummyConnPt" presStyleCnt="0"/>
      <dgm:spPr/>
    </dgm:pt>
    <dgm:pt modelId="{669EE87D-280D-4136-BD64-84DE55DB4876}" type="pres">
      <dgm:prSet presAssocID="{7EB628D4-9AF9-453E-B231-32074C8561A6}" presName="node" presStyleLbl="node1" presStyleIdx="5" presStyleCnt="13">
        <dgm:presLayoutVars>
          <dgm:bulletEnabled val="1"/>
        </dgm:presLayoutVars>
      </dgm:prSet>
      <dgm:spPr/>
    </dgm:pt>
    <dgm:pt modelId="{E3ECC596-0CD9-43BC-A879-82BF21F67ED6}" type="pres">
      <dgm:prSet presAssocID="{D9BA8B83-4444-432D-9E1A-C48C33612CDE}" presName="sibTrans" presStyleLbl="bgSibTrans2D1" presStyleIdx="5" presStyleCnt="12"/>
      <dgm:spPr/>
    </dgm:pt>
    <dgm:pt modelId="{93B565BE-4AEF-45EC-A84C-B366D0ECF2CE}" type="pres">
      <dgm:prSet presAssocID="{6CFCE984-C2D8-4069-8206-C913C02565F1}" presName="compNode" presStyleCnt="0"/>
      <dgm:spPr/>
    </dgm:pt>
    <dgm:pt modelId="{D0301C99-5E89-4227-BC79-0DBA4BF04933}" type="pres">
      <dgm:prSet presAssocID="{6CFCE984-C2D8-4069-8206-C913C02565F1}" presName="dummyConnPt" presStyleCnt="0"/>
      <dgm:spPr/>
    </dgm:pt>
    <dgm:pt modelId="{47C727CC-1EAD-4524-849B-E4F845A655AA}" type="pres">
      <dgm:prSet presAssocID="{6CFCE984-C2D8-4069-8206-C913C02565F1}" presName="node" presStyleLbl="node1" presStyleIdx="6" presStyleCnt="13">
        <dgm:presLayoutVars>
          <dgm:bulletEnabled val="1"/>
        </dgm:presLayoutVars>
      </dgm:prSet>
      <dgm:spPr/>
    </dgm:pt>
    <dgm:pt modelId="{FAA98876-E61E-43E0-B950-B1BE2C2ADC62}" type="pres">
      <dgm:prSet presAssocID="{75E871F6-AC5E-449D-AFB2-464E180E715D}" presName="sibTrans" presStyleLbl="bgSibTrans2D1" presStyleIdx="6" presStyleCnt="12"/>
      <dgm:spPr/>
    </dgm:pt>
    <dgm:pt modelId="{88081C0B-EA94-4A0C-986B-0CED3AC4C1B9}" type="pres">
      <dgm:prSet presAssocID="{828BCFB4-BAFB-4C11-8679-94B211442CCA}" presName="compNode" presStyleCnt="0"/>
      <dgm:spPr/>
    </dgm:pt>
    <dgm:pt modelId="{78812D7D-FDA3-4460-8CC0-699E62D6E9E5}" type="pres">
      <dgm:prSet presAssocID="{828BCFB4-BAFB-4C11-8679-94B211442CCA}" presName="dummyConnPt" presStyleCnt="0"/>
      <dgm:spPr/>
    </dgm:pt>
    <dgm:pt modelId="{32A854A2-4384-43A4-B7C0-CB207ABC7EC5}" type="pres">
      <dgm:prSet presAssocID="{828BCFB4-BAFB-4C11-8679-94B211442CCA}" presName="node" presStyleLbl="node1" presStyleIdx="7" presStyleCnt="13">
        <dgm:presLayoutVars>
          <dgm:bulletEnabled val="1"/>
        </dgm:presLayoutVars>
      </dgm:prSet>
      <dgm:spPr/>
    </dgm:pt>
    <dgm:pt modelId="{F56FB5C0-9D33-4462-B44D-7703E45A0C76}" type="pres">
      <dgm:prSet presAssocID="{6F436926-2887-4B7C-9E07-3D81AD4B7C0F}" presName="sibTrans" presStyleLbl="bgSibTrans2D1" presStyleIdx="7" presStyleCnt="12"/>
      <dgm:spPr/>
    </dgm:pt>
    <dgm:pt modelId="{349911AC-D02C-4612-A907-CE0133B47FBC}" type="pres">
      <dgm:prSet presAssocID="{1E5B96C8-CB37-4C39-8885-5208190D92B1}" presName="compNode" presStyleCnt="0"/>
      <dgm:spPr/>
    </dgm:pt>
    <dgm:pt modelId="{FDD579EC-FDE2-4531-8467-EA340EBF48B0}" type="pres">
      <dgm:prSet presAssocID="{1E5B96C8-CB37-4C39-8885-5208190D92B1}" presName="dummyConnPt" presStyleCnt="0"/>
      <dgm:spPr/>
    </dgm:pt>
    <dgm:pt modelId="{3BDD4380-C1A4-4454-A012-62F0E19AFED6}" type="pres">
      <dgm:prSet presAssocID="{1E5B96C8-CB37-4C39-8885-5208190D92B1}" presName="node" presStyleLbl="node1" presStyleIdx="8" presStyleCnt="13">
        <dgm:presLayoutVars>
          <dgm:bulletEnabled val="1"/>
        </dgm:presLayoutVars>
      </dgm:prSet>
      <dgm:spPr/>
    </dgm:pt>
    <dgm:pt modelId="{20ECC0BC-3952-4388-88F4-9AA64FC4E4F2}" type="pres">
      <dgm:prSet presAssocID="{D20EC4E8-5D29-43DD-938F-5D8884E507CE}" presName="sibTrans" presStyleLbl="bgSibTrans2D1" presStyleIdx="8" presStyleCnt="12"/>
      <dgm:spPr/>
    </dgm:pt>
    <dgm:pt modelId="{5839C6A8-91C9-47A7-A29B-F01D16FFC15D}" type="pres">
      <dgm:prSet presAssocID="{471F020D-1D06-4B09-B8AC-E7D23F895E22}" presName="compNode" presStyleCnt="0"/>
      <dgm:spPr/>
    </dgm:pt>
    <dgm:pt modelId="{C6367766-DD01-4DB5-84D6-4868296D86B3}" type="pres">
      <dgm:prSet presAssocID="{471F020D-1D06-4B09-B8AC-E7D23F895E22}" presName="dummyConnPt" presStyleCnt="0"/>
      <dgm:spPr/>
    </dgm:pt>
    <dgm:pt modelId="{B7698C33-6873-47E1-9DC5-B5ED5CFE937B}" type="pres">
      <dgm:prSet presAssocID="{471F020D-1D06-4B09-B8AC-E7D23F895E22}" presName="node" presStyleLbl="node1" presStyleIdx="9" presStyleCnt="13">
        <dgm:presLayoutVars>
          <dgm:bulletEnabled val="1"/>
        </dgm:presLayoutVars>
      </dgm:prSet>
      <dgm:spPr/>
    </dgm:pt>
    <dgm:pt modelId="{7F1A3BDE-B6AE-4FF2-911C-8223EE85AEC8}" type="pres">
      <dgm:prSet presAssocID="{C7FAD746-97E3-4EB2-BD48-88B0EDBF65FA}" presName="sibTrans" presStyleLbl="bgSibTrans2D1" presStyleIdx="9" presStyleCnt="12"/>
      <dgm:spPr/>
    </dgm:pt>
    <dgm:pt modelId="{01131CCD-3EC7-4934-A128-AE5158DB29BA}" type="pres">
      <dgm:prSet presAssocID="{5A549621-1C5C-49F7-A2F0-B8CB3D02113B}" presName="compNode" presStyleCnt="0"/>
      <dgm:spPr/>
    </dgm:pt>
    <dgm:pt modelId="{C43D0978-A4F9-427B-ACE6-2CFDD4EDDE47}" type="pres">
      <dgm:prSet presAssocID="{5A549621-1C5C-49F7-A2F0-B8CB3D02113B}" presName="dummyConnPt" presStyleCnt="0"/>
      <dgm:spPr/>
    </dgm:pt>
    <dgm:pt modelId="{26E2493D-8E83-4C49-8C7E-6238670DE4F2}" type="pres">
      <dgm:prSet presAssocID="{5A549621-1C5C-49F7-A2F0-B8CB3D02113B}" presName="node" presStyleLbl="node1" presStyleIdx="10" presStyleCnt="13">
        <dgm:presLayoutVars>
          <dgm:bulletEnabled val="1"/>
        </dgm:presLayoutVars>
      </dgm:prSet>
      <dgm:spPr/>
    </dgm:pt>
    <dgm:pt modelId="{A1BC43C9-98DF-45A2-8B40-FBB1A318C7A6}" type="pres">
      <dgm:prSet presAssocID="{88200035-C84B-4388-BD7F-7265F0E70BB1}" presName="sibTrans" presStyleLbl="bgSibTrans2D1" presStyleIdx="10" presStyleCnt="12"/>
      <dgm:spPr/>
    </dgm:pt>
    <dgm:pt modelId="{416D0A6B-3517-4023-8F78-73012BC6EC64}" type="pres">
      <dgm:prSet presAssocID="{5FBC150B-43B8-4721-82D2-2BECE1734793}" presName="compNode" presStyleCnt="0"/>
      <dgm:spPr/>
    </dgm:pt>
    <dgm:pt modelId="{57539EC5-EB35-402B-8184-695C78D04698}" type="pres">
      <dgm:prSet presAssocID="{5FBC150B-43B8-4721-82D2-2BECE1734793}" presName="dummyConnPt" presStyleCnt="0"/>
      <dgm:spPr/>
    </dgm:pt>
    <dgm:pt modelId="{DEC8F435-FBFE-4462-8EE8-2D7C7E499057}" type="pres">
      <dgm:prSet presAssocID="{5FBC150B-43B8-4721-82D2-2BECE1734793}" presName="node" presStyleLbl="node1" presStyleIdx="11" presStyleCnt="13">
        <dgm:presLayoutVars>
          <dgm:bulletEnabled val="1"/>
        </dgm:presLayoutVars>
      </dgm:prSet>
      <dgm:spPr/>
    </dgm:pt>
    <dgm:pt modelId="{DD29F9BE-E5FC-4CBE-ACA7-91B756D8146B}" type="pres">
      <dgm:prSet presAssocID="{AE924175-60CC-4265-8F1F-12432F094410}" presName="sibTrans" presStyleLbl="bgSibTrans2D1" presStyleIdx="11" presStyleCnt="12"/>
      <dgm:spPr/>
    </dgm:pt>
    <dgm:pt modelId="{D3F732A3-FE29-42F0-A75E-C889722D3550}" type="pres">
      <dgm:prSet presAssocID="{DD70A9FA-F716-48A5-8662-1EAF7BED7FE9}" presName="compNode" presStyleCnt="0"/>
      <dgm:spPr/>
    </dgm:pt>
    <dgm:pt modelId="{60C4F79D-5E3C-4B01-AE29-83486C2EB1BB}" type="pres">
      <dgm:prSet presAssocID="{DD70A9FA-F716-48A5-8662-1EAF7BED7FE9}" presName="dummyConnPt" presStyleCnt="0"/>
      <dgm:spPr/>
    </dgm:pt>
    <dgm:pt modelId="{72F43397-2E12-4FED-9A70-C15151A7DA51}" type="pres">
      <dgm:prSet presAssocID="{DD70A9FA-F716-48A5-8662-1EAF7BED7FE9}" presName="node" presStyleLbl="node1" presStyleIdx="12" presStyleCnt="13">
        <dgm:presLayoutVars>
          <dgm:bulletEnabled val="1"/>
        </dgm:presLayoutVars>
      </dgm:prSet>
      <dgm:spPr/>
    </dgm:pt>
  </dgm:ptLst>
  <dgm:cxnLst>
    <dgm:cxn modelId="{1C31C406-6F42-4208-840C-1B8392A23C8A}" srcId="{DBE1A652-6D03-4859-8FE2-937DB34CD8A7}" destId="{471F020D-1D06-4B09-B8AC-E7D23F895E22}" srcOrd="9" destOrd="0" parTransId="{047522B4-DFCB-45F2-BF9E-5D926A027644}" sibTransId="{C7FAD746-97E3-4EB2-BD48-88B0EDBF65FA}"/>
    <dgm:cxn modelId="{0451A112-F126-49BD-BFED-14DFF1CB0D29}" type="presOf" srcId="{5A549621-1C5C-49F7-A2F0-B8CB3D02113B}" destId="{26E2493D-8E83-4C49-8C7E-6238670DE4F2}" srcOrd="0" destOrd="0" presId="urn:microsoft.com/office/officeart/2005/8/layout/bProcess4"/>
    <dgm:cxn modelId="{D7375919-D487-419E-B77B-A8E1FD073C96}" type="presOf" srcId="{E56D871C-69EE-4299-9A40-F34CECFD136C}" destId="{4FE3B491-41D8-4BF8-9974-A143BDD5BDBE}" srcOrd="0" destOrd="0" presId="urn:microsoft.com/office/officeart/2005/8/layout/bProcess4"/>
    <dgm:cxn modelId="{4D477F1E-B5FD-4BA2-B7F8-9FD4B5438982}" type="presOf" srcId="{471F020D-1D06-4B09-B8AC-E7D23F895E22}" destId="{B7698C33-6873-47E1-9DC5-B5ED5CFE937B}" srcOrd="0" destOrd="0" presId="urn:microsoft.com/office/officeart/2005/8/layout/bProcess4"/>
    <dgm:cxn modelId="{FE206539-F76C-4767-9F04-FA0DC8115366}" type="presOf" srcId="{7EB628D4-9AF9-453E-B231-32074C8561A6}" destId="{669EE87D-280D-4136-BD64-84DE55DB4876}" srcOrd="0" destOrd="0" presId="urn:microsoft.com/office/officeart/2005/8/layout/bProcess4"/>
    <dgm:cxn modelId="{483A013E-9F3F-49B1-AEC8-6DDC16BC8E25}" srcId="{DBE1A652-6D03-4859-8FE2-937DB34CD8A7}" destId="{828BCFB4-BAFB-4C11-8679-94B211442CCA}" srcOrd="7" destOrd="0" parTransId="{A8348E0D-6DF2-412C-8623-01056EC97A51}" sibTransId="{6F436926-2887-4B7C-9E07-3D81AD4B7C0F}"/>
    <dgm:cxn modelId="{404ADE3E-F482-4DEA-81BA-DBE2DC6789D5}" type="presOf" srcId="{A9E7AA83-CBFE-4FD1-90FD-49030406FCC4}" destId="{828386F5-B6B4-451D-BE2B-83F6EECA22B8}" srcOrd="0" destOrd="0" presId="urn:microsoft.com/office/officeart/2005/8/layout/bProcess4"/>
    <dgm:cxn modelId="{C5941940-6709-4C22-A7AA-932ADAAA64BE}" srcId="{DBE1A652-6D03-4859-8FE2-937DB34CD8A7}" destId="{6CFCE984-C2D8-4069-8206-C913C02565F1}" srcOrd="6" destOrd="0" parTransId="{2489D009-174C-4623-892D-6B0858D714A6}" sibTransId="{75E871F6-AC5E-449D-AFB2-464E180E715D}"/>
    <dgm:cxn modelId="{D7BCB05F-26D2-486B-9C62-68ED43C08567}" type="presOf" srcId="{DBE1A652-6D03-4859-8FE2-937DB34CD8A7}" destId="{70B9C61D-2D68-46A0-BA4A-DA94753E0DEC}" srcOrd="0" destOrd="0" presId="urn:microsoft.com/office/officeart/2005/8/layout/bProcess4"/>
    <dgm:cxn modelId="{FC6F1660-FA94-4A26-B35B-708D7CD46897}" type="presOf" srcId="{6F436926-2887-4B7C-9E07-3D81AD4B7C0F}" destId="{F56FB5C0-9D33-4462-B44D-7703E45A0C76}" srcOrd="0" destOrd="0" presId="urn:microsoft.com/office/officeart/2005/8/layout/bProcess4"/>
    <dgm:cxn modelId="{DCACB163-D938-4F17-A500-35517C2F43CE}" srcId="{DBE1A652-6D03-4859-8FE2-937DB34CD8A7}" destId="{DD70A9FA-F716-48A5-8662-1EAF7BED7FE9}" srcOrd="12" destOrd="0" parTransId="{5055111C-62AA-42B3-AC45-D5EAB72C20F8}" sibTransId="{298421E0-DF3B-4594-B92C-77FC65CDAE06}"/>
    <dgm:cxn modelId="{DE9A184B-2AE3-472A-A465-491B8B46C8A0}" type="presOf" srcId="{BACC5D55-0A5C-48DA-878F-586D387B1B0D}" destId="{44D13CA5-1164-4B2A-9939-5CDEFAE38533}" srcOrd="0" destOrd="0" presId="urn:microsoft.com/office/officeart/2005/8/layout/bProcess4"/>
    <dgm:cxn modelId="{F62E486B-77EA-462F-B031-ED8FC680867E}" type="presOf" srcId="{35601EBB-5619-4898-A1AE-F43666B6E529}" destId="{090EC79A-9E1A-4DFE-B1EA-A18D2E521F9E}" srcOrd="0" destOrd="0" presId="urn:microsoft.com/office/officeart/2005/8/layout/bProcess4"/>
    <dgm:cxn modelId="{F7BAF950-218E-4398-93A3-83DD6B7A3482}" type="presOf" srcId="{AE924175-60CC-4265-8F1F-12432F094410}" destId="{DD29F9BE-E5FC-4CBE-ACA7-91B756D8146B}" srcOrd="0" destOrd="0" presId="urn:microsoft.com/office/officeart/2005/8/layout/bProcess4"/>
    <dgm:cxn modelId="{2C65B274-8E6F-4A4C-98B2-B93320082194}" type="presOf" srcId="{5FBC150B-43B8-4721-82D2-2BECE1734793}" destId="{DEC8F435-FBFE-4462-8EE8-2D7C7E499057}" srcOrd="0" destOrd="0" presId="urn:microsoft.com/office/officeart/2005/8/layout/bProcess4"/>
    <dgm:cxn modelId="{88994075-9DCD-4DA7-81F9-A95A0D050519}" type="presOf" srcId="{D9BA8B83-4444-432D-9E1A-C48C33612CDE}" destId="{E3ECC596-0CD9-43BC-A879-82BF21F67ED6}" srcOrd="0" destOrd="0" presId="urn:microsoft.com/office/officeart/2005/8/layout/bProcess4"/>
    <dgm:cxn modelId="{1A606359-2A18-40E7-B928-36FFDFD00AE0}" type="presOf" srcId="{75E871F6-AC5E-449D-AFB2-464E180E715D}" destId="{FAA98876-E61E-43E0-B950-B1BE2C2ADC62}" srcOrd="0" destOrd="0" presId="urn:microsoft.com/office/officeart/2005/8/layout/bProcess4"/>
    <dgm:cxn modelId="{3FE4795A-6893-4343-8FB2-10EDC4BB1DDA}" srcId="{DBE1A652-6D03-4859-8FE2-937DB34CD8A7}" destId="{5A549621-1C5C-49F7-A2F0-B8CB3D02113B}" srcOrd="10" destOrd="0" parTransId="{F6A62B2C-E819-4ABE-9ABC-1DEB8A0AC528}" sibTransId="{88200035-C84B-4388-BD7F-7265F0E70BB1}"/>
    <dgm:cxn modelId="{BC84417D-048A-4F55-AE98-EFE4A8A5D6FD}" type="presOf" srcId="{E0909D23-4A88-44D8-A458-35B01B8BDAC3}" destId="{2E5EA016-42BC-458C-B298-8F0291542883}" srcOrd="0" destOrd="0" presId="urn:microsoft.com/office/officeart/2005/8/layout/bProcess4"/>
    <dgm:cxn modelId="{32923A89-0A22-4F60-A00C-489D34B68FC6}" type="presOf" srcId="{1E5B96C8-CB37-4C39-8885-5208190D92B1}" destId="{3BDD4380-C1A4-4454-A012-62F0E19AFED6}" srcOrd="0" destOrd="0" presId="urn:microsoft.com/office/officeart/2005/8/layout/bProcess4"/>
    <dgm:cxn modelId="{99E42D95-477E-49B1-8D53-F274169E5061}" type="presOf" srcId="{42170296-6A2B-4222-B8FA-C7645C927275}" destId="{AB0E530D-830F-4136-B671-A4F6F3C66209}" srcOrd="0" destOrd="0" presId="urn:microsoft.com/office/officeart/2005/8/layout/bProcess4"/>
    <dgm:cxn modelId="{4BB1F399-D5C6-4E87-BB45-EB3684674273}" srcId="{DBE1A652-6D03-4859-8FE2-937DB34CD8A7}" destId="{E56D871C-69EE-4299-9A40-F34CECFD136C}" srcOrd="4" destOrd="0" parTransId="{6E4E05B0-D017-445C-86AD-EBB0D7E1F273}" sibTransId="{B9D7FD49-AC4F-4B3A-B962-BD090D3786A1}"/>
    <dgm:cxn modelId="{AC8E439A-AA9A-4F94-A6D7-21F793F98FCF}" type="presOf" srcId="{C7FAD746-97E3-4EB2-BD48-88B0EDBF65FA}" destId="{7F1A3BDE-B6AE-4FF2-911C-8223EE85AEC8}" srcOrd="0" destOrd="0" presId="urn:microsoft.com/office/officeart/2005/8/layout/bProcess4"/>
    <dgm:cxn modelId="{D659089F-3589-4708-8115-A3DDB88EA331}" type="presOf" srcId="{D20EC4E8-5D29-43DD-938F-5D8884E507CE}" destId="{20ECC0BC-3952-4388-88F4-9AA64FC4E4F2}" srcOrd="0" destOrd="0" presId="urn:microsoft.com/office/officeart/2005/8/layout/bProcess4"/>
    <dgm:cxn modelId="{059133AA-6310-49D1-A576-DF8332CDC8D8}" srcId="{DBE1A652-6D03-4859-8FE2-937DB34CD8A7}" destId="{35601EBB-5619-4898-A1AE-F43666B6E529}" srcOrd="2" destOrd="0" parTransId="{92924268-98C5-4F46-9895-9B66994195EC}" sibTransId="{BACC5D55-0A5C-48DA-878F-586D387B1B0D}"/>
    <dgm:cxn modelId="{CE7417BF-002C-4911-8542-9ECE9C1900C9}" srcId="{DBE1A652-6D03-4859-8FE2-937DB34CD8A7}" destId="{B885DDA1-520B-4EFA-A19E-12BD674DA4C2}" srcOrd="1" destOrd="0" parTransId="{FB67EE37-5F20-489D-BFFF-3A66E35FA800}" sibTransId="{0029177A-E4CE-413F-869E-35F2345F4327}"/>
    <dgm:cxn modelId="{6969B2C2-5A8C-401D-87E3-3C446B2D7C64}" srcId="{DBE1A652-6D03-4859-8FE2-937DB34CD8A7}" destId="{E0909D23-4A88-44D8-A458-35B01B8BDAC3}" srcOrd="0" destOrd="0" parTransId="{C45DE673-E417-4CBC-B590-D13DF8BE888B}" sibTransId="{A679A84F-5222-43AB-A25B-9195BF91D3B8}"/>
    <dgm:cxn modelId="{EC1332C7-9BDD-49D5-B433-A9A707F67CC0}" type="presOf" srcId="{88200035-C84B-4388-BD7F-7265F0E70BB1}" destId="{A1BC43C9-98DF-45A2-8B40-FBB1A318C7A6}" srcOrd="0" destOrd="0" presId="urn:microsoft.com/office/officeart/2005/8/layout/bProcess4"/>
    <dgm:cxn modelId="{52A0C3C9-E1BA-4B60-B359-553A1F1D35A0}" srcId="{DBE1A652-6D03-4859-8FE2-937DB34CD8A7}" destId="{42170296-6A2B-4222-B8FA-C7645C927275}" srcOrd="3" destOrd="0" parTransId="{ACF75902-096D-4925-BAAA-1C1F27E3B4E9}" sibTransId="{A9E7AA83-CBFE-4FD1-90FD-49030406FCC4}"/>
    <dgm:cxn modelId="{C0BA0CD4-FABE-4C0B-BA12-FEDFB3E4C126}" srcId="{DBE1A652-6D03-4859-8FE2-937DB34CD8A7}" destId="{5FBC150B-43B8-4721-82D2-2BECE1734793}" srcOrd="11" destOrd="0" parTransId="{F983ABE0-70B8-4FED-B7F3-0743CCDEA70A}" sibTransId="{AE924175-60CC-4265-8F1F-12432F094410}"/>
    <dgm:cxn modelId="{8B79B6E0-C1E9-4033-8AF2-DE395FB20416}" type="presOf" srcId="{B885DDA1-520B-4EFA-A19E-12BD674DA4C2}" destId="{9470334F-D35C-419A-8E47-B07EB6FEAFD9}" srcOrd="0" destOrd="0" presId="urn:microsoft.com/office/officeart/2005/8/layout/bProcess4"/>
    <dgm:cxn modelId="{D25F24E4-7160-4E9D-B7E7-CEA00A6F029E}" type="presOf" srcId="{B9D7FD49-AC4F-4B3A-B962-BD090D3786A1}" destId="{EAB407DF-FF9A-43C2-9738-302D10C4CFC0}" srcOrd="0" destOrd="0" presId="urn:microsoft.com/office/officeart/2005/8/layout/bProcess4"/>
    <dgm:cxn modelId="{14D6CBE9-6A55-4B45-A904-78FEABD87F70}" srcId="{DBE1A652-6D03-4859-8FE2-937DB34CD8A7}" destId="{1E5B96C8-CB37-4C39-8885-5208190D92B1}" srcOrd="8" destOrd="0" parTransId="{6483BF49-CFFE-4929-8B9E-424B12AF7762}" sibTransId="{D20EC4E8-5D29-43DD-938F-5D8884E507CE}"/>
    <dgm:cxn modelId="{B2CAA8EC-A940-4BE0-88A2-696839CD9710}" srcId="{DBE1A652-6D03-4859-8FE2-937DB34CD8A7}" destId="{7EB628D4-9AF9-453E-B231-32074C8561A6}" srcOrd="5" destOrd="0" parTransId="{1C777EEC-DD81-46D4-A1FC-E58071297E16}" sibTransId="{D9BA8B83-4444-432D-9E1A-C48C33612CDE}"/>
    <dgm:cxn modelId="{615EFEF5-7F0D-4B31-8233-FDB730CCDEF4}" type="presOf" srcId="{A679A84F-5222-43AB-A25B-9195BF91D3B8}" destId="{9063DDE3-3E0D-4360-A200-6060EBE22EF9}" srcOrd="0" destOrd="0" presId="urn:microsoft.com/office/officeart/2005/8/layout/bProcess4"/>
    <dgm:cxn modelId="{F1F137F6-823B-4AD1-923F-99D727BB43EC}" type="presOf" srcId="{828BCFB4-BAFB-4C11-8679-94B211442CCA}" destId="{32A854A2-4384-43A4-B7C0-CB207ABC7EC5}" srcOrd="0" destOrd="0" presId="urn:microsoft.com/office/officeart/2005/8/layout/bProcess4"/>
    <dgm:cxn modelId="{10E40BF8-B55C-49F9-961C-B6BCBEFEDEDC}" type="presOf" srcId="{0029177A-E4CE-413F-869E-35F2345F4327}" destId="{AF7282F0-CC27-4EC1-9F97-669408B554E6}" srcOrd="0" destOrd="0" presId="urn:microsoft.com/office/officeart/2005/8/layout/bProcess4"/>
    <dgm:cxn modelId="{F0BC07FC-7E50-46D0-9D15-CD2C5E838D87}" type="presOf" srcId="{6CFCE984-C2D8-4069-8206-C913C02565F1}" destId="{47C727CC-1EAD-4524-849B-E4F845A655AA}" srcOrd="0" destOrd="0" presId="urn:microsoft.com/office/officeart/2005/8/layout/bProcess4"/>
    <dgm:cxn modelId="{018A81FF-F794-44D7-908D-FCFEBCCEA2E8}" type="presOf" srcId="{DD70A9FA-F716-48A5-8662-1EAF7BED7FE9}" destId="{72F43397-2E12-4FED-9A70-C15151A7DA51}" srcOrd="0" destOrd="0" presId="urn:microsoft.com/office/officeart/2005/8/layout/bProcess4"/>
    <dgm:cxn modelId="{985DF478-83EE-4EAB-8D4B-1A74E5C718BB}" type="presParOf" srcId="{70B9C61D-2D68-46A0-BA4A-DA94753E0DEC}" destId="{7191C1E0-3167-4B6C-8C4C-C4EF04697DC3}" srcOrd="0" destOrd="0" presId="urn:microsoft.com/office/officeart/2005/8/layout/bProcess4"/>
    <dgm:cxn modelId="{1E3EAB4E-ABB2-4CF0-AD63-02C46DFDCCF4}" type="presParOf" srcId="{7191C1E0-3167-4B6C-8C4C-C4EF04697DC3}" destId="{625E11D7-C2F5-42C5-B049-489279B33614}" srcOrd="0" destOrd="0" presId="urn:microsoft.com/office/officeart/2005/8/layout/bProcess4"/>
    <dgm:cxn modelId="{0FB25CC0-F800-451B-ABD6-67F32FB577A1}" type="presParOf" srcId="{7191C1E0-3167-4B6C-8C4C-C4EF04697DC3}" destId="{2E5EA016-42BC-458C-B298-8F0291542883}" srcOrd="1" destOrd="0" presId="urn:microsoft.com/office/officeart/2005/8/layout/bProcess4"/>
    <dgm:cxn modelId="{377A9BF1-4B11-4626-8182-4580B9AC9E09}" type="presParOf" srcId="{70B9C61D-2D68-46A0-BA4A-DA94753E0DEC}" destId="{9063DDE3-3E0D-4360-A200-6060EBE22EF9}" srcOrd="1" destOrd="0" presId="urn:microsoft.com/office/officeart/2005/8/layout/bProcess4"/>
    <dgm:cxn modelId="{404D8CBA-533A-4BCF-A708-874574AFB048}" type="presParOf" srcId="{70B9C61D-2D68-46A0-BA4A-DA94753E0DEC}" destId="{CD070E4A-BE49-4D1D-AA54-83EBBC56BBA9}" srcOrd="2" destOrd="0" presId="urn:microsoft.com/office/officeart/2005/8/layout/bProcess4"/>
    <dgm:cxn modelId="{59BE552F-E484-4AE7-B5DD-063E3BE15CA5}" type="presParOf" srcId="{CD070E4A-BE49-4D1D-AA54-83EBBC56BBA9}" destId="{F777A4EE-7CE1-413F-A355-E5DCB7AEB93A}" srcOrd="0" destOrd="0" presId="urn:microsoft.com/office/officeart/2005/8/layout/bProcess4"/>
    <dgm:cxn modelId="{70165265-0EF8-4815-9CE4-C086BDE71104}" type="presParOf" srcId="{CD070E4A-BE49-4D1D-AA54-83EBBC56BBA9}" destId="{9470334F-D35C-419A-8E47-B07EB6FEAFD9}" srcOrd="1" destOrd="0" presId="urn:microsoft.com/office/officeart/2005/8/layout/bProcess4"/>
    <dgm:cxn modelId="{F671BC8B-03E4-4D58-876C-E0DB929CEEAE}" type="presParOf" srcId="{70B9C61D-2D68-46A0-BA4A-DA94753E0DEC}" destId="{AF7282F0-CC27-4EC1-9F97-669408B554E6}" srcOrd="3" destOrd="0" presId="urn:microsoft.com/office/officeart/2005/8/layout/bProcess4"/>
    <dgm:cxn modelId="{387153AE-DCFD-47EE-97B3-306C0C51CE66}" type="presParOf" srcId="{70B9C61D-2D68-46A0-BA4A-DA94753E0DEC}" destId="{159B03CA-ABFC-4458-BA92-A674E0E0D72B}" srcOrd="4" destOrd="0" presId="urn:microsoft.com/office/officeart/2005/8/layout/bProcess4"/>
    <dgm:cxn modelId="{9E630149-9B90-4C25-96FD-4EAC2D166FA3}" type="presParOf" srcId="{159B03CA-ABFC-4458-BA92-A674E0E0D72B}" destId="{4F10EFA5-C2EB-4B03-A7C0-AEE74CDBF5FF}" srcOrd="0" destOrd="0" presId="urn:microsoft.com/office/officeart/2005/8/layout/bProcess4"/>
    <dgm:cxn modelId="{A7403D60-6765-482A-83FE-996C433F51BC}" type="presParOf" srcId="{159B03CA-ABFC-4458-BA92-A674E0E0D72B}" destId="{090EC79A-9E1A-4DFE-B1EA-A18D2E521F9E}" srcOrd="1" destOrd="0" presId="urn:microsoft.com/office/officeart/2005/8/layout/bProcess4"/>
    <dgm:cxn modelId="{267419B8-B976-4793-AD0B-233486088C1D}" type="presParOf" srcId="{70B9C61D-2D68-46A0-BA4A-DA94753E0DEC}" destId="{44D13CA5-1164-4B2A-9939-5CDEFAE38533}" srcOrd="5" destOrd="0" presId="urn:microsoft.com/office/officeart/2005/8/layout/bProcess4"/>
    <dgm:cxn modelId="{B1D9287A-8613-4001-B95E-5E0AE552DC64}" type="presParOf" srcId="{70B9C61D-2D68-46A0-BA4A-DA94753E0DEC}" destId="{AF692149-C940-440A-9947-CD167E868587}" srcOrd="6" destOrd="0" presId="urn:microsoft.com/office/officeart/2005/8/layout/bProcess4"/>
    <dgm:cxn modelId="{FF794351-6778-4962-80CF-BEF03FAAAD1B}" type="presParOf" srcId="{AF692149-C940-440A-9947-CD167E868587}" destId="{B558DD89-BBA3-4063-8E33-1AF95882B191}" srcOrd="0" destOrd="0" presId="urn:microsoft.com/office/officeart/2005/8/layout/bProcess4"/>
    <dgm:cxn modelId="{FC730A1E-8E28-46CB-A876-40DBE1E3D39F}" type="presParOf" srcId="{AF692149-C940-440A-9947-CD167E868587}" destId="{AB0E530D-830F-4136-B671-A4F6F3C66209}" srcOrd="1" destOrd="0" presId="urn:microsoft.com/office/officeart/2005/8/layout/bProcess4"/>
    <dgm:cxn modelId="{27844517-3C04-40F6-8098-9E4FC990B07D}" type="presParOf" srcId="{70B9C61D-2D68-46A0-BA4A-DA94753E0DEC}" destId="{828386F5-B6B4-451D-BE2B-83F6EECA22B8}" srcOrd="7" destOrd="0" presId="urn:microsoft.com/office/officeart/2005/8/layout/bProcess4"/>
    <dgm:cxn modelId="{67BBB4A3-12B3-40F9-97A1-2A030733FFBC}" type="presParOf" srcId="{70B9C61D-2D68-46A0-BA4A-DA94753E0DEC}" destId="{BD2063D7-8598-41CC-BC92-5BC85A4F495D}" srcOrd="8" destOrd="0" presId="urn:microsoft.com/office/officeart/2005/8/layout/bProcess4"/>
    <dgm:cxn modelId="{E4E11CB6-ABF5-479F-85D5-C24B18029415}" type="presParOf" srcId="{BD2063D7-8598-41CC-BC92-5BC85A4F495D}" destId="{6B51DF03-5074-46F7-B8B3-AA17774CA720}" srcOrd="0" destOrd="0" presId="urn:microsoft.com/office/officeart/2005/8/layout/bProcess4"/>
    <dgm:cxn modelId="{4B77A18C-9DC1-4DCF-A426-B3ACFF921126}" type="presParOf" srcId="{BD2063D7-8598-41CC-BC92-5BC85A4F495D}" destId="{4FE3B491-41D8-4BF8-9974-A143BDD5BDBE}" srcOrd="1" destOrd="0" presId="urn:microsoft.com/office/officeart/2005/8/layout/bProcess4"/>
    <dgm:cxn modelId="{7E7D7287-C938-4E87-B254-384D27F5E5D2}" type="presParOf" srcId="{70B9C61D-2D68-46A0-BA4A-DA94753E0DEC}" destId="{EAB407DF-FF9A-43C2-9738-302D10C4CFC0}" srcOrd="9" destOrd="0" presId="urn:microsoft.com/office/officeart/2005/8/layout/bProcess4"/>
    <dgm:cxn modelId="{BC54066F-F499-43FB-AC1B-9619DCDCF430}" type="presParOf" srcId="{70B9C61D-2D68-46A0-BA4A-DA94753E0DEC}" destId="{A48AE3D4-79B7-4183-8E02-E007EEEEF19A}" srcOrd="10" destOrd="0" presId="urn:microsoft.com/office/officeart/2005/8/layout/bProcess4"/>
    <dgm:cxn modelId="{89FEB869-3307-441D-8543-9508AA68A136}" type="presParOf" srcId="{A48AE3D4-79B7-4183-8E02-E007EEEEF19A}" destId="{F6E6DCED-6EE5-4EE6-83D6-70F98DBE863B}" srcOrd="0" destOrd="0" presId="urn:microsoft.com/office/officeart/2005/8/layout/bProcess4"/>
    <dgm:cxn modelId="{28CA4802-CA9D-4766-A68A-A3B0EF87F4D4}" type="presParOf" srcId="{A48AE3D4-79B7-4183-8E02-E007EEEEF19A}" destId="{669EE87D-280D-4136-BD64-84DE55DB4876}" srcOrd="1" destOrd="0" presId="urn:microsoft.com/office/officeart/2005/8/layout/bProcess4"/>
    <dgm:cxn modelId="{06E615AE-7D1D-4A63-BDF9-1912306534D3}" type="presParOf" srcId="{70B9C61D-2D68-46A0-BA4A-DA94753E0DEC}" destId="{E3ECC596-0CD9-43BC-A879-82BF21F67ED6}" srcOrd="11" destOrd="0" presId="urn:microsoft.com/office/officeart/2005/8/layout/bProcess4"/>
    <dgm:cxn modelId="{D7850737-4170-40DE-BAB3-AF0D9E84EA92}" type="presParOf" srcId="{70B9C61D-2D68-46A0-BA4A-DA94753E0DEC}" destId="{93B565BE-4AEF-45EC-A84C-B366D0ECF2CE}" srcOrd="12" destOrd="0" presId="urn:microsoft.com/office/officeart/2005/8/layout/bProcess4"/>
    <dgm:cxn modelId="{3AB8474F-3B70-407F-AB0B-9C38226259F3}" type="presParOf" srcId="{93B565BE-4AEF-45EC-A84C-B366D0ECF2CE}" destId="{D0301C99-5E89-4227-BC79-0DBA4BF04933}" srcOrd="0" destOrd="0" presId="urn:microsoft.com/office/officeart/2005/8/layout/bProcess4"/>
    <dgm:cxn modelId="{5BF0C648-EF9A-4320-8D8E-675D5BC83BEA}" type="presParOf" srcId="{93B565BE-4AEF-45EC-A84C-B366D0ECF2CE}" destId="{47C727CC-1EAD-4524-849B-E4F845A655AA}" srcOrd="1" destOrd="0" presId="urn:microsoft.com/office/officeart/2005/8/layout/bProcess4"/>
    <dgm:cxn modelId="{0C31F6E9-B80A-455B-AD51-463B42E01835}" type="presParOf" srcId="{70B9C61D-2D68-46A0-BA4A-DA94753E0DEC}" destId="{FAA98876-E61E-43E0-B950-B1BE2C2ADC62}" srcOrd="13" destOrd="0" presId="urn:microsoft.com/office/officeart/2005/8/layout/bProcess4"/>
    <dgm:cxn modelId="{B5B96306-4896-4F22-AFA0-AB8D54C593B2}" type="presParOf" srcId="{70B9C61D-2D68-46A0-BA4A-DA94753E0DEC}" destId="{88081C0B-EA94-4A0C-986B-0CED3AC4C1B9}" srcOrd="14" destOrd="0" presId="urn:microsoft.com/office/officeart/2005/8/layout/bProcess4"/>
    <dgm:cxn modelId="{CC6B8F6B-6C61-4D3A-8051-3C0DC500FA77}" type="presParOf" srcId="{88081C0B-EA94-4A0C-986B-0CED3AC4C1B9}" destId="{78812D7D-FDA3-4460-8CC0-699E62D6E9E5}" srcOrd="0" destOrd="0" presId="urn:microsoft.com/office/officeart/2005/8/layout/bProcess4"/>
    <dgm:cxn modelId="{FB3EEA2D-6E2B-499B-93D6-197A18E5A236}" type="presParOf" srcId="{88081C0B-EA94-4A0C-986B-0CED3AC4C1B9}" destId="{32A854A2-4384-43A4-B7C0-CB207ABC7EC5}" srcOrd="1" destOrd="0" presId="urn:microsoft.com/office/officeart/2005/8/layout/bProcess4"/>
    <dgm:cxn modelId="{AADA5BDB-3C6B-4A48-9483-1FCFB7172FC6}" type="presParOf" srcId="{70B9C61D-2D68-46A0-BA4A-DA94753E0DEC}" destId="{F56FB5C0-9D33-4462-B44D-7703E45A0C76}" srcOrd="15" destOrd="0" presId="urn:microsoft.com/office/officeart/2005/8/layout/bProcess4"/>
    <dgm:cxn modelId="{E98B2EB9-1808-4878-819E-64008C0D36F7}" type="presParOf" srcId="{70B9C61D-2D68-46A0-BA4A-DA94753E0DEC}" destId="{349911AC-D02C-4612-A907-CE0133B47FBC}" srcOrd="16" destOrd="0" presId="urn:microsoft.com/office/officeart/2005/8/layout/bProcess4"/>
    <dgm:cxn modelId="{4DF368D9-0497-434C-850E-2A38780F213A}" type="presParOf" srcId="{349911AC-D02C-4612-A907-CE0133B47FBC}" destId="{FDD579EC-FDE2-4531-8467-EA340EBF48B0}" srcOrd="0" destOrd="0" presId="urn:microsoft.com/office/officeart/2005/8/layout/bProcess4"/>
    <dgm:cxn modelId="{8616269A-8B2B-4D5E-8C5F-7383164B94DE}" type="presParOf" srcId="{349911AC-D02C-4612-A907-CE0133B47FBC}" destId="{3BDD4380-C1A4-4454-A012-62F0E19AFED6}" srcOrd="1" destOrd="0" presId="urn:microsoft.com/office/officeart/2005/8/layout/bProcess4"/>
    <dgm:cxn modelId="{F48867AC-25C7-45D2-932F-1553425A3A47}" type="presParOf" srcId="{70B9C61D-2D68-46A0-BA4A-DA94753E0DEC}" destId="{20ECC0BC-3952-4388-88F4-9AA64FC4E4F2}" srcOrd="17" destOrd="0" presId="urn:microsoft.com/office/officeart/2005/8/layout/bProcess4"/>
    <dgm:cxn modelId="{E93F136B-EF39-4C32-B571-1113E90C64E3}" type="presParOf" srcId="{70B9C61D-2D68-46A0-BA4A-DA94753E0DEC}" destId="{5839C6A8-91C9-47A7-A29B-F01D16FFC15D}" srcOrd="18" destOrd="0" presId="urn:microsoft.com/office/officeart/2005/8/layout/bProcess4"/>
    <dgm:cxn modelId="{6697ABE6-C8F2-4270-A29D-AA6A89C0851E}" type="presParOf" srcId="{5839C6A8-91C9-47A7-A29B-F01D16FFC15D}" destId="{C6367766-DD01-4DB5-84D6-4868296D86B3}" srcOrd="0" destOrd="0" presId="urn:microsoft.com/office/officeart/2005/8/layout/bProcess4"/>
    <dgm:cxn modelId="{400FDA2B-59A7-414F-9EA6-835A8D01CC13}" type="presParOf" srcId="{5839C6A8-91C9-47A7-A29B-F01D16FFC15D}" destId="{B7698C33-6873-47E1-9DC5-B5ED5CFE937B}" srcOrd="1" destOrd="0" presId="urn:microsoft.com/office/officeart/2005/8/layout/bProcess4"/>
    <dgm:cxn modelId="{51FD36A9-84E3-4CF5-BDB9-BB5438F7066A}" type="presParOf" srcId="{70B9C61D-2D68-46A0-BA4A-DA94753E0DEC}" destId="{7F1A3BDE-B6AE-4FF2-911C-8223EE85AEC8}" srcOrd="19" destOrd="0" presId="urn:microsoft.com/office/officeart/2005/8/layout/bProcess4"/>
    <dgm:cxn modelId="{4010E0A4-5B82-4DD1-B6ED-9EAEE755F251}" type="presParOf" srcId="{70B9C61D-2D68-46A0-BA4A-DA94753E0DEC}" destId="{01131CCD-3EC7-4934-A128-AE5158DB29BA}" srcOrd="20" destOrd="0" presId="urn:microsoft.com/office/officeart/2005/8/layout/bProcess4"/>
    <dgm:cxn modelId="{63504888-B37E-4AA6-A408-ED4163450598}" type="presParOf" srcId="{01131CCD-3EC7-4934-A128-AE5158DB29BA}" destId="{C43D0978-A4F9-427B-ACE6-2CFDD4EDDE47}" srcOrd="0" destOrd="0" presId="urn:microsoft.com/office/officeart/2005/8/layout/bProcess4"/>
    <dgm:cxn modelId="{68C7BAC0-07C1-4229-9C6E-E9FA9321C37C}" type="presParOf" srcId="{01131CCD-3EC7-4934-A128-AE5158DB29BA}" destId="{26E2493D-8E83-4C49-8C7E-6238670DE4F2}" srcOrd="1" destOrd="0" presId="urn:microsoft.com/office/officeart/2005/8/layout/bProcess4"/>
    <dgm:cxn modelId="{A9869FFE-BB16-4065-9B4D-E0AE23DB374D}" type="presParOf" srcId="{70B9C61D-2D68-46A0-BA4A-DA94753E0DEC}" destId="{A1BC43C9-98DF-45A2-8B40-FBB1A318C7A6}" srcOrd="21" destOrd="0" presId="urn:microsoft.com/office/officeart/2005/8/layout/bProcess4"/>
    <dgm:cxn modelId="{A13F5FE8-2F09-4DC8-85F9-FD8432BF90FC}" type="presParOf" srcId="{70B9C61D-2D68-46A0-BA4A-DA94753E0DEC}" destId="{416D0A6B-3517-4023-8F78-73012BC6EC64}" srcOrd="22" destOrd="0" presId="urn:microsoft.com/office/officeart/2005/8/layout/bProcess4"/>
    <dgm:cxn modelId="{C0673BC5-EF7F-4D61-8618-05C128CA3323}" type="presParOf" srcId="{416D0A6B-3517-4023-8F78-73012BC6EC64}" destId="{57539EC5-EB35-402B-8184-695C78D04698}" srcOrd="0" destOrd="0" presId="urn:microsoft.com/office/officeart/2005/8/layout/bProcess4"/>
    <dgm:cxn modelId="{DFB932F3-E960-48CF-A301-ED5805C77552}" type="presParOf" srcId="{416D0A6B-3517-4023-8F78-73012BC6EC64}" destId="{DEC8F435-FBFE-4462-8EE8-2D7C7E499057}" srcOrd="1" destOrd="0" presId="urn:microsoft.com/office/officeart/2005/8/layout/bProcess4"/>
    <dgm:cxn modelId="{25F16454-B5E4-4742-9550-51E94ABA50BB}" type="presParOf" srcId="{70B9C61D-2D68-46A0-BA4A-DA94753E0DEC}" destId="{DD29F9BE-E5FC-4CBE-ACA7-91B756D8146B}" srcOrd="23" destOrd="0" presId="urn:microsoft.com/office/officeart/2005/8/layout/bProcess4"/>
    <dgm:cxn modelId="{474F43A7-085C-42A8-B472-44A3B148433B}" type="presParOf" srcId="{70B9C61D-2D68-46A0-BA4A-DA94753E0DEC}" destId="{D3F732A3-FE29-42F0-A75E-C889722D3550}" srcOrd="24" destOrd="0" presId="urn:microsoft.com/office/officeart/2005/8/layout/bProcess4"/>
    <dgm:cxn modelId="{B648AA52-B388-4403-AEA3-49FF576B1E36}" type="presParOf" srcId="{D3F732A3-FE29-42F0-A75E-C889722D3550}" destId="{60C4F79D-5E3C-4B01-AE29-83486C2EB1BB}" srcOrd="0" destOrd="0" presId="urn:microsoft.com/office/officeart/2005/8/layout/bProcess4"/>
    <dgm:cxn modelId="{30C61F73-3D78-480B-831E-D2C9893A1481}" type="presParOf" srcId="{D3F732A3-FE29-42F0-A75E-C889722D3550}" destId="{72F43397-2E12-4FED-9A70-C15151A7DA51}" srcOrd="1" destOrd="0" presId="urn:microsoft.com/office/officeart/2005/8/layout/bProcess4"/>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1527E1-9E61-4051-917F-D3E519B3C7E1}" type="doc">
      <dgm:prSet loTypeId="urn:microsoft.com/office/officeart/2005/8/layout/vList3" loCatId="list" qsTypeId="urn:microsoft.com/office/officeart/2005/8/quickstyle/simple5" qsCatId="simple" csTypeId="urn:microsoft.com/office/officeart/2005/8/colors/accent1_2" csCatId="accent1" phldr="1"/>
      <dgm:spPr/>
      <dgm:t>
        <a:bodyPr/>
        <a:lstStyle/>
        <a:p>
          <a:endParaRPr lang="en-US"/>
        </a:p>
      </dgm:t>
    </dgm:pt>
    <dgm:pt modelId="{B366870A-838D-41C5-9DDF-982184FCA06B}">
      <dgm:prSet/>
      <dgm:spPr>
        <a:solidFill>
          <a:srgbClr val="356C8B"/>
        </a:solidFill>
      </dgm:spPr>
      <dgm:t>
        <a:bodyPr/>
        <a:lstStyle/>
        <a:p>
          <a:pPr rtl="0"/>
          <a:r>
            <a:rPr lang="en-US" dirty="0">
              <a:solidFill>
                <a:schemeClr val="bg1"/>
              </a:solidFill>
            </a:rPr>
            <a:t>It is one of the mental health disorder that could be traced back throughout human history.</a:t>
          </a:r>
        </a:p>
        <a:p>
          <a:pPr rtl="0"/>
          <a:endParaRPr lang="en-US" dirty="0">
            <a:solidFill>
              <a:schemeClr val="bg1"/>
            </a:solidFill>
          </a:endParaRPr>
        </a:p>
        <a:p>
          <a:r>
            <a:rPr lang="en-US" dirty="0">
              <a:solidFill>
                <a:schemeClr val="bg1"/>
              </a:solidFill>
            </a:rPr>
            <a:t>According to the NICE guidelines, Schizophrenia is a disorder that changes an individual’s perception, thoughts, emotions and behaviors.</a:t>
          </a:r>
        </a:p>
        <a:p>
          <a:r>
            <a:rPr lang="en-US" dirty="0">
              <a:solidFill>
                <a:schemeClr val="bg1"/>
              </a:solidFill>
            </a:rPr>
            <a:t> </a:t>
          </a:r>
        </a:p>
        <a:p>
          <a:r>
            <a:rPr lang="en-US" dirty="0">
              <a:solidFill>
                <a:schemeClr val="bg1"/>
              </a:solidFill>
            </a:rPr>
            <a:t>The onset of the disorder is generally during late adolescence and early adulthood.  Presentation of Symptoms below the age of 10 is rare.</a:t>
          </a:r>
        </a:p>
        <a:p>
          <a:endParaRPr lang="en-US" dirty="0">
            <a:solidFill>
              <a:schemeClr val="bg1"/>
            </a:solidFill>
          </a:endParaRPr>
        </a:p>
        <a:p>
          <a:r>
            <a:rPr lang="en-US" dirty="0">
              <a:solidFill>
                <a:schemeClr val="bg1"/>
              </a:solidFill>
            </a:rPr>
            <a:t>In the UK lifetime prevalence of Schizophrenia is 14.5 per 1000 people.</a:t>
          </a:r>
        </a:p>
        <a:p>
          <a:endParaRPr lang="en-US" dirty="0">
            <a:solidFill>
              <a:schemeClr val="bg1"/>
            </a:solidFill>
          </a:endParaRPr>
        </a:p>
        <a:p>
          <a:r>
            <a:rPr lang="en-US" dirty="0">
              <a:solidFill>
                <a:schemeClr val="bg1"/>
              </a:solidFill>
            </a:rPr>
            <a:t>Categorized by Psychosis – Loss of touch with reality </a:t>
          </a:r>
          <a:endParaRPr lang="en-GB" dirty="0"/>
        </a:p>
      </dgm:t>
    </dgm:pt>
    <dgm:pt modelId="{49EE6C69-99F5-447A-8F04-0072EB96FC03}" type="parTrans" cxnId="{52C76315-64EA-4EE5-B2E5-B0986AA6DFB9}">
      <dgm:prSet/>
      <dgm:spPr/>
      <dgm:t>
        <a:bodyPr/>
        <a:lstStyle/>
        <a:p>
          <a:endParaRPr lang="en-US"/>
        </a:p>
      </dgm:t>
    </dgm:pt>
    <dgm:pt modelId="{742C21B4-5773-49BA-86B2-523376DE7533}" type="sibTrans" cxnId="{52C76315-64EA-4EE5-B2E5-B0986AA6DFB9}">
      <dgm:prSet/>
      <dgm:spPr/>
      <dgm:t>
        <a:bodyPr/>
        <a:lstStyle/>
        <a:p>
          <a:endParaRPr lang="en-US"/>
        </a:p>
      </dgm:t>
    </dgm:pt>
    <dgm:pt modelId="{85E0D5A5-E598-437D-8A10-0DE041A4ED4B}" type="pres">
      <dgm:prSet presAssocID="{E61527E1-9E61-4051-917F-D3E519B3C7E1}" presName="linearFlow" presStyleCnt="0">
        <dgm:presLayoutVars>
          <dgm:dir/>
          <dgm:resizeHandles val="exact"/>
        </dgm:presLayoutVars>
      </dgm:prSet>
      <dgm:spPr/>
    </dgm:pt>
    <dgm:pt modelId="{76A7B6C9-9C09-4E63-8F1E-2B1E46185294}" type="pres">
      <dgm:prSet presAssocID="{B366870A-838D-41C5-9DDF-982184FCA06B}" presName="composite" presStyleCnt="0"/>
      <dgm:spPr/>
    </dgm:pt>
    <dgm:pt modelId="{117145B9-C4BC-40EC-AE93-76CEF6C1BDD5}" type="pres">
      <dgm:prSet presAssocID="{B366870A-838D-41C5-9DDF-982184FCA06B}" presName="imgShp" presStyleLbl="fgImgPlace1" presStyleIdx="0" presStyleCnt="1" custLinFactNeighborX="-3567" custLinFactNeighborY="-3823"/>
      <dgm:spPr>
        <a:blipFill>
          <a:blip xmlns:r="http://schemas.openxmlformats.org/officeDocument/2006/relationships" r:embed="rId1"/>
          <a:srcRect/>
          <a:stretch>
            <a:fillRect/>
          </a:stretch>
        </a:blipFill>
      </dgm:spPr>
      <dgm:extLst>
        <a:ext uri="{E40237B7-FDA0-4F09-8148-C483321AD2D9}">
          <dgm14:cNvPr xmlns:dgm14="http://schemas.microsoft.com/office/drawing/2010/diagram" id="0" name="" descr="Origami paper brain"/>
        </a:ext>
      </dgm:extLst>
    </dgm:pt>
    <dgm:pt modelId="{D5FE5FE4-016F-47D5-93D6-057D7C922E94}" type="pres">
      <dgm:prSet presAssocID="{B366870A-838D-41C5-9DDF-982184FCA06B}" presName="txShp" presStyleLbl="node1" presStyleIdx="0" presStyleCnt="1" custScaleX="123500" custScaleY="122302">
        <dgm:presLayoutVars>
          <dgm:bulletEnabled val="1"/>
        </dgm:presLayoutVars>
      </dgm:prSet>
      <dgm:spPr/>
    </dgm:pt>
  </dgm:ptLst>
  <dgm:cxnLst>
    <dgm:cxn modelId="{52C76315-64EA-4EE5-B2E5-B0986AA6DFB9}" srcId="{E61527E1-9E61-4051-917F-D3E519B3C7E1}" destId="{B366870A-838D-41C5-9DDF-982184FCA06B}" srcOrd="0" destOrd="0" parTransId="{49EE6C69-99F5-447A-8F04-0072EB96FC03}" sibTransId="{742C21B4-5773-49BA-86B2-523376DE7533}"/>
    <dgm:cxn modelId="{CC497247-4B96-4BD3-8963-5378641566D9}" type="presOf" srcId="{B366870A-838D-41C5-9DDF-982184FCA06B}" destId="{D5FE5FE4-016F-47D5-93D6-057D7C922E94}" srcOrd="0" destOrd="0" presId="urn:microsoft.com/office/officeart/2005/8/layout/vList3"/>
    <dgm:cxn modelId="{945164A1-92DE-4E67-885A-B70D14AA34BA}" type="presOf" srcId="{E61527E1-9E61-4051-917F-D3E519B3C7E1}" destId="{85E0D5A5-E598-437D-8A10-0DE041A4ED4B}" srcOrd="0" destOrd="0" presId="urn:microsoft.com/office/officeart/2005/8/layout/vList3"/>
    <dgm:cxn modelId="{ADD7081F-B391-4827-9089-7C06FFD685AD}" type="presParOf" srcId="{85E0D5A5-E598-437D-8A10-0DE041A4ED4B}" destId="{76A7B6C9-9C09-4E63-8F1E-2B1E46185294}" srcOrd="0" destOrd="0" presId="urn:microsoft.com/office/officeart/2005/8/layout/vList3"/>
    <dgm:cxn modelId="{6B44ECDF-B0B9-49D8-8DDA-FE608ADC8BB7}" type="presParOf" srcId="{76A7B6C9-9C09-4E63-8F1E-2B1E46185294}" destId="{117145B9-C4BC-40EC-AE93-76CEF6C1BDD5}" srcOrd="0" destOrd="0" presId="urn:microsoft.com/office/officeart/2005/8/layout/vList3"/>
    <dgm:cxn modelId="{3784CFB3-6678-4951-9C8E-CE8DDB955F4D}" type="presParOf" srcId="{76A7B6C9-9C09-4E63-8F1E-2B1E46185294}" destId="{D5FE5FE4-016F-47D5-93D6-057D7C922E94}"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35AD89-1EF3-4B3F-814C-6AC55CEAA5BD}" type="doc">
      <dgm:prSet loTypeId="urn:microsoft.com/office/officeart/2005/8/layout/venn1" loCatId="relationship" qsTypeId="urn:microsoft.com/office/officeart/2005/8/quickstyle/simple1" qsCatId="simple" csTypeId="urn:microsoft.com/office/officeart/2005/8/colors/accent1_5" csCatId="accent1" phldr="1"/>
      <dgm:spPr/>
      <dgm:t>
        <a:bodyPr/>
        <a:lstStyle/>
        <a:p>
          <a:endParaRPr lang="en-US"/>
        </a:p>
      </dgm:t>
    </dgm:pt>
    <dgm:pt modelId="{1BD524B3-8661-44FB-BF84-BBECB23DE217}">
      <dgm:prSet custT="1"/>
      <dgm:spPr/>
      <dgm:t>
        <a:bodyPr/>
        <a:lstStyle/>
        <a:p>
          <a:pPr algn="r" rtl="0">
            <a:lnSpc>
              <a:spcPct val="90000"/>
            </a:lnSpc>
          </a:pPr>
          <a:r>
            <a:rPr lang="en-GB" sz="1800" b="1" baseline="0" dirty="0"/>
            <a:t>Schizophrenia: </a:t>
          </a:r>
        </a:p>
        <a:p>
          <a:pPr algn="r" rtl="0">
            <a:lnSpc>
              <a:spcPct val="150000"/>
            </a:lnSpc>
          </a:pPr>
          <a:r>
            <a:rPr lang="en-GB" sz="1400" b="0" i="0" dirty="0"/>
            <a:t>Characterized by disruptions in thought processes, perceptions, emotional responsiveness, and social interactions. Although the course of schizophrenia varies among individuals, schizophrenia is typically persistent and can be both severe and disabling (NIMH, 2022).</a:t>
          </a:r>
          <a:endParaRPr lang="en-GB" sz="2000" dirty="0"/>
        </a:p>
      </dgm:t>
    </dgm:pt>
    <dgm:pt modelId="{62888EBD-0E3C-4ADD-88FB-CCD9AD201452}" type="parTrans" cxnId="{B82B7E7A-F14E-49EA-8776-1507DA0CD0E4}">
      <dgm:prSet/>
      <dgm:spPr/>
      <dgm:t>
        <a:bodyPr/>
        <a:lstStyle/>
        <a:p>
          <a:endParaRPr lang="en-US"/>
        </a:p>
      </dgm:t>
    </dgm:pt>
    <dgm:pt modelId="{4680E400-6A67-4CDD-80EA-2A04002F9253}" type="sibTrans" cxnId="{B82B7E7A-F14E-49EA-8776-1507DA0CD0E4}">
      <dgm:prSet/>
      <dgm:spPr/>
      <dgm:t>
        <a:bodyPr/>
        <a:lstStyle/>
        <a:p>
          <a:endParaRPr lang="en-US"/>
        </a:p>
      </dgm:t>
    </dgm:pt>
    <dgm:pt modelId="{7D2F59F0-A23F-4C8A-9A10-D86C5B6428FD}" type="pres">
      <dgm:prSet presAssocID="{8535AD89-1EF3-4B3F-814C-6AC55CEAA5BD}" presName="compositeShape" presStyleCnt="0">
        <dgm:presLayoutVars>
          <dgm:chMax val="7"/>
          <dgm:dir/>
          <dgm:resizeHandles val="exact"/>
        </dgm:presLayoutVars>
      </dgm:prSet>
      <dgm:spPr/>
    </dgm:pt>
    <dgm:pt modelId="{56EA70A6-4A2C-4681-9F8D-6F9EA9B8CBCD}" type="pres">
      <dgm:prSet presAssocID="{1BD524B3-8661-44FB-BF84-BBECB23DE217}" presName="circ1TxSh" presStyleLbl="vennNode1" presStyleIdx="0" presStyleCnt="1" custScaleX="105437"/>
      <dgm:spPr/>
    </dgm:pt>
  </dgm:ptLst>
  <dgm:cxnLst>
    <dgm:cxn modelId="{CD70652B-F24A-4E6E-8F61-D5EDC63CF352}" type="presOf" srcId="{1BD524B3-8661-44FB-BF84-BBECB23DE217}" destId="{56EA70A6-4A2C-4681-9F8D-6F9EA9B8CBCD}" srcOrd="0" destOrd="0" presId="urn:microsoft.com/office/officeart/2005/8/layout/venn1"/>
    <dgm:cxn modelId="{B82B7E7A-F14E-49EA-8776-1507DA0CD0E4}" srcId="{8535AD89-1EF3-4B3F-814C-6AC55CEAA5BD}" destId="{1BD524B3-8661-44FB-BF84-BBECB23DE217}" srcOrd="0" destOrd="0" parTransId="{62888EBD-0E3C-4ADD-88FB-CCD9AD201452}" sibTransId="{4680E400-6A67-4CDD-80EA-2A04002F9253}"/>
    <dgm:cxn modelId="{170329CB-0E64-45F5-97DD-56940411BB45}" type="presOf" srcId="{8535AD89-1EF3-4B3F-814C-6AC55CEAA5BD}" destId="{7D2F59F0-A23F-4C8A-9A10-D86C5B6428FD}" srcOrd="0" destOrd="0" presId="urn:microsoft.com/office/officeart/2005/8/layout/venn1"/>
    <dgm:cxn modelId="{0554C6D0-5A9A-4E8C-860B-86F146892A01}" type="presParOf" srcId="{7D2F59F0-A23F-4C8A-9A10-D86C5B6428FD}" destId="{56EA70A6-4A2C-4681-9F8D-6F9EA9B8CBCD}" srcOrd="0"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664DF0-8CC5-44BB-B6D4-D7F00299C63D}"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US"/>
        </a:p>
      </dgm:t>
    </dgm:pt>
    <dgm:pt modelId="{46567EBD-CE7D-45CD-83A5-818F1D6F6533}">
      <dgm:prSet/>
      <dgm:spPr>
        <a:solidFill>
          <a:srgbClr val="356C8B"/>
        </a:solidFill>
      </dgm:spPr>
      <dgm:t>
        <a:bodyPr/>
        <a:lstStyle/>
        <a:p>
          <a:pPr rtl="0"/>
          <a:r>
            <a:rPr lang="en-US" dirty="0">
              <a:solidFill>
                <a:schemeClr val="bg1"/>
              </a:solidFill>
            </a:rPr>
            <a:t>Auditory Hallucination (Non-existent sounds)</a:t>
          </a:r>
          <a:endParaRPr lang="en-GB" dirty="0"/>
        </a:p>
      </dgm:t>
    </dgm:pt>
    <dgm:pt modelId="{4F8DDCD8-6183-4991-BA42-53AD267A6D86}" type="parTrans" cxnId="{C840854A-A8E8-452B-9610-9B3990B48504}">
      <dgm:prSet/>
      <dgm:spPr/>
      <dgm:t>
        <a:bodyPr/>
        <a:lstStyle/>
        <a:p>
          <a:endParaRPr lang="en-US"/>
        </a:p>
      </dgm:t>
    </dgm:pt>
    <dgm:pt modelId="{E6C0919E-0CA8-4882-A76B-853A3148A180}" type="sibTrans" cxnId="{C840854A-A8E8-452B-9610-9B3990B48504}">
      <dgm:prSet/>
      <dgm:spPr/>
      <dgm:t>
        <a:bodyPr/>
        <a:lstStyle/>
        <a:p>
          <a:endParaRPr lang="en-US"/>
        </a:p>
      </dgm:t>
    </dgm:pt>
    <dgm:pt modelId="{6E191554-3379-4518-914C-B7E0B91D14DC}">
      <dgm:prSet/>
      <dgm:spPr>
        <a:solidFill>
          <a:srgbClr val="356C8B"/>
        </a:solidFill>
      </dgm:spPr>
      <dgm:t>
        <a:bodyPr/>
        <a:lstStyle/>
        <a:p>
          <a:pPr rtl="0"/>
          <a:r>
            <a:rPr lang="en-US" dirty="0">
              <a:solidFill>
                <a:schemeClr val="bg1"/>
              </a:solidFill>
            </a:rPr>
            <a:t>Olfactory Hallucination (Non-existent </a:t>
          </a:r>
          <a:r>
            <a:rPr lang="en-US" dirty="0" err="1">
              <a:solidFill>
                <a:schemeClr val="bg1"/>
              </a:solidFill>
            </a:rPr>
            <a:t>odours</a:t>
          </a:r>
          <a:r>
            <a:rPr lang="en-US" dirty="0">
              <a:solidFill>
                <a:schemeClr val="bg1"/>
              </a:solidFill>
            </a:rPr>
            <a:t>)</a:t>
          </a:r>
          <a:endParaRPr lang="en-GB" dirty="0"/>
        </a:p>
      </dgm:t>
    </dgm:pt>
    <dgm:pt modelId="{90C4CEA6-DDA3-4163-AD90-E3F4A46FEB89}" type="parTrans" cxnId="{B97DEAE2-F60A-4947-9DB2-87008BA6D8A4}">
      <dgm:prSet/>
      <dgm:spPr/>
      <dgm:t>
        <a:bodyPr/>
        <a:lstStyle/>
        <a:p>
          <a:endParaRPr lang="en-US"/>
        </a:p>
      </dgm:t>
    </dgm:pt>
    <dgm:pt modelId="{66932527-8389-4422-9EA0-3C3D3C89F09B}" type="sibTrans" cxnId="{B97DEAE2-F60A-4947-9DB2-87008BA6D8A4}">
      <dgm:prSet/>
      <dgm:spPr/>
      <dgm:t>
        <a:bodyPr/>
        <a:lstStyle/>
        <a:p>
          <a:endParaRPr lang="en-US"/>
        </a:p>
      </dgm:t>
    </dgm:pt>
    <dgm:pt modelId="{D5263747-7013-4036-8680-52765B9C9216}">
      <dgm:prSet/>
      <dgm:spPr>
        <a:solidFill>
          <a:srgbClr val="356C8B"/>
        </a:solidFill>
      </dgm:spPr>
      <dgm:t>
        <a:bodyPr/>
        <a:lstStyle/>
        <a:p>
          <a:pPr rtl="0"/>
          <a:r>
            <a:rPr lang="en-US" dirty="0">
              <a:solidFill>
                <a:schemeClr val="bg1"/>
              </a:solidFill>
            </a:rPr>
            <a:t>Tactile Hallucination (Non-existent touch) </a:t>
          </a:r>
          <a:endParaRPr lang="en-GB" dirty="0"/>
        </a:p>
      </dgm:t>
    </dgm:pt>
    <dgm:pt modelId="{E9A42E12-0A22-49CB-9470-8D9B0BAE7F74}" type="parTrans" cxnId="{509328EB-A926-4DDB-94DB-9DEEDE632EE6}">
      <dgm:prSet/>
      <dgm:spPr/>
      <dgm:t>
        <a:bodyPr/>
        <a:lstStyle/>
        <a:p>
          <a:endParaRPr lang="en-US"/>
        </a:p>
      </dgm:t>
    </dgm:pt>
    <dgm:pt modelId="{29CF3DCF-8CB2-4875-BEA0-8ABC582B21A7}" type="sibTrans" cxnId="{509328EB-A926-4DDB-94DB-9DEEDE632EE6}">
      <dgm:prSet/>
      <dgm:spPr/>
      <dgm:t>
        <a:bodyPr/>
        <a:lstStyle/>
        <a:p>
          <a:endParaRPr lang="en-US"/>
        </a:p>
      </dgm:t>
    </dgm:pt>
    <dgm:pt modelId="{1A73F064-8257-4F4C-853C-F3E5698659EE}">
      <dgm:prSet/>
      <dgm:spPr>
        <a:solidFill>
          <a:srgbClr val="356C8B"/>
        </a:solidFill>
      </dgm:spPr>
      <dgm:t>
        <a:bodyPr/>
        <a:lstStyle/>
        <a:p>
          <a:pPr rtl="0"/>
          <a:r>
            <a:rPr lang="en-US" dirty="0">
              <a:solidFill>
                <a:schemeClr val="bg1"/>
              </a:solidFill>
            </a:rPr>
            <a:t>Gustatory Hallucination (Non-existent taste)</a:t>
          </a:r>
          <a:endParaRPr lang="en-GB" dirty="0"/>
        </a:p>
      </dgm:t>
    </dgm:pt>
    <dgm:pt modelId="{DF69B98E-45AB-4464-B400-BFC7258A6643}" type="parTrans" cxnId="{82558FD3-5EC0-460D-AEE3-0598302F1596}">
      <dgm:prSet/>
      <dgm:spPr/>
      <dgm:t>
        <a:bodyPr/>
        <a:lstStyle/>
        <a:p>
          <a:endParaRPr lang="en-US"/>
        </a:p>
      </dgm:t>
    </dgm:pt>
    <dgm:pt modelId="{A726F487-C2E8-4FEA-8129-28FF9C80E736}" type="sibTrans" cxnId="{82558FD3-5EC0-460D-AEE3-0598302F1596}">
      <dgm:prSet/>
      <dgm:spPr/>
      <dgm:t>
        <a:bodyPr/>
        <a:lstStyle/>
        <a:p>
          <a:endParaRPr lang="en-US"/>
        </a:p>
      </dgm:t>
    </dgm:pt>
    <dgm:pt modelId="{5F321555-2FD4-4199-B898-7E5DC730C3A4}">
      <dgm:prSet/>
      <dgm:spPr>
        <a:solidFill>
          <a:srgbClr val="356C8B"/>
        </a:solidFill>
      </dgm:spPr>
      <dgm:t>
        <a:bodyPr/>
        <a:lstStyle/>
        <a:p>
          <a:pPr rtl="0"/>
          <a:r>
            <a:rPr lang="en-US" dirty="0">
              <a:solidFill>
                <a:schemeClr val="bg1"/>
              </a:solidFill>
            </a:rPr>
            <a:t>Visual Hallucination (Non-existent visual/imagery)</a:t>
          </a:r>
          <a:endParaRPr lang="en-GB" dirty="0"/>
        </a:p>
      </dgm:t>
    </dgm:pt>
    <dgm:pt modelId="{73FBAB9E-747C-49C3-B965-58DF929C5906}" type="parTrans" cxnId="{9E05E8DD-ECBA-4916-AE9E-E33E4E876B11}">
      <dgm:prSet/>
      <dgm:spPr/>
      <dgm:t>
        <a:bodyPr/>
        <a:lstStyle/>
        <a:p>
          <a:endParaRPr lang="en-GB"/>
        </a:p>
      </dgm:t>
    </dgm:pt>
    <dgm:pt modelId="{FA915823-4F8D-4197-9604-1B08437655A2}" type="sibTrans" cxnId="{9E05E8DD-ECBA-4916-AE9E-E33E4E876B11}">
      <dgm:prSet/>
      <dgm:spPr/>
      <dgm:t>
        <a:bodyPr/>
        <a:lstStyle/>
        <a:p>
          <a:endParaRPr lang="en-GB"/>
        </a:p>
      </dgm:t>
    </dgm:pt>
    <dgm:pt modelId="{7698EF4F-54E7-4107-B1AF-8F449C1C62C0}" type="pres">
      <dgm:prSet presAssocID="{43664DF0-8CC5-44BB-B6D4-D7F00299C63D}" presName="diagram" presStyleCnt="0">
        <dgm:presLayoutVars>
          <dgm:dir/>
          <dgm:resizeHandles val="exact"/>
        </dgm:presLayoutVars>
      </dgm:prSet>
      <dgm:spPr/>
    </dgm:pt>
    <dgm:pt modelId="{B49BBD72-3E91-4757-896D-8DE2EF9E2B36}" type="pres">
      <dgm:prSet presAssocID="{5F321555-2FD4-4199-B898-7E5DC730C3A4}" presName="node" presStyleLbl="node1" presStyleIdx="0" presStyleCnt="5">
        <dgm:presLayoutVars>
          <dgm:bulletEnabled val="1"/>
        </dgm:presLayoutVars>
      </dgm:prSet>
      <dgm:spPr/>
    </dgm:pt>
    <dgm:pt modelId="{28F5BEBC-1573-446C-B9E2-CEFC2ED12E49}" type="pres">
      <dgm:prSet presAssocID="{FA915823-4F8D-4197-9604-1B08437655A2}" presName="sibTrans" presStyleCnt="0"/>
      <dgm:spPr/>
    </dgm:pt>
    <dgm:pt modelId="{68C7CB03-FD0F-4F9B-A94C-384AFCC27535}" type="pres">
      <dgm:prSet presAssocID="{46567EBD-CE7D-45CD-83A5-818F1D6F6533}" presName="node" presStyleLbl="node1" presStyleIdx="1" presStyleCnt="5">
        <dgm:presLayoutVars>
          <dgm:bulletEnabled val="1"/>
        </dgm:presLayoutVars>
      </dgm:prSet>
      <dgm:spPr/>
    </dgm:pt>
    <dgm:pt modelId="{80B859D6-CEBB-4AAD-8308-23B17347AB78}" type="pres">
      <dgm:prSet presAssocID="{E6C0919E-0CA8-4882-A76B-853A3148A180}" presName="sibTrans" presStyleCnt="0"/>
      <dgm:spPr/>
    </dgm:pt>
    <dgm:pt modelId="{AC735407-52CF-47E5-8057-7296EF8FB206}" type="pres">
      <dgm:prSet presAssocID="{6E191554-3379-4518-914C-B7E0B91D14DC}" presName="node" presStyleLbl="node1" presStyleIdx="2" presStyleCnt="5">
        <dgm:presLayoutVars>
          <dgm:bulletEnabled val="1"/>
        </dgm:presLayoutVars>
      </dgm:prSet>
      <dgm:spPr/>
    </dgm:pt>
    <dgm:pt modelId="{9C2AA240-BD22-4A96-B16E-5706AB95B95A}" type="pres">
      <dgm:prSet presAssocID="{66932527-8389-4422-9EA0-3C3D3C89F09B}" presName="sibTrans" presStyleCnt="0"/>
      <dgm:spPr/>
    </dgm:pt>
    <dgm:pt modelId="{8AB01838-851D-4176-841B-1696B7D38474}" type="pres">
      <dgm:prSet presAssocID="{D5263747-7013-4036-8680-52765B9C9216}" presName="node" presStyleLbl="node1" presStyleIdx="3" presStyleCnt="5">
        <dgm:presLayoutVars>
          <dgm:bulletEnabled val="1"/>
        </dgm:presLayoutVars>
      </dgm:prSet>
      <dgm:spPr/>
    </dgm:pt>
    <dgm:pt modelId="{4826408B-ED11-4989-A2C7-08658554EEEC}" type="pres">
      <dgm:prSet presAssocID="{29CF3DCF-8CB2-4875-BEA0-8ABC582B21A7}" presName="sibTrans" presStyleCnt="0"/>
      <dgm:spPr/>
    </dgm:pt>
    <dgm:pt modelId="{F250E315-92A2-4C5C-B1AD-077F719799B3}" type="pres">
      <dgm:prSet presAssocID="{1A73F064-8257-4F4C-853C-F3E5698659EE}" presName="node" presStyleLbl="node1" presStyleIdx="4" presStyleCnt="5">
        <dgm:presLayoutVars>
          <dgm:bulletEnabled val="1"/>
        </dgm:presLayoutVars>
      </dgm:prSet>
      <dgm:spPr/>
    </dgm:pt>
  </dgm:ptLst>
  <dgm:cxnLst>
    <dgm:cxn modelId="{BC727305-4C14-4126-8F87-2EC13A558BB5}" type="presOf" srcId="{D5263747-7013-4036-8680-52765B9C9216}" destId="{8AB01838-851D-4176-841B-1696B7D38474}" srcOrd="0" destOrd="0" presId="urn:microsoft.com/office/officeart/2005/8/layout/default"/>
    <dgm:cxn modelId="{6EB8922B-56F0-4918-AA66-FEBB6BE2F9AD}" type="presOf" srcId="{5F321555-2FD4-4199-B898-7E5DC730C3A4}" destId="{B49BBD72-3E91-4757-896D-8DE2EF9E2B36}" srcOrd="0" destOrd="0" presId="urn:microsoft.com/office/officeart/2005/8/layout/default"/>
    <dgm:cxn modelId="{DC0BD930-2E7E-4DB1-BD35-2F7E4C9BBB59}" type="presOf" srcId="{1A73F064-8257-4F4C-853C-F3E5698659EE}" destId="{F250E315-92A2-4C5C-B1AD-077F719799B3}" srcOrd="0" destOrd="0" presId="urn:microsoft.com/office/officeart/2005/8/layout/default"/>
    <dgm:cxn modelId="{E9F01660-B1A1-4CFD-8CEC-BB341A84F6C6}" type="presOf" srcId="{6E191554-3379-4518-914C-B7E0B91D14DC}" destId="{AC735407-52CF-47E5-8057-7296EF8FB206}" srcOrd="0" destOrd="0" presId="urn:microsoft.com/office/officeart/2005/8/layout/default"/>
    <dgm:cxn modelId="{C840854A-A8E8-452B-9610-9B3990B48504}" srcId="{43664DF0-8CC5-44BB-B6D4-D7F00299C63D}" destId="{46567EBD-CE7D-45CD-83A5-818F1D6F6533}" srcOrd="1" destOrd="0" parTransId="{4F8DDCD8-6183-4991-BA42-53AD267A6D86}" sibTransId="{E6C0919E-0CA8-4882-A76B-853A3148A180}"/>
    <dgm:cxn modelId="{99C0097F-E7A4-461D-A710-47632D999CAD}" type="presOf" srcId="{43664DF0-8CC5-44BB-B6D4-D7F00299C63D}" destId="{7698EF4F-54E7-4107-B1AF-8F449C1C62C0}" srcOrd="0" destOrd="0" presId="urn:microsoft.com/office/officeart/2005/8/layout/default"/>
    <dgm:cxn modelId="{51DC9D7F-5C03-4085-89CA-1AB27AF16266}" type="presOf" srcId="{46567EBD-CE7D-45CD-83A5-818F1D6F6533}" destId="{68C7CB03-FD0F-4F9B-A94C-384AFCC27535}" srcOrd="0" destOrd="0" presId="urn:microsoft.com/office/officeart/2005/8/layout/default"/>
    <dgm:cxn modelId="{82558FD3-5EC0-460D-AEE3-0598302F1596}" srcId="{43664DF0-8CC5-44BB-B6D4-D7F00299C63D}" destId="{1A73F064-8257-4F4C-853C-F3E5698659EE}" srcOrd="4" destOrd="0" parTransId="{DF69B98E-45AB-4464-B400-BFC7258A6643}" sibTransId="{A726F487-C2E8-4FEA-8129-28FF9C80E736}"/>
    <dgm:cxn modelId="{9E05E8DD-ECBA-4916-AE9E-E33E4E876B11}" srcId="{43664DF0-8CC5-44BB-B6D4-D7F00299C63D}" destId="{5F321555-2FD4-4199-B898-7E5DC730C3A4}" srcOrd="0" destOrd="0" parTransId="{73FBAB9E-747C-49C3-B965-58DF929C5906}" sibTransId="{FA915823-4F8D-4197-9604-1B08437655A2}"/>
    <dgm:cxn modelId="{B97DEAE2-F60A-4947-9DB2-87008BA6D8A4}" srcId="{43664DF0-8CC5-44BB-B6D4-D7F00299C63D}" destId="{6E191554-3379-4518-914C-B7E0B91D14DC}" srcOrd="2" destOrd="0" parTransId="{90C4CEA6-DDA3-4163-AD90-E3F4A46FEB89}" sibTransId="{66932527-8389-4422-9EA0-3C3D3C89F09B}"/>
    <dgm:cxn modelId="{509328EB-A926-4DDB-94DB-9DEEDE632EE6}" srcId="{43664DF0-8CC5-44BB-B6D4-D7F00299C63D}" destId="{D5263747-7013-4036-8680-52765B9C9216}" srcOrd="3" destOrd="0" parTransId="{E9A42E12-0A22-49CB-9470-8D9B0BAE7F74}" sibTransId="{29CF3DCF-8CB2-4875-BEA0-8ABC582B21A7}"/>
    <dgm:cxn modelId="{B1469AED-D67F-4861-816D-537D55A3DE2D}" type="presParOf" srcId="{7698EF4F-54E7-4107-B1AF-8F449C1C62C0}" destId="{B49BBD72-3E91-4757-896D-8DE2EF9E2B36}" srcOrd="0" destOrd="0" presId="urn:microsoft.com/office/officeart/2005/8/layout/default"/>
    <dgm:cxn modelId="{17650878-C437-4EC1-87DD-7698087EEFCD}" type="presParOf" srcId="{7698EF4F-54E7-4107-B1AF-8F449C1C62C0}" destId="{28F5BEBC-1573-446C-B9E2-CEFC2ED12E49}" srcOrd="1" destOrd="0" presId="urn:microsoft.com/office/officeart/2005/8/layout/default"/>
    <dgm:cxn modelId="{C8BBDBDE-F2B3-4F67-BBB9-223748C87DEF}" type="presParOf" srcId="{7698EF4F-54E7-4107-B1AF-8F449C1C62C0}" destId="{68C7CB03-FD0F-4F9B-A94C-384AFCC27535}" srcOrd="2" destOrd="0" presId="urn:microsoft.com/office/officeart/2005/8/layout/default"/>
    <dgm:cxn modelId="{8F86BAD2-5D7F-4010-9FAC-4B101983D9D5}" type="presParOf" srcId="{7698EF4F-54E7-4107-B1AF-8F449C1C62C0}" destId="{80B859D6-CEBB-4AAD-8308-23B17347AB78}" srcOrd="3" destOrd="0" presId="urn:microsoft.com/office/officeart/2005/8/layout/default"/>
    <dgm:cxn modelId="{63DABC5E-4E96-4F06-8C75-ADB06F3CE3C3}" type="presParOf" srcId="{7698EF4F-54E7-4107-B1AF-8F449C1C62C0}" destId="{AC735407-52CF-47E5-8057-7296EF8FB206}" srcOrd="4" destOrd="0" presId="urn:microsoft.com/office/officeart/2005/8/layout/default"/>
    <dgm:cxn modelId="{7C632574-2CE5-4CE4-B08E-AC4D43AC6B12}" type="presParOf" srcId="{7698EF4F-54E7-4107-B1AF-8F449C1C62C0}" destId="{9C2AA240-BD22-4A96-B16E-5706AB95B95A}" srcOrd="5" destOrd="0" presId="urn:microsoft.com/office/officeart/2005/8/layout/default"/>
    <dgm:cxn modelId="{1442CCEE-28C3-4585-B054-EA33B0B07A63}" type="presParOf" srcId="{7698EF4F-54E7-4107-B1AF-8F449C1C62C0}" destId="{8AB01838-851D-4176-841B-1696B7D38474}" srcOrd="6" destOrd="0" presId="urn:microsoft.com/office/officeart/2005/8/layout/default"/>
    <dgm:cxn modelId="{D3EBF48E-B88E-4B67-82B2-9F7C00273DB0}" type="presParOf" srcId="{7698EF4F-54E7-4107-B1AF-8F449C1C62C0}" destId="{4826408B-ED11-4989-A2C7-08658554EEEC}" srcOrd="7" destOrd="0" presId="urn:microsoft.com/office/officeart/2005/8/layout/default"/>
    <dgm:cxn modelId="{CEF31BC0-EDAF-4968-A4DD-9C776092DA05}" type="presParOf" srcId="{7698EF4F-54E7-4107-B1AF-8F449C1C62C0}" destId="{F250E315-92A2-4C5C-B1AD-077F719799B3}" srcOrd="8" destOrd="0" presId="urn:microsoft.com/office/officeart/2005/8/layout/defaul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664DF0-8CC5-44BB-B6D4-D7F00299C63D}"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US"/>
        </a:p>
      </dgm:t>
    </dgm:pt>
    <dgm:pt modelId="{46567EBD-CE7D-45CD-83A5-818F1D6F6533}">
      <dgm:prSet/>
      <dgm:spPr>
        <a:solidFill>
          <a:srgbClr val="356C8B"/>
        </a:solidFill>
      </dgm:spPr>
      <dgm:t>
        <a:bodyPr/>
        <a:lstStyle/>
        <a:p>
          <a:pPr rtl="0"/>
          <a:r>
            <a:rPr lang="en-US" dirty="0">
              <a:solidFill>
                <a:schemeClr val="bg1"/>
              </a:solidFill>
            </a:rPr>
            <a:t>Grandiose – High sense of worth, power</a:t>
          </a:r>
          <a:endParaRPr lang="en-GB" dirty="0"/>
        </a:p>
      </dgm:t>
    </dgm:pt>
    <dgm:pt modelId="{4F8DDCD8-6183-4991-BA42-53AD267A6D86}" type="parTrans" cxnId="{C840854A-A8E8-452B-9610-9B3990B48504}">
      <dgm:prSet/>
      <dgm:spPr/>
      <dgm:t>
        <a:bodyPr/>
        <a:lstStyle/>
        <a:p>
          <a:endParaRPr lang="en-US"/>
        </a:p>
      </dgm:t>
    </dgm:pt>
    <dgm:pt modelId="{E6C0919E-0CA8-4882-A76B-853A3148A180}" type="sibTrans" cxnId="{C840854A-A8E8-452B-9610-9B3990B48504}">
      <dgm:prSet/>
      <dgm:spPr/>
      <dgm:t>
        <a:bodyPr/>
        <a:lstStyle/>
        <a:p>
          <a:endParaRPr lang="en-US"/>
        </a:p>
      </dgm:t>
    </dgm:pt>
    <dgm:pt modelId="{6E191554-3379-4518-914C-B7E0B91D14DC}">
      <dgm:prSet/>
      <dgm:spPr>
        <a:solidFill>
          <a:srgbClr val="356C8B"/>
        </a:solidFill>
      </dgm:spPr>
      <dgm:t>
        <a:bodyPr/>
        <a:lstStyle/>
        <a:p>
          <a:pPr rtl="0"/>
          <a:r>
            <a:rPr lang="en-US" dirty="0">
              <a:solidFill>
                <a:schemeClr val="bg1"/>
              </a:solidFill>
            </a:rPr>
            <a:t>Jealousy – Someone close to the individual maybe perceived to be unfaithful</a:t>
          </a:r>
          <a:endParaRPr lang="en-GB" dirty="0"/>
        </a:p>
      </dgm:t>
    </dgm:pt>
    <dgm:pt modelId="{90C4CEA6-DDA3-4163-AD90-E3F4A46FEB89}" type="parTrans" cxnId="{B97DEAE2-F60A-4947-9DB2-87008BA6D8A4}">
      <dgm:prSet/>
      <dgm:spPr/>
      <dgm:t>
        <a:bodyPr/>
        <a:lstStyle/>
        <a:p>
          <a:endParaRPr lang="en-US"/>
        </a:p>
      </dgm:t>
    </dgm:pt>
    <dgm:pt modelId="{66932527-8389-4422-9EA0-3C3D3C89F09B}" type="sibTrans" cxnId="{B97DEAE2-F60A-4947-9DB2-87008BA6D8A4}">
      <dgm:prSet/>
      <dgm:spPr/>
      <dgm:t>
        <a:bodyPr/>
        <a:lstStyle/>
        <a:p>
          <a:endParaRPr lang="en-US"/>
        </a:p>
      </dgm:t>
    </dgm:pt>
    <dgm:pt modelId="{D5263747-7013-4036-8680-52765B9C9216}">
      <dgm:prSet/>
      <dgm:spPr>
        <a:solidFill>
          <a:srgbClr val="356C8B"/>
        </a:solidFill>
      </dgm:spPr>
      <dgm:t>
        <a:bodyPr/>
        <a:lstStyle/>
        <a:p>
          <a:pPr rtl="0"/>
          <a:r>
            <a:rPr lang="en-US" dirty="0">
              <a:solidFill>
                <a:schemeClr val="bg1"/>
              </a:solidFill>
            </a:rPr>
            <a:t>Persecutory – May perceive that the individual or someone close to the individual is in threat</a:t>
          </a:r>
          <a:endParaRPr lang="en-GB" dirty="0"/>
        </a:p>
      </dgm:t>
    </dgm:pt>
    <dgm:pt modelId="{E9A42E12-0A22-49CB-9470-8D9B0BAE7F74}" type="parTrans" cxnId="{509328EB-A926-4DDB-94DB-9DEEDE632EE6}">
      <dgm:prSet/>
      <dgm:spPr/>
      <dgm:t>
        <a:bodyPr/>
        <a:lstStyle/>
        <a:p>
          <a:endParaRPr lang="en-US"/>
        </a:p>
      </dgm:t>
    </dgm:pt>
    <dgm:pt modelId="{29CF3DCF-8CB2-4875-BEA0-8ABC582B21A7}" type="sibTrans" cxnId="{509328EB-A926-4DDB-94DB-9DEEDE632EE6}">
      <dgm:prSet/>
      <dgm:spPr/>
      <dgm:t>
        <a:bodyPr/>
        <a:lstStyle/>
        <a:p>
          <a:endParaRPr lang="en-US"/>
        </a:p>
      </dgm:t>
    </dgm:pt>
    <dgm:pt modelId="{1A73F064-8257-4F4C-853C-F3E5698659EE}">
      <dgm:prSet/>
      <dgm:spPr>
        <a:solidFill>
          <a:srgbClr val="356C8B"/>
        </a:solidFill>
      </dgm:spPr>
      <dgm:t>
        <a:bodyPr/>
        <a:lstStyle/>
        <a:p>
          <a:pPr rtl="0"/>
          <a:r>
            <a:rPr lang="en-US" dirty="0">
              <a:solidFill>
                <a:schemeClr val="bg1"/>
              </a:solidFill>
            </a:rPr>
            <a:t>Somatic – May perceive that they have some form of medical need, when evidence states otherwise. </a:t>
          </a:r>
          <a:endParaRPr lang="en-GB" dirty="0"/>
        </a:p>
      </dgm:t>
    </dgm:pt>
    <dgm:pt modelId="{DF69B98E-45AB-4464-B400-BFC7258A6643}" type="parTrans" cxnId="{82558FD3-5EC0-460D-AEE3-0598302F1596}">
      <dgm:prSet/>
      <dgm:spPr/>
      <dgm:t>
        <a:bodyPr/>
        <a:lstStyle/>
        <a:p>
          <a:endParaRPr lang="en-US"/>
        </a:p>
      </dgm:t>
    </dgm:pt>
    <dgm:pt modelId="{A726F487-C2E8-4FEA-8129-28FF9C80E736}" type="sibTrans" cxnId="{82558FD3-5EC0-460D-AEE3-0598302F1596}">
      <dgm:prSet/>
      <dgm:spPr/>
      <dgm:t>
        <a:bodyPr/>
        <a:lstStyle/>
        <a:p>
          <a:endParaRPr lang="en-US"/>
        </a:p>
      </dgm:t>
    </dgm:pt>
    <dgm:pt modelId="{5F321555-2FD4-4199-B898-7E5DC730C3A4}">
      <dgm:prSet/>
      <dgm:spPr>
        <a:solidFill>
          <a:srgbClr val="356C8B"/>
        </a:solidFill>
      </dgm:spPr>
      <dgm:t>
        <a:bodyPr/>
        <a:lstStyle/>
        <a:p>
          <a:pPr rtl="0"/>
          <a:r>
            <a:rPr lang="en-US" dirty="0">
              <a:solidFill>
                <a:schemeClr val="bg1"/>
              </a:solidFill>
            </a:rPr>
            <a:t>Erotomaniac – Someone popular is in love with them</a:t>
          </a:r>
          <a:endParaRPr lang="en-GB" dirty="0"/>
        </a:p>
      </dgm:t>
    </dgm:pt>
    <dgm:pt modelId="{73FBAB9E-747C-49C3-B965-58DF929C5906}" type="parTrans" cxnId="{9E05E8DD-ECBA-4916-AE9E-E33E4E876B11}">
      <dgm:prSet/>
      <dgm:spPr/>
      <dgm:t>
        <a:bodyPr/>
        <a:lstStyle/>
        <a:p>
          <a:endParaRPr lang="en-GB"/>
        </a:p>
      </dgm:t>
    </dgm:pt>
    <dgm:pt modelId="{FA915823-4F8D-4197-9604-1B08437655A2}" type="sibTrans" cxnId="{9E05E8DD-ECBA-4916-AE9E-E33E4E876B11}">
      <dgm:prSet/>
      <dgm:spPr/>
      <dgm:t>
        <a:bodyPr/>
        <a:lstStyle/>
        <a:p>
          <a:endParaRPr lang="en-GB"/>
        </a:p>
      </dgm:t>
    </dgm:pt>
    <dgm:pt modelId="{7698EF4F-54E7-4107-B1AF-8F449C1C62C0}" type="pres">
      <dgm:prSet presAssocID="{43664DF0-8CC5-44BB-B6D4-D7F00299C63D}" presName="diagram" presStyleCnt="0">
        <dgm:presLayoutVars>
          <dgm:dir/>
          <dgm:resizeHandles val="exact"/>
        </dgm:presLayoutVars>
      </dgm:prSet>
      <dgm:spPr/>
    </dgm:pt>
    <dgm:pt modelId="{B49BBD72-3E91-4757-896D-8DE2EF9E2B36}" type="pres">
      <dgm:prSet presAssocID="{5F321555-2FD4-4199-B898-7E5DC730C3A4}" presName="node" presStyleLbl="node1" presStyleIdx="0" presStyleCnt="5">
        <dgm:presLayoutVars>
          <dgm:bulletEnabled val="1"/>
        </dgm:presLayoutVars>
      </dgm:prSet>
      <dgm:spPr/>
    </dgm:pt>
    <dgm:pt modelId="{28F5BEBC-1573-446C-B9E2-CEFC2ED12E49}" type="pres">
      <dgm:prSet presAssocID="{FA915823-4F8D-4197-9604-1B08437655A2}" presName="sibTrans" presStyleCnt="0"/>
      <dgm:spPr/>
    </dgm:pt>
    <dgm:pt modelId="{68C7CB03-FD0F-4F9B-A94C-384AFCC27535}" type="pres">
      <dgm:prSet presAssocID="{46567EBD-CE7D-45CD-83A5-818F1D6F6533}" presName="node" presStyleLbl="node1" presStyleIdx="1" presStyleCnt="5">
        <dgm:presLayoutVars>
          <dgm:bulletEnabled val="1"/>
        </dgm:presLayoutVars>
      </dgm:prSet>
      <dgm:spPr/>
    </dgm:pt>
    <dgm:pt modelId="{80B859D6-CEBB-4AAD-8308-23B17347AB78}" type="pres">
      <dgm:prSet presAssocID="{E6C0919E-0CA8-4882-A76B-853A3148A180}" presName="sibTrans" presStyleCnt="0"/>
      <dgm:spPr/>
    </dgm:pt>
    <dgm:pt modelId="{AC735407-52CF-47E5-8057-7296EF8FB206}" type="pres">
      <dgm:prSet presAssocID="{6E191554-3379-4518-914C-B7E0B91D14DC}" presName="node" presStyleLbl="node1" presStyleIdx="2" presStyleCnt="5">
        <dgm:presLayoutVars>
          <dgm:bulletEnabled val="1"/>
        </dgm:presLayoutVars>
      </dgm:prSet>
      <dgm:spPr/>
    </dgm:pt>
    <dgm:pt modelId="{9C2AA240-BD22-4A96-B16E-5706AB95B95A}" type="pres">
      <dgm:prSet presAssocID="{66932527-8389-4422-9EA0-3C3D3C89F09B}" presName="sibTrans" presStyleCnt="0"/>
      <dgm:spPr/>
    </dgm:pt>
    <dgm:pt modelId="{8AB01838-851D-4176-841B-1696B7D38474}" type="pres">
      <dgm:prSet presAssocID="{D5263747-7013-4036-8680-52765B9C9216}" presName="node" presStyleLbl="node1" presStyleIdx="3" presStyleCnt="5">
        <dgm:presLayoutVars>
          <dgm:bulletEnabled val="1"/>
        </dgm:presLayoutVars>
      </dgm:prSet>
      <dgm:spPr/>
    </dgm:pt>
    <dgm:pt modelId="{4826408B-ED11-4989-A2C7-08658554EEEC}" type="pres">
      <dgm:prSet presAssocID="{29CF3DCF-8CB2-4875-BEA0-8ABC582B21A7}" presName="sibTrans" presStyleCnt="0"/>
      <dgm:spPr/>
    </dgm:pt>
    <dgm:pt modelId="{F250E315-92A2-4C5C-B1AD-077F719799B3}" type="pres">
      <dgm:prSet presAssocID="{1A73F064-8257-4F4C-853C-F3E5698659EE}" presName="node" presStyleLbl="node1" presStyleIdx="4" presStyleCnt="5">
        <dgm:presLayoutVars>
          <dgm:bulletEnabled val="1"/>
        </dgm:presLayoutVars>
      </dgm:prSet>
      <dgm:spPr/>
    </dgm:pt>
  </dgm:ptLst>
  <dgm:cxnLst>
    <dgm:cxn modelId="{BC727305-4C14-4126-8F87-2EC13A558BB5}" type="presOf" srcId="{D5263747-7013-4036-8680-52765B9C9216}" destId="{8AB01838-851D-4176-841B-1696B7D38474}" srcOrd="0" destOrd="0" presId="urn:microsoft.com/office/officeart/2005/8/layout/default"/>
    <dgm:cxn modelId="{6EB8922B-56F0-4918-AA66-FEBB6BE2F9AD}" type="presOf" srcId="{5F321555-2FD4-4199-B898-7E5DC730C3A4}" destId="{B49BBD72-3E91-4757-896D-8DE2EF9E2B36}" srcOrd="0" destOrd="0" presId="urn:microsoft.com/office/officeart/2005/8/layout/default"/>
    <dgm:cxn modelId="{DC0BD930-2E7E-4DB1-BD35-2F7E4C9BBB59}" type="presOf" srcId="{1A73F064-8257-4F4C-853C-F3E5698659EE}" destId="{F250E315-92A2-4C5C-B1AD-077F719799B3}" srcOrd="0" destOrd="0" presId="urn:microsoft.com/office/officeart/2005/8/layout/default"/>
    <dgm:cxn modelId="{E9F01660-B1A1-4CFD-8CEC-BB341A84F6C6}" type="presOf" srcId="{6E191554-3379-4518-914C-B7E0B91D14DC}" destId="{AC735407-52CF-47E5-8057-7296EF8FB206}" srcOrd="0" destOrd="0" presId="urn:microsoft.com/office/officeart/2005/8/layout/default"/>
    <dgm:cxn modelId="{C840854A-A8E8-452B-9610-9B3990B48504}" srcId="{43664DF0-8CC5-44BB-B6D4-D7F00299C63D}" destId="{46567EBD-CE7D-45CD-83A5-818F1D6F6533}" srcOrd="1" destOrd="0" parTransId="{4F8DDCD8-6183-4991-BA42-53AD267A6D86}" sibTransId="{E6C0919E-0CA8-4882-A76B-853A3148A180}"/>
    <dgm:cxn modelId="{99C0097F-E7A4-461D-A710-47632D999CAD}" type="presOf" srcId="{43664DF0-8CC5-44BB-B6D4-D7F00299C63D}" destId="{7698EF4F-54E7-4107-B1AF-8F449C1C62C0}" srcOrd="0" destOrd="0" presId="urn:microsoft.com/office/officeart/2005/8/layout/default"/>
    <dgm:cxn modelId="{51DC9D7F-5C03-4085-89CA-1AB27AF16266}" type="presOf" srcId="{46567EBD-CE7D-45CD-83A5-818F1D6F6533}" destId="{68C7CB03-FD0F-4F9B-A94C-384AFCC27535}" srcOrd="0" destOrd="0" presId="urn:microsoft.com/office/officeart/2005/8/layout/default"/>
    <dgm:cxn modelId="{82558FD3-5EC0-460D-AEE3-0598302F1596}" srcId="{43664DF0-8CC5-44BB-B6D4-D7F00299C63D}" destId="{1A73F064-8257-4F4C-853C-F3E5698659EE}" srcOrd="4" destOrd="0" parTransId="{DF69B98E-45AB-4464-B400-BFC7258A6643}" sibTransId="{A726F487-C2E8-4FEA-8129-28FF9C80E736}"/>
    <dgm:cxn modelId="{9E05E8DD-ECBA-4916-AE9E-E33E4E876B11}" srcId="{43664DF0-8CC5-44BB-B6D4-D7F00299C63D}" destId="{5F321555-2FD4-4199-B898-7E5DC730C3A4}" srcOrd="0" destOrd="0" parTransId="{73FBAB9E-747C-49C3-B965-58DF929C5906}" sibTransId="{FA915823-4F8D-4197-9604-1B08437655A2}"/>
    <dgm:cxn modelId="{B97DEAE2-F60A-4947-9DB2-87008BA6D8A4}" srcId="{43664DF0-8CC5-44BB-B6D4-D7F00299C63D}" destId="{6E191554-3379-4518-914C-B7E0B91D14DC}" srcOrd="2" destOrd="0" parTransId="{90C4CEA6-DDA3-4163-AD90-E3F4A46FEB89}" sibTransId="{66932527-8389-4422-9EA0-3C3D3C89F09B}"/>
    <dgm:cxn modelId="{509328EB-A926-4DDB-94DB-9DEEDE632EE6}" srcId="{43664DF0-8CC5-44BB-B6D4-D7F00299C63D}" destId="{D5263747-7013-4036-8680-52765B9C9216}" srcOrd="3" destOrd="0" parTransId="{E9A42E12-0A22-49CB-9470-8D9B0BAE7F74}" sibTransId="{29CF3DCF-8CB2-4875-BEA0-8ABC582B21A7}"/>
    <dgm:cxn modelId="{B1469AED-D67F-4861-816D-537D55A3DE2D}" type="presParOf" srcId="{7698EF4F-54E7-4107-B1AF-8F449C1C62C0}" destId="{B49BBD72-3E91-4757-896D-8DE2EF9E2B36}" srcOrd="0" destOrd="0" presId="urn:microsoft.com/office/officeart/2005/8/layout/default"/>
    <dgm:cxn modelId="{17650878-C437-4EC1-87DD-7698087EEFCD}" type="presParOf" srcId="{7698EF4F-54E7-4107-B1AF-8F449C1C62C0}" destId="{28F5BEBC-1573-446C-B9E2-CEFC2ED12E49}" srcOrd="1" destOrd="0" presId="urn:microsoft.com/office/officeart/2005/8/layout/default"/>
    <dgm:cxn modelId="{C8BBDBDE-F2B3-4F67-BBB9-223748C87DEF}" type="presParOf" srcId="{7698EF4F-54E7-4107-B1AF-8F449C1C62C0}" destId="{68C7CB03-FD0F-4F9B-A94C-384AFCC27535}" srcOrd="2" destOrd="0" presId="urn:microsoft.com/office/officeart/2005/8/layout/default"/>
    <dgm:cxn modelId="{8F86BAD2-5D7F-4010-9FAC-4B101983D9D5}" type="presParOf" srcId="{7698EF4F-54E7-4107-B1AF-8F449C1C62C0}" destId="{80B859D6-CEBB-4AAD-8308-23B17347AB78}" srcOrd="3" destOrd="0" presId="urn:microsoft.com/office/officeart/2005/8/layout/default"/>
    <dgm:cxn modelId="{63DABC5E-4E96-4F06-8C75-ADB06F3CE3C3}" type="presParOf" srcId="{7698EF4F-54E7-4107-B1AF-8F449C1C62C0}" destId="{AC735407-52CF-47E5-8057-7296EF8FB206}" srcOrd="4" destOrd="0" presId="urn:microsoft.com/office/officeart/2005/8/layout/default"/>
    <dgm:cxn modelId="{7C632574-2CE5-4CE4-B08E-AC4D43AC6B12}" type="presParOf" srcId="{7698EF4F-54E7-4107-B1AF-8F449C1C62C0}" destId="{9C2AA240-BD22-4A96-B16E-5706AB95B95A}" srcOrd="5" destOrd="0" presId="urn:microsoft.com/office/officeart/2005/8/layout/default"/>
    <dgm:cxn modelId="{1442CCEE-28C3-4585-B054-EA33B0B07A63}" type="presParOf" srcId="{7698EF4F-54E7-4107-B1AF-8F449C1C62C0}" destId="{8AB01838-851D-4176-841B-1696B7D38474}" srcOrd="6" destOrd="0" presId="urn:microsoft.com/office/officeart/2005/8/layout/default"/>
    <dgm:cxn modelId="{D3EBF48E-B88E-4B67-82B2-9F7C00273DB0}" type="presParOf" srcId="{7698EF4F-54E7-4107-B1AF-8F449C1C62C0}" destId="{4826408B-ED11-4989-A2C7-08658554EEEC}" srcOrd="7" destOrd="0" presId="urn:microsoft.com/office/officeart/2005/8/layout/default"/>
    <dgm:cxn modelId="{CEF31BC0-EDAF-4968-A4DD-9C776092DA05}" type="presParOf" srcId="{7698EF4F-54E7-4107-B1AF-8F449C1C62C0}" destId="{F250E315-92A2-4C5C-B1AD-077F719799B3}" srcOrd="8" destOrd="0" presId="urn:microsoft.com/office/officeart/2005/8/layout/defaul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BE1A652-6D03-4859-8FE2-937DB34CD8A7}" type="doc">
      <dgm:prSet loTypeId="urn:microsoft.com/office/officeart/2005/8/layout/bProcess4" loCatId="process" qsTypeId="urn:microsoft.com/office/officeart/2005/8/quickstyle/simple4" qsCatId="simple" csTypeId="urn:microsoft.com/office/officeart/2005/8/colors/accent1_2" csCatId="accent1" phldr="1"/>
      <dgm:spPr/>
      <dgm:t>
        <a:bodyPr/>
        <a:lstStyle/>
        <a:p>
          <a:endParaRPr lang="en-US"/>
        </a:p>
      </dgm:t>
    </dgm:pt>
    <dgm:pt modelId="{E0909D23-4A88-44D8-A458-35B01B8BDAC3}">
      <dgm:prSet custT="1"/>
      <dgm:spPr/>
      <dgm:t>
        <a:bodyPr/>
        <a:lstStyle/>
        <a:p>
          <a:pPr rtl="0"/>
          <a:r>
            <a:rPr lang="en-GB" sz="2000" baseline="0" dirty="0"/>
            <a:t>Biological Factors </a:t>
          </a:r>
          <a:endParaRPr lang="en-GB" sz="2000" dirty="0"/>
        </a:p>
      </dgm:t>
    </dgm:pt>
    <dgm:pt modelId="{C45DE673-E417-4CBC-B590-D13DF8BE888B}" type="parTrans" cxnId="{6969B2C2-5A8C-401D-87E3-3C446B2D7C64}">
      <dgm:prSet/>
      <dgm:spPr/>
      <dgm:t>
        <a:bodyPr/>
        <a:lstStyle/>
        <a:p>
          <a:endParaRPr lang="en-US" sz="3200"/>
        </a:p>
      </dgm:t>
    </dgm:pt>
    <dgm:pt modelId="{A679A84F-5222-43AB-A25B-9195BF91D3B8}" type="sibTrans" cxnId="{6969B2C2-5A8C-401D-87E3-3C446B2D7C64}">
      <dgm:prSet/>
      <dgm:spPr/>
      <dgm:t>
        <a:bodyPr/>
        <a:lstStyle/>
        <a:p>
          <a:endParaRPr lang="en-US" sz="3200"/>
        </a:p>
      </dgm:t>
    </dgm:pt>
    <dgm:pt modelId="{B885DDA1-520B-4EFA-A19E-12BD674DA4C2}">
      <dgm:prSet custT="1"/>
      <dgm:spPr/>
      <dgm:t>
        <a:bodyPr/>
        <a:lstStyle/>
        <a:p>
          <a:pPr rtl="0"/>
          <a:r>
            <a:rPr lang="en-GB" sz="2000" baseline="0" dirty="0"/>
            <a:t>Psychological Factors </a:t>
          </a:r>
          <a:endParaRPr lang="en-GB" sz="1800" dirty="0"/>
        </a:p>
      </dgm:t>
    </dgm:pt>
    <dgm:pt modelId="{FB67EE37-5F20-489D-BFFF-3A66E35FA800}" type="parTrans" cxnId="{CE7417BF-002C-4911-8542-9ECE9C1900C9}">
      <dgm:prSet/>
      <dgm:spPr/>
      <dgm:t>
        <a:bodyPr/>
        <a:lstStyle/>
        <a:p>
          <a:endParaRPr lang="en-US" sz="3200"/>
        </a:p>
      </dgm:t>
    </dgm:pt>
    <dgm:pt modelId="{0029177A-E4CE-413F-869E-35F2345F4327}" type="sibTrans" cxnId="{CE7417BF-002C-4911-8542-9ECE9C1900C9}">
      <dgm:prSet/>
      <dgm:spPr/>
      <dgm:t>
        <a:bodyPr/>
        <a:lstStyle/>
        <a:p>
          <a:endParaRPr lang="en-US" sz="3200"/>
        </a:p>
      </dgm:t>
    </dgm:pt>
    <dgm:pt modelId="{35601EBB-5619-4898-A1AE-F43666B6E529}">
      <dgm:prSet custT="1"/>
      <dgm:spPr/>
      <dgm:t>
        <a:bodyPr/>
        <a:lstStyle/>
        <a:p>
          <a:pPr rtl="0"/>
          <a:r>
            <a:rPr lang="en-GB" sz="2000" baseline="0" dirty="0"/>
            <a:t>Social Factors </a:t>
          </a:r>
          <a:endParaRPr lang="en-GB" sz="2000" dirty="0"/>
        </a:p>
      </dgm:t>
    </dgm:pt>
    <dgm:pt modelId="{92924268-98C5-4F46-9895-9B66994195EC}" type="parTrans" cxnId="{059133AA-6310-49D1-A576-DF8332CDC8D8}">
      <dgm:prSet/>
      <dgm:spPr/>
      <dgm:t>
        <a:bodyPr/>
        <a:lstStyle/>
        <a:p>
          <a:endParaRPr lang="en-US" sz="3200"/>
        </a:p>
      </dgm:t>
    </dgm:pt>
    <dgm:pt modelId="{BACC5D55-0A5C-48DA-878F-586D387B1B0D}" type="sibTrans" cxnId="{059133AA-6310-49D1-A576-DF8332CDC8D8}">
      <dgm:prSet/>
      <dgm:spPr/>
      <dgm:t>
        <a:bodyPr/>
        <a:lstStyle/>
        <a:p>
          <a:endParaRPr lang="en-US" sz="3200"/>
        </a:p>
      </dgm:t>
    </dgm:pt>
    <dgm:pt modelId="{70B9C61D-2D68-46A0-BA4A-DA94753E0DEC}" type="pres">
      <dgm:prSet presAssocID="{DBE1A652-6D03-4859-8FE2-937DB34CD8A7}" presName="Name0" presStyleCnt="0">
        <dgm:presLayoutVars>
          <dgm:dir/>
          <dgm:resizeHandles/>
        </dgm:presLayoutVars>
      </dgm:prSet>
      <dgm:spPr/>
    </dgm:pt>
    <dgm:pt modelId="{7191C1E0-3167-4B6C-8C4C-C4EF04697DC3}" type="pres">
      <dgm:prSet presAssocID="{E0909D23-4A88-44D8-A458-35B01B8BDAC3}" presName="compNode" presStyleCnt="0"/>
      <dgm:spPr/>
    </dgm:pt>
    <dgm:pt modelId="{625E11D7-C2F5-42C5-B049-489279B33614}" type="pres">
      <dgm:prSet presAssocID="{E0909D23-4A88-44D8-A458-35B01B8BDAC3}" presName="dummyConnPt" presStyleCnt="0"/>
      <dgm:spPr/>
    </dgm:pt>
    <dgm:pt modelId="{2E5EA016-42BC-458C-B298-8F0291542883}" type="pres">
      <dgm:prSet presAssocID="{E0909D23-4A88-44D8-A458-35B01B8BDAC3}" presName="node" presStyleLbl="node1" presStyleIdx="0" presStyleCnt="3">
        <dgm:presLayoutVars>
          <dgm:bulletEnabled val="1"/>
        </dgm:presLayoutVars>
      </dgm:prSet>
      <dgm:spPr/>
    </dgm:pt>
    <dgm:pt modelId="{9063DDE3-3E0D-4360-A200-6060EBE22EF9}" type="pres">
      <dgm:prSet presAssocID="{A679A84F-5222-43AB-A25B-9195BF91D3B8}" presName="sibTrans" presStyleLbl="bgSibTrans2D1" presStyleIdx="0" presStyleCnt="2"/>
      <dgm:spPr/>
    </dgm:pt>
    <dgm:pt modelId="{CD070E4A-BE49-4D1D-AA54-83EBBC56BBA9}" type="pres">
      <dgm:prSet presAssocID="{B885DDA1-520B-4EFA-A19E-12BD674DA4C2}" presName="compNode" presStyleCnt="0"/>
      <dgm:spPr/>
    </dgm:pt>
    <dgm:pt modelId="{F777A4EE-7CE1-413F-A355-E5DCB7AEB93A}" type="pres">
      <dgm:prSet presAssocID="{B885DDA1-520B-4EFA-A19E-12BD674DA4C2}" presName="dummyConnPt" presStyleCnt="0"/>
      <dgm:spPr/>
    </dgm:pt>
    <dgm:pt modelId="{9470334F-D35C-419A-8E47-B07EB6FEAFD9}" type="pres">
      <dgm:prSet presAssocID="{B885DDA1-520B-4EFA-A19E-12BD674DA4C2}" presName="node" presStyleLbl="node1" presStyleIdx="1" presStyleCnt="3">
        <dgm:presLayoutVars>
          <dgm:bulletEnabled val="1"/>
        </dgm:presLayoutVars>
      </dgm:prSet>
      <dgm:spPr/>
    </dgm:pt>
    <dgm:pt modelId="{AF7282F0-CC27-4EC1-9F97-669408B554E6}" type="pres">
      <dgm:prSet presAssocID="{0029177A-E4CE-413F-869E-35F2345F4327}" presName="sibTrans" presStyleLbl="bgSibTrans2D1" presStyleIdx="1" presStyleCnt="2"/>
      <dgm:spPr/>
    </dgm:pt>
    <dgm:pt modelId="{159B03CA-ABFC-4458-BA92-A674E0E0D72B}" type="pres">
      <dgm:prSet presAssocID="{35601EBB-5619-4898-A1AE-F43666B6E529}" presName="compNode" presStyleCnt="0"/>
      <dgm:spPr/>
    </dgm:pt>
    <dgm:pt modelId="{4F10EFA5-C2EB-4B03-A7C0-AEE74CDBF5FF}" type="pres">
      <dgm:prSet presAssocID="{35601EBB-5619-4898-A1AE-F43666B6E529}" presName="dummyConnPt" presStyleCnt="0"/>
      <dgm:spPr/>
    </dgm:pt>
    <dgm:pt modelId="{090EC79A-9E1A-4DFE-B1EA-A18D2E521F9E}" type="pres">
      <dgm:prSet presAssocID="{35601EBB-5619-4898-A1AE-F43666B6E529}" presName="node" presStyleLbl="node1" presStyleIdx="2" presStyleCnt="3">
        <dgm:presLayoutVars>
          <dgm:bulletEnabled val="1"/>
        </dgm:presLayoutVars>
      </dgm:prSet>
      <dgm:spPr/>
    </dgm:pt>
  </dgm:ptLst>
  <dgm:cxnLst>
    <dgm:cxn modelId="{D7BCB05F-26D2-486B-9C62-68ED43C08567}" type="presOf" srcId="{DBE1A652-6D03-4859-8FE2-937DB34CD8A7}" destId="{70B9C61D-2D68-46A0-BA4A-DA94753E0DEC}" srcOrd="0" destOrd="0" presId="urn:microsoft.com/office/officeart/2005/8/layout/bProcess4"/>
    <dgm:cxn modelId="{F62E486B-77EA-462F-B031-ED8FC680867E}" type="presOf" srcId="{35601EBB-5619-4898-A1AE-F43666B6E529}" destId="{090EC79A-9E1A-4DFE-B1EA-A18D2E521F9E}" srcOrd="0" destOrd="0" presId="urn:microsoft.com/office/officeart/2005/8/layout/bProcess4"/>
    <dgm:cxn modelId="{BC84417D-048A-4F55-AE98-EFE4A8A5D6FD}" type="presOf" srcId="{E0909D23-4A88-44D8-A458-35B01B8BDAC3}" destId="{2E5EA016-42BC-458C-B298-8F0291542883}" srcOrd="0" destOrd="0" presId="urn:microsoft.com/office/officeart/2005/8/layout/bProcess4"/>
    <dgm:cxn modelId="{059133AA-6310-49D1-A576-DF8332CDC8D8}" srcId="{DBE1A652-6D03-4859-8FE2-937DB34CD8A7}" destId="{35601EBB-5619-4898-A1AE-F43666B6E529}" srcOrd="2" destOrd="0" parTransId="{92924268-98C5-4F46-9895-9B66994195EC}" sibTransId="{BACC5D55-0A5C-48DA-878F-586D387B1B0D}"/>
    <dgm:cxn modelId="{CE7417BF-002C-4911-8542-9ECE9C1900C9}" srcId="{DBE1A652-6D03-4859-8FE2-937DB34CD8A7}" destId="{B885DDA1-520B-4EFA-A19E-12BD674DA4C2}" srcOrd="1" destOrd="0" parTransId="{FB67EE37-5F20-489D-BFFF-3A66E35FA800}" sibTransId="{0029177A-E4CE-413F-869E-35F2345F4327}"/>
    <dgm:cxn modelId="{6969B2C2-5A8C-401D-87E3-3C446B2D7C64}" srcId="{DBE1A652-6D03-4859-8FE2-937DB34CD8A7}" destId="{E0909D23-4A88-44D8-A458-35B01B8BDAC3}" srcOrd="0" destOrd="0" parTransId="{C45DE673-E417-4CBC-B590-D13DF8BE888B}" sibTransId="{A679A84F-5222-43AB-A25B-9195BF91D3B8}"/>
    <dgm:cxn modelId="{8B79B6E0-C1E9-4033-8AF2-DE395FB20416}" type="presOf" srcId="{B885DDA1-520B-4EFA-A19E-12BD674DA4C2}" destId="{9470334F-D35C-419A-8E47-B07EB6FEAFD9}" srcOrd="0" destOrd="0" presId="urn:microsoft.com/office/officeart/2005/8/layout/bProcess4"/>
    <dgm:cxn modelId="{615EFEF5-7F0D-4B31-8233-FDB730CCDEF4}" type="presOf" srcId="{A679A84F-5222-43AB-A25B-9195BF91D3B8}" destId="{9063DDE3-3E0D-4360-A200-6060EBE22EF9}" srcOrd="0" destOrd="0" presId="urn:microsoft.com/office/officeart/2005/8/layout/bProcess4"/>
    <dgm:cxn modelId="{10E40BF8-B55C-49F9-961C-B6BCBEFEDEDC}" type="presOf" srcId="{0029177A-E4CE-413F-869E-35F2345F4327}" destId="{AF7282F0-CC27-4EC1-9F97-669408B554E6}" srcOrd="0" destOrd="0" presId="urn:microsoft.com/office/officeart/2005/8/layout/bProcess4"/>
    <dgm:cxn modelId="{985DF478-83EE-4EAB-8D4B-1A74E5C718BB}" type="presParOf" srcId="{70B9C61D-2D68-46A0-BA4A-DA94753E0DEC}" destId="{7191C1E0-3167-4B6C-8C4C-C4EF04697DC3}" srcOrd="0" destOrd="0" presId="urn:microsoft.com/office/officeart/2005/8/layout/bProcess4"/>
    <dgm:cxn modelId="{1E3EAB4E-ABB2-4CF0-AD63-02C46DFDCCF4}" type="presParOf" srcId="{7191C1E0-3167-4B6C-8C4C-C4EF04697DC3}" destId="{625E11D7-C2F5-42C5-B049-489279B33614}" srcOrd="0" destOrd="0" presId="urn:microsoft.com/office/officeart/2005/8/layout/bProcess4"/>
    <dgm:cxn modelId="{0FB25CC0-F800-451B-ABD6-67F32FB577A1}" type="presParOf" srcId="{7191C1E0-3167-4B6C-8C4C-C4EF04697DC3}" destId="{2E5EA016-42BC-458C-B298-8F0291542883}" srcOrd="1" destOrd="0" presId="urn:microsoft.com/office/officeart/2005/8/layout/bProcess4"/>
    <dgm:cxn modelId="{377A9BF1-4B11-4626-8182-4580B9AC9E09}" type="presParOf" srcId="{70B9C61D-2D68-46A0-BA4A-DA94753E0DEC}" destId="{9063DDE3-3E0D-4360-A200-6060EBE22EF9}" srcOrd="1" destOrd="0" presId="urn:microsoft.com/office/officeart/2005/8/layout/bProcess4"/>
    <dgm:cxn modelId="{404D8CBA-533A-4BCF-A708-874574AFB048}" type="presParOf" srcId="{70B9C61D-2D68-46A0-BA4A-DA94753E0DEC}" destId="{CD070E4A-BE49-4D1D-AA54-83EBBC56BBA9}" srcOrd="2" destOrd="0" presId="urn:microsoft.com/office/officeart/2005/8/layout/bProcess4"/>
    <dgm:cxn modelId="{59BE552F-E484-4AE7-B5DD-063E3BE15CA5}" type="presParOf" srcId="{CD070E4A-BE49-4D1D-AA54-83EBBC56BBA9}" destId="{F777A4EE-7CE1-413F-A355-E5DCB7AEB93A}" srcOrd="0" destOrd="0" presId="urn:microsoft.com/office/officeart/2005/8/layout/bProcess4"/>
    <dgm:cxn modelId="{70165265-0EF8-4815-9CE4-C086BDE71104}" type="presParOf" srcId="{CD070E4A-BE49-4D1D-AA54-83EBBC56BBA9}" destId="{9470334F-D35C-419A-8E47-B07EB6FEAFD9}" srcOrd="1" destOrd="0" presId="urn:microsoft.com/office/officeart/2005/8/layout/bProcess4"/>
    <dgm:cxn modelId="{F671BC8B-03E4-4D58-876C-E0DB929CEEAE}" type="presParOf" srcId="{70B9C61D-2D68-46A0-BA4A-DA94753E0DEC}" destId="{AF7282F0-CC27-4EC1-9F97-669408B554E6}" srcOrd="3" destOrd="0" presId="urn:microsoft.com/office/officeart/2005/8/layout/bProcess4"/>
    <dgm:cxn modelId="{387153AE-DCFD-47EE-97B3-306C0C51CE66}" type="presParOf" srcId="{70B9C61D-2D68-46A0-BA4A-DA94753E0DEC}" destId="{159B03CA-ABFC-4458-BA92-A674E0E0D72B}" srcOrd="4" destOrd="0" presId="urn:microsoft.com/office/officeart/2005/8/layout/bProcess4"/>
    <dgm:cxn modelId="{9E630149-9B90-4C25-96FD-4EAC2D166FA3}" type="presParOf" srcId="{159B03CA-ABFC-4458-BA92-A674E0E0D72B}" destId="{4F10EFA5-C2EB-4B03-A7C0-AEE74CDBF5FF}" srcOrd="0" destOrd="0" presId="urn:microsoft.com/office/officeart/2005/8/layout/bProcess4"/>
    <dgm:cxn modelId="{A7403D60-6765-482A-83FE-996C433F51BC}" type="presParOf" srcId="{159B03CA-ABFC-4458-BA92-A674E0E0D72B}" destId="{090EC79A-9E1A-4DFE-B1EA-A18D2E521F9E}" srcOrd="1" destOrd="0" presId="urn:microsoft.com/office/officeart/2005/8/layout/bProcess4"/>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11F2D-D175-40F9-B113-12AAC1946461}">
      <dsp:nvSpPr>
        <dsp:cNvPr id="0" name=""/>
        <dsp:cNvSpPr/>
      </dsp:nvSpPr>
      <dsp:spPr>
        <a:xfrm>
          <a:off x="0" y="1852070"/>
          <a:ext cx="8229600" cy="1848696"/>
        </a:xfrm>
        <a:prstGeom prst="rect">
          <a:avLst/>
        </a:prstGeom>
        <a:solidFill>
          <a:srgbClr val="24B9D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To critically examine the classification and diagnosis of mental disorders as specified in the ICD (2010) from the World Health Organisation</a:t>
          </a:r>
          <a:endParaRPr lang="en-US" sz="2200" kern="1200" dirty="0"/>
        </a:p>
      </dsp:txBody>
      <dsp:txXfrm>
        <a:off x="0" y="1852070"/>
        <a:ext cx="8229600" cy="1848696"/>
      </dsp:txXfrm>
    </dsp:sp>
    <dsp:sp modelId="{A85D85BB-0A69-4201-AE45-2AE81EE4ECA5}">
      <dsp:nvSpPr>
        <dsp:cNvPr id="0" name=""/>
        <dsp:cNvSpPr/>
      </dsp:nvSpPr>
      <dsp:spPr>
        <a:xfrm rot="10800000">
          <a:off x="0" y="240"/>
          <a:ext cx="8229600" cy="1879560"/>
        </a:xfrm>
        <a:prstGeom prst="upArrowCallout">
          <a:avLst/>
        </a:prstGeom>
        <a:solidFill>
          <a:schemeClr val="tx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Evaluate the historical and contemporary support and provision for those living with mental ill health or mental disorders</a:t>
          </a:r>
          <a:endParaRPr lang="en-US" sz="2200" kern="1200" dirty="0"/>
        </a:p>
      </dsp:txBody>
      <dsp:txXfrm rot="10800000">
        <a:off x="0" y="240"/>
        <a:ext cx="8229600" cy="12212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3DDE3-3E0D-4360-A200-6060EBE22EF9}">
      <dsp:nvSpPr>
        <dsp:cNvPr id="0" name=""/>
        <dsp:cNvSpPr/>
      </dsp:nvSpPr>
      <dsp:spPr>
        <a:xfrm rot="5400000">
          <a:off x="658388" y="675630"/>
          <a:ext cx="1054884"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E5EA016-42BC-458C-B298-8F0291542883}">
      <dsp:nvSpPr>
        <dsp:cNvPr id="0" name=""/>
        <dsp:cNvSpPr/>
      </dsp:nvSpPr>
      <dsp:spPr>
        <a:xfrm>
          <a:off x="900121" y="1022"/>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baseline="0" dirty="0"/>
            <a:t>The York Retreat - 1793</a:t>
          </a:r>
          <a:endParaRPr lang="en-GB" sz="1200" kern="1200" dirty="0"/>
        </a:p>
      </dsp:txBody>
      <dsp:txXfrm>
        <a:off x="924973" y="25874"/>
        <a:ext cx="1364472" cy="798801"/>
      </dsp:txXfrm>
    </dsp:sp>
    <dsp:sp modelId="{AF7282F0-CC27-4EC1-9F97-669408B554E6}">
      <dsp:nvSpPr>
        <dsp:cNvPr id="0" name=""/>
        <dsp:cNvSpPr/>
      </dsp:nvSpPr>
      <dsp:spPr>
        <a:xfrm rot="5400000">
          <a:off x="658388" y="1736262"/>
          <a:ext cx="1054884"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470334F-D35C-419A-8E47-B07EB6FEAFD9}">
      <dsp:nvSpPr>
        <dsp:cNvPr id="0" name=""/>
        <dsp:cNvSpPr/>
      </dsp:nvSpPr>
      <dsp:spPr>
        <a:xfrm>
          <a:off x="900121" y="1061654"/>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baseline="0" dirty="0"/>
            <a:t>County Asylums Act – 1808, 1828, 1845</a:t>
          </a:r>
          <a:endParaRPr lang="en-GB" sz="1100" kern="1200" dirty="0"/>
        </a:p>
      </dsp:txBody>
      <dsp:txXfrm>
        <a:off x="924973" y="1086506"/>
        <a:ext cx="1364472" cy="798801"/>
      </dsp:txXfrm>
    </dsp:sp>
    <dsp:sp modelId="{44D13CA5-1164-4B2A-9939-5CDEFAE38533}">
      <dsp:nvSpPr>
        <dsp:cNvPr id="0" name=""/>
        <dsp:cNvSpPr/>
      </dsp:nvSpPr>
      <dsp:spPr>
        <a:xfrm rot="5400000">
          <a:off x="658388" y="2796895"/>
          <a:ext cx="1054884"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90EC79A-9E1A-4DFE-B1EA-A18D2E521F9E}">
      <dsp:nvSpPr>
        <dsp:cNvPr id="0" name=""/>
        <dsp:cNvSpPr/>
      </dsp:nvSpPr>
      <dsp:spPr>
        <a:xfrm>
          <a:off x="900121" y="2122287"/>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baseline="0" dirty="0"/>
            <a:t>Lunacy Act – 1845, 1890</a:t>
          </a:r>
          <a:endParaRPr lang="en-GB" sz="1200" kern="1200" dirty="0"/>
        </a:p>
      </dsp:txBody>
      <dsp:txXfrm>
        <a:off x="924973" y="2147139"/>
        <a:ext cx="1364472" cy="798801"/>
      </dsp:txXfrm>
    </dsp:sp>
    <dsp:sp modelId="{828386F5-B6B4-451D-BE2B-83F6EECA22B8}">
      <dsp:nvSpPr>
        <dsp:cNvPr id="0" name=""/>
        <dsp:cNvSpPr/>
      </dsp:nvSpPr>
      <dsp:spPr>
        <a:xfrm>
          <a:off x="1188704" y="3327211"/>
          <a:ext cx="1875106"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B0E530D-830F-4136-B671-A4F6F3C66209}">
      <dsp:nvSpPr>
        <dsp:cNvPr id="0" name=""/>
        <dsp:cNvSpPr/>
      </dsp:nvSpPr>
      <dsp:spPr>
        <a:xfrm>
          <a:off x="900121" y="3182919"/>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baseline="0" dirty="0"/>
            <a:t>The Lunacy and Mental Treatments Act 1890-1930</a:t>
          </a:r>
          <a:endParaRPr lang="en-GB" sz="1200" kern="1200" dirty="0"/>
        </a:p>
      </dsp:txBody>
      <dsp:txXfrm>
        <a:off x="924973" y="3207771"/>
        <a:ext cx="1364472" cy="798801"/>
      </dsp:txXfrm>
    </dsp:sp>
    <dsp:sp modelId="{EAB407DF-FF9A-43C2-9738-302D10C4CFC0}">
      <dsp:nvSpPr>
        <dsp:cNvPr id="0" name=""/>
        <dsp:cNvSpPr/>
      </dsp:nvSpPr>
      <dsp:spPr>
        <a:xfrm rot="16200000">
          <a:off x="2539243" y="2796895"/>
          <a:ext cx="1054884"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FE3B491-41D8-4BF8-9974-A143BDD5BDBE}">
      <dsp:nvSpPr>
        <dsp:cNvPr id="0" name=""/>
        <dsp:cNvSpPr/>
      </dsp:nvSpPr>
      <dsp:spPr>
        <a:xfrm>
          <a:off x="2780976" y="3182919"/>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t>The Mental Deficiency Act 1913 – 1938 </a:t>
          </a:r>
        </a:p>
      </dsp:txBody>
      <dsp:txXfrm>
        <a:off x="2805828" y="3207771"/>
        <a:ext cx="1364472" cy="798801"/>
      </dsp:txXfrm>
    </dsp:sp>
    <dsp:sp modelId="{E3ECC596-0CD9-43BC-A879-82BF21F67ED6}">
      <dsp:nvSpPr>
        <dsp:cNvPr id="0" name=""/>
        <dsp:cNvSpPr/>
      </dsp:nvSpPr>
      <dsp:spPr>
        <a:xfrm rot="16200000">
          <a:off x="2539243" y="1736262"/>
          <a:ext cx="1054884"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69EE87D-280D-4136-BD64-84DE55DB4876}">
      <dsp:nvSpPr>
        <dsp:cNvPr id="0" name=""/>
        <dsp:cNvSpPr/>
      </dsp:nvSpPr>
      <dsp:spPr>
        <a:xfrm>
          <a:off x="2780976" y="2122287"/>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t>The Mental Treatments Act 1930</a:t>
          </a:r>
        </a:p>
      </dsp:txBody>
      <dsp:txXfrm>
        <a:off x="2805828" y="2147139"/>
        <a:ext cx="1364472" cy="798801"/>
      </dsp:txXfrm>
    </dsp:sp>
    <dsp:sp modelId="{FAA98876-E61E-43E0-B950-B1BE2C2ADC62}">
      <dsp:nvSpPr>
        <dsp:cNvPr id="0" name=""/>
        <dsp:cNvSpPr/>
      </dsp:nvSpPr>
      <dsp:spPr>
        <a:xfrm rot="16200000">
          <a:off x="2539243" y="675630"/>
          <a:ext cx="1054884"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7C727CC-1EAD-4524-849B-E4F845A655AA}">
      <dsp:nvSpPr>
        <dsp:cNvPr id="0" name=""/>
        <dsp:cNvSpPr/>
      </dsp:nvSpPr>
      <dsp:spPr>
        <a:xfrm>
          <a:off x="2780976" y="1061654"/>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t>The NHS 1949</a:t>
          </a:r>
        </a:p>
      </dsp:txBody>
      <dsp:txXfrm>
        <a:off x="2805828" y="1086506"/>
        <a:ext cx="1364472" cy="798801"/>
      </dsp:txXfrm>
    </dsp:sp>
    <dsp:sp modelId="{F56FB5C0-9D33-4462-B44D-7703E45A0C76}">
      <dsp:nvSpPr>
        <dsp:cNvPr id="0" name=""/>
        <dsp:cNvSpPr/>
      </dsp:nvSpPr>
      <dsp:spPr>
        <a:xfrm>
          <a:off x="3069559" y="145313"/>
          <a:ext cx="1875106"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32A854A2-4384-43A4-B7C0-CB207ABC7EC5}">
      <dsp:nvSpPr>
        <dsp:cNvPr id="0" name=""/>
        <dsp:cNvSpPr/>
      </dsp:nvSpPr>
      <dsp:spPr>
        <a:xfrm>
          <a:off x="2780976" y="1022"/>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t>The Mental Health Act 1959 </a:t>
          </a:r>
        </a:p>
      </dsp:txBody>
      <dsp:txXfrm>
        <a:off x="2805828" y="25874"/>
        <a:ext cx="1364472" cy="798801"/>
      </dsp:txXfrm>
    </dsp:sp>
    <dsp:sp modelId="{20ECC0BC-3952-4388-88F4-9AA64FC4E4F2}">
      <dsp:nvSpPr>
        <dsp:cNvPr id="0" name=""/>
        <dsp:cNvSpPr/>
      </dsp:nvSpPr>
      <dsp:spPr>
        <a:xfrm rot="5400000">
          <a:off x="4420098" y="675630"/>
          <a:ext cx="1054884"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3BDD4380-C1A4-4454-A012-62F0E19AFED6}">
      <dsp:nvSpPr>
        <dsp:cNvPr id="0" name=""/>
        <dsp:cNvSpPr/>
      </dsp:nvSpPr>
      <dsp:spPr>
        <a:xfrm>
          <a:off x="4661831" y="1022"/>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t>The Mental Capacity Act 1983</a:t>
          </a:r>
        </a:p>
      </dsp:txBody>
      <dsp:txXfrm>
        <a:off x="4686683" y="25874"/>
        <a:ext cx="1364472" cy="798801"/>
      </dsp:txXfrm>
    </dsp:sp>
    <dsp:sp modelId="{7F1A3BDE-B6AE-4FF2-911C-8223EE85AEC8}">
      <dsp:nvSpPr>
        <dsp:cNvPr id="0" name=""/>
        <dsp:cNvSpPr/>
      </dsp:nvSpPr>
      <dsp:spPr>
        <a:xfrm rot="5400000">
          <a:off x="4420098" y="1736262"/>
          <a:ext cx="1054884"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7698C33-6873-47E1-9DC5-B5ED5CFE937B}">
      <dsp:nvSpPr>
        <dsp:cNvPr id="0" name=""/>
        <dsp:cNvSpPr/>
      </dsp:nvSpPr>
      <dsp:spPr>
        <a:xfrm>
          <a:off x="4661831" y="1061654"/>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t>The Human Rights Act 1998</a:t>
          </a:r>
        </a:p>
      </dsp:txBody>
      <dsp:txXfrm>
        <a:off x="4686683" y="1086506"/>
        <a:ext cx="1364472" cy="798801"/>
      </dsp:txXfrm>
    </dsp:sp>
    <dsp:sp modelId="{A1BC43C9-98DF-45A2-8B40-FBB1A318C7A6}">
      <dsp:nvSpPr>
        <dsp:cNvPr id="0" name=""/>
        <dsp:cNvSpPr/>
      </dsp:nvSpPr>
      <dsp:spPr>
        <a:xfrm rot="5400000">
          <a:off x="4420098" y="2796895"/>
          <a:ext cx="1054884"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6E2493D-8E83-4C49-8C7E-6238670DE4F2}">
      <dsp:nvSpPr>
        <dsp:cNvPr id="0" name=""/>
        <dsp:cNvSpPr/>
      </dsp:nvSpPr>
      <dsp:spPr>
        <a:xfrm>
          <a:off x="4661831" y="2122287"/>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t>The Mental Capacity Act 2005 </a:t>
          </a:r>
        </a:p>
      </dsp:txBody>
      <dsp:txXfrm>
        <a:off x="4686683" y="2147139"/>
        <a:ext cx="1364472" cy="798801"/>
      </dsp:txXfrm>
    </dsp:sp>
    <dsp:sp modelId="{DD29F9BE-E5FC-4CBE-ACA7-91B756D8146B}">
      <dsp:nvSpPr>
        <dsp:cNvPr id="0" name=""/>
        <dsp:cNvSpPr/>
      </dsp:nvSpPr>
      <dsp:spPr>
        <a:xfrm>
          <a:off x="4950414" y="3327211"/>
          <a:ext cx="1875106" cy="127275"/>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EC8F435-FBFE-4462-8EE8-2D7C7E499057}">
      <dsp:nvSpPr>
        <dsp:cNvPr id="0" name=""/>
        <dsp:cNvSpPr/>
      </dsp:nvSpPr>
      <dsp:spPr>
        <a:xfrm>
          <a:off x="4661831" y="3182919"/>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t>The Mental Health Act 2007 </a:t>
          </a:r>
        </a:p>
      </dsp:txBody>
      <dsp:txXfrm>
        <a:off x="4686683" y="3207771"/>
        <a:ext cx="1364472" cy="798801"/>
      </dsp:txXfrm>
    </dsp:sp>
    <dsp:sp modelId="{72F43397-2E12-4FED-9A70-C15151A7DA51}">
      <dsp:nvSpPr>
        <dsp:cNvPr id="0" name=""/>
        <dsp:cNvSpPr/>
      </dsp:nvSpPr>
      <dsp:spPr>
        <a:xfrm>
          <a:off x="6542686" y="3182919"/>
          <a:ext cx="1414176" cy="84850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t>The Equality Act 2010</a:t>
          </a:r>
        </a:p>
      </dsp:txBody>
      <dsp:txXfrm>
        <a:off x="6567538" y="3207771"/>
        <a:ext cx="1364472" cy="7988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E5FE4-016F-47D5-93D6-057D7C922E94}">
      <dsp:nvSpPr>
        <dsp:cNvPr id="0" name=""/>
        <dsp:cNvSpPr/>
      </dsp:nvSpPr>
      <dsp:spPr>
        <a:xfrm rot="10800000">
          <a:off x="1179522" y="211156"/>
          <a:ext cx="7226839" cy="3605273"/>
        </a:xfrm>
        <a:prstGeom prst="homePlate">
          <a:avLst/>
        </a:prstGeom>
        <a:solidFill>
          <a:srgbClr val="356C8B"/>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99918" tIns="45720" rIns="85344"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solidFill>
                <a:schemeClr val="bg1"/>
              </a:solidFill>
            </a:rPr>
            <a:t>It is one of the mental health disorder that could be traced back throughout human history.</a:t>
          </a:r>
        </a:p>
        <a:p>
          <a:pPr marL="0" lvl="0" indent="0" algn="ctr" defTabSz="533400" rtl="0">
            <a:lnSpc>
              <a:spcPct val="90000"/>
            </a:lnSpc>
            <a:spcBef>
              <a:spcPct val="0"/>
            </a:spcBef>
            <a:spcAft>
              <a:spcPct val="35000"/>
            </a:spcAft>
            <a:buNone/>
          </a:pPr>
          <a:endParaRPr lang="en-US" sz="1200" kern="1200" dirty="0">
            <a:solidFill>
              <a:schemeClr val="bg1"/>
            </a:solidFill>
          </a:endParaRPr>
        </a:p>
        <a:p>
          <a:pPr marL="0" lvl="0" indent="0" algn="ctr" defTabSz="533400">
            <a:lnSpc>
              <a:spcPct val="90000"/>
            </a:lnSpc>
            <a:spcBef>
              <a:spcPct val="0"/>
            </a:spcBef>
            <a:spcAft>
              <a:spcPct val="35000"/>
            </a:spcAft>
            <a:buNone/>
          </a:pPr>
          <a:r>
            <a:rPr lang="en-US" sz="1200" kern="1200" dirty="0">
              <a:solidFill>
                <a:schemeClr val="bg1"/>
              </a:solidFill>
            </a:rPr>
            <a:t>According to the NICE guidelines, Schizophrenia is a disorder that changes an individual’s perception, thoughts, emotions and behaviors.</a:t>
          </a:r>
        </a:p>
        <a:p>
          <a:pPr marL="0" lvl="0" indent="0" algn="ctr" defTabSz="533400">
            <a:lnSpc>
              <a:spcPct val="90000"/>
            </a:lnSpc>
            <a:spcBef>
              <a:spcPct val="0"/>
            </a:spcBef>
            <a:spcAft>
              <a:spcPct val="35000"/>
            </a:spcAft>
            <a:buNone/>
          </a:pPr>
          <a:r>
            <a:rPr lang="en-US" sz="1200" kern="1200" dirty="0">
              <a:solidFill>
                <a:schemeClr val="bg1"/>
              </a:solidFill>
            </a:rPr>
            <a:t> </a:t>
          </a:r>
        </a:p>
        <a:p>
          <a:pPr marL="0" lvl="0" indent="0" algn="ctr" defTabSz="533400">
            <a:lnSpc>
              <a:spcPct val="90000"/>
            </a:lnSpc>
            <a:spcBef>
              <a:spcPct val="0"/>
            </a:spcBef>
            <a:spcAft>
              <a:spcPct val="35000"/>
            </a:spcAft>
            <a:buNone/>
          </a:pPr>
          <a:r>
            <a:rPr lang="en-US" sz="1200" kern="1200" dirty="0">
              <a:solidFill>
                <a:schemeClr val="bg1"/>
              </a:solidFill>
            </a:rPr>
            <a:t>The onset of the disorder is generally during late adolescence and early adulthood.  Presentation of Symptoms below the age of 10 is rare.</a:t>
          </a:r>
        </a:p>
        <a:p>
          <a:pPr marL="0" lvl="0" indent="0" algn="ctr" defTabSz="533400">
            <a:lnSpc>
              <a:spcPct val="90000"/>
            </a:lnSpc>
            <a:spcBef>
              <a:spcPct val="0"/>
            </a:spcBef>
            <a:spcAft>
              <a:spcPct val="35000"/>
            </a:spcAft>
            <a:buNone/>
          </a:pPr>
          <a:endParaRPr lang="en-US" sz="1200" kern="1200" dirty="0">
            <a:solidFill>
              <a:schemeClr val="bg1"/>
            </a:solidFill>
          </a:endParaRPr>
        </a:p>
        <a:p>
          <a:pPr marL="0" lvl="0" indent="0" algn="ctr" defTabSz="533400">
            <a:lnSpc>
              <a:spcPct val="90000"/>
            </a:lnSpc>
            <a:spcBef>
              <a:spcPct val="0"/>
            </a:spcBef>
            <a:spcAft>
              <a:spcPct val="35000"/>
            </a:spcAft>
            <a:buNone/>
          </a:pPr>
          <a:r>
            <a:rPr lang="en-US" sz="1200" kern="1200" dirty="0">
              <a:solidFill>
                <a:schemeClr val="bg1"/>
              </a:solidFill>
            </a:rPr>
            <a:t>In the UK lifetime prevalence of Schizophrenia is 14.5 per 1000 people.</a:t>
          </a:r>
        </a:p>
        <a:p>
          <a:pPr marL="0" lvl="0" indent="0" algn="ctr" defTabSz="533400">
            <a:lnSpc>
              <a:spcPct val="90000"/>
            </a:lnSpc>
            <a:spcBef>
              <a:spcPct val="0"/>
            </a:spcBef>
            <a:spcAft>
              <a:spcPct val="35000"/>
            </a:spcAft>
            <a:buNone/>
          </a:pPr>
          <a:endParaRPr lang="en-US" sz="1200" kern="1200" dirty="0">
            <a:solidFill>
              <a:schemeClr val="bg1"/>
            </a:solidFill>
          </a:endParaRPr>
        </a:p>
        <a:p>
          <a:pPr marL="0" lvl="0" indent="0" algn="ctr" defTabSz="533400">
            <a:lnSpc>
              <a:spcPct val="90000"/>
            </a:lnSpc>
            <a:spcBef>
              <a:spcPct val="0"/>
            </a:spcBef>
            <a:spcAft>
              <a:spcPct val="35000"/>
            </a:spcAft>
            <a:buNone/>
          </a:pPr>
          <a:r>
            <a:rPr lang="en-US" sz="1200" kern="1200" dirty="0">
              <a:solidFill>
                <a:schemeClr val="bg1"/>
              </a:solidFill>
            </a:rPr>
            <a:t>Categorized by Psychosis – Loss of touch with reality </a:t>
          </a:r>
          <a:endParaRPr lang="en-GB" sz="1200" kern="1200" dirty="0"/>
        </a:p>
      </dsp:txBody>
      <dsp:txXfrm rot="10800000">
        <a:off x="2080840" y="211156"/>
        <a:ext cx="6325521" cy="3605273"/>
      </dsp:txXfrm>
    </dsp:sp>
    <dsp:sp modelId="{117145B9-C4BC-40EC-AE93-76CEF6C1BDD5}">
      <dsp:nvSpPr>
        <dsp:cNvPr id="0" name=""/>
        <dsp:cNvSpPr/>
      </dsp:nvSpPr>
      <dsp:spPr>
        <a:xfrm>
          <a:off x="288024" y="427174"/>
          <a:ext cx="2947844" cy="2947844"/>
        </a:xfrm>
        <a:prstGeom prst="ellipse">
          <a:avLst/>
        </a:prstGeom>
        <a:blipFill>
          <a:blip xmlns:r="http://schemas.openxmlformats.org/officeDocument/2006/relationships" r:embed="rId1"/>
          <a:srcRect/>
          <a:stretch>
            <a:fillRect/>
          </a:stretch>
        </a:blip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A70A6-4A2C-4681-9F8D-6F9EA9B8CBCD}">
      <dsp:nvSpPr>
        <dsp:cNvPr id="0" name=""/>
        <dsp:cNvSpPr/>
      </dsp:nvSpPr>
      <dsp:spPr>
        <a:xfrm>
          <a:off x="2016223" y="0"/>
          <a:ext cx="4402832" cy="4175795"/>
        </a:xfrm>
        <a:prstGeom prst="ellipse">
          <a:avLst/>
        </a:prstGeom>
        <a:solidFill>
          <a:schemeClr val="accent1">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r" defTabSz="800100" rtl="0">
            <a:lnSpc>
              <a:spcPct val="90000"/>
            </a:lnSpc>
            <a:spcBef>
              <a:spcPct val="0"/>
            </a:spcBef>
            <a:spcAft>
              <a:spcPct val="35000"/>
            </a:spcAft>
            <a:buNone/>
          </a:pPr>
          <a:r>
            <a:rPr lang="en-GB" sz="1800" b="1" kern="1200" baseline="0" dirty="0"/>
            <a:t>Schizophrenia: </a:t>
          </a:r>
        </a:p>
        <a:p>
          <a:pPr marL="0" lvl="0" indent="0" algn="r" defTabSz="800100" rtl="0">
            <a:lnSpc>
              <a:spcPct val="150000"/>
            </a:lnSpc>
            <a:spcBef>
              <a:spcPct val="0"/>
            </a:spcBef>
            <a:spcAft>
              <a:spcPct val="35000"/>
            </a:spcAft>
            <a:buNone/>
          </a:pPr>
          <a:r>
            <a:rPr lang="en-GB" sz="1400" b="0" i="0" kern="1200" dirty="0"/>
            <a:t>Characterized by disruptions in thought processes, perceptions, emotional responsiveness, and social interactions. Although the course of schizophrenia varies among individuals, schizophrenia is typically persistent and can be both severe and disabling (NIMH, 2022).</a:t>
          </a:r>
          <a:endParaRPr lang="en-GB" sz="2000" kern="1200" dirty="0"/>
        </a:p>
      </dsp:txBody>
      <dsp:txXfrm>
        <a:off x="2661003" y="611531"/>
        <a:ext cx="3113272" cy="29527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9BBD72-3E91-4757-896D-8DE2EF9E2B36}">
      <dsp:nvSpPr>
        <dsp:cNvPr id="0" name=""/>
        <dsp:cNvSpPr/>
      </dsp:nvSpPr>
      <dsp:spPr>
        <a:xfrm>
          <a:off x="0" y="857771"/>
          <a:ext cx="2745304" cy="1647182"/>
        </a:xfrm>
        <a:prstGeom prst="rect">
          <a:avLst/>
        </a:prstGeom>
        <a:solidFill>
          <a:srgbClr val="356C8B"/>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solidFill>
                <a:schemeClr val="bg1"/>
              </a:solidFill>
            </a:rPr>
            <a:t>Visual Hallucination (Non-existent visual/imagery)</a:t>
          </a:r>
          <a:endParaRPr lang="en-GB" sz="2400" kern="1200" dirty="0"/>
        </a:p>
      </dsp:txBody>
      <dsp:txXfrm>
        <a:off x="0" y="857771"/>
        <a:ext cx="2745304" cy="1647182"/>
      </dsp:txXfrm>
    </dsp:sp>
    <dsp:sp modelId="{68C7CB03-FD0F-4F9B-A94C-384AFCC27535}">
      <dsp:nvSpPr>
        <dsp:cNvPr id="0" name=""/>
        <dsp:cNvSpPr/>
      </dsp:nvSpPr>
      <dsp:spPr>
        <a:xfrm>
          <a:off x="3019835" y="857771"/>
          <a:ext cx="2745304" cy="1647182"/>
        </a:xfrm>
        <a:prstGeom prst="rect">
          <a:avLst/>
        </a:prstGeom>
        <a:solidFill>
          <a:srgbClr val="356C8B"/>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solidFill>
                <a:schemeClr val="bg1"/>
              </a:solidFill>
            </a:rPr>
            <a:t>Auditory Hallucination (Non-existent sounds)</a:t>
          </a:r>
          <a:endParaRPr lang="en-GB" sz="2400" kern="1200" dirty="0"/>
        </a:p>
      </dsp:txBody>
      <dsp:txXfrm>
        <a:off x="3019835" y="857771"/>
        <a:ext cx="2745304" cy="1647182"/>
      </dsp:txXfrm>
    </dsp:sp>
    <dsp:sp modelId="{AC735407-52CF-47E5-8057-7296EF8FB206}">
      <dsp:nvSpPr>
        <dsp:cNvPr id="0" name=""/>
        <dsp:cNvSpPr/>
      </dsp:nvSpPr>
      <dsp:spPr>
        <a:xfrm>
          <a:off x="6039670" y="857771"/>
          <a:ext cx="2745304" cy="1647182"/>
        </a:xfrm>
        <a:prstGeom prst="rect">
          <a:avLst/>
        </a:prstGeom>
        <a:solidFill>
          <a:srgbClr val="356C8B"/>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solidFill>
                <a:schemeClr val="bg1"/>
              </a:solidFill>
            </a:rPr>
            <a:t>Olfactory Hallucination (Non-existent </a:t>
          </a:r>
          <a:r>
            <a:rPr lang="en-US" sz="2400" kern="1200" dirty="0" err="1">
              <a:solidFill>
                <a:schemeClr val="bg1"/>
              </a:solidFill>
            </a:rPr>
            <a:t>odours</a:t>
          </a:r>
          <a:r>
            <a:rPr lang="en-US" sz="2400" kern="1200" dirty="0">
              <a:solidFill>
                <a:schemeClr val="bg1"/>
              </a:solidFill>
            </a:rPr>
            <a:t>)</a:t>
          </a:r>
          <a:endParaRPr lang="en-GB" sz="2400" kern="1200" dirty="0"/>
        </a:p>
      </dsp:txBody>
      <dsp:txXfrm>
        <a:off x="6039670" y="857771"/>
        <a:ext cx="2745304" cy="1647182"/>
      </dsp:txXfrm>
    </dsp:sp>
    <dsp:sp modelId="{8AB01838-851D-4176-841B-1696B7D38474}">
      <dsp:nvSpPr>
        <dsp:cNvPr id="0" name=""/>
        <dsp:cNvSpPr/>
      </dsp:nvSpPr>
      <dsp:spPr>
        <a:xfrm>
          <a:off x="1509917" y="2779485"/>
          <a:ext cx="2745304" cy="1647182"/>
        </a:xfrm>
        <a:prstGeom prst="rect">
          <a:avLst/>
        </a:prstGeom>
        <a:solidFill>
          <a:srgbClr val="356C8B"/>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solidFill>
                <a:schemeClr val="bg1"/>
              </a:solidFill>
            </a:rPr>
            <a:t>Tactile Hallucination (Non-existent touch) </a:t>
          </a:r>
          <a:endParaRPr lang="en-GB" sz="2400" kern="1200" dirty="0"/>
        </a:p>
      </dsp:txBody>
      <dsp:txXfrm>
        <a:off x="1509917" y="2779485"/>
        <a:ext cx="2745304" cy="1647182"/>
      </dsp:txXfrm>
    </dsp:sp>
    <dsp:sp modelId="{F250E315-92A2-4C5C-B1AD-077F719799B3}">
      <dsp:nvSpPr>
        <dsp:cNvPr id="0" name=""/>
        <dsp:cNvSpPr/>
      </dsp:nvSpPr>
      <dsp:spPr>
        <a:xfrm>
          <a:off x="4529753" y="2779485"/>
          <a:ext cx="2745304" cy="1647182"/>
        </a:xfrm>
        <a:prstGeom prst="rect">
          <a:avLst/>
        </a:prstGeom>
        <a:solidFill>
          <a:srgbClr val="356C8B"/>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solidFill>
                <a:schemeClr val="bg1"/>
              </a:solidFill>
            </a:rPr>
            <a:t>Gustatory Hallucination (Non-existent taste)</a:t>
          </a:r>
          <a:endParaRPr lang="en-GB" sz="2400" kern="1200" dirty="0"/>
        </a:p>
      </dsp:txBody>
      <dsp:txXfrm>
        <a:off x="4529753" y="2779485"/>
        <a:ext cx="2745304" cy="16471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9BBD72-3E91-4757-896D-8DE2EF9E2B36}">
      <dsp:nvSpPr>
        <dsp:cNvPr id="0" name=""/>
        <dsp:cNvSpPr/>
      </dsp:nvSpPr>
      <dsp:spPr>
        <a:xfrm>
          <a:off x="0" y="857771"/>
          <a:ext cx="2745304" cy="1647182"/>
        </a:xfrm>
        <a:prstGeom prst="rect">
          <a:avLst/>
        </a:prstGeom>
        <a:solidFill>
          <a:srgbClr val="356C8B"/>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solidFill>
                <a:schemeClr val="bg1"/>
              </a:solidFill>
            </a:rPr>
            <a:t>Erotomaniac – Someone popular is in love with them</a:t>
          </a:r>
          <a:endParaRPr lang="en-GB" sz="1900" kern="1200" dirty="0"/>
        </a:p>
      </dsp:txBody>
      <dsp:txXfrm>
        <a:off x="0" y="857771"/>
        <a:ext cx="2745304" cy="1647182"/>
      </dsp:txXfrm>
    </dsp:sp>
    <dsp:sp modelId="{68C7CB03-FD0F-4F9B-A94C-384AFCC27535}">
      <dsp:nvSpPr>
        <dsp:cNvPr id="0" name=""/>
        <dsp:cNvSpPr/>
      </dsp:nvSpPr>
      <dsp:spPr>
        <a:xfrm>
          <a:off x="3019835" y="857771"/>
          <a:ext cx="2745304" cy="1647182"/>
        </a:xfrm>
        <a:prstGeom prst="rect">
          <a:avLst/>
        </a:prstGeom>
        <a:solidFill>
          <a:srgbClr val="356C8B"/>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solidFill>
                <a:schemeClr val="bg1"/>
              </a:solidFill>
            </a:rPr>
            <a:t>Grandiose – High sense of worth, power</a:t>
          </a:r>
          <a:endParaRPr lang="en-GB" sz="1900" kern="1200" dirty="0"/>
        </a:p>
      </dsp:txBody>
      <dsp:txXfrm>
        <a:off x="3019835" y="857771"/>
        <a:ext cx="2745304" cy="1647182"/>
      </dsp:txXfrm>
    </dsp:sp>
    <dsp:sp modelId="{AC735407-52CF-47E5-8057-7296EF8FB206}">
      <dsp:nvSpPr>
        <dsp:cNvPr id="0" name=""/>
        <dsp:cNvSpPr/>
      </dsp:nvSpPr>
      <dsp:spPr>
        <a:xfrm>
          <a:off x="6039670" y="857771"/>
          <a:ext cx="2745304" cy="1647182"/>
        </a:xfrm>
        <a:prstGeom prst="rect">
          <a:avLst/>
        </a:prstGeom>
        <a:solidFill>
          <a:srgbClr val="356C8B"/>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solidFill>
                <a:schemeClr val="bg1"/>
              </a:solidFill>
            </a:rPr>
            <a:t>Jealousy – Someone close to the individual maybe perceived to be unfaithful</a:t>
          </a:r>
          <a:endParaRPr lang="en-GB" sz="1900" kern="1200" dirty="0"/>
        </a:p>
      </dsp:txBody>
      <dsp:txXfrm>
        <a:off x="6039670" y="857771"/>
        <a:ext cx="2745304" cy="1647182"/>
      </dsp:txXfrm>
    </dsp:sp>
    <dsp:sp modelId="{8AB01838-851D-4176-841B-1696B7D38474}">
      <dsp:nvSpPr>
        <dsp:cNvPr id="0" name=""/>
        <dsp:cNvSpPr/>
      </dsp:nvSpPr>
      <dsp:spPr>
        <a:xfrm>
          <a:off x="1509917" y="2779485"/>
          <a:ext cx="2745304" cy="1647182"/>
        </a:xfrm>
        <a:prstGeom prst="rect">
          <a:avLst/>
        </a:prstGeom>
        <a:solidFill>
          <a:srgbClr val="356C8B"/>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solidFill>
                <a:schemeClr val="bg1"/>
              </a:solidFill>
            </a:rPr>
            <a:t>Persecutory – May perceive that the individual or someone close to the individual is in threat</a:t>
          </a:r>
          <a:endParaRPr lang="en-GB" sz="1900" kern="1200" dirty="0"/>
        </a:p>
      </dsp:txBody>
      <dsp:txXfrm>
        <a:off x="1509917" y="2779485"/>
        <a:ext cx="2745304" cy="1647182"/>
      </dsp:txXfrm>
    </dsp:sp>
    <dsp:sp modelId="{F250E315-92A2-4C5C-B1AD-077F719799B3}">
      <dsp:nvSpPr>
        <dsp:cNvPr id="0" name=""/>
        <dsp:cNvSpPr/>
      </dsp:nvSpPr>
      <dsp:spPr>
        <a:xfrm>
          <a:off x="4529753" y="2779485"/>
          <a:ext cx="2745304" cy="1647182"/>
        </a:xfrm>
        <a:prstGeom prst="rect">
          <a:avLst/>
        </a:prstGeom>
        <a:solidFill>
          <a:srgbClr val="356C8B"/>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solidFill>
                <a:schemeClr val="bg1"/>
              </a:solidFill>
            </a:rPr>
            <a:t>Somatic – May perceive that they have some form of medical need, when evidence states otherwise. </a:t>
          </a:r>
          <a:endParaRPr lang="en-GB" sz="1900" kern="1200" dirty="0"/>
        </a:p>
      </dsp:txBody>
      <dsp:txXfrm>
        <a:off x="4529753" y="2779485"/>
        <a:ext cx="2745304" cy="16471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3DDE3-3E0D-4360-A200-6060EBE22EF9}">
      <dsp:nvSpPr>
        <dsp:cNvPr id="0" name=""/>
        <dsp:cNvSpPr/>
      </dsp:nvSpPr>
      <dsp:spPr>
        <a:xfrm rot="5400000">
          <a:off x="442004" y="1425479"/>
          <a:ext cx="2225902" cy="268563"/>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E5EA016-42BC-458C-B298-8F0291542883}">
      <dsp:nvSpPr>
        <dsp:cNvPr id="0" name=""/>
        <dsp:cNvSpPr/>
      </dsp:nvSpPr>
      <dsp:spPr>
        <a:xfrm>
          <a:off x="952082" y="1995"/>
          <a:ext cx="2984042" cy="179042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baseline="0" dirty="0"/>
            <a:t>Biological Factors </a:t>
          </a:r>
          <a:endParaRPr lang="en-GB" sz="2000" kern="1200" dirty="0"/>
        </a:p>
      </dsp:txBody>
      <dsp:txXfrm>
        <a:off x="1004522" y="54435"/>
        <a:ext cx="2879162" cy="1685545"/>
      </dsp:txXfrm>
    </dsp:sp>
    <dsp:sp modelId="{AF7282F0-CC27-4EC1-9F97-669408B554E6}">
      <dsp:nvSpPr>
        <dsp:cNvPr id="0" name=""/>
        <dsp:cNvSpPr/>
      </dsp:nvSpPr>
      <dsp:spPr>
        <a:xfrm>
          <a:off x="1561019" y="2544495"/>
          <a:ext cx="3956647" cy="268563"/>
        </a:xfrm>
        <a:prstGeom prst="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470334F-D35C-419A-8E47-B07EB6FEAFD9}">
      <dsp:nvSpPr>
        <dsp:cNvPr id="0" name=""/>
        <dsp:cNvSpPr/>
      </dsp:nvSpPr>
      <dsp:spPr>
        <a:xfrm>
          <a:off x="952082" y="2240027"/>
          <a:ext cx="2984042" cy="179042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baseline="0" dirty="0"/>
            <a:t>Psychological Factors </a:t>
          </a:r>
          <a:endParaRPr lang="en-GB" sz="1800" kern="1200" dirty="0"/>
        </a:p>
      </dsp:txBody>
      <dsp:txXfrm>
        <a:off x="1004522" y="2292467"/>
        <a:ext cx="2879162" cy="1685545"/>
      </dsp:txXfrm>
    </dsp:sp>
    <dsp:sp modelId="{090EC79A-9E1A-4DFE-B1EA-A18D2E521F9E}">
      <dsp:nvSpPr>
        <dsp:cNvPr id="0" name=""/>
        <dsp:cNvSpPr/>
      </dsp:nvSpPr>
      <dsp:spPr>
        <a:xfrm>
          <a:off x="4920859" y="2240027"/>
          <a:ext cx="2984042" cy="179042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baseline="0" dirty="0"/>
            <a:t>Social Factors </a:t>
          </a:r>
          <a:endParaRPr lang="en-GB" sz="2000" kern="1200" dirty="0"/>
        </a:p>
      </dsp:txBody>
      <dsp:txXfrm>
        <a:off x="4973299" y="2292467"/>
        <a:ext cx="2879162" cy="168554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12/02/2023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a:t>
            </a:fld>
            <a:endParaRPr lang="en-GB"/>
          </a:p>
        </p:txBody>
      </p:sp>
    </p:spTree>
    <p:extLst>
      <p:ext uri="{BB962C8B-B14F-4D97-AF65-F5344CB8AC3E}">
        <p14:creationId xmlns:p14="http://schemas.microsoft.com/office/powerpoint/2010/main" val="1262212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1004501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4173877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1936876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https://www.who.int/news-room/fact-sheets/detail/mental-disorders</a:t>
            </a:r>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1990348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latin typeface="Arial" panose="020B0604020202020204" pitchFamily="34" charset="0"/>
                <a:cs typeface="Arial" panose="020B0604020202020204" pitchFamily="34" charset="0"/>
              </a:rPr>
              <a:t>Justice is the concept of fairness. </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Therefore</a:t>
            </a:r>
            <a:r>
              <a:rPr lang="en-GB" sz="1200" b="1" i="1" dirty="0">
                <a:latin typeface="Arial" panose="020B0604020202020204" pitchFamily="34" charset="0"/>
                <a:cs typeface="Arial" panose="020B0604020202020204" pitchFamily="34" charset="0"/>
              </a:rPr>
              <a:t> Social justice </a:t>
            </a:r>
            <a:r>
              <a:rPr lang="en-GB" sz="1200" dirty="0">
                <a:latin typeface="Arial" panose="020B0604020202020204" pitchFamily="34" charset="0"/>
                <a:cs typeface="Arial" panose="020B0604020202020204" pitchFamily="34" charset="0"/>
              </a:rPr>
              <a:t>is fairness as it manifests in the society.</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Social justice is a type of justice rooted in the idea that everyone should have equal rights, opportunity and treatment.</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Social justice is a concept holding that all people should have equal access to wealth, health, well-being, privileges, and opportunity. That is fairness in healthcare, employment, housing, and more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2713178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736713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1911004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p:txBody>
      </p:sp>
      <p:sp>
        <p:nvSpPr>
          <p:cNvPr id="4" name="Slide Number Placeholder 3"/>
          <p:cNvSpPr>
            <a:spLocks noGrp="1"/>
          </p:cNvSpPr>
          <p:nvPr>
            <p:ph type="sldNum" sz="quarter" idx="5"/>
          </p:nvPr>
        </p:nvSpPr>
        <p:spPr/>
        <p:txBody>
          <a:bodyPr/>
          <a:lstStyle/>
          <a:p>
            <a:fld id="{17EA8173-6EA7-483C-A1E0-CFB4950086E9}" type="slidenum">
              <a:rPr lang="en-GB" smtClean="0"/>
              <a:t>34</a:t>
            </a:fld>
            <a:endParaRPr lang="en-GB"/>
          </a:p>
        </p:txBody>
      </p:sp>
    </p:spTree>
    <p:extLst>
      <p:ext uri="{BB962C8B-B14F-4D97-AF65-F5344CB8AC3E}">
        <p14:creationId xmlns:p14="http://schemas.microsoft.com/office/powerpoint/2010/main" val="8169273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hyperlink" Target="https://commons.wikimedia.org/wiki/File:The_Hospital_of_Bethlehem_(Bedlam)_at_Moorfields,_London_Wellcome_V0013175.jpg" TargetMode="External"/><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youtu.be/EtgzpAbxcRI" TargetMode="External"/><Relationship Id="rId1" Type="http://schemas.openxmlformats.org/officeDocument/2006/relationships/slideLayout" Target="../slideLayouts/slideLayout4.xml"/><Relationship Id="rId4" Type="http://schemas.openxmlformats.org/officeDocument/2006/relationships/hyperlink" Target="https://commons.wikimedia.org/wiki/File:Ward_for_women,_a_mental_hospital_in_Britain._Wellcome_L0015465.jpg"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gYwGmWWxY48"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9.svg"/></Relationships>
</file>

<file path=ppt/slides/_rels/slide3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569826" y="1203245"/>
            <a:ext cx="7772400" cy="1470025"/>
          </a:xfrm>
        </p:spPr>
        <p:txBody>
          <a:bodyPr>
            <a:normAutofit/>
          </a:bodyPr>
          <a:lstStyle/>
          <a:p>
            <a:r>
              <a:rPr lang="en-GB" sz="3200" b="1" i="1" dirty="0">
                <a:solidFill>
                  <a:schemeClr val="bg1"/>
                </a:solidFill>
                <a:cs typeface="Arial" panose="020B0604020202020204" pitchFamily="34" charset="0"/>
              </a:rPr>
              <a:t>Mental Disorders and Psychopathology</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435646" y="4077072"/>
            <a:ext cx="6400800" cy="1752600"/>
          </a:xfrm>
        </p:spPr>
        <p:txBody>
          <a:bodyPr/>
          <a:lstStyle/>
          <a:p>
            <a:endParaRPr lang="en-GB" b="1" dirty="0">
              <a:solidFill>
                <a:schemeClr val="bg1"/>
              </a:solidFill>
              <a:cs typeface="Arial" panose="020B0604020202020204" pitchFamily="34" charset="0"/>
            </a:endParaRPr>
          </a:p>
          <a:p>
            <a:r>
              <a:rPr lang="en-GB" b="1" dirty="0">
                <a:solidFill>
                  <a:schemeClr val="bg1"/>
                </a:solidFill>
                <a:cs typeface="Arial" panose="020B0604020202020204" pitchFamily="34" charset="0"/>
              </a:rPr>
              <a:t>Level 6 - Semester 1  - 22/23</a:t>
            </a:r>
            <a:endParaRPr lang="en-GB" dirty="0">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075606" y="2371070"/>
            <a:ext cx="6760840" cy="1569660"/>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Week 3 – </a:t>
            </a:r>
          </a:p>
          <a:p>
            <a:pPr algn="ctr"/>
            <a:r>
              <a:rPr lang="en-GB" sz="3200" b="1" i="1" dirty="0">
                <a:solidFill>
                  <a:schemeClr val="bg1"/>
                </a:solidFill>
                <a:cs typeface="Arial" panose="020B0604020202020204" pitchFamily="34" charset="0"/>
              </a:rPr>
              <a:t>   The Historical Context and Schizophrenia </a:t>
            </a:r>
          </a:p>
        </p:txBody>
      </p:sp>
      <p:sp>
        <p:nvSpPr>
          <p:cNvPr id="7" name="TextBox 6">
            <a:extLst>
              <a:ext uri="{FF2B5EF4-FFF2-40B4-BE49-F238E27FC236}">
                <a16:creationId xmlns:a16="http://schemas.microsoft.com/office/drawing/2014/main" id="{4EE2E764-804F-3FDA-3D7D-02B1626EBE85}"/>
              </a:ext>
            </a:extLst>
          </p:cNvPr>
          <p:cNvSpPr txBox="1"/>
          <p:nvPr/>
        </p:nvSpPr>
        <p:spPr>
          <a:xfrm>
            <a:off x="2350046" y="4077072"/>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BMHP6006_BIRM</a:t>
            </a:r>
            <a:endParaRPr lang="en-GB" sz="3200" b="1" dirty="0">
              <a:solidFill>
                <a:schemeClr val="bg1"/>
              </a:solidFill>
              <a:cs typeface="Arial" panose="020B0604020202020204" pitchFamily="34" charset="0"/>
            </a:endParaRPr>
          </a:p>
        </p:txBody>
      </p:sp>
      <p:sp>
        <p:nvSpPr>
          <p:cNvPr id="6" name="TextBox 5">
            <a:extLst>
              <a:ext uri="{FF2B5EF4-FFF2-40B4-BE49-F238E27FC236}">
                <a16:creationId xmlns:a16="http://schemas.microsoft.com/office/drawing/2014/main" id="{8922D766-AD9B-4711-9761-1A7D968B47F2}"/>
              </a:ext>
            </a:extLst>
          </p:cNvPr>
          <p:cNvSpPr txBox="1"/>
          <p:nvPr/>
        </p:nvSpPr>
        <p:spPr>
          <a:xfrm>
            <a:off x="228401" y="5645006"/>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Chloe Harries </a:t>
            </a:r>
            <a:endParaRPr lang="en-GB" dirty="0">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Module Learning Outcomes</a:t>
            </a:r>
          </a:p>
        </p:txBody>
      </p:sp>
      <p:graphicFrame>
        <p:nvGraphicFramePr>
          <p:cNvPr id="4" name="Content Placeholder 2">
            <a:extLst>
              <a:ext uri="{FF2B5EF4-FFF2-40B4-BE49-F238E27FC236}">
                <a16:creationId xmlns:a16="http://schemas.microsoft.com/office/drawing/2014/main" id="{7FCF1BAE-20F8-9D46-0BF5-647A758FF04C}"/>
              </a:ext>
            </a:extLst>
          </p:cNvPr>
          <p:cNvGraphicFramePr>
            <a:graphicFrameLocks noGrp="1"/>
          </p:cNvGraphicFramePr>
          <p:nvPr>
            <p:ph idx="1"/>
            <p:extLst>
              <p:ext uri="{D42A27DB-BD31-4B8C-83A1-F6EECF244321}">
                <p14:modId xmlns:p14="http://schemas.microsoft.com/office/powerpoint/2010/main" val="3462944173"/>
              </p:ext>
            </p:extLst>
          </p:nvPr>
        </p:nvGraphicFramePr>
        <p:xfrm>
          <a:off x="457200" y="1600201"/>
          <a:ext cx="8229600" cy="3701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a:xfrm>
            <a:off x="457200" y="4263"/>
            <a:ext cx="8229600" cy="904457"/>
          </a:xfrm>
        </p:spPr>
        <p:txBody>
          <a:bodyPr/>
          <a:lstStyle/>
          <a:p>
            <a:r>
              <a:rPr lang="en-GB" b="1" dirty="0">
                <a:cs typeface="Arial" panose="020B0604020202020204" pitchFamily="34" charset="0"/>
              </a:rPr>
              <a:t>Assessment Summary</a:t>
            </a:r>
            <a:endParaRPr lang="en-GB" b="1" dirty="0"/>
          </a:p>
        </p:txBody>
      </p:sp>
      <p:graphicFrame>
        <p:nvGraphicFramePr>
          <p:cNvPr id="6" name="Content Placeholder 3">
            <a:extLst>
              <a:ext uri="{FF2B5EF4-FFF2-40B4-BE49-F238E27FC236}">
                <a16:creationId xmlns:a16="http://schemas.microsoft.com/office/drawing/2014/main" id="{F9634FB5-4943-A87E-D55B-333A1AE77ACA}"/>
              </a:ext>
            </a:extLst>
          </p:cNvPr>
          <p:cNvGraphicFramePr>
            <a:graphicFrameLocks noGrp="1"/>
          </p:cNvGraphicFramePr>
          <p:nvPr>
            <p:ph idx="1"/>
            <p:extLst>
              <p:ext uri="{D42A27DB-BD31-4B8C-83A1-F6EECF244321}">
                <p14:modId xmlns:p14="http://schemas.microsoft.com/office/powerpoint/2010/main" val="2892763269"/>
              </p:ext>
            </p:extLst>
          </p:nvPr>
        </p:nvGraphicFramePr>
        <p:xfrm>
          <a:off x="228600" y="908720"/>
          <a:ext cx="8686800" cy="4672749"/>
        </p:xfrm>
        <a:graphic>
          <a:graphicData uri="http://schemas.openxmlformats.org/drawingml/2006/table">
            <a:tbl>
              <a:tblPr firstRow="1" firstCol="1" bandRow="1">
                <a:tableStyleId>{5C22544A-7EE6-4342-B048-85BDC9FD1C3A}</a:tableStyleId>
              </a:tblPr>
              <a:tblGrid>
                <a:gridCol w="1751112">
                  <a:extLst>
                    <a:ext uri="{9D8B030D-6E8A-4147-A177-3AD203B41FA5}">
                      <a16:colId xmlns:a16="http://schemas.microsoft.com/office/drawing/2014/main" val="565905640"/>
                    </a:ext>
                  </a:extLst>
                </a:gridCol>
                <a:gridCol w="1296144">
                  <a:extLst>
                    <a:ext uri="{9D8B030D-6E8A-4147-A177-3AD203B41FA5}">
                      <a16:colId xmlns:a16="http://schemas.microsoft.com/office/drawing/2014/main" val="2451840651"/>
                    </a:ext>
                  </a:extLst>
                </a:gridCol>
                <a:gridCol w="2736304">
                  <a:extLst>
                    <a:ext uri="{9D8B030D-6E8A-4147-A177-3AD203B41FA5}">
                      <a16:colId xmlns:a16="http://schemas.microsoft.com/office/drawing/2014/main" val="2245510986"/>
                    </a:ext>
                  </a:extLst>
                </a:gridCol>
                <a:gridCol w="2903240">
                  <a:extLst>
                    <a:ext uri="{9D8B030D-6E8A-4147-A177-3AD203B41FA5}">
                      <a16:colId xmlns:a16="http://schemas.microsoft.com/office/drawing/2014/main" val="1607507966"/>
                    </a:ext>
                  </a:extLst>
                </a:gridCol>
              </a:tblGrid>
              <a:tr h="753154">
                <a:tc>
                  <a:txBody>
                    <a:bodyPr/>
                    <a:lstStyle/>
                    <a:p>
                      <a:pPr marL="0" marR="0">
                        <a:lnSpc>
                          <a:spcPct val="107000"/>
                        </a:lnSpc>
                        <a:spcBef>
                          <a:spcPts val="0"/>
                        </a:spcBef>
                        <a:spcAft>
                          <a:spcPts val="0"/>
                        </a:spcAft>
                      </a:pPr>
                      <a:r>
                        <a:rPr lang="en-US" sz="2000" dirty="0">
                          <a:effectLst/>
                        </a:rPr>
                        <a:t>Assessment </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2B98B7"/>
                    </a:solidFill>
                  </a:tcPr>
                </a:tc>
                <a:tc>
                  <a:txBody>
                    <a:bodyPr/>
                    <a:lstStyle/>
                    <a:p>
                      <a:pPr marL="0" marR="0">
                        <a:lnSpc>
                          <a:spcPct val="107000"/>
                        </a:lnSpc>
                        <a:spcBef>
                          <a:spcPts val="0"/>
                        </a:spcBef>
                        <a:spcAft>
                          <a:spcPts val="0"/>
                        </a:spcAft>
                      </a:pPr>
                      <a:r>
                        <a:rPr lang="en-US" sz="2000" dirty="0">
                          <a:effectLst/>
                        </a:rPr>
                        <a:t>Task </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24B9D9"/>
                    </a:solidFill>
                  </a:tcPr>
                </a:tc>
                <a:tc>
                  <a:txBody>
                    <a:bodyPr/>
                    <a:lstStyle/>
                    <a:p>
                      <a:pPr marL="0" marR="0">
                        <a:lnSpc>
                          <a:spcPct val="107000"/>
                        </a:lnSpc>
                        <a:spcBef>
                          <a:spcPts val="0"/>
                        </a:spcBef>
                        <a:spcAft>
                          <a:spcPts val="0"/>
                        </a:spcAft>
                      </a:pPr>
                      <a:r>
                        <a:rPr lang="en-US" sz="2000" dirty="0">
                          <a:effectLst/>
                        </a:rPr>
                        <a:t>Submission Requirement </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24B9D9"/>
                    </a:solidFill>
                  </a:tcPr>
                </a:tc>
                <a:tc>
                  <a:txBody>
                    <a:bodyPr/>
                    <a:lstStyle/>
                    <a:p>
                      <a:pPr marL="0" marR="0">
                        <a:lnSpc>
                          <a:spcPct val="107000"/>
                        </a:lnSpc>
                        <a:spcBef>
                          <a:spcPts val="0"/>
                        </a:spcBef>
                        <a:spcAft>
                          <a:spcPts val="0"/>
                        </a:spcAft>
                      </a:pPr>
                      <a:r>
                        <a:rPr lang="en-US" sz="2000" dirty="0">
                          <a:effectLst/>
                        </a:rPr>
                        <a:t>Submission Date</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24B9D9"/>
                    </a:solidFill>
                  </a:tcPr>
                </a:tc>
                <a:extLst>
                  <a:ext uri="{0D108BD9-81ED-4DB2-BD59-A6C34878D82A}">
                    <a16:rowId xmlns:a16="http://schemas.microsoft.com/office/drawing/2014/main" val="2339314087"/>
                  </a:ext>
                </a:extLst>
              </a:tr>
              <a:tr h="2112321">
                <a:tc>
                  <a:txBody>
                    <a:bodyPr/>
                    <a:lstStyle/>
                    <a:p>
                      <a:pPr marL="0" marR="0">
                        <a:lnSpc>
                          <a:spcPct val="107000"/>
                        </a:lnSpc>
                        <a:spcBef>
                          <a:spcPts val="0"/>
                        </a:spcBef>
                        <a:spcAft>
                          <a:spcPts val="0"/>
                        </a:spcAft>
                      </a:pPr>
                      <a:endParaRPr lang="en-US" sz="2000" dirty="0">
                        <a:effectLst/>
                      </a:endParaRPr>
                    </a:p>
                    <a:p>
                      <a:pPr marL="0" marR="0">
                        <a:lnSpc>
                          <a:spcPct val="107000"/>
                        </a:lnSpc>
                        <a:spcBef>
                          <a:spcPts val="0"/>
                        </a:spcBef>
                        <a:spcAft>
                          <a:spcPts val="0"/>
                        </a:spcAft>
                      </a:pPr>
                      <a:r>
                        <a:rPr lang="en-US" sz="2000" dirty="0">
                          <a:effectLst/>
                        </a:rPr>
                        <a:t>Assignment 1 (50%)</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356C8B"/>
                    </a:solidFill>
                  </a:tcPr>
                </a:tc>
                <a:tc>
                  <a:txBody>
                    <a:bodyPr/>
                    <a:lstStyle/>
                    <a:p>
                      <a:pPr marL="0" marR="0">
                        <a:lnSpc>
                          <a:spcPct val="107000"/>
                        </a:lnSpc>
                        <a:spcBef>
                          <a:spcPts val="0"/>
                        </a:spcBef>
                        <a:spcAft>
                          <a:spcPts val="0"/>
                        </a:spcAft>
                      </a:pPr>
                      <a:endParaRPr lang="en-US" sz="2000" dirty="0">
                        <a:effectLst/>
                      </a:endParaRPr>
                    </a:p>
                    <a:p>
                      <a:pPr marL="0" marR="0">
                        <a:lnSpc>
                          <a:spcPct val="107000"/>
                        </a:lnSpc>
                        <a:spcBef>
                          <a:spcPts val="0"/>
                        </a:spcBef>
                        <a:spcAft>
                          <a:spcPts val="0"/>
                        </a:spcAft>
                      </a:pPr>
                      <a:r>
                        <a:rPr lang="en-US" sz="2000" dirty="0">
                          <a:effectLst/>
                        </a:rPr>
                        <a:t>Debate </a:t>
                      </a:r>
                      <a:endParaRPr lang="en-US" sz="1900" dirty="0">
                        <a:effectLst/>
                      </a:endParaRPr>
                    </a:p>
                  </a:txBody>
                  <a:tcPr marL="115836" marR="115836" marT="0" marB="0"/>
                </a:tc>
                <a:tc>
                  <a:txBody>
                    <a:bodyPr/>
                    <a:lstStyle/>
                    <a:p>
                      <a:pPr marL="0" marR="0">
                        <a:lnSpc>
                          <a:spcPct val="107000"/>
                        </a:lnSpc>
                        <a:spcBef>
                          <a:spcPts val="0"/>
                        </a:spcBef>
                        <a:spcAft>
                          <a:spcPts val="0"/>
                        </a:spcAft>
                      </a:pPr>
                      <a:r>
                        <a:rPr lang="en-US" sz="1600" dirty="0">
                          <a:effectLst/>
                        </a:rPr>
                        <a:t>Debate for 15 minutes on if the UK has supported and included individuals with mental disorder…</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tc>
                <a:tc>
                  <a:txBody>
                    <a:bodyPr/>
                    <a:lstStyle/>
                    <a:p>
                      <a:pPr marL="0" marR="0">
                        <a:lnSpc>
                          <a:spcPct val="107000"/>
                        </a:lnSpc>
                        <a:spcBef>
                          <a:spcPts val="0"/>
                        </a:spcBef>
                        <a:spcAft>
                          <a:spcPts val="0"/>
                        </a:spcAft>
                      </a:pPr>
                      <a:r>
                        <a:rPr lang="en-US" sz="1800" dirty="0">
                          <a:effectLst/>
                          <a:latin typeface="+mj-lt"/>
                          <a:ea typeface="Calibri" panose="020F0502020204030204" pitchFamily="34" charset="0"/>
                          <a:cs typeface="Times New Roman" panose="02020603050405020304" pitchFamily="18" charset="0"/>
                        </a:rPr>
                        <a:t>Submit your reference list to Turnitin - Friday 10</a:t>
                      </a:r>
                      <a:r>
                        <a:rPr lang="en-US" sz="1800" baseline="30000" dirty="0">
                          <a:effectLst/>
                          <a:latin typeface="+mj-lt"/>
                          <a:ea typeface="Calibri" panose="020F0502020204030204" pitchFamily="34" charset="0"/>
                          <a:cs typeface="Times New Roman" panose="02020603050405020304" pitchFamily="18" charset="0"/>
                        </a:rPr>
                        <a:t>th</a:t>
                      </a:r>
                      <a:r>
                        <a:rPr lang="en-US" sz="1800" dirty="0">
                          <a:effectLst/>
                          <a:latin typeface="+mj-lt"/>
                          <a:ea typeface="Calibri" panose="020F0502020204030204" pitchFamily="34" charset="0"/>
                          <a:cs typeface="Times New Roman" panose="02020603050405020304" pitchFamily="18" charset="0"/>
                        </a:rPr>
                        <a:t> March 2023 at 3pm. </a:t>
                      </a:r>
                    </a:p>
                    <a:p>
                      <a:pPr marL="0" marR="0">
                        <a:lnSpc>
                          <a:spcPct val="107000"/>
                        </a:lnSpc>
                        <a:spcBef>
                          <a:spcPts val="0"/>
                        </a:spcBef>
                        <a:spcAft>
                          <a:spcPts val="0"/>
                        </a:spcAft>
                      </a:pPr>
                      <a:endParaRPr lang="en-US" sz="1800" dirty="0">
                        <a:effectLst/>
                        <a:latin typeface="+mj-lt"/>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effectLst/>
                          <a:latin typeface="+mj-lt"/>
                          <a:ea typeface="Calibri" panose="020F0502020204030204" pitchFamily="34" charset="0"/>
                          <a:cs typeface="Times New Roman" panose="02020603050405020304" pitchFamily="18" charset="0"/>
                        </a:rPr>
                        <a:t>You will present on Monday 13</a:t>
                      </a:r>
                      <a:r>
                        <a:rPr lang="en-US" sz="1800" baseline="30000" dirty="0">
                          <a:effectLst/>
                          <a:latin typeface="+mj-lt"/>
                          <a:ea typeface="Calibri" panose="020F0502020204030204" pitchFamily="34" charset="0"/>
                          <a:cs typeface="Times New Roman" panose="02020603050405020304" pitchFamily="18" charset="0"/>
                        </a:rPr>
                        <a:t>th</a:t>
                      </a:r>
                      <a:r>
                        <a:rPr lang="en-US" sz="1800" dirty="0">
                          <a:effectLst/>
                          <a:latin typeface="+mj-lt"/>
                          <a:ea typeface="Calibri" panose="020F0502020204030204" pitchFamily="34" charset="0"/>
                          <a:cs typeface="Times New Roman" panose="02020603050405020304" pitchFamily="18" charset="0"/>
                        </a:rPr>
                        <a:t> March 2023. </a:t>
                      </a:r>
                    </a:p>
                  </a:txBody>
                  <a:tcPr marL="115836" marR="115836" marT="0" marB="0"/>
                </a:tc>
                <a:extLst>
                  <a:ext uri="{0D108BD9-81ED-4DB2-BD59-A6C34878D82A}">
                    <a16:rowId xmlns:a16="http://schemas.microsoft.com/office/drawing/2014/main" val="3915408229"/>
                  </a:ext>
                </a:extLst>
              </a:tr>
              <a:tr h="1458158">
                <a:tc>
                  <a:txBody>
                    <a:bodyPr/>
                    <a:lstStyle/>
                    <a:p>
                      <a:pPr marL="0" marR="0">
                        <a:lnSpc>
                          <a:spcPct val="107000"/>
                        </a:lnSpc>
                        <a:spcBef>
                          <a:spcPts val="0"/>
                        </a:spcBef>
                        <a:spcAft>
                          <a:spcPts val="0"/>
                        </a:spcAft>
                      </a:pPr>
                      <a:endParaRPr lang="en-US" sz="2000" dirty="0">
                        <a:effectLst/>
                      </a:endParaRPr>
                    </a:p>
                    <a:p>
                      <a:pPr marL="0" marR="0">
                        <a:lnSpc>
                          <a:spcPct val="107000"/>
                        </a:lnSpc>
                        <a:spcBef>
                          <a:spcPts val="0"/>
                        </a:spcBef>
                        <a:spcAft>
                          <a:spcPts val="0"/>
                        </a:spcAft>
                      </a:pPr>
                      <a:r>
                        <a:rPr lang="en-US" sz="2000" dirty="0">
                          <a:effectLst/>
                        </a:rPr>
                        <a:t>Assignment 2 (50%) </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356C8B"/>
                    </a:solidFill>
                  </a:tcPr>
                </a:tc>
                <a:tc>
                  <a:txBody>
                    <a:bodyPr/>
                    <a:lstStyle/>
                    <a:p>
                      <a:pPr marL="0" marR="0">
                        <a:lnSpc>
                          <a:spcPct val="107000"/>
                        </a:lnSpc>
                        <a:spcBef>
                          <a:spcPts val="0"/>
                        </a:spcBef>
                        <a:spcAft>
                          <a:spcPts val="0"/>
                        </a:spcAft>
                      </a:pPr>
                      <a:endParaRPr lang="en-US" sz="2000" dirty="0">
                        <a:effectLst/>
                      </a:endParaRPr>
                    </a:p>
                    <a:p>
                      <a:pPr marL="0" marR="0">
                        <a:lnSpc>
                          <a:spcPct val="107000"/>
                        </a:lnSpc>
                        <a:spcBef>
                          <a:spcPts val="0"/>
                        </a:spcBef>
                        <a:spcAft>
                          <a:spcPts val="0"/>
                        </a:spcAft>
                      </a:pPr>
                      <a:endParaRPr lang="en-US" sz="2000" dirty="0">
                        <a:effectLst/>
                      </a:endParaRPr>
                    </a:p>
                    <a:p>
                      <a:pPr marL="0" marR="0">
                        <a:lnSpc>
                          <a:spcPct val="107000"/>
                        </a:lnSpc>
                        <a:spcBef>
                          <a:spcPts val="0"/>
                        </a:spcBef>
                        <a:spcAft>
                          <a:spcPts val="0"/>
                        </a:spcAft>
                      </a:pPr>
                      <a:r>
                        <a:rPr lang="en-US" sz="2000" dirty="0">
                          <a:effectLst/>
                        </a:rPr>
                        <a:t>Report</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tc>
                <a:tc>
                  <a:txBody>
                    <a:bodyPr/>
                    <a:lstStyle/>
                    <a:p>
                      <a:pPr marL="0" marR="0">
                        <a:lnSpc>
                          <a:spcPct val="107000"/>
                        </a:lnSpc>
                        <a:spcBef>
                          <a:spcPts val="0"/>
                        </a:spcBef>
                        <a:spcAft>
                          <a:spcPts val="0"/>
                        </a:spcAft>
                      </a:pPr>
                      <a:r>
                        <a:rPr lang="en-US" sz="1600" dirty="0">
                          <a:effectLst/>
                        </a:rPr>
                        <a:t>Write a 3,000-word report focusing on the classification, diagnosis, treatment and measurement of ONE of the disorders we have reviewed in class. </a:t>
                      </a:r>
                    </a:p>
                  </a:txBody>
                  <a:tcPr marL="115836" marR="115836" marT="0" marB="0"/>
                </a:tc>
                <a:tc>
                  <a:txBody>
                    <a:bodyPr/>
                    <a:lstStyle/>
                    <a:p>
                      <a:pPr marL="0" marR="0">
                        <a:lnSpc>
                          <a:spcPct val="107000"/>
                        </a:lnSpc>
                        <a:spcBef>
                          <a:spcPts val="0"/>
                        </a:spcBef>
                        <a:spcAft>
                          <a:spcPts val="0"/>
                        </a:spcAft>
                      </a:pPr>
                      <a:endParaRPr lang="en-US" sz="1800" dirty="0">
                        <a:effectLst/>
                        <a:latin typeface="+mj-lt"/>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effectLst/>
                          <a:latin typeface="+mj-lt"/>
                          <a:ea typeface="Calibri" panose="020F0502020204030204" pitchFamily="34" charset="0"/>
                          <a:cs typeface="Times New Roman" panose="02020603050405020304" pitchFamily="18" charset="0"/>
                        </a:rPr>
                        <a:t>Submit your report to Turnitin – Friday 31</a:t>
                      </a:r>
                      <a:r>
                        <a:rPr lang="en-US" sz="1800" baseline="30000" dirty="0">
                          <a:effectLst/>
                          <a:latin typeface="+mj-lt"/>
                          <a:ea typeface="Calibri" panose="020F0502020204030204" pitchFamily="34" charset="0"/>
                          <a:cs typeface="Times New Roman" panose="02020603050405020304" pitchFamily="18" charset="0"/>
                        </a:rPr>
                        <a:t>st</a:t>
                      </a:r>
                      <a:r>
                        <a:rPr lang="en-US" sz="1800" dirty="0">
                          <a:effectLst/>
                          <a:latin typeface="+mj-lt"/>
                          <a:ea typeface="Calibri" panose="020F0502020204030204" pitchFamily="34" charset="0"/>
                          <a:cs typeface="Times New Roman" panose="02020603050405020304" pitchFamily="18" charset="0"/>
                        </a:rPr>
                        <a:t>  March 2023 at 3pm. </a:t>
                      </a:r>
                    </a:p>
                  </a:txBody>
                  <a:tcPr marL="115836" marR="115836" marT="0" marB="0"/>
                </a:tc>
                <a:extLst>
                  <a:ext uri="{0D108BD9-81ED-4DB2-BD59-A6C34878D82A}">
                    <a16:rowId xmlns:a16="http://schemas.microsoft.com/office/drawing/2014/main" val="953676862"/>
                  </a:ext>
                </a:extLst>
              </a:tr>
            </a:tbl>
          </a:graphicData>
        </a:graphic>
      </p:graphicFrame>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A352-EC7C-42F0-8595-EE27D25FE8AA}"/>
              </a:ext>
            </a:extLst>
          </p:cNvPr>
          <p:cNvSpPr>
            <a:spLocks noGrp="1"/>
          </p:cNvSpPr>
          <p:nvPr>
            <p:ph type="title"/>
          </p:nvPr>
        </p:nvSpPr>
        <p:spPr/>
        <p:txBody>
          <a:bodyPr/>
          <a:lstStyle/>
          <a:p>
            <a:r>
              <a:rPr lang="en-GB" b="1" dirty="0"/>
              <a:t>Level 6 Grading System </a:t>
            </a:r>
            <a:endParaRPr lang="en-GB" dirty="0"/>
          </a:p>
        </p:txBody>
      </p:sp>
      <p:graphicFrame>
        <p:nvGraphicFramePr>
          <p:cNvPr id="6" name="Table 5">
            <a:extLst>
              <a:ext uri="{FF2B5EF4-FFF2-40B4-BE49-F238E27FC236}">
                <a16:creationId xmlns:a16="http://schemas.microsoft.com/office/drawing/2014/main" id="{177D329B-17F5-A1F2-B5B7-18D6594F509E}"/>
              </a:ext>
            </a:extLst>
          </p:cNvPr>
          <p:cNvGraphicFramePr>
            <a:graphicFrameLocks noGrp="1"/>
          </p:cNvGraphicFramePr>
          <p:nvPr>
            <p:extLst>
              <p:ext uri="{D42A27DB-BD31-4B8C-83A1-F6EECF244321}">
                <p14:modId xmlns:p14="http://schemas.microsoft.com/office/powerpoint/2010/main" val="428777602"/>
              </p:ext>
            </p:extLst>
          </p:nvPr>
        </p:nvGraphicFramePr>
        <p:xfrm>
          <a:off x="457200" y="1556792"/>
          <a:ext cx="8229600" cy="3747287"/>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1845358680"/>
                    </a:ext>
                  </a:extLst>
                </a:gridCol>
                <a:gridCol w="4114800">
                  <a:extLst>
                    <a:ext uri="{9D8B030D-6E8A-4147-A177-3AD203B41FA5}">
                      <a16:colId xmlns:a16="http://schemas.microsoft.com/office/drawing/2014/main" val="253360665"/>
                    </a:ext>
                  </a:extLst>
                </a:gridCol>
              </a:tblGrid>
              <a:tr h="409679">
                <a:tc>
                  <a:txBody>
                    <a:bodyPr/>
                    <a:lstStyle/>
                    <a:p>
                      <a:r>
                        <a:rPr lang="en-US" dirty="0"/>
                        <a:t>Outcome </a:t>
                      </a:r>
                    </a:p>
                  </a:txBody>
                  <a:tcPr>
                    <a:solidFill>
                      <a:srgbClr val="356C8B"/>
                    </a:solidFill>
                  </a:tcPr>
                </a:tc>
                <a:tc>
                  <a:txBody>
                    <a:bodyPr/>
                    <a:lstStyle/>
                    <a:p>
                      <a:r>
                        <a:rPr lang="en-US" dirty="0"/>
                        <a:t>Boundary</a:t>
                      </a:r>
                    </a:p>
                  </a:txBody>
                  <a:tcPr>
                    <a:solidFill>
                      <a:srgbClr val="356C8B"/>
                    </a:solidFill>
                  </a:tcPr>
                </a:tc>
                <a:extLst>
                  <a:ext uri="{0D108BD9-81ED-4DB2-BD59-A6C34878D82A}">
                    <a16:rowId xmlns:a16="http://schemas.microsoft.com/office/drawing/2014/main" val="3321184781"/>
                  </a:ext>
                </a:extLst>
              </a:tr>
              <a:tr h="409679">
                <a:tc>
                  <a:txBody>
                    <a:bodyPr/>
                    <a:lstStyle/>
                    <a:p>
                      <a:pPr algn="ctr"/>
                      <a:r>
                        <a:rPr lang="en-US" dirty="0"/>
                        <a:t>Fail </a:t>
                      </a:r>
                    </a:p>
                  </a:txBody>
                  <a:tcPr/>
                </a:tc>
                <a:tc>
                  <a:txBody>
                    <a:bodyPr/>
                    <a:lstStyle/>
                    <a:p>
                      <a:pPr algn="ctr"/>
                      <a:r>
                        <a:rPr lang="en-US" dirty="0"/>
                        <a:t>0-29%</a:t>
                      </a:r>
                    </a:p>
                  </a:txBody>
                  <a:tcPr/>
                </a:tc>
                <a:extLst>
                  <a:ext uri="{0D108BD9-81ED-4DB2-BD59-A6C34878D82A}">
                    <a16:rowId xmlns:a16="http://schemas.microsoft.com/office/drawing/2014/main" val="3055941585"/>
                  </a:ext>
                </a:extLst>
              </a:tr>
              <a:tr h="409679">
                <a:tc>
                  <a:txBody>
                    <a:bodyPr/>
                    <a:lstStyle/>
                    <a:p>
                      <a:pPr algn="ctr"/>
                      <a:r>
                        <a:rPr lang="en-US" dirty="0"/>
                        <a:t>Marginal Fail </a:t>
                      </a:r>
                    </a:p>
                  </a:txBody>
                  <a:tcPr/>
                </a:tc>
                <a:tc>
                  <a:txBody>
                    <a:bodyPr/>
                    <a:lstStyle/>
                    <a:p>
                      <a:pPr algn="ctr"/>
                      <a:r>
                        <a:rPr lang="en-US" dirty="0"/>
                        <a:t>30-29%</a:t>
                      </a:r>
                    </a:p>
                  </a:txBody>
                  <a:tcPr/>
                </a:tc>
                <a:extLst>
                  <a:ext uri="{0D108BD9-81ED-4DB2-BD59-A6C34878D82A}">
                    <a16:rowId xmlns:a16="http://schemas.microsoft.com/office/drawing/2014/main" val="2025974587"/>
                  </a:ext>
                </a:extLst>
              </a:tr>
              <a:tr h="502301">
                <a:tc>
                  <a:txBody>
                    <a:bodyPr/>
                    <a:lstStyle/>
                    <a:p>
                      <a:pPr algn="ctr"/>
                      <a:r>
                        <a:rPr lang="en-US" dirty="0"/>
                        <a:t>Satisfactory (3</a:t>
                      </a:r>
                      <a:r>
                        <a:rPr lang="en-US" baseline="30000" dirty="0"/>
                        <a:t>rd</a:t>
                      </a:r>
                      <a:r>
                        <a:rPr lang="en-US" dirty="0"/>
                        <a:t>/pass)</a:t>
                      </a:r>
                    </a:p>
                  </a:txBody>
                  <a:tcPr/>
                </a:tc>
                <a:tc>
                  <a:txBody>
                    <a:bodyPr/>
                    <a:lstStyle/>
                    <a:p>
                      <a:pPr algn="ctr"/>
                      <a:r>
                        <a:rPr lang="en-US" dirty="0"/>
                        <a:t>40-49%</a:t>
                      </a:r>
                    </a:p>
                  </a:txBody>
                  <a:tcPr/>
                </a:tc>
                <a:extLst>
                  <a:ext uri="{0D108BD9-81ED-4DB2-BD59-A6C34878D82A}">
                    <a16:rowId xmlns:a16="http://schemas.microsoft.com/office/drawing/2014/main" val="3661729561"/>
                  </a:ext>
                </a:extLst>
              </a:tr>
              <a:tr h="502301">
                <a:tc>
                  <a:txBody>
                    <a:bodyPr/>
                    <a:lstStyle/>
                    <a:p>
                      <a:pPr algn="ctr"/>
                      <a:r>
                        <a:rPr lang="en-US" dirty="0"/>
                        <a:t>Good (2.2/ Pass)</a:t>
                      </a:r>
                    </a:p>
                  </a:txBody>
                  <a:tcPr/>
                </a:tc>
                <a:tc>
                  <a:txBody>
                    <a:bodyPr/>
                    <a:lstStyle/>
                    <a:p>
                      <a:pPr algn="ctr"/>
                      <a:r>
                        <a:rPr lang="en-US" dirty="0"/>
                        <a:t>50-59%</a:t>
                      </a:r>
                    </a:p>
                  </a:txBody>
                  <a:tcPr/>
                </a:tc>
                <a:extLst>
                  <a:ext uri="{0D108BD9-81ED-4DB2-BD59-A6C34878D82A}">
                    <a16:rowId xmlns:a16="http://schemas.microsoft.com/office/drawing/2014/main" val="4224406068"/>
                  </a:ext>
                </a:extLst>
              </a:tr>
              <a:tr h="502301">
                <a:tc>
                  <a:txBody>
                    <a:bodyPr/>
                    <a:lstStyle/>
                    <a:p>
                      <a:pPr algn="ctr"/>
                      <a:r>
                        <a:rPr lang="en-US" dirty="0"/>
                        <a:t>Very Good (2.1/Merit)</a:t>
                      </a:r>
                    </a:p>
                  </a:txBody>
                  <a:tcPr/>
                </a:tc>
                <a:tc>
                  <a:txBody>
                    <a:bodyPr/>
                    <a:lstStyle/>
                    <a:p>
                      <a:pPr algn="ctr"/>
                      <a:r>
                        <a:rPr lang="en-US" dirty="0"/>
                        <a:t>60-69%</a:t>
                      </a:r>
                    </a:p>
                  </a:txBody>
                  <a:tcPr/>
                </a:tc>
                <a:extLst>
                  <a:ext uri="{0D108BD9-81ED-4DB2-BD59-A6C34878D82A}">
                    <a16:rowId xmlns:a16="http://schemas.microsoft.com/office/drawing/2014/main" val="571310064"/>
                  </a:ext>
                </a:extLst>
              </a:tr>
              <a:tr h="504420">
                <a:tc>
                  <a:txBody>
                    <a:bodyPr/>
                    <a:lstStyle/>
                    <a:p>
                      <a:pPr algn="ctr"/>
                      <a:r>
                        <a:rPr lang="en-US" dirty="0"/>
                        <a:t>Excellent (1</a:t>
                      </a:r>
                      <a:r>
                        <a:rPr lang="en-US" baseline="30000" dirty="0"/>
                        <a:t>st</a:t>
                      </a:r>
                      <a:r>
                        <a:rPr lang="en-US" dirty="0"/>
                        <a:t>/Distinction)</a:t>
                      </a:r>
                    </a:p>
                  </a:txBody>
                  <a:tcPr/>
                </a:tc>
                <a:tc>
                  <a:txBody>
                    <a:bodyPr/>
                    <a:lstStyle/>
                    <a:p>
                      <a:pPr algn="ctr"/>
                      <a:r>
                        <a:rPr lang="en-US" dirty="0"/>
                        <a:t>70-84%</a:t>
                      </a:r>
                    </a:p>
                  </a:txBody>
                  <a:tcPr/>
                </a:tc>
                <a:extLst>
                  <a:ext uri="{0D108BD9-81ED-4DB2-BD59-A6C34878D82A}">
                    <a16:rowId xmlns:a16="http://schemas.microsoft.com/office/drawing/2014/main" val="1128488819"/>
                  </a:ext>
                </a:extLst>
              </a:tr>
              <a:tr h="506927">
                <a:tc>
                  <a:txBody>
                    <a:bodyPr/>
                    <a:lstStyle/>
                    <a:p>
                      <a:pPr algn="ctr"/>
                      <a:r>
                        <a:rPr lang="en-US" dirty="0"/>
                        <a:t>Exceptional (1</a:t>
                      </a:r>
                      <a:r>
                        <a:rPr lang="en-US" baseline="30000" dirty="0"/>
                        <a:t>st</a:t>
                      </a:r>
                      <a:r>
                        <a:rPr lang="en-US" dirty="0"/>
                        <a:t> /Distinction)</a:t>
                      </a:r>
                    </a:p>
                  </a:txBody>
                  <a:tcPr/>
                </a:tc>
                <a:tc>
                  <a:txBody>
                    <a:bodyPr/>
                    <a:lstStyle/>
                    <a:p>
                      <a:pPr algn="ctr"/>
                      <a:r>
                        <a:rPr lang="en-US" dirty="0"/>
                        <a:t>85-100%</a:t>
                      </a:r>
                    </a:p>
                  </a:txBody>
                  <a:tcPr/>
                </a:tc>
                <a:extLst>
                  <a:ext uri="{0D108BD9-81ED-4DB2-BD59-A6C34878D82A}">
                    <a16:rowId xmlns:a16="http://schemas.microsoft.com/office/drawing/2014/main" val="430225078"/>
                  </a:ext>
                </a:extLst>
              </a:tr>
            </a:tbl>
          </a:graphicData>
        </a:graphic>
      </p:graphicFrame>
    </p:spTree>
    <p:extLst>
      <p:ext uri="{BB962C8B-B14F-4D97-AF65-F5344CB8AC3E}">
        <p14:creationId xmlns:p14="http://schemas.microsoft.com/office/powerpoint/2010/main" val="1585552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6052"/>
            <a:ext cx="8229600" cy="1143000"/>
          </a:xfrm>
        </p:spPr>
        <p:txBody>
          <a:bodyPr>
            <a:normAutofit fontScale="90000"/>
          </a:bodyPr>
          <a:lstStyle/>
          <a:p>
            <a:pPr algn="ctr"/>
            <a:r>
              <a:rPr lang="en-GB" b="1" dirty="0">
                <a:cs typeface="Arial" panose="020B0604020202020204" pitchFamily="34" charset="0"/>
              </a:rPr>
              <a:t>The Generic Assessment Criteria</a:t>
            </a:r>
          </a:p>
        </p:txBody>
      </p:sp>
      <p:graphicFrame>
        <p:nvGraphicFramePr>
          <p:cNvPr id="3" name="Table 8">
            <a:extLst>
              <a:ext uri="{FF2B5EF4-FFF2-40B4-BE49-F238E27FC236}">
                <a16:creationId xmlns:a16="http://schemas.microsoft.com/office/drawing/2014/main" id="{CBBA5A63-FBB4-E64E-824E-A4DE70646FE5}"/>
              </a:ext>
            </a:extLst>
          </p:cNvPr>
          <p:cNvGraphicFramePr>
            <a:graphicFrameLocks/>
          </p:cNvGraphicFramePr>
          <p:nvPr>
            <p:extLst>
              <p:ext uri="{D42A27DB-BD31-4B8C-83A1-F6EECF244321}">
                <p14:modId xmlns:p14="http://schemas.microsoft.com/office/powerpoint/2010/main" val="2921142036"/>
              </p:ext>
            </p:extLst>
          </p:nvPr>
        </p:nvGraphicFramePr>
        <p:xfrm>
          <a:off x="323528" y="908720"/>
          <a:ext cx="8568952" cy="4608512"/>
        </p:xfrm>
        <a:graphic>
          <a:graphicData uri="http://schemas.openxmlformats.org/drawingml/2006/table">
            <a:tbl>
              <a:tblPr firstRow="1" bandRow="1">
                <a:tableStyleId>{5C22544A-7EE6-4342-B048-85BDC9FD1C3A}</a:tableStyleId>
              </a:tblPr>
              <a:tblGrid>
                <a:gridCol w="8568952">
                  <a:extLst>
                    <a:ext uri="{9D8B030D-6E8A-4147-A177-3AD203B41FA5}">
                      <a16:colId xmlns:a16="http://schemas.microsoft.com/office/drawing/2014/main" val="1916064910"/>
                    </a:ext>
                  </a:extLst>
                </a:gridCol>
              </a:tblGrid>
              <a:tr h="312491">
                <a:tc>
                  <a:txBody>
                    <a:bodyPr/>
                    <a:lstStyle/>
                    <a:p>
                      <a:r>
                        <a:rPr lang="en-US" sz="1400" dirty="0"/>
                        <a:t>Grading Criteria </a:t>
                      </a:r>
                    </a:p>
                  </a:txBody>
                  <a:tcPr marL="70074" marR="70074" marT="35037" marB="35037">
                    <a:solidFill>
                      <a:srgbClr val="356C8B"/>
                    </a:solidFill>
                  </a:tcPr>
                </a:tc>
                <a:extLst>
                  <a:ext uri="{0D108BD9-81ED-4DB2-BD59-A6C34878D82A}">
                    <a16:rowId xmlns:a16="http://schemas.microsoft.com/office/drawing/2014/main" val="2760743371"/>
                  </a:ext>
                </a:extLst>
              </a:tr>
              <a:tr h="555225">
                <a:tc>
                  <a:txBody>
                    <a:bodyPr/>
                    <a:lstStyle/>
                    <a:p>
                      <a:pPr algn="l"/>
                      <a:r>
                        <a:rPr lang="en-GB" sz="1400" b="1" kern="1200" dirty="0">
                          <a:solidFill>
                            <a:schemeClr val="dk1"/>
                          </a:solidFill>
                          <a:effectLst/>
                          <a:latin typeface="+mn-lt"/>
                          <a:ea typeface="+mn-ea"/>
                          <a:cs typeface="+mn-cs"/>
                        </a:rPr>
                        <a:t>Engagement with literature </a:t>
                      </a:r>
                      <a:r>
                        <a:rPr lang="en-GB" sz="1400" kern="1200" dirty="0">
                          <a:solidFill>
                            <a:schemeClr val="dk1"/>
                          </a:solidFill>
                          <a:effectLst/>
                          <a:latin typeface="+mn-lt"/>
                          <a:ea typeface="+mn-ea"/>
                          <a:cs typeface="+mn-cs"/>
                        </a:rPr>
                        <a:t>(including reading, referencing, academic conventions and</a:t>
                      </a:r>
                      <a:r>
                        <a:rPr lang="en-US" sz="1400" kern="1200" dirty="0">
                          <a:solidFill>
                            <a:schemeClr val="dk1"/>
                          </a:solidFill>
                          <a:effectLst/>
                          <a:latin typeface="+mn-lt"/>
                          <a:ea typeface="+mn-ea"/>
                          <a:cs typeface="+mn-cs"/>
                        </a:rPr>
                        <a:t> </a:t>
                      </a:r>
                      <a:r>
                        <a:rPr lang="en-GB" sz="1400" kern="1200" dirty="0">
                          <a:solidFill>
                            <a:schemeClr val="dk1"/>
                          </a:solidFill>
                          <a:effectLst/>
                          <a:latin typeface="+mn-lt"/>
                          <a:ea typeface="+mn-ea"/>
                          <a:cs typeface="+mn-cs"/>
                        </a:rPr>
                        <a:t>academic honesty)</a:t>
                      </a:r>
                      <a:r>
                        <a:rPr lang="en-GB" sz="1400" b="1" kern="1200" dirty="0">
                          <a:solidFill>
                            <a:schemeClr val="dk1"/>
                          </a:solidFill>
                          <a:effectLst/>
                          <a:latin typeface="+mn-lt"/>
                          <a:ea typeface="+mn-ea"/>
                          <a:cs typeface="+mn-cs"/>
                        </a:rPr>
                        <a:t> </a:t>
                      </a:r>
                      <a:endParaRPr lang="en-US" sz="1400" dirty="0"/>
                    </a:p>
                  </a:txBody>
                  <a:tcPr marL="70074" marR="70074" marT="35037" marB="35037"/>
                </a:tc>
                <a:extLst>
                  <a:ext uri="{0D108BD9-81ED-4DB2-BD59-A6C34878D82A}">
                    <a16:rowId xmlns:a16="http://schemas.microsoft.com/office/drawing/2014/main" val="560619330"/>
                  </a:ext>
                </a:extLst>
              </a:tr>
              <a:tr h="7979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kern="1200" dirty="0">
                          <a:solidFill>
                            <a:schemeClr val="dk1"/>
                          </a:solidFill>
                          <a:effectLst/>
                          <a:latin typeface="+mn-lt"/>
                          <a:ea typeface="+mn-ea"/>
                          <a:cs typeface="+mn-cs"/>
                        </a:rPr>
                        <a:t>Knowledge and understanding </a:t>
                      </a:r>
                      <a:r>
                        <a:rPr lang="en-GB" sz="1400" kern="1200" dirty="0">
                          <a:solidFill>
                            <a:schemeClr val="dk1"/>
                          </a:solidFill>
                          <a:effectLst/>
                          <a:latin typeface="+mn-lt"/>
                          <a:ea typeface="+mn-ea"/>
                          <a:cs typeface="+mn-cs"/>
                        </a:rPr>
                        <a:t>(Coherent and detailed knowledge and systematic understanding of the subject area, at least some of which is informed by the latest research and/or advanced scholarship within the discipline.)</a:t>
                      </a:r>
                      <a:endParaRPr lang="en-US" sz="1400" kern="1200" dirty="0">
                        <a:solidFill>
                          <a:schemeClr val="dk1"/>
                        </a:solidFill>
                        <a:effectLst/>
                        <a:latin typeface="+mn-lt"/>
                        <a:ea typeface="+mn-ea"/>
                        <a:cs typeface="+mn-cs"/>
                      </a:endParaRPr>
                    </a:p>
                  </a:txBody>
                  <a:tcPr marL="70074" marR="70074" marT="35037" marB="35037"/>
                </a:tc>
                <a:extLst>
                  <a:ext uri="{0D108BD9-81ED-4DB2-BD59-A6C34878D82A}">
                    <a16:rowId xmlns:a16="http://schemas.microsoft.com/office/drawing/2014/main" val="3847617441"/>
                  </a:ext>
                </a:extLst>
              </a:tr>
              <a:tr h="917930">
                <a:tc>
                  <a:txBody>
                    <a:bodyPr/>
                    <a:lstStyle/>
                    <a:p>
                      <a:r>
                        <a:rPr lang="en-GB" sz="1400" b="1" kern="1200" dirty="0">
                          <a:solidFill>
                            <a:schemeClr val="dk1"/>
                          </a:solidFill>
                          <a:effectLst/>
                          <a:latin typeface="+mn-lt"/>
                          <a:ea typeface="+mn-ea"/>
                          <a:cs typeface="+mn-cs"/>
                        </a:rPr>
                        <a:t>Cognitive and intellectual skills </a:t>
                      </a:r>
                      <a:endParaRPr lang="en-US" sz="1400" kern="1200" dirty="0">
                        <a:solidFill>
                          <a:schemeClr val="dk1"/>
                        </a:solidFill>
                        <a:effectLst/>
                        <a:latin typeface="+mn-lt"/>
                        <a:ea typeface="+mn-ea"/>
                        <a:cs typeface="+mn-cs"/>
                      </a:endParaRPr>
                    </a:p>
                    <a:p>
                      <a:r>
                        <a:rPr lang="en-GB" sz="1400" kern="1200" dirty="0">
                          <a:solidFill>
                            <a:schemeClr val="dk1"/>
                          </a:solidFill>
                          <a:effectLst/>
                          <a:latin typeface="+mn-lt"/>
                          <a:ea typeface="+mn-ea"/>
                          <a:cs typeface="+mn-cs"/>
                        </a:rPr>
                        <a:t>(Conceptual and critical thinking, analysis, synthesis and evaluation of research, assumptions, abstract concepts and data (that may be incomplete); logic, argument and judgement.) </a:t>
                      </a:r>
                      <a:endParaRPr lang="en-US" sz="1400" dirty="0"/>
                    </a:p>
                  </a:txBody>
                  <a:tcPr marL="70074" marR="70074" marT="35037" marB="35037"/>
                </a:tc>
                <a:extLst>
                  <a:ext uri="{0D108BD9-81ED-4DB2-BD59-A6C34878D82A}">
                    <a16:rowId xmlns:a16="http://schemas.microsoft.com/office/drawing/2014/main" val="3596951841"/>
                  </a:ext>
                </a:extLst>
              </a:tr>
              <a:tr h="797960">
                <a:tc>
                  <a:txBody>
                    <a:bodyPr/>
                    <a:lstStyle/>
                    <a:p>
                      <a:r>
                        <a:rPr lang="en-GB" sz="1400" b="1" kern="1200" dirty="0">
                          <a:solidFill>
                            <a:schemeClr val="dk1"/>
                          </a:solidFill>
                          <a:effectLst/>
                          <a:latin typeface="+mn-lt"/>
                          <a:ea typeface="+mn-ea"/>
                          <a:cs typeface="+mn-cs"/>
                        </a:rPr>
                        <a:t>Practical skills</a:t>
                      </a:r>
                      <a:endParaRPr lang="en-US" sz="1400" kern="1200" dirty="0">
                        <a:solidFill>
                          <a:schemeClr val="dk1"/>
                        </a:solidFill>
                        <a:effectLst/>
                        <a:latin typeface="+mn-lt"/>
                        <a:ea typeface="+mn-ea"/>
                        <a:cs typeface="+mn-cs"/>
                      </a:endParaRPr>
                    </a:p>
                    <a:p>
                      <a:r>
                        <a:rPr lang="en-GB" sz="1400" kern="1200" dirty="0">
                          <a:solidFill>
                            <a:schemeClr val="dk1"/>
                          </a:solidFill>
                          <a:effectLst/>
                          <a:latin typeface="+mn-lt"/>
                          <a:ea typeface="+mn-ea"/>
                          <a:cs typeface="+mn-cs"/>
                        </a:rPr>
                        <a:t>(Apply/deploy accurately established tools and techniques; initiate and carry out projects; formulate solutions to solve problems in complex and unpredictable contexts.)</a:t>
                      </a:r>
                      <a:endParaRPr lang="en-US" sz="1400" dirty="0"/>
                    </a:p>
                  </a:txBody>
                  <a:tcPr marL="70074" marR="70074" marT="35037" marB="35037"/>
                </a:tc>
                <a:extLst>
                  <a:ext uri="{0D108BD9-81ED-4DB2-BD59-A6C34878D82A}">
                    <a16:rowId xmlns:a16="http://schemas.microsoft.com/office/drawing/2014/main" val="4060750198"/>
                  </a:ext>
                </a:extLst>
              </a:tr>
              <a:tr h="1226946">
                <a:tc>
                  <a:txBody>
                    <a:bodyPr/>
                    <a:lstStyle/>
                    <a:p>
                      <a:pPr marL="68580" marR="0">
                        <a:lnSpc>
                          <a:spcPct val="99000"/>
                        </a:lnSpc>
                        <a:spcBef>
                          <a:spcPts val="170"/>
                        </a:spcBef>
                        <a:spcAft>
                          <a:spcPts val="0"/>
                        </a:spcAft>
                      </a:pPr>
                      <a:r>
                        <a:rPr lang="en-GB" sz="1400" b="1" dirty="0">
                          <a:effectLst/>
                          <a:latin typeface="Arial" panose="020B0604020202020204" pitchFamily="34" charset="0"/>
                          <a:ea typeface="Arial" panose="020B0604020202020204" pitchFamily="34" charset="0"/>
                        </a:rPr>
                        <a:t>Transferable skills for </a:t>
                      </a:r>
                      <a:r>
                        <a:rPr lang="en-GB" sz="1400" b="1" dirty="0">
                          <a:solidFill>
                            <a:srgbClr val="000000"/>
                          </a:solidFill>
                          <a:effectLst/>
                          <a:latin typeface="Arial" panose="020B0604020202020204" pitchFamily="34" charset="0"/>
                          <a:ea typeface="Arial" panose="020B0604020202020204" pitchFamily="34" charset="0"/>
                        </a:rPr>
                        <a:t>life and professional practice</a:t>
                      </a:r>
                      <a:endParaRPr lang="en-US" sz="1400" dirty="0">
                        <a:effectLst/>
                        <a:latin typeface="Times New Roman" panose="02020603050405020304" pitchFamily="18" charset="0"/>
                        <a:ea typeface="Times New Roman" panose="02020603050405020304" pitchFamily="18" charset="0"/>
                      </a:endParaRPr>
                    </a:p>
                    <a:p>
                      <a:pPr marL="68580" marR="0">
                        <a:lnSpc>
                          <a:spcPct val="99000"/>
                        </a:lnSpc>
                        <a:spcBef>
                          <a:spcPts val="170"/>
                        </a:spcBef>
                        <a:spcAft>
                          <a:spcPts val="0"/>
                        </a:spcAft>
                      </a:pPr>
                      <a:r>
                        <a:rPr lang="en-GB" sz="1400" dirty="0">
                          <a:solidFill>
                            <a:srgbClr val="000000"/>
                          </a:solidFill>
                          <a:effectLst/>
                          <a:latin typeface="Arial" panose="020B0604020202020204" pitchFamily="34" charset="0"/>
                          <a:ea typeface="Times New Roman" panose="02020603050405020304" pitchFamily="18" charset="0"/>
                        </a:rPr>
                        <a:t>(Exercise of initiative and personal responsibility; professional development; initiate and complete tasks and procedures: individually and/or collaboratively; use appropriate media to communicate effectively; fluency of expression; clarity and effectiveness in presentation and organisation.)</a:t>
                      </a:r>
                      <a:endParaRPr lang="en-US" sz="1400" dirty="0">
                        <a:effectLst/>
                        <a:latin typeface="Times New Roman" panose="02020603050405020304" pitchFamily="18" charset="0"/>
                        <a:ea typeface="Times New Roman" panose="02020603050405020304" pitchFamily="18" charset="0"/>
                      </a:endParaRPr>
                    </a:p>
                  </a:txBody>
                  <a:tcPr marL="52555" marR="52555" marT="0" marB="0"/>
                </a:tc>
                <a:extLst>
                  <a:ext uri="{0D108BD9-81ED-4DB2-BD59-A6C34878D82A}">
                    <a16:rowId xmlns:a16="http://schemas.microsoft.com/office/drawing/2014/main" val="3979366762"/>
                  </a:ext>
                </a:extLst>
              </a:tr>
            </a:tbl>
          </a:graphicData>
        </a:graphic>
      </p:graphicFrame>
    </p:spTree>
    <p:extLst>
      <p:ext uri="{BB962C8B-B14F-4D97-AF65-F5344CB8AC3E}">
        <p14:creationId xmlns:p14="http://schemas.microsoft.com/office/powerpoint/2010/main" val="1720009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lvl="0">
              <a:buSzPct val="100000"/>
              <a:buFont typeface="Wingdings" panose="05000000000000000000" pitchFamily="2" charset="2"/>
              <a:buChar char="§"/>
            </a:pPr>
            <a:r>
              <a:rPr lang="en-GB" sz="2400" dirty="0"/>
              <a:t>To recap on last weeks mental health legislation (Activity).</a:t>
            </a:r>
          </a:p>
          <a:p>
            <a:pPr lvl="0">
              <a:buSzPct val="100000"/>
              <a:buFont typeface="Wingdings" panose="05000000000000000000" pitchFamily="2" charset="2"/>
              <a:buChar char="§"/>
            </a:pPr>
            <a:r>
              <a:rPr lang="en-GB" sz="2400" dirty="0"/>
              <a:t>The history and timeline of mental health provision in the UK. </a:t>
            </a:r>
          </a:p>
          <a:p>
            <a:pPr lvl="0">
              <a:buSzPct val="100000"/>
              <a:buFont typeface="Wingdings" panose="05000000000000000000" pitchFamily="2" charset="2"/>
              <a:buChar char="§"/>
            </a:pPr>
            <a:r>
              <a:rPr lang="en-GB" sz="2400" dirty="0"/>
              <a:t>The definition of Schizophrenia.</a:t>
            </a:r>
          </a:p>
          <a:p>
            <a:pPr lvl="0">
              <a:buSzPct val="100000"/>
              <a:buFont typeface="Wingdings" panose="05000000000000000000" pitchFamily="2" charset="2"/>
              <a:buChar char="§"/>
            </a:pPr>
            <a:r>
              <a:rPr lang="en-GB" sz="2400" dirty="0"/>
              <a:t>Key impacts of Schizophrenia on a service user.</a:t>
            </a:r>
          </a:p>
          <a:p>
            <a:pPr lvl="0">
              <a:buSzPct val="100000"/>
              <a:buFont typeface="Wingdings" panose="05000000000000000000" pitchFamily="2" charset="2"/>
              <a:buChar char="§"/>
            </a:pPr>
            <a:r>
              <a:rPr lang="en-GB" sz="2400" dirty="0"/>
              <a:t>Inclusion and exclusion. </a:t>
            </a:r>
          </a:p>
          <a:p>
            <a:pPr lvl="0">
              <a:buSzPct val="100000"/>
              <a:buFont typeface="Wingdings" panose="05000000000000000000" pitchFamily="2" charset="2"/>
              <a:buChar char="§"/>
            </a:pPr>
            <a:r>
              <a:rPr lang="en-GB" sz="2400" dirty="0"/>
              <a:t>Current provision and treatment. </a:t>
            </a:r>
          </a:p>
          <a:p>
            <a:pPr lvl="0">
              <a:buSzPct val="100000"/>
              <a:buFont typeface="Wingdings" panose="05000000000000000000" pitchFamily="2" charset="2"/>
              <a:buChar char="§"/>
            </a:pPr>
            <a:r>
              <a:rPr lang="en-GB" sz="2400" dirty="0"/>
              <a:t>Case study (Jake) review. </a:t>
            </a:r>
          </a:p>
          <a:p>
            <a:pPr lvl="0">
              <a:buSzPct val="100000"/>
              <a:buFont typeface="Wingdings" panose="05000000000000000000" pitchFamily="2" charset="2"/>
              <a:buChar char="§"/>
            </a:pPr>
            <a:endParaRPr lang="en-GB" dirty="0"/>
          </a:p>
        </p:txBody>
      </p:sp>
    </p:spTree>
    <p:extLst>
      <p:ext uri="{BB962C8B-B14F-4D97-AF65-F5344CB8AC3E}">
        <p14:creationId xmlns:p14="http://schemas.microsoft.com/office/powerpoint/2010/main" val="99674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F4832B-9539-115E-2267-AE03A722B7EC}"/>
              </a:ext>
            </a:extLst>
          </p:cNvPr>
          <p:cNvSpPr>
            <a:spLocks noGrp="1"/>
          </p:cNvSpPr>
          <p:nvPr>
            <p:ph type="title"/>
          </p:nvPr>
        </p:nvSpPr>
        <p:spPr/>
        <p:txBody>
          <a:bodyPr>
            <a:normAutofit/>
          </a:bodyPr>
          <a:lstStyle/>
          <a:p>
            <a:r>
              <a:rPr lang="en-GB" b="1" dirty="0"/>
              <a:t>**Disclaimer**</a:t>
            </a:r>
          </a:p>
        </p:txBody>
      </p:sp>
      <p:sp>
        <p:nvSpPr>
          <p:cNvPr id="6" name="Content Placeholder 5">
            <a:extLst>
              <a:ext uri="{FF2B5EF4-FFF2-40B4-BE49-F238E27FC236}">
                <a16:creationId xmlns:a16="http://schemas.microsoft.com/office/drawing/2014/main" id="{89C6A3D1-C778-E404-D5BF-E0CA99A917DA}"/>
              </a:ext>
            </a:extLst>
          </p:cNvPr>
          <p:cNvSpPr>
            <a:spLocks noGrp="1"/>
          </p:cNvSpPr>
          <p:nvPr>
            <p:ph idx="1"/>
          </p:nvPr>
        </p:nvSpPr>
        <p:spPr/>
        <p:txBody>
          <a:bodyPr/>
          <a:lstStyle/>
          <a:p>
            <a:r>
              <a:rPr lang="en-GB" dirty="0"/>
              <a:t>During our sessions we will discuss various topics surrounding mental health and wellbeing. </a:t>
            </a:r>
          </a:p>
          <a:p>
            <a:r>
              <a:rPr lang="en-GB" dirty="0"/>
              <a:t>This at times can be distressing for some. </a:t>
            </a:r>
          </a:p>
          <a:p>
            <a:r>
              <a:rPr lang="en-GB" dirty="0"/>
              <a:t>If you feel uncomfortable at any time please let me know.</a:t>
            </a:r>
          </a:p>
        </p:txBody>
      </p:sp>
    </p:spTree>
    <p:extLst>
      <p:ext uri="{BB962C8B-B14F-4D97-AF65-F5344CB8AC3E}">
        <p14:creationId xmlns:p14="http://schemas.microsoft.com/office/powerpoint/2010/main" val="12150146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E69755-0588-6A95-6784-5802A09AD84B}"/>
              </a:ext>
            </a:extLst>
          </p:cNvPr>
          <p:cNvSpPr>
            <a:spLocks noGrp="1"/>
          </p:cNvSpPr>
          <p:nvPr>
            <p:ph type="ctrTitle"/>
          </p:nvPr>
        </p:nvSpPr>
        <p:spPr>
          <a:xfrm>
            <a:off x="1115616" y="2276872"/>
            <a:ext cx="6984776" cy="1470025"/>
          </a:xfrm>
        </p:spPr>
        <p:txBody>
          <a:bodyPr>
            <a:normAutofit fontScale="90000"/>
          </a:bodyPr>
          <a:lstStyle/>
          <a:p>
            <a:r>
              <a:rPr lang="en-GB" b="1" dirty="0">
                <a:solidFill>
                  <a:schemeClr val="bg1"/>
                </a:solidFill>
              </a:rPr>
              <a:t>Session Part 1 – </a:t>
            </a:r>
            <a:br>
              <a:rPr lang="en-GB" b="1" dirty="0">
                <a:solidFill>
                  <a:schemeClr val="bg1"/>
                </a:solidFill>
              </a:rPr>
            </a:br>
            <a:r>
              <a:rPr lang="en-GB" b="1" dirty="0">
                <a:solidFill>
                  <a:schemeClr val="bg1"/>
                </a:solidFill>
              </a:rPr>
              <a:t>Recap and Historical Context of Mental Health Provision. </a:t>
            </a:r>
          </a:p>
        </p:txBody>
      </p:sp>
    </p:spTree>
    <p:extLst>
      <p:ext uri="{BB962C8B-B14F-4D97-AF65-F5344CB8AC3E}">
        <p14:creationId xmlns:p14="http://schemas.microsoft.com/office/powerpoint/2010/main" val="1043670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28FF-CCA6-47CE-AF58-001142E9F831}"/>
              </a:ext>
            </a:extLst>
          </p:cNvPr>
          <p:cNvSpPr>
            <a:spLocks noGrp="1"/>
          </p:cNvSpPr>
          <p:nvPr>
            <p:ph type="title"/>
          </p:nvPr>
        </p:nvSpPr>
        <p:spPr>
          <a:xfrm>
            <a:off x="457200" y="980728"/>
            <a:ext cx="8229600" cy="1143000"/>
          </a:xfrm>
        </p:spPr>
        <p:txBody>
          <a:bodyPr>
            <a:normAutofit fontScale="90000"/>
          </a:bodyPr>
          <a:lstStyle/>
          <a:p>
            <a:pPr>
              <a:lnSpc>
                <a:spcPct val="150000"/>
              </a:lnSpc>
            </a:pPr>
            <a:br>
              <a:rPr lang="en-GB" b="1" dirty="0"/>
            </a:br>
            <a:br>
              <a:rPr lang="en-GB" b="1" dirty="0"/>
            </a:br>
            <a:br>
              <a:rPr lang="en-GB" b="1" dirty="0"/>
            </a:br>
            <a:r>
              <a:rPr lang="en-GB" sz="3300" b="1" dirty="0"/>
              <a:t>Activity: </a:t>
            </a:r>
            <a:br>
              <a:rPr lang="en-GB" sz="3300" b="1" dirty="0"/>
            </a:br>
            <a:r>
              <a:rPr lang="en-GB" sz="3300" b="1" dirty="0"/>
              <a:t>Split into 4 groups. </a:t>
            </a:r>
            <a:br>
              <a:rPr lang="en-GB" sz="3300" b="1" dirty="0"/>
            </a:br>
            <a:r>
              <a:rPr lang="en-GB" sz="3300" b="1" dirty="0"/>
              <a:t>Create a poster with information about the following – Choose 1 per group: </a:t>
            </a:r>
            <a:br>
              <a:rPr lang="en-GB" sz="3300" b="1" dirty="0"/>
            </a:br>
            <a:r>
              <a:rPr lang="en-GB" sz="3300" b="1" dirty="0"/>
              <a:t>- The Mental Health Act </a:t>
            </a:r>
            <a:br>
              <a:rPr lang="en-GB" sz="3300" b="1" dirty="0"/>
            </a:br>
            <a:r>
              <a:rPr lang="en-GB" sz="3300" b="1" dirty="0"/>
              <a:t>- The Mental Capacity Act </a:t>
            </a:r>
            <a:br>
              <a:rPr lang="en-GB" sz="3300" b="1" dirty="0"/>
            </a:br>
            <a:r>
              <a:rPr lang="en-GB" sz="3300" b="1" dirty="0"/>
              <a:t>-The Human Rights Act </a:t>
            </a:r>
            <a:br>
              <a:rPr lang="en-GB" sz="3300" b="1" dirty="0"/>
            </a:br>
            <a:r>
              <a:rPr lang="en-GB" sz="3300" b="1" dirty="0"/>
              <a:t>-The Equality Act</a:t>
            </a:r>
            <a:br>
              <a:rPr lang="en-GB" sz="3300" b="1" dirty="0"/>
            </a:br>
            <a:endParaRPr lang="en-GB" sz="3300" dirty="0"/>
          </a:p>
        </p:txBody>
      </p:sp>
    </p:spTree>
    <p:extLst>
      <p:ext uri="{BB962C8B-B14F-4D97-AF65-F5344CB8AC3E}">
        <p14:creationId xmlns:p14="http://schemas.microsoft.com/office/powerpoint/2010/main" val="3292254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28FF-CCA6-47CE-AF58-001142E9F831}"/>
              </a:ext>
            </a:extLst>
          </p:cNvPr>
          <p:cNvSpPr>
            <a:spLocks noGrp="1"/>
          </p:cNvSpPr>
          <p:nvPr>
            <p:ph type="title"/>
          </p:nvPr>
        </p:nvSpPr>
        <p:spPr>
          <a:xfrm>
            <a:off x="457200" y="980728"/>
            <a:ext cx="8229600" cy="1143000"/>
          </a:xfrm>
        </p:spPr>
        <p:txBody>
          <a:bodyPr>
            <a:normAutofit fontScale="90000"/>
          </a:bodyPr>
          <a:lstStyle/>
          <a:p>
            <a:pPr>
              <a:lnSpc>
                <a:spcPct val="150000"/>
              </a:lnSpc>
            </a:pPr>
            <a:br>
              <a:rPr lang="en-GB" b="1" dirty="0"/>
            </a:br>
            <a:br>
              <a:rPr lang="en-GB" b="1" dirty="0"/>
            </a:br>
            <a:br>
              <a:rPr lang="en-GB" b="1" dirty="0"/>
            </a:br>
            <a:r>
              <a:rPr lang="en-GB" sz="3300" b="1" dirty="0"/>
              <a:t>Information to include in the poster: </a:t>
            </a:r>
            <a:br>
              <a:rPr lang="en-GB" sz="3300" b="1" dirty="0"/>
            </a:br>
            <a:r>
              <a:rPr lang="en-GB" sz="3300" b="1" dirty="0"/>
              <a:t>- Purpose of the Act </a:t>
            </a:r>
            <a:br>
              <a:rPr lang="en-GB" sz="3300" b="1" dirty="0"/>
            </a:br>
            <a:r>
              <a:rPr lang="en-GB" sz="3300" b="1" dirty="0"/>
              <a:t>- Important Changes to the Act </a:t>
            </a:r>
            <a:br>
              <a:rPr lang="en-GB" sz="3300" b="1" dirty="0"/>
            </a:br>
            <a:r>
              <a:rPr lang="en-GB" sz="3300" b="1" dirty="0"/>
              <a:t>- Positives of the Act </a:t>
            </a:r>
            <a:br>
              <a:rPr lang="en-GB" sz="3300" b="1" dirty="0"/>
            </a:br>
            <a:r>
              <a:rPr lang="en-GB" sz="3300" b="1" dirty="0"/>
              <a:t>- Negatives of the Act </a:t>
            </a:r>
            <a:br>
              <a:rPr lang="en-GB" sz="3300" b="1" dirty="0"/>
            </a:br>
            <a:r>
              <a:rPr lang="en-GB" sz="3100" b="1" dirty="0"/>
              <a:t>You have 30 minutes – be prepared to present your poster and findings to the class.</a:t>
            </a:r>
            <a:br>
              <a:rPr lang="en-GB" sz="3300" b="1" dirty="0"/>
            </a:br>
            <a:endParaRPr lang="en-GB" sz="3300" dirty="0"/>
          </a:p>
        </p:txBody>
      </p:sp>
    </p:spTree>
    <p:extLst>
      <p:ext uri="{BB962C8B-B14F-4D97-AF65-F5344CB8AC3E}">
        <p14:creationId xmlns:p14="http://schemas.microsoft.com/office/powerpoint/2010/main" val="791432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1079612" y="188640"/>
            <a:ext cx="7560840" cy="864096"/>
          </a:xfrm>
        </p:spPr>
        <p:txBody>
          <a:bodyPr>
            <a:normAutofit/>
          </a:bodyPr>
          <a:lstStyle/>
          <a:p>
            <a:pPr algn="l"/>
            <a:r>
              <a:rPr lang="en-GB" b="1" dirty="0"/>
              <a:t>The History of Psychiatry </a:t>
            </a:r>
            <a:r>
              <a:rPr lang="en-GB" b="1" dirty="0">
                <a:solidFill>
                  <a:schemeClr val="tx1"/>
                </a:solidFill>
              </a:rPr>
              <a:t> </a:t>
            </a:r>
          </a:p>
        </p:txBody>
      </p:sp>
      <p:sp>
        <p:nvSpPr>
          <p:cNvPr id="4" name="Rectangle 3">
            <a:extLst>
              <a:ext uri="{FF2B5EF4-FFF2-40B4-BE49-F238E27FC236}">
                <a16:creationId xmlns:a16="http://schemas.microsoft.com/office/drawing/2014/main" id="{AB892836-BEB5-4B3C-AA49-3ED7A328E44E}"/>
              </a:ext>
            </a:extLst>
          </p:cNvPr>
          <p:cNvSpPr/>
          <p:nvPr/>
        </p:nvSpPr>
        <p:spPr>
          <a:xfrm>
            <a:off x="503548" y="1340768"/>
            <a:ext cx="8136904" cy="4770537"/>
          </a:xfrm>
          <a:prstGeom prst="rect">
            <a:avLst/>
          </a:prstGeom>
        </p:spPr>
        <p:txBody>
          <a:bodyPr wrap="square">
            <a:spAutoFit/>
          </a:bodyPr>
          <a:lstStyle/>
          <a:p>
            <a:pPr marL="457200" indent="-457200">
              <a:lnSpc>
                <a:spcPct val="150000"/>
              </a:lnSpc>
              <a:buFont typeface="+mj-lt"/>
              <a:buAutoNum type="arabicPeriod"/>
            </a:pPr>
            <a:r>
              <a:rPr lang="en-GB" sz="2000" dirty="0"/>
              <a:t>Psychiatry got its name as a medical speciality in the early 1800’s.</a:t>
            </a:r>
          </a:p>
          <a:p>
            <a:pPr marL="457200" indent="-457200">
              <a:lnSpc>
                <a:spcPct val="150000"/>
              </a:lnSpc>
              <a:buFont typeface="+mj-lt"/>
              <a:buAutoNum type="arabicPeriod"/>
            </a:pPr>
            <a:r>
              <a:rPr lang="en-GB" sz="2000" dirty="0"/>
              <a:t>First part of the century psychiatry  was  confined  to  asylums only.</a:t>
            </a:r>
          </a:p>
          <a:p>
            <a:pPr marL="457200" indent="-457200">
              <a:lnSpc>
                <a:spcPct val="150000"/>
              </a:lnSpc>
              <a:buFont typeface="+mj-lt"/>
              <a:buAutoNum type="arabicPeriod"/>
            </a:pPr>
            <a:r>
              <a:rPr lang="en-GB" sz="2000" dirty="0"/>
              <a:t>Neurologists treated out patients – viewed mental illness via a medical model.</a:t>
            </a:r>
          </a:p>
          <a:p>
            <a:pPr marL="457200" indent="-457200">
              <a:lnSpc>
                <a:spcPct val="150000"/>
              </a:lnSpc>
              <a:buFont typeface="+mj-lt"/>
              <a:buAutoNum type="arabicPeriod"/>
            </a:pPr>
            <a:r>
              <a:rPr lang="en-GB" sz="2000" dirty="0"/>
              <a:t>Patients presented with; Psychotic symptoms, Severely depressed and Mania. </a:t>
            </a:r>
          </a:p>
          <a:p>
            <a:pPr marL="457200" indent="-457200">
              <a:lnSpc>
                <a:spcPct val="150000"/>
              </a:lnSpc>
              <a:buFont typeface="+mj-lt"/>
              <a:buAutoNum type="arabicPeriod"/>
            </a:pPr>
            <a:r>
              <a:rPr lang="en-GB" sz="2000" dirty="0"/>
              <a:t>Nowadays they would be considered having Hyperthyroidism, Dementia, Brain Tumours and Seizures.</a:t>
            </a:r>
          </a:p>
          <a:p>
            <a:endParaRPr lang="en-GB" dirty="0">
              <a:solidFill>
                <a:srgbClr val="FFFF00"/>
              </a:solidFill>
            </a:endParaRPr>
          </a:p>
          <a:p>
            <a:endParaRPr lang="en-GB" sz="1600" dirty="0">
              <a:solidFill>
                <a:srgbClr val="FFFF00"/>
              </a:solidFill>
            </a:endParaRPr>
          </a:p>
        </p:txBody>
      </p:sp>
    </p:spTree>
    <p:extLst>
      <p:ext uri="{BB962C8B-B14F-4D97-AF65-F5344CB8AC3E}">
        <p14:creationId xmlns:p14="http://schemas.microsoft.com/office/powerpoint/2010/main" val="17379943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90EEB-A54B-AE62-228E-C37969B57032}"/>
              </a:ext>
            </a:extLst>
          </p:cNvPr>
          <p:cNvSpPr>
            <a:spLocks noGrp="1"/>
          </p:cNvSpPr>
          <p:nvPr>
            <p:ph type="title"/>
          </p:nvPr>
        </p:nvSpPr>
        <p:spPr>
          <a:xfrm>
            <a:off x="395536" y="-99392"/>
            <a:ext cx="8229600" cy="1143000"/>
          </a:xfrm>
        </p:spPr>
        <p:txBody>
          <a:bodyPr/>
          <a:lstStyle/>
          <a:p>
            <a:r>
              <a:rPr lang="en-GB" b="1" dirty="0"/>
              <a:t>The Historical Context</a:t>
            </a:r>
          </a:p>
        </p:txBody>
      </p:sp>
      <p:graphicFrame>
        <p:nvGraphicFramePr>
          <p:cNvPr id="4" name="Content Placeholder 3">
            <a:extLst>
              <a:ext uri="{FF2B5EF4-FFF2-40B4-BE49-F238E27FC236}">
                <a16:creationId xmlns:a16="http://schemas.microsoft.com/office/drawing/2014/main" id="{25BF1D72-4142-C65A-0A18-0C42B91DCFE7}"/>
              </a:ext>
            </a:extLst>
          </p:cNvPr>
          <p:cNvGraphicFramePr>
            <a:graphicFrameLocks noGrp="1"/>
          </p:cNvGraphicFramePr>
          <p:nvPr>
            <p:extLst>
              <p:ext uri="{D42A27DB-BD31-4B8C-83A1-F6EECF244321}">
                <p14:modId xmlns:p14="http://schemas.microsoft.com/office/powerpoint/2010/main" val="3418303439"/>
              </p:ext>
            </p:extLst>
          </p:nvPr>
        </p:nvGraphicFramePr>
        <p:xfrm>
          <a:off x="287016" y="1268760"/>
          <a:ext cx="8856984"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4246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457200" y="274638"/>
            <a:ext cx="8229600" cy="1143000"/>
          </a:xfrm>
        </p:spPr>
        <p:txBody>
          <a:bodyPr anchor="ctr">
            <a:normAutofit/>
          </a:bodyPr>
          <a:lstStyle/>
          <a:p>
            <a:r>
              <a:rPr lang="en-GB" dirty="0"/>
              <a:t>The Rise of Asylums</a:t>
            </a:r>
          </a:p>
        </p:txBody>
      </p:sp>
      <p:pic>
        <p:nvPicPr>
          <p:cNvPr id="5" name="Picture 4">
            <a:extLst>
              <a:ext uri="{FF2B5EF4-FFF2-40B4-BE49-F238E27FC236}">
                <a16:creationId xmlns:a16="http://schemas.microsoft.com/office/drawing/2014/main" id="{24B5DE05-1E77-409B-B636-24FF8E52331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236" r="9262" b="-3"/>
          <a:stretch/>
        </p:blipFill>
        <p:spPr>
          <a:xfrm>
            <a:off x="457200" y="1600201"/>
            <a:ext cx="4038600" cy="3989040"/>
          </a:xfrm>
          <a:prstGeom prst="rect">
            <a:avLst/>
          </a:prstGeom>
          <a:noFill/>
        </p:spPr>
      </p:pic>
      <p:sp>
        <p:nvSpPr>
          <p:cNvPr id="11" name="Text Placeholder 3">
            <a:extLst>
              <a:ext uri="{FF2B5EF4-FFF2-40B4-BE49-F238E27FC236}">
                <a16:creationId xmlns:a16="http://schemas.microsoft.com/office/drawing/2014/main" id="{54FDF3FB-E5B3-24CA-8677-93E3CAACC47E}"/>
              </a:ext>
            </a:extLst>
          </p:cNvPr>
          <p:cNvSpPr>
            <a:spLocks noGrp="1"/>
          </p:cNvSpPr>
          <p:nvPr>
            <p:ph sz="half" idx="2"/>
          </p:nvPr>
        </p:nvSpPr>
        <p:spPr>
          <a:xfrm>
            <a:off x="4648200" y="1600201"/>
            <a:ext cx="4038600" cy="3989040"/>
          </a:xfrm>
        </p:spPr>
        <p:txBody>
          <a:bodyPr>
            <a:normAutofit/>
          </a:bodyPr>
          <a:lstStyle/>
          <a:p>
            <a:pPr eaLnBrk="1" hangingPunct="1">
              <a:lnSpc>
                <a:spcPct val="90000"/>
              </a:lnSpc>
              <a:buFont typeface="Courier New" panose="02070309020205020404" pitchFamily="49" charset="0"/>
              <a:buChar char="o"/>
            </a:pPr>
            <a:endParaRPr lang="en-GB" altLang="en-US" sz="1500" dirty="0"/>
          </a:p>
          <a:p>
            <a:pPr eaLnBrk="1" hangingPunct="1">
              <a:lnSpc>
                <a:spcPct val="90000"/>
              </a:lnSpc>
              <a:buFont typeface="Courier New" panose="02070309020205020404" pitchFamily="49" charset="0"/>
              <a:buChar char="o"/>
            </a:pPr>
            <a:r>
              <a:rPr lang="en-GB" altLang="en-US" sz="1500" dirty="0"/>
              <a:t>Asylums began to emerge around Europe and US in the 19</a:t>
            </a:r>
            <a:r>
              <a:rPr lang="en-GB" altLang="en-US" sz="1500" baseline="30000" dirty="0"/>
              <a:t>th</a:t>
            </a:r>
            <a:r>
              <a:rPr lang="en-GB" altLang="en-US" sz="1500" dirty="0"/>
              <a:t> century.</a:t>
            </a:r>
          </a:p>
          <a:p>
            <a:pPr eaLnBrk="1" hangingPunct="1">
              <a:lnSpc>
                <a:spcPct val="90000"/>
              </a:lnSpc>
            </a:pPr>
            <a:endParaRPr lang="en-GB" altLang="en-US" sz="1500" dirty="0"/>
          </a:p>
          <a:p>
            <a:pPr eaLnBrk="1" hangingPunct="1">
              <a:lnSpc>
                <a:spcPct val="90000"/>
              </a:lnSpc>
              <a:buFont typeface="Courier New" panose="02070309020205020404" pitchFamily="49" charset="0"/>
              <a:buChar char="o"/>
            </a:pPr>
            <a:r>
              <a:rPr lang="en-GB" altLang="en-US" sz="1500" dirty="0"/>
              <a:t>Apart from torture, live experimentation and chains, other treatments include leeches, mustard plasters, footbaths, chops and beer. </a:t>
            </a:r>
          </a:p>
          <a:p>
            <a:pPr eaLnBrk="1" hangingPunct="1">
              <a:lnSpc>
                <a:spcPct val="90000"/>
              </a:lnSpc>
              <a:buFont typeface="Courier New" panose="02070309020205020404" pitchFamily="49" charset="0"/>
              <a:buChar char="o"/>
            </a:pPr>
            <a:endParaRPr lang="en-GB" altLang="en-US" sz="1500" dirty="0"/>
          </a:p>
          <a:p>
            <a:pPr eaLnBrk="1" hangingPunct="1">
              <a:lnSpc>
                <a:spcPct val="90000"/>
              </a:lnSpc>
              <a:buFont typeface="Courier New" panose="02070309020205020404" pitchFamily="49" charset="0"/>
              <a:buChar char="o"/>
            </a:pPr>
            <a:r>
              <a:rPr lang="en-GB" altLang="en-US" sz="1500" dirty="0"/>
              <a:t>Some of worst treatments included muzzles and a revolving chair which the patient was strapped in and spun around at 100 revolutions a minute.</a:t>
            </a:r>
          </a:p>
          <a:p>
            <a:pPr eaLnBrk="1" hangingPunct="1">
              <a:lnSpc>
                <a:spcPct val="90000"/>
              </a:lnSpc>
            </a:pPr>
            <a:endParaRPr lang="en-GB" altLang="en-US" sz="1500" dirty="0"/>
          </a:p>
          <a:p>
            <a:pPr eaLnBrk="1" hangingPunct="1">
              <a:lnSpc>
                <a:spcPct val="90000"/>
              </a:lnSpc>
              <a:buFont typeface="Courier New" panose="02070309020205020404" pitchFamily="49" charset="0"/>
              <a:buChar char="o"/>
            </a:pPr>
            <a:r>
              <a:rPr lang="en-GB" altLang="en-US" sz="1500" dirty="0"/>
              <a:t>Self contained world – orchards, workshops, high walls, and gardens.</a:t>
            </a:r>
          </a:p>
          <a:p>
            <a:pPr>
              <a:lnSpc>
                <a:spcPct val="90000"/>
              </a:lnSpc>
            </a:pPr>
            <a:endParaRPr lang="en-US" sz="1500" dirty="0"/>
          </a:p>
        </p:txBody>
      </p:sp>
      <p:sp>
        <p:nvSpPr>
          <p:cNvPr id="6" name="TextBox 3">
            <a:extLst>
              <a:ext uri="{FF2B5EF4-FFF2-40B4-BE49-F238E27FC236}">
                <a16:creationId xmlns:a16="http://schemas.microsoft.com/office/drawing/2014/main" id="{AAB27CF7-6F56-47A2-860C-77EF1B6853E0}"/>
              </a:ext>
            </a:extLst>
          </p:cNvPr>
          <p:cNvSpPr txBox="1"/>
          <p:nvPr/>
        </p:nvSpPr>
        <p:spPr>
          <a:xfrm>
            <a:off x="1981971" y="5389186"/>
            <a:ext cx="2513829" cy="200055"/>
          </a:xfrm>
          <a:prstGeom prst="rect">
            <a:avLst/>
          </a:prstGeom>
          <a:solidFill>
            <a:srgbClr val="000000"/>
          </a:solid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Aft>
                <a:spcPts val="600"/>
              </a:spcAft>
            </a:pPr>
            <a:r>
              <a:rPr lang="en-GB" sz="700">
                <a:solidFill>
                  <a:srgbClr val="FFFFFF"/>
                </a:solidFill>
                <a:hlinkClick r:id="rId3" tooltip="https://commons.wikimedia.org/wiki/File:The_Hospital_of_Bethlehem_(Bedlam)_at_Moorfields,_London_Wellcome_V0013175.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464128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457200" y="274638"/>
            <a:ext cx="8229600" cy="1143000"/>
          </a:xfrm>
        </p:spPr>
        <p:txBody>
          <a:bodyPr anchor="ctr">
            <a:normAutofit/>
          </a:bodyPr>
          <a:lstStyle/>
          <a:p>
            <a:r>
              <a:rPr lang="en-GB" dirty="0"/>
              <a:t>The Nineteenth Century</a:t>
            </a:r>
          </a:p>
        </p:txBody>
      </p:sp>
      <p:sp>
        <p:nvSpPr>
          <p:cNvPr id="11" name="Text Placeholder 3">
            <a:extLst>
              <a:ext uri="{FF2B5EF4-FFF2-40B4-BE49-F238E27FC236}">
                <a16:creationId xmlns:a16="http://schemas.microsoft.com/office/drawing/2014/main" id="{54FDF3FB-E5B3-24CA-8677-93E3CAACC47E}"/>
              </a:ext>
            </a:extLst>
          </p:cNvPr>
          <p:cNvSpPr>
            <a:spLocks noGrp="1"/>
          </p:cNvSpPr>
          <p:nvPr>
            <p:ph sz="half" idx="1"/>
          </p:nvPr>
        </p:nvSpPr>
        <p:spPr>
          <a:xfrm>
            <a:off x="457200" y="1145397"/>
            <a:ext cx="4038600" cy="3989040"/>
          </a:xfrm>
        </p:spPr>
        <p:txBody>
          <a:bodyPr>
            <a:normAutofit/>
          </a:bodyPr>
          <a:lstStyle/>
          <a:p>
            <a:pPr eaLnBrk="1" hangingPunct="1">
              <a:lnSpc>
                <a:spcPct val="90000"/>
              </a:lnSpc>
              <a:buFont typeface="Courier New" panose="02070309020205020404" pitchFamily="49" charset="0"/>
              <a:buChar char="o"/>
            </a:pPr>
            <a:endParaRPr lang="en-GB" altLang="en-US" sz="1800" dirty="0"/>
          </a:p>
          <a:p>
            <a:pPr marL="388620" indent="-342900">
              <a:lnSpc>
                <a:spcPct val="90000"/>
              </a:lnSpc>
              <a:spcBef>
                <a:spcPts val="930"/>
              </a:spcBef>
              <a:buClr>
                <a:schemeClr val="accent6">
                  <a:lumMod val="75000"/>
                </a:schemeClr>
              </a:buClr>
              <a:buFont typeface="Courier New" pitchFamily="49" charset="0"/>
              <a:buChar char="o"/>
              <a:defRPr/>
            </a:pPr>
            <a:r>
              <a:rPr lang="en-GB" sz="1800" dirty="0"/>
              <a:t>Industrialisation and population growth, saw huge expansion of the number and size of insane asylums. </a:t>
            </a:r>
          </a:p>
          <a:p>
            <a:pPr marL="388620" indent="-342900">
              <a:lnSpc>
                <a:spcPct val="90000"/>
              </a:lnSpc>
              <a:spcBef>
                <a:spcPts val="930"/>
              </a:spcBef>
              <a:buClr>
                <a:schemeClr val="accent6">
                  <a:lumMod val="75000"/>
                </a:schemeClr>
              </a:buClr>
              <a:buFont typeface="Courier New" pitchFamily="49" charset="0"/>
              <a:buChar char="o"/>
              <a:defRPr/>
            </a:pPr>
            <a:r>
              <a:rPr lang="en-GB" sz="1800" dirty="0"/>
              <a:t>Family members and hospital superintendents legally judged insanity.</a:t>
            </a:r>
          </a:p>
          <a:p>
            <a:pPr marL="388620" indent="-342900">
              <a:lnSpc>
                <a:spcPct val="90000"/>
              </a:lnSpc>
              <a:spcBef>
                <a:spcPts val="930"/>
              </a:spcBef>
              <a:buClr>
                <a:schemeClr val="accent6">
                  <a:lumMod val="75000"/>
                </a:schemeClr>
              </a:buClr>
              <a:buFont typeface="Courier New" pitchFamily="49" charset="0"/>
              <a:buChar char="o"/>
              <a:defRPr/>
            </a:pPr>
            <a:r>
              <a:rPr lang="en-GB" sz="1800" dirty="0"/>
              <a:t>Asylums became overburdened and complicated.</a:t>
            </a:r>
          </a:p>
          <a:p>
            <a:pPr marL="388620" indent="-342900">
              <a:lnSpc>
                <a:spcPct val="90000"/>
              </a:lnSpc>
              <a:spcBef>
                <a:spcPts val="930"/>
              </a:spcBef>
              <a:buClr>
                <a:schemeClr val="accent6">
                  <a:lumMod val="75000"/>
                </a:schemeClr>
              </a:buClr>
              <a:buFont typeface="Courier New" pitchFamily="49" charset="0"/>
              <a:buChar char="o"/>
              <a:defRPr/>
            </a:pPr>
            <a:r>
              <a:rPr lang="en-GB" sz="1800" dirty="0"/>
              <a:t>Moral treatment used alongside severe treatments.</a:t>
            </a:r>
          </a:p>
          <a:p>
            <a:pPr marL="388620">
              <a:lnSpc>
                <a:spcPct val="90000"/>
              </a:lnSpc>
              <a:spcBef>
                <a:spcPts val="930"/>
              </a:spcBef>
              <a:buClr>
                <a:schemeClr val="accent6">
                  <a:lumMod val="75000"/>
                </a:schemeClr>
              </a:buClr>
              <a:buFont typeface="Courier New" pitchFamily="49" charset="0"/>
              <a:buChar char="o"/>
              <a:defRPr/>
            </a:pPr>
            <a:r>
              <a:rPr lang="en-GB" sz="1800" dirty="0">
                <a:hlinkClick r:id="rId2"/>
              </a:rPr>
              <a:t>https://youtu.be/EtgzpAbxcRI</a:t>
            </a:r>
            <a:r>
              <a:rPr lang="en-GB" sz="1800" dirty="0"/>
              <a:t> </a:t>
            </a:r>
          </a:p>
          <a:p>
            <a:pPr marL="45720" indent="0">
              <a:lnSpc>
                <a:spcPct val="90000"/>
              </a:lnSpc>
              <a:spcBef>
                <a:spcPts val="930"/>
              </a:spcBef>
              <a:buClr>
                <a:schemeClr val="accent6">
                  <a:lumMod val="75000"/>
                </a:schemeClr>
              </a:buClr>
              <a:buNone/>
              <a:defRPr/>
            </a:pPr>
            <a:endParaRPr lang="en-GB" sz="1800" dirty="0"/>
          </a:p>
          <a:p>
            <a:pPr marL="0" indent="0">
              <a:lnSpc>
                <a:spcPct val="90000"/>
              </a:lnSpc>
              <a:buNone/>
            </a:pPr>
            <a:endParaRPr lang="en-US" sz="1800" dirty="0"/>
          </a:p>
        </p:txBody>
      </p:sp>
      <p:pic>
        <p:nvPicPr>
          <p:cNvPr id="3" name="Picture 2">
            <a:extLst>
              <a:ext uri="{FF2B5EF4-FFF2-40B4-BE49-F238E27FC236}">
                <a16:creationId xmlns:a16="http://schemas.microsoft.com/office/drawing/2014/main" id="{6073D78E-AAB5-4AF8-ACE0-DBF021543E7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48202" y="1484784"/>
            <a:ext cx="4038600" cy="3079432"/>
          </a:xfrm>
          <a:prstGeom prst="rect">
            <a:avLst/>
          </a:prstGeom>
          <a:noFill/>
        </p:spPr>
      </p:pic>
    </p:spTree>
    <p:extLst>
      <p:ext uri="{BB962C8B-B14F-4D97-AF65-F5344CB8AC3E}">
        <p14:creationId xmlns:p14="http://schemas.microsoft.com/office/powerpoint/2010/main" val="3386513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1079612" y="188640"/>
            <a:ext cx="7560840" cy="864096"/>
          </a:xfrm>
        </p:spPr>
        <p:txBody>
          <a:bodyPr>
            <a:normAutofit/>
          </a:bodyPr>
          <a:lstStyle/>
          <a:p>
            <a:pPr algn="l"/>
            <a:r>
              <a:rPr lang="en-GB" b="1" dirty="0"/>
              <a:t>After World War 2</a:t>
            </a:r>
            <a:endParaRPr lang="en-GB" b="1" dirty="0">
              <a:solidFill>
                <a:schemeClr val="tx1"/>
              </a:solidFill>
            </a:endParaRPr>
          </a:p>
        </p:txBody>
      </p:sp>
      <p:sp>
        <p:nvSpPr>
          <p:cNvPr id="4" name="Rectangle 3">
            <a:extLst>
              <a:ext uri="{FF2B5EF4-FFF2-40B4-BE49-F238E27FC236}">
                <a16:creationId xmlns:a16="http://schemas.microsoft.com/office/drawing/2014/main" id="{AB892836-BEB5-4B3C-AA49-3ED7A328E44E}"/>
              </a:ext>
            </a:extLst>
          </p:cNvPr>
          <p:cNvSpPr/>
          <p:nvPr/>
        </p:nvSpPr>
        <p:spPr>
          <a:xfrm>
            <a:off x="503548" y="1340768"/>
            <a:ext cx="8136904" cy="4078039"/>
          </a:xfrm>
          <a:prstGeom prst="rect">
            <a:avLst/>
          </a:prstGeom>
        </p:spPr>
        <p:txBody>
          <a:bodyPr wrap="square">
            <a:spAutoFit/>
          </a:bodyPr>
          <a:lstStyle/>
          <a:p>
            <a:pPr marL="342900" indent="-342900">
              <a:spcBef>
                <a:spcPts val="930"/>
              </a:spcBef>
              <a:buClr>
                <a:schemeClr val="accent6">
                  <a:lumMod val="75000"/>
                </a:schemeClr>
              </a:buClr>
              <a:buFont typeface="Courier New" pitchFamily="49" charset="0"/>
              <a:buChar char="o"/>
              <a:defRPr/>
            </a:pPr>
            <a:r>
              <a:rPr lang="en-GB" sz="2000" dirty="0">
                <a:solidFill>
                  <a:schemeClr val="tx1">
                    <a:lumMod val="75000"/>
                    <a:lumOff val="25000"/>
                  </a:schemeClr>
                </a:solidFill>
              </a:rPr>
              <a:t>Funding often cut for asylums.</a:t>
            </a:r>
          </a:p>
          <a:p>
            <a:pPr marL="342900" indent="-342900">
              <a:spcBef>
                <a:spcPts val="930"/>
              </a:spcBef>
              <a:buClr>
                <a:schemeClr val="accent6">
                  <a:lumMod val="75000"/>
                </a:schemeClr>
              </a:buClr>
              <a:buFont typeface="Courier New" pitchFamily="49" charset="0"/>
              <a:buChar char="o"/>
              <a:defRPr/>
            </a:pPr>
            <a:r>
              <a:rPr lang="en-GB" sz="2000" dirty="0">
                <a:solidFill>
                  <a:schemeClr val="tx1">
                    <a:lumMod val="75000"/>
                    <a:lumOff val="25000"/>
                  </a:schemeClr>
                </a:solidFill>
              </a:rPr>
              <a:t>During wartime in particular many patients starved to death.</a:t>
            </a:r>
          </a:p>
          <a:p>
            <a:pPr marL="342900" indent="-342900">
              <a:spcBef>
                <a:spcPts val="930"/>
              </a:spcBef>
              <a:buClr>
                <a:schemeClr val="accent6">
                  <a:lumMod val="75000"/>
                </a:schemeClr>
              </a:buClr>
              <a:buFont typeface="Courier New" pitchFamily="49" charset="0"/>
              <a:buChar char="o"/>
              <a:defRPr/>
            </a:pPr>
            <a:r>
              <a:rPr lang="en-GB" sz="2000" dirty="0">
                <a:solidFill>
                  <a:schemeClr val="tx1">
                    <a:lumMod val="75000"/>
                    <a:lumOff val="25000"/>
                  </a:schemeClr>
                </a:solidFill>
              </a:rPr>
              <a:t>Soldiers received increased psychiatric attention.</a:t>
            </a:r>
          </a:p>
          <a:p>
            <a:pPr marL="342900" indent="-342900">
              <a:spcBef>
                <a:spcPts val="930"/>
              </a:spcBef>
              <a:buClr>
                <a:schemeClr val="accent6">
                  <a:lumMod val="75000"/>
                </a:schemeClr>
              </a:buClr>
              <a:buFont typeface="Courier New" pitchFamily="49" charset="0"/>
              <a:buChar char="o"/>
              <a:defRPr/>
            </a:pPr>
            <a:r>
              <a:rPr lang="en-GB" sz="2000" dirty="0">
                <a:solidFill>
                  <a:schemeClr val="tx1">
                    <a:lumMod val="75000"/>
                    <a:lumOff val="25000"/>
                  </a:schemeClr>
                </a:solidFill>
              </a:rPr>
              <a:t>World War II saw US development official manual for categorising mental disorders.</a:t>
            </a:r>
          </a:p>
          <a:p>
            <a:pPr marL="342900" indent="-342900">
              <a:spcBef>
                <a:spcPts val="930"/>
              </a:spcBef>
              <a:buClr>
                <a:schemeClr val="accent6">
                  <a:lumMod val="75000"/>
                </a:schemeClr>
              </a:buClr>
              <a:buFont typeface="Courier New" pitchFamily="49" charset="0"/>
              <a:buChar char="o"/>
              <a:defRPr/>
            </a:pPr>
            <a:r>
              <a:rPr lang="en-GB" sz="2000" dirty="0">
                <a:solidFill>
                  <a:schemeClr val="tx1">
                    <a:lumMod val="75000"/>
                    <a:lumOff val="25000"/>
                  </a:schemeClr>
                </a:solidFill>
              </a:rPr>
              <a:t>Added to systems for collecting census and hospital statistics.</a:t>
            </a:r>
          </a:p>
          <a:p>
            <a:pPr marL="342900" indent="-342900">
              <a:spcBef>
                <a:spcPts val="930"/>
              </a:spcBef>
              <a:buClr>
                <a:schemeClr val="accent6">
                  <a:lumMod val="75000"/>
                </a:schemeClr>
              </a:buClr>
              <a:buFont typeface="Courier New" pitchFamily="49" charset="0"/>
              <a:buChar char="o"/>
              <a:defRPr/>
            </a:pPr>
            <a:r>
              <a:rPr lang="en-GB" sz="2000" dirty="0">
                <a:solidFill>
                  <a:schemeClr val="tx1">
                    <a:lumMod val="75000"/>
                    <a:lumOff val="25000"/>
                  </a:schemeClr>
                </a:solidFill>
              </a:rPr>
              <a:t>Creation the first Diagnostic and Statistical Manual of Mental Disorders (DSM) 1952  American Psychiatry Association</a:t>
            </a:r>
          </a:p>
          <a:p>
            <a:pPr marL="342900" indent="-342900">
              <a:spcBef>
                <a:spcPts val="930"/>
              </a:spcBef>
              <a:buClr>
                <a:schemeClr val="accent6">
                  <a:lumMod val="75000"/>
                </a:schemeClr>
              </a:buClr>
              <a:buFont typeface="Courier New" pitchFamily="49" charset="0"/>
              <a:buChar char="o"/>
              <a:defRPr/>
            </a:pPr>
            <a:r>
              <a:rPr lang="en-GB" sz="2000" dirty="0">
                <a:solidFill>
                  <a:schemeClr val="tx1">
                    <a:lumMod val="75000"/>
                    <a:lumOff val="25000"/>
                  </a:schemeClr>
                </a:solidFill>
              </a:rPr>
              <a:t>(then included in The International Classification of Diseases or ICD)</a:t>
            </a:r>
          </a:p>
          <a:p>
            <a:endParaRPr lang="en-GB" dirty="0">
              <a:solidFill>
                <a:srgbClr val="FFFF00"/>
              </a:solidFill>
            </a:endParaRPr>
          </a:p>
          <a:p>
            <a:endParaRPr lang="en-GB" sz="1600" dirty="0">
              <a:solidFill>
                <a:srgbClr val="FFFF00"/>
              </a:solidFill>
            </a:endParaRPr>
          </a:p>
        </p:txBody>
      </p:sp>
    </p:spTree>
    <p:extLst>
      <p:ext uri="{BB962C8B-B14F-4D97-AF65-F5344CB8AC3E}">
        <p14:creationId xmlns:p14="http://schemas.microsoft.com/office/powerpoint/2010/main" val="2131969471"/>
      </p:ext>
    </p:extLst>
  </p:cSld>
  <p:clrMapOvr>
    <a:masterClrMapping/>
  </p:clrMapOvr>
  <mc:AlternateContent xmlns:mc="http://schemas.openxmlformats.org/markup-compatibility/2006">
    <mc:Choice xmlns:p14="http://schemas.microsoft.com/office/powerpoint/2010/main" Requires="p14">
      <p:transition spd="slow" p14:dur="1100">
        <p14:switch dir="r"/>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971600" y="1988840"/>
            <a:ext cx="7560840" cy="864096"/>
          </a:xfrm>
        </p:spPr>
        <p:txBody>
          <a:bodyPr>
            <a:normAutofit fontScale="90000"/>
          </a:bodyPr>
          <a:lstStyle/>
          <a:p>
            <a:pPr algn="l"/>
            <a:r>
              <a:rPr lang="en-GB" b="1" dirty="0"/>
              <a:t>Question… </a:t>
            </a:r>
            <a:br>
              <a:rPr lang="en-GB" b="1" dirty="0"/>
            </a:br>
            <a:br>
              <a:rPr lang="en-GB" b="1" dirty="0"/>
            </a:br>
            <a:r>
              <a:rPr lang="en-GB" b="1" dirty="0"/>
              <a:t>Are there similarities between asylums and concentration campus?</a:t>
            </a:r>
            <a:endParaRPr lang="en-GB" b="1" dirty="0">
              <a:solidFill>
                <a:schemeClr val="tx1"/>
              </a:solidFill>
            </a:endParaRPr>
          </a:p>
        </p:txBody>
      </p:sp>
    </p:spTree>
    <p:extLst>
      <p:ext uri="{BB962C8B-B14F-4D97-AF65-F5344CB8AC3E}">
        <p14:creationId xmlns:p14="http://schemas.microsoft.com/office/powerpoint/2010/main" val="14436190"/>
      </p:ext>
    </p:extLst>
  </p:cSld>
  <p:clrMapOvr>
    <a:masterClrMapping/>
  </p:clrMapOvr>
  <mc:AlternateContent xmlns:mc="http://schemas.openxmlformats.org/markup-compatibility/2006">
    <mc:Choice xmlns:p14="http://schemas.microsoft.com/office/powerpoint/2010/main" Requires="p14">
      <p:transition spd="slow" p14:dur="1100">
        <p14:switch dir="r"/>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E69755-0588-6A95-6784-5802A09AD84B}"/>
              </a:ext>
            </a:extLst>
          </p:cNvPr>
          <p:cNvSpPr>
            <a:spLocks noGrp="1"/>
          </p:cNvSpPr>
          <p:nvPr>
            <p:ph type="ctrTitle"/>
          </p:nvPr>
        </p:nvSpPr>
        <p:spPr>
          <a:xfrm>
            <a:off x="1115616" y="2276872"/>
            <a:ext cx="6984776" cy="1470025"/>
          </a:xfrm>
        </p:spPr>
        <p:txBody>
          <a:bodyPr>
            <a:normAutofit/>
          </a:bodyPr>
          <a:lstStyle/>
          <a:p>
            <a:r>
              <a:rPr lang="en-GB" b="1" dirty="0">
                <a:solidFill>
                  <a:schemeClr val="bg1"/>
                </a:solidFill>
              </a:rPr>
              <a:t>Session Part 2 – </a:t>
            </a:r>
            <a:br>
              <a:rPr lang="en-GB" b="1" dirty="0">
                <a:solidFill>
                  <a:schemeClr val="bg1"/>
                </a:solidFill>
              </a:rPr>
            </a:br>
            <a:r>
              <a:rPr lang="en-GB" b="1" dirty="0">
                <a:solidFill>
                  <a:schemeClr val="bg1"/>
                </a:solidFill>
              </a:rPr>
              <a:t>Schizophrenia </a:t>
            </a:r>
          </a:p>
        </p:txBody>
      </p:sp>
    </p:spTree>
    <p:extLst>
      <p:ext uri="{BB962C8B-B14F-4D97-AF65-F5344CB8AC3E}">
        <p14:creationId xmlns:p14="http://schemas.microsoft.com/office/powerpoint/2010/main" val="2472932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cs typeface="Arial" panose="020B0604020202020204" pitchFamily="34" charset="0"/>
              </a:rPr>
              <a:t>What is Schizophrenia?</a:t>
            </a:r>
          </a:p>
        </p:txBody>
      </p:sp>
      <p:graphicFrame>
        <p:nvGraphicFramePr>
          <p:cNvPr id="3" name="Content Placeholder 3">
            <a:extLst>
              <a:ext uri="{FF2B5EF4-FFF2-40B4-BE49-F238E27FC236}">
                <a16:creationId xmlns:a16="http://schemas.microsoft.com/office/drawing/2014/main" id="{D10EDDA7-C4F4-20AB-1009-1338F56ABA48}"/>
              </a:ext>
            </a:extLst>
          </p:cNvPr>
          <p:cNvGraphicFramePr>
            <a:graphicFrameLocks noGrp="1"/>
          </p:cNvGraphicFramePr>
          <p:nvPr>
            <p:extLst>
              <p:ext uri="{D42A27DB-BD31-4B8C-83A1-F6EECF244321}">
                <p14:modId xmlns:p14="http://schemas.microsoft.com/office/powerpoint/2010/main" val="3194678531"/>
              </p:ext>
            </p:extLst>
          </p:nvPr>
        </p:nvGraphicFramePr>
        <p:xfrm>
          <a:off x="323528" y="1417638"/>
          <a:ext cx="8799537" cy="4027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4198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EE1EC-4F16-4749-B291-11886C259FE7}"/>
              </a:ext>
            </a:extLst>
          </p:cNvPr>
          <p:cNvSpPr>
            <a:spLocks noGrp="1"/>
          </p:cNvSpPr>
          <p:nvPr>
            <p:ph type="title"/>
          </p:nvPr>
        </p:nvSpPr>
        <p:spPr/>
        <p:txBody>
          <a:bodyPr>
            <a:normAutofit/>
          </a:bodyPr>
          <a:lstStyle/>
          <a:p>
            <a:r>
              <a:rPr lang="en-GB" b="1" dirty="0"/>
              <a:t>Schizophrenia Definition</a:t>
            </a:r>
          </a:p>
        </p:txBody>
      </p:sp>
      <p:graphicFrame>
        <p:nvGraphicFramePr>
          <p:cNvPr id="6" name="Content Placeholder 3">
            <a:extLst>
              <a:ext uri="{FF2B5EF4-FFF2-40B4-BE49-F238E27FC236}">
                <a16:creationId xmlns:a16="http://schemas.microsoft.com/office/drawing/2014/main" id="{E1EA4282-A1BB-7393-559D-4842B1D439C0}"/>
              </a:ext>
            </a:extLst>
          </p:cNvPr>
          <p:cNvGraphicFramePr>
            <a:graphicFrameLocks noGrp="1"/>
          </p:cNvGraphicFramePr>
          <p:nvPr>
            <p:ph idx="1"/>
            <p:extLst>
              <p:ext uri="{D42A27DB-BD31-4B8C-83A1-F6EECF244321}">
                <p14:modId xmlns:p14="http://schemas.microsoft.com/office/powerpoint/2010/main" val="2183396592"/>
              </p:ext>
            </p:extLst>
          </p:nvPr>
        </p:nvGraphicFramePr>
        <p:xfrm>
          <a:off x="251520" y="1340768"/>
          <a:ext cx="8435280" cy="41757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6513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7FD1F-D869-0C79-45F4-D702ECC0B354}"/>
              </a:ext>
            </a:extLst>
          </p:cNvPr>
          <p:cNvSpPr>
            <a:spLocks noGrp="1"/>
          </p:cNvSpPr>
          <p:nvPr>
            <p:ph type="title"/>
          </p:nvPr>
        </p:nvSpPr>
        <p:spPr>
          <a:xfrm>
            <a:off x="457200" y="274638"/>
            <a:ext cx="8229600" cy="1143000"/>
          </a:xfrm>
        </p:spPr>
        <p:txBody>
          <a:bodyPr anchor="ctr">
            <a:normAutofit/>
          </a:bodyPr>
          <a:lstStyle/>
          <a:p>
            <a:r>
              <a:rPr lang="en-GB" b="1"/>
              <a:t>ICD-10 Chapter 5</a:t>
            </a:r>
            <a:endParaRPr lang="en-GB"/>
          </a:p>
        </p:txBody>
      </p:sp>
      <p:pic>
        <p:nvPicPr>
          <p:cNvPr id="12" name="Graphic 11" descr="Open book outline">
            <a:extLst>
              <a:ext uri="{FF2B5EF4-FFF2-40B4-BE49-F238E27FC236}">
                <a16:creationId xmlns:a16="http://schemas.microsoft.com/office/drawing/2014/main" id="{D62A82C7-EB33-98AB-B7F5-A3A584709CD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1980" y="1600201"/>
            <a:ext cx="3989040" cy="3989040"/>
          </a:xfrm>
          <a:prstGeom prst="rect">
            <a:avLst/>
          </a:prstGeom>
        </p:spPr>
      </p:pic>
      <p:sp>
        <p:nvSpPr>
          <p:cNvPr id="10" name="Content Placeholder 2">
            <a:extLst>
              <a:ext uri="{FF2B5EF4-FFF2-40B4-BE49-F238E27FC236}">
                <a16:creationId xmlns:a16="http://schemas.microsoft.com/office/drawing/2014/main" id="{8E2AE6DB-EB44-4DDB-9377-F5703C134639}"/>
              </a:ext>
            </a:extLst>
          </p:cNvPr>
          <p:cNvSpPr>
            <a:spLocks noGrp="1"/>
          </p:cNvSpPr>
          <p:nvPr>
            <p:ph sz="half" idx="2"/>
          </p:nvPr>
        </p:nvSpPr>
        <p:spPr>
          <a:xfrm>
            <a:off x="4648200" y="1600201"/>
            <a:ext cx="4038600" cy="3989040"/>
          </a:xfr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500"/>
              <a:t>F20 Schizophrenia. </a:t>
            </a:r>
          </a:p>
          <a:p>
            <a:r>
              <a:rPr lang="en-GB" sz="1500"/>
              <a:t>F20-F29 Schizophrenia, schizotypal and delusional disorders. </a:t>
            </a:r>
          </a:p>
          <a:p>
            <a:r>
              <a:rPr lang="en-GB" sz="1500"/>
              <a:t>F20.0 Paranoid Schizophrenia </a:t>
            </a:r>
          </a:p>
          <a:p>
            <a:r>
              <a:rPr lang="en-GB" sz="1500"/>
              <a:t>F20.1 Hebephrenic Schizophrenia</a:t>
            </a:r>
          </a:p>
          <a:p>
            <a:r>
              <a:rPr lang="en-GB" sz="1500"/>
              <a:t>F20.2 Catatonic Schizophrenia </a:t>
            </a:r>
          </a:p>
          <a:p>
            <a:r>
              <a:rPr lang="en-GB" sz="1500"/>
              <a:t>F20.3 Undifferentiated Schizophrenia </a:t>
            </a:r>
          </a:p>
          <a:p>
            <a:r>
              <a:rPr lang="en-GB" sz="1500"/>
              <a:t>F20.4 Post Schizophrenic Depression </a:t>
            </a:r>
          </a:p>
          <a:p>
            <a:r>
              <a:rPr lang="en-GB" sz="1500"/>
              <a:t>F20.5 Residual Schizophrenia </a:t>
            </a:r>
          </a:p>
          <a:p>
            <a:r>
              <a:rPr lang="en-GB" sz="1500"/>
              <a:t>F20.6 Simple Schizophrenia </a:t>
            </a:r>
          </a:p>
          <a:p>
            <a:r>
              <a:rPr lang="en-GB" sz="1500"/>
              <a:t>F20.8 Other Schizophrenia </a:t>
            </a:r>
          </a:p>
          <a:p>
            <a:r>
              <a:rPr lang="en-GB" sz="1500"/>
              <a:t>F20.9 Schizophrenia Unspecified </a:t>
            </a:r>
          </a:p>
          <a:p>
            <a:endParaRPr lang="en-GB" sz="1500"/>
          </a:p>
        </p:txBody>
      </p:sp>
    </p:spTree>
    <p:extLst>
      <p:ext uri="{BB962C8B-B14F-4D97-AF65-F5344CB8AC3E}">
        <p14:creationId xmlns:p14="http://schemas.microsoft.com/office/powerpoint/2010/main" val="22843420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118C-4F96-FC72-B45E-8750B1220139}"/>
              </a:ext>
            </a:extLst>
          </p:cNvPr>
          <p:cNvSpPr>
            <a:spLocks noGrp="1"/>
          </p:cNvSpPr>
          <p:nvPr>
            <p:ph type="title"/>
          </p:nvPr>
        </p:nvSpPr>
        <p:spPr/>
        <p:txBody>
          <a:bodyPr/>
          <a:lstStyle/>
          <a:p>
            <a:r>
              <a:rPr lang="en-GB" b="1" dirty="0"/>
              <a:t>Focus Category</a:t>
            </a:r>
            <a:endParaRPr lang="en-GB" dirty="0"/>
          </a:p>
        </p:txBody>
      </p:sp>
      <p:sp>
        <p:nvSpPr>
          <p:cNvPr id="3" name="Rectangle 2">
            <a:extLst>
              <a:ext uri="{FF2B5EF4-FFF2-40B4-BE49-F238E27FC236}">
                <a16:creationId xmlns:a16="http://schemas.microsoft.com/office/drawing/2014/main" id="{662268B5-3164-D174-26E8-97E5566FB009}"/>
              </a:ext>
            </a:extLst>
          </p:cNvPr>
          <p:cNvSpPr/>
          <p:nvPr/>
        </p:nvSpPr>
        <p:spPr>
          <a:xfrm>
            <a:off x="683568" y="2060848"/>
            <a:ext cx="7776864"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2">
            <a:extLst>
              <a:ext uri="{FF2B5EF4-FFF2-40B4-BE49-F238E27FC236}">
                <a16:creationId xmlns:a16="http://schemas.microsoft.com/office/drawing/2014/main" id="{8E2AE6DB-EB44-4DDB-9377-F5703C134639}"/>
              </a:ext>
            </a:extLst>
          </p:cNvPr>
          <p:cNvSpPr>
            <a:spLocks noGrp="1"/>
          </p:cNvSpPr>
          <p:nvPr/>
        </p:nvSpPr>
        <p:spPr>
          <a:xfrm>
            <a:off x="1028231" y="548680"/>
            <a:ext cx="7087537" cy="659218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F20 - </a:t>
            </a:r>
            <a:r>
              <a:rPr lang="en-GB" sz="2000" dirty="0">
                <a:latin typeface="Arial" panose="020B0604020202020204" pitchFamily="34" charset="0"/>
                <a:cs typeface="Arial" panose="020B0604020202020204" pitchFamily="34" charset="0"/>
              </a:rPr>
              <a:t>Schizophrenia, schizotypal and delusional disorders</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a:p>
            <a:pPr marL="0" indent="0">
              <a:buNone/>
            </a:pP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40703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9DB1B7-6111-9AAE-FC65-BB26DD69907B}"/>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t>Symptoms of Schizophrenia </a:t>
            </a:r>
          </a:p>
        </p:txBody>
      </p:sp>
      <p:pic>
        <p:nvPicPr>
          <p:cNvPr id="2" name="table">
            <a:extLst>
              <a:ext uri="{FF2B5EF4-FFF2-40B4-BE49-F238E27FC236}">
                <a16:creationId xmlns:a16="http://schemas.microsoft.com/office/drawing/2014/main" id="{F3CAA5DA-A235-DF6B-C6BC-89A0537E49BC}"/>
              </a:ext>
            </a:extLst>
          </p:cNvPr>
          <p:cNvPicPr>
            <a:picLocks noChangeAspect="1"/>
          </p:cNvPicPr>
          <p:nvPr/>
        </p:nvPicPr>
        <p:blipFill>
          <a:blip r:embed="rId2"/>
          <a:stretch>
            <a:fillRect/>
          </a:stretch>
        </p:blipFill>
        <p:spPr>
          <a:xfrm>
            <a:off x="1359403" y="1600201"/>
            <a:ext cx="6425194" cy="3917032"/>
          </a:xfrm>
          <a:prstGeom prst="rect">
            <a:avLst/>
          </a:prstGeom>
          <a:noFill/>
        </p:spPr>
      </p:pic>
    </p:spTree>
    <p:extLst>
      <p:ext uri="{BB962C8B-B14F-4D97-AF65-F5344CB8AC3E}">
        <p14:creationId xmlns:p14="http://schemas.microsoft.com/office/powerpoint/2010/main" val="25397111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3DDB-A010-DC76-24E8-2D17E5289FEC}"/>
              </a:ext>
            </a:extLst>
          </p:cNvPr>
          <p:cNvSpPr>
            <a:spLocks noGrp="1"/>
          </p:cNvSpPr>
          <p:nvPr>
            <p:ph type="title"/>
          </p:nvPr>
        </p:nvSpPr>
        <p:spPr>
          <a:xfrm>
            <a:off x="457200" y="260648"/>
            <a:ext cx="4042792" cy="1156990"/>
          </a:xfrm>
        </p:spPr>
        <p:txBody>
          <a:bodyPr>
            <a:normAutofit/>
          </a:bodyPr>
          <a:lstStyle/>
          <a:p>
            <a:r>
              <a:rPr lang="en-GB" b="1" dirty="0"/>
              <a:t>Hallucinations</a:t>
            </a:r>
            <a:endParaRPr lang="en-GB" dirty="0"/>
          </a:p>
        </p:txBody>
      </p:sp>
      <p:sp>
        <p:nvSpPr>
          <p:cNvPr id="3" name="Content Placeholder 2">
            <a:extLst>
              <a:ext uri="{FF2B5EF4-FFF2-40B4-BE49-F238E27FC236}">
                <a16:creationId xmlns:a16="http://schemas.microsoft.com/office/drawing/2014/main" id="{47C2132F-DBAD-EDA0-954D-89B6F18966BA}"/>
              </a:ext>
            </a:extLst>
          </p:cNvPr>
          <p:cNvSpPr>
            <a:spLocks noGrp="1"/>
          </p:cNvSpPr>
          <p:nvPr>
            <p:ph idx="1"/>
          </p:nvPr>
        </p:nvSpPr>
        <p:spPr>
          <a:xfrm>
            <a:off x="457200" y="1600201"/>
            <a:ext cx="4186808" cy="3917032"/>
          </a:xfrm>
        </p:spPr>
        <p:txBody>
          <a:bodyPr>
            <a:normAutofit fontScale="92500"/>
          </a:bodyPr>
          <a:lstStyle/>
          <a:p>
            <a:r>
              <a:rPr lang="en-US" sz="2400" dirty="0"/>
              <a:t>Hallucination it is based on sensory perceptions</a:t>
            </a:r>
          </a:p>
          <a:p>
            <a:r>
              <a:rPr lang="en-US" sz="2400" dirty="0"/>
              <a:t>It is where an individual could hear, see, smell, feel or taste something that does not exist</a:t>
            </a:r>
          </a:p>
          <a:p>
            <a:r>
              <a:rPr lang="en-US" sz="2400" dirty="0"/>
              <a:t>However, the sensations experienced could feel quite real to the individuals, making it an extremely distressing experience. </a:t>
            </a:r>
          </a:p>
        </p:txBody>
      </p:sp>
      <p:pic>
        <p:nvPicPr>
          <p:cNvPr id="4" name="Picture 3" descr="A picture containing text&#10;&#10;Description automatically generated">
            <a:extLst>
              <a:ext uri="{FF2B5EF4-FFF2-40B4-BE49-F238E27FC236}">
                <a16:creationId xmlns:a16="http://schemas.microsoft.com/office/drawing/2014/main" id="{0461522A-1CF6-4199-927E-9F4CF95106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4530" y="116632"/>
            <a:ext cx="4089154" cy="5544616"/>
          </a:xfrm>
          <a:prstGeom prst="rect">
            <a:avLst/>
          </a:prstGeom>
        </p:spPr>
      </p:pic>
    </p:spTree>
    <p:extLst>
      <p:ext uri="{BB962C8B-B14F-4D97-AF65-F5344CB8AC3E}">
        <p14:creationId xmlns:p14="http://schemas.microsoft.com/office/powerpoint/2010/main" val="688066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9">
            <a:extLst>
              <a:ext uri="{FF2B5EF4-FFF2-40B4-BE49-F238E27FC236}">
                <a16:creationId xmlns:a16="http://schemas.microsoft.com/office/drawing/2014/main" id="{0C6F13D9-6E3B-C5D4-7238-CF60FB2DFBF3}"/>
              </a:ext>
            </a:extLst>
          </p:cNvPr>
          <p:cNvGraphicFramePr>
            <a:graphicFrameLocks noGrp="1"/>
          </p:cNvGraphicFramePr>
          <p:nvPr>
            <p:extLst>
              <p:ext uri="{D42A27DB-BD31-4B8C-83A1-F6EECF244321}">
                <p14:modId xmlns:p14="http://schemas.microsoft.com/office/powerpoint/2010/main" val="2705058796"/>
              </p:ext>
            </p:extLst>
          </p:nvPr>
        </p:nvGraphicFramePr>
        <p:xfrm>
          <a:off x="107504" y="304800"/>
          <a:ext cx="8784976" cy="5284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82835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DAFE-256D-62D7-B3AC-664CE659CA14}"/>
              </a:ext>
            </a:extLst>
          </p:cNvPr>
          <p:cNvSpPr>
            <a:spLocks noGrp="1"/>
          </p:cNvSpPr>
          <p:nvPr>
            <p:ph type="title"/>
          </p:nvPr>
        </p:nvSpPr>
        <p:spPr/>
        <p:txBody>
          <a:bodyPr>
            <a:normAutofit fontScale="90000"/>
          </a:bodyPr>
          <a:lstStyle/>
          <a:p>
            <a:r>
              <a:rPr lang="en-GB" b="1" dirty="0"/>
              <a:t>Same but different… Twin Theory</a:t>
            </a:r>
          </a:p>
        </p:txBody>
      </p:sp>
      <p:pic>
        <p:nvPicPr>
          <p:cNvPr id="4" name="Picture 3" descr="A picture containing text&#10;&#10;Description automatically generated">
            <a:extLst>
              <a:ext uri="{FF2B5EF4-FFF2-40B4-BE49-F238E27FC236}">
                <a16:creationId xmlns:a16="http://schemas.microsoft.com/office/drawing/2014/main" id="{50D72EB2-3435-46BD-AF9B-BA0EA058BE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4642" y="1628797"/>
            <a:ext cx="5294716" cy="3600406"/>
          </a:xfrm>
          <a:prstGeom prst="rect">
            <a:avLst/>
          </a:prstGeom>
        </p:spPr>
      </p:pic>
    </p:spTree>
    <p:extLst>
      <p:ext uri="{BB962C8B-B14F-4D97-AF65-F5344CB8AC3E}">
        <p14:creationId xmlns:p14="http://schemas.microsoft.com/office/powerpoint/2010/main" val="3354564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Delusions</a:t>
            </a:r>
          </a:p>
        </p:txBody>
      </p:sp>
      <p:pic>
        <p:nvPicPr>
          <p:cNvPr id="5" name="Graphic 4" descr="Left Brain with solid fill">
            <a:extLst>
              <a:ext uri="{FF2B5EF4-FFF2-40B4-BE49-F238E27FC236}">
                <a16:creationId xmlns:a16="http://schemas.microsoft.com/office/drawing/2014/main" id="{BE89A955-8C49-C502-7576-35804CB6AC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481980" y="1600201"/>
            <a:ext cx="3989040" cy="3989040"/>
          </a:xfrm>
          <a:prstGeom prst="rect">
            <a:avLst/>
          </a:prstGeom>
        </p:spPr>
      </p:pic>
      <p:sp>
        <p:nvSpPr>
          <p:cNvPr id="3" name="Rectangle 2">
            <a:extLst>
              <a:ext uri="{FF2B5EF4-FFF2-40B4-BE49-F238E27FC236}">
                <a16:creationId xmlns:a16="http://schemas.microsoft.com/office/drawing/2014/main" id="{74BB9B29-D6C4-4137-B645-A441AB07632E}"/>
              </a:ext>
            </a:extLst>
          </p:cNvPr>
          <p:cNvSpPr/>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endParaRPr lang="en-GB" sz="2400"/>
          </a:p>
          <a:p>
            <a:pPr>
              <a:lnSpc>
                <a:spcPct val="90000"/>
              </a:lnSpc>
              <a:spcBef>
                <a:spcPct val="20000"/>
              </a:spcBef>
              <a:buFont typeface="Arial" pitchFamily="34" charset="0"/>
            </a:pPr>
            <a:r>
              <a:rPr lang="en-US" sz="2400"/>
              <a:t>Faulty interpretation of Reality</a:t>
            </a:r>
          </a:p>
          <a:p>
            <a:pPr>
              <a:lnSpc>
                <a:spcPct val="90000"/>
              </a:lnSpc>
              <a:spcBef>
                <a:spcPct val="20000"/>
              </a:spcBef>
              <a:buFont typeface="Arial" pitchFamily="34" charset="0"/>
            </a:pPr>
            <a:r>
              <a:rPr lang="en-US" sz="2400"/>
              <a:t> </a:t>
            </a:r>
          </a:p>
          <a:p>
            <a:pPr>
              <a:lnSpc>
                <a:spcPct val="90000"/>
              </a:lnSpc>
              <a:spcBef>
                <a:spcPct val="20000"/>
              </a:spcBef>
              <a:buFont typeface="Arial" pitchFamily="34" charset="0"/>
            </a:pPr>
            <a:r>
              <a:rPr lang="en-US" sz="2400"/>
              <a:t>It is generally based on a bizarre on an unrealistic view</a:t>
            </a:r>
          </a:p>
          <a:p>
            <a:pPr>
              <a:lnSpc>
                <a:spcPct val="90000"/>
              </a:lnSpc>
              <a:spcBef>
                <a:spcPct val="20000"/>
              </a:spcBef>
              <a:buFont typeface="Arial" pitchFamily="34" charset="0"/>
            </a:pPr>
            <a:endParaRPr lang="en-US" sz="2400"/>
          </a:p>
          <a:p>
            <a:pPr>
              <a:lnSpc>
                <a:spcPct val="90000"/>
              </a:lnSpc>
              <a:spcBef>
                <a:spcPct val="20000"/>
              </a:spcBef>
              <a:buFont typeface="Arial" pitchFamily="34" charset="0"/>
            </a:pPr>
            <a:r>
              <a:rPr lang="en-US" sz="2400"/>
              <a:t>Delusion based on one’s beliefs and assumptions </a:t>
            </a:r>
          </a:p>
        </p:txBody>
      </p:sp>
    </p:spTree>
    <p:extLst>
      <p:ext uri="{BB962C8B-B14F-4D97-AF65-F5344CB8AC3E}">
        <p14:creationId xmlns:p14="http://schemas.microsoft.com/office/powerpoint/2010/main" val="23482129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9">
            <a:extLst>
              <a:ext uri="{FF2B5EF4-FFF2-40B4-BE49-F238E27FC236}">
                <a16:creationId xmlns:a16="http://schemas.microsoft.com/office/drawing/2014/main" id="{0C6F13D9-6E3B-C5D4-7238-CF60FB2DFBF3}"/>
              </a:ext>
            </a:extLst>
          </p:cNvPr>
          <p:cNvGraphicFramePr>
            <a:graphicFrameLocks noGrp="1"/>
          </p:cNvGraphicFramePr>
          <p:nvPr>
            <p:extLst>
              <p:ext uri="{D42A27DB-BD31-4B8C-83A1-F6EECF244321}">
                <p14:modId xmlns:p14="http://schemas.microsoft.com/office/powerpoint/2010/main" val="1189989324"/>
              </p:ext>
            </p:extLst>
          </p:nvPr>
        </p:nvGraphicFramePr>
        <p:xfrm>
          <a:off x="107504" y="304800"/>
          <a:ext cx="8784976" cy="5284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6968355"/>
      </p:ext>
    </p:extLst>
  </p:cSld>
  <p:clrMapOvr>
    <a:masterClrMapping/>
  </p:clrMapOvr>
  <mc:AlternateContent xmlns:mc="http://schemas.openxmlformats.org/markup-compatibility/2006">
    <mc:Choice xmlns:p14="http://schemas.microsoft.com/office/powerpoint/2010/main" Requires="p14">
      <p:transition spd="slow" p14:dur="1100">
        <p14:switch dir="r"/>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274638"/>
            <a:ext cx="8229600" cy="1143000"/>
          </a:xfrm>
        </p:spPr>
        <p:txBody>
          <a:bodyPr anchor="ctr">
            <a:normAutofit/>
          </a:bodyPr>
          <a:lstStyle/>
          <a:p>
            <a:r>
              <a:rPr lang="en-GB" b="1" dirty="0"/>
              <a:t>Catatonia </a:t>
            </a:r>
          </a:p>
        </p:txBody>
      </p:sp>
      <p:sp>
        <p:nvSpPr>
          <p:cNvPr id="10" name="Content Placeholder 2">
            <a:extLst>
              <a:ext uri="{FF2B5EF4-FFF2-40B4-BE49-F238E27FC236}">
                <a16:creationId xmlns:a16="http://schemas.microsoft.com/office/drawing/2014/main" id="{9A084073-9494-95EB-4CC2-53800C60A94C}"/>
              </a:ext>
            </a:extLst>
          </p:cNvPr>
          <p:cNvSpPr>
            <a:spLocks noGrp="1"/>
          </p:cNvSpPr>
          <p:nvPr>
            <p:ph sz="half" idx="2"/>
          </p:nvPr>
        </p:nvSpPr>
        <p:spPr>
          <a:xfrm>
            <a:off x="4572000" y="1162844"/>
            <a:ext cx="4038600" cy="3989040"/>
          </a:xfrm>
        </p:spPr>
        <p:txBody>
          <a:bodyPr>
            <a:normAutofit fontScale="92500"/>
          </a:bodyPr>
          <a:lstStyle/>
          <a:p>
            <a:pPr marL="0" indent="0">
              <a:buNone/>
            </a:pPr>
            <a:endParaRPr lang="en-US" dirty="0"/>
          </a:p>
          <a:p>
            <a:pPr marL="0" indent="0">
              <a:buNone/>
            </a:pPr>
            <a:r>
              <a:rPr lang="en-US" b="1" dirty="0">
                <a:hlinkClick r:id="rId3"/>
              </a:rPr>
              <a:t>Video 1 - https://www.youtube.com/watch?v=ij-jfNLOs9U </a:t>
            </a:r>
          </a:p>
          <a:p>
            <a:pPr marL="0" indent="0">
              <a:buNone/>
            </a:pPr>
            <a:endParaRPr lang="en-US" b="1" dirty="0">
              <a:hlinkClick r:id="rId3"/>
            </a:endParaRPr>
          </a:p>
          <a:p>
            <a:pPr marL="0" indent="0">
              <a:buNone/>
            </a:pPr>
            <a:r>
              <a:rPr lang="en-US" b="1" dirty="0">
                <a:hlinkClick r:id="rId3"/>
              </a:rPr>
              <a:t>Video 2 - https://www.youtube.com/watch?v=gYwGmWWxY48</a:t>
            </a:r>
            <a:r>
              <a:rPr lang="en-US" b="1" dirty="0"/>
              <a:t> </a:t>
            </a:r>
          </a:p>
        </p:txBody>
      </p:sp>
      <p:pic>
        <p:nvPicPr>
          <p:cNvPr id="2052" name="Picture 4" descr="Catatonia - Wikipedia">
            <a:extLst>
              <a:ext uri="{FF2B5EF4-FFF2-40B4-BE49-F238E27FC236}">
                <a16:creationId xmlns:a16="http://schemas.microsoft.com/office/drawing/2014/main" id="{5052279E-3360-F25A-5D1E-8D3DA9DE5F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8" y="1417638"/>
            <a:ext cx="3226282" cy="3739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2280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90EEB-A54B-AE62-228E-C37969B57032}"/>
              </a:ext>
            </a:extLst>
          </p:cNvPr>
          <p:cNvSpPr>
            <a:spLocks noGrp="1"/>
          </p:cNvSpPr>
          <p:nvPr>
            <p:ph type="title"/>
          </p:nvPr>
        </p:nvSpPr>
        <p:spPr>
          <a:xfrm>
            <a:off x="395536" y="-99392"/>
            <a:ext cx="8229600" cy="1143000"/>
          </a:xfrm>
        </p:spPr>
        <p:txBody>
          <a:bodyPr/>
          <a:lstStyle/>
          <a:p>
            <a:r>
              <a:rPr lang="en-GB" b="1" dirty="0"/>
              <a:t>Causes of the Disorder </a:t>
            </a:r>
          </a:p>
        </p:txBody>
      </p:sp>
      <p:graphicFrame>
        <p:nvGraphicFramePr>
          <p:cNvPr id="4" name="Content Placeholder 3">
            <a:extLst>
              <a:ext uri="{FF2B5EF4-FFF2-40B4-BE49-F238E27FC236}">
                <a16:creationId xmlns:a16="http://schemas.microsoft.com/office/drawing/2014/main" id="{25BF1D72-4142-C65A-0A18-0C42B91DCFE7}"/>
              </a:ext>
            </a:extLst>
          </p:cNvPr>
          <p:cNvGraphicFramePr>
            <a:graphicFrameLocks noGrp="1"/>
          </p:cNvGraphicFramePr>
          <p:nvPr>
            <p:extLst>
              <p:ext uri="{D42A27DB-BD31-4B8C-83A1-F6EECF244321}">
                <p14:modId xmlns:p14="http://schemas.microsoft.com/office/powerpoint/2010/main" val="2478709275"/>
              </p:ext>
            </p:extLst>
          </p:nvPr>
        </p:nvGraphicFramePr>
        <p:xfrm>
          <a:off x="287016" y="1268760"/>
          <a:ext cx="8856984"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0528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Biological Explanation </a:t>
            </a:r>
          </a:p>
        </p:txBody>
      </p:sp>
      <p:pic>
        <p:nvPicPr>
          <p:cNvPr id="10" name="Graphic 9" descr="DNA with solid fill">
            <a:extLst>
              <a:ext uri="{FF2B5EF4-FFF2-40B4-BE49-F238E27FC236}">
                <a16:creationId xmlns:a16="http://schemas.microsoft.com/office/drawing/2014/main" id="{D6B0D1C3-81F1-7092-1A0D-9C94392B5F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481980" y="1600201"/>
            <a:ext cx="3989040" cy="3989040"/>
          </a:xfrm>
          <a:prstGeom prst="rect">
            <a:avLst/>
          </a:prstGeom>
        </p:spPr>
      </p:pic>
      <p:sp>
        <p:nvSpPr>
          <p:cNvPr id="4" name="Content Placeholder 2">
            <a:extLst>
              <a:ext uri="{FF2B5EF4-FFF2-40B4-BE49-F238E27FC236}">
                <a16:creationId xmlns:a16="http://schemas.microsoft.com/office/drawing/2014/main" id="{7A773BCE-C231-4593-BB38-39C4E0780174}"/>
              </a:ext>
            </a:extLst>
          </p:cNvPr>
          <p:cNvSpPr>
            <a:spLocks noGrp="1"/>
          </p:cNvSpPr>
          <p:nvPr/>
        </p:nvSpPr>
        <p:spPr>
          <a:xfrm>
            <a:off x="4648200" y="1600201"/>
            <a:ext cx="4038600" cy="398904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20000"/>
              </a:spcBef>
            </a:pPr>
            <a:r>
              <a:rPr lang="en-US" sz="1500" dirty="0"/>
              <a:t>Genetic </a:t>
            </a:r>
          </a:p>
          <a:p>
            <a:pPr lvl="1">
              <a:spcBef>
                <a:spcPct val="20000"/>
              </a:spcBef>
            </a:pPr>
            <a:r>
              <a:rPr lang="en-US" sz="1500" dirty="0"/>
              <a:t>Predisposition to develop the disorder </a:t>
            </a:r>
          </a:p>
          <a:p>
            <a:pPr lvl="1">
              <a:spcBef>
                <a:spcPct val="20000"/>
              </a:spcBef>
            </a:pPr>
            <a:endParaRPr lang="en-US" sz="1500" dirty="0"/>
          </a:p>
          <a:p>
            <a:pPr lvl="1">
              <a:spcBef>
                <a:spcPct val="20000"/>
              </a:spcBef>
            </a:pPr>
            <a:r>
              <a:rPr lang="en-US" sz="1500" dirty="0"/>
              <a:t>Twin studies – Research evidence has highlighted that if a monozygotic twin indicates symptoms of schizophrenia, then the other twin has a 48% likelihood of developing the disorder as well.</a:t>
            </a:r>
          </a:p>
          <a:p>
            <a:pPr lvl="1">
              <a:spcBef>
                <a:spcPct val="20000"/>
              </a:spcBef>
            </a:pPr>
            <a:endParaRPr lang="en-US" sz="1500" dirty="0"/>
          </a:p>
          <a:p>
            <a:pPr lvl="1">
              <a:spcBef>
                <a:spcPct val="20000"/>
              </a:spcBef>
            </a:pPr>
            <a:r>
              <a:rPr lang="en-US" sz="1500" dirty="0"/>
              <a:t> However, a dizygotic twin only has a 17% possibility of developing a disorder.</a:t>
            </a:r>
          </a:p>
          <a:p>
            <a:pPr lvl="1">
              <a:spcBef>
                <a:spcPct val="20000"/>
              </a:spcBef>
            </a:pPr>
            <a:endParaRPr lang="en-US" sz="1500" dirty="0"/>
          </a:p>
          <a:p>
            <a:pPr lvl="1">
              <a:spcBef>
                <a:spcPct val="20000"/>
              </a:spcBef>
            </a:pPr>
            <a:r>
              <a:rPr lang="en-US" sz="1500" dirty="0"/>
              <a:t>Adoption Studies – infants adopted indicated symptoms of Schizophrenia, when their biological parents were diagnosed with such disorders.</a:t>
            </a:r>
          </a:p>
        </p:txBody>
      </p:sp>
    </p:spTree>
    <p:extLst>
      <p:ext uri="{BB962C8B-B14F-4D97-AF65-F5344CB8AC3E}">
        <p14:creationId xmlns:p14="http://schemas.microsoft.com/office/powerpoint/2010/main" val="5760684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Psychological Explanation </a:t>
            </a:r>
          </a:p>
        </p:txBody>
      </p:sp>
      <p:pic>
        <p:nvPicPr>
          <p:cNvPr id="6" name="Graphic 5" descr="Brain in head with solid fill">
            <a:extLst>
              <a:ext uri="{FF2B5EF4-FFF2-40B4-BE49-F238E27FC236}">
                <a16:creationId xmlns:a16="http://schemas.microsoft.com/office/drawing/2014/main" id="{056A8EB8-BF67-D4B6-2A05-9EAAF6E0C06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481980" y="1600201"/>
            <a:ext cx="3989040" cy="3989040"/>
          </a:xfrm>
          <a:prstGeom prst="rect">
            <a:avLst/>
          </a:prstGeom>
        </p:spPr>
      </p:pic>
      <p:sp>
        <p:nvSpPr>
          <p:cNvPr id="3" name="Content Placeholder 2">
            <a:extLst>
              <a:ext uri="{FF2B5EF4-FFF2-40B4-BE49-F238E27FC236}">
                <a16:creationId xmlns:a16="http://schemas.microsoft.com/office/drawing/2014/main" id="{5E65F74A-C219-4798-82D2-54419E7D3357}"/>
              </a:ext>
            </a:extLst>
          </p:cNvPr>
          <p:cNvSpPr>
            <a:spLocks noGrp="1"/>
          </p:cNvSpPr>
          <p:nvPr/>
        </p:nvSpPr>
        <p:spPr>
          <a:xfrm>
            <a:off x="4648200" y="1600201"/>
            <a:ext cx="4038600" cy="39890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20000"/>
              </a:spcBef>
            </a:pPr>
            <a:r>
              <a:rPr lang="en-US" dirty="0"/>
              <a:t>Psychodynamic / Cognitive </a:t>
            </a:r>
          </a:p>
          <a:p>
            <a:pPr>
              <a:spcBef>
                <a:spcPct val="20000"/>
              </a:spcBef>
            </a:pPr>
            <a:r>
              <a:rPr lang="en-US" dirty="0" err="1"/>
              <a:t>Behavioural</a:t>
            </a:r>
            <a:r>
              <a:rPr lang="en-US" dirty="0"/>
              <a:t> / Sociocultural </a:t>
            </a:r>
          </a:p>
        </p:txBody>
      </p:sp>
    </p:spTree>
    <p:extLst>
      <p:ext uri="{BB962C8B-B14F-4D97-AF65-F5344CB8AC3E}">
        <p14:creationId xmlns:p14="http://schemas.microsoft.com/office/powerpoint/2010/main" val="32439803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Psychodynamic Approach</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739485"/>
          </a:xfrm>
          <a:prstGeom prst="rect">
            <a:avLst/>
          </a:prstGeom>
          <a:noFill/>
        </p:spPr>
        <p:txBody>
          <a:bodyPr wrap="square">
            <a:spAutoFit/>
          </a:bodyPr>
          <a:lstStyle/>
          <a:p>
            <a:r>
              <a:rPr lang="en-US" sz="1800" dirty="0"/>
              <a:t>According to Freud, if an individual fails to effectively utilize their ego defense mechanisms, then it may lead to symptoms of Schizophrenia. </a:t>
            </a:r>
          </a:p>
          <a:p>
            <a:endParaRPr lang="en-US" sz="1800" dirty="0"/>
          </a:p>
          <a:p>
            <a:r>
              <a:rPr lang="en-US" sz="1800" dirty="0"/>
              <a:t>Schizophrenic Mothers: Individuals with Schizophrenia, may have had mothers, who were cold in nature. They may have been unresponsive/uninterested towards the child’s needs. </a:t>
            </a:r>
          </a:p>
          <a:p>
            <a:endParaRPr lang="en-US" sz="1800" dirty="0"/>
          </a:p>
          <a:p>
            <a:r>
              <a:rPr lang="en-US" sz="1800" dirty="0"/>
              <a:t>The explanations have limited research support. </a:t>
            </a:r>
          </a:p>
          <a:p>
            <a:endParaRPr lang="en-US" sz="1800" dirty="0"/>
          </a:p>
          <a:p>
            <a:r>
              <a:rPr lang="en-US" sz="1800" dirty="0"/>
              <a:t>However, Freud did state that individuals with Schizophrenia may not be suitable to be treated with psychoanalysis</a:t>
            </a:r>
          </a:p>
          <a:p>
            <a:endParaRPr lang="en-GB" sz="2100" dirty="0"/>
          </a:p>
        </p:txBody>
      </p:sp>
    </p:spTree>
    <p:extLst>
      <p:ext uri="{BB962C8B-B14F-4D97-AF65-F5344CB8AC3E}">
        <p14:creationId xmlns:p14="http://schemas.microsoft.com/office/powerpoint/2010/main" val="4064827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395536" y="0"/>
            <a:ext cx="8229600" cy="1143000"/>
          </a:xfrm>
        </p:spPr>
        <p:txBody>
          <a:bodyPr>
            <a:normAutofit/>
          </a:bodyPr>
          <a:lstStyle/>
          <a:p>
            <a:pPr algn="ctr"/>
            <a:r>
              <a:rPr lang="en-GB" b="1" dirty="0">
                <a:cs typeface="Arial" panose="020B0604020202020204" pitchFamily="34" charset="0"/>
              </a:rPr>
              <a:t>Sociocultural Approach</a:t>
            </a:r>
          </a:p>
        </p:txBody>
      </p:sp>
      <p:sp>
        <p:nvSpPr>
          <p:cNvPr id="4" name="TextBox 3">
            <a:extLst>
              <a:ext uri="{FF2B5EF4-FFF2-40B4-BE49-F238E27FC236}">
                <a16:creationId xmlns:a16="http://schemas.microsoft.com/office/drawing/2014/main" id="{25A2FE0C-8188-428C-9DBD-A814733232F6}"/>
              </a:ext>
            </a:extLst>
          </p:cNvPr>
          <p:cNvSpPr txBox="1"/>
          <p:nvPr/>
        </p:nvSpPr>
        <p:spPr>
          <a:xfrm>
            <a:off x="755576" y="1124744"/>
            <a:ext cx="7353817" cy="5018105"/>
          </a:xfrm>
          <a:prstGeom prst="rect">
            <a:avLst/>
          </a:prstGeom>
          <a:noFill/>
        </p:spPr>
        <p:txBody>
          <a:bodyPr wrap="square">
            <a:spAutoFit/>
          </a:bodyPr>
          <a:lstStyle/>
          <a:p>
            <a:pPr lvl="1">
              <a:lnSpc>
                <a:spcPct val="150000"/>
              </a:lnSpc>
            </a:pPr>
            <a:r>
              <a:rPr lang="en-US" altLang="en-US" sz="1300" b="1" dirty="0"/>
              <a:t>Multicultural factors</a:t>
            </a:r>
          </a:p>
          <a:p>
            <a:pPr lvl="2">
              <a:lnSpc>
                <a:spcPct val="150000"/>
              </a:lnSpc>
            </a:pPr>
            <a:r>
              <a:rPr lang="en-US" altLang="en-US" sz="1300" dirty="0"/>
              <a:t>Higher among individuals within black community than Caucasian. </a:t>
            </a:r>
          </a:p>
          <a:p>
            <a:pPr lvl="2">
              <a:lnSpc>
                <a:spcPct val="150000"/>
              </a:lnSpc>
            </a:pPr>
            <a:r>
              <a:rPr lang="en-US" altLang="en-US" sz="1300" dirty="0"/>
              <a:t>However economic challenges and day to day limitations will have to be accounted for.</a:t>
            </a:r>
          </a:p>
          <a:p>
            <a:pPr lvl="2">
              <a:lnSpc>
                <a:spcPct val="150000"/>
              </a:lnSpc>
            </a:pPr>
            <a:endParaRPr lang="en-US" altLang="en-US" sz="1300" dirty="0"/>
          </a:p>
          <a:p>
            <a:pPr lvl="1">
              <a:lnSpc>
                <a:spcPct val="150000"/>
              </a:lnSpc>
            </a:pPr>
            <a:r>
              <a:rPr lang="en-US" altLang="en-US" sz="1300" b="1" dirty="0"/>
              <a:t>Social labeling</a:t>
            </a:r>
          </a:p>
          <a:p>
            <a:pPr lvl="2">
              <a:lnSpc>
                <a:spcPct val="150000"/>
              </a:lnSpc>
            </a:pPr>
            <a:r>
              <a:rPr lang="en-US" altLang="en-US" sz="1300" dirty="0"/>
              <a:t>Self-fulling prophecy (When social norms are not abided)</a:t>
            </a:r>
          </a:p>
          <a:p>
            <a:pPr lvl="2">
              <a:lnSpc>
                <a:spcPct val="150000"/>
              </a:lnSpc>
            </a:pPr>
            <a:endParaRPr lang="en-US" altLang="en-US" sz="1300" dirty="0"/>
          </a:p>
          <a:p>
            <a:pPr lvl="1">
              <a:lnSpc>
                <a:spcPct val="150000"/>
              </a:lnSpc>
            </a:pPr>
            <a:r>
              <a:rPr lang="en-US" altLang="en-US" sz="1300" b="1" dirty="0"/>
              <a:t>Family dysfunction</a:t>
            </a:r>
          </a:p>
          <a:p>
            <a:pPr lvl="2">
              <a:lnSpc>
                <a:spcPct val="150000"/>
              </a:lnSpc>
            </a:pPr>
            <a:r>
              <a:rPr lang="en-US" altLang="en-US" sz="1300" dirty="0"/>
              <a:t>Double Bind Hypothesis </a:t>
            </a:r>
          </a:p>
          <a:p>
            <a:pPr lvl="2">
              <a:lnSpc>
                <a:spcPct val="150000"/>
              </a:lnSpc>
            </a:pPr>
            <a:r>
              <a:rPr lang="en-US" altLang="en-US" sz="1300" dirty="0"/>
              <a:t>Parents communicate contradictory messages, making it challenging to meet the expectation of the parent.</a:t>
            </a:r>
          </a:p>
          <a:p>
            <a:pPr lvl="2">
              <a:lnSpc>
                <a:spcPct val="150000"/>
              </a:lnSpc>
            </a:pPr>
            <a:r>
              <a:rPr lang="en-US" altLang="en-US" sz="1300" dirty="0"/>
              <a:t>Primary verbal communication maybe followed with contradictory non-verbal message. </a:t>
            </a:r>
          </a:p>
          <a:p>
            <a:pPr lvl="2">
              <a:lnSpc>
                <a:spcPct val="150000"/>
              </a:lnSpc>
            </a:pPr>
            <a:r>
              <a:rPr lang="en-US" altLang="en-US" sz="1300" dirty="0"/>
              <a:t>As a result, child adapts different coping strategies </a:t>
            </a:r>
          </a:p>
          <a:p>
            <a:pPr>
              <a:lnSpc>
                <a:spcPct val="150000"/>
              </a:lnSpc>
            </a:pPr>
            <a:endParaRPr lang="en-GB" sz="2100" dirty="0"/>
          </a:p>
        </p:txBody>
      </p:sp>
    </p:spTree>
    <p:extLst>
      <p:ext uri="{BB962C8B-B14F-4D97-AF65-F5344CB8AC3E}">
        <p14:creationId xmlns:p14="http://schemas.microsoft.com/office/powerpoint/2010/main" val="4620276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Behavioural Approach</a:t>
            </a:r>
          </a:p>
        </p:txBody>
      </p:sp>
      <p:sp>
        <p:nvSpPr>
          <p:cNvPr id="4" name="TextBox 3">
            <a:extLst>
              <a:ext uri="{FF2B5EF4-FFF2-40B4-BE49-F238E27FC236}">
                <a16:creationId xmlns:a16="http://schemas.microsoft.com/office/drawing/2014/main" id="{25A2FE0C-8188-428C-9DBD-A814733232F6}"/>
              </a:ext>
            </a:extLst>
          </p:cNvPr>
          <p:cNvSpPr txBox="1"/>
          <p:nvPr/>
        </p:nvSpPr>
        <p:spPr>
          <a:xfrm>
            <a:off x="457200" y="1600201"/>
            <a:ext cx="4038600" cy="3989040"/>
          </a:xfrm>
          <a:prstGeom prst="rect">
            <a:avLst/>
          </a:prstGeom>
        </p:spPr>
        <p:txBody>
          <a:bodyPr vert="horz" lIns="91440" tIns="45720" rIns="91440" bIns="45720" rtlCol="0">
            <a:normAutofit/>
          </a:bodyPr>
          <a:lstStyle/>
          <a:p>
            <a:pPr marL="0" indent="0">
              <a:lnSpc>
                <a:spcPct val="90000"/>
              </a:lnSpc>
              <a:spcBef>
                <a:spcPct val="20000"/>
              </a:spcBef>
              <a:buFont typeface="Arial" pitchFamily="34" charset="0"/>
              <a:buNone/>
            </a:pPr>
            <a:r>
              <a:rPr lang="en-US" sz="1500" b="1"/>
              <a:t>Token Economy </a:t>
            </a:r>
          </a:p>
          <a:p>
            <a:pPr>
              <a:lnSpc>
                <a:spcPct val="90000"/>
              </a:lnSpc>
              <a:spcBef>
                <a:spcPct val="20000"/>
              </a:spcBef>
              <a:buFont typeface="Arial" pitchFamily="34" charset="0"/>
            </a:pPr>
            <a:r>
              <a:rPr lang="en-US" sz="1500"/>
              <a:t>Based on Behavioral principles</a:t>
            </a:r>
          </a:p>
          <a:p>
            <a:pPr>
              <a:lnSpc>
                <a:spcPct val="90000"/>
              </a:lnSpc>
              <a:spcBef>
                <a:spcPct val="20000"/>
              </a:spcBef>
              <a:buFont typeface="Arial" pitchFamily="34" charset="0"/>
            </a:pPr>
            <a:r>
              <a:rPr lang="en-US" sz="1500"/>
              <a:t>Operant conditioning plays a crucial role in shaping behaviors</a:t>
            </a:r>
          </a:p>
          <a:p>
            <a:pPr lvl="1">
              <a:lnSpc>
                <a:spcPct val="90000"/>
              </a:lnSpc>
              <a:spcBef>
                <a:spcPct val="20000"/>
              </a:spcBef>
              <a:buFont typeface="Arial" pitchFamily="34" charset="0"/>
            </a:pPr>
            <a:r>
              <a:rPr lang="en-US" sz="1500"/>
              <a:t>Socially acceptable behaviors – Rewarded</a:t>
            </a:r>
          </a:p>
          <a:p>
            <a:pPr lvl="1">
              <a:lnSpc>
                <a:spcPct val="90000"/>
              </a:lnSpc>
              <a:spcBef>
                <a:spcPct val="20000"/>
              </a:spcBef>
              <a:buFont typeface="Arial" pitchFamily="34" charset="0"/>
            </a:pPr>
            <a:r>
              <a:rPr lang="en-US" sz="1500"/>
              <a:t>Socially unacceptable behaviors – Not Rewarded</a:t>
            </a:r>
          </a:p>
          <a:p>
            <a:pPr>
              <a:lnSpc>
                <a:spcPct val="90000"/>
              </a:lnSpc>
              <a:spcBef>
                <a:spcPct val="20000"/>
              </a:spcBef>
              <a:buFont typeface="Arial" pitchFamily="34" charset="0"/>
            </a:pPr>
            <a:r>
              <a:rPr lang="en-US" sz="1500"/>
              <a:t>Tokens could be used in exchange for food, family hours, any other desirable privileges. </a:t>
            </a:r>
          </a:p>
          <a:p>
            <a:pPr>
              <a:lnSpc>
                <a:spcPct val="90000"/>
              </a:lnSpc>
              <a:spcBef>
                <a:spcPct val="20000"/>
              </a:spcBef>
              <a:buFont typeface="Arial" pitchFamily="34" charset="0"/>
            </a:pPr>
            <a:r>
              <a:rPr lang="en-US" sz="1500"/>
              <a:t>Research has indicated a decline in psychotic behaviors</a:t>
            </a:r>
          </a:p>
          <a:p>
            <a:pPr>
              <a:lnSpc>
                <a:spcPct val="90000"/>
              </a:lnSpc>
              <a:spcBef>
                <a:spcPct val="20000"/>
              </a:spcBef>
              <a:buFont typeface="Arial" pitchFamily="34" charset="0"/>
            </a:pPr>
            <a:r>
              <a:rPr lang="en-US" sz="1500"/>
              <a:t>Ethics of the treatment was bought into question</a:t>
            </a:r>
          </a:p>
          <a:p>
            <a:pPr>
              <a:lnSpc>
                <a:spcPct val="90000"/>
              </a:lnSpc>
              <a:spcBef>
                <a:spcPct val="20000"/>
              </a:spcBef>
              <a:buFont typeface="Arial" pitchFamily="34" charset="0"/>
            </a:pPr>
            <a:r>
              <a:rPr lang="en-US" sz="1500"/>
              <a:t>Past studies had not taken place in a controlled setting</a:t>
            </a:r>
          </a:p>
          <a:p>
            <a:pPr>
              <a:lnSpc>
                <a:spcPct val="90000"/>
              </a:lnSpc>
              <a:spcBef>
                <a:spcPct val="20000"/>
              </a:spcBef>
              <a:buFont typeface="Arial" pitchFamily="34" charset="0"/>
            </a:pPr>
            <a:endParaRPr lang="en-GB" sz="1500"/>
          </a:p>
        </p:txBody>
      </p:sp>
      <p:pic>
        <p:nvPicPr>
          <p:cNvPr id="5" name="Content Placeholder 4" descr="Coins with solid fill">
            <a:extLst>
              <a:ext uri="{FF2B5EF4-FFF2-40B4-BE49-F238E27FC236}">
                <a16:creationId xmlns:a16="http://schemas.microsoft.com/office/drawing/2014/main" id="{512B3A64-8055-7D63-626B-989C802E78D4}"/>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8104" y="1988840"/>
            <a:ext cx="2880320" cy="2880320"/>
          </a:xfrm>
        </p:spPr>
      </p:pic>
    </p:spTree>
    <p:extLst>
      <p:ext uri="{BB962C8B-B14F-4D97-AF65-F5344CB8AC3E}">
        <p14:creationId xmlns:p14="http://schemas.microsoft.com/office/powerpoint/2010/main" val="30557960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9B9-A5BE-145B-E748-0733F5561B65}"/>
              </a:ext>
            </a:extLst>
          </p:cNvPr>
          <p:cNvSpPr>
            <a:spLocks noGrp="1"/>
          </p:cNvSpPr>
          <p:nvPr>
            <p:ph type="title"/>
          </p:nvPr>
        </p:nvSpPr>
        <p:spPr/>
        <p:txBody>
          <a:bodyPr>
            <a:normAutofit/>
          </a:bodyPr>
          <a:lstStyle/>
          <a:p>
            <a:r>
              <a:rPr lang="en-GB" sz="4000" b="1" dirty="0"/>
              <a:t>Historical Treatment</a:t>
            </a:r>
            <a:endParaRPr lang="en-GB" sz="4000" dirty="0"/>
          </a:p>
        </p:txBody>
      </p:sp>
      <p:sp>
        <p:nvSpPr>
          <p:cNvPr id="4" name="Content Placeholder 2">
            <a:extLst>
              <a:ext uri="{FF2B5EF4-FFF2-40B4-BE49-F238E27FC236}">
                <a16:creationId xmlns:a16="http://schemas.microsoft.com/office/drawing/2014/main" id="{99C8E4E4-86AF-4B3C-8975-B224FA8D1B5E}"/>
              </a:ext>
            </a:extLst>
          </p:cNvPr>
          <p:cNvSpPr>
            <a:spLocks noGrp="1"/>
          </p:cNvSpPr>
          <p:nvPr/>
        </p:nvSpPr>
        <p:spPr>
          <a:xfrm>
            <a:off x="539552" y="1628800"/>
            <a:ext cx="8147247" cy="36004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1100" dirty="0" err="1"/>
              <a:t>Institutionalised</a:t>
            </a:r>
            <a:r>
              <a:rPr lang="en-US" sz="1100" dirty="0"/>
              <a:t> Treatment: </a:t>
            </a:r>
          </a:p>
          <a:p>
            <a:pPr lvl="1">
              <a:lnSpc>
                <a:spcPct val="150000"/>
              </a:lnSpc>
            </a:pPr>
            <a:r>
              <a:rPr lang="en-US" sz="1100" dirty="0"/>
              <a:t>During the 20</a:t>
            </a:r>
            <a:r>
              <a:rPr lang="en-US" sz="1100" baseline="30000" dirty="0"/>
              <a:t>th</a:t>
            </a:r>
            <a:r>
              <a:rPr lang="en-US" sz="1100" dirty="0"/>
              <a:t> Century, individuals with Schizophrenia was considered to be not be treatable. </a:t>
            </a:r>
          </a:p>
          <a:p>
            <a:pPr lvl="1">
              <a:lnSpc>
                <a:spcPct val="150000"/>
              </a:lnSpc>
            </a:pPr>
            <a:r>
              <a:rPr lang="en-US" sz="1100" dirty="0"/>
              <a:t>Most patients were admitted to institutionalized public hospitals for their treatment process. </a:t>
            </a:r>
          </a:p>
          <a:p>
            <a:pPr lvl="1">
              <a:lnSpc>
                <a:spcPct val="150000"/>
              </a:lnSpc>
            </a:pPr>
            <a:r>
              <a:rPr lang="en-US" sz="1100" dirty="0"/>
              <a:t>However, most patients did not indicate a positive change towards traditional treatments </a:t>
            </a:r>
          </a:p>
          <a:p>
            <a:pPr lvl="1">
              <a:lnSpc>
                <a:spcPct val="150000"/>
              </a:lnSpc>
            </a:pPr>
            <a:r>
              <a:rPr lang="en-US" sz="1100" dirty="0"/>
              <a:t>Patients were then detained and subjected to treatment procedures, that are now identified to be inhumane and unethical.</a:t>
            </a:r>
          </a:p>
          <a:p>
            <a:pPr lvl="1">
              <a:lnSpc>
                <a:spcPct val="150000"/>
              </a:lnSpc>
            </a:pPr>
            <a:r>
              <a:rPr lang="en-US" sz="1100" dirty="0"/>
              <a:t>Most of the treatment goals, involved providing the patients food, clothing and shelter.</a:t>
            </a:r>
          </a:p>
          <a:p>
            <a:pPr lvl="1">
              <a:lnSpc>
                <a:spcPct val="150000"/>
              </a:lnSpc>
            </a:pPr>
            <a:r>
              <a:rPr lang="en-US" sz="1100" dirty="0"/>
              <a:t>In 1973, the practice of </a:t>
            </a:r>
            <a:r>
              <a:rPr lang="en-US" sz="1100" b="1" dirty="0"/>
              <a:t>Moral treatment </a:t>
            </a:r>
            <a:r>
              <a:rPr lang="en-US" sz="1100" dirty="0"/>
              <a:t>was proposed.</a:t>
            </a:r>
          </a:p>
          <a:p>
            <a:pPr>
              <a:lnSpc>
                <a:spcPct val="150000"/>
              </a:lnSpc>
            </a:pPr>
            <a:endParaRPr lang="en-US" sz="1800" dirty="0"/>
          </a:p>
        </p:txBody>
      </p:sp>
      <p:pic>
        <p:nvPicPr>
          <p:cNvPr id="5" name="Graphic 4" descr="Clipboard with solid fill">
            <a:extLst>
              <a:ext uri="{FF2B5EF4-FFF2-40B4-BE49-F238E27FC236}">
                <a16:creationId xmlns:a16="http://schemas.microsoft.com/office/drawing/2014/main" id="{FC74306C-803B-E62E-23C2-406DE75D26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32240" y="3356992"/>
            <a:ext cx="2203673" cy="2203673"/>
          </a:xfrm>
          <a:prstGeom prst="rect">
            <a:avLst/>
          </a:prstGeom>
        </p:spPr>
      </p:pic>
    </p:spTree>
    <p:extLst>
      <p:ext uri="{BB962C8B-B14F-4D97-AF65-F5344CB8AC3E}">
        <p14:creationId xmlns:p14="http://schemas.microsoft.com/office/powerpoint/2010/main" val="11545848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Psychological Intervention </a:t>
            </a:r>
          </a:p>
        </p:txBody>
      </p:sp>
      <p:pic>
        <p:nvPicPr>
          <p:cNvPr id="5" name="Graphic 4" descr="Right And Left Brain with solid fill">
            <a:extLst>
              <a:ext uri="{FF2B5EF4-FFF2-40B4-BE49-F238E27FC236}">
                <a16:creationId xmlns:a16="http://schemas.microsoft.com/office/drawing/2014/main" id="{B3AA6E69-3C78-FF6A-CCD0-470056ED02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1980" y="1600201"/>
            <a:ext cx="3989040" cy="3989040"/>
          </a:xfrm>
          <a:prstGeom prst="rect">
            <a:avLst/>
          </a:prstGeom>
        </p:spPr>
      </p:pic>
      <p:sp>
        <p:nvSpPr>
          <p:cNvPr id="6" name="Content Placeholder 2">
            <a:extLst>
              <a:ext uri="{FF2B5EF4-FFF2-40B4-BE49-F238E27FC236}">
                <a16:creationId xmlns:a16="http://schemas.microsoft.com/office/drawing/2014/main" id="{35178575-37B6-4FED-AD53-4B9A863A4090}"/>
              </a:ext>
            </a:extLst>
          </p:cNvPr>
          <p:cNvSpPr>
            <a:spLocks noGrp="1"/>
          </p:cNvSpPr>
          <p:nvPr/>
        </p:nvSpPr>
        <p:spPr>
          <a:xfrm>
            <a:off x="4648200" y="1600201"/>
            <a:ext cx="4038600" cy="39890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20000"/>
              </a:spcBef>
            </a:pPr>
            <a:r>
              <a:rPr lang="en-US" sz="1800"/>
              <a:t>CBT (Cognitive Behavioral Therapy) </a:t>
            </a:r>
          </a:p>
          <a:p>
            <a:pPr>
              <a:spcBef>
                <a:spcPct val="20000"/>
              </a:spcBef>
            </a:pPr>
            <a:r>
              <a:rPr lang="en-US" sz="1800"/>
              <a:t>CPA (Care Programme Approach)</a:t>
            </a:r>
          </a:p>
          <a:p>
            <a:pPr>
              <a:spcBef>
                <a:spcPct val="20000"/>
              </a:spcBef>
            </a:pPr>
            <a:r>
              <a:rPr lang="en-US" sz="1800"/>
              <a:t>CRT (Crisis Resolution Teams) </a:t>
            </a:r>
          </a:p>
          <a:p>
            <a:pPr>
              <a:spcBef>
                <a:spcPct val="20000"/>
              </a:spcBef>
            </a:pPr>
            <a:r>
              <a:rPr lang="en-US" sz="1800"/>
              <a:t>Family intervention </a:t>
            </a:r>
          </a:p>
          <a:p>
            <a:pPr>
              <a:spcBef>
                <a:spcPct val="20000"/>
              </a:spcBef>
            </a:pPr>
            <a:r>
              <a:rPr lang="en-US" sz="1800"/>
              <a:t>Art Therapies – Promotion of Recovery</a:t>
            </a:r>
          </a:p>
          <a:p>
            <a:pPr>
              <a:spcBef>
                <a:spcPct val="20000"/>
              </a:spcBef>
            </a:pPr>
            <a:endParaRPr lang="en-US" sz="1800"/>
          </a:p>
          <a:p>
            <a:pPr>
              <a:spcBef>
                <a:spcPct val="20000"/>
              </a:spcBef>
            </a:pPr>
            <a:r>
              <a:rPr lang="en-US" sz="1800"/>
              <a:t>Antipsychotics – </a:t>
            </a:r>
          </a:p>
          <a:p>
            <a:pPr>
              <a:spcBef>
                <a:spcPct val="20000"/>
              </a:spcBef>
            </a:pPr>
            <a:r>
              <a:rPr lang="en-US" sz="1800"/>
              <a:t>Typical Antipsychotics (First generation developed in 1950’s)</a:t>
            </a:r>
          </a:p>
          <a:p>
            <a:pPr>
              <a:spcBef>
                <a:spcPct val="20000"/>
              </a:spcBef>
            </a:pPr>
            <a:r>
              <a:rPr lang="en-US" sz="1800"/>
              <a:t>A-Typical Antipsychotics  (New generation developed in 1990’s)</a:t>
            </a:r>
          </a:p>
        </p:txBody>
      </p:sp>
    </p:spTree>
    <p:extLst>
      <p:ext uri="{BB962C8B-B14F-4D97-AF65-F5344CB8AC3E}">
        <p14:creationId xmlns:p14="http://schemas.microsoft.com/office/powerpoint/2010/main" val="3512344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Rehabilitation</a:t>
            </a:r>
          </a:p>
        </p:txBody>
      </p:sp>
      <p:pic>
        <p:nvPicPr>
          <p:cNvPr id="5" name="Graphic 4" descr="Care with solid fill">
            <a:extLst>
              <a:ext uri="{FF2B5EF4-FFF2-40B4-BE49-F238E27FC236}">
                <a16:creationId xmlns:a16="http://schemas.microsoft.com/office/drawing/2014/main" id="{B3AA6E69-3C78-FF6A-CCD0-470056ED02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481980" y="1600201"/>
            <a:ext cx="3989040" cy="3989040"/>
          </a:xfrm>
          <a:prstGeom prst="rect">
            <a:avLst/>
          </a:prstGeom>
        </p:spPr>
      </p:pic>
      <p:sp>
        <p:nvSpPr>
          <p:cNvPr id="6" name="Content Placeholder 2">
            <a:extLst>
              <a:ext uri="{FF2B5EF4-FFF2-40B4-BE49-F238E27FC236}">
                <a16:creationId xmlns:a16="http://schemas.microsoft.com/office/drawing/2014/main" id="{35178575-37B6-4FED-AD53-4B9A863A4090}"/>
              </a:ext>
            </a:extLst>
          </p:cNvPr>
          <p:cNvSpPr>
            <a:spLocks noGrp="1"/>
          </p:cNvSpPr>
          <p:nvPr/>
        </p:nvSpPr>
        <p:spPr>
          <a:xfrm>
            <a:off x="4648200" y="1600201"/>
            <a:ext cx="3812232" cy="3124943"/>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20000"/>
              </a:spcBef>
            </a:pPr>
            <a:r>
              <a:rPr lang="en-US" sz="2600" dirty="0"/>
              <a:t>Treatment resistance symptoms of psychosis</a:t>
            </a:r>
          </a:p>
          <a:p>
            <a:pPr>
              <a:spcBef>
                <a:spcPct val="20000"/>
              </a:spcBef>
            </a:pPr>
            <a:endParaRPr lang="en-US" sz="2600" dirty="0"/>
          </a:p>
          <a:p>
            <a:pPr>
              <a:spcBef>
                <a:spcPct val="20000"/>
              </a:spcBef>
            </a:pPr>
            <a:r>
              <a:rPr lang="en-US" sz="2600" dirty="0"/>
              <a:t>Recurrent admission or acute patient </a:t>
            </a:r>
          </a:p>
          <a:p>
            <a:pPr>
              <a:spcBef>
                <a:spcPct val="20000"/>
              </a:spcBef>
            </a:pPr>
            <a:endParaRPr lang="en-US" sz="2600" dirty="0"/>
          </a:p>
          <a:p>
            <a:pPr>
              <a:spcBef>
                <a:spcPct val="20000"/>
              </a:spcBef>
            </a:pPr>
            <a:r>
              <a:rPr lang="en-US" sz="2600" dirty="0"/>
              <a:t>Availability of community care </a:t>
            </a:r>
          </a:p>
          <a:p>
            <a:pPr marL="0" indent="0">
              <a:spcBef>
                <a:spcPct val="20000"/>
              </a:spcBef>
              <a:buFont typeface="Arial" pitchFamily="34" charset="0"/>
              <a:buNone/>
            </a:pPr>
            <a:endParaRPr lang="en-US" sz="2600" dirty="0"/>
          </a:p>
          <a:p>
            <a:pPr>
              <a:spcBef>
                <a:spcPct val="20000"/>
              </a:spcBef>
            </a:pPr>
            <a:r>
              <a:rPr lang="en-US" sz="2600" dirty="0"/>
              <a:t>Tool: </a:t>
            </a:r>
            <a:r>
              <a:rPr lang="en-US" sz="2600" b="0" i="0" dirty="0">
                <a:effectLst/>
              </a:rPr>
              <a:t>Quality Indicator for Rehabilitative Care(</a:t>
            </a:r>
            <a:r>
              <a:rPr lang="en-US" sz="2600" dirty="0" err="1"/>
              <a:t>QuIRC</a:t>
            </a:r>
            <a:r>
              <a:rPr lang="en-US" sz="2600" dirty="0"/>
              <a:t>-SA)</a:t>
            </a:r>
          </a:p>
        </p:txBody>
      </p:sp>
    </p:spTree>
    <p:extLst>
      <p:ext uri="{BB962C8B-B14F-4D97-AF65-F5344CB8AC3E}">
        <p14:creationId xmlns:p14="http://schemas.microsoft.com/office/powerpoint/2010/main" val="18598578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1792288" y="4509120"/>
            <a:ext cx="5486400" cy="566738"/>
          </a:xfrm>
        </p:spPr>
        <p:txBody>
          <a:bodyPr vert="horz" lIns="91440" tIns="45720" rIns="91440" bIns="45720" rtlCol="0" anchor="b">
            <a:normAutofit/>
          </a:bodyPr>
          <a:lstStyle/>
          <a:p>
            <a:r>
              <a:rPr lang="en-GB"/>
              <a:t>Case Study Jake </a:t>
            </a:r>
          </a:p>
        </p:txBody>
      </p:sp>
      <p:pic>
        <p:nvPicPr>
          <p:cNvPr id="5" name="Graphic 4" descr="Storytelling outline">
            <a:extLst>
              <a:ext uri="{FF2B5EF4-FFF2-40B4-BE49-F238E27FC236}">
                <a16:creationId xmlns:a16="http://schemas.microsoft.com/office/drawing/2014/main" id="{B3AA6E69-3C78-FF6A-CCD0-470056ED02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2623319" y="612775"/>
            <a:ext cx="3824337" cy="3824337"/>
          </a:xfrm>
          <a:prstGeom prst="rect">
            <a:avLst/>
          </a:prstGeom>
        </p:spPr>
      </p:pic>
      <p:sp>
        <p:nvSpPr>
          <p:cNvPr id="6" name="Content Placeholder 2">
            <a:extLst>
              <a:ext uri="{FF2B5EF4-FFF2-40B4-BE49-F238E27FC236}">
                <a16:creationId xmlns:a16="http://schemas.microsoft.com/office/drawing/2014/main" id="{35178575-37B6-4FED-AD53-4B9A863A4090}"/>
              </a:ext>
            </a:extLst>
          </p:cNvPr>
          <p:cNvSpPr>
            <a:spLocks noGrp="1"/>
          </p:cNvSpPr>
          <p:nvPr/>
        </p:nvSpPr>
        <p:spPr>
          <a:xfrm>
            <a:off x="1792288" y="5157192"/>
            <a:ext cx="5486400" cy="43204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20000"/>
              </a:spcBef>
              <a:buNone/>
            </a:pPr>
            <a:r>
              <a:rPr lang="en-US" sz="1200" kern="1200">
                <a:latin typeface="+mn-lt"/>
                <a:ea typeface="+mn-ea"/>
                <a:cs typeface="+mn-cs"/>
              </a:rPr>
              <a:t>Let’s evaluate Jakes case study and pick out key words which will help us formulate our debate…</a:t>
            </a:r>
          </a:p>
        </p:txBody>
      </p:sp>
    </p:spTree>
    <p:extLst>
      <p:ext uri="{BB962C8B-B14F-4D97-AF65-F5344CB8AC3E}">
        <p14:creationId xmlns:p14="http://schemas.microsoft.com/office/powerpoint/2010/main" val="19269121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9B9-A5BE-145B-E748-0733F5561B65}"/>
              </a:ext>
            </a:extLst>
          </p:cNvPr>
          <p:cNvSpPr>
            <a:spLocks noGrp="1"/>
          </p:cNvSpPr>
          <p:nvPr>
            <p:ph type="title"/>
          </p:nvPr>
        </p:nvSpPr>
        <p:spPr/>
        <p:txBody>
          <a:bodyPr>
            <a:normAutofit/>
          </a:bodyPr>
          <a:lstStyle/>
          <a:p>
            <a:r>
              <a:rPr lang="en-GB" sz="4000" b="1" dirty="0"/>
              <a:t>References and Resources</a:t>
            </a:r>
            <a:endParaRPr lang="en-GB" sz="4000" dirty="0"/>
          </a:p>
        </p:txBody>
      </p:sp>
      <p:sp>
        <p:nvSpPr>
          <p:cNvPr id="3" name="Content Placeholder 2">
            <a:extLst>
              <a:ext uri="{FF2B5EF4-FFF2-40B4-BE49-F238E27FC236}">
                <a16:creationId xmlns:a16="http://schemas.microsoft.com/office/drawing/2014/main" id="{1504743A-F7A8-45AF-A10D-3EF5164911BB}"/>
              </a:ext>
            </a:extLst>
          </p:cNvPr>
          <p:cNvSpPr>
            <a:spLocks noGrp="1"/>
          </p:cNvSpPr>
          <p:nvPr/>
        </p:nvSpPr>
        <p:spPr>
          <a:xfrm>
            <a:off x="539552" y="1396281"/>
            <a:ext cx="7848871" cy="39386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0" i="0" dirty="0">
                <a:effectLst/>
                <a:latin typeface="Arial" panose="020B0604020202020204" pitchFamily="34" charset="0"/>
              </a:rPr>
              <a:t>Rosenhan, D.L., 1973. On being sane in insane places. </a:t>
            </a:r>
            <a:r>
              <a:rPr lang="en-US" sz="1800" b="0" i="1" dirty="0">
                <a:effectLst/>
                <a:latin typeface="Arial" panose="020B0604020202020204" pitchFamily="34" charset="0"/>
              </a:rPr>
              <a:t>Science</a:t>
            </a:r>
            <a:r>
              <a:rPr lang="en-US" sz="1800" b="0" i="0" dirty="0">
                <a:effectLst/>
                <a:latin typeface="Arial" panose="020B0604020202020204" pitchFamily="34" charset="0"/>
              </a:rPr>
              <a:t>, </a:t>
            </a:r>
            <a:r>
              <a:rPr lang="en-US" sz="1800" b="0" i="1" dirty="0">
                <a:effectLst/>
                <a:latin typeface="Arial" panose="020B0604020202020204" pitchFamily="34" charset="0"/>
              </a:rPr>
              <a:t>179</a:t>
            </a:r>
            <a:r>
              <a:rPr lang="en-US" sz="1800" b="0" i="0" dirty="0">
                <a:effectLst/>
                <a:latin typeface="Arial" panose="020B0604020202020204" pitchFamily="34" charset="0"/>
              </a:rPr>
              <a:t>(4070), pp.250-258.</a:t>
            </a:r>
          </a:p>
          <a:p>
            <a:r>
              <a:rPr lang="en-US" sz="1800" b="0" i="0" dirty="0">
                <a:effectLst/>
                <a:latin typeface="Arial" panose="020B0604020202020204" pitchFamily="34" charset="0"/>
              </a:rPr>
              <a:t>Pickard, B., 2011. Progress in defining the biological causes of schizophrenia. </a:t>
            </a:r>
            <a:r>
              <a:rPr lang="en-US" sz="1800" b="0" i="1" dirty="0">
                <a:effectLst/>
                <a:latin typeface="Arial" panose="020B0604020202020204" pitchFamily="34" charset="0"/>
              </a:rPr>
              <a:t>Expert reviews in molecular medicine</a:t>
            </a:r>
            <a:r>
              <a:rPr lang="en-US" sz="1800" b="0" i="0" dirty="0">
                <a:effectLst/>
                <a:latin typeface="Arial" panose="020B0604020202020204" pitchFamily="34" charset="0"/>
              </a:rPr>
              <a:t>, </a:t>
            </a:r>
            <a:r>
              <a:rPr lang="en-US" sz="1800" b="0" i="1" dirty="0">
                <a:effectLst/>
                <a:latin typeface="Arial" panose="020B0604020202020204" pitchFamily="34" charset="0"/>
              </a:rPr>
              <a:t>13</a:t>
            </a:r>
            <a:r>
              <a:rPr lang="en-US" sz="1800" b="0" i="0" dirty="0">
                <a:effectLst/>
                <a:latin typeface="Arial" panose="020B0604020202020204" pitchFamily="34" charset="0"/>
              </a:rPr>
              <a:t>.</a:t>
            </a:r>
          </a:p>
          <a:p>
            <a:r>
              <a:rPr lang="en-US" sz="1800" b="0" i="0" dirty="0">
                <a:effectLst/>
                <a:latin typeface="Arial" panose="020B0604020202020204" pitchFamily="34" charset="0"/>
              </a:rPr>
              <a:t>McCabe, R. and Priebe, S., 2004. Explanatory models of illness in schizophrenia: comparison of four ethnic groups. </a:t>
            </a:r>
            <a:r>
              <a:rPr lang="en-US" sz="1800" b="0" i="1" dirty="0">
                <a:effectLst/>
                <a:latin typeface="Arial" panose="020B0604020202020204" pitchFamily="34" charset="0"/>
              </a:rPr>
              <a:t>The British Journal of Psychiatry</a:t>
            </a:r>
            <a:r>
              <a:rPr lang="en-US" sz="1800" b="0" i="0" dirty="0">
                <a:effectLst/>
                <a:latin typeface="Arial" panose="020B0604020202020204" pitchFamily="34" charset="0"/>
              </a:rPr>
              <a:t>, </a:t>
            </a:r>
            <a:r>
              <a:rPr lang="en-US" sz="1800" b="0" i="1" dirty="0">
                <a:effectLst/>
                <a:latin typeface="Arial" panose="020B0604020202020204" pitchFamily="34" charset="0"/>
              </a:rPr>
              <a:t>185</a:t>
            </a:r>
            <a:r>
              <a:rPr lang="en-US" sz="1800" b="0" i="0" dirty="0">
                <a:effectLst/>
                <a:latin typeface="Arial" panose="020B0604020202020204" pitchFamily="34" charset="0"/>
              </a:rPr>
              <a:t>(1), pp.25-30.</a:t>
            </a:r>
          </a:p>
          <a:p>
            <a:r>
              <a:rPr lang="en-US" sz="1800" b="0" i="0" dirty="0">
                <a:effectLst/>
                <a:latin typeface="Arial" panose="020B0604020202020204" pitchFamily="34" charset="0"/>
              </a:rPr>
              <a:t>Howes, O.D. and Murray, R.M., 2014. Schizophrenia: an integrated </a:t>
            </a:r>
            <a:r>
              <a:rPr lang="en-US" sz="1800" b="0" i="0" dirty="0" err="1">
                <a:effectLst/>
                <a:latin typeface="Arial" panose="020B0604020202020204" pitchFamily="34" charset="0"/>
              </a:rPr>
              <a:t>sociodevelopmental</a:t>
            </a:r>
            <a:r>
              <a:rPr lang="en-US" sz="1800" b="0" i="0" dirty="0">
                <a:effectLst/>
                <a:latin typeface="Arial" panose="020B0604020202020204" pitchFamily="34" charset="0"/>
              </a:rPr>
              <a:t>-cognitive model. </a:t>
            </a:r>
            <a:r>
              <a:rPr lang="en-US" sz="1800" b="0" i="1" dirty="0">
                <a:effectLst/>
                <a:latin typeface="Arial" panose="020B0604020202020204" pitchFamily="34" charset="0"/>
              </a:rPr>
              <a:t>The Lancet</a:t>
            </a:r>
            <a:r>
              <a:rPr lang="en-US" sz="1800" b="0" i="0" dirty="0">
                <a:effectLst/>
                <a:latin typeface="Arial" panose="020B0604020202020204" pitchFamily="34" charset="0"/>
              </a:rPr>
              <a:t>, </a:t>
            </a:r>
            <a:r>
              <a:rPr lang="en-US" sz="1800" b="0" i="1" dirty="0">
                <a:effectLst/>
                <a:latin typeface="Arial" panose="020B0604020202020204" pitchFamily="34" charset="0"/>
              </a:rPr>
              <a:t>383</a:t>
            </a:r>
            <a:r>
              <a:rPr lang="en-US" sz="1800" b="0" i="0" dirty="0">
                <a:effectLst/>
                <a:latin typeface="Arial" panose="020B0604020202020204" pitchFamily="34" charset="0"/>
              </a:rPr>
              <a:t>(9929), pp.1677-1687.</a:t>
            </a:r>
            <a:endParaRPr lang="en-US" sz="1800" dirty="0"/>
          </a:p>
          <a:p>
            <a:endParaRPr lang="en-US" sz="1800" dirty="0"/>
          </a:p>
        </p:txBody>
      </p:sp>
    </p:spTree>
    <p:extLst>
      <p:ext uri="{BB962C8B-B14F-4D97-AF65-F5344CB8AC3E}">
        <p14:creationId xmlns:p14="http://schemas.microsoft.com/office/powerpoint/2010/main" val="758565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2121</Words>
  <Application>Microsoft Office PowerPoint</Application>
  <PresentationFormat>On-screen Show (4:3)</PresentationFormat>
  <Paragraphs>274</Paragraphs>
  <Slides>39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Myriad Pro</vt:lpstr>
      <vt:lpstr>Arial</vt:lpstr>
      <vt:lpstr>Calibri</vt:lpstr>
      <vt:lpstr>Courier New</vt:lpstr>
      <vt:lpstr>Times New Roman</vt:lpstr>
      <vt:lpstr>Wingdings</vt:lpstr>
      <vt:lpstr>20140311PresentationUWTSDTemplate</vt:lpstr>
      <vt:lpstr>Mental Disorders and Psychopathology</vt:lpstr>
      <vt:lpstr>Module Learning Outcomes</vt:lpstr>
      <vt:lpstr>Assessment Summary</vt:lpstr>
      <vt:lpstr>Level 6 Grading System </vt:lpstr>
      <vt:lpstr>The Generic Assessment Criteria</vt:lpstr>
      <vt:lpstr>Aims of the Session</vt:lpstr>
      <vt:lpstr>**Disclaimer**</vt:lpstr>
      <vt:lpstr>Session Part 1 –  Recap and Historical Context of Mental Health Provision. </vt:lpstr>
      <vt:lpstr>   Activity:  Split into 4 groups.  Create a poster with information about the following – Choose 1 per group:  - The Mental Health Act  - The Mental Capacity Act  -The Human Rights Act  -The Equality Act </vt:lpstr>
      <vt:lpstr>   Information to include in the poster:  - Purpose of the Act  - Important Changes to the Act  - Positives of the Act  - Negatives of the Act  You have 30 minutes – be prepared to present your poster and findings to the class. </vt:lpstr>
      <vt:lpstr>The History of Psychiatry  </vt:lpstr>
      <vt:lpstr>The Historical Context</vt:lpstr>
      <vt:lpstr>The Rise of Asylums</vt:lpstr>
      <vt:lpstr>The Nineteenth Century</vt:lpstr>
      <vt:lpstr>After World War 2</vt:lpstr>
      <vt:lpstr>Question…   Are there similarities between asylums and concentration campus?</vt:lpstr>
      <vt:lpstr>Session Part 2 –  Schizophrenia </vt:lpstr>
      <vt:lpstr>What is Schizophrenia?</vt:lpstr>
      <vt:lpstr>Schizophrenia Definition</vt:lpstr>
      <vt:lpstr>ICD-10 Chapter 5</vt:lpstr>
      <vt:lpstr>Focus Category</vt:lpstr>
      <vt:lpstr>Symptoms of Schizophrenia </vt:lpstr>
      <vt:lpstr>Hallucinations</vt:lpstr>
      <vt:lpstr>PowerPoint Presentation</vt:lpstr>
      <vt:lpstr>Same but different… Twin Theory</vt:lpstr>
      <vt:lpstr>Delusions</vt:lpstr>
      <vt:lpstr>PowerPoint Presentation</vt:lpstr>
      <vt:lpstr>Catatonia </vt:lpstr>
      <vt:lpstr>Causes of the Disorder </vt:lpstr>
      <vt:lpstr>Biological Explanation </vt:lpstr>
      <vt:lpstr>Psychological Explanation </vt:lpstr>
      <vt:lpstr>Psychodynamic Approach</vt:lpstr>
      <vt:lpstr>Sociocultural Approach</vt:lpstr>
      <vt:lpstr>Behavioural Approach</vt:lpstr>
      <vt:lpstr>Historical Treatment</vt:lpstr>
      <vt:lpstr>Psychological Intervention </vt:lpstr>
      <vt:lpstr>Rehabilitation</vt:lpstr>
      <vt:lpstr>Case Study Jake </vt:lpstr>
      <vt:lpstr>References and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Chloe Harries</cp:lastModifiedBy>
  <cp:revision>62</cp:revision>
  <dcterms:created xsi:type="dcterms:W3CDTF">2015-04-14T15:21:28Z</dcterms:created>
  <dcterms:modified xsi:type="dcterms:W3CDTF">2023-02-13T00:09:50Z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