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</p:sldIdLst>
  <p:sldSz cx="21850350" cy="32921575"/>
  <p:notesSz cx="6858000" cy="9144000"/>
  <p:defaultTextStyle>
    <a:defPPr>
      <a:defRPr lang="en-US"/>
    </a:defPPr>
    <a:lvl1pPr marL="0" algn="l" defTabSz="293744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1468723" algn="l" defTabSz="293744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2937443" algn="l" defTabSz="293744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4406164" algn="l" defTabSz="293744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5874885" algn="l" defTabSz="293744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7343607" algn="l" defTabSz="293744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8812329" algn="l" defTabSz="293744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0281050" algn="l" defTabSz="293744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1749770" algn="l" defTabSz="293744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24"/>
    <p:restoredTop sz="94652"/>
  </p:normalViewPr>
  <p:slideViewPr>
    <p:cSldViewPr snapToGrid="0" snapToObjects="1">
      <p:cViewPr>
        <p:scale>
          <a:sx n="20" d="100"/>
          <a:sy n="20" d="100"/>
        </p:scale>
        <p:origin x="-2268" y="-30"/>
      </p:cViewPr>
      <p:guideLst>
        <p:guide orient="horz" pos="10368"/>
        <p:guide pos="68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38779" y="5387865"/>
            <a:ext cx="18572797" cy="11461585"/>
          </a:xfrm>
        </p:spPr>
        <p:txBody>
          <a:bodyPr anchor="b"/>
          <a:lstStyle>
            <a:lvl1pPr algn="ctr">
              <a:defRPr sz="149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31296" y="17291450"/>
            <a:ext cx="16387763" cy="7948424"/>
          </a:xfrm>
        </p:spPr>
        <p:txBody>
          <a:bodyPr/>
          <a:lstStyle>
            <a:lvl1pPr marL="0" indent="0" algn="ctr">
              <a:buNone/>
              <a:defRPr sz="5900"/>
            </a:lvl1pPr>
            <a:lvl2pPr marL="1133241" indent="0" algn="ctr">
              <a:buNone/>
              <a:defRPr sz="5000"/>
            </a:lvl2pPr>
            <a:lvl3pPr marL="2266483" indent="0" algn="ctr">
              <a:buNone/>
              <a:defRPr sz="4500"/>
            </a:lvl3pPr>
            <a:lvl4pPr marL="3399725" indent="0" algn="ctr">
              <a:buNone/>
              <a:defRPr sz="4000"/>
            </a:lvl4pPr>
            <a:lvl5pPr marL="4532967" indent="0" algn="ctr">
              <a:buNone/>
              <a:defRPr sz="4000"/>
            </a:lvl5pPr>
            <a:lvl6pPr marL="5666207" indent="0" algn="ctr">
              <a:buNone/>
              <a:defRPr sz="4000"/>
            </a:lvl6pPr>
            <a:lvl7pPr marL="6799449" indent="0" algn="ctr">
              <a:buNone/>
              <a:defRPr sz="4000"/>
            </a:lvl7pPr>
            <a:lvl8pPr marL="7932690" indent="0" algn="ctr">
              <a:buNone/>
              <a:defRPr sz="4000"/>
            </a:lvl8pPr>
            <a:lvl9pPr marL="9065933" indent="0" algn="ctr">
              <a:buNone/>
              <a:defRPr sz="40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6884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14373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0835" y="8207542"/>
            <a:ext cx="18845927" cy="13694458"/>
          </a:xfrm>
        </p:spPr>
        <p:txBody>
          <a:bodyPr anchor="b"/>
          <a:lstStyle>
            <a:lvl1pPr>
              <a:defRPr sz="149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90835" y="22031557"/>
            <a:ext cx="18845927" cy="7201593"/>
          </a:xfrm>
        </p:spPr>
        <p:txBody>
          <a:bodyPr/>
          <a:lstStyle>
            <a:lvl1pPr marL="0" indent="0">
              <a:buNone/>
              <a:defRPr sz="5900">
                <a:solidFill>
                  <a:schemeClr val="tx1"/>
                </a:solidFill>
              </a:defRPr>
            </a:lvl1pPr>
            <a:lvl2pPr marL="1133241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2pPr>
            <a:lvl3pPr marL="2266483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3pPr>
            <a:lvl4pPr marL="3399725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4pPr>
            <a:lvl5pPr marL="4532967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5pPr>
            <a:lvl6pPr marL="5666207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6pPr>
            <a:lvl7pPr marL="6799449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7pPr>
            <a:lvl8pPr marL="793269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8pPr>
            <a:lvl9pPr marL="9065933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4526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2214" y="8763848"/>
            <a:ext cx="9286399" cy="20888437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61742" y="8763848"/>
            <a:ext cx="9286399" cy="20888437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4093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5060" y="1752777"/>
            <a:ext cx="18845927" cy="6363316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05062" y="8070360"/>
            <a:ext cx="9243721" cy="3955159"/>
          </a:xfrm>
        </p:spPr>
        <p:txBody>
          <a:bodyPr anchor="b"/>
          <a:lstStyle>
            <a:lvl1pPr marL="0" indent="0">
              <a:buNone/>
              <a:defRPr sz="5900" b="1"/>
            </a:lvl1pPr>
            <a:lvl2pPr marL="1133241" indent="0">
              <a:buNone/>
              <a:defRPr sz="5000" b="1"/>
            </a:lvl2pPr>
            <a:lvl3pPr marL="2266483" indent="0">
              <a:buNone/>
              <a:defRPr sz="4500" b="1"/>
            </a:lvl3pPr>
            <a:lvl4pPr marL="3399725" indent="0">
              <a:buNone/>
              <a:defRPr sz="4000" b="1"/>
            </a:lvl4pPr>
            <a:lvl5pPr marL="4532967" indent="0">
              <a:buNone/>
              <a:defRPr sz="4000" b="1"/>
            </a:lvl5pPr>
            <a:lvl6pPr marL="5666207" indent="0">
              <a:buNone/>
              <a:defRPr sz="4000" b="1"/>
            </a:lvl6pPr>
            <a:lvl7pPr marL="6799449" indent="0">
              <a:buNone/>
              <a:defRPr sz="4000" b="1"/>
            </a:lvl7pPr>
            <a:lvl8pPr marL="7932690" indent="0">
              <a:buNone/>
              <a:defRPr sz="4000" b="1"/>
            </a:lvl8pPr>
            <a:lvl9pPr marL="9065933" indent="0">
              <a:buNone/>
              <a:defRPr sz="4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05062" y="12025523"/>
            <a:ext cx="9243721" cy="1768772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061743" y="8070360"/>
            <a:ext cx="9289245" cy="3955159"/>
          </a:xfrm>
        </p:spPr>
        <p:txBody>
          <a:bodyPr anchor="b"/>
          <a:lstStyle>
            <a:lvl1pPr marL="0" indent="0">
              <a:buNone/>
              <a:defRPr sz="5900" b="1"/>
            </a:lvl1pPr>
            <a:lvl2pPr marL="1133241" indent="0">
              <a:buNone/>
              <a:defRPr sz="5000" b="1"/>
            </a:lvl2pPr>
            <a:lvl3pPr marL="2266483" indent="0">
              <a:buNone/>
              <a:defRPr sz="4500" b="1"/>
            </a:lvl3pPr>
            <a:lvl4pPr marL="3399725" indent="0">
              <a:buNone/>
              <a:defRPr sz="4000" b="1"/>
            </a:lvl4pPr>
            <a:lvl5pPr marL="4532967" indent="0">
              <a:buNone/>
              <a:defRPr sz="4000" b="1"/>
            </a:lvl5pPr>
            <a:lvl6pPr marL="5666207" indent="0">
              <a:buNone/>
              <a:defRPr sz="4000" b="1"/>
            </a:lvl6pPr>
            <a:lvl7pPr marL="6799449" indent="0">
              <a:buNone/>
              <a:defRPr sz="4000" b="1"/>
            </a:lvl7pPr>
            <a:lvl8pPr marL="7932690" indent="0">
              <a:buNone/>
              <a:defRPr sz="4000" b="1"/>
            </a:lvl8pPr>
            <a:lvl9pPr marL="9065933" indent="0">
              <a:buNone/>
              <a:defRPr sz="4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1061743" y="12025523"/>
            <a:ext cx="9289245" cy="1768772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05301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48572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00111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5057" y="2194772"/>
            <a:ext cx="7047307" cy="7681700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9245" y="4740105"/>
            <a:ext cx="11061740" cy="23395656"/>
          </a:xfrm>
        </p:spPr>
        <p:txBody>
          <a:bodyPr/>
          <a:lstStyle>
            <a:lvl1pPr>
              <a:defRPr sz="8000"/>
            </a:lvl1pPr>
            <a:lvl2pPr>
              <a:defRPr sz="6900"/>
            </a:lvl2pPr>
            <a:lvl3pPr>
              <a:defRPr sz="5900"/>
            </a:lvl3pPr>
            <a:lvl4pPr>
              <a:defRPr sz="5000"/>
            </a:lvl4pPr>
            <a:lvl5pPr>
              <a:defRPr sz="5000"/>
            </a:lvl5pPr>
            <a:lvl6pPr>
              <a:defRPr sz="5000"/>
            </a:lvl6pPr>
            <a:lvl7pPr>
              <a:defRPr sz="5000"/>
            </a:lvl7pPr>
            <a:lvl8pPr>
              <a:defRPr sz="5000"/>
            </a:lvl8pPr>
            <a:lvl9pPr>
              <a:defRPr sz="5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5057" y="9876475"/>
            <a:ext cx="7047307" cy="18297387"/>
          </a:xfrm>
        </p:spPr>
        <p:txBody>
          <a:bodyPr/>
          <a:lstStyle>
            <a:lvl1pPr marL="0" indent="0">
              <a:buNone/>
              <a:defRPr sz="4000"/>
            </a:lvl1pPr>
            <a:lvl2pPr marL="1133241" indent="0">
              <a:buNone/>
              <a:defRPr sz="3500"/>
            </a:lvl2pPr>
            <a:lvl3pPr marL="2266483" indent="0">
              <a:buNone/>
              <a:defRPr sz="3000"/>
            </a:lvl3pPr>
            <a:lvl4pPr marL="3399725" indent="0">
              <a:buNone/>
              <a:defRPr sz="2500"/>
            </a:lvl4pPr>
            <a:lvl5pPr marL="4532967" indent="0">
              <a:buNone/>
              <a:defRPr sz="2500"/>
            </a:lvl5pPr>
            <a:lvl6pPr marL="5666207" indent="0">
              <a:buNone/>
              <a:defRPr sz="2500"/>
            </a:lvl6pPr>
            <a:lvl7pPr marL="6799449" indent="0">
              <a:buNone/>
              <a:defRPr sz="2500"/>
            </a:lvl7pPr>
            <a:lvl8pPr marL="7932690" indent="0">
              <a:buNone/>
              <a:defRPr sz="2500"/>
            </a:lvl8pPr>
            <a:lvl9pPr marL="9065933" indent="0">
              <a:buNone/>
              <a:defRPr sz="25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93292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5057" y="2194772"/>
            <a:ext cx="7047307" cy="7681700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89245" y="4740105"/>
            <a:ext cx="11061740" cy="23395656"/>
          </a:xfrm>
        </p:spPr>
        <p:txBody>
          <a:bodyPr anchor="t"/>
          <a:lstStyle>
            <a:lvl1pPr marL="0" indent="0">
              <a:buNone/>
              <a:defRPr sz="8000"/>
            </a:lvl1pPr>
            <a:lvl2pPr marL="1133241" indent="0">
              <a:buNone/>
              <a:defRPr sz="6900"/>
            </a:lvl2pPr>
            <a:lvl3pPr marL="2266483" indent="0">
              <a:buNone/>
              <a:defRPr sz="5900"/>
            </a:lvl3pPr>
            <a:lvl4pPr marL="3399725" indent="0">
              <a:buNone/>
              <a:defRPr sz="5000"/>
            </a:lvl4pPr>
            <a:lvl5pPr marL="4532967" indent="0">
              <a:buNone/>
              <a:defRPr sz="5000"/>
            </a:lvl5pPr>
            <a:lvl6pPr marL="5666207" indent="0">
              <a:buNone/>
              <a:defRPr sz="5000"/>
            </a:lvl6pPr>
            <a:lvl7pPr marL="6799449" indent="0">
              <a:buNone/>
              <a:defRPr sz="5000"/>
            </a:lvl7pPr>
            <a:lvl8pPr marL="7932690" indent="0">
              <a:buNone/>
              <a:defRPr sz="5000"/>
            </a:lvl8pPr>
            <a:lvl9pPr marL="9065933" indent="0">
              <a:buNone/>
              <a:defRPr sz="5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5057" y="9876475"/>
            <a:ext cx="7047307" cy="18297387"/>
          </a:xfrm>
        </p:spPr>
        <p:txBody>
          <a:bodyPr/>
          <a:lstStyle>
            <a:lvl1pPr marL="0" indent="0">
              <a:buNone/>
              <a:defRPr sz="4000"/>
            </a:lvl1pPr>
            <a:lvl2pPr marL="1133241" indent="0">
              <a:buNone/>
              <a:defRPr sz="3500"/>
            </a:lvl2pPr>
            <a:lvl3pPr marL="2266483" indent="0">
              <a:buNone/>
              <a:defRPr sz="3000"/>
            </a:lvl3pPr>
            <a:lvl4pPr marL="3399725" indent="0">
              <a:buNone/>
              <a:defRPr sz="2500"/>
            </a:lvl4pPr>
            <a:lvl5pPr marL="4532967" indent="0">
              <a:buNone/>
              <a:defRPr sz="2500"/>
            </a:lvl5pPr>
            <a:lvl6pPr marL="5666207" indent="0">
              <a:buNone/>
              <a:defRPr sz="2500"/>
            </a:lvl6pPr>
            <a:lvl7pPr marL="6799449" indent="0">
              <a:buNone/>
              <a:defRPr sz="2500"/>
            </a:lvl7pPr>
            <a:lvl8pPr marL="7932690" indent="0">
              <a:buNone/>
              <a:defRPr sz="2500"/>
            </a:lvl8pPr>
            <a:lvl9pPr marL="9065933" indent="0">
              <a:buNone/>
              <a:defRPr sz="25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89707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0700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636658" y="1752769"/>
            <a:ext cx="4711482" cy="27899514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02215" y="1752769"/>
            <a:ext cx="13861316" cy="2789951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13978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02214" y="1752777"/>
            <a:ext cx="18845927" cy="6363316"/>
          </a:xfrm>
          <a:prstGeom prst="rect">
            <a:avLst/>
          </a:prstGeom>
        </p:spPr>
        <p:txBody>
          <a:bodyPr vert="horz" lIns="96921" tIns="48460" rIns="96921" bIns="4846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02214" y="8763848"/>
            <a:ext cx="18845927" cy="20888437"/>
          </a:xfrm>
          <a:prstGeom prst="rect">
            <a:avLst/>
          </a:prstGeom>
        </p:spPr>
        <p:txBody>
          <a:bodyPr vert="horz" lIns="96921" tIns="48460" rIns="96921" bIns="4846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02211" y="30513433"/>
            <a:ext cx="4916329" cy="1752769"/>
          </a:xfrm>
          <a:prstGeom prst="rect">
            <a:avLst/>
          </a:prstGeom>
        </p:spPr>
        <p:txBody>
          <a:bodyPr vert="horz" lIns="96921" tIns="48460" rIns="96921" bIns="48460" rtlCol="0" anchor="ctr"/>
          <a:lstStyle>
            <a:lvl1pPr algn="l">
              <a:defRPr sz="3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9151A-8971-494A-BD27-0348896E2E92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237931" y="30513433"/>
            <a:ext cx="7374493" cy="1752769"/>
          </a:xfrm>
          <a:prstGeom prst="rect">
            <a:avLst/>
          </a:prstGeom>
        </p:spPr>
        <p:txBody>
          <a:bodyPr vert="horz" lIns="96921" tIns="48460" rIns="96921" bIns="48460" rtlCol="0" anchor="ctr"/>
          <a:lstStyle>
            <a:lvl1pPr algn="ctr">
              <a:defRPr sz="3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431812" y="30513433"/>
            <a:ext cx="4916329" cy="1752769"/>
          </a:xfrm>
          <a:prstGeom prst="rect">
            <a:avLst/>
          </a:prstGeom>
        </p:spPr>
        <p:txBody>
          <a:bodyPr vert="horz" lIns="96921" tIns="48460" rIns="96921" bIns="48460" rtlCol="0" anchor="ctr"/>
          <a:lstStyle>
            <a:lvl1pPr algn="r">
              <a:defRPr sz="3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6143A-D6F3-F743-B7AD-7A30E92FB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0344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266483" rtl="0" eaLnBrk="1" latinLnBrk="0" hangingPunct="1">
        <a:lnSpc>
          <a:spcPct val="90000"/>
        </a:lnSpc>
        <a:spcBef>
          <a:spcPct val="0"/>
        </a:spcBef>
        <a:buNone/>
        <a:defRPr sz="10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66621" indent="-566621" algn="l" defTabSz="2266483" rtl="0" eaLnBrk="1" latinLnBrk="0" hangingPunct="1">
        <a:lnSpc>
          <a:spcPct val="90000"/>
        </a:lnSpc>
        <a:spcBef>
          <a:spcPts val="2480"/>
        </a:spcBef>
        <a:buFont typeface="Arial" panose="020B0604020202020204" pitchFamily="34" charset="0"/>
        <a:buChar char="•"/>
        <a:defRPr sz="6900" kern="1200">
          <a:solidFill>
            <a:schemeClr val="tx1"/>
          </a:solidFill>
          <a:latin typeface="+mn-lt"/>
          <a:ea typeface="+mn-ea"/>
          <a:cs typeface="+mn-cs"/>
        </a:defRPr>
      </a:lvl1pPr>
      <a:lvl2pPr marL="1699862" indent="-566621" algn="l" defTabSz="2266483" rtl="0" eaLnBrk="1" latinLnBrk="0" hangingPunct="1">
        <a:lnSpc>
          <a:spcPct val="90000"/>
        </a:lnSpc>
        <a:spcBef>
          <a:spcPts val="1239"/>
        </a:spcBef>
        <a:buFont typeface="Arial" panose="020B0604020202020204" pitchFamily="34" charset="0"/>
        <a:buChar char="•"/>
        <a:defRPr sz="5900" kern="1200">
          <a:solidFill>
            <a:schemeClr val="tx1"/>
          </a:solidFill>
          <a:latin typeface="+mn-lt"/>
          <a:ea typeface="+mn-ea"/>
          <a:cs typeface="+mn-cs"/>
        </a:defRPr>
      </a:lvl2pPr>
      <a:lvl3pPr marL="2833105" indent="-566621" algn="l" defTabSz="2266483" rtl="0" eaLnBrk="1" latinLnBrk="0" hangingPunct="1">
        <a:lnSpc>
          <a:spcPct val="90000"/>
        </a:lnSpc>
        <a:spcBef>
          <a:spcPts val="1239"/>
        </a:spcBef>
        <a:buFont typeface="Arial" panose="020B0604020202020204" pitchFamily="34" charset="0"/>
        <a:buChar char="•"/>
        <a:defRPr sz="5000" kern="1200">
          <a:solidFill>
            <a:schemeClr val="tx1"/>
          </a:solidFill>
          <a:latin typeface="+mn-lt"/>
          <a:ea typeface="+mn-ea"/>
          <a:cs typeface="+mn-cs"/>
        </a:defRPr>
      </a:lvl3pPr>
      <a:lvl4pPr marL="3966345" indent="-566621" algn="l" defTabSz="2266483" rtl="0" eaLnBrk="1" latinLnBrk="0" hangingPunct="1">
        <a:lnSpc>
          <a:spcPct val="90000"/>
        </a:lnSpc>
        <a:spcBef>
          <a:spcPts val="1239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4pPr>
      <a:lvl5pPr marL="5099587" indent="-566621" algn="l" defTabSz="2266483" rtl="0" eaLnBrk="1" latinLnBrk="0" hangingPunct="1">
        <a:lnSpc>
          <a:spcPct val="90000"/>
        </a:lnSpc>
        <a:spcBef>
          <a:spcPts val="1239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5pPr>
      <a:lvl6pPr marL="6232829" indent="-566621" algn="l" defTabSz="2266483" rtl="0" eaLnBrk="1" latinLnBrk="0" hangingPunct="1">
        <a:lnSpc>
          <a:spcPct val="90000"/>
        </a:lnSpc>
        <a:spcBef>
          <a:spcPts val="1239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6pPr>
      <a:lvl7pPr marL="7366070" indent="-566621" algn="l" defTabSz="2266483" rtl="0" eaLnBrk="1" latinLnBrk="0" hangingPunct="1">
        <a:lnSpc>
          <a:spcPct val="90000"/>
        </a:lnSpc>
        <a:spcBef>
          <a:spcPts val="1239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7pPr>
      <a:lvl8pPr marL="8499312" indent="-566621" algn="l" defTabSz="2266483" rtl="0" eaLnBrk="1" latinLnBrk="0" hangingPunct="1">
        <a:lnSpc>
          <a:spcPct val="90000"/>
        </a:lnSpc>
        <a:spcBef>
          <a:spcPts val="1239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8pPr>
      <a:lvl9pPr marL="9632553" indent="-566621" algn="l" defTabSz="2266483" rtl="0" eaLnBrk="1" latinLnBrk="0" hangingPunct="1">
        <a:lnSpc>
          <a:spcPct val="90000"/>
        </a:lnSpc>
        <a:spcBef>
          <a:spcPts val="1239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266483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133241" algn="l" defTabSz="2266483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2pPr>
      <a:lvl3pPr marL="2266483" algn="l" defTabSz="2266483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3pPr>
      <a:lvl4pPr marL="3399725" algn="l" defTabSz="2266483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4pPr>
      <a:lvl5pPr marL="4532967" algn="l" defTabSz="2266483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5pPr>
      <a:lvl6pPr marL="5666207" algn="l" defTabSz="2266483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6pPr>
      <a:lvl7pPr marL="6799449" algn="l" defTabSz="2266483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7pPr>
      <a:lvl8pPr marL="7932690" algn="l" defTabSz="2266483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8pPr>
      <a:lvl9pPr marL="9065933" algn="l" defTabSz="2266483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075594" y="2247437"/>
            <a:ext cx="18504658" cy="3761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21124" tIns="110561" rIns="221124" bIns="110561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US" altLang="zh-CN" sz="3600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17472" cy="201610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5850" y="0"/>
            <a:ext cx="1714500" cy="2025241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183929" y="2016104"/>
            <a:ext cx="21482876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15025148" y="20486852"/>
            <a:ext cx="6299753" cy="152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21124" tIns="110561" rIns="221124" bIns="110561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5100" b="1" dirty="0" smtClean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14944312" y="29422807"/>
            <a:ext cx="6299753" cy="152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21124" tIns="110561" rIns="221124" bIns="110561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5100" b="1" dirty="0" smtClean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183928" y="31432551"/>
            <a:ext cx="21482876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5" descr="http://vignette2.wikia.nocookie.net/logopedia/images/7/73/Ford1962.png/revision/latest?cb=201204110254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909" y="31716960"/>
            <a:ext cx="2010682" cy="1069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639" b="17427"/>
          <a:stretch/>
        </p:blipFill>
        <p:spPr bwMode="auto">
          <a:xfrm>
            <a:off x="227153" y="31484274"/>
            <a:ext cx="2415178" cy="1280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9" descr="http://www.oceaneering.com/wp-content/uploads/2011/12/OII-blu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509" y="31663883"/>
            <a:ext cx="2915903" cy="904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556817" y="31754080"/>
            <a:ext cx="9109989" cy="635864"/>
          </a:xfrm>
          <a:prstGeom prst="rect">
            <a:avLst/>
          </a:prstGeom>
          <a:noFill/>
        </p:spPr>
        <p:txBody>
          <a:bodyPr wrap="square" lIns="96921" tIns="48460" rIns="96921" bIns="48460" rtlCol="0">
            <a:spAutoFit/>
          </a:bodyPr>
          <a:lstStyle/>
          <a:p>
            <a:pPr algn="r"/>
            <a:r>
              <a:rPr lang="en-GB" altLang="en-US" sz="3400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School</a:t>
            </a:r>
            <a:r>
              <a:rPr lang="en-GB" altLang="en-US" sz="3400" dirty="0">
                <a:solidFill>
                  <a:srgbClr val="002060"/>
                </a:solidFill>
                <a:latin typeface="Georgia" charset="0"/>
              </a:rPr>
              <a:t> </a:t>
            </a:r>
            <a:r>
              <a:rPr lang="en-GB" altLang="en-US" sz="3400" i="1" dirty="0">
                <a:solidFill>
                  <a:srgbClr val="002060"/>
                </a:solidFill>
                <a:latin typeface="Georgia" charset="0"/>
              </a:rPr>
              <a:t>of</a:t>
            </a:r>
            <a:r>
              <a:rPr lang="en-GB" altLang="en-US" sz="3400" dirty="0">
                <a:solidFill>
                  <a:srgbClr val="002060"/>
                </a:solidFill>
                <a:latin typeface="Georgia" charset="0"/>
              </a:rPr>
              <a:t> </a:t>
            </a:r>
            <a:r>
              <a:rPr lang="en-GB" altLang="en-US" sz="3400" b="1" dirty="0" smtClean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Engineering</a:t>
            </a:r>
            <a:endParaRPr lang="en-GB" sz="3400" dirty="0"/>
          </a:p>
        </p:txBody>
      </p:sp>
      <p:sp>
        <p:nvSpPr>
          <p:cNvPr id="1055" name="Rectangle 31"/>
          <p:cNvSpPr>
            <a:spLocks noChangeArrowheads="1"/>
          </p:cNvSpPr>
          <p:nvPr/>
        </p:nvSpPr>
        <p:spPr bwMode="auto">
          <a:xfrm>
            <a:off x="0" y="0"/>
            <a:ext cx="2185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57" name="Rectangle 33"/>
          <p:cNvSpPr>
            <a:spLocks noChangeArrowheads="1"/>
          </p:cNvSpPr>
          <p:nvPr/>
        </p:nvSpPr>
        <p:spPr bwMode="auto">
          <a:xfrm>
            <a:off x="0" y="0"/>
            <a:ext cx="2185035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59" name="Rectangle 35"/>
          <p:cNvSpPr>
            <a:spLocks noChangeArrowheads="1"/>
          </p:cNvSpPr>
          <p:nvPr/>
        </p:nvSpPr>
        <p:spPr bwMode="auto">
          <a:xfrm>
            <a:off x="0" y="0"/>
            <a:ext cx="2185035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83929" y="2247437"/>
            <a:ext cx="21482877" cy="4804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	</a:t>
            </a:r>
            <a:r>
              <a:rPr lang="en-GB" sz="4800" b="1" dirty="0" smtClean="0">
                <a:solidFill>
                  <a:srgbClr val="002060"/>
                </a:solidFill>
              </a:rPr>
              <a:t>Pipe Crawler Final Design Proposal</a:t>
            </a:r>
          </a:p>
          <a:p>
            <a:r>
              <a:rPr lang="en-GB" sz="4800" b="1" dirty="0" smtClean="0">
                <a:solidFill>
                  <a:srgbClr val="002060"/>
                </a:solidFill>
              </a:rPr>
              <a:t>	</a:t>
            </a:r>
            <a:r>
              <a:rPr lang="en-GB" sz="4400" i="1" dirty="0" smtClean="0">
                <a:solidFill>
                  <a:srgbClr val="002060"/>
                </a:solidFill>
              </a:rPr>
              <a:t>Group C – </a:t>
            </a:r>
            <a:r>
              <a:rPr lang="en-GB" sz="4400" i="1" dirty="0" err="1" smtClean="0">
                <a:solidFill>
                  <a:srgbClr val="002060"/>
                </a:solidFill>
              </a:rPr>
              <a:t>Aidan.C</a:t>
            </a:r>
            <a:r>
              <a:rPr lang="en-GB" sz="4400" i="1" dirty="0" smtClean="0">
                <a:solidFill>
                  <a:srgbClr val="002060"/>
                </a:solidFill>
              </a:rPr>
              <a:t>, </a:t>
            </a:r>
            <a:r>
              <a:rPr lang="en-GB" sz="4400" i="1" dirty="0" err="1" smtClean="0">
                <a:solidFill>
                  <a:srgbClr val="002060"/>
                </a:solidFill>
              </a:rPr>
              <a:t>Ewan.C</a:t>
            </a:r>
            <a:r>
              <a:rPr lang="en-GB" sz="4400" i="1" dirty="0" smtClean="0">
                <a:solidFill>
                  <a:srgbClr val="002060"/>
                </a:solidFill>
              </a:rPr>
              <a:t>, </a:t>
            </a:r>
            <a:r>
              <a:rPr lang="en-GB" sz="4400" i="1" dirty="0" err="1" smtClean="0">
                <a:solidFill>
                  <a:srgbClr val="002060"/>
                </a:solidFill>
              </a:rPr>
              <a:t>Kyle.C</a:t>
            </a:r>
            <a:r>
              <a:rPr lang="en-GB" sz="4400" i="1" dirty="0" smtClean="0">
                <a:solidFill>
                  <a:srgbClr val="002060"/>
                </a:solidFill>
              </a:rPr>
              <a:t>, </a:t>
            </a:r>
            <a:r>
              <a:rPr lang="en-GB" sz="4400" i="1" dirty="0" err="1" smtClean="0">
                <a:solidFill>
                  <a:srgbClr val="002060"/>
                </a:solidFill>
              </a:rPr>
              <a:t>Raoul.C</a:t>
            </a:r>
            <a:endParaRPr lang="en-GB" sz="4400" i="1" dirty="0" smtClean="0">
              <a:solidFill>
                <a:srgbClr val="002060"/>
              </a:solidFill>
            </a:endParaRPr>
          </a:p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en-GB" sz="4400" i="1" dirty="0" smtClean="0"/>
              <a:t>	</a:t>
            </a:r>
            <a:endParaRPr lang="en-GB" sz="4400" i="1" dirty="0" smtClean="0"/>
          </a:p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en-GB" altLang="en-US" sz="4400" i="1" dirty="0" smtClean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	</a:t>
            </a:r>
            <a:r>
              <a:rPr lang="en-GB" altLang="en-US" sz="4400" dirty="0" smtClean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School</a:t>
            </a:r>
            <a:r>
              <a:rPr lang="en-GB" altLang="en-US" sz="4400" dirty="0" smtClean="0">
                <a:solidFill>
                  <a:srgbClr val="002060"/>
                </a:solidFill>
                <a:latin typeface="Georgia" charset="0"/>
              </a:rPr>
              <a:t> </a:t>
            </a:r>
            <a:r>
              <a:rPr lang="en-GB" altLang="en-US" sz="4400" i="1" dirty="0" smtClean="0">
                <a:solidFill>
                  <a:srgbClr val="002060"/>
                </a:solidFill>
                <a:latin typeface="Georgia" charset="0"/>
              </a:rPr>
              <a:t>of</a:t>
            </a:r>
            <a:r>
              <a:rPr lang="en-GB" altLang="en-US" sz="4400" dirty="0" smtClean="0">
                <a:solidFill>
                  <a:srgbClr val="002060"/>
                </a:solidFill>
                <a:latin typeface="Georgia" charset="0"/>
              </a:rPr>
              <a:t> </a:t>
            </a:r>
            <a:r>
              <a:rPr lang="en-GB" altLang="en-US" sz="4400" b="1" dirty="0" smtClean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Engineering</a:t>
            </a:r>
          </a:p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en-GB" sz="4400" b="1" i="1" dirty="0" smtClean="0">
                <a:solidFill>
                  <a:srgbClr val="002060"/>
                </a:solidFill>
                <a:latin typeface="Calibri" charset="0"/>
                <a:cs typeface="Calibri" charset="0"/>
              </a:rPr>
              <a:t>	</a:t>
            </a:r>
            <a:r>
              <a:rPr lang="en-GB" sz="4400" b="1" i="1" dirty="0" smtClean="0">
                <a:solidFill>
                  <a:srgbClr val="002060"/>
                </a:solidFill>
                <a:latin typeface="Calibri" charset="0"/>
                <a:cs typeface="Calibri" charset="0"/>
              </a:rPr>
              <a:t>UWTSD</a:t>
            </a:r>
            <a:r>
              <a:rPr lang="en-GB" sz="5400" i="1" dirty="0" smtClean="0"/>
              <a:t>	</a:t>
            </a:r>
          </a:p>
          <a:p>
            <a:r>
              <a:rPr lang="en-GB" sz="5400" b="1" i="1" dirty="0" smtClean="0"/>
              <a:t>	</a:t>
            </a:r>
            <a:endParaRPr lang="en-GB" b="1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183928" y="6008889"/>
            <a:ext cx="21482878" cy="25760898"/>
          </a:xfrm>
          <a:prstGeom prst="rect">
            <a:avLst/>
          </a:prstGeom>
          <a:noFill/>
        </p:spPr>
        <p:txBody>
          <a:bodyPr wrap="square" numCol="3" spcCol="540000" rtlCol="0">
            <a:spAutoFit/>
          </a:bodyPr>
          <a:lstStyle/>
          <a:p>
            <a:r>
              <a:rPr lang="en-GB" sz="4800" b="1" i="1" dirty="0" smtClean="0"/>
              <a:t>The Brief</a:t>
            </a:r>
          </a:p>
          <a:p>
            <a:r>
              <a:rPr lang="en-GB" sz="4800" dirty="0" smtClean="0"/>
              <a:t>The brief was given to our group , to design and build a mechanical machine capable of climbing a 105mm diameter pipe. Not only this but it must also be capable of a controlled descent, and carry an increasing load</a:t>
            </a:r>
            <a:r>
              <a:rPr lang="en-GB" sz="4800" dirty="0" smtClean="0"/>
              <a:t>.</a:t>
            </a:r>
          </a:p>
          <a:p>
            <a:endParaRPr lang="en-GB" sz="4800" dirty="0" smtClean="0"/>
          </a:p>
          <a:p>
            <a:r>
              <a:rPr lang="en-GB" sz="4800" b="1" i="1" dirty="0" smtClean="0"/>
              <a:t>The Specification</a:t>
            </a:r>
          </a:p>
          <a:p>
            <a:r>
              <a:rPr lang="en-GB" sz="4800" dirty="0" smtClean="0"/>
              <a:t>Throughout the design process, our group has stuck to a self made specification, prioritising everything that we believed would make our pipe crawler successful</a:t>
            </a:r>
            <a:r>
              <a:rPr lang="en-GB" sz="4800" dirty="0" smtClean="0"/>
              <a:t>.</a:t>
            </a:r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endParaRPr lang="en-GB" sz="4800" dirty="0" smtClean="0"/>
          </a:p>
          <a:p>
            <a:pPr algn="just"/>
            <a:endParaRPr lang="en-GB" sz="4800" b="1" i="1" dirty="0" smtClean="0"/>
          </a:p>
          <a:p>
            <a:pPr algn="ctr"/>
            <a:r>
              <a:rPr lang="en-GB" sz="1800" i="1" dirty="0" smtClean="0">
                <a:solidFill>
                  <a:schemeClr val="accent1">
                    <a:lumMod val="50000"/>
                  </a:schemeClr>
                </a:solidFill>
              </a:rPr>
              <a:t>Table 1 : A design specification produced by our group.</a:t>
            </a:r>
            <a:endParaRPr lang="en-GB" sz="4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b="1" i="1" dirty="0" smtClean="0"/>
              <a:t>Design Proposal</a:t>
            </a:r>
          </a:p>
          <a:p>
            <a:r>
              <a:rPr lang="en-GB" sz="4800" dirty="0" smtClean="0"/>
              <a:t>Our final design proposal:</a:t>
            </a:r>
          </a:p>
          <a:p>
            <a:endParaRPr lang="en-GB" sz="4800" dirty="0" smtClean="0"/>
          </a:p>
          <a:p>
            <a:endParaRPr lang="en-GB" sz="4800" b="1" i="1" dirty="0" smtClean="0"/>
          </a:p>
          <a:p>
            <a:endParaRPr lang="en-GB" sz="4800" b="1" i="1" dirty="0" smtClean="0"/>
          </a:p>
          <a:p>
            <a:endParaRPr lang="en-GB" sz="4800" b="1" i="1" dirty="0" smtClean="0"/>
          </a:p>
          <a:p>
            <a:endParaRPr lang="en-GB" sz="4800" b="1" i="1" dirty="0" smtClean="0"/>
          </a:p>
          <a:p>
            <a:endParaRPr lang="en-GB" sz="4800" b="1" i="1" dirty="0" smtClean="0"/>
          </a:p>
          <a:p>
            <a:endParaRPr lang="en-GB" sz="4800" b="1" i="1" dirty="0" smtClean="0"/>
          </a:p>
          <a:p>
            <a:endParaRPr lang="en-GB" sz="4800" b="1" i="1" dirty="0" smtClean="0"/>
          </a:p>
          <a:p>
            <a:endParaRPr lang="en-GB" sz="4800" b="1" i="1" dirty="0" smtClean="0"/>
          </a:p>
          <a:p>
            <a:endParaRPr lang="en-GB" sz="4800" b="1" i="1" dirty="0" smtClean="0"/>
          </a:p>
          <a:p>
            <a:endParaRPr lang="en-GB" sz="4800" b="1" i="1" dirty="0" smtClean="0"/>
          </a:p>
          <a:p>
            <a:pPr algn="ctr"/>
            <a:r>
              <a:rPr lang="en-GB" sz="1800" i="1" dirty="0" smtClean="0">
                <a:solidFill>
                  <a:schemeClr val="accent1">
                    <a:lumMod val="50000"/>
                  </a:schemeClr>
                </a:solidFill>
              </a:rPr>
              <a:t>Figure 1 : A constructed design proposal using SolidWorks.</a:t>
            </a:r>
            <a:endParaRPr lang="en-GB" sz="1800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/>
              <a:t>The final design is a joint contribution from all member of the team and features a minimal amount of parts: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/>
              <a:t>1 x ‘x’ style chassis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/>
              <a:t>2 x Stabilising arms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/>
              <a:t>2 x 160rpm Motors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/>
              <a:t>2 x tough-hub rubber wheels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/>
              <a:t>2 x on-on switches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/>
              <a:t>1 x 9V battery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/>
              <a:t>1 x aluminium hook</a:t>
            </a:r>
          </a:p>
          <a:p>
            <a:r>
              <a:rPr lang="en-GB" sz="4800" dirty="0" smtClean="0"/>
              <a:t>The design was chosen for its easy manufacturing processes, and is made from lightweight materials, thus allowing the design the room to perform with the increasing load as intended.</a:t>
            </a:r>
          </a:p>
          <a:p>
            <a:endParaRPr lang="en-GB" sz="4800" b="1" i="1" dirty="0" smtClean="0"/>
          </a:p>
          <a:p>
            <a:endParaRPr lang="en-GB" sz="4800" b="1" i="1" dirty="0" smtClean="0"/>
          </a:p>
          <a:p>
            <a:r>
              <a:rPr lang="en-GB" sz="4800" b="1" i="1" dirty="0" smtClean="0"/>
              <a:t>Material Choices:</a:t>
            </a:r>
          </a:p>
          <a:p>
            <a:r>
              <a:rPr lang="en-GB" sz="4800" dirty="0" smtClean="0"/>
              <a:t>Reason for material choice:</a:t>
            </a:r>
          </a:p>
          <a:p>
            <a:r>
              <a:rPr lang="en-GB" sz="4800" b="1" dirty="0" smtClean="0"/>
              <a:t>Polycarbonate</a:t>
            </a:r>
          </a:p>
          <a:p>
            <a:pPr>
              <a:buFont typeface="Arial" pitchFamily="34" charset="0"/>
              <a:buChar char="•"/>
            </a:pPr>
            <a:r>
              <a:rPr lang="en-GB" sz="4800" dirty="0" smtClean="0"/>
              <a:t>Extremely good strength:weight ratio.</a:t>
            </a:r>
            <a:endParaRPr lang="en-GB" sz="4800" dirty="0" smtClean="0"/>
          </a:p>
          <a:p>
            <a:pPr>
              <a:buFont typeface="Arial" pitchFamily="34" charset="0"/>
              <a:buChar char="•"/>
            </a:pPr>
            <a:r>
              <a:rPr lang="en-GB" sz="4800" dirty="0" smtClean="0"/>
              <a:t>The material is very workable, allowing for easy manufacture.</a:t>
            </a:r>
          </a:p>
          <a:p>
            <a:r>
              <a:rPr lang="en-GB" sz="4800" b="1" dirty="0" smtClean="0"/>
              <a:t>Tough-hub wheels</a:t>
            </a:r>
          </a:p>
          <a:p>
            <a:pPr>
              <a:buFont typeface="Arial" pitchFamily="34" charset="0"/>
              <a:buChar char="•"/>
            </a:pPr>
            <a:r>
              <a:rPr lang="en-GB" sz="4800" dirty="0" smtClean="0"/>
              <a:t>Lightweight.</a:t>
            </a:r>
          </a:p>
          <a:p>
            <a:pPr>
              <a:buFont typeface="Arial" pitchFamily="34" charset="0"/>
              <a:buChar char="•"/>
            </a:pPr>
            <a:r>
              <a:rPr lang="en-GB" sz="4800" dirty="0" smtClean="0"/>
              <a:t>Rubberized outer edge providing extra grip.</a:t>
            </a:r>
          </a:p>
          <a:p>
            <a:r>
              <a:rPr lang="en-GB" sz="4800" b="1" dirty="0" smtClean="0"/>
              <a:t>Motors</a:t>
            </a:r>
          </a:p>
          <a:p>
            <a:pPr>
              <a:buFont typeface="Arial" pitchFamily="34" charset="0"/>
              <a:buChar char="•"/>
            </a:pPr>
            <a:r>
              <a:rPr lang="en-GB" sz="4800" dirty="0" smtClean="0"/>
              <a:t>Small, but high power output.</a:t>
            </a:r>
          </a:p>
          <a:p>
            <a:pPr>
              <a:buFont typeface="Arial" pitchFamily="34" charset="0"/>
              <a:buChar char="•"/>
            </a:pPr>
            <a:r>
              <a:rPr lang="en-GB" sz="4800" dirty="0" smtClean="0"/>
              <a:t>Torque and RPM more than effective with the lightweight design.</a:t>
            </a:r>
            <a:endParaRPr lang="en-GB" sz="4800" dirty="0" smtClean="0"/>
          </a:p>
          <a:p>
            <a:endParaRPr lang="en-GB" sz="4800" b="1" i="1" dirty="0" smtClean="0"/>
          </a:p>
          <a:p>
            <a:endParaRPr lang="en-GB" sz="4800" b="1" i="1" dirty="0" smtClean="0"/>
          </a:p>
          <a:p>
            <a:r>
              <a:rPr lang="en-GB" sz="4800" b="1" i="1" dirty="0" smtClean="0"/>
              <a:t>The </a:t>
            </a:r>
            <a:r>
              <a:rPr lang="en-GB" sz="4800" b="1" i="1" dirty="0" smtClean="0"/>
              <a:t>Team</a:t>
            </a:r>
          </a:p>
          <a:p>
            <a:r>
              <a:rPr lang="en-GB" sz="3600" dirty="0" smtClean="0"/>
              <a:t>In alphabetical order;</a:t>
            </a:r>
          </a:p>
          <a:p>
            <a:pPr>
              <a:buFont typeface="Arial" pitchFamily="34" charset="0"/>
              <a:buChar char="•"/>
            </a:pPr>
            <a:r>
              <a:rPr lang="en-GB" sz="4800" dirty="0" smtClean="0"/>
              <a:t>Aidan Chapman</a:t>
            </a:r>
          </a:p>
          <a:p>
            <a:r>
              <a:rPr lang="en-GB" sz="4800" dirty="0" smtClean="0"/>
              <a:t>Team Role: Team Leader and design integrator.</a:t>
            </a:r>
          </a:p>
          <a:p>
            <a:pPr>
              <a:buFont typeface="Arial" pitchFamily="34" charset="0"/>
              <a:buChar char="•"/>
            </a:pPr>
            <a:r>
              <a:rPr lang="en-GB" sz="4800" dirty="0" smtClean="0"/>
              <a:t>Ewan Carter</a:t>
            </a:r>
          </a:p>
          <a:p>
            <a:r>
              <a:rPr lang="en-GB" sz="4800" dirty="0" smtClean="0"/>
              <a:t>Team Role: Electronics and components.</a:t>
            </a:r>
          </a:p>
          <a:p>
            <a:pPr>
              <a:buFont typeface="Arial" pitchFamily="34" charset="0"/>
              <a:buChar char="•"/>
            </a:pPr>
            <a:r>
              <a:rPr lang="en-GB" sz="4800" dirty="0" smtClean="0"/>
              <a:t>Kyle Cummings</a:t>
            </a:r>
          </a:p>
          <a:p>
            <a:r>
              <a:rPr lang="en-GB" sz="4800" dirty="0" smtClean="0"/>
              <a:t>Team Role: Materials, costing and video editor.</a:t>
            </a:r>
          </a:p>
          <a:p>
            <a:pPr>
              <a:buFont typeface="Arial" pitchFamily="34" charset="0"/>
              <a:buChar char="•"/>
            </a:pPr>
            <a:r>
              <a:rPr lang="en-GB" sz="4800" dirty="0" smtClean="0"/>
              <a:t>Raoul Chappell</a:t>
            </a:r>
          </a:p>
          <a:p>
            <a:r>
              <a:rPr lang="en-GB" sz="4800" dirty="0" smtClean="0"/>
              <a:t>Team Role: SolidWorks designer.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435959" y="20439255"/>
          <a:ext cx="6457950" cy="10505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9479"/>
                <a:gridCol w="1606157"/>
                <a:gridCol w="1606157"/>
                <a:gridCol w="1606157"/>
              </a:tblGrid>
              <a:tr h="36732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Design</a:t>
                      </a:r>
                      <a:r>
                        <a:rPr lang="en-GB" sz="1600" baseline="0" dirty="0" smtClean="0"/>
                        <a:t> point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Details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Priority (in</a:t>
                      </a:r>
                      <a:r>
                        <a:rPr lang="en-GB" sz="1600" baseline="0" dirty="0" smtClean="0"/>
                        <a:t> order 1-5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Does</a:t>
                      </a:r>
                      <a:r>
                        <a:rPr lang="en-GB" sz="1600" baseline="0" dirty="0" smtClean="0"/>
                        <a:t> the </a:t>
                      </a:r>
                      <a:r>
                        <a:rPr lang="en-GB" sz="1600" baseline="0" dirty="0" smtClean="0"/>
                        <a:t>final proposal conform</a:t>
                      </a:r>
                      <a:r>
                        <a:rPr lang="en-GB" sz="1600" baseline="0" dirty="0" smtClean="0"/>
                        <a:t>?</a:t>
                      </a:r>
                      <a:endParaRPr lang="en-GB" sz="1600" dirty="0"/>
                    </a:p>
                  </a:txBody>
                  <a:tcPr/>
                </a:tc>
              </a:tr>
              <a:tr h="21304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Weight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The design should</a:t>
                      </a:r>
                      <a:r>
                        <a:rPr lang="en-GB" sz="1600" baseline="0" dirty="0" smtClean="0"/>
                        <a:t> be as lightweight as possible to allow for the motor to propel the increasing load.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Yes.</a:t>
                      </a:r>
                      <a:r>
                        <a:rPr lang="en-GB" sz="1600" baseline="0" dirty="0" smtClean="0"/>
                        <a:t> The prototype does conform, as the design is small and lightweight, with minimal resources being used.</a:t>
                      </a:r>
                      <a:endParaRPr lang="en-GB" sz="1600" dirty="0"/>
                    </a:p>
                  </a:txBody>
                  <a:tcPr/>
                </a:tc>
              </a:tr>
              <a:tr h="183660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Size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The design must fit inside a tube of 105mm diameter, with enough</a:t>
                      </a:r>
                      <a:r>
                        <a:rPr lang="en-GB" sz="1600" baseline="0" dirty="0" smtClean="0"/>
                        <a:t> grip to hold inside.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Yes. The design fits</a:t>
                      </a:r>
                      <a:r>
                        <a:rPr lang="en-GB" sz="1600" baseline="0" dirty="0" smtClean="0"/>
                        <a:t> perfectly inside the tube, with plenty of traction from the tyres.</a:t>
                      </a:r>
                      <a:endParaRPr lang="en-GB" sz="1600" dirty="0"/>
                    </a:p>
                  </a:txBody>
                  <a:tcPr/>
                </a:tc>
              </a:tr>
              <a:tr h="183660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Motors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The motors must have enough power to carry</a:t>
                      </a:r>
                      <a:r>
                        <a:rPr lang="en-GB" sz="1600" baseline="0" dirty="0" smtClean="0"/>
                        <a:t> the design and the increasing load up the pipe.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4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The Crawler has successfully managed to carry itself up the tube in testing.</a:t>
                      </a:r>
                      <a:endParaRPr lang="en-GB" sz="1600" dirty="0"/>
                    </a:p>
                  </a:txBody>
                  <a:tcPr/>
                </a:tc>
              </a:tr>
              <a:tr h="183660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Materials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The design must not exceed the £25</a:t>
                      </a:r>
                      <a:r>
                        <a:rPr lang="en-GB" sz="1600" baseline="0" dirty="0" smtClean="0"/>
                        <a:t> budget, however the materials must of suitable quality for the project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All</a:t>
                      </a:r>
                      <a:r>
                        <a:rPr lang="en-GB" sz="1600" baseline="0" dirty="0" smtClean="0"/>
                        <a:t> materials and parts ordered have behaved as expected, and the design came in significantly under budget</a:t>
                      </a:r>
                      <a:endParaRPr lang="en-GB" sz="1600" dirty="0"/>
                    </a:p>
                  </a:txBody>
                  <a:tcPr/>
                </a:tc>
              </a:tr>
              <a:tr h="183660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Traction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The wheels must provide enough grip for the crawler to be able to ascend</a:t>
                      </a:r>
                      <a:r>
                        <a:rPr lang="en-GB" sz="1600" baseline="0" dirty="0" smtClean="0"/>
                        <a:t> the pipe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9" name="Picture 18" descr="constructed piece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48335" y="7479639"/>
            <a:ext cx="6828232" cy="7848593"/>
          </a:xfrm>
          <a:prstGeom prst="rect">
            <a:avLst/>
          </a:prstGeom>
        </p:spPr>
      </p:pic>
      <p:pic>
        <p:nvPicPr>
          <p:cNvPr id="20" name="Picture 19" descr="decronstructed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187227" y="2247437"/>
            <a:ext cx="5948623" cy="330202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4187227" y="5549462"/>
            <a:ext cx="5948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i="1" dirty="0" smtClean="0">
                <a:solidFill>
                  <a:schemeClr val="accent1">
                    <a:lumMod val="50000"/>
                  </a:schemeClr>
                </a:solidFill>
              </a:rPr>
              <a:t>Figure 2 : Deconstructed view of final design proposal </a:t>
            </a:r>
            <a:endParaRPr lang="en-GB" sz="1800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32727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3381</TotalTime>
  <Words>486</Words>
  <Application>Microsoft Office PowerPoint</Application>
  <PresentationFormat>Custom</PresentationFormat>
  <Paragraphs>100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Graham Howe</dc:creator>
  <cp:lastModifiedBy>aidan chapman</cp:lastModifiedBy>
  <cp:revision>71</cp:revision>
  <dcterms:created xsi:type="dcterms:W3CDTF">2016-02-25T08:27:32Z</dcterms:created>
  <dcterms:modified xsi:type="dcterms:W3CDTF">2018-03-25T21:06:31Z</dcterms:modified>
</cp:coreProperties>
</file>