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4"/>
  </p:notesMasterIdLst>
  <p:sldIdLst>
    <p:sldId id="271" r:id="rId2"/>
    <p:sldId id="284" r:id="rId3"/>
    <p:sldId id="285" r:id="rId4"/>
    <p:sldId id="301" r:id="rId5"/>
    <p:sldId id="298" r:id="rId6"/>
    <p:sldId id="300" r:id="rId7"/>
    <p:sldId id="299" r:id="rId8"/>
    <p:sldId id="288" r:id="rId9"/>
    <p:sldId id="289" r:id="rId10"/>
    <p:sldId id="291" r:id="rId11"/>
    <p:sldId id="293" r:id="rId12"/>
    <p:sldId id="29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86299" autoAdjust="0"/>
  </p:normalViewPr>
  <p:slideViewPr>
    <p:cSldViewPr snapToGrid="0">
      <p:cViewPr varScale="1">
        <p:scale>
          <a:sx n="115" d="100"/>
          <a:sy n="115" d="100"/>
        </p:scale>
        <p:origin x="528" y="200"/>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4704B-91E7-4FF1-B74B-59969901E7F3}" type="datetimeFigureOut">
              <a:rPr lang="en-US" smtClean="0"/>
              <a:t>12/7/25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173B21-75F3-4568-BCF4-CC66EACBDE32}" type="slidenum">
              <a:rPr lang="en-US" smtClean="0"/>
              <a:t>‹#›</a:t>
            </a:fld>
            <a:endParaRPr lang="en-US"/>
          </a:p>
        </p:txBody>
      </p:sp>
    </p:spTree>
    <p:extLst>
      <p:ext uri="{BB962C8B-B14F-4D97-AF65-F5344CB8AC3E}">
        <p14:creationId xmlns:p14="http://schemas.microsoft.com/office/powerpoint/2010/main" val="4111670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173B21-75F3-4568-BCF4-CC66EACBDE32}" type="slidenum">
              <a:rPr lang="en-US" smtClean="0"/>
              <a:t>1</a:t>
            </a:fld>
            <a:endParaRPr lang="en-US"/>
          </a:p>
        </p:txBody>
      </p:sp>
    </p:spTree>
    <p:extLst>
      <p:ext uri="{BB962C8B-B14F-4D97-AF65-F5344CB8AC3E}">
        <p14:creationId xmlns:p14="http://schemas.microsoft.com/office/powerpoint/2010/main" val="2927802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173B21-75F3-4568-BCF4-CC66EACBDE32}" type="slidenum">
              <a:rPr lang="en-US" smtClean="0"/>
              <a:t>2</a:t>
            </a:fld>
            <a:endParaRPr lang="en-US"/>
          </a:p>
        </p:txBody>
      </p:sp>
    </p:spTree>
    <p:extLst>
      <p:ext uri="{BB962C8B-B14F-4D97-AF65-F5344CB8AC3E}">
        <p14:creationId xmlns:p14="http://schemas.microsoft.com/office/powerpoint/2010/main" val="4272905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173B21-75F3-4568-BCF4-CC66EACBDE32}" type="slidenum">
              <a:rPr lang="en-US" smtClean="0"/>
              <a:t>4</a:t>
            </a:fld>
            <a:endParaRPr lang="en-US"/>
          </a:p>
        </p:txBody>
      </p:sp>
    </p:spTree>
    <p:extLst>
      <p:ext uri="{BB962C8B-B14F-4D97-AF65-F5344CB8AC3E}">
        <p14:creationId xmlns:p14="http://schemas.microsoft.com/office/powerpoint/2010/main" val="959676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173B21-75F3-4568-BCF4-CC66EACBDE32}" type="slidenum">
              <a:rPr lang="en-US" smtClean="0"/>
              <a:t>9</a:t>
            </a:fld>
            <a:endParaRPr lang="en-US"/>
          </a:p>
        </p:txBody>
      </p:sp>
    </p:spTree>
    <p:extLst>
      <p:ext uri="{BB962C8B-B14F-4D97-AF65-F5344CB8AC3E}">
        <p14:creationId xmlns:p14="http://schemas.microsoft.com/office/powerpoint/2010/main" val="967305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173B21-75F3-4568-BCF4-CC66EACBDE32}" type="slidenum">
              <a:rPr lang="en-US" smtClean="0"/>
              <a:t>11</a:t>
            </a:fld>
            <a:endParaRPr lang="en-US"/>
          </a:p>
        </p:txBody>
      </p:sp>
    </p:spTree>
    <p:extLst>
      <p:ext uri="{BB962C8B-B14F-4D97-AF65-F5344CB8AC3E}">
        <p14:creationId xmlns:p14="http://schemas.microsoft.com/office/powerpoint/2010/main" val="1340299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173B21-75F3-4568-BCF4-CC66EACBDE32}" type="slidenum">
              <a:rPr lang="en-US" smtClean="0"/>
              <a:t>12</a:t>
            </a:fld>
            <a:endParaRPr lang="en-US"/>
          </a:p>
        </p:txBody>
      </p:sp>
    </p:spTree>
    <p:extLst>
      <p:ext uri="{BB962C8B-B14F-4D97-AF65-F5344CB8AC3E}">
        <p14:creationId xmlns:p14="http://schemas.microsoft.com/office/powerpoint/2010/main" val="16214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12/7/25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7312BF-EB00-CD74-823F-649B1984C469}"/>
              </a:ext>
            </a:extLst>
          </p:cNvPr>
          <p:cNvSpPr>
            <a:spLocks noGrp="1"/>
          </p:cNvSpPr>
          <p:nvPr>
            <p:ph idx="1"/>
          </p:nvPr>
        </p:nvSpPr>
        <p:spPr>
          <a:xfrm>
            <a:off x="2675709" y="1355125"/>
            <a:ext cx="8915400" cy="3777622"/>
          </a:xfrm>
        </p:spPr>
        <p:txBody>
          <a:bodyPr>
            <a:normAutofit/>
          </a:bodyPr>
          <a:lstStyle/>
          <a:p>
            <a:pPr marL="0" indent="0" algn="ctr">
              <a:buNone/>
            </a:pPr>
            <a:endParaRPr lang="en-US" dirty="0"/>
          </a:p>
          <a:p>
            <a:pPr marL="0" indent="0" algn="ctr">
              <a:buNone/>
            </a:pPr>
            <a:endParaRPr lang="en-US" dirty="0"/>
          </a:p>
          <a:p>
            <a:pPr marL="0" indent="0" algn="ctr">
              <a:buNone/>
            </a:pPr>
            <a:endParaRPr lang="en-US" dirty="0"/>
          </a:p>
          <a:p>
            <a:pPr marL="0" indent="0" algn="ctr">
              <a:buNone/>
            </a:pPr>
            <a:r>
              <a:rPr lang="en-US" sz="4000" b="1" dirty="0"/>
              <a:t>Self-regulation for students with ALN (Additional Learning needs) in WALES, UK</a:t>
            </a:r>
          </a:p>
        </p:txBody>
      </p:sp>
    </p:spTree>
    <p:extLst>
      <p:ext uri="{BB962C8B-B14F-4D97-AF65-F5344CB8AC3E}">
        <p14:creationId xmlns:p14="http://schemas.microsoft.com/office/powerpoint/2010/main" val="3177065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85131-2B1E-4346-8673-13EB71F27350}"/>
              </a:ext>
            </a:extLst>
          </p:cNvPr>
          <p:cNvSpPr>
            <a:spLocks noGrp="1"/>
          </p:cNvSpPr>
          <p:nvPr>
            <p:ph type="title"/>
          </p:nvPr>
        </p:nvSpPr>
        <p:spPr>
          <a:xfrm>
            <a:off x="2592925" y="624110"/>
            <a:ext cx="8911687" cy="847851"/>
          </a:xfrm>
        </p:spPr>
        <p:txBody>
          <a:bodyPr/>
          <a:lstStyle/>
          <a:p>
            <a:r>
              <a:rPr lang="en-US" b="1" dirty="0"/>
              <a:t>Introduction</a:t>
            </a:r>
            <a:r>
              <a:rPr lang="en-US" dirty="0"/>
              <a:t> </a:t>
            </a:r>
          </a:p>
        </p:txBody>
      </p:sp>
      <p:sp>
        <p:nvSpPr>
          <p:cNvPr id="3" name="Content Placeholder 2">
            <a:extLst>
              <a:ext uri="{FF2B5EF4-FFF2-40B4-BE49-F238E27FC236}">
                <a16:creationId xmlns:a16="http://schemas.microsoft.com/office/drawing/2014/main" id="{105FF95C-BE98-4A42-8A52-65888848CDA6}"/>
              </a:ext>
            </a:extLst>
          </p:cNvPr>
          <p:cNvSpPr>
            <a:spLocks noGrp="1"/>
          </p:cNvSpPr>
          <p:nvPr>
            <p:ph idx="1"/>
          </p:nvPr>
        </p:nvSpPr>
        <p:spPr>
          <a:xfrm>
            <a:off x="1852551" y="1187532"/>
            <a:ext cx="10046524" cy="5474525"/>
          </a:xfrm>
        </p:spPr>
        <p:txBody>
          <a:bodyPr>
            <a:normAutofit lnSpcReduction="10000"/>
          </a:bodyPr>
          <a:lstStyle/>
          <a:p>
            <a:pPr>
              <a:lnSpc>
                <a:spcPct val="107000"/>
              </a:lnSpc>
              <a:spcAft>
                <a:spcPts val="800"/>
              </a:spcAft>
            </a:pPr>
            <a:r>
              <a:rPr lang="en-US" sz="2600" dirty="0">
                <a:solidFill>
                  <a:srgbClr val="000000"/>
                </a:solidFill>
                <a:latin typeface="Arial" panose="020B0604020202020204" pitchFamily="34" charset="0"/>
                <a:ea typeface="Calibri" panose="020F0502020204030204" pitchFamily="34" charset="0"/>
                <a:cs typeface="Times New Roman" panose="02020603050405020304" pitchFamily="18" charset="0"/>
              </a:rPr>
              <a:t>A learner has Additional Learning Needs (ALN) if he/she;</a:t>
            </a:r>
          </a:p>
          <a:p>
            <a:pPr marL="742950" indent="-285750">
              <a:lnSpc>
                <a:spcPct val="107000"/>
              </a:lnSpc>
              <a:spcAft>
                <a:spcPts val="800"/>
              </a:spcAft>
              <a:buFont typeface="Courier New" panose="02070309020205020404" pitchFamily="49" charset="0"/>
              <a:buChar char="o"/>
            </a:pPr>
            <a:r>
              <a:rPr lang="en-US" sz="2600" dirty="0">
                <a:solidFill>
                  <a:srgbClr val="000000"/>
                </a:solidFill>
                <a:latin typeface="Arial" panose="020B0604020202020204" pitchFamily="34" charset="0"/>
                <a:ea typeface="Calibri" panose="020F0502020204030204" pitchFamily="34" charset="0"/>
                <a:cs typeface="Arial" panose="020B0604020202020204" pitchFamily="34" charset="0"/>
              </a:rPr>
              <a:t>has learning difficult (s) that is either medical related or otherwise requiring provision of ALN, </a:t>
            </a:r>
          </a:p>
          <a:p>
            <a:pPr lvl="1">
              <a:lnSpc>
                <a:spcPct val="107000"/>
              </a:lnSpc>
              <a:spcAft>
                <a:spcPts val="800"/>
              </a:spcAft>
              <a:buFont typeface="Courier New" panose="02070309020205020404" pitchFamily="49" charset="0"/>
              <a:buChar char="o"/>
            </a:pPr>
            <a:r>
              <a:rPr lang="en-US" sz="2600" dirty="0">
                <a:solidFill>
                  <a:schemeClr val="tx1"/>
                </a:solidFill>
                <a:latin typeface="Arial" panose="020B0604020202020204" pitchFamily="34" charset="0"/>
                <a:ea typeface="Calibri" panose="020F0502020204030204" pitchFamily="34" charset="0"/>
                <a:cs typeface="Arial" panose="020B0604020202020204" pitchFamily="34" charset="0"/>
              </a:rPr>
              <a:t>has a significant greater learning difficulty when compared with majority of the peers, or has disability that hinders utilization of educational facilities provided for peers (Education Tribunal (Wales) Act, 2018; Equality Act, 2010).  </a:t>
            </a:r>
          </a:p>
          <a:p>
            <a:pPr>
              <a:lnSpc>
                <a:spcPct val="107000"/>
              </a:lnSpc>
              <a:spcAft>
                <a:spcPts val="800"/>
              </a:spcAft>
            </a:pPr>
            <a:r>
              <a:rPr lang="en-US" sz="2600" dirty="0">
                <a:solidFill>
                  <a:schemeClr val="tx1"/>
                </a:solidFill>
                <a:latin typeface="Arial" panose="020B0604020202020204" pitchFamily="34" charset="0"/>
                <a:ea typeface="Calibri" panose="020F0502020204030204" pitchFamily="34" charset="0"/>
                <a:cs typeface="Times New Roman" panose="02020603050405020304" pitchFamily="18" charset="0"/>
              </a:rPr>
              <a:t>In Wales, approximately one in every four children is reported to have ALN at some time in their lifetime (Knight et al., 2025). Policy implication: underpins the need for early intervention to prevent children with ALN falling behind peers. </a:t>
            </a:r>
            <a:endParaRPr lang="en-US" sz="26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259764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E0486-25CB-46B2-B756-F086A9F374B6}"/>
              </a:ext>
            </a:extLst>
          </p:cNvPr>
          <p:cNvSpPr>
            <a:spLocks noGrp="1"/>
          </p:cNvSpPr>
          <p:nvPr>
            <p:ph type="title"/>
          </p:nvPr>
        </p:nvSpPr>
        <p:spPr>
          <a:xfrm>
            <a:off x="2592925" y="624111"/>
            <a:ext cx="8911687" cy="824680"/>
          </a:xfrm>
        </p:spPr>
        <p:txBody>
          <a:bodyPr/>
          <a:lstStyle/>
          <a:p>
            <a:pPr algn="ctr"/>
            <a:r>
              <a:rPr lang="en-US" b="1" dirty="0"/>
              <a:t>Evaluation of Self-Regulation </a:t>
            </a:r>
          </a:p>
        </p:txBody>
      </p:sp>
      <p:sp>
        <p:nvSpPr>
          <p:cNvPr id="3" name="Content Placeholder 2">
            <a:extLst>
              <a:ext uri="{FF2B5EF4-FFF2-40B4-BE49-F238E27FC236}">
                <a16:creationId xmlns:a16="http://schemas.microsoft.com/office/drawing/2014/main" id="{5EF08583-D35E-4F07-B3B5-01C606863ACC}"/>
              </a:ext>
            </a:extLst>
          </p:cNvPr>
          <p:cNvSpPr>
            <a:spLocks noGrp="1"/>
          </p:cNvSpPr>
          <p:nvPr>
            <p:ph idx="1"/>
          </p:nvPr>
        </p:nvSpPr>
        <p:spPr>
          <a:xfrm>
            <a:off x="2185059" y="1448789"/>
            <a:ext cx="9642763" cy="5035137"/>
          </a:xfrm>
        </p:spPr>
        <p:txBody>
          <a:bodyPr>
            <a:normAutofit/>
          </a:bodyPr>
          <a:lstStyle/>
          <a:p>
            <a:pPr>
              <a:lnSpc>
                <a:spcPct val="107000"/>
              </a:lnSpc>
              <a:spcAft>
                <a:spcPts val="800"/>
              </a:spcAft>
            </a:pPr>
            <a:r>
              <a:rPr lang="en-US" sz="2800" dirty="0">
                <a:solidFill>
                  <a:schemeClr val="tx1"/>
                </a:solidFill>
                <a:latin typeface="Arial" panose="020B0604020202020204" pitchFamily="34" charset="0"/>
                <a:ea typeface="Calibri" panose="020F0502020204030204" pitchFamily="34" charset="0"/>
                <a:cs typeface="Times New Roman" panose="02020603050405020304" pitchFamily="18" charset="0"/>
              </a:rPr>
              <a:t>For optimal learning, self-regulation operationalised as the ability of the learners to manage thoughts, emotions, and their behaviours to attain goals (McClelland et al., 2017) is critical in bridging the gaps occasioned by learning difficulties. </a:t>
            </a:r>
          </a:p>
          <a:p>
            <a:pPr>
              <a:lnSpc>
                <a:spcPct val="107000"/>
              </a:lnSpc>
              <a:spcAft>
                <a:spcPts val="800"/>
              </a:spcAft>
            </a:pPr>
            <a:r>
              <a:rPr lang="en-US" sz="2800" dirty="0">
                <a:solidFill>
                  <a:schemeClr val="tx1"/>
                </a:solidFill>
                <a:latin typeface="Arial" panose="020B0604020202020204" pitchFamily="34" charset="0"/>
                <a:ea typeface="Calibri" panose="020F0502020204030204" pitchFamily="34" charset="0"/>
                <a:cs typeface="Times New Roman" panose="02020603050405020304" pitchFamily="18" charset="0"/>
              </a:rPr>
              <a:t> </a:t>
            </a:r>
            <a:r>
              <a:rPr lang="en-GB" sz="2800" dirty="0">
                <a:solidFill>
                  <a:schemeClr val="tx1"/>
                </a:solidFill>
                <a:latin typeface="Arial" panose="020B0604020202020204" pitchFamily="34" charset="0"/>
                <a:ea typeface="Calibri" panose="020F0502020204030204" pitchFamily="34" charset="0"/>
                <a:cs typeface="Times New Roman" panose="02020603050405020304" pitchFamily="18" charset="0"/>
              </a:rPr>
              <a:t>In line with ALN transformations 2022 (Education Tribunal (Wales) (2018) Act, schools must identify needs early, develop tailored Individual Development Plans (IDPs), and involve families in decision-making to enable learners with ALN to attain their optimal potential. </a:t>
            </a:r>
          </a:p>
          <a:p>
            <a:pPr>
              <a:lnSpc>
                <a:spcPct val="107000"/>
              </a:lnSpc>
              <a:spcAft>
                <a:spcPts val="800"/>
              </a:spcAft>
            </a:pPr>
            <a:endParaRPr lang="en-US" dirty="0"/>
          </a:p>
        </p:txBody>
      </p:sp>
    </p:spTree>
    <p:extLst>
      <p:ext uri="{BB962C8B-B14F-4D97-AF65-F5344CB8AC3E}">
        <p14:creationId xmlns:p14="http://schemas.microsoft.com/office/powerpoint/2010/main" val="3149846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A7FC-D499-465A-325E-F024EA1226C0}"/>
              </a:ext>
            </a:extLst>
          </p:cNvPr>
          <p:cNvSpPr>
            <a:spLocks noGrp="1"/>
          </p:cNvSpPr>
          <p:nvPr>
            <p:ph type="title"/>
          </p:nvPr>
        </p:nvSpPr>
        <p:spPr>
          <a:xfrm>
            <a:off x="2592925" y="624110"/>
            <a:ext cx="8911687" cy="713965"/>
          </a:xfrm>
        </p:spPr>
        <p:txBody>
          <a:bodyPr/>
          <a:lstStyle/>
          <a:p>
            <a:r>
              <a:rPr lang="en-US" b="1" dirty="0"/>
              <a:t>Development of Self-Regulations Skills</a:t>
            </a:r>
          </a:p>
        </p:txBody>
      </p:sp>
      <p:sp>
        <p:nvSpPr>
          <p:cNvPr id="3" name="Content Placeholder 2">
            <a:extLst>
              <a:ext uri="{FF2B5EF4-FFF2-40B4-BE49-F238E27FC236}">
                <a16:creationId xmlns:a16="http://schemas.microsoft.com/office/drawing/2014/main" id="{91CFE507-FC85-5036-A244-27C8577B4543}"/>
              </a:ext>
            </a:extLst>
          </p:cNvPr>
          <p:cNvSpPr>
            <a:spLocks noGrp="1"/>
          </p:cNvSpPr>
          <p:nvPr>
            <p:ph idx="1"/>
          </p:nvPr>
        </p:nvSpPr>
        <p:spPr>
          <a:xfrm>
            <a:off x="2592925" y="1338075"/>
            <a:ext cx="8915400" cy="4682715"/>
          </a:xfrm>
        </p:spPr>
        <p:txBody>
          <a:bodyPr>
            <a:normAutofit fontScale="25000" lnSpcReduction="20000"/>
          </a:bodyPr>
          <a:lstStyle/>
          <a:p>
            <a:endParaRPr lang="en-US" dirty="0"/>
          </a:p>
          <a:p>
            <a:pPr marL="0" indent="0" algn="just">
              <a:buNone/>
            </a:pPr>
            <a:r>
              <a:rPr lang="en-US" sz="9600" dirty="0">
                <a:latin typeface="Arial" panose="020B0604020202020204" pitchFamily="34" charset="0"/>
                <a:cs typeface="Arial" panose="020B0604020202020204" pitchFamily="34" charset="0"/>
              </a:rPr>
              <a:t>While handling a task, a learner</a:t>
            </a:r>
          </a:p>
          <a:p>
            <a:pPr marL="0" indent="0" algn="just">
              <a:buNone/>
            </a:pPr>
            <a:r>
              <a:rPr lang="en-US" sz="9600" dirty="0">
                <a:latin typeface="Arial" panose="020B0604020202020204" pitchFamily="34" charset="0"/>
                <a:cs typeface="Arial" panose="020B0604020202020204" pitchFamily="34" charset="0"/>
              </a:rPr>
              <a:t>can utilise various steps to </a:t>
            </a:r>
          </a:p>
          <a:p>
            <a:pPr marL="0" indent="0" algn="just">
              <a:buNone/>
            </a:pPr>
            <a:r>
              <a:rPr lang="en-US" sz="9600" dirty="0">
                <a:latin typeface="Arial" panose="020B0604020202020204" pitchFamily="34" charset="0"/>
                <a:cs typeface="Arial" panose="020B0604020202020204" pitchFamily="34" charset="0"/>
              </a:rPr>
              <a:t>develop self-regulation skills: </a:t>
            </a:r>
          </a:p>
          <a:p>
            <a:pPr marL="0" indent="0" algn="just">
              <a:buNone/>
            </a:pPr>
            <a:r>
              <a:rPr lang="en-US" sz="9600" dirty="0">
                <a:latin typeface="Arial" panose="020B0604020202020204" pitchFamily="34" charset="0"/>
                <a:cs typeface="Arial" panose="020B0604020202020204" pitchFamily="34" charset="0"/>
              </a:rPr>
              <a:t>(1) practicing a simple routine </a:t>
            </a:r>
          </a:p>
          <a:p>
            <a:pPr marL="0" indent="0" algn="just">
              <a:buNone/>
            </a:pPr>
            <a:r>
              <a:rPr lang="en-US" sz="9600" dirty="0">
                <a:latin typeface="Arial" panose="020B0604020202020204" pitchFamily="34" charset="0"/>
                <a:cs typeface="Arial" panose="020B0604020202020204" pitchFamily="34" charset="0"/>
              </a:rPr>
              <a:t>(2) Deep breathing</a:t>
            </a:r>
          </a:p>
          <a:p>
            <a:pPr marL="0" indent="0" algn="just">
              <a:buNone/>
            </a:pPr>
            <a:r>
              <a:rPr lang="en-US" sz="9600" dirty="0">
                <a:latin typeface="Arial" panose="020B0604020202020204" pitchFamily="34" charset="0"/>
                <a:cs typeface="Arial" panose="020B0604020202020204" pitchFamily="34" charset="0"/>
              </a:rPr>
              <a:t>(3) emotional journaling </a:t>
            </a:r>
          </a:p>
          <a:p>
            <a:pPr marL="0" indent="0" algn="just">
              <a:buNone/>
            </a:pPr>
            <a:r>
              <a:rPr lang="en-US" sz="9600" dirty="0">
                <a:latin typeface="Arial" panose="020B0604020202020204" pitchFamily="34" charset="0"/>
                <a:cs typeface="Arial" panose="020B0604020202020204" pitchFamily="34" charset="0"/>
              </a:rPr>
              <a:t>(4) mindfulness</a:t>
            </a:r>
          </a:p>
          <a:p>
            <a:endParaRPr lang="en-US" sz="5600" dirty="0"/>
          </a:p>
          <a:p>
            <a:endParaRPr lang="en-US" dirty="0"/>
          </a:p>
          <a:p>
            <a:endParaRPr lang="en-US" dirty="0"/>
          </a:p>
          <a:p>
            <a:endParaRPr lang="en-US" dirty="0"/>
          </a:p>
          <a:p>
            <a:endParaRPr lang="en-US" dirty="0"/>
          </a:p>
          <a:p>
            <a:endParaRPr lang="en-US" dirty="0"/>
          </a:p>
          <a:p>
            <a:pPr marL="0" indent="0">
              <a:buNone/>
            </a:pPr>
            <a:endParaRPr lang="en-US" dirty="0"/>
          </a:p>
          <a:p>
            <a:pPr marL="0" indent="0">
              <a:buNone/>
            </a:pPr>
            <a:endParaRPr lang="en-US" dirty="0"/>
          </a:p>
          <a:p>
            <a:pPr marL="0" indent="0">
              <a:buNone/>
            </a:pPr>
            <a:endParaRPr lang="en-US" sz="2600" dirty="0">
              <a:latin typeface="Arial" panose="020B0604020202020204" pitchFamily="34" charset="0"/>
              <a:cs typeface="Arial" panose="020B0604020202020204" pitchFamily="34" charset="0"/>
            </a:endParaRPr>
          </a:p>
          <a:p>
            <a:pPr marL="0" indent="0">
              <a:buNone/>
            </a:pPr>
            <a:r>
              <a:rPr lang="en-US" sz="8000" dirty="0">
                <a:latin typeface="Arial" panose="020B0604020202020204" pitchFamily="34" charset="0"/>
                <a:cs typeface="Arial" panose="020B0604020202020204" pitchFamily="34" charset="0"/>
              </a:rPr>
              <a:t>Source:  Barnes et al. (2008)</a:t>
            </a:r>
          </a:p>
        </p:txBody>
      </p:sp>
      <p:pic>
        <p:nvPicPr>
          <p:cNvPr id="6" name="Picture 5">
            <a:extLst>
              <a:ext uri="{FF2B5EF4-FFF2-40B4-BE49-F238E27FC236}">
                <a16:creationId xmlns:a16="http://schemas.microsoft.com/office/drawing/2014/main" id="{23E291B6-1285-4B99-9692-E861449531DC}"/>
              </a:ext>
            </a:extLst>
          </p:cNvPr>
          <p:cNvPicPr>
            <a:picLocks noChangeAspect="1"/>
          </p:cNvPicPr>
          <p:nvPr/>
        </p:nvPicPr>
        <p:blipFill>
          <a:blip r:embed="rId3"/>
          <a:stretch>
            <a:fillRect/>
          </a:stretch>
        </p:blipFill>
        <p:spPr>
          <a:xfrm>
            <a:off x="7018317" y="1172976"/>
            <a:ext cx="4821382" cy="4512047"/>
          </a:xfrm>
          <a:prstGeom prst="rect">
            <a:avLst/>
          </a:prstGeom>
        </p:spPr>
      </p:pic>
    </p:spTree>
    <p:extLst>
      <p:ext uri="{BB962C8B-B14F-4D97-AF65-F5344CB8AC3E}">
        <p14:creationId xmlns:p14="http://schemas.microsoft.com/office/powerpoint/2010/main" val="842823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9D8C-4E75-2562-97AF-5B0A575F964E}"/>
              </a:ext>
            </a:extLst>
          </p:cNvPr>
          <p:cNvSpPr>
            <a:spLocks noGrp="1"/>
          </p:cNvSpPr>
          <p:nvPr>
            <p:ph type="title"/>
          </p:nvPr>
        </p:nvSpPr>
        <p:spPr>
          <a:xfrm>
            <a:off x="2592925" y="624110"/>
            <a:ext cx="8911687" cy="1031695"/>
          </a:xfrm>
        </p:spPr>
        <p:txBody>
          <a:bodyPr/>
          <a:lstStyle/>
          <a:p>
            <a:r>
              <a:rPr lang="en-US" b="1" dirty="0"/>
              <a:t>Supporting Students with ALN</a:t>
            </a:r>
          </a:p>
        </p:txBody>
      </p:sp>
      <p:sp>
        <p:nvSpPr>
          <p:cNvPr id="3" name="Content Placeholder 2">
            <a:extLst>
              <a:ext uri="{FF2B5EF4-FFF2-40B4-BE49-F238E27FC236}">
                <a16:creationId xmlns:a16="http://schemas.microsoft.com/office/drawing/2014/main" id="{D1E4C87C-B5F8-28B4-29F9-C5B404B0AA75}"/>
              </a:ext>
            </a:extLst>
          </p:cNvPr>
          <p:cNvSpPr>
            <a:spLocks noGrp="1"/>
          </p:cNvSpPr>
          <p:nvPr>
            <p:ph idx="1"/>
          </p:nvPr>
        </p:nvSpPr>
        <p:spPr>
          <a:xfrm>
            <a:off x="2187146" y="1441621"/>
            <a:ext cx="9317466" cy="4687330"/>
          </a:xfrm>
        </p:spPr>
        <p:txBody>
          <a:bodyPr/>
          <a:lstStyle/>
          <a:p>
            <a:r>
              <a:rPr lang="en-US" sz="2800" dirty="0">
                <a:latin typeface="Arial" panose="020B0604020202020204" pitchFamily="34" charset="0"/>
                <a:cs typeface="Arial" panose="020B0604020202020204" pitchFamily="34" charset="0"/>
              </a:rPr>
              <a:t>The Welsh government through Children Young People and Education Committee reports that since the replacement of Special Educational Needs (SEN) with new ALN system in September 2022, there has been a reduction by 44% in the number of leaners having ALN (Wightwick, 2024).</a:t>
            </a:r>
          </a:p>
          <a:p>
            <a:r>
              <a:rPr lang="en-US"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The government attributes this reduction to the removal of learners from SEN/ALN registers whose needs can now be met through universal or holistic provision. </a:t>
            </a:r>
            <a:endParaRPr lang="en-US" sz="28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74192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B39F-055D-512C-493F-C0CE49D575FA}"/>
              </a:ext>
            </a:extLst>
          </p:cNvPr>
          <p:cNvSpPr>
            <a:spLocks noGrp="1"/>
          </p:cNvSpPr>
          <p:nvPr>
            <p:ph type="title"/>
          </p:nvPr>
        </p:nvSpPr>
        <p:spPr>
          <a:xfrm>
            <a:off x="2592925" y="624110"/>
            <a:ext cx="8911687" cy="611566"/>
          </a:xfrm>
        </p:spPr>
        <p:txBody>
          <a:bodyPr>
            <a:normAutofit fontScale="90000"/>
          </a:bodyPr>
          <a:lstStyle/>
          <a:p>
            <a:r>
              <a:rPr lang="en-US" b="1" dirty="0"/>
              <a:t>Supporting Self-regulated Learning</a:t>
            </a:r>
          </a:p>
        </p:txBody>
      </p:sp>
      <p:sp>
        <p:nvSpPr>
          <p:cNvPr id="3" name="Content Placeholder 2">
            <a:extLst>
              <a:ext uri="{FF2B5EF4-FFF2-40B4-BE49-F238E27FC236}">
                <a16:creationId xmlns:a16="http://schemas.microsoft.com/office/drawing/2014/main" id="{4A4B66BF-796E-EF57-6038-706A4E793F4A}"/>
              </a:ext>
            </a:extLst>
          </p:cNvPr>
          <p:cNvSpPr>
            <a:spLocks noGrp="1"/>
          </p:cNvSpPr>
          <p:nvPr>
            <p:ph idx="1"/>
          </p:nvPr>
        </p:nvSpPr>
        <p:spPr>
          <a:xfrm>
            <a:off x="2354993" y="1343874"/>
            <a:ext cx="8915400" cy="4760044"/>
          </a:xfrm>
        </p:spPr>
        <p:txBody>
          <a:bodyPr>
            <a:normAutofit fontScale="25000" lnSpcReduction="20000"/>
          </a:bodyPr>
          <a:lstStyle/>
          <a:p>
            <a:pPr marL="0" indent="0">
              <a:buNone/>
            </a:pPr>
            <a:endParaRPr lang="en-US" dirty="0"/>
          </a:p>
          <a:p>
            <a:pPr marL="0" indent="0" algn="just">
              <a:buNone/>
            </a:pPr>
            <a:r>
              <a:rPr lang="en-US" sz="8000" dirty="0">
                <a:latin typeface="Arial" panose="020B0604020202020204" pitchFamily="34" charset="0"/>
                <a:cs typeface="Arial" panose="020B0604020202020204" pitchFamily="34" charset="0"/>
              </a:rPr>
              <a:t>Learning difficulties can </a:t>
            </a:r>
          </a:p>
          <a:p>
            <a:pPr marL="0" indent="0" algn="just">
              <a:buNone/>
            </a:pPr>
            <a:r>
              <a:rPr lang="en-US" sz="8000" dirty="0">
                <a:latin typeface="Arial" panose="020B0604020202020204" pitchFamily="34" charset="0"/>
                <a:cs typeface="Arial" panose="020B0604020202020204" pitchFamily="34" charset="0"/>
              </a:rPr>
              <a:t>interfere with the innate </a:t>
            </a:r>
          </a:p>
          <a:p>
            <a:pPr marL="0" indent="0" algn="just">
              <a:buNone/>
            </a:pPr>
            <a:r>
              <a:rPr lang="en-US" sz="8000" dirty="0">
                <a:latin typeface="Arial" panose="020B0604020202020204" pitchFamily="34" charset="0"/>
                <a:cs typeface="Arial" panose="020B0604020202020204" pitchFamily="34" charset="0"/>
              </a:rPr>
              <a:t>capabilities (emotions, </a:t>
            </a:r>
          </a:p>
          <a:p>
            <a:pPr marL="0" indent="0" algn="just">
              <a:buNone/>
            </a:pPr>
            <a:r>
              <a:rPr lang="en-US" sz="8000" dirty="0">
                <a:latin typeface="Arial" panose="020B0604020202020204" pitchFamily="34" charset="0"/>
                <a:cs typeface="Arial" panose="020B0604020202020204" pitchFamily="34" charset="0"/>
              </a:rPr>
              <a:t>thoughts) and </a:t>
            </a:r>
          </a:p>
          <a:p>
            <a:pPr marL="0" indent="0" algn="just">
              <a:buNone/>
            </a:pPr>
            <a:r>
              <a:rPr lang="en-US" sz="8000" dirty="0">
                <a:latin typeface="Arial" panose="020B0604020202020204" pitchFamily="34" charset="0"/>
                <a:cs typeface="Arial" panose="020B0604020202020204" pitchFamily="34" charset="0"/>
              </a:rPr>
              <a:t>behaviors of the of learners.</a:t>
            </a:r>
          </a:p>
          <a:p>
            <a:pPr marL="0" indent="0" algn="just">
              <a:buNone/>
            </a:pPr>
            <a:endParaRPr lang="en-US" sz="8000" dirty="0">
              <a:latin typeface="Arial" panose="020B0604020202020204" pitchFamily="34" charset="0"/>
              <a:cs typeface="Arial" panose="020B0604020202020204" pitchFamily="34" charset="0"/>
            </a:endParaRPr>
          </a:p>
          <a:p>
            <a:pPr marL="0" indent="0" algn="just">
              <a:buNone/>
            </a:pPr>
            <a:r>
              <a:rPr lang="en-US" sz="8000" dirty="0">
                <a:latin typeface="Arial" panose="020B0604020202020204" pitchFamily="34" charset="0"/>
                <a:cs typeface="Arial" panose="020B0604020202020204" pitchFamily="34" charset="0"/>
              </a:rPr>
              <a:t>Teachers should support </a:t>
            </a:r>
          </a:p>
          <a:p>
            <a:pPr marL="0" indent="0" algn="just">
              <a:buNone/>
            </a:pPr>
            <a:r>
              <a:rPr lang="en-US" sz="8000" dirty="0">
                <a:latin typeface="Arial" panose="020B0604020202020204" pitchFamily="34" charset="0"/>
                <a:cs typeface="Arial" panose="020B0604020202020204" pitchFamily="34" charset="0"/>
              </a:rPr>
              <a:t>learners to develop skills </a:t>
            </a:r>
          </a:p>
          <a:p>
            <a:pPr marL="0" indent="0" algn="just">
              <a:buNone/>
            </a:pPr>
            <a:r>
              <a:rPr lang="en-US" sz="8000" dirty="0">
                <a:latin typeface="Arial" panose="020B0604020202020204" pitchFamily="34" charset="0"/>
                <a:cs typeface="Arial" panose="020B0604020202020204" pitchFamily="34" charset="0"/>
              </a:rPr>
              <a:t>that include setting actionable</a:t>
            </a:r>
          </a:p>
          <a:p>
            <a:pPr marL="0" indent="0" algn="just">
              <a:buNone/>
            </a:pPr>
            <a:r>
              <a:rPr lang="en-US" sz="8000" dirty="0">
                <a:latin typeface="Arial" panose="020B0604020202020204" pitchFamily="34" charset="0"/>
                <a:cs typeface="Arial" panose="020B0604020202020204" pitchFamily="34" charset="0"/>
              </a:rPr>
              <a:t>goals and reflection that </a:t>
            </a:r>
          </a:p>
          <a:p>
            <a:pPr marL="0" indent="0" algn="just">
              <a:buNone/>
            </a:pPr>
            <a:r>
              <a:rPr lang="en-US" sz="8000" dirty="0">
                <a:latin typeface="Arial" panose="020B0604020202020204" pitchFamily="34" charset="0"/>
                <a:cs typeface="Arial" panose="020B0604020202020204" pitchFamily="34" charset="0"/>
              </a:rPr>
              <a:t>foster self-regulated </a:t>
            </a:r>
          </a:p>
          <a:p>
            <a:pPr marL="0" indent="0" algn="just">
              <a:buNone/>
            </a:pPr>
            <a:r>
              <a:rPr lang="en-US" sz="8000" dirty="0">
                <a:latin typeface="Arial" panose="020B0604020202020204" pitchFamily="34" charset="0"/>
                <a:cs typeface="Arial" panose="020B0604020202020204" pitchFamily="34" charset="0"/>
              </a:rPr>
              <a:t>learning. </a:t>
            </a:r>
          </a:p>
          <a:p>
            <a:pPr marL="0" indent="0">
              <a:buNone/>
            </a:pPr>
            <a:endParaRPr lang="en-US" dirty="0"/>
          </a:p>
          <a:p>
            <a:pPr marL="0" indent="0">
              <a:buNone/>
            </a:pPr>
            <a:endParaRPr lang="en-US" dirty="0"/>
          </a:p>
          <a:p>
            <a:pPr marL="0" indent="0">
              <a:buNone/>
            </a:pPr>
            <a:r>
              <a:rPr lang="en-US" sz="8000" dirty="0">
                <a:latin typeface="Arial" panose="020B0604020202020204" pitchFamily="34" charset="0"/>
                <a:cs typeface="Arial" panose="020B0604020202020204" pitchFamily="34" charset="0"/>
              </a:rPr>
              <a:t>Source: Roberts et al. (2019)</a:t>
            </a:r>
          </a:p>
        </p:txBody>
      </p:sp>
      <p:pic>
        <p:nvPicPr>
          <p:cNvPr id="5" name="Picture 4">
            <a:extLst>
              <a:ext uri="{FF2B5EF4-FFF2-40B4-BE49-F238E27FC236}">
                <a16:creationId xmlns:a16="http://schemas.microsoft.com/office/drawing/2014/main" id="{41892E4A-5901-4319-A87D-0B27E0036E82}"/>
              </a:ext>
            </a:extLst>
          </p:cNvPr>
          <p:cNvPicPr>
            <a:picLocks noChangeAspect="1"/>
          </p:cNvPicPr>
          <p:nvPr/>
        </p:nvPicPr>
        <p:blipFill>
          <a:blip r:embed="rId2"/>
          <a:stretch>
            <a:fillRect/>
          </a:stretch>
        </p:blipFill>
        <p:spPr>
          <a:xfrm>
            <a:off x="5937663" y="1343874"/>
            <a:ext cx="5035138" cy="4760044"/>
          </a:xfrm>
          <a:prstGeom prst="rect">
            <a:avLst/>
          </a:prstGeom>
        </p:spPr>
      </p:pic>
    </p:spTree>
    <p:extLst>
      <p:ext uri="{BB962C8B-B14F-4D97-AF65-F5344CB8AC3E}">
        <p14:creationId xmlns:p14="http://schemas.microsoft.com/office/powerpoint/2010/main" val="892767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25F99-2850-D76E-DDF7-1622E7F918AA}"/>
              </a:ext>
            </a:extLst>
          </p:cNvPr>
          <p:cNvSpPr>
            <a:spLocks noGrp="1"/>
          </p:cNvSpPr>
          <p:nvPr>
            <p:ph type="title"/>
          </p:nvPr>
        </p:nvSpPr>
        <p:spPr>
          <a:xfrm>
            <a:off x="2592925" y="624110"/>
            <a:ext cx="8911687" cy="1006982"/>
          </a:xfrm>
        </p:spPr>
        <p:txBody>
          <a:bodyPr/>
          <a:lstStyle/>
          <a:p>
            <a:r>
              <a:rPr lang="en-US" b="1" dirty="0"/>
              <a:t>Challenges Facing ALN </a:t>
            </a:r>
          </a:p>
        </p:txBody>
      </p:sp>
      <p:sp>
        <p:nvSpPr>
          <p:cNvPr id="3" name="Content Placeholder 2">
            <a:extLst>
              <a:ext uri="{FF2B5EF4-FFF2-40B4-BE49-F238E27FC236}">
                <a16:creationId xmlns:a16="http://schemas.microsoft.com/office/drawing/2014/main" id="{50357BEC-6186-81F0-B558-57AD2EEAB0A2}"/>
              </a:ext>
            </a:extLst>
          </p:cNvPr>
          <p:cNvSpPr>
            <a:spLocks noGrp="1"/>
          </p:cNvSpPr>
          <p:nvPr>
            <p:ph idx="1"/>
          </p:nvPr>
        </p:nvSpPr>
        <p:spPr>
          <a:xfrm>
            <a:off x="2196935" y="1317767"/>
            <a:ext cx="9311390" cy="4415768"/>
          </a:xfrm>
        </p:spPr>
        <p:txBody>
          <a:bodyPr>
            <a:normAutofit fontScale="70000" lnSpcReduction="20000"/>
          </a:bodyPr>
          <a:lstStyle/>
          <a:p>
            <a:pPr marL="0" indent="0">
              <a:lnSpc>
                <a:spcPct val="107000"/>
              </a:lnSpc>
              <a:spcAft>
                <a:spcPts val="800"/>
              </a:spcAft>
              <a:buNone/>
            </a:pPr>
            <a:r>
              <a:rPr lang="en-US" sz="3600" kern="100" dirty="0">
                <a:effectLst/>
                <a:latin typeface="Arial" panose="020B0604020202020204" pitchFamily="34" charset="0"/>
                <a:ea typeface="Calibri" panose="020F0502020204030204" pitchFamily="34" charset="0"/>
                <a:cs typeface="Arial" panose="020B0604020202020204" pitchFamily="34" charset="0"/>
              </a:rPr>
              <a:t>Despite the government reporting a reduction in the number of  learners having ALN through its IDPs reforms, Estyn, the school watchdog, warns on three challenges facing ALN reforms:</a:t>
            </a:r>
          </a:p>
          <a:p>
            <a:pPr marL="342900" lvl="0" indent="-342900">
              <a:lnSpc>
                <a:spcPct val="107000"/>
              </a:lnSpc>
              <a:buFont typeface="Symbol" panose="05050102010706020507" pitchFamily="18" charset="2"/>
              <a:buChar char=""/>
            </a:pPr>
            <a:r>
              <a:rPr lang="en-US" sz="3600" kern="100" dirty="0">
                <a:effectLst/>
                <a:latin typeface="Arial" panose="020B0604020202020204" pitchFamily="34" charset="0"/>
                <a:ea typeface="Calibri" panose="020F0502020204030204" pitchFamily="34" charset="0"/>
                <a:cs typeface="Arial" panose="020B0604020202020204" pitchFamily="34" charset="0"/>
              </a:rPr>
              <a:t>Inconsistences in ALN code interpretation, notably, IDPs development. </a:t>
            </a:r>
          </a:p>
          <a:p>
            <a:pPr marL="342900" lvl="0" indent="-342900">
              <a:lnSpc>
                <a:spcPct val="107000"/>
              </a:lnSpc>
              <a:buFont typeface="Symbol" panose="05050102010706020507" pitchFamily="18" charset="2"/>
              <a:buChar char=""/>
            </a:pPr>
            <a:r>
              <a:rPr lang="en-US" sz="3600" kern="100" dirty="0">
                <a:effectLst/>
                <a:latin typeface="Arial" panose="020B0604020202020204" pitchFamily="34" charset="0"/>
                <a:ea typeface="Calibri" panose="020F0502020204030204" pitchFamily="34" charset="0"/>
                <a:cs typeface="Arial" panose="020B0604020202020204" pitchFamily="34" charset="0"/>
              </a:rPr>
              <a:t>Variations in the guidance quality given by local authorities in regard to inclusivity in learning and teaching. </a:t>
            </a:r>
          </a:p>
          <a:p>
            <a:pPr marL="342900" lvl="0" indent="-342900">
              <a:lnSpc>
                <a:spcPct val="107000"/>
              </a:lnSpc>
              <a:spcAft>
                <a:spcPts val="800"/>
              </a:spcAft>
              <a:buFont typeface="Symbol" panose="05050102010706020507" pitchFamily="18" charset="2"/>
              <a:buChar char=""/>
            </a:pPr>
            <a:r>
              <a:rPr lang="en-US" sz="3600" kern="100" dirty="0">
                <a:effectLst/>
                <a:latin typeface="Arial" panose="020B0604020202020204" pitchFamily="34" charset="0"/>
                <a:ea typeface="Calibri" panose="020F0502020204030204" pitchFamily="34" charset="0"/>
                <a:cs typeface="Arial" panose="020B0604020202020204" pitchFamily="34" charset="0"/>
              </a:rPr>
              <a:t>Limited equitable resource provision to medium ALN leaners. </a:t>
            </a:r>
          </a:p>
          <a:p>
            <a:pPr marL="0" lvl="0" indent="0">
              <a:lnSpc>
                <a:spcPct val="107000"/>
              </a:lnSpc>
              <a:spcAft>
                <a:spcPts val="800"/>
              </a:spcAft>
              <a:buNone/>
            </a:pPr>
            <a:r>
              <a:rPr lang="en-US" sz="3600" kern="100" dirty="0">
                <a:latin typeface="Arial" panose="020B0604020202020204" pitchFamily="34" charset="0"/>
                <a:ea typeface="Calibri" panose="020F0502020204030204" pitchFamily="34" charset="0"/>
                <a:cs typeface="Arial" panose="020B0604020202020204" pitchFamily="34" charset="0"/>
              </a:rPr>
              <a:t>These challenges may be counterproductive to the gains made. </a:t>
            </a:r>
            <a:endParaRPr lang="en-US" sz="3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900821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99983-DF6F-4C91-B2FF-8D422F18A741}"/>
              </a:ext>
            </a:extLst>
          </p:cNvPr>
          <p:cNvSpPr>
            <a:spLocks noGrp="1"/>
          </p:cNvSpPr>
          <p:nvPr>
            <p:ph type="title"/>
          </p:nvPr>
        </p:nvSpPr>
        <p:spPr>
          <a:xfrm>
            <a:off x="2363236" y="624110"/>
            <a:ext cx="8911687" cy="907807"/>
          </a:xfrm>
        </p:spPr>
        <p:txBody>
          <a:bodyPr>
            <a:normAutofit/>
          </a:bodyPr>
          <a:lstStyle/>
          <a:p>
            <a:pPr algn="ctr"/>
            <a:r>
              <a:rPr lang="en-US" sz="3200" b="1" dirty="0">
                <a:latin typeface="Arial" panose="020B0604020202020204" pitchFamily="34" charset="0"/>
                <a:cs typeface="Arial" panose="020B0604020202020204" pitchFamily="34" charset="0"/>
              </a:rPr>
              <a:t>Representation of ALN in Official Statements</a:t>
            </a:r>
          </a:p>
        </p:txBody>
      </p:sp>
      <p:sp>
        <p:nvSpPr>
          <p:cNvPr id="3" name="Content Placeholder 2">
            <a:extLst>
              <a:ext uri="{FF2B5EF4-FFF2-40B4-BE49-F238E27FC236}">
                <a16:creationId xmlns:a16="http://schemas.microsoft.com/office/drawing/2014/main" id="{79CE524A-A4DE-4FD2-86A3-79BA8A707A25}"/>
              </a:ext>
            </a:extLst>
          </p:cNvPr>
          <p:cNvSpPr>
            <a:spLocks noGrp="1"/>
          </p:cNvSpPr>
          <p:nvPr>
            <p:ph idx="1"/>
          </p:nvPr>
        </p:nvSpPr>
        <p:spPr>
          <a:xfrm>
            <a:off x="1983180" y="1330036"/>
            <a:ext cx="9440882" cy="5165767"/>
          </a:xfrm>
        </p:spPr>
        <p:txBody>
          <a:bodyPr>
            <a:normAutofit lnSpcReduction="10000"/>
          </a:bodyPr>
          <a:lstStyle/>
          <a:p>
            <a:pPr>
              <a:lnSpc>
                <a:spcPct val="107000"/>
              </a:lnSpc>
              <a:spcAft>
                <a:spcPts val="800"/>
              </a:spcAft>
            </a:pPr>
            <a:r>
              <a:rPr lang="en-US" sz="2800" dirty="0">
                <a:solidFill>
                  <a:schemeClr val="tx1"/>
                </a:solidFill>
                <a:latin typeface="Arial" panose="020B0604020202020204" pitchFamily="34" charset="0"/>
                <a:ea typeface="Calibri" panose="020F0502020204030204" pitchFamily="34" charset="0"/>
                <a:cs typeface="Times New Roman" panose="02020603050405020304" pitchFamily="18" charset="0"/>
              </a:rPr>
              <a:t>Through official directives, the government of Wales has encouraged schools to adopt the student-centered system to foster self-regulation in learners with ALN. </a:t>
            </a:r>
          </a:p>
          <a:p>
            <a:pPr>
              <a:lnSpc>
                <a:spcPct val="107000"/>
              </a:lnSpc>
              <a:spcAft>
                <a:spcPts val="800"/>
              </a:spcAft>
            </a:pPr>
            <a:r>
              <a:rPr lang="en-US" sz="2800" dirty="0">
                <a:solidFill>
                  <a:schemeClr val="tx1"/>
                </a:solidFill>
                <a:latin typeface="Arial" panose="020B0604020202020204" pitchFamily="34" charset="0"/>
                <a:ea typeface="Calibri" panose="020F0502020204030204" pitchFamily="34" charset="0"/>
                <a:cs typeface="Times New Roman" panose="02020603050405020304" pitchFamily="18" charset="0"/>
              </a:rPr>
              <a:t>In this regard, the government has recommended that the progress of learners with ALN be documented in the progress reports. This provides a measurable tool to assess their development of self-regulation skills.</a:t>
            </a:r>
            <a:endParaRPr lang="en-US" sz="28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solidFill>
                  <a:schemeClr val="tx1"/>
                </a:solidFill>
                <a:latin typeface="Arial" panose="020B0604020202020204" pitchFamily="34" charset="0"/>
                <a:ea typeface="Calibri" panose="020F0502020204030204" pitchFamily="34" charset="0"/>
                <a:cs typeface="Times New Roman" panose="02020603050405020304" pitchFamily="18" charset="0"/>
              </a:rPr>
              <a:t>Estyn further acknowledges the need for schools to nurture development of wellbeing and emotional resilience skills in learners with ALN. </a:t>
            </a:r>
            <a:endParaRPr lang="en-US" sz="28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91175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7F4DB-FEE7-4F8F-8030-3294D3A67F1E}"/>
              </a:ext>
            </a:extLst>
          </p:cNvPr>
          <p:cNvSpPr>
            <a:spLocks noGrp="1"/>
          </p:cNvSpPr>
          <p:nvPr>
            <p:ph type="title"/>
          </p:nvPr>
        </p:nvSpPr>
        <p:spPr>
          <a:xfrm>
            <a:off x="2592925" y="624110"/>
            <a:ext cx="8911687" cy="1062186"/>
          </a:xfrm>
        </p:spPr>
        <p:txBody>
          <a:bodyPr/>
          <a:lstStyle/>
          <a:p>
            <a:r>
              <a:rPr lang="en-US" b="1" dirty="0"/>
              <a:t>Media treatment of ANL Issue</a:t>
            </a:r>
          </a:p>
        </p:txBody>
      </p:sp>
      <p:sp>
        <p:nvSpPr>
          <p:cNvPr id="3" name="Content Placeholder 2">
            <a:extLst>
              <a:ext uri="{FF2B5EF4-FFF2-40B4-BE49-F238E27FC236}">
                <a16:creationId xmlns:a16="http://schemas.microsoft.com/office/drawing/2014/main" id="{B8336255-2FA4-411A-949D-0DF296D4AC1A}"/>
              </a:ext>
            </a:extLst>
          </p:cNvPr>
          <p:cNvSpPr>
            <a:spLocks noGrp="1"/>
          </p:cNvSpPr>
          <p:nvPr>
            <p:ph idx="1"/>
          </p:nvPr>
        </p:nvSpPr>
        <p:spPr>
          <a:xfrm>
            <a:off x="2327564" y="1540189"/>
            <a:ext cx="9642763" cy="4979364"/>
          </a:xfrm>
        </p:spPr>
        <p:txBody>
          <a:bodyPr>
            <a:normAutofit fontScale="85000" lnSpcReduction="10000"/>
          </a:bodyPr>
          <a:lstStyle/>
          <a:p>
            <a:pPr>
              <a:lnSpc>
                <a:spcPct val="107000"/>
              </a:lnSpc>
              <a:spcAft>
                <a:spcPts val="800"/>
              </a:spcAft>
            </a:pPr>
            <a:r>
              <a:rPr lang="en-US" sz="2800" dirty="0">
                <a:solidFill>
                  <a:schemeClr val="tx1"/>
                </a:solidFill>
                <a:latin typeface="Arial" panose="020B0604020202020204" pitchFamily="34" charset="0"/>
                <a:ea typeface="Calibri" panose="020F0502020204030204" pitchFamily="34" charset="0"/>
                <a:cs typeface="Times New Roman" panose="02020603050405020304" pitchFamily="18" charset="0"/>
              </a:rPr>
              <a:t>The National and Local Welsh Media which include BBC Wales and Local Newspapers often focus on the struggles parents and schools undergo while handling students with ALN develop self-regulations skills.</a:t>
            </a:r>
          </a:p>
          <a:p>
            <a:pPr marL="342900" marR="0" lvl="0" indent="-342900" algn="l" defTabSz="457200" rtl="0" eaLnBrk="1" fontAlgn="auto" latinLnBrk="0" hangingPunct="1">
              <a:lnSpc>
                <a:spcPct val="107000"/>
              </a:lnSpc>
              <a:spcBef>
                <a:spcPts val="1000"/>
              </a:spcBef>
              <a:spcAft>
                <a:spcPts val="800"/>
              </a:spcAft>
              <a:buClr>
                <a:srgbClr val="A53010"/>
              </a:buClr>
              <a:buSzTx/>
              <a:buFont typeface="Wingdings 3" charset="2"/>
              <a:buChar char=""/>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In the social media forums that include Facebook, parents/carers share lived experience they face whilst</a:t>
            </a:r>
            <a:r>
              <a:rPr lang="en-US" sz="2800" dirty="0">
                <a:solidFill>
                  <a:prstClr val="black"/>
                </a:solidFill>
                <a:latin typeface="Arial" panose="020B0604020202020204" pitchFamily="34" charset="0"/>
                <a:ea typeface="Calibri" panose="020F0502020204030204" pitchFamily="34" charset="0"/>
                <a:cs typeface="Times New Roman" panose="02020603050405020304" pitchFamily="18" charset="0"/>
              </a:rPr>
              <a:t> nurturing </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self-regulation skills in their children with ALN (Henderson, 2022). </a:t>
            </a:r>
          </a:p>
          <a:p>
            <a:pPr marL="342900" marR="0" lvl="0" indent="-342900" algn="l" defTabSz="457200" rtl="0" eaLnBrk="1" fontAlgn="auto" latinLnBrk="0" hangingPunct="1">
              <a:lnSpc>
                <a:spcPct val="107000"/>
              </a:lnSpc>
              <a:spcBef>
                <a:spcPts val="1000"/>
              </a:spcBef>
              <a:spcAft>
                <a:spcPts val="800"/>
              </a:spcAft>
              <a:buClr>
                <a:srgbClr val="A53010"/>
              </a:buClr>
              <a:buSzTx/>
              <a:buFont typeface="Wingdings 3" charset="2"/>
              <a:buChar char=""/>
              <a:tabLst/>
              <a:defRPr/>
            </a:pPr>
            <a:r>
              <a:rPr lang="en-US" sz="2800" dirty="0">
                <a:solidFill>
                  <a:prstClr val="black"/>
                </a:solidFill>
                <a:latin typeface="Arial" panose="020B0604020202020204" pitchFamily="34" charset="0"/>
                <a:ea typeface="Calibri" panose="020F0502020204030204" pitchFamily="34" charset="0"/>
                <a:cs typeface="Times New Roman" panose="02020603050405020304" pitchFamily="18" charset="0"/>
              </a:rPr>
              <a:t>Particularly,</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they share their frustrations (</a:t>
            </a:r>
            <a:r>
              <a:rPr lang="en-US" sz="2800" dirty="0">
                <a:solidFill>
                  <a:prstClr val="black"/>
                </a:solidFill>
                <a:latin typeface="Arial" panose="020B0604020202020204" pitchFamily="34" charset="0"/>
                <a:ea typeface="Calibri" panose="020F0502020204030204" pitchFamily="34" charset="0"/>
                <a:cs typeface="Times New Roman" panose="02020603050405020304" pitchFamily="18" charset="0"/>
              </a:rPr>
              <a:t>i.e., lengthy delays in need assessment, inconsistencies in the application process). </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This points out the gap between lived experiences and ALN Act (2018) policy framework. There is need for the government to bridge these gaps. </a:t>
            </a:r>
            <a:endParaRPr kumimoji="0" lang="en-US"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800" dirty="0">
              <a:solidFill>
                <a:schemeClr val="tx1"/>
              </a:solidFill>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1730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C6F88-628A-4457-AEAA-B378FA8582E6}"/>
              </a:ext>
            </a:extLst>
          </p:cNvPr>
          <p:cNvSpPr>
            <a:spLocks noGrp="1"/>
          </p:cNvSpPr>
          <p:nvPr>
            <p:ph type="title"/>
          </p:nvPr>
        </p:nvSpPr>
        <p:spPr/>
        <p:txBody>
          <a:bodyPr/>
          <a:lstStyle/>
          <a:p>
            <a:r>
              <a:rPr lang="en-US" b="1" dirty="0"/>
              <a:t>Understanding of ALN Treatment in an International Context</a:t>
            </a:r>
          </a:p>
        </p:txBody>
      </p:sp>
      <p:sp>
        <p:nvSpPr>
          <p:cNvPr id="3" name="Content Placeholder 2">
            <a:extLst>
              <a:ext uri="{FF2B5EF4-FFF2-40B4-BE49-F238E27FC236}">
                <a16:creationId xmlns:a16="http://schemas.microsoft.com/office/drawing/2014/main" id="{91EB9D46-792F-431C-9066-339F72411BAB}"/>
              </a:ext>
            </a:extLst>
          </p:cNvPr>
          <p:cNvSpPr>
            <a:spLocks noGrp="1"/>
          </p:cNvSpPr>
          <p:nvPr>
            <p:ph idx="1"/>
          </p:nvPr>
        </p:nvSpPr>
        <p:spPr>
          <a:xfrm>
            <a:off x="2274887" y="2032004"/>
            <a:ext cx="9547761" cy="4368796"/>
          </a:xfrm>
        </p:spPr>
        <p:txBody>
          <a:bodyPr>
            <a:normAutofit fontScale="77500" lnSpcReduction="20000"/>
          </a:bodyPr>
          <a:lstStyle/>
          <a:p>
            <a:pPr>
              <a:lnSpc>
                <a:spcPct val="107000"/>
              </a:lnSpc>
              <a:spcAft>
                <a:spcPts val="800"/>
              </a:spcAft>
            </a:pPr>
            <a:r>
              <a:rPr lang="en-US" sz="3000" dirty="0">
                <a:solidFill>
                  <a:schemeClr val="tx1"/>
                </a:solidFill>
                <a:latin typeface="Arial" panose="020B0604020202020204" pitchFamily="34" charset="0"/>
                <a:ea typeface="Calibri" panose="020F0502020204030204" pitchFamily="34" charset="0"/>
                <a:cs typeface="Arial" panose="020B0604020202020204" pitchFamily="34" charset="0"/>
              </a:rPr>
              <a:t>In the global view, Finland’s system, for instance, has adopted collaborative and smaller class sizes that foster teachers to nurture holistic and self-regulatory skills in learners with ALN. </a:t>
            </a:r>
          </a:p>
          <a:p>
            <a:pPr>
              <a:lnSpc>
                <a:spcPct val="107000"/>
              </a:lnSpc>
              <a:spcAft>
                <a:spcPts val="800"/>
              </a:spcAft>
            </a:pPr>
            <a:r>
              <a:rPr lang="en-GB" sz="3000" dirty="0">
                <a:solidFill>
                  <a:schemeClr val="tx1"/>
                </a:solidFill>
                <a:latin typeface="Arial" panose="020B0604020202020204" pitchFamily="34" charset="0"/>
                <a:ea typeface="Calibri" panose="020F0502020204030204" pitchFamily="34" charset="0"/>
                <a:cs typeface="Arial" panose="020B0604020202020204" pitchFamily="34" charset="0"/>
              </a:rPr>
              <a:t>Moreover, in the US, there are various programmes run by educational specialists that include Zones of Regulation that help in teaching students having ALN self-regulation skills. </a:t>
            </a:r>
          </a:p>
          <a:p>
            <a:pPr>
              <a:lnSpc>
                <a:spcPct val="107000"/>
              </a:lnSpc>
              <a:spcAft>
                <a:spcPts val="800"/>
              </a:spcAft>
            </a:pPr>
            <a:r>
              <a:rPr lang="en-US" sz="3000" dirty="0">
                <a:solidFill>
                  <a:schemeClr val="tx1"/>
                </a:solidFill>
                <a:latin typeface="Arial" panose="020B0604020202020204" pitchFamily="34" charset="0"/>
                <a:ea typeface="Calibri" panose="020F0502020204030204" pitchFamily="34" charset="0"/>
                <a:cs typeface="Arial" panose="020B0604020202020204" pitchFamily="34" charset="0"/>
              </a:rPr>
              <a:t>The international systems provides valuable insights and alternative model. Wales systems heavily delegated on Teacher Assistants who are often inexperienced (Henderson, 2022). Involving specialists may help bridge the gaps. </a:t>
            </a:r>
          </a:p>
          <a:p>
            <a:pPr>
              <a:lnSpc>
                <a:spcPct val="107000"/>
              </a:lnSpc>
              <a:spcAft>
                <a:spcPts val="800"/>
              </a:spcAft>
            </a:pPr>
            <a:endParaRPr lang="en-GB" sz="30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US" sz="30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93826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8CA30-4A21-400D-8E51-5C566C9F1C35}"/>
              </a:ext>
            </a:extLst>
          </p:cNvPr>
          <p:cNvSpPr>
            <a:spLocks noGrp="1"/>
          </p:cNvSpPr>
          <p:nvPr>
            <p:ph type="title"/>
          </p:nvPr>
        </p:nvSpPr>
        <p:spPr>
          <a:xfrm>
            <a:off x="2592925" y="624110"/>
            <a:ext cx="8911687" cy="765303"/>
          </a:xfrm>
        </p:spPr>
        <p:txBody>
          <a:bodyPr/>
          <a:lstStyle/>
          <a:p>
            <a:r>
              <a:rPr lang="en-US" b="1" dirty="0"/>
              <a:t>Conclusion</a:t>
            </a:r>
            <a:r>
              <a:rPr lang="en-US" dirty="0"/>
              <a:t> </a:t>
            </a:r>
          </a:p>
        </p:txBody>
      </p:sp>
      <p:sp>
        <p:nvSpPr>
          <p:cNvPr id="3" name="Content Placeholder 2">
            <a:extLst>
              <a:ext uri="{FF2B5EF4-FFF2-40B4-BE49-F238E27FC236}">
                <a16:creationId xmlns:a16="http://schemas.microsoft.com/office/drawing/2014/main" id="{4450ACCC-9EE3-40CF-96A5-B1C787A5F294}"/>
              </a:ext>
            </a:extLst>
          </p:cNvPr>
          <p:cNvSpPr>
            <a:spLocks noGrp="1"/>
          </p:cNvSpPr>
          <p:nvPr>
            <p:ph idx="1"/>
          </p:nvPr>
        </p:nvSpPr>
        <p:spPr>
          <a:xfrm>
            <a:off x="2660855" y="1540188"/>
            <a:ext cx="9131342" cy="5121869"/>
          </a:xfrm>
        </p:spPr>
        <p:txBody>
          <a:bodyPr>
            <a:normAutofit/>
          </a:bodyPr>
          <a:lstStyle/>
          <a:p>
            <a:r>
              <a:rPr lang="en-US" sz="2800" dirty="0">
                <a:latin typeface="Arial" panose="020B0604020202020204" pitchFamily="34" charset="0"/>
                <a:cs typeface="Arial" panose="020B0604020202020204" pitchFamily="34" charset="0"/>
              </a:rPr>
              <a:t> </a:t>
            </a:r>
            <a:r>
              <a:rPr lang="en-US" sz="2600" dirty="0">
                <a:solidFill>
                  <a:schemeClr val="tx1"/>
                </a:solidFill>
                <a:latin typeface="Arial" panose="020B0604020202020204" pitchFamily="34" charset="0"/>
                <a:cs typeface="Arial" panose="020B0604020202020204" pitchFamily="34" charset="0"/>
              </a:rPr>
              <a:t>It is vital that learners having ALN develop self-regulation skills to proactively manage their emotions, thoughts, and behaviours critical in coping with learning environment challenges. </a:t>
            </a:r>
          </a:p>
          <a:p>
            <a:r>
              <a:rPr lang="en-GB" sz="2600" dirty="0">
                <a:solidFill>
                  <a:schemeClr val="tx1"/>
                </a:solidFill>
                <a:latin typeface="Arial" panose="020B0604020202020204" pitchFamily="34" charset="0"/>
                <a:cs typeface="Arial" panose="020B0604020202020204" pitchFamily="34" charset="0"/>
              </a:rPr>
              <a:t>Through scaffolded and supportive learning, learners with ALN will able to overcome the learning barriers. </a:t>
            </a:r>
          </a:p>
          <a:p>
            <a:r>
              <a:rPr lang="en-GB" sz="2600" dirty="0">
                <a:solidFill>
                  <a:schemeClr val="tx1"/>
                </a:solidFill>
                <a:latin typeface="Arial" panose="020B0604020202020204" pitchFamily="34" charset="0"/>
                <a:cs typeface="Arial" panose="020B0604020202020204" pitchFamily="34" charset="0"/>
              </a:rPr>
              <a:t>Consequently, the Wales government should work alongside authorities (schools and councils) to ensure IDPs reforms are universally implemented.  </a:t>
            </a:r>
            <a:endParaRPr lang="en-US" dirty="0"/>
          </a:p>
        </p:txBody>
      </p:sp>
    </p:spTree>
    <p:extLst>
      <p:ext uri="{BB962C8B-B14F-4D97-AF65-F5344CB8AC3E}">
        <p14:creationId xmlns:p14="http://schemas.microsoft.com/office/powerpoint/2010/main" val="3149009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3A890-B74E-D184-703C-E23B8B00C52B}"/>
              </a:ext>
            </a:extLst>
          </p:cNvPr>
          <p:cNvSpPr>
            <a:spLocks noGrp="1"/>
          </p:cNvSpPr>
          <p:nvPr>
            <p:ph type="title"/>
          </p:nvPr>
        </p:nvSpPr>
        <p:spPr>
          <a:xfrm>
            <a:off x="2592925" y="624110"/>
            <a:ext cx="8911687" cy="846344"/>
          </a:xfrm>
        </p:spPr>
        <p:txBody>
          <a:bodyPr/>
          <a:lstStyle/>
          <a:p>
            <a:r>
              <a:rPr lang="en-US" b="1" dirty="0"/>
              <a:t>References </a:t>
            </a:r>
          </a:p>
        </p:txBody>
      </p:sp>
      <p:sp>
        <p:nvSpPr>
          <p:cNvPr id="3" name="Content Placeholder 2">
            <a:extLst>
              <a:ext uri="{FF2B5EF4-FFF2-40B4-BE49-F238E27FC236}">
                <a16:creationId xmlns:a16="http://schemas.microsoft.com/office/drawing/2014/main" id="{D0F77001-59E3-0E49-ADC8-91C0AD384398}"/>
              </a:ext>
            </a:extLst>
          </p:cNvPr>
          <p:cNvSpPr>
            <a:spLocks noGrp="1"/>
          </p:cNvSpPr>
          <p:nvPr>
            <p:ph idx="1"/>
          </p:nvPr>
        </p:nvSpPr>
        <p:spPr>
          <a:xfrm>
            <a:off x="2578574" y="1268339"/>
            <a:ext cx="9158352" cy="5317811"/>
          </a:xfrm>
        </p:spPr>
        <p:txBody>
          <a:bodyPr>
            <a:normAutofit fontScale="70000" lnSpcReduction="20000"/>
          </a:bodyPr>
          <a:lstStyle/>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Barnes, K. J., Vogel, K. A., Beck, A. J., Schoenfeld, H. B., &amp; Owen, S. V. (2008). Self-regulation strategies of children with emotional disturbance. Physical &amp; Occupational Therapy in </a:t>
            </a:r>
            <a:r>
              <a:rPr kumimoji="0" lang="en-GB" sz="22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Pediatrics</a:t>
            </a: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28(4), 369-387.</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Henderson, H. (2022). Stakeholder perspectives towards online safeguarding of children with special educational needs (SEN) (Doctoral dissertation, Bournemouth University).</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Knight, C., Lowthian, E., Crick, T., Jones, C., Rawlings, A., </a:t>
            </a:r>
            <a:r>
              <a:rPr kumimoji="0" lang="en-GB" sz="22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Abbasizanjani</a:t>
            </a: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H., &amp; Rees, S. (2025). Sociodemographic trends in special educational needs identification in Wales. British Educational Research Journal, 51(1), 466-487.</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McClelland, M., Geldhof, J., Morrison, F., Gestsdóttir, S., Cameron, C., Bowers, E., Duckworth, A., Little, T. and Grammer, J., 2017. Self-regulation. Handbook of life course health development, pp.275-298.</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Roberts, G. J., Solis, M., &amp; Chance, B. (2019). Embedding self-regulation into reading interventions to support reading and </a:t>
            </a:r>
            <a:r>
              <a:rPr kumimoji="0" lang="en-GB" sz="22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behavior</a:t>
            </a: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outcomes. Teaching exceptional children, 52(2), 78-86.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Wightwick, A. (2024). Supporting children with additional needs in schools in Wales faces 'significant challenges', warns watchdog. </a:t>
            </a:r>
            <a:r>
              <a:rPr kumimoji="0" lang="en-GB" sz="22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WalesOnline</a:t>
            </a: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https://www.walesonline.co.uk/news/education/supporting-children-additional-needs-schools-30545496</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Wightwick, A. (2024). Supporting children with additional needs in schools in Wales faces 'significant challenges', warns watchdog. </a:t>
            </a:r>
            <a:r>
              <a:rPr kumimoji="0" lang="en-GB" sz="22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WalesOnline</a:t>
            </a:r>
            <a:r>
              <a:rPr kumimoji="0" lang="en-GB"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https://www.walesonline.co.uk/news/education/supporting-children-additional-needs-schools-30545496</a:t>
            </a:r>
          </a:p>
          <a:p>
            <a:pPr marL="0" marR="0" lvl="0" indent="0" algn="l" defTabSz="457200" rtl="0" eaLnBrk="1" fontAlgn="auto" latinLnBrk="0" hangingPunct="1">
              <a:lnSpc>
                <a:spcPct val="100000"/>
              </a:lnSpc>
              <a:spcBef>
                <a:spcPts val="1000"/>
              </a:spcBef>
              <a:spcAft>
                <a:spcPts val="0"/>
              </a:spcAft>
              <a:buClr>
                <a:srgbClr val="A53010"/>
              </a:buClr>
              <a:buSzTx/>
              <a:buNone/>
              <a:tabLst/>
              <a:defRPr/>
            </a:pPr>
            <a:endParaRPr kumimoji="0" lang="en-US" sz="2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endParaRPr lang="en-US" dirty="0"/>
          </a:p>
        </p:txBody>
      </p:sp>
    </p:spTree>
    <p:extLst>
      <p:ext uri="{BB962C8B-B14F-4D97-AF65-F5344CB8AC3E}">
        <p14:creationId xmlns:p14="http://schemas.microsoft.com/office/powerpoint/2010/main" val="27141558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1177</Words>
  <Application>Microsoft Macintosh PowerPoint</Application>
  <PresentationFormat>Widescreen</PresentationFormat>
  <Paragraphs>89</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Courier New</vt:lpstr>
      <vt:lpstr>Symbol</vt:lpstr>
      <vt:lpstr>Wingdings 3</vt:lpstr>
      <vt:lpstr>Wisp</vt:lpstr>
      <vt:lpstr>PowerPoint Presentation</vt:lpstr>
      <vt:lpstr>Introduction </vt:lpstr>
      <vt:lpstr>Evaluation of Self-Regulation </vt:lpstr>
      <vt:lpstr>Development of Self-Regulations Skills</vt:lpstr>
      <vt:lpstr>Supporting Students with ALN</vt:lpstr>
      <vt:lpstr>Supporting Self-regulated Learning</vt:lpstr>
      <vt:lpstr>Challenges Facing ALN </vt:lpstr>
      <vt:lpstr>Representation of ALN in Official Statements</vt:lpstr>
      <vt:lpstr>Media treatment of ANL Issue</vt:lpstr>
      <vt:lpstr>Understanding of ALN Treatment in an International Context</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2021-11-22T18:42:24Z</dcterms:created>
  <dcterms:modified xsi:type="dcterms:W3CDTF">2025-12-07T20:28:22Z</dcterms:modified>
</cp:coreProperties>
</file>