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89" r:id="rId2"/>
    <p:sldId id="390" r:id="rId3"/>
    <p:sldId id="391" r:id="rId4"/>
    <p:sldId id="392" r:id="rId5"/>
    <p:sldId id="393" r:id="rId6"/>
    <p:sldId id="394" r:id="rId7"/>
    <p:sldId id="395" r:id="rId8"/>
    <p:sldId id="401" r:id="rId9"/>
    <p:sldId id="402" r:id="rId10"/>
    <p:sldId id="410" r:id="rId11"/>
    <p:sldId id="396" r:id="rId12"/>
    <p:sldId id="403" r:id="rId13"/>
    <p:sldId id="397" r:id="rId14"/>
    <p:sldId id="415" r:id="rId15"/>
    <p:sldId id="416" r:id="rId16"/>
    <p:sldId id="417" r:id="rId17"/>
    <p:sldId id="418" r:id="rId18"/>
    <p:sldId id="419" r:id="rId19"/>
    <p:sldId id="409" r:id="rId20"/>
    <p:sldId id="404" r:id="rId21"/>
    <p:sldId id="405" r:id="rId22"/>
    <p:sldId id="406" r:id="rId23"/>
    <p:sldId id="408" r:id="rId24"/>
    <p:sldId id="407" r:id="rId25"/>
    <p:sldId id="398" r:id="rId26"/>
    <p:sldId id="411" r:id="rId27"/>
    <p:sldId id="399" r:id="rId28"/>
    <p:sldId id="412" r:id="rId29"/>
    <p:sldId id="400" r:id="rId30"/>
    <p:sldId id="413" r:id="rId31"/>
    <p:sldId id="414" r:id="rId32"/>
    <p:sldId id="42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106" d="100"/>
          <a:sy n="106" d="100"/>
        </p:scale>
        <p:origin x="61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4EC63-F2EF-580F-A539-9673D9B65D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4F3854-AC0C-1D91-0D3A-D787973005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40A493-D061-4816-5CD0-A37F2217DB18}"/>
              </a:ext>
            </a:extLst>
          </p:cNvPr>
          <p:cNvSpPr>
            <a:spLocks noGrp="1"/>
          </p:cNvSpPr>
          <p:nvPr>
            <p:ph type="dt" sz="half" idx="10"/>
          </p:nvPr>
        </p:nvSpPr>
        <p:spPr/>
        <p:txBody>
          <a:bodyPr/>
          <a:lstStyle/>
          <a:p>
            <a:fld id="{3F2A27D9-FBB8-489B-9521-7F73B0F72C82}" type="datetimeFigureOut">
              <a:rPr lang="en-GB" smtClean="0"/>
              <a:t>29/01/2026</a:t>
            </a:fld>
            <a:endParaRPr lang="en-GB"/>
          </a:p>
        </p:txBody>
      </p:sp>
      <p:sp>
        <p:nvSpPr>
          <p:cNvPr id="5" name="Footer Placeholder 4">
            <a:extLst>
              <a:ext uri="{FF2B5EF4-FFF2-40B4-BE49-F238E27FC236}">
                <a16:creationId xmlns:a16="http://schemas.microsoft.com/office/drawing/2014/main" id="{DCC21CBF-A89F-2F6C-CF38-2DFC9C71AA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ADB132-125A-D9F0-A121-2CA48C037C76}"/>
              </a:ext>
            </a:extLst>
          </p:cNvPr>
          <p:cNvSpPr>
            <a:spLocks noGrp="1"/>
          </p:cNvSpPr>
          <p:nvPr>
            <p:ph type="sldNum" sz="quarter" idx="12"/>
          </p:nvPr>
        </p:nvSpPr>
        <p:spPr/>
        <p:txBody>
          <a:bodyPr/>
          <a:lstStyle/>
          <a:p>
            <a:fld id="{23AC8BAB-72B2-41B5-9210-37430B0DFFC9}" type="slidenum">
              <a:rPr lang="en-GB" smtClean="0"/>
              <a:t>‹#›</a:t>
            </a:fld>
            <a:endParaRPr lang="en-GB"/>
          </a:p>
        </p:txBody>
      </p:sp>
    </p:spTree>
    <p:extLst>
      <p:ext uri="{BB962C8B-B14F-4D97-AF65-F5344CB8AC3E}">
        <p14:creationId xmlns:p14="http://schemas.microsoft.com/office/powerpoint/2010/main" val="444478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CDD6D-9DF5-8E9A-C107-57D2C87EC0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35AF33-A359-7A6E-19A3-783E1282A3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629C6B-C588-5939-0031-18A2B993D8A0}"/>
              </a:ext>
            </a:extLst>
          </p:cNvPr>
          <p:cNvSpPr>
            <a:spLocks noGrp="1"/>
          </p:cNvSpPr>
          <p:nvPr>
            <p:ph type="dt" sz="half" idx="10"/>
          </p:nvPr>
        </p:nvSpPr>
        <p:spPr/>
        <p:txBody>
          <a:bodyPr/>
          <a:lstStyle/>
          <a:p>
            <a:fld id="{3F2A27D9-FBB8-489B-9521-7F73B0F72C82}" type="datetimeFigureOut">
              <a:rPr lang="en-GB" smtClean="0"/>
              <a:t>29/01/2026</a:t>
            </a:fld>
            <a:endParaRPr lang="en-GB"/>
          </a:p>
        </p:txBody>
      </p:sp>
      <p:sp>
        <p:nvSpPr>
          <p:cNvPr id="5" name="Footer Placeholder 4">
            <a:extLst>
              <a:ext uri="{FF2B5EF4-FFF2-40B4-BE49-F238E27FC236}">
                <a16:creationId xmlns:a16="http://schemas.microsoft.com/office/drawing/2014/main" id="{4B3204D0-530A-4C12-374C-B591D1B0C3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0B51C7-F2CA-002E-B78D-35B70DA26AD5}"/>
              </a:ext>
            </a:extLst>
          </p:cNvPr>
          <p:cNvSpPr>
            <a:spLocks noGrp="1"/>
          </p:cNvSpPr>
          <p:nvPr>
            <p:ph type="sldNum" sz="quarter" idx="12"/>
          </p:nvPr>
        </p:nvSpPr>
        <p:spPr/>
        <p:txBody>
          <a:bodyPr/>
          <a:lstStyle/>
          <a:p>
            <a:fld id="{23AC8BAB-72B2-41B5-9210-37430B0DFFC9}" type="slidenum">
              <a:rPr lang="en-GB" smtClean="0"/>
              <a:t>‹#›</a:t>
            </a:fld>
            <a:endParaRPr lang="en-GB"/>
          </a:p>
        </p:txBody>
      </p:sp>
    </p:spTree>
    <p:extLst>
      <p:ext uri="{BB962C8B-B14F-4D97-AF65-F5344CB8AC3E}">
        <p14:creationId xmlns:p14="http://schemas.microsoft.com/office/powerpoint/2010/main" val="2996309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CCC35-9B9A-C9E0-BADC-F90F18C5C9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517B6E0-AF7D-2395-19E8-221B6794368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00B912-A2E7-A178-3836-BAE547AB0B0F}"/>
              </a:ext>
            </a:extLst>
          </p:cNvPr>
          <p:cNvSpPr>
            <a:spLocks noGrp="1"/>
          </p:cNvSpPr>
          <p:nvPr>
            <p:ph type="dt" sz="half" idx="10"/>
          </p:nvPr>
        </p:nvSpPr>
        <p:spPr/>
        <p:txBody>
          <a:bodyPr/>
          <a:lstStyle/>
          <a:p>
            <a:fld id="{3F2A27D9-FBB8-489B-9521-7F73B0F72C82}" type="datetimeFigureOut">
              <a:rPr lang="en-GB" smtClean="0"/>
              <a:t>29/01/2026</a:t>
            </a:fld>
            <a:endParaRPr lang="en-GB"/>
          </a:p>
        </p:txBody>
      </p:sp>
      <p:sp>
        <p:nvSpPr>
          <p:cNvPr id="5" name="Footer Placeholder 4">
            <a:extLst>
              <a:ext uri="{FF2B5EF4-FFF2-40B4-BE49-F238E27FC236}">
                <a16:creationId xmlns:a16="http://schemas.microsoft.com/office/drawing/2014/main" id="{58AE7C26-19B0-BC20-C09A-2A971484FA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3F2121-64A6-53E4-193F-81A2E657507C}"/>
              </a:ext>
            </a:extLst>
          </p:cNvPr>
          <p:cNvSpPr>
            <a:spLocks noGrp="1"/>
          </p:cNvSpPr>
          <p:nvPr>
            <p:ph type="sldNum" sz="quarter" idx="12"/>
          </p:nvPr>
        </p:nvSpPr>
        <p:spPr/>
        <p:txBody>
          <a:bodyPr/>
          <a:lstStyle/>
          <a:p>
            <a:fld id="{23AC8BAB-72B2-41B5-9210-37430B0DFFC9}" type="slidenum">
              <a:rPr lang="en-GB" smtClean="0"/>
              <a:t>‹#›</a:t>
            </a:fld>
            <a:endParaRPr lang="en-GB"/>
          </a:p>
        </p:txBody>
      </p:sp>
    </p:spTree>
    <p:extLst>
      <p:ext uri="{BB962C8B-B14F-4D97-AF65-F5344CB8AC3E}">
        <p14:creationId xmlns:p14="http://schemas.microsoft.com/office/powerpoint/2010/main" val="1800216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1D750-DF24-D0FD-BB0A-F4A266EF46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504B16-AB6F-0278-D2F8-CECDC161275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675E35D-EC7D-15D5-6D75-1C26F2BA40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4D9876-4A95-2150-BA70-189D54BBD69E}"/>
              </a:ext>
            </a:extLst>
          </p:cNvPr>
          <p:cNvSpPr>
            <a:spLocks noGrp="1"/>
          </p:cNvSpPr>
          <p:nvPr>
            <p:ph type="dt" sz="half" idx="10"/>
          </p:nvPr>
        </p:nvSpPr>
        <p:spPr/>
        <p:txBody>
          <a:bodyPr/>
          <a:lstStyle/>
          <a:p>
            <a:fld id="{3F2A27D9-FBB8-489B-9521-7F73B0F72C82}" type="datetimeFigureOut">
              <a:rPr lang="en-GB" smtClean="0"/>
              <a:t>29/01/2026</a:t>
            </a:fld>
            <a:endParaRPr lang="en-GB"/>
          </a:p>
        </p:txBody>
      </p:sp>
      <p:sp>
        <p:nvSpPr>
          <p:cNvPr id="6" name="Footer Placeholder 5">
            <a:extLst>
              <a:ext uri="{FF2B5EF4-FFF2-40B4-BE49-F238E27FC236}">
                <a16:creationId xmlns:a16="http://schemas.microsoft.com/office/drawing/2014/main" id="{F12E2D37-3C5B-5B22-4917-BD22D8F197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D73AD6-7F66-FEA1-0F37-4F25554A0F45}"/>
              </a:ext>
            </a:extLst>
          </p:cNvPr>
          <p:cNvSpPr>
            <a:spLocks noGrp="1"/>
          </p:cNvSpPr>
          <p:nvPr>
            <p:ph type="sldNum" sz="quarter" idx="12"/>
          </p:nvPr>
        </p:nvSpPr>
        <p:spPr/>
        <p:txBody>
          <a:bodyPr/>
          <a:lstStyle/>
          <a:p>
            <a:fld id="{23AC8BAB-72B2-41B5-9210-37430B0DFFC9}" type="slidenum">
              <a:rPr lang="en-GB" smtClean="0"/>
              <a:t>‹#›</a:t>
            </a:fld>
            <a:endParaRPr lang="en-GB"/>
          </a:p>
        </p:txBody>
      </p:sp>
    </p:spTree>
    <p:extLst>
      <p:ext uri="{BB962C8B-B14F-4D97-AF65-F5344CB8AC3E}">
        <p14:creationId xmlns:p14="http://schemas.microsoft.com/office/powerpoint/2010/main" val="1890065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B5FA-CE62-1E3D-E0D7-039139A585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6F3C84-07D3-9E9C-FFC2-6FDE1A233E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0E5586-FAC3-7904-ABB9-A0BAF0BAF7F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E78095-B1E3-4E57-B3CF-9C0F8666AF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2B3BB6-28C8-AA0B-D24B-11511276E7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302181-7F9C-1AE1-035F-036D256C94EC}"/>
              </a:ext>
            </a:extLst>
          </p:cNvPr>
          <p:cNvSpPr>
            <a:spLocks noGrp="1"/>
          </p:cNvSpPr>
          <p:nvPr>
            <p:ph type="dt" sz="half" idx="10"/>
          </p:nvPr>
        </p:nvSpPr>
        <p:spPr/>
        <p:txBody>
          <a:bodyPr/>
          <a:lstStyle/>
          <a:p>
            <a:fld id="{3F2A27D9-FBB8-489B-9521-7F73B0F72C82}" type="datetimeFigureOut">
              <a:rPr lang="en-GB" smtClean="0"/>
              <a:t>29/01/2026</a:t>
            </a:fld>
            <a:endParaRPr lang="en-GB"/>
          </a:p>
        </p:txBody>
      </p:sp>
      <p:sp>
        <p:nvSpPr>
          <p:cNvPr id="8" name="Footer Placeholder 7">
            <a:extLst>
              <a:ext uri="{FF2B5EF4-FFF2-40B4-BE49-F238E27FC236}">
                <a16:creationId xmlns:a16="http://schemas.microsoft.com/office/drawing/2014/main" id="{980B7FBB-1782-8C54-AA98-388203DE80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AB1430-86FD-A377-C76A-AB260C85AD79}"/>
              </a:ext>
            </a:extLst>
          </p:cNvPr>
          <p:cNvSpPr>
            <a:spLocks noGrp="1"/>
          </p:cNvSpPr>
          <p:nvPr>
            <p:ph type="sldNum" sz="quarter" idx="12"/>
          </p:nvPr>
        </p:nvSpPr>
        <p:spPr/>
        <p:txBody>
          <a:bodyPr/>
          <a:lstStyle/>
          <a:p>
            <a:fld id="{23AC8BAB-72B2-41B5-9210-37430B0DFFC9}" type="slidenum">
              <a:rPr lang="en-GB" smtClean="0"/>
              <a:t>‹#›</a:t>
            </a:fld>
            <a:endParaRPr lang="en-GB"/>
          </a:p>
        </p:txBody>
      </p:sp>
    </p:spTree>
    <p:extLst>
      <p:ext uri="{BB962C8B-B14F-4D97-AF65-F5344CB8AC3E}">
        <p14:creationId xmlns:p14="http://schemas.microsoft.com/office/powerpoint/2010/main" val="3565815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AEFBC-AB75-8863-78B8-FE729223DA7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D5E541-8DBC-1E33-354D-675F19C61505}"/>
              </a:ext>
            </a:extLst>
          </p:cNvPr>
          <p:cNvSpPr>
            <a:spLocks noGrp="1"/>
          </p:cNvSpPr>
          <p:nvPr>
            <p:ph type="dt" sz="half" idx="10"/>
          </p:nvPr>
        </p:nvSpPr>
        <p:spPr/>
        <p:txBody>
          <a:bodyPr/>
          <a:lstStyle/>
          <a:p>
            <a:fld id="{3F2A27D9-FBB8-489B-9521-7F73B0F72C82}" type="datetimeFigureOut">
              <a:rPr lang="en-GB" smtClean="0"/>
              <a:t>29/01/2026</a:t>
            </a:fld>
            <a:endParaRPr lang="en-GB"/>
          </a:p>
        </p:txBody>
      </p:sp>
      <p:sp>
        <p:nvSpPr>
          <p:cNvPr id="4" name="Footer Placeholder 3">
            <a:extLst>
              <a:ext uri="{FF2B5EF4-FFF2-40B4-BE49-F238E27FC236}">
                <a16:creationId xmlns:a16="http://schemas.microsoft.com/office/drawing/2014/main" id="{ECC49E62-65F4-7F35-C6D8-1B26C3A1EAA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6C6A13-7D8E-B5B7-6A4A-1220A310A47F}"/>
              </a:ext>
            </a:extLst>
          </p:cNvPr>
          <p:cNvSpPr>
            <a:spLocks noGrp="1"/>
          </p:cNvSpPr>
          <p:nvPr>
            <p:ph type="sldNum" sz="quarter" idx="12"/>
          </p:nvPr>
        </p:nvSpPr>
        <p:spPr/>
        <p:txBody>
          <a:bodyPr/>
          <a:lstStyle/>
          <a:p>
            <a:fld id="{23AC8BAB-72B2-41B5-9210-37430B0DFFC9}" type="slidenum">
              <a:rPr lang="en-GB" smtClean="0"/>
              <a:t>‹#›</a:t>
            </a:fld>
            <a:endParaRPr lang="en-GB"/>
          </a:p>
        </p:txBody>
      </p:sp>
    </p:spTree>
    <p:extLst>
      <p:ext uri="{BB962C8B-B14F-4D97-AF65-F5344CB8AC3E}">
        <p14:creationId xmlns:p14="http://schemas.microsoft.com/office/powerpoint/2010/main" val="4484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CD814E-FFD0-AAD0-04B9-C9031360381E}"/>
              </a:ext>
            </a:extLst>
          </p:cNvPr>
          <p:cNvSpPr>
            <a:spLocks noGrp="1"/>
          </p:cNvSpPr>
          <p:nvPr>
            <p:ph type="dt" sz="half" idx="10"/>
          </p:nvPr>
        </p:nvSpPr>
        <p:spPr/>
        <p:txBody>
          <a:bodyPr/>
          <a:lstStyle/>
          <a:p>
            <a:fld id="{3F2A27D9-FBB8-489B-9521-7F73B0F72C82}" type="datetimeFigureOut">
              <a:rPr lang="en-GB" smtClean="0"/>
              <a:t>29/01/2026</a:t>
            </a:fld>
            <a:endParaRPr lang="en-GB"/>
          </a:p>
        </p:txBody>
      </p:sp>
      <p:sp>
        <p:nvSpPr>
          <p:cNvPr id="3" name="Footer Placeholder 2">
            <a:extLst>
              <a:ext uri="{FF2B5EF4-FFF2-40B4-BE49-F238E27FC236}">
                <a16:creationId xmlns:a16="http://schemas.microsoft.com/office/drawing/2014/main" id="{8CCF9580-13A8-C8C6-AD58-6A25536364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07CC75A-5BD6-4651-0EFB-A504010BB95A}"/>
              </a:ext>
            </a:extLst>
          </p:cNvPr>
          <p:cNvSpPr>
            <a:spLocks noGrp="1"/>
          </p:cNvSpPr>
          <p:nvPr>
            <p:ph type="sldNum" sz="quarter" idx="12"/>
          </p:nvPr>
        </p:nvSpPr>
        <p:spPr/>
        <p:txBody>
          <a:bodyPr/>
          <a:lstStyle/>
          <a:p>
            <a:fld id="{23AC8BAB-72B2-41B5-9210-37430B0DFFC9}" type="slidenum">
              <a:rPr lang="en-GB" smtClean="0"/>
              <a:t>‹#›</a:t>
            </a:fld>
            <a:endParaRPr lang="en-GB"/>
          </a:p>
        </p:txBody>
      </p:sp>
    </p:spTree>
    <p:extLst>
      <p:ext uri="{BB962C8B-B14F-4D97-AF65-F5344CB8AC3E}">
        <p14:creationId xmlns:p14="http://schemas.microsoft.com/office/powerpoint/2010/main" val="2981396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7BB71-4AA7-1AE0-2D58-C5FE52F210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A475D1-3947-3432-D7CD-0969426578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BE0CF3-9342-38EE-40AD-46A3038F59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7CEC82-5285-9E89-79A5-19588C44177F}"/>
              </a:ext>
            </a:extLst>
          </p:cNvPr>
          <p:cNvSpPr>
            <a:spLocks noGrp="1"/>
          </p:cNvSpPr>
          <p:nvPr>
            <p:ph type="dt" sz="half" idx="10"/>
          </p:nvPr>
        </p:nvSpPr>
        <p:spPr/>
        <p:txBody>
          <a:bodyPr/>
          <a:lstStyle/>
          <a:p>
            <a:fld id="{3F2A27D9-FBB8-489B-9521-7F73B0F72C82}" type="datetimeFigureOut">
              <a:rPr lang="en-GB" smtClean="0"/>
              <a:t>29/01/2026</a:t>
            </a:fld>
            <a:endParaRPr lang="en-GB"/>
          </a:p>
        </p:txBody>
      </p:sp>
      <p:sp>
        <p:nvSpPr>
          <p:cNvPr id="6" name="Footer Placeholder 5">
            <a:extLst>
              <a:ext uri="{FF2B5EF4-FFF2-40B4-BE49-F238E27FC236}">
                <a16:creationId xmlns:a16="http://schemas.microsoft.com/office/drawing/2014/main" id="{9929611E-84B2-C825-1B9A-2ABD576A01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F591F8-72C4-9A00-FE15-25FCA7027ED3}"/>
              </a:ext>
            </a:extLst>
          </p:cNvPr>
          <p:cNvSpPr>
            <a:spLocks noGrp="1"/>
          </p:cNvSpPr>
          <p:nvPr>
            <p:ph type="sldNum" sz="quarter" idx="12"/>
          </p:nvPr>
        </p:nvSpPr>
        <p:spPr/>
        <p:txBody>
          <a:bodyPr/>
          <a:lstStyle/>
          <a:p>
            <a:fld id="{23AC8BAB-72B2-41B5-9210-37430B0DFFC9}" type="slidenum">
              <a:rPr lang="en-GB" smtClean="0"/>
              <a:t>‹#›</a:t>
            </a:fld>
            <a:endParaRPr lang="en-GB"/>
          </a:p>
        </p:txBody>
      </p:sp>
    </p:spTree>
    <p:extLst>
      <p:ext uri="{BB962C8B-B14F-4D97-AF65-F5344CB8AC3E}">
        <p14:creationId xmlns:p14="http://schemas.microsoft.com/office/powerpoint/2010/main" val="1799004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FCF24-D32D-9C3F-E64C-F0AC3948FF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FCD724A-DB10-A123-0F40-854E81D4F3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78407B-EA9B-EE30-5A22-B772E13157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D0BEB6-D199-46CF-5A25-546FD1F53207}"/>
              </a:ext>
            </a:extLst>
          </p:cNvPr>
          <p:cNvSpPr>
            <a:spLocks noGrp="1"/>
          </p:cNvSpPr>
          <p:nvPr>
            <p:ph type="dt" sz="half" idx="10"/>
          </p:nvPr>
        </p:nvSpPr>
        <p:spPr/>
        <p:txBody>
          <a:bodyPr/>
          <a:lstStyle/>
          <a:p>
            <a:fld id="{3F2A27D9-FBB8-489B-9521-7F73B0F72C82}" type="datetimeFigureOut">
              <a:rPr lang="en-GB" smtClean="0"/>
              <a:t>29/01/2026</a:t>
            </a:fld>
            <a:endParaRPr lang="en-GB"/>
          </a:p>
        </p:txBody>
      </p:sp>
      <p:sp>
        <p:nvSpPr>
          <p:cNvPr id="6" name="Footer Placeholder 5">
            <a:extLst>
              <a:ext uri="{FF2B5EF4-FFF2-40B4-BE49-F238E27FC236}">
                <a16:creationId xmlns:a16="http://schemas.microsoft.com/office/drawing/2014/main" id="{00BB4A73-3984-7826-BC04-9317B20F0B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8B4937-39E7-8CF3-60DD-6BFBA921DF31}"/>
              </a:ext>
            </a:extLst>
          </p:cNvPr>
          <p:cNvSpPr>
            <a:spLocks noGrp="1"/>
          </p:cNvSpPr>
          <p:nvPr>
            <p:ph type="sldNum" sz="quarter" idx="12"/>
          </p:nvPr>
        </p:nvSpPr>
        <p:spPr/>
        <p:txBody>
          <a:bodyPr/>
          <a:lstStyle/>
          <a:p>
            <a:fld id="{23AC8BAB-72B2-41B5-9210-37430B0DFFC9}" type="slidenum">
              <a:rPr lang="en-GB" smtClean="0"/>
              <a:t>‹#›</a:t>
            </a:fld>
            <a:endParaRPr lang="en-GB"/>
          </a:p>
        </p:txBody>
      </p:sp>
    </p:spTree>
    <p:extLst>
      <p:ext uri="{BB962C8B-B14F-4D97-AF65-F5344CB8AC3E}">
        <p14:creationId xmlns:p14="http://schemas.microsoft.com/office/powerpoint/2010/main" val="2483539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7F2EC-2006-5752-B293-DE324A6379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8C332D-E247-8A38-0998-8EC1C443E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8A81B9-B6F9-BD14-D76E-211A1892B673}"/>
              </a:ext>
            </a:extLst>
          </p:cNvPr>
          <p:cNvSpPr>
            <a:spLocks noGrp="1"/>
          </p:cNvSpPr>
          <p:nvPr>
            <p:ph type="dt" sz="half" idx="10"/>
          </p:nvPr>
        </p:nvSpPr>
        <p:spPr/>
        <p:txBody>
          <a:bodyPr/>
          <a:lstStyle/>
          <a:p>
            <a:fld id="{3F2A27D9-FBB8-489B-9521-7F73B0F72C82}" type="datetimeFigureOut">
              <a:rPr lang="en-GB" smtClean="0"/>
              <a:t>29/01/2026</a:t>
            </a:fld>
            <a:endParaRPr lang="en-GB"/>
          </a:p>
        </p:txBody>
      </p:sp>
      <p:sp>
        <p:nvSpPr>
          <p:cNvPr id="5" name="Footer Placeholder 4">
            <a:extLst>
              <a:ext uri="{FF2B5EF4-FFF2-40B4-BE49-F238E27FC236}">
                <a16:creationId xmlns:a16="http://schemas.microsoft.com/office/drawing/2014/main" id="{16D4F675-13AC-FED2-5E25-9A38EB314E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470F38-DE28-2A67-817D-AB6F29B25107}"/>
              </a:ext>
            </a:extLst>
          </p:cNvPr>
          <p:cNvSpPr>
            <a:spLocks noGrp="1"/>
          </p:cNvSpPr>
          <p:nvPr>
            <p:ph type="sldNum" sz="quarter" idx="12"/>
          </p:nvPr>
        </p:nvSpPr>
        <p:spPr/>
        <p:txBody>
          <a:bodyPr/>
          <a:lstStyle/>
          <a:p>
            <a:fld id="{23AC8BAB-72B2-41B5-9210-37430B0DFFC9}" type="slidenum">
              <a:rPr lang="en-GB" smtClean="0"/>
              <a:t>‹#›</a:t>
            </a:fld>
            <a:endParaRPr lang="en-GB"/>
          </a:p>
        </p:txBody>
      </p:sp>
    </p:spTree>
    <p:extLst>
      <p:ext uri="{BB962C8B-B14F-4D97-AF65-F5344CB8AC3E}">
        <p14:creationId xmlns:p14="http://schemas.microsoft.com/office/powerpoint/2010/main" val="2768751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ACF245-9642-8E87-28D0-9A634FDC30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C42456-242D-7C0B-6756-5EC62DA0585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C02898-6FAC-6949-602C-4DFBB3CDF9B0}"/>
              </a:ext>
            </a:extLst>
          </p:cNvPr>
          <p:cNvSpPr>
            <a:spLocks noGrp="1"/>
          </p:cNvSpPr>
          <p:nvPr>
            <p:ph type="dt" sz="half" idx="10"/>
          </p:nvPr>
        </p:nvSpPr>
        <p:spPr/>
        <p:txBody>
          <a:bodyPr/>
          <a:lstStyle/>
          <a:p>
            <a:fld id="{3F2A27D9-FBB8-489B-9521-7F73B0F72C82}" type="datetimeFigureOut">
              <a:rPr lang="en-GB" smtClean="0"/>
              <a:t>29/01/2026</a:t>
            </a:fld>
            <a:endParaRPr lang="en-GB"/>
          </a:p>
        </p:txBody>
      </p:sp>
      <p:sp>
        <p:nvSpPr>
          <p:cNvPr id="5" name="Footer Placeholder 4">
            <a:extLst>
              <a:ext uri="{FF2B5EF4-FFF2-40B4-BE49-F238E27FC236}">
                <a16:creationId xmlns:a16="http://schemas.microsoft.com/office/drawing/2014/main" id="{62DEB63E-F836-5B48-DC0E-817A8E7327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FDFB8F-C9DB-29E8-1B16-633D120F52FA}"/>
              </a:ext>
            </a:extLst>
          </p:cNvPr>
          <p:cNvSpPr>
            <a:spLocks noGrp="1"/>
          </p:cNvSpPr>
          <p:nvPr>
            <p:ph type="sldNum" sz="quarter" idx="12"/>
          </p:nvPr>
        </p:nvSpPr>
        <p:spPr/>
        <p:txBody>
          <a:bodyPr/>
          <a:lstStyle/>
          <a:p>
            <a:fld id="{23AC8BAB-72B2-41B5-9210-37430B0DFFC9}" type="slidenum">
              <a:rPr lang="en-GB" smtClean="0"/>
              <a:t>‹#›</a:t>
            </a:fld>
            <a:endParaRPr lang="en-GB"/>
          </a:p>
        </p:txBody>
      </p:sp>
    </p:spTree>
    <p:extLst>
      <p:ext uri="{BB962C8B-B14F-4D97-AF65-F5344CB8AC3E}">
        <p14:creationId xmlns:p14="http://schemas.microsoft.com/office/powerpoint/2010/main" val="8574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8F492E-3FAA-2339-87FF-B8B70B4F5C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92EDFE-0028-7A7B-426F-479E84C6C9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C0A78F-D04D-F37E-A41D-94AC9F6919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F2A27D9-FBB8-489B-9521-7F73B0F72C82}" type="datetimeFigureOut">
              <a:rPr lang="en-GB" smtClean="0"/>
              <a:t>29/01/2026</a:t>
            </a:fld>
            <a:endParaRPr lang="en-GB"/>
          </a:p>
        </p:txBody>
      </p:sp>
      <p:sp>
        <p:nvSpPr>
          <p:cNvPr id="5" name="Footer Placeholder 4">
            <a:extLst>
              <a:ext uri="{FF2B5EF4-FFF2-40B4-BE49-F238E27FC236}">
                <a16:creationId xmlns:a16="http://schemas.microsoft.com/office/drawing/2014/main" id="{6E004641-5CC5-A92B-AE44-4D5B11BC8E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F378262-62E8-25B8-1AFF-F6F1D96A1F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3AC8BAB-72B2-41B5-9210-37430B0DFFC9}" type="slidenum">
              <a:rPr lang="en-GB" smtClean="0"/>
              <a:t>‹#›</a:t>
            </a:fld>
            <a:endParaRPr lang="en-GB"/>
          </a:p>
        </p:txBody>
      </p:sp>
    </p:spTree>
    <p:extLst>
      <p:ext uri="{BB962C8B-B14F-4D97-AF65-F5344CB8AC3E}">
        <p14:creationId xmlns:p14="http://schemas.microsoft.com/office/powerpoint/2010/main" val="22529699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78A22-2CAA-5940-F540-93FD9F5AA5E8}"/>
              </a:ext>
            </a:extLst>
          </p:cNvPr>
          <p:cNvSpPr>
            <a:spLocks noGrp="1"/>
          </p:cNvSpPr>
          <p:nvPr>
            <p:ph type="title"/>
          </p:nvPr>
        </p:nvSpPr>
        <p:spPr/>
        <p:txBody>
          <a:bodyPr>
            <a:normAutofit/>
          </a:bodyPr>
          <a:lstStyle/>
          <a:p>
            <a:pPr algn="ctr"/>
            <a:r>
              <a:rPr lang="en-GB" sz="5400" b="1" dirty="0">
                <a:solidFill>
                  <a:srgbClr val="FF0000"/>
                </a:solidFill>
              </a:rPr>
              <a:t>WEEK 3</a:t>
            </a:r>
          </a:p>
        </p:txBody>
      </p:sp>
      <p:sp>
        <p:nvSpPr>
          <p:cNvPr id="3" name="Content Placeholder 2">
            <a:extLst>
              <a:ext uri="{FF2B5EF4-FFF2-40B4-BE49-F238E27FC236}">
                <a16:creationId xmlns:a16="http://schemas.microsoft.com/office/drawing/2014/main" id="{4D6E3CF4-000D-C3DF-3234-4FB9259961F8}"/>
              </a:ext>
            </a:extLst>
          </p:cNvPr>
          <p:cNvSpPr>
            <a:spLocks noGrp="1"/>
          </p:cNvSpPr>
          <p:nvPr>
            <p:ph idx="1"/>
          </p:nvPr>
        </p:nvSpPr>
        <p:spPr>
          <a:xfrm>
            <a:off x="591165" y="2411361"/>
            <a:ext cx="10629900" cy="1017639"/>
          </a:xfrm>
        </p:spPr>
        <p:txBody>
          <a:bodyPr>
            <a:normAutofit/>
          </a:bodyPr>
          <a:lstStyle/>
          <a:p>
            <a:pPr marL="0" indent="0">
              <a:buNone/>
            </a:pPr>
            <a:r>
              <a:rPr lang="en-GB" sz="5400" dirty="0">
                <a:solidFill>
                  <a:srgbClr val="FF0000"/>
                </a:solidFill>
              </a:rPr>
              <a:t>Research Process: An Overview</a:t>
            </a:r>
          </a:p>
        </p:txBody>
      </p:sp>
      <p:pic>
        <p:nvPicPr>
          <p:cNvPr id="4" name="Picture 3">
            <a:extLst>
              <a:ext uri="{FF2B5EF4-FFF2-40B4-BE49-F238E27FC236}">
                <a16:creationId xmlns:a16="http://schemas.microsoft.com/office/drawing/2014/main" id="{62622088-B033-32BA-6DEF-3A20DF32B5B3}"/>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551682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8C860-3BB9-CE5A-A7BC-673ABC0DA626}"/>
              </a:ext>
            </a:extLst>
          </p:cNvPr>
          <p:cNvSpPr>
            <a:spLocks noGrp="1"/>
          </p:cNvSpPr>
          <p:nvPr>
            <p:ph type="title"/>
          </p:nvPr>
        </p:nvSpPr>
        <p:spPr>
          <a:xfrm>
            <a:off x="605912" y="346793"/>
            <a:ext cx="10629900" cy="755752"/>
          </a:xfrm>
        </p:spPr>
        <p:txBody>
          <a:bodyPr/>
          <a:lstStyle/>
          <a:p>
            <a:r>
              <a:rPr lang="en-GB" dirty="0"/>
              <a:t>Learning Objectives</a:t>
            </a:r>
          </a:p>
        </p:txBody>
      </p:sp>
      <p:sp>
        <p:nvSpPr>
          <p:cNvPr id="3" name="Content Placeholder 2">
            <a:extLst>
              <a:ext uri="{FF2B5EF4-FFF2-40B4-BE49-F238E27FC236}">
                <a16:creationId xmlns:a16="http://schemas.microsoft.com/office/drawing/2014/main" id="{E855A223-0E03-597F-D966-A46043689DCF}"/>
              </a:ext>
            </a:extLst>
          </p:cNvPr>
          <p:cNvSpPr>
            <a:spLocks noGrp="1"/>
          </p:cNvSpPr>
          <p:nvPr>
            <p:ph idx="1"/>
          </p:nvPr>
        </p:nvSpPr>
        <p:spPr>
          <a:xfrm>
            <a:off x="605912" y="1439862"/>
            <a:ext cx="11281287" cy="4297261"/>
          </a:xfrm>
        </p:spPr>
        <p:txBody>
          <a:bodyPr>
            <a:normAutofit/>
          </a:bodyPr>
          <a:lstStyle/>
          <a:p>
            <a:pPr marL="0" indent="0">
              <a:buNone/>
            </a:pPr>
            <a:r>
              <a:rPr lang="en-GB" dirty="0"/>
              <a:t>Upon completion of this lecture, you should understand…</a:t>
            </a:r>
          </a:p>
          <a:p>
            <a:pPr marL="514350" indent="-514350">
              <a:buFont typeface="+mj-lt"/>
              <a:buAutoNum type="arabicPeriod"/>
            </a:pPr>
            <a:r>
              <a:rPr lang="en-GB" dirty="0"/>
              <a:t>Research is a decision – and dilemma – centred.</a:t>
            </a:r>
          </a:p>
          <a:p>
            <a:pPr marL="514350" indent="-514350">
              <a:buFont typeface="+mj-lt"/>
              <a:buAutoNum type="arabicPeriod"/>
            </a:pPr>
            <a:r>
              <a:rPr lang="en-GB" dirty="0"/>
              <a:t>The clarified research question is the result of careful exploration and analysis and sets the direction for the research project.</a:t>
            </a:r>
          </a:p>
          <a:p>
            <a:pPr marL="514350" indent="-514350">
              <a:buFont typeface="+mj-lt"/>
              <a:buAutoNum type="arabicPeriod"/>
            </a:pPr>
            <a:r>
              <a:rPr lang="en-GB" dirty="0"/>
              <a:t>How value assessments and budgeting influence the process for proposing research and, ultimately, research design.</a:t>
            </a:r>
          </a:p>
          <a:p>
            <a:pPr marL="514350" indent="-514350">
              <a:buFont typeface="+mj-lt"/>
              <a:buAutoNum type="arabicPeriod"/>
            </a:pPr>
            <a:r>
              <a:rPr lang="en-GB" dirty="0"/>
              <a:t>What is included in research design, data collection, data analysis, and reporting.</a:t>
            </a:r>
          </a:p>
          <a:p>
            <a:pPr marL="514350" indent="-514350">
              <a:buFont typeface="+mj-lt"/>
              <a:buAutoNum type="arabicPeriod"/>
            </a:pPr>
            <a:r>
              <a:rPr lang="en-GB" dirty="0"/>
              <a:t>Research process problems to avoid.</a:t>
            </a:r>
          </a:p>
        </p:txBody>
      </p:sp>
      <p:pic>
        <p:nvPicPr>
          <p:cNvPr id="4" name="Picture 3">
            <a:extLst>
              <a:ext uri="{FF2B5EF4-FFF2-40B4-BE49-F238E27FC236}">
                <a16:creationId xmlns:a16="http://schemas.microsoft.com/office/drawing/2014/main" id="{82B74B1B-9397-B56A-485D-A4108E6267E7}"/>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082517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3AB70C-6033-E5A2-7073-90572F2B1B8C}"/>
              </a:ext>
            </a:extLst>
          </p:cNvPr>
          <p:cNvSpPr>
            <a:spLocks noGrp="1"/>
          </p:cNvSpPr>
          <p:nvPr>
            <p:ph idx="1"/>
          </p:nvPr>
        </p:nvSpPr>
        <p:spPr>
          <a:xfrm>
            <a:off x="383458" y="884903"/>
            <a:ext cx="11808542" cy="4918997"/>
          </a:xfrm>
        </p:spPr>
        <p:txBody>
          <a:bodyPr/>
          <a:lstStyle/>
          <a:p>
            <a:pPr marL="0" indent="0">
              <a:buNone/>
            </a:pPr>
            <a:r>
              <a:rPr lang="en-GB" sz="4000" dirty="0"/>
              <a:t>“</a:t>
            </a:r>
            <a:r>
              <a:rPr lang="en-GB" sz="4000" i="1" dirty="0">
                <a:solidFill>
                  <a:srgbClr val="FF0000"/>
                </a:solidFill>
              </a:rPr>
              <a:t>Listening is the front end of decision making. It’s the surest, most efficient route to informing the judgements we need to make</a:t>
            </a:r>
            <a:r>
              <a:rPr lang="en-GB" sz="4000" dirty="0"/>
              <a:t>.”</a:t>
            </a:r>
          </a:p>
          <a:p>
            <a:pPr marL="0" indent="0">
              <a:buNone/>
            </a:pPr>
            <a:endParaRPr lang="en-GB" sz="4000" dirty="0"/>
          </a:p>
          <a:p>
            <a:pPr marL="0" indent="0">
              <a:buNone/>
            </a:pPr>
            <a:r>
              <a:rPr lang="en-GB" dirty="0">
                <a:solidFill>
                  <a:srgbClr val="7030A0"/>
                </a:solidFill>
              </a:rPr>
              <a:t>Bernard Ferrari, consultant, Ferrari Consultancy, LLC, and former director at McKinsey &amp; Company</a:t>
            </a:r>
          </a:p>
        </p:txBody>
      </p:sp>
      <p:pic>
        <p:nvPicPr>
          <p:cNvPr id="4" name="Picture 3">
            <a:extLst>
              <a:ext uri="{FF2B5EF4-FFF2-40B4-BE49-F238E27FC236}">
                <a16:creationId xmlns:a16="http://schemas.microsoft.com/office/drawing/2014/main" id="{42480082-7B6F-F8E2-D7EC-9F533F43A98E}"/>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342575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CE65937-F1B7-2BA5-9944-D5D51FCCEF82}"/>
              </a:ext>
            </a:extLst>
          </p:cNvPr>
          <p:cNvPicPr>
            <a:picLocks noChangeAspect="1"/>
          </p:cNvPicPr>
          <p:nvPr/>
        </p:nvPicPr>
        <p:blipFill>
          <a:blip r:embed="rId2"/>
          <a:stretch>
            <a:fillRect/>
          </a:stretch>
        </p:blipFill>
        <p:spPr>
          <a:xfrm>
            <a:off x="5899355" y="0"/>
            <a:ext cx="5860025" cy="6150077"/>
          </a:xfrm>
          <a:prstGeom prst="rect">
            <a:avLst/>
          </a:prstGeom>
        </p:spPr>
      </p:pic>
      <p:sp>
        <p:nvSpPr>
          <p:cNvPr id="8" name="TextBox 7">
            <a:extLst>
              <a:ext uri="{FF2B5EF4-FFF2-40B4-BE49-F238E27FC236}">
                <a16:creationId xmlns:a16="http://schemas.microsoft.com/office/drawing/2014/main" id="{8009588B-F238-530F-C54A-B54804C93963}"/>
              </a:ext>
            </a:extLst>
          </p:cNvPr>
          <p:cNvSpPr txBox="1"/>
          <p:nvPr/>
        </p:nvSpPr>
        <p:spPr>
          <a:xfrm>
            <a:off x="0" y="44245"/>
            <a:ext cx="4261808"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0000"/>
                </a:solidFill>
                <a:effectLst/>
                <a:uLnTx/>
                <a:uFillTx/>
                <a:latin typeface="Calibri"/>
                <a:ea typeface="+mn-ea"/>
                <a:cs typeface="+mn-cs"/>
              </a:rPr>
              <a:t>THE RESEARCH PROCESS</a:t>
            </a:r>
          </a:p>
        </p:txBody>
      </p:sp>
      <p:sp>
        <p:nvSpPr>
          <p:cNvPr id="2" name="TextBox 1">
            <a:extLst>
              <a:ext uri="{FF2B5EF4-FFF2-40B4-BE49-F238E27FC236}">
                <a16:creationId xmlns:a16="http://schemas.microsoft.com/office/drawing/2014/main" id="{C9E81D49-A7AB-6882-D4B2-6F877AB72353}"/>
              </a:ext>
            </a:extLst>
          </p:cNvPr>
          <p:cNvSpPr txBox="1"/>
          <p:nvPr/>
        </p:nvSpPr>
        <p:spPr>
          <a:xfrm>
            <a:off x="-1" y="923988"/>
            <a:ext cx="5860025" cy="4524315"/>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Calibri"/>
                <a:ea typeface="+mn-ea"/>
                <a:cs typeface="+mn-cs"/>
              </a:rPr>
              <a:t>The research process begins by understanding the manager’s problem – the management dilemma.</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Calibri"/>
                <a:ea typeface="+mn-ea"/>
                <a:cs typeface="+mn-cs"/>
              </a:rPr>
              <a:t>A management dilemma triggers the need for a decision.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a:ea typeface="+mn-ea"/>
                <a:cs typeface="+mn-cs"/>
              </a:rPr>
              <a:t>Examples include:</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400" b="0" i="0" u="none" strike="noStrike" kern="1200" cap="none" spc="0" normalizeH="0" baseline="0" noProof="0" dirty="0">
                <a:ln>
                  <a:noFill/>
                </a:ln>
                <a:solidFill>
                  <a:prstClr val="black"/>
                </a:solidFill>
                <a:effectLst/>
                <a:uLnTx/>
                <a:uFillTx/>
                <a:latin typeface="Calibri"/>
                <a:ea typeface="+mn-ea"/>
                <a:cs typeface="+mn-cs"/>
              </a:rPr>
              <a:t>A growing number of complaints about post purchase service started the process.</a:t>
            </a:r>
          </a:p>
          <a:p>
            <a:pPr marL="285750" marR="0" lvl="0" indent="-28575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400" b="0" i="0" u="none" strike="noStrike" kern="1200" cap="none" spc="0" normalizeH="0" baseline="0" noProof="0" dirty="0">
                <a:ln>
                  <a:noFill/>
                </a:ln>
                <a:solidFill>
                  <a:prstClr val="black"/>
                </a:solidFill>
                <a:effectLst/>
                <a:uLnTx/>
                <a:uFillTx/>
                <a:latin typeface="Calibri"/>
                <a:ea typeface="+mn-ea"/>
                <a:cs typeface="+mn-cs"/>
              </a:rPr>
              <a:t>In other situations, a controversy arises, a major commitment of resources is called for, or conditions in the environment signal the need for a decision.</a:t>
            </a:r>
          </a:p>
        </p:txBody>
      </p:sp>
      <p:pic>
        <p:nvPicPr>
          <p:cNvPr id="3" name="Picture 2">
            <a:extLst>
              <a:ext uri="{FF2B5EF4-FFF2-40B4-BE49-F238E27FC236}">
                <a16:creationId xmlns:a16="http://schemas.microsoft.com/office/drawing/2014/main" id="{45983B92-06B7-987B-731A-B2EFC7AB9839}"/>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810662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0193C-102D-86BA-8D03-7D37FE5D7B52}"/>
              </a:ext>
            </a:extLst>
          </p:cNvPr>
          <p:cNvSpPr>
            <a:spLocks noGrp="1"/>
          </p:cNvSpPr>
          <p:nvPr>
            <p:ph type="title"/>
          </p:nvPr>
        </p:nvSpPr>
        <p:spPr>
          <a:xfrm>
            <a:off x="723900" y="365125"/>
            <a:ext cx="10629900" cy="1006475"/>
          </a:xfrm>
        </p:spPr>
        <p:txBody>
          <a:bodyPr/>
          <a:lstStyle/>
          <a:p>
            <a:r>
              <a:rPr lang="en-GB" dirty="0"/>
              <a:t>The Research Process</a:t>
            </a:r>
          </a:p>
        </p:txBody>
      </p:sp>
      <p:sp>
        <p:nvSpPr>
          <p:cNvPr id="3" name="Content Placeholder 2">
            <a:extLst>
              <a:ext uri="{FF2B5EF4-FFF2-40B4-BE49-F238E27FC236}">
                <a16:creationId xmlns:a16="http://schemas.microsoft.com/office/drawing/2014/main" id="{465EB44D-92FB-A1CF-C5BE-41F30EE9ED96}"/>
              </a:ext>
            </a:extLst>
          </p:cNvPr>
          <p:cNvSpPr>
            <a:spLocks noGrp="1"/>
          </p:cNvSpPr>
          <p:nvPr>
            <p:ph idx="1"/>
          </p:nvPr>
        </p:nvSpPr>
        <p:spPr>
          <a:xfrm>
            <a:off x="117987" y="1825625"/>
            <a:ext cx="11872452" cy="3978275"/>
          </a:xfrm>
        </p:spPr>
        <p:txBody>
          <a:bodyPr/>
          <a:lstStyle/>
          <a:p>
            <a:pPr>
              <a:buFont typeface="Wingdings" panose="05000000000000000000" pitchFamily="2" charset="2"/>
              <a:buChar char="§"/>
            </a:pPr>
            <a:r>
              <a:rPr lang="en-GB" dirty="0"/>
              <a:t>In the view of the research process, </a:t>
            </a:r>
            <a:r>
              <a:rPr lang="en-GB" dirty="0">
                <a:solidFill>
                  <a:srgbClr val="FF0000"/>
                </a:solidFill>
              </a:rPr>
              <a:t>the management question </a:t>
            </a:r>
            <a:r>
              <a:rPr lang="en-GB" dirty="0"/>
              <a:t>– its origin, selection, statement, exploration, and refinement -  is critical activity in sequence.</a:t>
            </a:r>
          </a:p>
          <a:p>
            <a:pPr>
              <a:buFont typeface="Wingdings" panose="05000000000000000000" pitchFamily="2" charset="2"/>
              <a:buChar char="§"/>
            </a:pPr>
            <a:r>
              <a:rPr lang="en-GB" dirty="0"/>
              <a:t>A familiar quotation of Albert Einstein:</a:t>
            </a:r>
          </a:p>
          <a:p>
            <a:pPr marL="0" indent="0">
              <a:buNone/>
            </a:pPr>
            <a:r>
              <a:rPr lang="en-GB" dirty="0"/>
              <a:t>“</a:t>
            </a:r>
            <a:r>
              <a:rPr lang="en-GB" dirty="0">
                <a:solidFill>
                  <a:srgbClr val="FF0000"/>
                </a:solidFill>
              </a:rPr>
              <a:t>the formulation of a problem is far more essential than a solution, which may be merely a matter of mathematical or experimental skill. To raise new questions, new possibilities, to regard old problems from a new angle requires creative imagination and marks real advance in science</a:t>
            </a:r>
            <a:r>
              <a:rPr lang="en-GB" dirty="0"/>
              <a:t>”</a:t>
            </a:r>
          </a:p>
        </p:txBody>
      </p:sp>
      <p:pic>
        <p:nvPicPr>
          <p:cNvPr id="4" name="Picture 3">
            <a:extLst>
              <a:ext uri="{FF2B5EF4-FFF2-40B4-BE49-F238E27FC236}">
                <a16:creationId xmlns:a16="http://schemas.microsoft.com/office/drawing/2014/main" id="{D700DA6B-DBB6-774B-C07B-ED9EA16C10C6}"/>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126885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44C9D-9470-C4FF-22C0-51A071E3D6D8}"/>
              </a:ext>
            </a:extLst>
          </p:cNvPr>
          <p:cNvSpPr>
            <a:spLocks noGrp="1"/>
          </p:cNvSpPr>
          <p:nvPr>
            <p:ph type="title"/>
          </p:nvPr>
        </p:nvSpPr>
        <p:spPr/>
        <p:txBody>
          <a:bodyPr/>
          <a:lstStyle/>
          <a:p>
            <a:r>
              <a:rPr lang="en-GB" dirty="0"/>
              <a:t>The Research Process: Stages</a:t>
            </a:r>
          </a:p>
        </p:txBody>
      </p:sp>
      <p:sp>
        <p:nvSpPr>
          <p:cNvPr id="3" name="Content Placeholder 2">
            <a:extLst>
              <a:ext uri="{FF2B5EF4-FFF2-40B4-BE49-F238E27FC236}">
                <a16:creationId xmlns:a16="http://schemas.microsoft.com/office/drawing/2014/main" id="{134FF38B-25A7-F84D-2C08-F8191DDB9CCD}"/>
              </a:ext>
            </a:extLst>
          </p:cNvPr>
          <p:cNvSpPr>
            <a:spLocks noGrp="1"/>
          </p:cNvSpPr>
          <p:nvPr>
            <p:ph idx="1"/>
          </p:nvPr>
        </p:nvSpPr>
        <p:spPr/>
        <p:txBody>
          <a:bodyPr/>
          <a:lstStyle/>
          <a:p>
            <a:pPr marL="0" indent="0">
              <a:buNone/>
            </a:pPr>
            <a:r>
              <a:rPr lang="en-GB" dirty="0"/>
              <a:t>Stage 1: clarifying the research question</a:t>
            </a:r>
          </a:p>
          <a:p>
            <a:pPr marL="0" indent="0">
              <a:buNone/>
            </a:pPr>
            <a:r>
              <a:rPr lang="en-GB" dirty="0"/>
              <a:t>Stage 2: proposing research</a:t>
            </a:r>
          </a:p>
          <a:p>
            <a:pPr marL="0" indent="0">
              <a:buNone/>
            </a:pPr>
            <a:r>
              <a:rPr lang="en-GB" dirty="0"/>
              <a:t>Stage 3: designing the research project</a:t>
            </a:r>
          </a:p>
          <a:p>
            <a:pPr marL="0" indent="0">
              <a:buNone/>
            </a:pPr>
            <a:r>
              <a:rPr lang="en-GB" dirty="0"/>
              <a:t>Stage 4: data collection and preparation</a:t>
            </a:r>
          </a:p>
          <a:p>
            <a:pPr marL="0" indent="0">
              <a:buNone/>
            </a:pPr>
            <a:r>
              <a:rPr lang="en-GB" dirty="0"/>
              <a:t>Stage 5: data analysis and interpretation</a:t>
            </a:r>
          </a:p>
          <a:p>
            <a:pPr marL="0" indent="0">
              <a:buNone/>
            </a:pPr>
            <a:r>
              <a:rPr lang="en-GB" dirty="0"/>
              <a:t>Stage 6: reporting the results</a:t>
            </a:r>
          </a:p>
        </p:txBody>
      </p:sp>
      <p:pic>
        <p:nvPicPr>
          <p:cNvPr id="4" name="Picture 3">
            <a:extLst>
              <a:ext uri="{FF2B5EF4-FFF2-40B4-BE49-F238E27FC236}">
                <a16:creationId xmlns:a16="http://schemas.microsoft.com/office/drawing/2014/main" id="{6426215C-144C-C243-AF5B-5A27B732010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127621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A386F-F0D1-C7CA-97CA-71E0B71D8B11}"/>
              </a:ext>
            </a:extLst>
          </p:cNvPr>
          <p:cNvSpPr>
            <a:spLocks noGrp="1"/>
          </p:cNvSpPr>
          <p:nvPr>
            <p:ph type="title"/>
          </p:nvPr>
        </p:nvSpPr>
        <p:spPr>
          <a:xfrm>
            <a:off x="838200" y="365125"/>
            <a:ext cx="10515600" cy="513061"/>
          </a:xfrm>
        </p:spPr>
        <p:txBody>
          <a:bodyPr>
            <a:normAutofit fontScale="90000"/>
          </a:bodyPr>
          <a:lstStyle/>
          <a:p>
            <a:br>
              <a:rPr lang="en-GB" dirty="0"/>
            </a:br>
            <a:r>
              <a:rPr lang="en-GB" dirty="0"/>
              <a:t>Stage 1: Clarifying the Research Question</a:t>
            </a:r>
            <a:br>
              <a:rPr lang="en-GB" dirty="0"/>
            </a:br>
            <a:endParaRPr lang="en-GB" dirty="0"/>
          </a:p>
        </p:txBody>
      </p:sp>
      <p:sp>
        <p:nvSpPr>
          <p:cNvPr id="3" name="Content Placeholder 2">
            <a:extLst>
              <a:ext uri="{FF2B5EF4-FFF2-40B4-BE49-F238E27FC236}">
                <a16:creationId xmlns:a16="http://schemas.microsoft.com/office/drawing/2014/main" id="{A2DD4268-4E21-5494-7E10-B05AC3FDA640}"/>
              </a:ext>
            </a:extLst>
          </p:cNvPr>
          <p:cNvSpPr>
            <a:spLocks noGrp="1"/>
          </p:cNvSpPr>
          <p:nvPr>
            <p:ph idx="1"/>
          </p:nvPr>
        </p:nvSpPr>
        <p:spPr>
          <a:xfrm>
            <a:off x="723900" y="1224117"/>
            <a:ext cx="10629900" cy="4579784"/>
          </a:xfrm>
        </p:spPr>
        <p:txBody>
          <a:bodyPr/>
          <a:lstStyle/>
          <a:p>
            <a:pPr marL="0" indent="0">
              <a:buNone/>
            </a:pPr>
            <a:r>
              <a:rPr lang="en-GB" dirty="0"/>
              <a:t>A useful way to approach the research process is to state the basic dilemma that prompts the research and then try to develop other questions by progressively breaking down the original question into more specific ones.</a:t>
            </a:r>
          </a:p>
          <a:p>
            <a:pPr marL="0" indent="0">
              <a:buNone/>
            </a:pPr>
            <a:r>
              <a:rPr lang="en-GB" dirty="0"/>
              <a:t>The process begins at the most general level with the management dilemma.</a:t>
            </a:r>
          </a:p>
          <a:p>
            <a:pPr marL="0" indent="0">
              <a:buNone/>
            </a:pPr>
            <a:endParaRPr lang="en-GB" dirty="0"/>
          </a:p>
        </p:txBody>
      </p:sp>
      <p:pic>
        <p:nvPicPr>
          <p:cNvPr id="4" name="Picture 3">
            <a:extLst>
              <a:ext uri="{FF2B5EF4-FFF2-40B4-BE49-F238E27FC236}">
                <a16:creationId xmlns:a16="http://schemas.microsoft.com/office/drawing/2014/main" id="{F40E8E0C-91C9-8223-ADC3-93044F52DEC0}"/>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729943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A386F-F0D1-C7CA-97CA-71E0B71D8B11}"/>
              </a:ext>
            </a:extLst>
          </p:cNvPr>
          <p:cNvSpPr>
            <a:spLocks noGrp="1"/>
          </p:cNvSpPr>
          <p:nvPr>
            <p:ph type="title"/>
          </p:nvPr>
        </p:nvSpPr>
        <p:spPr>
          <a:xfrm>
            <a:off x="838200" y="170017"/>
            <a:ext cx="10515600" cy="753435"/>
          </a:xfrm>
        </p:spPr>
        <p:txBody>
          <a:bodyPr>
            <a:normAutofit fontScale="90000"/>
          </a:bodyPr>
          <a:lstStyle/>
          <a:p>
            <a:br>
              <a:rPr lang="en-GB" dirty="0"/>
            </a:br>
            <a:r>
              <a:rPr lang="en-GB" dirty="0"/>
              <a:t>Stage 1: Clarifying the Research Question</a:t>
            </a:r>
            <a:br>
              <a:rPr lang="en-GB" dirty="0"/>
            </a:br>
            <a:endParaRPr lang="en-GB" dirty="0"/>
          </a:p>
        </p:txBody>
      </p:sp>
      <p:sp>
        <p:nvSpPr>
          <p:cNvPr id="3" name="Content Placeholder 2">
            <a:extLst>
              <a:ext uri="{FF2B5EF4-FFF2-40B4-BE49-F238E27FC236}">
                <a16:creationId xmlns:a16="http://schemas.microsoft.com/office/drawing/2014/main" id="{A2DD4268-4E21-5494-7E10-B05AC3FDA640}"/>
              </a:ext>
            </a:extLst>
          </p:cNvPr>
          <p:cNvSpPr>
            <a:spLocks noGrp="1"/>
          </p:cNvSpPr>
          <p:nvPr>
            <p:ph idx="1"/>
          </p:nvPr>
        </p:nvSpPr>
        <p:spPr>
          <a:xfrm>
            <a:off x="265471" y="1224117"/>
            <a:ext cx="11710219" cy="4579784"/>
          </a:xfrm>
        </p:spPr>
        <p:txBody>
          <a:bodyPr>
            <a:normAutofit fontScale="92500"/>
          </a:bodyPr>
          <a:lstStyle/>
          <a:p>
            <a:pPr marL="0" indent="0">
              <a:buNone/>
            </a:pPr>
            <a:r>
              <a:rPr lang="en-GB" dirty="0"/>
              <a:t>A symptom of an actual problem could include:</a:t>
            </a:r>
          </a:p>
          <a:p>
            <a:pPr>
              <a:buFont typeface="Wingdings" panose="05000000000000000000" pitchFamily="2" charset="2"/>
              <a:buChar char="§"/>
            </a:pPr>
            <a:r>
              <a:rPr lang="en-GB" dirty="0"/>
              <a:t>Rising costs.</a:t>
            </a:r>
          </a:p>
          <a:p>
            <a:pPr>
              <a:buFont typeface="Wingdings" panose="05000000000000000000" pitchFamily="2" charset="2"/>
              <a:buChar char="§"/>
            </a:pPr>
            <a:r>
              <a:rPr lang="en-GB" dirty="0"/>
              <a:t>The discovery of an expensive chemical compound that would increase the efficacy of a drug</a:t>
            </a:r>
          </a:p>
          <a:p>
            <a:pPr>
              <a:buFont typeface="Wingdings" panose="05000000000000000000" pitchFamily="2" charset="2"/>
              <a:buChar char="§"/>
            </a:pPr>
            <a:r>
              <a:rPr lang="en-GB" dirty="0"/>
              <a:t>Increasing tenant move-outs from an apartment complex</a:t>
            </a:r>
          </a:p>
          <a:p>
            <a:pPr>
              <a:buFont typeface="Wingdings" panose="05000000000000000000" pitchFamily="2" charset="2"/>
              <a:buChar char="§"/>
            </a:pPr>
            <a:r>
              <a:rPr lang="en-GB" dirty="0"/>
              <a:t>Declining sales</a:t>
            </a:r>
          </a:p>
          <a:p>
            <a:pPr>
              <a:buFont typeface="Wingdings" panose="05000000000000000000" pitchFamily="2" charset="2"/>
              <a:buChar char="§"/>
            </a:pPr>
            <a:r>
              <a:rPr lang="en-GB" dirty="0"/>
              <a:t>Increasing employee turnover in a restaurant</a:t>
            </a:r>
          </a:p>
          <a:p>
            <a:pPr>
              <a:buFont typeface="Wingdings" panose="05000000000000000000" pitchFamily="2" charset="2"/>
              <a:buChar char="§"/>
            </a:pPr>
            <a:r>
              <a:rPr lang="en-GB" dirty="0"/>
              <a:t>A larger number of product defects during the manufacture of an automobile</a:t>
            </a:r>
          </a:p>
          <a:p>
            <a:pPr>
              <a:buFont typeface="Wingdings" panose="05000000000000000000" pitchFamily="2" charset="2"/>
              <a:buChar char="§"/>
            </a:pPr>
            <a:r>
              <a:rPr lang="en-GB" dirty="0"/>
              <a:t>Increasing number of letters or emails and phone complaints about post-purchase service</a:t>
            </a:r>
          </a:p>
          <a:p>
            <a:pPr marL="0" indent="0">
              <a:buNone/>
            </a:pPr>
            <a:endParaRPr lang="en-GB" dirty="0"/>
          </a:p>
        </p:txBody>
      </p:sp>
      <p:pic>
        <p:nvPicPr>
          <p:cNvPr id="4" name="Picture 3">
            <a:extLst>
              <a:ext uri="{FF2B5EF4-FFF2-40B4-BE49-F238E27FC236}">
                <a16:creationId xmlns:a16="http://schemas.microsoft.com/office/drawing/2014/main" id="{182751B3-FE30-7E8C-6A64-AFF267CE180D}"/>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946598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A386F-F0D1-C7CA-97CA-71E0B71D8B11}"/>
              </a:ext>
            </a:extLst>
          </p:cNvPr>
          <p:cNvSpPr>
            <a:spLocks noGrp="1"/>
          </p:cNvSpPr>
          <p:nvPr>
            <p:ph type="title"/>
          </p:nvPr>
        </p:nvSpPr>
        <p:spPr>
          <a:xfrm>
            <a:off x="723900" y="235974"/>
            <a:ext cx="10629900" cy="560731"/>
          </a:xfrm>
        </p:spPr>
        <p:txBody>
          <a:bodyPr>
            <a:normAutofit fontScale="90000"/>
          </a:bodyPr>
          <a:lstStyle/>
          <a:p>
            <a:br>
              <a:rPr lang="en-GB" dirty="0"/>
            </a:br>
            <a:r>
              <a:rPr lang="en-GB" dirty="0"/>
              <a:t>Stage 1: Clarifying the Research Question</a:t>
            </a:r>
            <a:br>
              <a:rPr lang="en-GB" dirty="0"/>
            </a:br>
            <a:endParaRPr lang="en-GB" dirty="0"/>
          </a:p>
        </p:txBody>
      </p:sp>
      <p:sp>
        <p:nvSpPr>
          <p:cNvPr id="3" name="Content Placeholder 2">
            <a:extLst>
              <a:ext uri="{FF2B5EF4-FFF2-40B4-BE49-F238E27FC236}">
                <a16:creationId xmlns:a16="http://schemas.microsoft.com/office/drawing/2014/main" id="{A2DD4268-4E21-5494-7E10-B05AC3FDA640}"/>
              </a:ext>
            </a:extLst>
          </p:cNvPr>
          <p:cNvSpPr>
            <a:spLocks noGrp="1"/>
          </p:cNvSpPr>
          <p:nvPr>
            <p:ph idx="1"/>
          </p:nvPr>
        </p:nvSpPr>
        <p:spPr>
          <a:xfrm>
            <a:off x="723900" y="1139108"/>
            <a:ext cx="10629900" cy="4579784"/>
          </a:xfrm>
        </p:spPr>
        <p:txBody>
          <a:bodyPr>
            <a:normAutofit fontScale="92500" lnSpcReduction="10000"/>
          </a:bodyPr>
          <a:lstStyle/>
          <a:p>
            <a:pPr>
              <a:buFont typeface="Wingdings" panose="05000000000000000000" pitchFamily="2" charset="2"/>
              <a:buChar char="§"/>
            </a:pPr>
            <a:r>
              <a:rPr lang="en-GB" dirty="0"/>
              <a:t>The management dilemma can also arise from early signs of an opportunity or evidence suggesting that a trend, like the rising interest in hybrid cars, might become more permanent. For example, this could be indicated by an increasing number of news reports and articles about hybrid cars over time.</a:t>
            </a:r>
          </a:p>
          <a:p>
            <a:pPr>
              <a:buFont typeface="Wingdings" panose="05000000000000000000" pitchFamily="2" charset="2"/>
              <a:buChar char="§"/>
            </a:pPr>
            <a:r>
              <a:rPr lang="en-GB" dirty="0"/>
              <a:t>Identifying dilemmas is rarely difficult (unless the organisation fails to track its performance factors – like sales, profits, employee turnover, manufacturing output and defects, on-time deliveries, customer satisfaction, etc.) </a:t>
            </a:r>
          </a:p>
          <a:p>
            <a:pPr>
              <a:buFont typeface="Wingdings" panose="05000000000000000000" pitchFamily="2" charset="2"/>
              <a:buChar char="§"/>
            </a:pPr>
            <a:r>
              <a:rPr lang="en-GB" dirty="0"/>
              <a:t>However, choosing one dilemma on which to focus may be difficult. –choosing incorrectly will direct valuable resources (time, manpower, money and equipment) on a path that may not provide critical decision-making information (the purpose of good research).</a:t>
            </a:r>
          </a:p>
          <a:p>
            <a:pPr marL="0" indent="0">
              <a:buNone/>
            </a:pPr>
            <a:endParaRPr lang="en-GB" dirty="0"/>
          </a:p>
        </p:txBody>
      </p:sp>
      <p:pic>
        <p:nvPicPr>
          <p:cNvPr id="4" name="Picture 3">
            <a:extLst>
              <a:ext uri="{FF2B5EF4-FFF2-40B4-BE49-F238E27FC236}">
                <a16:creationId xmlns:a16="http://schemas.microsoft.com/office/drawing/2014/main" id="{DBC89DBC-4AB2-0188-6170-B3F37CFD0AF2}"/>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861926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92DBE-DFAE-A098-D5FA-0029993A68CB}"/>
              </a:ext>
            </a:extLst>
          </p:cNvPr>
          <p:cNvSpPr>
            <a:spLocks noGrp="1"/>
          </p:cNvSpPr>
          <p:nvPr>
            <p:ph type="title"/>
          </p:nvPr>
        </p:nvSpPr>
        <p:spPr>
          <a:xfrm>
            <a:off x="309716" y="365125"/>
            <a:ext cx="11882284" cy="929521"/>
          </a:xfrm>
        </p:spPr>
        <p:txBody>
          <a:bodyPr>
            <a:normAutofit/>
          </a:bodyPr>
          <a:lstStyle/>
          <a:p>
            <a:r>
              <a:rPr lang="en-GB" sz="4000" dirty="0">
                <a:solidFill>
                  <a:srgbClr val="FF0000"/>
                </a:solidFill>
                <a:latin typeface="+mn-lt"/>
              </a:rPr>
              <a:t>Over to You – In Groups of 3 or 4 Students - (15 mins)</a:t>
            </a:r>
          </a:p>
        </p:txBody>
      </p:sp>
      <p:sp>
        <p:nvSpPr>
          <p:cNvPr id="3" name="Content Placeholder 2">
            <a:extLst>
              <a:ext uri="{FF2B5EF4-FFF2-40B4-BE49-F238E27FC236}">
                <a16:creationId xmlns:a16="http://schemas.microsoft.com/office/drawing/2014/main" id="{FC4FB624-079F-EA7E-E813-DCC2AC9F28E3}"/>
              </a:ext>
            </a:extLst>
          </p:cNvPr>
          <p:cNvSpPr>
            <a:spLocks noGrp="1"/>
          </p:cNvSpPr>
          <p:nvPr>
            <p:ph idx="1"/>
          </p:nvPr>
        </p:nvSpPr>
        <p:spPr>
          <a:xfrm>
            <a:off x="309716" y="2376284"/>
            <a:ext cx="11577484" cy="1876220"/>
          </a:xfrm>
        </p:spPr>
        <p:txBody>
          <a:bodyPr/>
          <a:lstStyle/>
          <a:p>
            <a:pPr marL="0" indent="0">
              <a:buNone/>
            </a:pPr>
            <a:r>
              <a:rPr lang="en-GB" dirty="0"/>
              <a:t>Some questions are answerable by research and others are not. Using some management problems of your choosing, distinguish between them and share your findings with the rest of your classmates.</a:t>
            </a:r>
          </a:p>
        </p:txBody>
      </p:sp>
      <p:pic>
        <p:nvPicPr>
          <p:cNvPr id="4" name="Picture 3">
            <a:extLst>
              <a:ext uri="{FF2B5EF4-FFF2-40B4-BE49-F238E27FC236}">
                <a16:creationId xmlns:a16="http://schemas.microsoft.com/office/drawing/2014/main" id="{57E16D52-FE42-B6ED-32EA-AD4F5F2EF7F3}"/>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87534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F89F6-DF3E-1205-EC16-3E5709D7390A}"/>
              </a:ext>
            </a:extLst>
          </p:cNvPr>
          <p:cNvSpPr>
            <a:spLocks noGrp="1"/>
          </p:cNvSpPr>
          <p:nvPr>
            <p:ph type="title"/>
          </p:nvPr>
        </p:nvSpPr>
        <p:spPr>
          <a:xfrm>
            <a:off x="0" y="132736"/>
            <a:ext cx="7034543" cy="1386348"/>
          </a:xfrm>
        </p:spPr>
        <p:txBody>
          <a:bodyPr>
            <a:normAutofit/>
          </a:bodyPr>
          <a:lstStyle/>
          <a:p>
            <a:r>
              <a:rPr lang="en-GB" dirty="0"/>
              <a:t>Stage 2: Proposing Research</a:t>
            </a:r>
            <a:br>
              <a:rPr lang="en-GB" dirty="0"/>
            </a:br>
            <a:endParaRPr lang="en-GB" dirty="0"/>
          </a:p>
        </p:txBody>
      </p:sp>
      <p:pic>
        <p:nvPicPr>
          <p:cNvPr id="7" name="Picture 6">
            <a:extLst>
              <a:ext uri="{FF2B5EF4-FFF2-40B4-BE49-F238E27FC236}">
                <a16:creationId xmlns:a16="http://schemas.microsoft.com/office/drawing/2014/main" id="{DE5D9003-E2EA-C118-8D57-8AACBF8EF811}"/>
              </a:ext>
            </a:extLst>
          </p:cNvPr>
          <p:cNvPicPr>
            <a:picLocks noChangeAspect="1"/>
          </p:cNvPicPr>
          <p:nvPr/>
        </p:nvPicPr>
        <p:blipFill>
          <a:blip r:embed="rId2"/>
          <a:stretch>
            <a:fillRect/>
          </a:stretch>
        </p:blipFill>
        <p:spPr>
          <a:xfrm>
            <a:off x="5840320" y="0"/>
            <a:ext cx="5710719" cy="6415548"/>
          </a:xfrm>
          <a:prstGeom prst="rect">
            <a:avLst/>
          </a:prstGeom>
        </p:spPr>
      </p:pic>
      <p:sp>
        <p:nvSpPr>
          <p:cNvPr id="8" name="TextBox 7">
            <a:extLst>
              <a:ext uri="{FF2B5EF4-FFF2-40B4-BE49-F238E27FC236}">
                <a16:creationId xmlns:a16="http://schemas.microsoft.com/office/drawing/2014/main" id="{8AD9D050-5424-0C33-1781-03416E021B61}"/>
              </a:ext>
            </a:extLst>
          </p:cNvPr>
          <p:cNvSpPr txBox="1"/>
          <p:nvPr/>
        </p:nvSpPr>
        <p:spPr>
          <a:xfrm>
            <a:off x="640961" y="1932039"/>
            <a:ext cx="5413405" cy="1384995"/>
          </a:xfrm>
          <a:prstGeom prst="rect">
            <a:avLst/>
          </a:prstGeom>
          <a:noFill/>
        </p:spPr>
        <p:txBody>
          <a:bodyPr wrap="none" rtlCol="0">
            <a:spAutoFit/>
          </a:bodyPr>
          <a:lstStyle/>
          <a:p>
            <a:pPr marL="457200" indent="-457200">
              <a:buFont typeface="Wingdings" panose="05000000000000000000" pitchFamily="2" charset="2"/>
              <a:buChar char="§"/>
            </a:pPr>
            <a:r>
              <a:rPr lang="en-GB" sz="2800" dirty="0"/>
              <a:t>Resource Allocation and Budgets</a:t>
            </a:r>
          </a:p>
          <a:p>
            <a:pPr marL="457200" indent="-457200">
              <a:buFont typeface="Wingdings" panose="05000000000000000000" pitchFamily="2" charset="2"/>
              <a:buChar char="§"/>
            </a:pPr>
            <a:r>
              <a:rPr lang="en-GB" sz="2800" dirty="0"/>
              <a:t>Valuing Research Information</a:t>
            </a:r>
          </a:p>
          <a:p>
            <a:pPr marL="457200" indent="-457200">
              <a:buFont typeface="Wingdings" panose="05000000000000000000" pitchFamily="2" charset="2"/>
              <a:buChar char="§"/>
            </a:pPr>
            <a:r>
              <a:rPr lang="en-GB" sz="2800" dirty="0"/>
              <a:t>The research Proposal</a:t>
            </a:r>
          </a:p>
        </p:txBody>
      </p:sp>
      <p:pic>
        <p:nvPicPr>
          <p:cNvPr id="3" name="Picture 2">
            <a:extLst>
              <a:ext uri="{FF2B5EF4-FFF2-40B4-BE49-F238E27FC236}">
                <a16:creationId xmlns:a16="http://schemas.microsoft.com/office/drawing/2014/main" id="{22274B87-5662-D89B-01D7-DC662A17D623}"/>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19655538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B2E02-8703-6AA5-6156-998EF57DDB1E}"/>
              </a:ext>
            </a:extLst>
          </p:cNvPr>
          <p:cNvSpPr>
            <a:spLocks noGrp="1"/>
          </p:cNvSpPr>
          <p:nvPr>
            <p:ph type="title"/>
          </p:nvPr>
        </p:nvSpPr>
        <p:spPr>
          <a:xfrm>
            <a:off x="723900" y="365125"/>
            <a:ext cx="10629900" cy="688975"/>
          </a:xfrm>
        </p:spPr>
        <p:txBody>
          <a:bodyPr>
            <a:normAutofit fontScale="90000"/>
          </a:bodyPr>
          <a:lstStyle/>
          <a:p>
            <a:r>
              <a:rPr lang="en-GB" dirty="0"/>
              <a:t>Stage 2: Proposing Research</a:t>
            </a:r>
          </a:p>
        </p:txBody>
      </p:sp>
      <p:sp>
        <p:nvSpPr>
          <p:cNvPr id="3" name="Content Placeholder 2">
            <a:extLst>
              <a:ext uri="{FF2B5EF4-FFF2-40B4-BE49-F238E27FC236}">
                <a16:creationId xmlns:a16="http://schemas.microsoft.com/office/drawing/2014/main" id="{5E1689B6-D1F5-EAD1-35FC-72AE05A9196D}"/>
              </a:ext>
            </a:extLst>
          </p:cNvPr>
          <p:cNvSpPr>
            <a:spLocks noGrp="1"/>
          </p:cNvSpPr>
          <p:nvPr>
            <p:ph idx="1"/>
          </p:nvPr>
        </p:nvSpPr>
        <p:spPr>
          <a:xfrm>
            <a:off x="605913" y="1309432"/>
            <a:ext cx="10629900" cy="3978275"/>
          </a:xfrm>
        </p:spPr>
        <p:txBody>
          <a:bodyPr>
            <a:normAutofit fontScale="92500" lnSpcReduction="20000"/>
          </a:bodyPr>
          <a:lstStyle/>
          <a:p>
            <a:pPr>
              <a:buFont typeface="Wingdings" panose="05000000000000000000" pitchFamily="2" charset="2"/>
              <a:buChar char="§"/>
            </a:pPr>
            <a:r>
              <a:rPr lang="en-GB" dirty="0">
                <a:solidFill>
                  <a:srgbClr val="FF0000"/>
                </a:solidFill>
              </a:rPr>
              <a:t>Resource Allocation and Budgets</a:t>
            </a:r>
          </a:p>
          <a:p>
            <a:pPr marL="0" indent="0">
              <a:buNone/>
            </a:pPr>
            <a:r>
              <a:rPr lang="en-GB" dirty="0"/>
              <a:t>Without budgetary approval, many research efforts are terminated for lack of resources.</a:t>
            </a:r>
          </a:p>
          <a:p>
            <a:pPr marL="0" indent="0">
              <a:buNone/>
            </a:pPr>
            <a:r>
              <a:rPr lang="en-GB" dirty="0"/>
              <a:t>Three types of budgets in organisations where research is purchase, and cost containment is crucial:</a:t>
            </a:r>
          </a:p>
          <a:p>
            <a:pPr lvl="1">
              <a:buFont typeface="Courier New" panose="02070309020205020404" pitchFamily="49" charset="0"/>
              <a:buChar char="o"/>
            </a:pPr>
            <a:r>
              <a:rPr lang="en-GB" i="1" dirty="0"/>
              <a:t>Rule-of-thumb budgeting </a:t>
            </a:r>
            <a:r>
              <a:rPr lang="en-GB" dirty="0"/>
              <a:t>– involves taking a fixed percentage of some criterion. For example, a percentage of the prior year’s sales revenues may be the basis for determining the marketing research budget for a manufacturer.</a:t>
            </a:r>
          </a:p>
          <a:p>
            <a:pPr lvl="1">
              <a:buFont typeface="Courier New" panose="02070309020205020404" pitchFamily="49" charset="0"/>
              <a:buChar char="o"/>
            </a:pPr>
            <a:r>
              <a:rPr lang="en-GB" i="1" dirty="0"/>
              <a:t>Department or functional area budgeting </a:t>
            </a:r>
            <a:r>
              <a:rPr lang="en-GB" dirty="0"/>
              <a:t>allocates a portion of total expenditures in the unit to research activities (Research &amp; Development department). </a:t>
            </a:r>
          </a:p>
          <a:p>
            <a:pPr lvl="1">
              <a:buFont typeface="Courier New" panose="02070309020205020404" pitchFamily="49" charset="0"/>
              <a:buChar char="o"/>
            </a:pPr>
            <a:r>
              <a:rPr lang="en-GB" i="1" dirty="0"/>
              <a:t>Task budgeting </a:t>
            </a:r>
            <a:r>
              <a:rPr lang="en-GB" dirty="0"/>
              <a:t>selects specific research projects to support on ad hoc basis. This type is the least proactive but does permit definitive cost-benefit analysis.</a:t>
            </a:r>
          </a:p>
        </p:txBody>
      </p:sp>
      <p:pic>
        <p:nvPicPr>
          <p:cNvPr id="4" name="Picture 3">
            <a:extLst>
              <a:ext uri="{FF2B5EF4-FFF2-40B4-BE49-F238E27FC236}">
                <a16:creationId xmlns:a16="http://schemas.microsoft.com/office/drawing/2014/main" id="{342297CA-8FF2-0E59-7648-310FF3BB2DB9}"/>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440376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21960-14D8-E4BB-4E5D-7CB37C1E76A5}"/>
              </a:ext>
            </a:extLst>
          </p:cNvPr>
          <p:cNvSpPr>
            <a:spLocks noGrp="1"/>
          </p:cNvSpPr>
          <p:nvPr>
            <p:ph type="title"/>
          </p:nvPr>
        </p:nvSpPr>
        <p:spPr>
          <a:xfrm>
            <a:off x="723900" y="165612"/>
            <a:ext cx="10629900" cy="888488"/>
          </a:xfrm>
        </p:spPr>
        <p:txBody>
          <a:bodyPr>
            <a:normAutofit fontScale="90000"/>
          </a:bodyPr>
          <a:lstStyle/>
          <a:p>
            <a:r>
              <a:rPr lang="en-GB" dirty="0"/>
              <a:t>Stage 2: Proposing Research</a:t>
            </a:r>
            <a:br>
              <a:rPr lang="en-GB" dirty="0"/>
            </a:br>
            <a:endParaRPr lang="en-GB" dirty="0"/>
          </a:p>
        </p:txBody>
      </p:sp>
      <p:sp>
        <p:nvSpPr>
          <p:cNvPr id="3" name="Content Placeholder 2">
            <a:extLst>
              <a:ext uri="{FF2B5EF4-FFF2-40B4-BE49-F238E27FC236}">
                <a16:creationId xmlns:a16="http://schemas.microsoft.com/office/drawing/2014/main" id="{D9E622FD-B3A2-A6D2-EF8A-09860B56183A}"/>
              </a:ext>
            </a:extLst>
          </p:cNvPr>
          <p:cNvSpPr>
            <a:spLocks noGrp="1"/>
          </p:cNvSpPr>
          <p:nvPr>
            <p:ph idx="1"/>
          </p:nvPr>
        </p:nvSpPr>
        <p:spPr>
          <a:xfrm>
            <a:off x="487926" y="1080422"/>
            <a:ext cx="10629900" cy="3978275"/>
          </a:xfrm>
        </p:spPr>
        <p:txBody>
          <a:bodyPr>
            <a:normAutofit fontScale="92500" lnSpcReduction="10000"/>
          </a:bodyPr>
          <a:lstStyle/>
          <a:p>
            <a:pPr marL="0" indent="0">
              <a:buNone/>
            </a:pPr>
            <a:r>
              <a:rPr lang="en-GB" dirty="0">
                <a:solidFill>
                  <a:srgbClr val="FF0000"/>
                </a:solidFill>
              </a:rPr>
              <a:t>Valuing Research Information</a:t>
            </a:r>
          </a:p>
          <a:p>
            <a:r>
              <a:rPr lang="en-GB" dirty="0"/>
              <a:t>An appropriate research study should help managers avoid losses and increases sales or profits; otherwise, research can be wasteful.</a:t>
            </a:r>
          </a:p>
          <a:p>
            <a:r>
              <a:rPr lang="en-GB" dirty="0"/>
              <a:t>Conceptual, the value of applied research is not difficult to determine.</a:t>
            </a:r>
          </a:p>
          <a:p>
            <a:r>
              <a:rPr lang="en-GB" dirty="0"/>
              <a:t>In a business situation, the research should produce added revenues or reduce expenses in much the same way as any other investment of resources.</a:t>
            </a:r>
          </a:p>
          <a:p>
            <a:r>
              <a:rPr lang="en-GB" dirty="0"/>
              <a:t>The value of research information may be judged in terms of “difference between the result of decisions made with the information and the result that would be made without it.”</a:t>
            </a:r>
          </a:p>
        </p:txBody>
      </p:sp>
      <p:pic>
        <p:nvPicPr>
          <p:cNvPr id="4" name="Picture 3">
            <a:extLst>
              <a:ext uri="{FF2B5EF4-FFF2-40B4-BE49-F238E27FC236}">
                <a16:creationId xmlns:a16="http://schemas.microsoft.com/office/drawing/2014/main" id="{E1927ECC-13AA-FEF1-131B-54821416EB71}"/>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685981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21960-14D8-E4BB-4E5D-7CB37C1E76A5}"/>
              </a:ext>
            </a:extLst>
          </p:cNvPr>
          <p:cNvSpPr>
            <a:spLocks noGrp="1"/>
          </p:cNvSpPr>
          <p:nvPr>
            <p:ph type="title"/>
          </p:nvPr>
        </p:nvSpPr>
        <p:spPr>
          <a:xfrm>
            <a:off x="723900" y="165612"/>
            <a:ext cx="10629900" cy="888488"/>
          </a:xfrm>
        </p:spPr>
        <p:txBody>
          <a:bodyPr>
            <a:normAutofit fontScale="90000"/>
          </a:bodyPr>
          <a:lstStyle/>
          <a:p>
            <a:r>
              <a:rPr lang="en-GB" dirty="0"/>
              <a:t>Stage 2: Proposing Research</a:t>
            </a:r>
            <a:br>
              <a:rPr lang="en-GB" dirty="0"/>
            </a:br>
            <a:endParaRPr lang="en-GB" dirty="0"/>
          </a:p>
        </p:txBody>
      </p:sp>
      <p:sp>
        <p:nvSpPr>
          <p:cNvPr id="3" name="Content Placeholder 2">
            <a:extLst>
              <a:ext uri="{FF2B5EF4-FFF2-40B4-BE49-F238E27FC236}">
                <a16:creationId xmlns:a16="http://schemas.microsoft.com/office/drawing/2014/main" id="{D9E622FD-B3A2-A6D2-EF8A-09860B56183A}"/>
              </a:ext>
            </a:extLst>
          </p:cNvPr>
          <p:cNvSpPr>
            <a:spLocks noGrp="1"/>
          </p:cNvSpPr>
          <p:nvPr>
            <p:ph idx="1"/>
          </p:nvPr>
        </p:nvSpPr>
        <p:spPr>
          <a:xfrm>
            <a:off x="1902542" y="1054100"/>
            <a:ext cx="5476568" cy="3978275"/>
          </a:xfrm>
        </p:spPr>
        <p:txBody>
          <a:bodyPr>
            <a:normAutofit/>
          </a:bodyPr>
          <a:lstStyle/>
          <a:p>
            <a:pPr marL="0" indent="0">
              <a:buNone/>
            </a:pPr>
            <a:r>
              <a:rPr lang="en-GB" sz="3200" dirty="0"/>
              <a:t>Evaluation Methods</a:t>
            </a:r>
            <a:r>
              <a:rPr lang="en-GB" dirty="0"/>
              <a:t>:</a:t>
            </a:r>
          </a:p>
          <a:p>
            <a:pPr>
              <a:buFont typeface="Wingdings" panose="05000000000000000000" pitchFamily="2" charset="2"/>
              <a:buChar char="§"/>
            </a:pPr>
            <a:r>
              <a:rPr lang="en-GB" dirty="0">
                <a:solidFill>
                  <a:srgbClr val="FF0000"/>
                </a:solidFill>
              </a:rPr>
              <a:t>Ex Post Facto Evaluation</a:t>
            </a:r>
          </a:p>
          <a:p>
            <a:pPr>
              <a:buFont typeface="Wingdings" panose="05000000000000000000" pitchFamily="2" charset="2"/>
              <a:buChar char="§"/>
            </a:pPr>
            <a:r>
              <a:rPr lang="en-GB" dirty="0">
                <a:solidFill>
                  <a:srgbClr val="FF0000"/>
                </a:solidFill>
              </a:rPr>
              <a:t>Prior or Interim Evaluation</a:t>
            </a:r>
          </a:p>
          <a:p>
            <a:pPr>
              <a:buFont typeface="Wingdings" panose="05000000000000000000" pitchFamily="2" charset="2"/>
              <a:buChar char="§"/>
            </a:pPr>
            <a:r>
              <a:rPr lang="en-GB" dirty="0">
                <a:solidFill>
                  <a:srgbClr val="FF0000"/>
                </a:solidFill>
              </a:rPr>
              <a:t>Option Analysis</a:t>
            </a:r>
          </a:p>
          <a:p>
            <a:pPr>
              <a:buFont typeface="Wingdings" panose="05000000000000000000" pitchFamily="2" charset="2"/>
              <a:buChar char="§"/>
            </a:pPr>
            <a:r>
              <a:rPr lang="en-GB" dirty="0">
                <a:solidFill>
                  <a:srgbClr val="FF0000"/>
                </a:solidFill>
              </a:rPr>
              <a:t>Decision Theory</a:t>
            </a:r>
          </a:p>
        </p:txBody>
      </p:sp>
      <p:pic>
        <p:nvPicPr>
          <p:cNvPr id="4" name="Picture 3">
            <a:extLst>
              <a:ext uri="{FF2B5EF4-FFF2-40B4-BE49-F238E27FC236}">
                <a16:creationId xmlns:a16="http://schemas.microsoft.com/office/drawing/2014/main" id="{6BB14161-C33E-A134-7537-1ACD45DE55D0}"/>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195209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71712-E93D-DA30-8A4F-A0E9D53C44C6}"/>
              </a:ext>
            </a:extLst>
          </p:cNvPr>
          <p:cNvSpPr>
            <a:spLocks noGrp="1"/>
          </p:cNvSpPr>
          <p:nvPr>
            <p:ph type="title"/>
          </p:nvPr>
        </p:nvSpPr>
        <p:spPr>
          <a:xfrm>
            <a:off x="458429" y="25913"/>
            <a:ext cx="10629900" cy="519779"/>
          </a:xfrm>
        </p:spPr>
        <p:txBody>
          <a:bodyPr>
            <a:normAutofit fontScale="90000"/>
          </a:bodyPr>
          <a:lstStyle/>
          <a:p>
            <a:br>
              <a:rPr lang="en-GB" dirty="0"/>
            </a:br>
            <a:r>
              <a:rPr lang="en-GB" dirty="0">
                <a:latin typeface="+mn-lt"/>
              </a:rPr>
              <a:t>Ex Post Facto Evaluation (After-the-Fact Event)</a:t>
            </a:r>
            <a:endParaRPr lang="en-GB" dirty="0"/>
          </a:p>
        </p:txBody>
      </p:sp>
      <p:sp>
        <p:nvSpPr>
          <p:cNvPr id="3" name="Content Placeholder 2">
            <a:extLst>
              <a:ext uri="{FF2B5EF4-FFF2-40B4-BE49-F238E27FC236}">
                <a16:creationId xmlns:a16="http://schemas.microsoft.com/office/drawing/2014/main" id="{83BF53BF-2C64-9CDB-AC78-FD2B7EAD2844}"/>
              </a:ext>
            </a:extLst>
          </p:cNvPr>
          <p:cNvSpPr>
            <a:spLocks noGrp="1"/>
          </p:cNvSpPr>
          <p:nvPr>
            <p:ph idx="1"/>
          </p:nvPr>
        </p:nvSpPr>
        <p:spPr>
          <a:xfrm>
            <a:off x="189886" y="998998"/>
            <a:ext cx="11812228" cy="4329061"/>
          </a:xfrm>
        </p:spPr>
        <p:txBody>
          <a:bodyPr>
            <a:normAutofit fontScale="92500" lnSpcReduction="10000"/>
          </a:bodyPr>
          <a:lstStyle/>
          <a:p>
            <a:pPr marL="0" indent="0">
              <a:buNone/>
            </a:pPr>
            <a:r>
              <a:rPr lang="en-GB" sz="2600" dirty="0"/>
              <a:t>An evaluation conducted after a programme or decision has been implemented to assess its outcomes and effectiveness.</a:t>
            </a:r>
          </a:p>
          <a:p>
            <a:pPr>
              <a:buFont typeface="Arial" panose="020B0604020202020204" pitchFamily="34" charset="0"/>
              <a:buChar char="•"/>
            </a:pPr>
            <a:r>
              <a:rPr lang="en-GB" sz="2600" b="1" dirty="0"/>
              <a:t>Purpose:</a:t>
            </a:r>
            <a:endParaRPr lang="en-GB" sz="2600" dirty="0"/>
          </a:p>
          <a:p>
            <a:pPr marL="742950" lvl="1" indent="-285750">
              <a:buFont typeface="Arial" panose="020B0604020202020204" pitchFamily="34" charset="0"/>
              <a:buChar char="•"/>
            </a:pPr>
            <a:r>
              <a:rPr lang="en-GB" sz="2600" dirty="0"/>
              <a:t>Identify success or failure.</a:t>
            </a:r>
          </a:p>
          <a:p>
            <a:pPr marL="742950" lvl="1" indent="-285750">
              <a:buFont typeface="Arial" panose="020B0604020202020204" pitchFamily="34" charset="0"/>
              <a:buChar char="•"/>
            </a:pPr>
            <a:r>
              <a:rPr lang="en-GB" sz="2600" dirty="0"/>
              <a:t>Understand impact and unintended consequences.</a:t>
            </a:r>
          </a:p>
          <a:p>
            <a:pPr>
              <a:buFont typeface="Arial" panose="020B0604020202020204" pitchFamily="34" charset="0"/>
              <a:buChar char="•"/>
            </a:pPr>
            <a:r>
              <a:rPr lang="en-GB" sz="2600" b="1" dirty="0"/>
              <a:t>Key Features:</a:t>
            </a:r>
            <a:endParaRPr lang="en-GB" sz="2600" dirty="0"/>
          </a:p>
          <a:p>
            <a:pPr marL="742950" lvl="1" indent="-285750">
              <a:buFont typeface="Arial" panose="020B0604020202020204" pitchFamily="34" charset="0"/>
              <a:buChar char="•"/>
            </a:pPr>
            <a:r>
              <a:rPr lang="en-GB" sz="2600" dirty="0"/>
              <a:t>Focuses on historical data and outcomes.</a:t>
            </a:r>
          </a:p>
          <a:p>
            <a:pPr marL="742950" lvl="1" indent="-285750">
              <a:buFont typeface="Arial" panose="020B0604020202020204" pitchFamily="34" charset="0"/>
              <a:buChar char="•"/>
            </a:pPr>
            <a:r>
              <a:rPr lang="en-GB" sz="2600" dirty="0"/>
              <a:t>Provides insights for future decision-making.</a:t>
            </a:r>
          </a:p>
          <a:p>
            <a:pPr>
              <a:buFont typeface="Arial" panose="020B0604020202020204" pitchFamily="34" charset="0"/>
              <a:buChar char="•"/>
            </a:pPr>
            <a:r>
              <a:rPr lang="en-GB" sz="2600" b="1" dirty="0"/>
              <a:t>Example:</a:t>
            </a:r>
            <a:br>
              <a:rPr lang="en-GB" sz="2600" dirty="0"/>
            </a:br>
            <a:r>
              <a:rPr lang="en-GB" sz="2600" dirty="0"/>
              <a:t>Evaluating the success of a marketing campaign after it has concluded by analysing sales data and customer feedback.</a:t>
            </a:r>
          </a:p>
          <a:p>
            <a:pPr marL="0" indent="0">
              <a:buNone/>
            </a:pPr>
            <a:endParaRPr lang="en-GB" dirty="0"/>
          </a:p>
        </p:txBody>
      </p:sp>
      <p:pic>
        <p:nvPicPr>
          <p:cNvPr id="4" name="Picture 3">
            <a:extLst>
              <a:ext uri="{FF2B5EF4-FFF2-40B4-BE49-F238E27FC236}">
                <a16:creationId xmlns:a16="http://schemas.microsoft.com/office/drawing/2014/main" id="{54482CE7-2779-B63A-9B5F-07C08F33A2BB}"/>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5959838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2E643-B27E-C8D1-6769-6FA2C657C578}"/>
              </a:ext>
            </a:extLst>
          </p:cNvPr>
          <p:cNvSpPr>
            <a:spLocks noGrp="1"/>
          </p:cNvSpPr>
          <p:nvPr>
            <p:ph type="title"/>
          </p:nvPr>
        </p:nvSpPr>
        <p:spPr>
          <a:xfrm>
            <a:off x="576416" y="20637"/>
            <a:ext cx="10629900" cy="688975"/>
          </a:xfrm>
        </p:spPr>
        <p:txBody>
          <a:bodyPr>
            <a:normAutofit fontScale="90000"/>
          </a:bodyPr>
          <a:lstStyle/>
          <a:p>
            <a:r>
              <a:rPr lang="en-GB" dirty="0">
                <a:latin typeface="+mn-lt"/>
              </a:rPr>
              <a:t>Prior or Interim Evaluation</a:t>
            </a:r>
          </a:p>
        </p:txBody>
      </p:sp>
      <p:sp>
        <p:nvSpPr>
          <p:cNvPr id="3" name="Content Placeholder 2">
            <a:extLst>
              <a:ext uri="{FF2B5EF4-FFF2-40B4-BE49-F238E27FC236}">
                <a16:creationId xmlns:a16="http://schemas.microsoft.com/office/drawing/2014/main" id="{2570310F-BE51-FCA5-A3E2-8471814574D1}"/>
              </a:ext>
            </a:extLst>
          </p:cNvPr>
          <p:cNvSpPr>
            <a:spLocks noGrp="1"/>
          </p:cNvSpPr>
          <p:nvPr>
            <p:ph idx="1"/>
          </p:nvPr>
        </p:nvSpPr>
        <p:spPr>
          <a:xfrm>
            <a:off x="233516" y="735934"/>
            <a:ext cx="11724968" cy="5074931"/>
          </a:xfrm>
        </p:spPr>
        <p:txBody>
          <a:bodyPr>
            <a:normAutofit lnSpcReduction="10000"/>
          </a:bodyPr>
          <a:lstStyle/>
          <a:p>
            <a:pPr marL="0" indent="0">
              <a:buNone/>
            </a:pPr>
            <a:r>
              <a:rPr lang="en-GB" dirty="0"/>
              <a:t>An evaluation conducted before or during a program to guide ongoing implementation and decision-making.</a:t>
            </a:r>
          </a:p>
          <a:p>
            <a:pPr>
              <a:buFont typeface="Arial" panose="020B0604020202020204" pitchFamily="34" charset="0"/>
              <a:buChar char="•"/>
            </a:pPr>
            <a:r>
              <a:rPr lang="en-GB" b="1" dirty="0"/>
              <a:t>Purpose:</a:t>
            </a:r>
            <a:endParaRPr lang="en-GB" dirty="0"/>
          </a:p>
          <a:p>
            <a:pPr marL="742950" lvl="1" indent="-285750">
              <a:buFont typeface="Arial" panose="020B0604020202020204" pitchFamily="34" charset="0"/>
              <a:buChar char="•"/>
            </a:pPr>
            <a:r>
              <a:rPr lang="en-GB" dirty="0"/>
              <a:t>Identify potential risks and challenges.</a:t>
            </a:r>
          </a:p>
          <a:p>
            <a:pPr marL="742950" lvl="1" indent="-285750">
              <a:buFont typeface="Arial" panose="020B0604020202020204" pitchFamily="34" charset="0"/>
              <a:buChar char="•"/>
            </a:pPr>
            <a:r>
              <a:rPr lang="en-GB" dirty="0"/>
              <a:t>Adjust strategies mid-course.</a:t>
            </a:r>
          </a:p>
          <a:p>
            <a:pPr>
              <a:buFont typeface="Arial" panose="020B0604020202020204" pitchFamily="34" charset="0"/>
              <a:buChar char="•"/>
            </a:pPr>
            <a:r>
              <a:rPr lang="en-GB" b="1" dirty="0"/>
              <a:t>Key Features:</a:t>
            </a:r>
            <a:endParaRPr lang="en-GB" dirty="0"/>
          </a:p>
          <a:p>
            <a:pPr marL="742950" lvl="1" indent="-285750">
              <a:buFont typeface="Arial" panose="020B0604020202020204" pitchFamily="34" charset="0"/>
              <a:buChar char="•"/>
            </a:pPr>
            <a:r>
              <a:rPr lang="en-GB" dirty="0"/>
              <a:t>Focuses on process improvement.</a:t>
            </a:r>
          </a:p>
          <a:p>
            <a:pPr marL="742950" lvl="1" indent="-285750">
              <a:buFont typeface="Arial" panose="020B0604020202020204" pitchFamily="34" charset="0"/>
              <a:buChar char="•"/>
            </a:pPr>
            <a:r>
              <a:rPr lang="en-GB" dirty="0"/>
              <a:t>Provides timely feedback.</a:t>
            </a:r>
          </a:p>
          <a:p>
            <a:pPr>
              <a:buFont typeface="Arial" panose="020B0604020202020204" pitchFamily="34" charset="0"/>
              <a:buChar char="•"/>
            </a:pPr>
            <a:r>
              <a:rPr lang="en-GB" b="1" dirty="0"/>
              <a:t>Example:</a:t>
            </a:r>
            <a:br>
              <a:rPr lang="en-GB" dirty="0"/>
            </a:br>
            <a:r>
              <a:rPr lang="en-GB" dirty="0"/>
              <a:t>Assessing employee training programmes halfway through implementation to ensure objectives are being met and adjust content if necessary.</a:t>
            </a:r>
          </a:p>
          <a:p>
            <a:pPr marL="0" indent="0">
              <a:buNone/>
            </a:pPr>
            <a:endParaRPr lang="en-GB" dirty="0"/>
          </a:p>
        </p:txBody>
      </p:sp>
      <p:pic>
        <p:nvPicPr>
          <p:cNvPr id="4" name="Picture 3">
            <a:extLst>
              <a:ext uri="{FF2B5EF4-FFF2-40B4-BE49-F238E27FC236}">
                <a16:creationId xmlns:a16="http://schemas.microsoft.com/office/drawing/2014/main" id="{099A67F5-CD08-7876-1CEC-4F83EEE07E95}"/>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78243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76F3E-01FE-FB98-709F-58C6CFF6AEEF}"/>
              </a:ext>
            </a:extLst>
          </p:cNvPr>
          <p:cNvSpPr>
            <a:spLocks noGrp="1"/>
          </p:cNvSpPr>
          <p:nvPr>
            <p:ph type="title"/>
          </p:nvPr>
        </p:nvSpPr>
        <p:spPr>
          <a:xfrm>
            <a:off x="723900" y="158648"/>
            <a:ext cx="10629900" cy="917985"/>
          </a:xfrm>
        </p:spPr>
        <p:txBody>
          <a:bodyPr>
            <a:normAutofit fontScale="90000"/>
          </a:bodyPr>
          <a:lstStyle/>
          <a:p>
            <a:r>
              <a:rPr lang="en-GB" dirty="0"/>
              <a:t>Option Analysis</a:t>
            </a:r>
            <a:br>
              <a:rPr lang="en-GB" dirty="0"/>
            </a:br>
            <a:endParaRPr lang="en-GB" dirty="0"/>
          </a:p>
        </p:txBody>
      </p:sp>
      <p:sp>
        <p:nvSpPr>
          <p:cNvPr id="3" name="Content Placeholder 2">
            <a:extLst>
              <a:ext uri="{FF2B5EF4-FFF2-40B4-BE49-F238E27FC236}">
                <a16:creationId xmlns:a16="http://schemas.microsoft.com/office/drawing/2014/main" id="{50A81560-0A34-1BBC-8209-B68DBC604124}"/>
              </a:ext>
            </a:extLst>
          </p:cNvPr>
          <p:cNvSpPr>
            <a:spLocks noGrp="1"/>
          </p:cNvSpPr>
          <p:nvPr>
            <p:ph idx="1"/>
          </p:nvPr>
        </p:nvSpPr>
        <p:spPr>
          <a:xfrm>
            <a:off x="191729" y="1283110"/>
            <a:ext cx="12000271" cy="3978275"/>
          </a:xfrm>
        </p:spPr>
        <p:txBody>
          <a:bodyPr>
            <a:normAutofit fontScale="92500" lnSpcReduction="20000"/>
          </a:bodyPr>
          <a:lstStyle/>
          <a:p>
            <a:pPr marL="0" indent="0">
              <a:buNone/>
            </a:pPr>
            <a:r>
              <a:rPr lang="en-GB" dirty="0"/>
              <a:t>A method of evaluating multiple alternatives to identify the most viable solution or course of action.</a:t>
            </a:r>
          </a:p>
          <a:p>
            <a:pPr>
              <a:buFont typeface="Arial" panose="020B0604020202020204" pitchFamily="34" charset="0"/>
              <a:buChar char="•"/>
            </a:pPr>
            <a:r>
              <a:rPr lang="en-GB" b="1" dirty="0"/>
              <a:t>Purpose:</a:t>
            </a:r>
            <a:endParaRPr lang="en-GB" dirty="0"/>
          </a:p>
          <a:p>
            <a:pPr marL="742950" lvl="1" indent="-285750">
              <a:buFont typeface="Arial" panose="020B0604020202020204" pitchFamily="34" charset="0"/>
              <a:buChar char="•"/>
            </a:pPr>
            <a:r>
              <a:rPr lang="en-GB" dirty="0"/>
              <a:t>Compare costs, benefits, and risks of different options.</a:t>
            </a:r>
          </a:p>
          <a:p>
            <a:pPr marL="742950" lvl="1" indent="-285750">
              <a:buFont typeface="Arial" panose="020B0604020202020204" pitchFamily="34" charset="0"/>
              <a:buChar char="•"/>
            </a:pPr>
            <a:r>
              <a:rPr lang="en-GB" dirty="0"/>
              <a:t>Facilitate evidence-based decision-making.</a:t>
            </a:r>
          </a:p>
          <a:p>
            <a:pPr>
              <a:buFont typeface="Arial" panose="020B0604020202020204" pitchFamily="34" charset="0"/>
              <a:buChar char="•"/>
            </a:pPr>
            <a:r>
              <a:rPr lang="en-GB" b="1" dirty="0"/>
              <a:t>Key Features:</a:t>
            </a:r>
            <a:endParaRPr lang="en-GB" dirty="0"/>
          </a:p>
          <a:p>
            <a:pPr marL="742950" lvl="1" indent="-285750">
              <a:buFont typeface="Arial" panose="020B0604020202020204" pitchFamily="34" charset="0"/>
              <a:buChar char="•"/>
            </a:pPr>
            <a:r>
              <a:rPr lang="en-GB" dirty="0"/>
              <a:t>Relies on data and scenarios.</a:t>
            </a:r>
          </a:p>
          <a:p>
            <a:pPr marL="742950" lvl="1" indent="-285750">
              <a:buFont typeface="Arial" panose="020B0604020202020204" pitchFamily="34" charset="0"/>
              <a:buChar char="•"/>
            </a:pPr>
            <a:r>
              <a:rPr lang="en-GB" dirty="0"/>
              <a:t>Helps prioritise choices.</a:t>
            </a:r>
          </a:p>
          <a:p>
            <a:pPr>
              <a:buFont typeface="Arial" panose="020B0604020202020204" pitchFamily="34" charset="0"/>
              <a:buChar char="•"/>
            </a:pPr>
            <a:r>
              <a:rPr lang="en-GB" b="1" dirty="0"/>
              <a:t>Example:</a:t>
            </a:r>
            <a:br>
              <a:rPr lang="en-GB" dirty="0"/>
            </a:br>
            <a:r>
              <a:rPr lang="en-GB" dirty="0"/>
              <a:t>Analysing different software solutions for a company by comparing costs, features, and long-term benefits.</a:t>
            </a:r>
          </a:p>
          <a:p>
            <a:pPr marL="0" indent="0">
              <a:buNone/>
            </a:pPr>
            <a:endParaRPr lang="en-GB" dirty="0"/>
          </a:p>
        </p:txBody>
      </p:sp>
      <p:pic>
        <p:nvPicPr>
          <p:cNvPr id="4" name="Picture 3">
            <a:extLst>
              <a:ext uri="{FF2B5EF4-FFF2-40B4-BE49-F238E27FC236}">
                <a16:creationId xmlns:a16="http://schemas.microsoft.com/office/drawing/2014/main" id="{9ED50A75-3497-7AA1-5940-31343EDFA029}"/>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5947226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96720-7EBE-A6B9-DDD1-E27A411F8B5B}"/>
              </a:ext>
            </a:extLst>
          </p:cNvPr>
          <p:cNvSpPr>
            <a:spLocks noGrp="1"/>
          </p:cNvSpPr>
          <p:nvPr>
            <p:ph type="title"/>
          </p:nvPr>
        </p:nvSpPr>
        <p:spPr/>
        <p:txBody>
          <a:bodyPr/>
          <a:lstStyle/>
          <a:p>
            <a:r>
              <a:rPr lang="en-GB" dirty="0"/>
              <a:t>Decision Theory</a:t>
            </a:r>
            <a:br>
              <a:rPr lang="en-GB" dirty="0"/>
            </a:br>
            <a:endParaRPr lang="en-GB" dirty="0"/>
          </a:p>
        </p:txBody>
      </p:sp>
      <p:sp>
        <p:nvSpPr>
          <p:cNvPr id="3" name="Content Placeholder 2">
            <a:extLst>
              <a:ext uri="{FF2B5EF4-FFF2-40B4-BE49-F238E27FC236}">
                <a16:creationId xmlns:a16="http://schemas.microsoft.com/office/drawing/2014/main" id="{498B52E7-8E0B-11E3-7119-525419E95624}"/>
              </a:ext>
            </a:extLst>
          </p:cNvPr>
          <p:cNvSpPr>
            <a:spLocks noGrp="1"/>
          </p:cNvSpPr>
          <p:nvPr>
            <p:ph idx="1"/>
          </p:nvPr>
        </p:nvSpPr>
        <p:spPr>
          <a:xfrm>
            <a:off x="324465" y="1222529"/>
            <a:ext cx="11444748" cy="4412942"/>
          </a:xfrm>
        </p:spPr>
        <p:txBody>
          <a:bodyPr>
            <a:normAutofit fontScale="92500" lnSpcReduction="10000"/>
          </a:bodyPr>
          <a:lstStyle/>
          <a:p>
            <a:pPr marL="0" indent="0">
              <a:buNone/>
            </a:pPr>
            <a:r>
              <a:rPr lang="en-GB" dirty="0"/>
              <a:t>A systematic approach to making decisions under uncertainty by using probability and models to evaluate outcomes.</a:t>
            </a:r>
          </a:p>
          <a:p>
            <a:pPr>
              <a:buFont typeface="Arial" panose="020B0604020202020204" pitchFamily="34" charset="0"/>
              <a:buChar char="•"/>
            </a:pPr>
            <a:r>
              <a:rPr lang="en-GB" b="1" dirty="0"/>
              <a:t>Purpose:</a:t>
            </a:r>
            <a:endParaRPr lang="en-GB" dirty="0"/>
          </a:p>
          <a:p>
            <a:pPr marL="742950" lvl="1" indent="-285750">
              <a:buFont typeface="Arial" panose="020B0604020202020204" pitchFamily="34" charset="0"/>
              <a:buChar char="•"/>
            </a:pPr>
            <a:r>
              <a:rPr lang="en-GB" dirty="0"/>
              <a:t>Guide rational decision-making.</a:t>
            </a:r>
          </a:p>
          <a:p>
            <a:pPr marL="742950" lvl="1" indent="-285750">
              <a:buFont typeface="Arial" panose="020B0604020202020204" pitchFamily="34" charset="0"/>
              <a:buChar char="•"/>
            </a:pPr>
            <a:r>
              <a:rPr lang="en-GB" dirty="0"/>
              <a:t>Reduce uncertainty and risk.</a:t>
            </a:r>
          </a:p>
          <a:p>
            <a:pPr>
              <a:buFont typeface="Arial" panose="020B0604020202020204" pitchFamily="34" charset="0"/>
              <a:buChar char="•"/>
            </a:pPr>
            <a:r>
              <a:rPr lang="en-GB" b="1" dirty="0"/>
              <a:t>Key Features:</a:t>
            </a:r>
            <a:endParaRPr lang="en-GB" dirty="0"/>
          </a:p>
          <a:p>
            <a:pPr marL="742950" lvl="1" indent="-285750">
              <a:buFont typeface="Arial" panose="020B0604020202020204" pitchFamily="34" charset="0"/>
              <a:buChar char="•"/>
            </a:pPr>
            <a:r>
              <a:rPr lang="en-GB" dirty="0"/>
              <a:t>Includes tools like decision trees and payoff matrices.</a:t>
            </a:r>
          </a:p>
          <a:p>
            <a:pPr marL="742950" lvl="1" indent="-285750">
              <a:buFont typeface="Arial" panose="020B0604020202020204" pitchFamily="34" charset="0"/>
              <a:buChar char="•"/>
            </a:pPr>
            <a:r>
              <a:rPr lang="en-GB" dirty="0"/>
              <a:t>Focus on optimising outcomes.</a:t>
            </a:r>
          </a:p>
          <a:p>
            <a:pPr>
              <a:buFont typeface="Arial" panose="020B0604020202020204" pitchFamily="34" charset="0"/>
              <a:buChar char="•"/>
            </a:pPr>
            <a:r>
              <a:rPr lang="en-GB" b="1" dirty="0"/>
              <a:t>Example:</a:t>
            </a:r>
            <a:br>
              <a:rPr lang="en-GB" dirty="0"/>
            </a:br>
            <a:r>
              <a:rPr lang="en-GB" dirty="0"/>
              <a:t>Using decision theory to decide on launching a new product based on projected market demand and potential risks.</a:t>
            </a:r>
          </a:p>
          <a:p>
            <a:pPr marL="0" indent="0">
              <a:buNone/>
            </a:pPr>
            <a:endParaRPr lang="en-GB" dirty="0"/>
          </a:p>
        </p:txBody>
      </p:sp>
      <p:pic>
        <p:nvPicPr>
          <p:cNvPr id="4" name="Picture 3">
            <a:extLst>
              <a:ext uri="{FF2B5EF4-FFF2-40B4-BE49-F238E27FC236}">
                <a16:creationId xmlns:a16="http://schemas.microsoft.com/office/drawing/2014/main" id="{C727D5CB-14FA-2DE4-2F3D-5C740FD1940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3862505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8474A-F11C-4491-D34A-4083C3CC17DF}"/>
              </a:ext>
            </a:extLst>
          </p:cNvPr>
          <p:cNvSpPr>
            <a:spLocks noGrp="1"/>
          </p:cNvSpPr>
          <p:nvPr>
            <p:ph type="title"/>
          </p:nvPr>
        </p:nvSpPr>
        <p:spPr>
          <a:xfrm>
            <a:off x="135608" y="374179"/>
            <a:ext cx="11920784" cy="858991"/>
          </a:xfrm>
        </p:spPr>
        <p:txBody>
          <a:bodyPr>
            <a:normAutofit/>
          </a:bodyPr>
          <a:lstStyle/>
          <a:p>
            <a:r>
              <a:rPr lang="en-GB" sz="3600" dirty="0">
                <a:solidFill>
                  <a:srgbClr val="FF0000"/>
                </a:solidFill>
                <a:latin typeface="+mn-lt"/>
              </a:rPr>
              <a:t>Over to You – In Groups of 3 or 4 Students – (30 minutes)</a:t>
            </a:r>
          </a:p>
        </p:txBody>
      </p:sp>
      <p:sp>
        <p:nvSpPr>
          <p:cNvPr id="3" name="Content Placeholder 2">
            <a:extLst>
              <a:ext uri="{FF2B5EF4-FFF2-40B4-BE49-F238E27FC236}">
                <a16:creationId xmlns:a16="http://schemas.microsoft.com/office/drawing/2014/main" id="{32864DC7-9937-8536-BF28-AEC71AF54AF8}"/>
              </a:ext>
            </a:extLst>
          </p:cNvPr>
          <p:cNvSpPr>
            <a:spLocks noGrp="1"/>
          </p:cNvSpPr>
          <p:nvPr>
            <p:ph idx="1"/>
          </p:nvPr>
        </p:nvSpPr>
        <p:spPr>
          <a:xfrm>
            <a:off x="250723" y="1439862"/>
            <a:ext cx="11680722" cy="3978275"/>
          </a:xfrm>
        </p:spPr>
        <p:txBody>
          <a:bodyPr/>
          <a:lstStyle/>
          <a:p>
            <a:pPr marL="0" indent="0">
              <a:buNone/>
            </a:pPr>
            <a:r>
              <a:rPr lang="en-GB" dirty="0"/>
              <a:t>A company is experiencing a poor inventory management situation and receives alternative research proposals. </a:t>
            </a:r>
            <a:r>
              <a:rPr lang="en-GB" dirty="0">
                <a:solidFill>
                  <a:srgbClr val="FF0000"/>
                </a:solidFill>
              </a:rPr>
              <a:t>Proposal 1 </a:t>
            </a:r>
            <a:r>
              <a:rPr lang="en-GB" dirty="0"/>
              <a:t>is to use an audit of last year’s transactions as a basis for recommendations. </a:t>
            </a:r>
            <a:r>
              <a:rPr lang="en-GB" dirty="0">
                <a:solidFill>
                  <a:srgbClr val="FF0000"/>
                </a:solidFill>
              </a:rPr>
              <a:t>Proposal 2  </a:t>
            </a:r>
            <a:r>
              <a:rPr lang="en-GB" dirty="0"/>
              <a:t>is to study and recommend changes to the procedures and systems used by the materials department.</a:t>
            </a:r>
          </a:p>
          <a:p>
            <a:pPr marL="0" indent="0">
              <a:buNone/>
            </a:pPr>
            <a:r>
              <a:rPr lang="en-GB" dirty="0"/>
              <a:t>Discuss issues of evaluation in terms of:</a:t>
            </a:r>
          </a:p>
          <a:p>
            <a:pPr marL="514350" indent="-514350">
              <a:buAutoNum type="alphaLcPeriod"/>
            </a:pPr>
            <a:r>
              <a:rPr lang="en-GB" dirty="0"/>
              <a:t>Ex post facto versus prior evaluation</a:t>
            </a:r>
          </a:p>
          <a:p>
            <a:pPr marL="514350" indent="-514350">
              <a:buAutoNum type="alphaLcPeriod"/>
            </a:pPr>
            <a:r>
              <a:rPr lang="en-GB" dirty="0"/>
              <a:t>Evaluation using option analysis and decision theory.</a:t>
            </a:r>
          </a:p>
        </p:txBody>
      </p:sp>
      <p:pic>
        <p:nvPicPr>
          <p:cNvPr id="4" name="Picture 3">
            <a:extLst>
              <a:ext uri="{FF2B5EF4-FFF2-40B4-BE49-F238E27FC236}">
                <a16:creationId xmlns:a16="http://schemas.microsoft.com/office/drawing/2014/main" id="{A759DE27-C5C7-2173-3EDD-7089E9FA7DEC}"/>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9873921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8474A-F11C-4491-D34A-4083C3CC17DF}"/>
              </a:ext>
            </a:extLst>
          </p:cNvPr>
          <p:cNvSpPr>
            <a:spLocks noGrp="1"/>
          </p:cNvSpPr>
          <p:nvPr>
            <p:ph type="title"/>
          </p:nvPr>
        </p:nvSpPr>
        <p:spPr/>
        <p:txBody>
          <a:bodyPr/>
          <a:lstStyle/>
          <a:p>
            <a:r>
              <a:rPr lang="en-GB" dirty="0"/>
              <a:t>Stage 2: Proposing Research</a:t>
            </a:r>
          </a:p>
        </p:txBody>
      </p:sp>
      <p:sp>
        <p:nvSpPr>
          <p:cNvPr id="3" name="Content Placeholder 2">
            <a:extLst>
              <a:ext uri="{FF2B5EF4-FFF2-40B4-BE49-F238E27FC236}">
                <a16:creationId xmlns:a16="http://schemas.microsoft.com/office/drawing/2014/main" id="{32864DC7-9937-8536-BF28-AEC71AF54AF8}"/>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solidFill>
                  <a:srgbClr val="FF0000"/>
                </a:solidFill>
              </a:rPr>
              <a:t>The research Proposal</a:t>
            </a:r>
          </a:p>
          <a:p>
            <a:pPr marL="0" indent="0">
              <a:buNone/>
            </a:pPr>
            <a:r>
              <a:rPr lang="en-GB" dirty="0"/>
              <a:t>A written proposal is often required when a study is being suggested.</a:t>
            </a:r>
          </a:p>
          <a:p>
            <a:pPr marL="0" indent="0">
              <a:buNone/>
            </a:pPr>
            <a:r>
              <a:rPr lang="en-GB" dirty="0"/>
              <a:t>The written proposal ensures that the parties concur on the project’s purpose, the proposed methods of investigation, the extent of analysis, and the timing of each phase as well as of delivery of results. </a:t>
            </a:r>
          </a:p>
          <a:p>
            <a:pPr marL="0" indent="0">
              <a:buNone/>
            </a:pPr>
            <a:r>
              <a:rPr lang="en-GB" dirty="0"/>
              <a:t>Budgets are spelled out, as are other responsibilities and obligations.</a:t>
            </a:r>
          </a:p>
          <a:p>
            <a:pPr marL="0" indent="0">
              <a:buNone/>
            </a:pPr>
            <a:r>
              <a:rPr lang="en-GB" dirty="0"/>
              <a:t>The proposal may serve the purpose of a legally </a:t>
            </a:r>
            <a:r>
              <a:rPr lang="en-GB" dirty="0">
                <a:solidFill>
                  <a:srgbClr val="FF0000"/>
                </a:solidFill>
              </a:rPr>
              <a:t>binding contract</a:t>
            </a:r>
            <a:r>
              <a:rPr lang="en-GB" dirty="0"/>
              <a:t>.</a:t>
            </a:r>
          </a:p>
        </p:txBody>
      </p:sp>
      <p:pic>
        <p:nvPicPr>
          <p:cNvPr id="4" name="Picture 3">
            <a:extLst>
              <a:ext uri="{FF2B5EF4-FFF2-40B4-BE49-F238E27FC236}">
                <a16:creationId xmlns:a16="http://schemas.microsoft.com/office/drawing/2014/main" id="{1C0F5257-3E0B-23D8-BC80-9F446866EB01}"/>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44509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C24BB-3678-D34A-907B-E5AE4499C3D6}"/>
              </a:ext>
            </a:extLst>
          </p:cNvPr>
          <p:cNvSpPr>
            <a:spLocks noGrp="1"/>
          </p:cNvSpPr>
          <p:nvPr>
            <p:ph type="title"/>
          </p:nvPr>
        </p:nvSpPr>
        <p:spPr/>
        <p:txBody>
          <a:bodyPr/>
          <a:lstStyle/>
          <a:p>
            <a:pPr algn="ctr"/>
            <a:r>
              <a:rPr lang="en-GB" dirty="0"/>
              <a:t>Stage 3: Designing the Research Project</a:t>
            </a:r>
          </a:p>
        </p:txBody>
      </p:sp>
      <p:sp>
        <p:nvSpPr>
          <p:cNvPr id="3" name="Content Placeholder 2">
            <a:extLst>
              <a:ext uri="{FF2B5EF4-FFF2-40B4-BE49-F238E27FC236}">
                <a16:creationId xmlns:a16="http://schemas.microsoft.com/office/drawing/2014/main" id="{45845BE3-74CD-8057-663E-6D5ACB956A46}"/>
              </a:ext>
            </a:extLst>
          </p:cNvPr>
          <p:cNvSpPr>
            <a:spLocks noGrp="1"/>
          </p:cNvSpPr>
          <p:nvPr>
            <p:ph idx="1"/>
          </p:nvPr>
        </p:nvSpPr>
        <p:spPr/>
        <p:txBody>
          <a:bodyPr/>
          <a:lstStyle/>
          <a:p>
            <a:pPr>
              <a:buFont typeface="Wingdings" panose="05000000000000000000" pitchFamily="2" charset="2"/>
              <a:buChar char="§"/>
            </a:pPr>
            <a:r>
              <a:rPr lang="en-GB" dirty="0"/>
              <a:t>Research Design</a:t>
            </a:r>
          </a:p>
          <a:p>
            <a:pPr>
              <a:buFont typeface="Wingdings" panose="05000000000000000000" pitchFamily="2" charset="2"/>
              <a:buChar char="§"/>
            </a:pPr>
            <a:r>
              <a:rPr lang="en-GB" dirty="0"/>
              <a:t>Sampling Design</a:t>
            </a:r>
          </a:p>
          <a:p>
            <a:pPr>
              <a:buFont typeface="Wingdings" panose="05000000000000000000" pitchFamily="2" charset="2"/>
              <a:buChar char="§"/>
            </a:pPr>
            <a:r>
              <a:rPr lang="en-GB" dirty="0"/>
              <a:t>Pilot Testing</a:t>
            </a:r>
          </a:p>
        </p:txBody>
      </p:sp>
      <p:pic>
        <p:nvPicPr>
          <p:cNvPr id="4" name="Picture 3">
            <a:extLst>
              <a:ext uri="{FF2B5EF4-FFF2-40B4-BE49-F238E27FC236}">
                <a16:creationId xmlns:a16="http://schemas.microsoft.com/office/drawing/2014/main" id="{657A3936-E730-8D2E-5C84-A380B3291DD8}"/>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6072791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C24BB-3678-D34A-907B-E5AE4499C3D6}"/>
              </a:ext>
            </a:extLst>
          </p:cNvPr>
          <p:cNvSpPr>
            <a:spLocks noGrp="1"/>
          </p:cNvSpPr>
          <p:nvPr>
            <p:ph type="title"/>
          </p:nvPr>
        </p:nvSpPr>
        <p:spPr>
          <a:xfrm>
            <a:off x="723900" y="1"/>
            <a:ext cx="10629900" cy="672946"/>
          </a:xfrm>
        </p:spPr>
        <p:txBody>
          <a:bodyPr>
            <a:normAutofit fontScale="90000"/>
          </a:bodyPr>
          <a:lstStyle/>
          <a:p>
            <a:pPr algn="ctr"/>
            <a:r>
              <a:rPr lang="en-GB" dirty="0"/>
              <a:t>Stage 3: Designing the Research Project</a:t>
            </a:r>
          </a:p>
        </p:txBody>
      </p:sp>
      <p:sp>
        <p:nvSpPr>
          <p:cNvPr id="3" name="Content Placeholder 2">
            <a:extLst>
              <a:ext uri="{FF2B5EF4-FFF2-40B4-BE49-F238E27FC236}">
                <a16:creationId xmlns:a16="http://schemas.microsoft.com/office/drawing/2014/main" id="{45845BE3-74CD-8057-663E-6D5ACB956A46}"/>
              </a:ext>
            </a:extLst>
          </p:cNvPr>
          <p:cNvSpPr>
            <a:spLocks noGrp="1"/>
          </p:cNvSpPr>
          <p:nvPr>
            <p:ph idx="1"/>
          </p:nvPr>
        </p:nvSpPr>
        <p:spPr>
          <a:xfrm>
            <a:off x="206478" y="672947"/>
            <a:ext cx="11985522" cy="5255905"/>
          </a:xfrm>
        </p:spPr>
        <p:txBody>
          <a:bodyPr>
            <a:normAutofit fontScale="92500" lnSpcReduction="20000"/>
          </a:bodyPr>
          <a:lstStyle/>
          <a:p>
            <a:pPr>
              <a:buFont typeface="Wingdings" panose="05000000000000000000" pitchFamily="2" charset="2"/>
              <a:buChar char="§"/>
            </a:pPr>
            <a:r>
              <a:rPr lang="en-GB" dirty="0">
                <a:solidFill>
                  <a:srgbClr val="FF0000"/>
                </a:solidFill>
              </a:rPr>
              <a:t>Research Design </a:t>
            </a:r>
          </a:p>
          <a:p>
            <a:pPr>
              <a:buFont typeface="Courier New" panose="02070309020205020404" pitchFamily="49" charset="0"/>
              <a:buChar char="o"/>
            </a:pPr>
            <a:r>
              <a:rPr lang="en-GB" dirty="0"/>
              <a:t>The research design is the blueprint for fulfilling objectives and answering questions.</a:t>
            </a:r>
          </a:p>
          <a:p>
            <a:pPr>
              <a:buFont typeface="Courier New" panose="02070309020205020404" pitchFamily="49" charset="0"/>
              <a:buChar char="o"/>
            </a:pPr>
            <a:r>
              <a:rPr lang="en-GB" dirty="0"/>
              <a:t>Selecting a design may be complicated by the availability of a large variety of methods, techniques, procedures, protocols, and sampling plans.</a:t>
            </a:r>
          </a:p>
          <a:p>
            <a:pPr>
              <a:buFont typeface="Courier New" panose="02070309020205020404" pitchFamily="49" charset="0"/>
              <a:buChar char="o"/>
            </a:pPr>
            <a:r>
              <a:rPr lang="en-GB" dirty="0"/>
              <a:t>For example, you may decide on a secondary data study, case study, survey, experiment, or simulation.</a:t>
            </a:r>
          </a:p>
          <a:p>
            <a:pPr>
              <a:buFont typeface="Courier New" panose="02070309020205020404" pitchFamily="49" charset="0"/>
              <a:buChar char="o"/>
            </a:pPr>
            <a:r>
              <a:rPr lang="en-GB" dirty="0"/>
              <a:t>If survey is selected, should it be administered by mail, telephone, online, personal interview? – should all relevant data be collected at one time or at regular intervals? – what kind of structure will the questionnaire or interview guide possess? – what question wording should be employed? -  Should the responses be scaled or open-ended? - How will reliability and validity be achieved?- Will characteristics of the interviewer influence the responses to the measurement questions? -  What kind of analysis tool (Software) should be utilised (Excel, NVivo, Tableau…)?- Is a sample or a census to be taken? What types of sampling should be considered?</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52B9BC6F-C45C-4E4F-C0B2-5771E1BDFCD9}"/>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483313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C24BB-3678-D34A-907B-E5AE4499C3D6}"/>
              </a:ext>
            </a:extLst>
          </p:cNvPr>
          <p:cNvSpPr>
            <a:spLocks noGrp="1"/>
          </p:cNvSpPr>
          <p:nvPr>
            <p:ph type="title"/>
          </p:nvPr>
        </p:nvSpPr>
        <p:spPr>
          <a:xfrm>
            <a:off x="781050" y="20639"/>
            <a:ext cx="10629900" cy="688974"/>
          </a:xfrm>
        </p:spPr>
        <p:txBody>
          <a:bodyPr>
            <a:normAutofit fontScale="90000"/>
          </a:bodyPr>
          <a:lstStyle/>
          <a:p>
            <a:r>
              <a:rPr lang="en-GB" dirty="0"/>
              <a:t>Stage 3: Designing the Research Project</a:t>
            </a:r>
          </a:p>
        </p:txBody>
      </p:sp>
      <p:sp>
        <p:nvSpPr>
          <p:cNvPr id="3" name="Content Placeholder 2">
            <a:extLst>
              <a:ext uri="{FF2B5EF4-FFF2-40B4-BE49-F238E27FC236}">
                <a16:creationId xmlns:a16="http://schemas.microsoft.com/office/drawing/2014/main" id="{45845BE3-74CD-8057-663E-6D5ACB956A46}"/>
              </a:ext>
            </a:extLst>
          </p:cNvPr>
          <p:cNvSpPr>
            <a:spLocks noGrp="1"/>
          </p:cNvSpPr>
          <p:nvPr>
            <p:ph idx="1"/>
          </p:nvPr>
        </p:nvSpPr>
        <p:spPr>
          <a:xfrm>
            <a:off x="412955" y="973394"/>
            <a:ext cx="11606979" cy="4358558"/>
          </a:xfrm>
        </p:spPr>
        <p:txBody>
          <a:bodyPr>
            <a:normAutofit/>
          </a:bodyPr>
          <a:lstStyle/>
          <a:p>
            <a:pPr>
              <a:buFont typeface="Wingdings" panose="05000000000000000000" pitchFamily="2" charset="2"/>
              <a:buChar char="§"/>
            </a:pPr>
            <a:r>
              <a:rPr lang="en-GB" dirty="0">
                <a:solidFill>
                  <a:srgbClr val="FF0000"/>
                </a:solidFill>
              </a:rPr>
              <a:t>Sampling Design</a:t>
            </a:r>
          </a:p>
          <a:p>
            <a:pPr>
              <a:buFont typeface="Courier New" panose="02070309020205020404" pitchFamily="49" charset="0"/>
              <a:buChar char="o"/>
            </a:pPr>
            <a:r>
              <a:rPr lang="en-GB" dirty="0"/>
              <a:t>Another step in planning the research project is to identify the target population (those people, events, or records that contain the desired information and can answer the measurement questions) and then determine whether a sample is desired.</a:t>
            </a:r>
          </a:p>
          <a:p>
            <a:pPr>
              <a:buFont typeface="Courier New" panose="02070309020205020404" pitchFamily="49" charset="0"/>
              <a:buChar char="o"/>
            </a:pPr>
            <a:r>
              <a:rPr lang="en-GB" dirty="0"/>
              <a:t>A sample examines a portion of the target population, and the portion must be carefully selected to represent that population.</a:t>
            </a:r>
          </a:p>
          <a:p>
            <a:pPr>
              <a:buFont typeface="Courier New" panose="02070309020205020404" pitchFamily="49" charset="0"/>
              <a:buChar char="o"/>
            </a:pPr>
            <a:r>
              <a:rPr lang="en-GB" dirty="0"/>
              <a:t>If sampling is chosen, the researcher must determine which and how many people to interview, which and how many events to observe, or which and how many records to inspect.</a:t>
            </a:r>
          </a:p>
          <a:p>
            <a:pPr marL="0" indent="0">
              <a:buNone/>
            </a:pPr>
            <a:endParaRPr lang="en-GB" dirty="0"/>
          </a:p>
        </p:txBody>
      </p:sp>
      <p:pic>
        <p:nvPicPr>
          <p:cNvPr id="4" name="Picture 3">
            <a:extLst>
              <a:ext uri="{FF2B5EF4-FFF2-40B4-BE49-F238E27FC236}">
                <a16:creationId xmlns:a16="http://schemas.microsoft.com/office/drawing/2014/main" id="{726359B2-3D71-3304-1018-21B2230F4AF0}"/>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0246507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C24BB-3678-D34A-907B-E5AE4499C3D6}"/>
              </a:ext>
            </a:extLst>
          </p:cNvPr>
          <p:cNvSpPr>
            <a:spLocks noGrp="1"/>
          </p:cNvSpPr>
          <p:nvPr>
            <p:ph type="title"/>
          </p:nvPr>
        </p:nvSpPr>
        <p:spPr>
          <a:xfrm>
            <a:off x="915629" y="25912"/>
            <a:ext cx="10629900" cy="688975"/>
          </a:xfrm>
        </p:spPr>
        <p:txBody>
          <a:bodyPr>
            <a:normAutofit fontScale="90000"/>
          </a:bodyPr>
          <a:lstStyle/>
          <a:p>
            <a:r>
              <a:rPr lang="en-GB" dirty="0"/>
              <a:t>Stage 3: Designing the Research Project</a:t>
            </a:r>
          </a:p>
        </p:txBody>
      </p:sp>
      <p:sp>
        <p:nvSpPr>
          <p:cNvPr id="3" name="Content Placeholder 2">
            <a:extLst>
              <a:ext uri="{FF2B5EF4-FFF2-40B4-BE49-F238E27FC236}">
                <a16:creationId xmlns:a16="http://schemas.microsoft.com/office/drawing/2014/main" id="{45845BE3-74CD-8057-663E-6D5ACB956A46}"/>
              </a:ext>
            </a:extLst>
          </p:cNvPr>
          <p:cNvSpPr>
            <a:spLocks noGrp="1"/>
          </p:cNvSpPr>
          <p:nvPr>
            <p:ph idx="1"/>
          </p:nvPr>
        </p:nvSpPr>
        <p:spPr>
          <a:xfrm>
            <a:off x="383458" y="925972"/>
            <a:ext cx="11488994" cy="4707911"/>
          </a:xfrm>
        </p:spPr>
        <p:txBody>
          <a:bodyPr>
            <a:normAutofit fontScale="92500"/>
          </a:bodyPr>
          <a:lstStyle/>
          <a:p>
            <a:pPr>
              <a:buFont typeface="Wingdings" panose="05000000000000000000" pitchFamily="2" charset="2"/>
              <a:buChar char="§"/>
            </a:pPr>
            <a:r>
              <a:rPr lang="en-GB" dirty="0">
                <a:solidFill>
                  <a:srgbClr val="FF0000"/>
                </a:solidFill>
              </a:rPr>
              <a:t>Pilot Testing</a:t>
            </a:r>
          </a:p>
          <a:p>
            <a:pPr>
              <a:buFont typeface="Courier New" panose="02070309020205020404" pitchFamily="49" charset="0"/>
              <a:buChar char="o"/>
            </a:pPr>
            <a:r>
              <a:rPr lang="en-GB" dirty="0"/>
              <a:t>The data-gathering phase of the research process typically begins with pilot testing (it may be skipped)</a:t>
            </a:r>
          </a:p>
          <a:p>
            <a:pPr>
              <a:buFont typeface="Courier New" panose="02070309020205020404" pitchFamily="49" charset="0"/>
              <a:buChar char="o"/>
            </a:pPr>
            <a:r>
              <a:rPr lang="en-GB" dirty="0"/>
              <a:t>A </a:t>
            </a:r>
            <a:r>
              <a:rPr lang="en-GB" dirty="0">
                <a:solidFill>
                  <a:srgbClr val="FF0000"/>
                </a:solidFill>
              </a:rPr>
              <a:t>pilot test </a:t>
            </a:r>
            <a:r>
              <a:rPr lang="en-GB" dirty="0"/>
              <a:t>is conducted to detect weaknesses in design and instrumentation and to provide proxy data for selection of a probability sample.</a:t>
            </a:r>
          </a:p>
          <a:p>
            <a:pPr>
              <a:buFont typeface="Courier New" panose="02070309020205020404" pitchFamily="49" charset="0"/>
              <a:buChar char="o"/>
            </a:pPr>
            <a:r>
              <a:rPr lang="en-GB" dirty="0"/>
              <a:t>It should, therefore, draw subjects from the target population and simulate the procedures and protocols that have been designated for data collection.</a:t>
            </a:r>
          </a:p>
          <a:p>
            <a:pPr>
              <a:buFont typeface="Courier New" panose="02070309020205020404" pitchFamily="49" charset="0"/>
              <a:buChar char="o"/>
            </a:pPr>
            <a:r>
              <a:rPr lang="en-GB" dirty="0"/>
              <a:t>The size of the pilot group may range from 25 to 100 subjects, depending on the method to be tested, but the respondents do not have to be statistically selected.</a:t>
            </a:r>
          </a:p>
        </p:txBody>
      </p:sp>
      <p:pic>
        <p:nvPicPr>
          <p:cNvPr id="4" name="Picture 3">
            <a:extLst>
              <a:ext uri="{FF2B5EF4-FFF2-40B4-BE49-F238E27FC236}">
                <a16:creationId xmlns:a16="http://schemas.microsoft.com/office/drawing/2014/main" id="{B53EC121-9BBE-AF40-81F1-149B6D588A5B}"/>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7074720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34085-71DD-86D9-259E-8FC06B20C778}"/>
              </a:ext>
            </a:extLst>
          </p:cNvPr>
          <p:cNvSpPr>
            <a:spLocks noGrp="1"/>
          </p:cNvSpPr>
          <p:nvPr>
            <p:ph type="title"/>
          </p:nvPr>
        </p:nvSpPr>
        <p:spPr/>
        <p:txBody>
          <a:bodyPr/>
          <a:lstStyle/>
          <a:p>
            <a:r>
              <a:rPr lang="en-GB" dirty="0"/>
              <a:t>Stage 4: Data Collection and Preparation</a:t>
            </a:r>
            <a:br>
              <a:rPr lang="en-GB" dirty="0"/>
            </a:br>
            <a:endParaRPr lang="en-GB" dirty="0"/>
          </a:p>
        </p:txBody>
      </p:sp>
      <p:sp>
        <p:nvSpPr>
          <p:cNvPr id="3" name="Content Placeholder 2">
            <a:extLst>
              <a:ext uri="{FF2B5EF4-FFF2-40B4-BE49-F238E27FC236}">
                <a16:creationId xmlns:a16="http://schemas.microsoft.com/office/drawing/2014/main" id="{73EBEE4C-A250-C3B8-7F49-685A880C915C}"/>
              </a:ext>
            </a:extLst>
          </p:cNvPr>
          <p:cNvSpPr>
            <a:spLocks noGrp="1"/>
          </p:cNvSpPr>
          <p:nvPr>
            <p:ph idx="1"/>
          </p:nvPr>
        </p:nvSpPr>
        <p:spPr>
          <a:xfrm>
            <a:off x="781049" y="1083725"/>
            <a:ext cx="11297879" cy="4550159"/>
          </a:xfrm>
        </p:spPr>
        <p:txBody>
          <a:bodyPr>
            <a:normAutofit fontScale="85000" lnSpcReduction="20000"/>
          </a:bodyPr>
          <a:lstStyle/>
          <a:p>
            <a:pPr>
              <a:buFont typeface="Wingdings" panose="05000000000000000000" pitchFamily="2" charset="2"/>
              <a:buChar char="§"/>
            </a:pPr>
            <a:r>
              <a:rPr lang="en-GB" dirty="0"/>
              <a:t>The gathering of data may range from a simple observation at one location to a grandiose survey of multinational corporations at sites in different parts of the world.</a:t>
            </a:r>
          </a:p>
          <a:p>
            <a:pPr>
              <a:buFont typeface="Wingdings" panose="05000000000000000000" pitchFamily="2" charset="2"/>
              <a:buChar char="§"/>
            </a:pPr>
            <a:r>
              <a:rPr lang="en-GB" dirty="0"/>
              <a:t>The method selected will largely determine how data are collected.</a:t>
            </a:r>
          </a:p>
          <a:p>
            <a:pPr>
              <a:buFont typeface="Wingdings" panose="05000000000000000000" pitchFamily="2" charset="2"/>
              <a:buChar char="§"/>
            </a:pPr>
            <a:r>
              <a:rPr lang="en-GB" dirty="0"/>
              <a:t>Questionnaires, standardised tests, observational forms, laboratory notes, and instrument calibration logs are among the devices used to record raw data.</a:t>
            </a:r>
          </a:p>
          <a:p>
            <a:pPr>
              <a:buFont typeface="Wingdings" panose="05000000000000000000" pitchFamily="2" charset="2"/>
              <a:buChar char="§"/>
            </a:pPr>
            <a:r>
              <a:rPr lang="en-GB" dirty="0"/>
              <a:t>But what are data? Data are defined as facts presented to the researcher from the study’s environment.</a:t>
            </a:r>
          </a:p>
          <a:p>
            <a:pPr>
              <a:buFont typeface="Wingdings" panose="05000000000000000000" pitchFamily="2" charset="2"/>
              <a:buChar char="§"/>
            </a:pPr>
            <a:r>
              <a:rPr lang="en-GB" dirty="0"/>
              <a:t>As </a:t>
            </a:r>
            <a:r>
              <a:rPr lang="en-GB" dirty="0">
                <a:solidFill>
                  <a:srgbClr val="FF0000"/>
                </a:solidFill>
              </a:rPr>
              <a:t>abstractions</a:t>
            </a:r>
            <a:r>
              <a:rPr lang="en-GB" dirty="0"/>
              <a:t>, data are more metaphorical than real – for example, the growth in GDP cannot be observed directly; only the effects of it may be recorded. </a:t>
            </a:r>
          </a:p>
          <a:p>
            <a:pPr>
              <a:buFont typeface="Wingdings" panose="05000000000000000000" pitchFamily="2" charset="2"/>
              <a:buChar char="§"/>
            </a:pPr>
            <a:r>
              <a:rPr lang="en-GB" dirty="0"/>
              <a:t>Data, furthermore, are processed by our senses – often limited in comparison to the senses of other living organisms.</a:t>
            </a:r>
          </a:p>
          <a:p>
            <a:pPr>
              <a:buFont typeface="Wingdings" panose="05000000000000000000" pitchFamily="2" charset="2"/>
              <a:buChar char="§"/>
            </a:pPr>
            <a:r>
              <a:rPr lang="en-GB" dirty="0"/>
              <a:t>When sensory experiences consistently produce the same result, our data are said to be trustworthy because they may be verified.</a:t>
            </a:r>
          </a:p>
        </p:txBody>
      </p:sp>
      <p:pic>
        <p:nvPicPr>
          <p:cNvPr id="4" name="Picture 3">
            <a:extLst>
              <a:ext uri="{FF2B5EF4-FFF2-40B4-BE49-F238E27FC236}">
                <a16:creationId xmlns:a16="http://schemas.microsoft.com/office/drawing/2014/main" id="{FE492436-DD14-5D9E-FBA3-EE943788BBCA}"/>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6937350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34085-71DD-86D9-259E-8FC06B20C778}"/>
              </a:ext>
            </a:extLst>
          </p:cNvPr>
          <p:cNvSpPr>
            <a:spLocks noGrp="1"/>
          </p:cNvSpPr>
          <p:nvPr>
            <p:ph type="title"/>
          </p:nvPr>
        </p:nvSpPr>
        <p:spPr>
          <a:xfrm>
            <a:off x="723900" y="147485"/>
            <a:ext cx="10629900" cy="988142"/>
          </a:xfrm>
        </p:spPr>
        <p:txBody>
          <a:bodyPr>
            <a:normAutofit fontScale="90000"/>
          </a:bodyPr>
          <a:lstStyle/>
          <a:p>
            <a:r>
              <a:rPr lang="en-GB" dirty="0"/>
              <a:t>Stage 4: Data Collection and Preparation</a:t>
            </a:r>
            <a:br>
              <a:rPr lang="en-GB" dirty="0"/>
            </a:br>
            <a:endParaRPr lang="en-GB" dirty="0"/>
          </a:p>
        </p:txBody>
      </p:sp>
      <p:sp>
        <p:nvSpPr>
          <p:cNvPr id="3" name="Content Placeholder 2">
            <a:extLst>
              <a:ext uri="{FF2B5EF4-FFF2-40B4-BE49-F238E27FC236}">
                <a16:creationId xmlns:a16="http://schemas.microsoft.com/office/drawing/2014/main" id="{73EBEE4C-A250-C3B8-7F49-685A880C915C}"/>
              </a:ext>
            </a:extLst>
          </p:cNvPr>
          <p:cNvSpPr>
            <a:spLocks noGrp="1"/>
          </p:cNvSpPr>
          <p:nvPr>
            <p:ph idx="1"/>
          </p:nvPr>
        </p:nvSpPr>
        <p:spPr>
          <a:xfrm>
            <a:off x="589320" y="1393441"/>
            <a:ext cx="11297879" cy="2883591"/>
          </a:xfrm>
        </p:spPr>
        <p:txBody>
          <a:bodyPr>
            <a:normAutofit/>
          </a:bodyPr>
          <a:lstStyle/>
          <a:p>
            <a:pPr>
              <a:buFont typeface="Wingdings" panose="05000000000000000000" pitchFamily="2" charset="2"/>
              <a:buChar char="§"/>
            </a:pPr>
            <a:r>
              <a:rPr lang="en-GB" dirty="0"/>
              <a:t>Data reflect their truthfulness by </a:t>
            </a:r>
            <a:r>
              <a:rPr lang="en-GB" i="1" dirty="0">
                <a:solidFill>
                  <a:srgbClr val="FF0000"/>
                </a:solidFill>
              </a:rPr>
              <a:t>closeness to the phenomena</a:t>
            </a:r>
            <a:r>
              <a:rPr lang="en-GB" dirty="0"/>
              <a:t>.</a:t>
            </a:r>
          </a:p>
          <a:p>
            <a:pPr>
              <a:buFont typeface="Wingdings" panose="05000000000000000000" pitchFamily="2" charset="2"/>
              <a:buChar char="§"/>
            </a:pPr>
            <a:r>
              <a:rPr lang="en-GB" dirty="0">
                <a:solidFill>
                  <a:srgbClr val="FF0000"/>
                </a:solidFill>
              </a:rPr>
              <a:t>Primary data </a:t>
            </a:r>
            <a:r>
              <a:rPr lang="en-GB" dirty="0"/>
              <a:t>are sought for their proximity to the truth and control over error.</a:t>
            </a:r>
          </a:p>
          <a:p>
            <a:pPr>
              <a:buFont typeface="Wingdings" panose="05000000000000000000" pitchFamily="2" charset="2"/>
              <a:buChar char="§"/>
            </a:pPr>
            <a:r>
              <a:rPr lang="en-GB" dirty="0">
                <a:solidFill>
                  <a:srgbClr val="FF0000"/>
                </a:solidFill>
              </a:rPr>
              <a:t>Secondary data </a:t>
            </a:r>
            <a:r>
              <a:rPr lang="en-GB" dirty="0"/>
              <a:t>have had at least one level of interpretation inserted between the event and its recording.</a:t>
            </a:r>
          </a:p>
        </p:txBody>
      </p:sp>
      <p:pic>
        <p:nvPicPr>
          <p:cNvPr id="4" name="Picture 3">
            <a:extLst>
              <a:ext uri="{FF2B5EF4-FFF2-40B4-BE49-F238E27FC236}">
                <a16:creationId xmlns:a16="http://schemas.microsoft.com/office/drawing/2014/main" id="{D1743909-5DF3-507D-3ADE-8D0D29169799}"/>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96932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C7415-7988-26A4-130D-180772C5F173}"/>
              </a:ext>
            </a:extLst>
          </p:cNvPr>
          <p:cNvSpPr>
            <a:spLocks noGrp="1"/>
          </p:cNvSpPr>
          <p:nvPr>
            <p:ph type="title"/>
          </p:nvPr>
        </p:nvSpPr>
        <p:spPr>
          <a:xfrm>
            <a:off x="117988" y="173396"/>
            <a:ext cx="10130535" cy="688975"/>
          </a:xfrm>
        </p:spPr>
        <p:txBody>
          <a:bodyPr>
            <a:normAutofit fontScale="90000"/>
          </a:bodyPr>
          <a:lstStyle/>
          <a:p>
            <a:br>
              <a:rPr lang="en-GB" dirty="0"/>
            </a:br>
            <a:r>
              <a:rPr lang="en-GB" dirty="0"/>
              <a:t>Stage 5: Data Analysis and Interpretation</a:t>
            </a:r>
            <a:br>
              <a:rPr lang="en-GB" dirty="0"/>
            </a:br>
            <a:endParaRPr lang="en-GB" dirty="0"/>
          </a:p>
        </p:txBody>
      </p:sp>
      <p:sp>
        <p:nvSpPr>
          <p:cNvPr id="3" name="Content Placeholder 2">
            <a:extLst>
              <a:ext uri="{FF2B5EF4-FFF2-40B4-BE49-F238E27FC236}">
                <a16:creationId xmlns:a16="http://schemas.microsoft.com/office/drawing/2014/main" id="{8E39C5D7-02A4-2033-9E94-65D04C2939FD}"/>
              </a:ext>
            </a:extLst>
          </p:cNvPr>
          <p:cNvSpPr>
            <a:spLocks noGrp="1"/>
          </p:cNvSpPr>
          <p:nvPr>
            <p:ph idx="1"/>
          </p:nvPr>
        </p:nvSpPr>
        <p:spPr>
          <a:xfrm>
            <a:off x="117988" y="604685"/>
            <a:ext cx="12074012" cy="5199216"/>
          </a:xfrm>
        </p:spPr>
        <p:txBody>
          <a:bodyPr>
            <a:normAutofit lnSpcReduction="10000"/>
          </a:bodyPr>
          <a:lstStyle/>
          <a:p>
            <a:pPr>
              <a:buFont typeface="Wingdings" panose="05000000000000000000" pitchFamily="2" charset="2"/>
              <a:buChar char="§"/>
            </a:pPr>
            <a:r>
              <a:rPr lang="en-GB" dirty="0"/>
              <a:t>Managers need information, not raw data.</a:t>
            </a:r>
          </a:p>
          <a:p>
            <a:pPr>
              <a:buFont typeface="Wingdings" panose="05000000000000000000" pitchFamily="2" charset="2"/>
              <a:buChar char="§"/>
            </a:pPr>
            <a:r>
              <a:rPr lang="en-GB" dirty="0"/>
              <a:t>Researchers generate information by analysing data after its collection.</a:t>
            </a:r>
          </a:p>
          <a:p>
            <a:pPr>
              <a:buFont typeface="Wingdings" panose="05000000000000000000" pitchFamily="2" charset="2"/>
              <a:buChar char="§"/>
            </a:pPr>
            <a:r>
              <a:rPr lang="en-GB" dirty="0">
                <a:solidFill>
                  <a:srgbClr val="FF0000"/>
                </a:solidFill>
              </a:rPr>
              <a:t>Data analysis </a:t>
            </a:r>
            <a:r>
              <a:rPr lang="en-GB" dirty="0"/>
              <a:t>usually involves reducing accumulated data to a manageable size, developing summaries, looking for patterns, and applying statistical techniques.</a:t>
            </a:r>
          </a:p>
          <a:p>
            <a:pPr>
              <a:buFont typeface="Wingdings" panose="05000000000000000000" pitchFamily="2" charset="2"/>
              <a:buChar char="§"/>
            </a:pPr>
            <a:r>
              <a:rPr lang="en-GB" dirty="0"/>
              <a:t>Scaled responses on questionnaires and experimental instruments often require the analyst to derive various functions, as well as to explore relationships among variables.</a:t>
            </a:r>
          </a:p>
          <a:p>
            <a:pPr>
              <a:buFont typeface="Wingdings" panose="05000000000000000000" pitchFamily="2" charset="2"/>
              <a:buChar char="§"/>
            </a:pPr>
            <a:r>
              <a:rPr lang="en-GB" dirty="0"/>
              <a:t>Further, researchers must interpret these findings in light of the client’s research question or determine if the results are consistent with their hypothesis and theories.</a:t>
            </a:r>
          </a:p>
          <a:p>
            <a:pPr>
              <a:buFont typeface="Wingdings" panose="05000000000000000000" pitchFamily="2" charset="2"/>
              <a:buChar char="§"/>
            </a:pPr>
            <a:r>
              <a:rPr lang="en-GB" dirty="0"/>
              <a:t>Increasingly, managers are asking research specialists to make recommendations based on their interpretation of the data.</a:t>
            </a:r>
          </a:p>
        </p:txBody>
      </p:sp>
      <p:pic>
        <p:nvPicPr>
          <p:cNvPr id="4" name="Picture 3">
            <a:extLst>
              <a:ext uri="{FF2B5EF4-FFF2-40B4-BE49-F238E27FC236}">
                <a16:creationId xmlns:a16="http://schemas.microsoft.com/office/drawing/2014/main" id="{8FC24987-6FF2-57F9-BD0C-8BBF92C124A0}"/>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8444029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C7415-7988-26A4-130D-180772C5F173}"/>
              </a:ext>
            </a:extLst>
          </p:cNvPr>
          <p:cNvSpPr>
            <a:spLocks noGrp="1"/>
          </p:cNvSpPr>
          <p:nvPr>
            <p:ph type="title"/>
          </p:nvPr>
        </p:nvSpPr>
        <p:spPr>
          <a:xfrm>
            <a:off x="723900" y="173396"/>
            <a:ext cx="8670823" cy="688975"/>
          </a:xfrm>
        </p:spPr>
        <p:txBody>
          <a:bodyPr>
            <a:normAutofit fontScale="90000"/>
          </a:bodyPr>
          <a:lstStyle/>
          <a:p>
            <a:r>
              <a:rPr lang="en-GB" dirty="0"/>
              <a:t>Stage 5: Data Analysis and Interpretation</a:t>
            </a:r>
            <a:br>
              <a:rPr lang="en-GB" dirty="0"/>
            </a:br>
            <a:endParaRPr lang="en-GB" dirty="0"/>
          </a:p>
        </p:txBody>
      </p:sp>
      <p:sp>
        <p:nvSpPr>
          <p:cNvPr id="3" name="Content Placeholder 2">
            <a:extLst>
              <a:ext uri="{FF2B5EF4-FFF2-40B4-BE49-F238E27FC236}">
                <a16:creationId xmlns:a16="http://schemas.microsoft.com/office/drawing/2014/main" id="{8E39C5D7-02A4-2033-9E94-65D04C2939FD}"/>
              </a:ext>
            </a:extLst>
          </p:cNvPr>
          <p:cNvSpPr>
            <a:spLocks noGrp="1"/>
          </p:cNvSpPr>
          <p:nvPr>
            <p:ph idx="1"/>
          </p:nvPr>
        </p:nvSpPr>
        <p:spPr>
          <a:xfrm>
            <a:off x="117988" y="604685"/>
            <a:ext cx="12074012" cy="5199216"/>
          </a:xfrm>
        </p:spPr>
        <p:txBody>
          <a:bodyPr>
            <a:normAutofit fontScale="92500" lnSpcReduction="10000"/>
          </a:bodyPr>
          <a:lstStyle/>
          <a:p>
            <a:pPr marL="0" indent="0">
              <a:buNone/>
            </a:pPr>
            <a:r>
              <a:rPr lang="en-GB" dirty="0"/>
              <a:t>Example:</a:t>
            </a:r>
          </a:p>
          <a:p>
            <a:pPr marL="0" indent="0">
              <a:buNone/>
            </a:pPr>
            <a:r>
              <a:rPr lang="en-GB" dirty="0"/>
              <a:t>A market research firm that polls 2000 people from its target population for a generation of mobile phones. Each respondent will be asked four questions:</a:t>
            </a:r>
          </a:p>
          <a:p>
            <a:pPr marL="971550" lvl="1" indent="-514350">
              <a:buAutoNum type="arabicPeriod"/>
            </a:pPr>
            <a:r>
              <a:rPr lang="en-GB" dirty="0"/>
              <a:t>Do you prefer the convenience of Pocket-Phone over existing mobile phones?</a:t>
            </a:r>
          </a:p>
          <a:p>
            <a:pPr marL="971550" lvl="1" indent="-514350">
              <a:buAutoNum type="arabicPeriod"/>
            </a:pPr>
            <a:r>
              <a:rPr lang="en-GB" dirty="0"/>
              <a:t>Are there transmission problems with Pocket-Phone?</a:t>
            </a:r>
          </a:p>
          <a:p>
            <a:pPr marL="971550" lvl="1" indent="-514350">
              <a:buAutoNum type="arabicPeriod"/>
            </a:pPr>
            <a:r>
              <a:rPr lang="en-GB" dirty="0"/>
              <a:t>Is Pocket-Phone better suited to worldwide transmission than your existing mobile phone?</a:t>
            </a:r>
          </a:p>
          <a:p>
            <a:pPr marL="971550" lvl="1" indent="-514350">
              <a:buAutoNum type="arabicPeriod"/>
            </a:pPr>
            <a:r>
              <a:rPr lang="en-GB" dirty="0"/>
              <a:t>Would cost alone persuade you to purchase Pocket-Phone?</a:t>
            </a:r>
          </a:p>
          <a:p>
            <a:pPr>
              <a:buFont typeface="Wingdings" panose="05000000000000000000" pitchFamily="2" charset="2"/>
              <a:buChar char="§"/>
            </a:pPr>
            <a:r>
              <a:rPr lang="en-GB" dirty="0"/>
              <a:t>The answers will produce 8000 pieces of raw data. </a:t>
            </a:r>
          </a:p>
          <a:p>
            <a:pPr>
              <a:buFont typeface="Wingdings" panose="05000000000000000000" pitchFamily="2" charset="2"/>
              <a:buChar char="§"/>
            </a:pPr>
            <a:r>
              <a:rPr lang="en-GB" dirty="0"/>
              <a:t>Reducing the data to a workable size will yield eight statistics: the percentage of yes and no answers to each question. </a:t>
            </a:r>
          </a:p>
          <a:p>
            <a:pPr>
              <a:buFont typeface="Wingdings" panose="05000000000000000000" pitchFamily="2" charset="2"/>
              <a:buChar char="§"/>
            </a:pPr>
            <a:r>
              <a:rPr lang="en-GB" dirty="0"/>
              <a:t>If the researcher scaled the four key questions rather than eliciting yes-no responses, the analysis would likely require more powerful statistical analysis than summarisation.</a:t>
            </a:r>
          </a:p>
        </p:txBody>
      </p:sp>
      <p:pic>
        <p:nvPicPr>
          <p:cNvPr id="4" name="Picture 3">
            <a:extLst>
              <a:ext uri="{FF2B5EF4-FFF2-40B4-BE49-F238E27FC236}">
                <a16:creationId xmlns:a16="http://schemas.microsoft.com/office/drawing/2014/main" id="{BCBBEB48-9E12-5E52-F571-98A04EDA22FB}"/>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1076580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CBD3C-9376-BDD4-9C46-715B70319596}"/>
              </a:ext>
            </a:extLst>
          </p:cNvPr>
          <p:cNvSpPr>
            <a:spLocks noGrp="1"/>
          </p:cNvSpPr>
          <p:nvPr>
            <p:ph type="title"/>
          </p:nvPr>
        </p:nvSpPr>
        <p:spPr>
          <a:xfrm>
            <a:off x="723900" y="232390"/>
            <a:ext cx="10629900" cy="688975"/>
          </a:xfrm>
        </p:spPr>
        <p:txBody>
          <a:bodyPr>
            <a:normAutofit fontScale="90000"/>
          </a:bodyPr>
          <a:lstStyle/>
          <a:p>
            <a:r>
              <a:rPr lang="en-GB" dirty="0"/>
              <a:t>Stage 6: Reporting the Results</a:t>
            </a:r>
            <a:br>
              <a:rPr lang="en-GB" dirty="0"/>
            </a:br>
            <a:endParaRPr lang="en-GB" dirty="0"/>
          </a:p>
        </p:txBody>
      </p:sp>
      <p:sp>
        <p:nvSpPr>
          <p:cNvPr id="3" name="Content Placeholder 2">
            <a:extLst>
              <a:ext uri="{FF2B5EF4-FFF2-40B4-BE49-F238E27FC236}">
                <a16:creationId xmlns:a16="http://schemas.microsoft.com/office/drawing/2014/main" id="{12C214CD-32C2-0811-F521-E737B9710AD2}"/>
              </a:ext>
            </a:extLst>
          </p:cNvPr>
          <p:cNvSpPr>
            <a:spLocks noGrp="1"/>
          </p:cNvSpPr>
          <p:nvPr>
            <p:ph idx="1"/>
          </p:nvPr>
        </p:nvSpPr>
        <p:spPr>
          <a:xfrm>
            <a:off x="399435" y="778490"/>
            <a:ext cx="10629900" cy="3978275"/>
          </a:xfrm>
        </p:spPr>
        <p:txBody>
          <a:bodyPr/>
          <a:lstStyle/>
          <a:p>
            <a:pPr>
              <a:buFont typeface="Wingdings" panose="05000000000000000000" pitchFamily="2" charset="2"/>
              <a:buChar char="§"/>
            </a:pPr>
            <a:r>
              <a:rPr lang="en-GB" dirty="0"/>
              <a:t>Finally, it is necessary to prepare a report and transmit the findings and recommendations to the manager for the intended purpose of decision making.</a:t>
            </a:r>
          </a:p>
          <a:p>
            <a:pPr>
              <a:buFont typeface="Wingdings" panose="05000000000000000000" pitchFamily="2" charset="2"/>
              <a:buChar char="§"/>
            </a:pPr>
            <a:r>
              <a:rPr lang="en-GB" dirty="0"/>
              <a:t>The results of applied research may be communicated via conference call, letter, written report, oral presentation, or some combination of any or all these  methods.</a:t>
            </a:r>
          </a:p>
          <a:p>
            <a:pPr>
              <a:buFont typeface="Wingdings" panose="05000000000000000000" pitchFamily="2" charset="2"/>
              <a:buChar char="§"/>
            </a:pPr>
            <a:r>
              <a:rPr lang="en-GB" dirty="0"/>
              <a:t>The research must accurately assess the manager’s needs throughout the research process and incorporate this understanding into the final product, the research report.</a:t>
            </a:r>
          </a:p>
        </p:txBody>
      </p:sp>
      <p:pic>
        <p:nvPicPr>
          <p:cNvPr id="4" name="Picture 3">
            <a:extLst>
              <a:ext uri="{FF2B5EF4-FFF2-40B4-BE49-F238E27FC236}">
                <a16:creationId xmlns:a16="http://schemas.microsoft.com/office/drawing/2014/main" id="{D54D3380-7E39-0BD1-7EA3-D7DA7640AFF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390572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CBD3C-9376-BDD4-9C46-715B70319596}"/>
              </a:ext>
            </a:extLst>
          </p:cNvPr>
          <p:cNvSpPr>
            <a:spLocks noGrp="1"/>
          </p:cNvSpPr>
          <p:nvPr>
            <p:ph type="title"/>
          </p:nvPr>
        </p:nvSpPr>
        <p:spPr>
          <a:xfrm>
            <a:off x="723900" y="232390"/>
            <a:ext cx="10629900" cy="688975"/>
          </a:xfrm>
        </p:spPr>
        <p:txBody>
          <a:bodyPr>
            <a:normAutofit fontScale="90000"/>
          </a:bodyPr>
          <a:lstStyle/>
          <a:p>
            <a:r>
              <a:rPr lang="en-GB" dirty="0"/>
              <a:t>Stage 6: Reporting the Results</a:t>
            </a:r>
            <a:br>
              <a:rPr lang="en-GB" dirty="0"/>
            </a:br>
            <a:endParaRPr lang="en-GB" dirty="0"/>
          </a:p>
        </p:txBody>
      </p:sp>
      <p:sp>
        <p:nvSpPr>
          <p:cNvPr id="3" name="Content Placeholder 2">
            <a:extLst>
              <a:ext uri="{FF2B5EF4-FFF2-40B4-BE49-F238E27FC236}">
                <a16:creationId xmlns:a16="http://schemas.microsoft.com/office/drawing/2014/main" id="{12C214CD-32C2-0811-F521-E737B9710AD2}"/>
              </a:ext>
            </a:extLst>
          </p:cNvPr>
          <p:cNvSpPr>
            <a:spLocks noGrp="1"/>
          </p:cNvSpPr>
          <p:nvPr>
            <p:ph idx="1"/>
          </p:nvPr>
        </p:nvSpPr>
        <p:spPr>
          <a:xfrm>
            <a:off x="399435" y="778490"/>
            <a:ext cx="10629900" cy="4988129"/>
          </a:xfrm>
        </p:spPr>
        <p:txBody>
          <a:bodyPr/>
          <a:lstStyle/>
          <a:p>
            <a:pPr marL="0" indent="0">
              <a:buNone/>
            </a:pPr>
            <a:r>
              <a:rPr lang="en-GB" dirty="0"/>
              <a:t>At a minimum, a research report should contain the following:</a:t>
            </a:r>
          </a:p>
          <a:p>
            <a:pPr>
              <a:buFont typeface="Wingdings" panose="05000000000000000000" pitchFamily="2" charset="2"/>
              <a:buChar char="§"/>
            </a:pPr>
            <a:r>
              <a:rPr lang="en-GB" dirty="0"/>
              <a:t>An </a:t>
            </a:r>
            <a:r>
              <a:rPr lang="en-GB" dirty="0">
                <a:solidFill>
                  <a:srgbClr val="FF0000"/>
                </a:solidFill>
              </a:rPr>
              <a:t>executive summary </a:t>
            </a:r>
            <a:r>
              <a:rPr lang="en-GB" dirty="0"/>
              <a:t>consisting of a synopsis of the problem, findings, and recommendations</a:t>
            </a:r>
          </a:p>
          <a:p>
            <a:pPr>
              <a:buFont typeface="Wingdings" panose="05000000000000000000" pitchFamily="2" charset="2"/>
              <a:buChar char="§"/>
            </a:pPr>
            <a:r>
              <a:rPr lang="en-GB" dirty="0"/>
              <a:t>An </a:t>
            </a:r>
            <a:r>
              <a:rPr lang="en-GB" dirty="0">
                <a:solidFill>
                  <a:srgbClr val="FF0000"/>
                </a:solidFill>
              </a:rPr>
              <a:t>overview of the research</a:t>
            </a:r>
            <a:r>
              <a:rPr lang="en-GB" dirty="0"/>
              <a:t>: the problem’s background, literature summary, methods and procedures, and conclusions.</a:t>
            </a:r>
          </a:p>
          <a:p>
            <a:pPr>
              <a:buFont typeface="Wingdings" panose="05000000000000000000" pitchFamily="2" charset="2"/>
              <a:buChar char="§"/>
            </a:pPr>
            <a:r>
              <a:rPr lang="en-GB" dirty="0"/>
              <a:t>A section </a:t>
            </a:r>
            <a:r>
              <a:rPr lang="en-GB" dirty="0">
                <a:solidFill>
                  <a:srgbClr val="FF0000"/>
                </a:solidFill>
              </a:rPr>
              <a:t>on implementation strategies </a:t>
            </a:r>
            <a:r>
              <a:rPr lang="en-GB" dirty="0"/>
              <a:t>for the recommendations.</a:t>
            </a:r>
          </a:p>
          <a:p>
            <a:pPr>
              <a:buFont typeface="Wingdings" panose="05000000000000000000" pitchFamily="2" charset="2"/>
              <a:buChar char="§"/>
            </a:pPr>
            <a:r>
              <a:rPr lang="en-GB" dirty="0"/>
              <a:t>A </a:t>
            </a:r>
            <a:r>
              <a:rPr lang="en-GB" dirty="0">
                <a:solidFill>
                  <a:srgbClr val="FF0000"/>
                </a:solidFill>
              </a:rPr>
              <a:t>technical appendix </a:t>
            </a:r>
            <a:r>
              <a:rPr lang="en-GB" dirty="0"/>
              <a:t>with all the materials necessary to replicate the project.</a:t>
            </a:r>
          </a:p>
          <a:p>
            <a:pPr marL="0" indent="0">
              <a:buNone/>
            </a:pPr>
            <a:endParaRPr lang="en-GB" dirty="0"/>
          </a:p>
        </p:txBody>
      </p:sp>
      <p:pic>
        <p:nvPicPr>
          <p:cNvPr id="4" name="Picture 3">
            <a:extLst>
              <a:ext uri="{FF2B5EF4-FFF2-40B4-BE49-F238E27FC236}">
                <a16:creationId xmlns:a16="http://schemas.microsoft.com/office/drawing/2014/main" id="{3907B011-4E73-1963-7E0A-E9DEA5289A1A}"/>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8921141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A202E-7F9B-5CAB-14E4-F5FF75B1258F}"/>
              </a:ext>
            </a:extLst>
          </p:cNvPr>
          <p:cNvSpPr>
            <a:spLocks noGrp="1"/>
          </p:cNvSpPr>
          <p:nvPr>
            <p:ph type="title"/>
          </p:nvPr>
        </p:nvSpPr>
        <p:spPr>
          <a:xfrm>
            <a:off x="99588" y="365125"/>
            <a:ext cx="11254212" cy="1325563"/>
          </a:xfrm>
        </p:spPr>
        <p:txBody>
          <a:bodyPr>
            <a:normAutofit/>
          </a:bodyPr>
          <a:lstStyle/>
          <a:p>
            <a:r>
              <a:rPr lang="en-GB" sz="3800" dirty="0">
                <a:solidFill>
                  <a:srgbClr val="FF0000"/>
                </a:solidFill>
                <a:latin typeface="+mn-lt"/>
              </a:rPr>
              <a:t>Over to You: In Groups of 3-4 Students (30 minutes)</a:t>
            </a:r>
          </a:p>
        </p:txBody>
      </p:sp>
      <p:sp>
        <p:nvSpPr>
          <p:cNvPr id="3" name="Content Placeholder 2">
            <a:extLst>
              <a:ext uri="{FF2B5EF4-FFF2-40B4-BE49-F238E27FC236}">
                <a16:creationId xmlns:a16="http://schemas.microsoft.com/office/drawing/2014/main" id="{52CB80A6-80ED-C82A-4DE9-AF30D2E203FD}"/>
              </a:ext>
            </a:extLst>
          </p:cNvPr>
          <p:cNvSpPr>
            <a:spLocks noGrp="1"/>
          </p:cNvSpPr>
          <p:nvPr>
            <p:ph idx="1"/>
          </p:nvPr>
        </p:nvSpPr>
        <p:spPr/>
        <p:txBody>
          <a:bodyPr/>
          <a:lstStyle/>
          <a:p>
            <a:pPr marL="0" indent="0">
              <a:buNone/>
            </a:pPr>
            <a:r>
              <a:rPr lang="en-GB" dirty="0"/>
              <a:t>Based on an analysis of the last six months’ sales, your boss notices that sales of beef products are declining in your chain’s restaurants. As beef entry sales (revenue streams) decline, so do profits. Fearing beef sales have declined due to several newspaper stories reporting </a:t>
            </a:r>
            <a:r>
              <a:rPr lang="en-GB" dirty="0">
                <a:solidFill>
                  <a:srgbClr val="FF0000"/>
                </a:solidFill>
              </a:rPr>
              <a:t>E. coli </a:t>
            </a:r>
            <a:r>
              <a:rPr lang="en-GB" dirty="0"/>
              <a:t>contamination discovered at area grocery stores, he suggests a survey of area restaurants to see if the situation is pervasive.</a:t>
            </a:r>
          </a:p>
          <a:p>
            <a:pPr marL="514350" indent="-514350">
              <a:buAutoNum type="alphaLcPeriod"/>
            </a:pPr>
            <a:r>
              <a:rPr lang="en-GB" dirty="0"/>
              <a:t>What do you think of this research suggestion?</a:t>
            </a:r>
          </a:p>
          <a:p>
            <a:pPr marL="514350" indent="-514350">
              <a:buAutoNum type="alphaLcPeriod"/>
            </a:pPr>
            <a:r>
              <a:rPr lang="en-GB" dirty="0"/>
              <a:t>How, if at all, could you improve on your boss’s formulation of the research question?</a:t>
            </a:r>
          </a:p>
        </p:txBody>
      </p:sp>
      <p:pic>
        <p:nvPicPr>
          <p:cNvPr id="4" name="Picture 3">
            <a:extLst>
              <a:ext uri="{FF2B5EF4-FFF2-40B4-BE49-F238E27FC236}">
                <a16:creationId xmlns:a16="http://schemas.microsoft.com/office/drawing/2014/main" id="{709AD598-C401-6E51-E244-94030EBEF077}"/>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1202579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FC036A-C309-E8DE-2D4C-B61563253744}"/>
              </a:ext>
            </a:extLst>
          </p:cNvPr>
          <p:cNvSpPr>
            <a:spLocks noGrp="1"/>
          </p:cNvSpPr>
          <p:nvPr>
            <p:ph idx="1"/>
          </p:nvPr>
        </p:nvSpPr>
        <p:spPr>
          <a:xfrm>
            <a:off x="723900" y="103239"/>
            <a:ext cx="10629900" cy="5700661"/>
          </a:xfrm>
        </p:spPr>
        <p:txBody>
          <a:bodyPr>
            <a:normAutofit/>
          </a:bodyPr>
          <a:lstStyle/>
          <a:p>
            <a:pPr marL="0" indent="0">
              <a:buNone/>
            </a:pPr>
            <a:r>
              <a:rPr lang="en-GB" sz="4300" b="1" dirty="0"/>
              <a:t>References</a:t>
            </a:r>
          </a:p>
          <a:p>
            <a:pPr>
              <a:buFont typeface="+mj-lt"/>
              <a:buAutoNum type="arabicPeriod"/>
            </a:pPr>
            <a:r>
              <a:rPr lang="en-GB" dirty="0"/>
              <a:t> Bamberger, M., Rugh, J., &amp; Mabry, L. (2019). </a:t>
            </a:r>
            <a:r>
              <a:rPr lang="en-GB" i="1" dirty="0"/>
              <a:t>Real-World Evaluation: Working Under Budget, Time, Data, and Political Constraints</a:t>
            </a:r>
            <a:r>
              <a:rPr lang="en-GB" dirty="0"/>
              <a:t>. SAGE Publications.</a:t>
            </a:r>
          </a:p>
          <a:p>
            <a:pPr>
              <a:buFont typeface="+mj-lt"/>
              <a:buAutoNum type="arabicPeriod"/>
            </a:pPr>
            <a:r>
              <a:rPr lang="en-GB" dirty="0"/>
              <a:t> Patton, M. Q. (2015). </a:t>
            </a:r>
            <a:r>
              <a:rPr lang="en-GB" i="1" dirty="0"/>
              <a:t>Qualitative Research &amp; Evaluation Methods</a:t>
            </a:r>
            <a:r>
              <a:rPr lang="en-GB" dirty="0"/>
              <a:t>. SAGE Publications.</a:t>
            </a:r>
          </a:p>
          <a:p>
            <a:pPr>
              <a:buFont typeface="+mj-lt"/>
              <a:buAutoNum type="arabicPeriod"/>
            </a:pPr>
            <a:r>
              <a:rPr lang="en-GB" dirty="0"/>
              <a:t>Keeney, R. L. (1992). </a:t>
            </a:r>
            <a:r>
              <a:rPr lang="en-GB" i="1" dirty="0"/>
              <a:t>Value-Focused Thinking: A Path to Creative Decision-making</a:t>
            </a:r>
            <a:r>
              <a:rPr lang="en-GB" dirty="0"/>
              <a:t>. Harvard University Press.</a:t>
            </a:r>
          </a:p>
          <a:p>
            <a:pPr>
              <a:buFont typeface="+mj-lt"/>
              <a:buAutoNum type="arabicPeriod"/>
            </a:pPr>
            <a:r>
              <a:rPr lang="en-GB" dirty="0"/>
              <a:t> Parnell, G. S., Driscoll, P. J., &amp; Henderson, D. L. (2011). </a:t>
            </a:r>
            <a:r>
              <a:rPr lang="en-GB" i="1" dirty="0"/>
              <a:t>Decision Making in Systems Engineering and Management</a:t>
            </a:r>
            <a:r>
              <a:rPr lang="en-GB" dirty="0"/>
              <a:t>. Wiley.</a:t>
            </a:r>
          </a:p>
          <a:p>
            <a:pPr>
              <a:buFont typeface="+mj-lt"/>
              <a:buAutoNum type="arabicPeriod"/>
            </a:pPr>
            <a:r>
              <a:rPr lang="en-GB" dirty="0"/>
              <a:t>Cooper R. D. &amp; Schindler P. S. (2014) Business Research Methods, 12</a:t>
            </a:r>
            <a:r>
              <a:rPr lang="en-GB" baseline="30000" dirty="0"/>
              <a:t>th</a:t>
            </a:r>
            <a:r>
              <a:rPr lang="en-GB" dirty="0"/>
              <a:t> Ed. McGraw-Hill International Edition</a:t>
            </a:r>
          </a:p>
          <a:p>
            <a:pPr marL="0" indent="0">
              <a:buNone/>
            </a:pPr>
            <a:endParaRPr lang="en-GB" dirty="0"/>
          </a:p>
        </p:txBody>
      </p:sp>
      <p:pic>
        <p:nvPicPr>
          <p:cNvPr id="4" name="Picture 3">
            <a:extLst>
              <a:ext uri="{FF2B5EF4-FFF2-40B4-BE49-F238E27FC236}">
                <a16:creationId xmlns:a16="http://schemas.microsoft.com/office/drawing/2014/main" id="{9953748B-C802-8D14-0CE5-775457DE0350}"/>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2913817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TotalTime>
  <Words>2703</Words>
  <Application>Microsoft Office PowerPoint</Application>
  <PresentationFormat>Widescreen</PresentationFormat>
  <Paragraphs>187</Paragraphs>
  <Slides>32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Aptos</vt:lpstr>
      <vt:lpstr>Aptos Display</vt:lpstr>
      <vt:lpstr>Arial</vt:lpstr>
      <vt:lpstr>Calibri</vt:lpstr>
      <vt:lpstr>Courier New</vt:lpstr>
      <vt:lpstr>Wingdings</vt:lpstr>
      <vt:lpstr>Office Theme</vt:lpstr>
      <vt:lpstr>WEEK 3</vt:lpstr>
      <vt:lpstr>Learning Objectives</vt:lpstr>
      <vt:lpstr>PowerPoint Presentation</vt:lpstr>
      <vt:lpstr>PowerPoint Presentation</vt:lpstr>
      <vt:lpstr>The Research Process</vt:lpstr>
      <vt:lpstr>The Research Process: Stages</vt:lpstr>
      <vt:lpstr> Stage 1: Clarifying the Research Question </vt:lpstr>
      <vt:lpstr> Stage 1: Clarifying the Research Question </vt:lpstr>
      <vt:lpstr> Stage 1: Clarifying the Research Question </vt:lpstr>
      <vt:lpstr>Over to You – In Groups of 3 or 4 Students - (15 mins)</vt:lpstr>
      <vt:lpstr>Stage 2: Proposing Research </vt:lpstr>
      <vt:lpstr>Stage 2: Proposing Research</vt:lpstr>
      <vt:lpstr>Stage 2: Proposing Research </vt:lpstr>
      <vt:lpstr>Stage 2: Proposing Research </vt:lpstr>
      <vt:lpstr> Ex Post Facto Evaluation (After-the-Fact Event)</vt:lpstr>
      <vt:lpstr>Prior or Interim Evaluation</vt:lpstr>
      <vt:lpstr>Option Analysis </vt:lpstr>
      <vt:lpstr>Decision Theory </vt:lpstr>
      <vt:lpstr>Over to You – In Groups of 3 or 4 Students – (30 minutes)</vt:lpstr>
      <vt:lpstr>Stage 2: Proposing Research</vt:lpstr>
      <vt:lpstr>Stage 3: Designing the Research Project</vt:lpstr>
      <vt:lpstr>Stage 3: Designing the Research Project</vt:lpstr>
      <vt:lpstr>Stage 3: Designing the Research Project</vt:lpstr>
      <vt:lpstr>Stage 3: Designing the Research Project</vt:lpstr>
      <vt:lpstr>Stage 4: Data Collection and Preparation </vt:lpstr>
      <vt:lpstr>Stage 4: Data Collection and Preparation </vt:lpstr>
      <vt:lpstr> Stage 5: Data Analysis and Interpretation </vt:lpstr>
      <vt:lpstr>Stage 5: Data Analysis and Interpretation </vt:lpstr>
      <vt:lpstr>Stage 6: Reporting the Results </vt:lpstr>
      <vt:lpstr>Stage 6: Reporting the Results </vt:lpstr>
      <vt:lpstr>Over to You: In Groups of 3-4 Students (30 minutes)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Samuel Ofori</dc:creator>
  <cp:lastModifiedBy>Olu Adegbite</cp:lastModifiedBy>
  <cp:revision>4</cp:revision>
  <dcterms:created xsi:type="dcterms:W3CDTF">2025-01-15T11:59:49Z</dcterms:created>
  <dcterms:modified xsi:type="dcterms:W3CDTF">2026-01-29T14:07:52Z</dcterms:modified>
</cp:coreProperties>
</file>