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1"/>
  </p:sldMasterIdLst>
  <p:sldIdLst>
    <p:sldId id="256" r:id="rId2"/>
    <p:sldId id="257" r:id="rId3"/>
    <p:sldId id="258" r:id="rId4"/>
    <p:sldId id="267" r:id="rId5"/>
    <p:sldId id="259" r:id="rId6"/>
    <p:sldId id="260" r:id="rId7"/>
    <p:sldId id="262" r:id="rId8"/>
    <p:sldId id="263" r:id="rId9"/>
    <p:sldId id="264" r:id="rId10"/>
    <p:sldId id="265"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DC4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1" d="100"/>
          <a:sy n="81" d="100"/>
        </p:scale>
        <p:origin x="1498" y="5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6D473E84-6289-4A4B-954B-214C5F2CAF11}" type="slidenum">
              <a:rPr lang="en-GB" altLang="en-US" smtClean="0"/>
              <a:pPr/>
              <a:t>‹#›</a:t>
            </a:fld>
            <a:endParaRPr lang="en-GB" altLang="en-US"/>
          </a:p>
        </p:txBody>
      </p:sp>
    </p:spTree>
    <p:extLst>
      <p:ext uri="{BB962C8B-B14F-4D97-AF65-F5344CB8AC3E}">
        <p14:creationId xmlns:p14="http://schemas.microsoft.com/office/powerpoint/2010/main" val="2662051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030A0575-E7DC-4F3C-8EFE-71FE517D85EF}" type="slidenum">
              <a:rPr lang="en-GB" altLang="en-US" smtClean="0"/>
              <a:pPr/>
              <a:t>‹#›</a:t>
            </a:fld>
            <a:endParaRPr lang="en-GB" altLang="en-US"/>
          </a:p>
        </p:txBody>
      </p:sp>
    </p:spTree>
    <p:extLst>
      <p:ext uri="{BB962C8B-B14F-4D97-AF65-F5344CB8AC3E}">
        <p14:creationId xmlns:p14="http://schemas.microsoft.com/office/powerpoint/2010/main" val="2362659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239471B1-4988-4E1F-9AB9-D0A53B5F55F8}" type="slidenum">
              <a:rPr lang="en-GB" altLang="en-US" smtClean="0"/>
              <a:pPr/>
              <a:t>‹#›</a:t>
            </a:fld>
            <a:endParaRPr lang="en-GB" altLang="en-US"/>
          </a:p>
        </p:txBody>
      </p:sp>
    </p:spTree>
    <p:extLst>
      <p:ext uri="{BB962C8B-B14F-4D97-AF65-F5344CB8AC3E}">
        <p14:creationId xmlns:p14="http://schemas.microsoft.com/office/powerpoint/2010/main" val="3167398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8CA0E4AB-B2E5-4609-BDC1-A675F08995D5}" type="slidenum">
              <a:rPr lang="en-GB" altLang="en-US" smtClean="0"/>
              <a:pPr/>
              <a:t>‹#›</a:t>
            </a:fld>
            <a:endParaRPr lang="en-GB" altLang="en-US"/>
          </a:p>
        </p:txBody>
      </p:sp>
    </p:spTree>
    <p:extLst>
      <p:ext uri="{BB962C8B-B14F-4D97-AF65-F5344CB8AC3E}">
        <p14:creationId xmlns:p14="http://schemas.microsoft.com/office/powerpoint/2010/main" val="9931825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AF8D4B19-59FB-4C2B-A9AD-BC846B19BAC0}" type="slidenum">
              <a:rPr lang="en-GB" altLang="en-US" smtClean="0"/>
              <a:pPr/>
              <a:t>‹#›</a:t>
            </a:fld>
            <a:endParaRPr lang="en-GB" altLang="en-US"/>
          </a:p>
        </p:txBody>
      </p:sp>
    </p:spTree>
    <p:extLst>
      <p:ext uri="{BB962C8B-B14F-4D97-AF65-F5344CB8AC3E}">
        <p14:creationId xmlns:p14="http://schemas.microsoft.com/office/powerpoint/2010/main" val="34218365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pPr>
              <a:defRPr/>
            </a:pPr>
            <a:endParaRPr lang="en-GB"/>
          </a:p>
        </p:txBody>
      </p:sp>
      <p:sp>
        <p:nvSpPr>
          <p:cNvPr id="5" name="Footer Placeholder 3"/>
          <p:cNvSpPr>
            <a:spLocks noGrp="1"/>
          </p:cNvSpPr>
          <p:nvPr>
            <p:ph type="ftr" sz="quarter" idx="11"/>
          </p:nvPr>
        </p:nvSpPr>
        <p:spPr/>
        <p:txBody>
          <a:bodyPr/>
          <a:lstStyle/>
          <a:p>
            <a:pPr>
              <a:defRPr/>
            </a:pPr>
            <a:endParaRPr lang="en-GB"/>
          </a:p>
        </p:txBody>
      </p:sp>
      <p:sp>
        <p:nvSpPr>
          <p:cNvPr id="6" name="Slide Number Placeholder 4"/>
          <p:cNvSpPr>
            <a:spLocks noGrp="1"/>
          </p:cNvSpPr>
          <p:nvPr>
            <p:ph type="sldNum" sz="quarter" idx="12"/>
          </p:nvPr>
        </p:nvSpPr>
        <p:spPr/>
        <p:txBody>
          <a:bodyPr/>
          <a:lstStyle/>
          <a:p>
            <a:fld id="{2A739D18-EA49-4BA7-88C3-4395C538EF02}" type="slidenum">
              <a:rPr lang="en-GB" altLang="en-US" smtClean="0"/>
              <a:pPr/>
              <a:t>‹#›</a:t>
            </a:fld>
            <a:endParaRPr lang="en-GB" altLang="en-US"/>
          </a:p>
        </p:txBody>
      </p:sp>
    </p:spTree>
    <p:extLst>
      <p:ext uri="{BB962C8B-B14F-4D97-AF65-F5344CB8AC3E}">
        <p14:creationId xmlns:p14="http://schemas.microsoft.com/office/powerpoint/2010/main" val="32575624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pPr>
              <a:defRPr/>
            </a:pPr>
            <a:endParaRPr lang="en-GB"/>
          </a:p>
        </p:txBody>
      </p:sp>
      <p:sp>
        <p:nvSpPr>
          <p:cNvPr id="5" name="Footer Placeholder 2"/>
          <p:cNvSpPr>
            <a:spLocks noGrp="1"/>
          </p:cNvSpPr>
          <p:nvPr>
            <p:ph type="ftr" sz="quarter" idx="11"/>
          </p:nvPr>
        </p:nvSpPr>
        <p:spPr/>
        <p:txBody>
          <a:bodyPr/>
          <a:lstStyle/>
          <a:p>
            <a:pPr>
              <a:defRPr/>
            </a:pPr>
            <a:endParaRPr lang="en-GB"/>
          </a:p>
        </p:txBody>
      </p:sp>
      <p:sp>
        <p:nvSpPr>
          <p:cNvPr id="6" name="Slide Number Placeholder 3"/>
          <p:cNvSpPr>
            <a:spLocks noGrp="1"/>
          </p:cNvSpPr>
          <p:nvPr>
            <p:ph type="sldNum" sz="quarter" idx="12"/>
          </p:nvPr>
        </p:nvSpPr>
        <p:spPr/>
        <p:txBody>
          <a:bodyPr/>
          <a:lstStyle/>
          <a:p>
            <a:fld id="{A6CB1EEA-A0B8-4E84-8635-03FA90D6CFD4}" type="slidenum">
              <a:rPr lang="en-GB" altLang="en-US" smtClean="0"/>
              <a:pPr/>
              <a:t>‹#›</a:t>
            </a:fld>
            <a:endParaRPr lang="en-GB" altLang="en-US"/>
          </a:p>
        </p:txBody>
      </p:sp>
    </p:spTree>
    <p:extLst>
      <p:ext uri="{BB962C8B-B14F-4D97-AF65-F5344CB8AC3E}">
        <p14:creationId xmlns:p14="http://schemas.microsoft.com/office/powerpoint/2010/main" val="37621605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pPr>
              <a:defRPr/>
            </a:pPr>
            <a:endParaRPr lang="en-GB"/>
          </a:p>
        </p:txBody>
      </p:sp>
      <p:sp>
        <p:nvSpPr>
          <p:cNvPr id="5" name="Footer Placeholder 5"/>
          <p:cNvSpPr>
            <a:spLocks noGrp="1"/>
          </p:cNvSpPr>
          <p:nvPr>
            <p:ph type="ftr" sz="quarter" idx="11"/>
          </p:nvPr>
        </p:nvSpPr>
        <p:spPr/>
        <p:txBody>
          <a:bodyPr/>
          <a:lstStyle/>
          <a:p>
            <a:pPr>
              <a:defRPr/>
            </a:pPr>
            <a:endParaRPr lang="en-GB"/>
          </a:p>
        </p:txBody>
      </p:sp>
      <p:sp>
        <p:nvSpPr>
          <p:cNvPr id="6" name="Slide Number Placeholder 6"/>
          <p:cNvSpPr>
            <a:spLocks noGrp="1"/>
          </p:cNvSpPr>
          <p:nvPr>
            <p:ph type="sldNum" sz="quarter" idx="12"/>
          </p:nvPr>
        </p:nvSpPr>
        <p:spPr/>
        <p:txBody>
          <a:bodyPr/>
          <a:lstStyle/>
          <a:p>
            <a:fld id="{93F26CA9-0159-41BE-B300-373A6ED03A41}" type="slidenum">
              <a:rPr lang="en-GB" altLang="en-US" smtClean="0"/>
              <a:pPr/>
              <a:t>‹#›</a:t>
            </a:fld>
            <a:endParaRPr lang="en-GB" altLang="en-US"/>
          </a:p>
        </p:txBody>
      </p:sp>
    </p:spTree>
    <p:extLst>
      <p:ext uri="{BB962C8B-B14F-4D97-AF65-F5344CB8AC3E}">
        <p14:creationId xmlns:p14="http://schemas.microsoft.com/office/powerpoint/2010/main" val="19115924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4834A2BF-D1E6-43B7-A7EA-6E1699BE963D}" type="slidenum">
              <a:rPr lang="en-GB" altLang="en-US" smtClean="0"/>
              <a:pPr/>
              <a:t>‹#›</a:t>
            </a:fld>
            <a:endParaRPr lang="en-GB" altLang="en-US"/>
          </a:p>
        </p:txBody>
      </p:sp>
    </p:spTree>
    <p:extLst>
      <p:ext uri="{BB962C8B-B14F-4D97-AF65-F5344CB8AC3E}">
        <p14:creationId xmlns:p14="http://schemas.microsoft.com/office/powerpoint/2010/main" val="20649595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C77C535C-7EB6-44E8-8499-2CAF06D06CD3}" type="slidenum">
              <a:rPr lang="en-GB" altLang="en-US" smtClean="0"/>
              <a:pPr/>
              <a:t>‹#›</a:t>
            </a:fld>
            <a:endParaRPr lang="en-GB" altLang="en-US"/>
          </a:p>
        </p:txBody>
      </p:sp>
    </p:spTree>
    <p:extLst>
      <p:ext uri="{BB962C8B-B14F-4D97-AF65-F5344CB8AC3E}">
        <p14:creationId xmlns:p14="http://schemas.microsoft.com/office/powerpoint/2010/main" val="34803070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C77C535C-7EB6-44E8-8499-2CAF06D06CD3}" type="slidenum">
              <a:rPr lang="en-GB" altLang="en-US" smtClean="0"/>
              <a:pPr/>
              <a:t>‹#›</a:t>
            </a:fld>
            <a:endParaRPr lang="en-GB" altLang="en-US"/>
          </a:p>
        </p:txBody>
      </p:sp>
    </p:spTree>
    <p:extLst>
      <p:ext uri="{BB962C8B-B14F-4D97-AF65-F5344CB8AC3E}">
        <p14:creationId xmlns:p14="http://schemas.microsoft.com/office/powerpoint/2010/main" val="36317189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C77C535C-7EB6-44E8-8499-2CAF06D06CD3}" type="slidenum">
              <a:rPr lang="en-GB" altLang="en-US" smtClean="0"/>
              <a:pPr/>
              <a:t>‹#›</a:t>
            </a:fld>
            <a:endParaRPr lang="en-GB" altLang="en-US"/>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12959586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C77C535C-7EB6-44E8-8499-2CAF06D06CD3}" type="slidenum">
              <a:rPr lang="en-GB" altLang="en-US" smtClean="0"/>
              <a:pPr/>
              <a:t>‹#›</a:t>
            </a:fld>
            <a:endParaRPr lang="en-GB" altLang="en-US"/>
          </a:p>
        </p:txBody>
      </p:sp>
    </p:spTree>
    <p:extLst>
      <p:ext uri="{BB962C8B-B14F-4D97-AF65-F5344CB8AC3E}">
        <p14:creationId xmlns:p14="http://schemas.microsoft.com/office/powerpoint/2010/main" val="19022392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endParaRPr lang="en-GB"/>
          </a:p>
        </p:txBody>
      </p:sp>
      <p:sp>
        <p:nvSpPr>
          <p:cNvPr id="4"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C77C535C-7EB6-44E8-8499-2CAF06D06CD3}" type="slidenum">
              <a:rPr lang="en-GB" altLang="en-US" smtClean="0"/>
              <a:pPr/>
              <a:t>‹#›</a:t>
            </a:fld>
            <a:endParaRPr lang="en-GB" altLang="en-US"/>
          </a:p>
        </p:txBody>
      </p:sp>
    </p:spTree>
    <p:extLst>
      <p:ext uri="{BB962C8B-B14F-4D97-AF65-F5344CB8AC3E}">
        <p14:creationId xmlns:p14="http://schemas.microsoft.com/office/powerpoint/2010/main" val="31859600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endParaRPr lang="en-GB"/>
          </a:p>
        </p:txBody>
      </p:sp>
      <p:sp>
        <p:nvSpPr>
          <p:cNvPr id="4"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C77C535C-7EB6-44E8-8499-2CAF06D06CD3}" type="slidenum">
              <a:rPr lang="en-GB" altLang="en-US" smtClean="0"/>
              <a:pPr/>
              <a:t>‹#›</a:t>
            </a:fld>
            <a:endParaRPr lang="en-GB" altLang="en-US"/>
          </a:p>
        </p:txBody>
      </p:sp>
    </p:spTree>
    <p:extLst>
      <p:ext uri="{BB962C8B-B14F-4D97-AF65-F5344CB8AC3E}">
        <p14:creationId xmlns:p14="http://schemas.microsoft.com/office/powerpoint/2010/main" val="42096089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F3194FE6-E766-4723-AF0F-67C80FA10ACC}" type="slidenum">
              <a:rPr lang="en-GB" altLang="en-US" smtClean="0"/>
              <a:pPr/>
              <a:t>‹#›</a:t>
            </a:fld>
            <a:endParaRPr lang="en-GB" altLang="en-US"/>
          </a:p>
        </p:txBody>
      </p:sp>
    </p:spTree>
    <p:extLst>
      <p:ext uri="{BB962C8B-B14F-4D97-AF65-F5344CB8AC3E}">
        <p14:creationId xmlns:p14="http://schemas.microsoft.com/office/powerpoint/2010/main" val="2826457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74038D95-E3FF-4839-B897-A9B843FF3224}" type="slidenum">
              <a:rPr lang="en-GB" altLang="en-US" smtClean="0"/>
              <a:pPr/>
              <a:t>‹#›</a:t>
            </a:fld>
            <a:endParaRPr lang="en-GB" altLang="en-US"/>
          </a:p>
        </p:txBody>
      </p:sp>
    </p:spTree>
    <p:extLst>
      <p:ext uri="{BB962C8B-B14F-4D97-AF65-F5344CB8AC3E}">
        <p14:creationId xmlns:p14="http://schemas.microsoft.com/office/powerpoint/2010/main" val="1664417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pPr>
              <a:defRPr/>
            </a:pPr>
            <a:endParaRPr lang="en-GB"/>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pPr>
              <a:defRPr/>
            </a:pPr>
            <a:endParaRPr lang="en-GB"/>
          </a:p>
        </p:txBody>
      </p:sp>
      <p:sp>
        <p:nvSpPr>
          <p:cNvPr id="6" name="Slide Number Placeholder 5"/>
          <p:cNvSpPr>
            <a:spLocks noGrp="1"/>
          </p:cNvSpPr>
          <p:nvPr>
            <p:ph type="sldNum" sz="quarter" idx="4"/>
          </p:nvPr>
        </p:nvSpPr>
        <p:spPr>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C77C535C-7EB6-44E8-8499-2CAF06D06CD3}" type="slidenum">
              <a:rPr lang="en-GB" altLang="en-US" smtClean="0"/>
              <a:pPr/>
              <a:t>‹#›</a:t>
            </a:fld>
            <a:endParaRPr lang="en-GB" altLang="en-US"/>
          </a:p>
        </p:txBody>
      </p:sp>
    </p:spTree>
    <p:extLst>
      <p:ext uri="{BB962C8B-B14F-4D97-AF65-F5344CB8AC3E}">
        <p14:creationId xmlns:p14="http://schemas.microsoft.com/office/powerpoint/2010/main" val="2565464448"/>
      </p:ext>
    </p:extLst>
  </p:cSld>
  <p:clrMap bg1="dk1" tx1="lt1" bg2="dk2" tx2="lt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 id="2147483751" r:id="rId12"/>
    <p:sldLayoutId id="2147483752" r:id="rId13"/>
    <p:sldLayoutId id="2147483753" r:id="rId14"/>
    <p:sldLayoutId id="2147483754" r:id="rId15"/>
    <p:sldLayoutId id="2147483755" r:id="rId16"/>
    <p:sldLayoutId id="2147483756"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emmadarwin.typepad.com/thisitchofwriting/2013/05/twenty-top-tips-for-academic-writing.html"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5"/>
          <p:cNvSpPr>
            <a:spLocks noGrp="1" noChangeArrowheads="1"/>
          </p:cNvSpPr>
          <p:nvPr>
            <p:ph type="ctrTitle"/>
          </p:nvPr>
        </p:nvSpPr>
        <p:spPr>
          <a:xfrm>
            <a:off x="395536" y="4005064"/>
            <a:ext cx="6620968" cy="1189111"/>
          </a:xfrm>
        </p:spPr>
        <p:txBody>
          <a:bodyPr/>
          <a:lstStyle/>
          <a:p>
            <a:pPr algn="l" eaLnBrk="1" hangingPunct="1"/>
            <a:r>
              <a:rPr lang="en-GB" altLang="en-US" dirty="0">
                <a:solidFill>
                  <a:srgbClr val="FFFF00"/>
                </a:solidFill>
                <a:latin typeface="18thCentury" pitchFamily="2" charset="0"/>
              </a:rPr>
              <a:t>A</a:t>
            </a:r>
            <a:r>
              <a:rPr lang="en-GB" altLang="en-US" sz="6000" dirty="0">
                <a:solidFill>
                  <a:srgbClr val="FFFF00"/>
                </a:solidFill>
                <a:latin typeface="18thCentury" pitchFamily="2" charset="0"/>
              </a:rPr>
              <a:t>cademic </a:t>
            </a:r>
            <a:r>
              <a:rPr lang="en-GB" altLang="en-US" dirty="0">
                <a:solidFill>
                  <a:srgbClr val="FFFF00"/>
                </a:solidFill>
                <a:latin typeface="18thCentury" pitchFamily="2" charset="0"/>
              </a:rPr>
              <a:t>W</a:t>
            </a:r>
            <a:r>
              <a:rPr lang="en-GB" altLang="en-US" sz="6000" dirty="0">
                <a:solidFill>
                  <a:srgbClr val="FFFF00"/>
                </a:solidFill>
                <a:latin typeface="18thCentury" pitchFamily="2" charset="0"/>
              </a:rPr>
              <a:t>riting</a:t>
            </a:r>
          </a:p>
        </p:txBody>
      </p:sp>
      <p:sp>
        <p:nvSpPr>
          <p:cNvPr id="5" name="Rectangle 4"/>
          <p:cNvSpPr/>
          <p:nvPr/>
        </p:nvSpPr>
        <p:spPr>
          <a:xfrm>
            <a:off x="7668344" y="332656"/>
            <a:ext cx="811441" cy="307777"/>
          </a:xfrm>
          <a:prstGeom prst="rect">
            <a:avLst/>
          </a:prstGeom>
        </p:spPr>
        <p:txBody>
          <a:bodyPr wrap="none">
            <a:spAutoFit/>
          </a:bodyPr>
          <a:lstStyle/>
          <a:p>
            <a:r>
              <a:rPr lang="en-GB" sz="1400" dirty="0">
                <a:solidFill>
                  <a:prstClr val="black">
                    <a:lumMod val="85000"/>
                    <a:lumOff val="15000"/>
                  </a:prstClr>
                </a:solidFill>
                <a:latin typeface="18thCentury"/>
                <a:ea typeface="+mj-ea"/>
                <a:cs typeface="+mj-cs"/>
              </a:rPr>
              <a:t>CSSK404</a:t>
            </a:r>
            <a:endParaRPr lang="en-GB" sz="1400" dirty="0">
              <a:latin typeface="18thCentury"/>
            </a:endParaRPr>
          </a:p>
        </p:txBody>
      </p:sp>
      <p:sp>
        <p:nvSpPr>
          <p:cNvPr id="3" name="Rectangle 2"/>
          <p:cNvSpPr/>
          <p:nvPr/>
        </p:nvSpPr>
        <p:spPr>
          <a:xfrm>
            <a:off x="1979712" y="1196752"/>
            <a:ext cx="7056784" cy="2246769"/>
          </a:xfrm>
          <a:prstGeom prst="rect">
            <a:avLst/>
          </a:prstGeom>
        </p:spPr>
        <p:txBody>
          <a:bodyPr wrap="square">
            <a:spAutoFit/>
          </a:bodyPr>
          <a:lstStyle/>
          <a:p>
            <a:pPr algn="r"/>
            <a:r>
              <a:rPr lang="en-GB" sz="2000" dirty="0">
                <a:latin typeface="Palatino Linotype" panose="02040502050505030304" pitchFamily="18" charset="0"/>
              </a:rPr>
              <a:t>Academic writing scares many people who have lots of good things and ideas to put forward. Others have been told they should write better without being helped to understand how. But it's not magic and it's not rocket science; it's a set of skills, and you can learn them.</a:t>
            </a:r>
          </a:p>
          <a:p>
            <a:pPr algn="r"/>
            <a:r>
              <a:rPr lang="en-GB" sz="2000" dirty="0">
                <a:latin typeface="Palatino Linotype" panose="02040502050505030304" pitchFamily="18" charset="0"/>
              </a:rPr>
              <a:t>- Emma Darwin*</a:t>
            </a:r>
          </a:p>
          <a:p>
            <a:pPr algn="r"/>
            <a:endParaRPr lang="en-GB" sz="2000" dirty="0">
              <a:latin typeface="Palatino Linotype" panose="02040502050505030304" pitchFamily="18" charset="0"/>
            </a:endParaRPr>
          </a:p>
        </p:txBody>
      </p:sp>
      <p:sp>
        <p:nvSpPr>
          <p:cNvPr id="4" name="Rectangle 3"/>
          <p:cNvSpPr/>
          <p:nvPr/>
        </p:nvSpPr>
        <p:spPr>
          <a:xfrm>
            <a:off x="-139639" y="6504244"/>
            <a:ext cx="9252520" cy="338554"/>
          </a:xfrm>
          <a:prstGeom prst="rect">
            <a:avLst/>
          </a:prstGeom>
        </p:spPr>
        <p:txBody>
          <a:bodyPr wrap="square">
            <a:spAutoFit/>
          </a:bodyPr>
          <a:lstStyle/>
          <a:p>
            <a:pPr algn="ctr"/>
            <a:r>
              <a:rPr lang="en-GB" sz="1600" i="1" dirty="0">
                <a:latin typeface="Palatino Linotype" panose="02040502050505030304" pitchFamily="18" charset="0"/>
              </a:rPr>
              <a:t>* http://emmadarwin.typepad.com/thisitchofwriting/2013/05/twenty-top-tips-for-academic-writing.html</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471251" y="145305"/>
            <a:ext cx="7055380" cy="744034"/>
          </a:xfrm>
        </p:spPr>
        <p:txBody>
          <a:bodyPr/>
          <a:lstStyle/>
          <a:p>
            <a:r>
              <a:rPr lang="en-US" altLang="en-US" sz="3600" dirty="0">
                <a:solidFill>
                  <a:srgbClr val="FFFF00"/>
                </a:solidFill>
                <a:latin typeface="18thCentury" pitchFamily="2" charset="0"/>
              </a:rPr>
              <a:t>RELATING the Particular to the Conceptual</a:t>
            </a:r>
          </a:p>
        </p:txBody>
      </p:sp>
      <p:sp>
        <p:nvSpPr>
          <p:cNvPr id="4099" name="Rectangle 3"/>
          <p:cNvSpPr>
            <a:spLocks noGrp="1" noChangeArrowheads="1"/>
          </p:cNvSpPr>
          <p:nvPr>
            <p:ph idx="1"/>
          </p:nvPr>
        </p:nvSpPr>
        <p:spPr>
          <a:xfrm>
            <a:off x="457892" y="1340768"/>
            <a:ext cx="8093249" cy="5157192"/>
          </a:xfrm>
        </p:spPr>
        <p:txBody>
          <a:bodyPr>
            <a:normAutofit/>
          </a:bodyPr>
          <a:lstStyle/>
          <a:p>
            <a:pPr marL="0" indent="0">
              <a:buNone/>
            </a:pPr>
            <a:r>
              <a:rPr lang="en-GB" dirty="0"/>
              <a:t>Academic thinking is almost always a process of relating </a:t>
            </a:r>
            <a:r>
              <a:rPr lang="en-GB" u="sng" dirty="0"/>
              <a:t>the particular, through the general context and ideas, to the theoretical concepts, </a:t>
            </a:r>
            <a:r>
              <a:rPr lang="en-GB" i="1" u="sng" dirty="0"/>
              <a:t>and vice versa</a:t>
            </a:r>
            <a:r>
              <a:rPr lang="en-GB" dirty="0"/>
              <a:t>. For example:</a:t>
            </a:r>
            <a:endParaRPr lang="en-GB" altLang="en-US" dirty="0"/>
          </a:p>
          <a:p>
            <a:pPr marL="0" indent="0">
              <a:buNone/>
            </a:pPr>
            <a:endParaRPr lang="en-GB" dirty="0"/>
          </a:p>
          <a:p>
            <a:pPr>
              <a:buFont typeface="Arial" panose="020B0604020202020204" pitchFamily="34" charset="0"/>
              <a:buChar char="•"/>
            </a:pPr>
            <a:r>
              <a:rPr lang="en-GB" altLang="en-US" dirty="0"/>
              <a:t>How is the behaviour of your art therapy client Jesse, and that of your colleagues' different clients, explained by your understanding of Maslow's hierarchy of needs, or would another theory explain Jesse's behaviour better?</a:t>
            </a:r>
          </a:p>
          <a:p>
            <a:pPr>
              <a:buFont typeface="Arial" panose="020B0604020202020204" pitchFamily="34" charset="0"/>
              <a:buChar char="•"/>
            </a:pPr>
            <a:r>
              <a:rPr lang="en-GB" altLang="en-US" dirty="0"/>
              <a:t>How does Humanism as a Renaissance philosophy affect the evolution of Spanish drama in general, and in particular in plays such as Pedro </a:t>
            </a:r>
            <a:r>
              <a:rPr lang="en-GB" altLang="en-US" dirty="0" err="1"/>
              <a:t>Calderòn's</a:t>
            </a:r>
            <a:r>
              <a:rPr lang="en-GB" altLang="en-US" dirty="0"/>
              <a:t> The Mayor of </a:t>
            </a:r>
            <a:r>
              <a:rPr lang="en-GB" altLang="en-US" dirty="0" err="1"/>
              <a:t>Zalamea</a:t>
            </a:r>
            <a:r>
              <a:rPr lang="en-GB" altLang="en-US" dirty="0"/>
              <a:t>? What do </a:t>
            </a:r>
            <a:r>
              <a:rPr lang="en-GB" altLang="en-US" dirty="0" err="1"/>
              <a:t>Calderòn's</a:t>
            </a:r>
            <a:r>
              <a:rPr lang="en-GB" altLang="en-US" dirty="0"/>
              <a:t> plays tell us about Humanism in 17th century Spain?</a:t>
            </a:r>
          </a:p>
          <a:p>
            <a:pPr marL="400056" lvl="1" indent="0" algn="r">
              <a:buNone/>
            </a:pPr>
            <a:r>
              <a:rPr lang="en-GB" altLang="en-US" sz="1600" dirty="0">
                <a:solidFill>
                  <a:srgbClr val="FFFF00"/>
                </a:solidFill>
                <a:hlinkClick r:id="rId2"/>
              </a:rPr>
              <a:t>http://emmadarwin.typepad.com/thisitchofwriting/2013/05/twenty-top-tips-for-academic-writing.html</a:t>
            </a:r>
            <a:r>
              <a:rPr lang="en-GB" altLang="en-US" sz="1600" dirty="0">
                <a:solidFill>
                  <a:srgbClr val="FFFF00"/>
                </a:solidFill>
              </a:rPr>
              <a:t> </a:t>
            </a:r>
          </a:p>
        </p:txBody>
      </p:sp>
      <p:sp>
        <p:nvSpPr>
          <p:cNvPr id="5" name="Rectangle 4">
            <a:extLst>
              <a:ext uri="{FF2B5EF4-FFF2-40B4-BE49-F238E27FC236}">
                <a16:creationId xmlns:a16="http://schemas.microsoft.com/office/drawing/2014/main" id="{3E056222-1AE2-42FA-947B-1446484D4000}"/>
              </a:ext>
            </a:extLst>
          </p:cNvPr>
          <p:cNvSpPr/>
          <p:nvPr/>
        </p:nvSpPr>
        <p:spPr>
          <a:xfrm>
            <a:off x="7668344" y="363433"/>
            <a:ext cx="811441" cy="307777"/>
          </a:xfrm>
          <a:prstGeom prst="rect">
            <a:avLst/>
          </a:prstGeom>
        </p:spPr>
        <p:txBody>
          <a:bodyPr wrap="none">
            <a:spAutoFit/>
          </a:bodyPr>
          <a:lstStyle/>
          <a:p>
            <a:r>
              <a:rPr lang="en-GB" sz="1400" dirty="0">
                <a:solidFill>
                  <a:prstClr val="black">
                    <a:lumMod val="85000"/>
                    <a:lumOff val="15000"/>
                  </a:prstClr>
                </a:solidFill>
                <a:latin typeface="18thCentury"/>
                <a:ea typeface="+mj-ea"/>
                <a:cs typeface="+mj-cs"/>
              </a:rPr>
              <a:t>CSSK404</a:t>
            </a:r>
            <a:endParaRPr lang="en-GB" sz="1400" dirty="0">
              <a:latin typeface="18thCentury"/>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395536" y="116632"/>
            <a:ext cx="8229600" cy="706437"/>
          </a:xfrm>
        </p:spPr>
        <p:txBody>
          <a:bodyPr>
            <a:normAutofit/>
          </a:bodyPr>
          <a:lstStyle/>
          <a:p>
            <a:pPr eaLnBrk="1" hangingPunct="1"/>
            <a:r>
              <a:rPr lang="en-GB" altLang="en-US" sz="3200" dirty="0">
                <a:solidFill>
                  <a:srgbClr val="FFFF00"/>
                </a:solidFill>
                <a:latin typeface="18thCentury" pitchFamily="2" charset="0"/>
              </a:rPr>
              <a:t>CHARACTERISTICS of Academic Writing?</a:t>
            </a:r>
          </a:p>
        </p:txBody>
      </p:sp>
      <p:sp>
        <p:nvSpPr>
          <p:cNvPr id="5123" name="Rectangle 3"/>
          <p:cNvSpPr>
            <a:spLocks noGrp="1" noChangeArrowheads="1"/>
          </p:cNvSpPr>
          <p:nvPr>
            <p:ph idx="1"/>
          </p:nvPr>
        </p:nvSpPr>
        <p:spPr>
          <a:xfrm>
            <a:off x="431056" y="1054582"/>
            <a:ext cx="7797436" cy="2016224"/>
          </a:xfrm>
        </p:spPr>
        <p:txBody>
          <a:bodyPr>
            <a:normAutofit/>
          </a:bodyPr>
          <a:lstStyle/>
          <a:p>
            <a:pPr marL="0" indent="0">
              <a:lnSpc>
                <a:spcPct val="90000"/>
              </a:lnSpc>
              <a:buNone/>
            </a:pPr>
            <a:r>
              <a:rPr lang="en-GB" altLang="en-US" sz="2400" dirty="0"/>
              <a:t>Marked by </a:t>
            </a:r>
            <a:r>
              <a:rPr lang="en-GB" altLang="en-US" sz="2400" u="sng" dirty="0"/>
              <a:t>seriousness of tone </a:t>
            </a:r>
            <a:r>
              <a:rPr lang="en-GB" altLang="en-US" sz="2400" dirty="0"/>
              <a:t>(not the same as pomposity). so </a:t>
            </a:r>
            <a:r>
              <a:rPr lang="en-GB" altLang="en-US" sz="2400" u="sng" dirty="0"/>
              <a:t>avoid</a:t>
            </a:r>
            <a:r>
              <a:rPr lang="en-GB" altLang="en-US" sz="2400" dirty="0"/>
              <a:t> </a:t>
            </a:r>
          </a:p>
          <a:p>
            <a:pPr>
              <a:lnSpc>
                <a:spcPct val="90000"/>
              </a:lnSpc>
              <a:buFont typeface="Arial" panose="020B0604020202020204" pitchFamily="34" charset="0"/>
              <a:buChar char="•"/>
            </a:pPr>
            <a:r>
              <a:rPr lang="en-GB" altLang="en-US" sz="2400" dirty="0"/>
              <a:t>colloquialism or chattiness; </a:t>
            </a:r>
          </a:p>
          <a:p>
            <a:pPr>
              <a:lnSpc>
                <a:spcPct val="90000"/>
              </a:lnSpc>
              <a:buFont typeface="Arial" panose="020B0604020202020204" pitchFamily="34" charset="0"/>
              <a:buChar char="•"/>
            </a:pPr>
            <a:r>
              <a:rPr lang="en-GB" altLang="en-US" sz="2400" dirty="0"/>
              <a:t>verbosity, circumlocution </a:t>
            </a:r>
            <a:r>
              <a:rPr lang="en-GB" altLang="en-US" sz="2400" dirty="0" err="1"/>
              <a:t>etc</a:t>
            </a:r>
            <a:r>
              <a:rPr lang="en-GB" altLang="en-US" sz="2400" dirty="0"/>
              <a:t> - which draw attention to the </a:t>
            </a:r>
            <a:r>
              <a:rPr lang="en-GB" altLang="en-US" sz="2400" u="sng" dirty="0"/>
              <a:t>speaker</a:t>
            </a:r>
            <a:r>
              <a:rPr lang="en-GB" altLang="en-US" sz="2400" dirty="0"/>
              <a:t> not the </a:t>
            </a:r>
            <a:r>
              <a:rPr lang="en-GB" altLang="en-US" sz="2400" u="sng" dirty="0"/>
              <a:t>argument</a:t>
            </a:r>
            <a:r>
              <a:rPr lang="en-GB" altLang="en-US" sz="2400" dirty="0"/>
              <a:t> </a:t>
            </a:r>
          </a:p>
        </p:txBody>
      </p:sp>
      <p:sp>
        <p:nvSpPr>
          <p:cNvPr id="2" name="Rectangle 1"/>
          <p:cNvSpPr/>
          <p:nvPr/>
        </p:nvSpPr>
        <p:spPr>
          <a:xfrm>
            <a:off x="225860" y="3429000"/>
            <a:ext cx="8568951" cy="2862322"/>
          </a:xfrm>
          <a:prstGeom prst="rect">
            <a:avLst/>
          </a:prstGeom>
        </p:spPr>
        <p:txBody>
          <a:bodyPr wrap="square">
            <a:spAutoFit/>
          </a:bodyPr>
          <a:lstStyle/>
          <a:p>
            <a:pPr marL="457200" indent="-457200">
              <a:spcAft>
                <a:spcPts val="1200"/>
              </a:spcAft>
              <a:buFont typeface="+mj-lt"/>
              <a:buAutoNum type="arabicPeriod"/>
            </a:pPr>
            <a:r>
              <a:rPr lang="en-GB" altLang="en-US" sz="2000" dirty="0">
                <a:solidFill>
                  <a:srgbClr val="FFFF00"/>
                </a:solidFill>
                <a:latin typeface="Palatino Linotype" panose="02040502050505030304" pitchFamily="18" charset="0"/>
              </a:rPr>
              <a:t>The play commences by making manifest the ruminations of the hero.</a:t>
            </a:r>
          </a:p>
          <a:p>
            <a:pPr marL="457200" indent="-457200">
              <a:spcAft>
                <a:spcPts val="1200"/>
              </a:spcAft>
              <a:buFont typeface="+mj-lt"/>
              <a:buAutoNum type="arabicPeriod"/>
            </a:pPr>
            <a:r>
              <a:rPr lang="en-GB" altLang="en-US" sz="2000" dirty="0">
                <a:latin typeface="Palatino Linotype" panose="02040502050505030304" pitchFamily="18" charset="0"/>
              </a:rPr>
              <a:t>The play starts by telling us what its hero thinks.</a:t>
            </a:r>
          </a:p>
          <a:p>
            <a:pPr algn="ctr">
              <a:spcAft>
                <a:spcPts val="1200"/>
              </a:spcAft>
            </a:pPr>
            <a:r>
              <a:rPr lang="en-GB" altLang="en-US" sz="2000" dirty="0">
                <a:solidFill>
                  <a:srgbClr val="FFFF00"/>
                </a:solidFill>
                <a:latin typeface="Palatino Linotype" panose="02040502050505030304" pitchFamily="18" charset="0"/>
              </a:rPr>
              <a:t>--------------------------</a:t>
            </a:r>
          </a:p>
          <a:p>
            <a:pPr marL="457200" indent="-457200">
              <a:spcAft>
                <a:spcPts val="1200"/>
              </a:spcAft>
              <a:buFont typeface="+mj-lt"/>
              <a:buAutoNum type="arabicPeriod"/>
            </a:pPr>
            <a:r>
              <a:rPr lang="en-GB" altLang="en-US" sz="2000" dirty="0" err="1">
                <a:solidFill>
                  <a:srgbClr val="FFFF00"/>
                </a:solidFill>
                <a:latin typeface="Palatino Linotype" panose="02040502050505030304" pitchFamily="18" charset="0"/>
              </a:rPr>
              <a:t>Dahli</a:t>
            </a:r>
            <a:r>
              <a:rPr lang="en-GB" altLang="en-US" sz="2000" dirty="0">
                <a:solidFill>
                  <a:srgbClr val="FFFF00"/>
                </a:solidFill>
                <a:latin typeface="Palatino Linotype" panose="02040502050505030304" pitchFamily="18" charset="0"/>
              </a:rPr>
              <a:t> was not ignorant of the fact that human beings are not always </a:t>
            </a:r>
            <a:r>
              <a:rPr lang="en-GB" altLang="en-US" sz="2000" i="1" dirty="0">
                <a:solidFill>
                  <a:srgbClr val="FFFF00"/>
                </a:solidFill>
                <a:latin typeface="Palatino Linotype" panose="02040502050505030304" pitchFamily="18" charset="0"/>
              </a:rPr>
              <a:t>au fait </a:t>
            </a:r>
            <a:r>
              <a:rPr lang="en-GB" altLang="en-US" sz="2000" dirty="0">
                <a:solidFill>
                  <a:srgbClr val="FFFF00"/>
                </a:solidFill>
                <a:latin typeface="Palatino Linotype" panose="02040502050505030304" pitchFamily="18" charset="0"/>
              </a:rPr>
              <a:t>with what passes in their own minds and not always capable of organizing their observations into logical sequences.  </a:t>
            </a:r>
          </a:p>
          <a:p>
            <a:pPr marL="457200" indent="-457200">
              <a:spcAft>
                <a:spcPts val="1200"/>
              </a:spcAft>
              <a:buFont typeface="+mj-lt"/>
              <a:buAutoNum type="arabicPeriod"/>
            </a:pPr>
            <a:r>
              <a:rPr lang="en-GB" altLang="en-US" sz="2000" dirty="0" err="1">
                <a:latin typeface="Palatino Linotype" panose="02040502050505030304" pitchFamily="18" charset="0"/>
              </a:rPr>
              <a:t>Dahli</a:t>
            </a:r>
            <a:r>
              <a:rPr lang="en-GB" altLang="en-US" sz="2000" dirty="0">
                <a:latin typeface="Palatino Linotype" panose="02040502050505030304" pitchFamily="18" charset="0"/>
              </a:rPr>
              <a:t> knew that thoughts are often unconscious and disorderly.</a:t>
            </a:r>
          </a:p>
        </p:txBody>
      </p:sp>
      <p:sp>
        <p:nvSpPr>
          <p:cNvPr id="6" name="Rectangle 5">
            <a:extLst>
              <a:ext uri="{FF2B5EF4-FFF2-40B4-BE49-F238E27FC236}">
                <a16:creationId xmlns:a16="http://schemas.microsoft.com/office/drawing/2014/main" id="{EE78BF7D-9B60-43A6-AC90-1CCEAEBDBAE5}"/>
              </a:ext>
            </a:extLst>
          </p:cNvPr>
          <p:cNvSpPr/>
          <p:nvPr/>
        </p:nvSpPr>
        <p:spPr>
          <a:xfrm>
            <a:off x="7668344" y="332656"/>
            <a:ext cx="811441" cy="307777"/>
          </a:xfrm>
          <a:prstGeom prst="rect">
            <a:avLst/>
          </a:prstGeom>
        </p:spPr>
        <p:txBody>
          <a:bodyPr wrap="none">
            <a:spAutoFit/>
          </a:bodyPr>
          <a:lstStyle/>
          <a:p>
            <a:r>
              <a:rPr lang="en-GB" sz="1400" dirty="0">
                <a:solidFill>
                  <a:prstClr val="black">
                    <a:lumMod val="85000"/>
                    <a:lumOff val="15000"/>
                  </a:prstClr>
                </a:solidFill>
                <a:latin typeface="18thCentury"/>
                <a:ea typeface="+mj-ea"/>
                <a:cs typeface="+mj-cs"/>
              </a:rPr>
              <a:t>CSSK404</a:t>
            </a:r>
            <a:endParaRPr lang="en-GB" sz="1400" dirty="0">
              <a:latin typeface="18thCentury"/>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67326"/>
            <a:ext cx="7200800" cy="1400530"/>
          </a:xfrm>
        </p:spPr>
        <p:txBody>
          <a:bodyPr/>
          <a:lstStyle/>
          <a:p>
            <a:pPr>
              <a:lnSpc>
                <a:spcPct val="80000"/>
              </a:lnSpc>
            </a:pPr>
            <a:r>
              <a:rPr lang="en-GB" altLang="en-US" sz="3200" dirty="0">
                <a:solidFill>
                  <a:srgbClr val="FFFF00"/>
                </a:solidFill>
                <a:latin typeface="18thCentury" pitchFamily="2" charset="0"/>
              </a:rPr>
              <a:t>VERBS are your friend in trying to write clearly and with energy</a:t>
            </a:r>
            <a:r>
              <a:rPr lang="en-GB" altLang="en-US" sz="2000" dirty="0">
                <a:solidFill>
                  <a:srgbClr val="FFFF00"/>
                </a:solidFill>
                <a:latin typeface="18thCentury" pitchFamily="2" charset="0"/>
              </a:rPr>
              <a:t> … </a:t>
            </a:r>
            <a:r>
              <a:rPr lang="en-GB" altLang="en-US" sz="3200" dirty="0">
                <a:solidFill>
                  <a:srgbClr val="FFFF00"/>
                </a:solidFill>
                <a:latin typeface="18thCentury" pitchFamily="2" charset="0"/>
              </a:rPr>
              <a:t>because it's so important to avoid car-crashes of nouns: </a:t>
            </a:r>
            <a:br>
              <a:rPr lang="en-GB" altLang="en-US" sz="3200" dirty="0">
                <a:solidFill>
                  <a:srgbClr val="FFFF00"/>
                </a:solidFill>
                <a:latin typeface="18thCentury" pitchFamily="2" charset="0"/>
              </a:rPr>
            </a:br>
            <a:endParaRPr lang="en-GB" sz="3200" dirty="0">
              <a:solidFill>
                <a:srgbClr val="FFFF00"/>
              </a:solidFill>
              <a:latin typeface="18thCentury" pitchFamily="2" charset="0"/>
            </a:endParaRPr>
          </a:p>
        </p:txBody>
      </p:sp>
      <p:sp>
        <p:nvSpPr>
          <p:cNvPr id="3" name="Content Placeholder 2"/>
          <p:cNvSpPr>
            <a:spLocks noGrp="1"/>
          </p:cNvSpPr>
          <p:nvPr>
            <p:ph idx="1"/>
          </p:nvPr>
        </p:nvSpPr>
        <p:spPr>
          <a:xfrm>
            <a:off x="287524" y="1484784"/>
            <a:ext cx="8568952" cy="5251221"/>
          </a:xfrm>
        </p:spPr>
        <p:txBody>
          <a:bodyPr>
            <a:normAutofit fontScale="92500" lnSpcReduction="10000"/>
          </a:bodyPr>
          <a:lstStyle/>
          <a:p>
            <a:pPr marL="0" indent="0">
              <a:buNone/>
            </a:pPr>
            <a:r>
              <a:rPr lang="en-GB" altLang="en-US" u="sng" dirty="0"/>
              <a:t>avoid things like </a:t>
            </a:r>
            <a:r>
              <a:rPr lang="en-GB" altLang="en-US" dirty="0">
                <a:solidFill>
                  <a:srgbClr val="FFFF00"/>
                </a:solidFill>
              </a:rPr>
              <a:t>"The rebel generation of law avoidance strategies conflicted with the government-determined military solution option.“</a:t>
            </a:r>
          </a:p>
          <a:p>
            <a:pPr marL="0" indent="0">
              <a:lnSpc>
                <a:spcPct val="110000"/>
              </a:lnSpc>
              <a:spcBef>
                <a:spcPts val="0"/>
              </a:spcBef>
              <a:buNone/>
            </a:pPr>
            <a:r>
              <a:rPr lang="en-GB" altLang="en-US" dirty="0"/>
              <a:t>  -  This has one main verb, </a:t>
            </a:r>
            <a:r>
              <a:rPr lang="en-GB" altLang="en-US" dirty="0">
                <a:solidFill>
                  <a:srgbClr val="1DC4FF"/>
                </a:solidFill>
              </a:rPr>
              <a:t>conflicted</a:t>
            </a:r>
            <a:r>
              <a:rPr lang="en-GB" altLang="en-US" dirty="0"/>
              <a:t>, making one unit of meaning; two nouns used as nouns, </a:t>
            </a:r>
            <a:r>
              <a:rPr lang="en-GB" altLang="en-US" dirty="0">
                <a:solidFill>
                  <a:srgbClr val="00B0F0"/>
                </a:solidFill>
              </a:rPr>
              <a:t>strategies, option</a:t>
            </a:r>
            <a:r>
              <a:rPr lang="en-GB" altLang="en-US" dirty="0"/>
              <a:t>; one adjective used as an adjective, </a:t>
            </a:r>
            <a:r>
              <a:rPr lang="en-GB" altLang="en-US" dirty="0">
                <a:solidFill>
                  <a:srgbClr val="00B0F0"/>
                </a:solidFill>
              </a:rPr>
              <a:t>military</a:t>
            </a:r>
            <a:r>
              <a:rPr lang="en-GB" altLang="en-US" dirty="0"/>
              <a:t>. The car-crash is caused by no less than </a:t>
            </a:r>
            <a:r>
              <a:rPr lang="en-GB" altLang="en-US" i="1" dirty="0"/>
              <a:t>five nouns used as adjectives, </a:t>
            </a:r>
            <a:r>
              <a:rPr lang="en-GB" altLang="en-US" dirty="0">
                <a:solidFill>
                  <a:srgbClr val="00B0F0"/>
                </a:solidFill>
              </a:rPr>
              <a:t>rebel, law, avoidance, government-determined, solution. </a:t>
            </a:r>
            <a:r>
              <a:rPr lang="en-GB" altLang="en-US" dirty="0"/>
              <a:t>And one of those is a made of a noun stuck together with an </a:t>
            </a:r>
          </a:p>
          <a:p>
            <a:pPr marL="0" indent="0">
              <a:lnSpc>
                <a:spcPct val="110000"/>
              </a:lnSpc>
              <a:spcBef>
                <a:spcPts val="0"/>
              </a:spcBef>
              <a:buNone/>
            </a:pPr>
            <a:r>
              <a:rPr lang="en-GB" altLang="en-US" i="1" dirty="0"/>
              <a:t>-</a:t>
            </a:r>
            <a:r>
              <a:rPr lang="en-GB" altLang="en-US" i="1" dirty="0" err="1"/>
              <a:t>ed</a:t>
            </a:r>
            <a:r>
              <a:rPr lang="en-GB" altLang="en-US" i="1" dirty="0"/>
              <a:t> </a:t>
            </a:r>
            <a:r>
              <a:rPr lang="en-GB" altLang="en-US" dirty="0"/>
              <a:t>verb. Plus, making nouns work as adjectives (</a:t>
            </a:r>
            <a:r>
              <a:rPr lang="en-GB" altLang="en-US" dirty="0">
                <a:solidFill>
                  <a:srgbClr val="00B0F0"/>
                </a:solidFill>
              </a:rPr>
              <a:t>rebel</a:t>
            </a:r>
            <a:r>
              <a:rPr lang="en-GB" altLang="en-US" dirty="0"/>
              <a:t>) and verbs work as nouns (</a:t>
            </a:r>
            <a:r>
              <a:rPr lang="en-GB" altLang="en-US" dirty="0">
                <a:solidFill>
                  <a:srgbClr val="00B0F0"/>
                </a:solidFill>
              </a:rPr>
              <a:t>generation</a:t>
            </a:r>
            <a:r>
              <a:rPr lang="en-GB" altLang="en-US" dirty="0"/>
              <a:t>) has landed the sentence in a classic idiocy with "the rebel generation".</a:t>
            </a:r>
          </a:p>
          <a:p>
            <a:pPr marL="0" indent="0">
              <a:spcBef>
                <a:spcPts val="0"/>
              </a:spcBef>
              <a:buNone/>
            </a:pPr>
            <a:endParaRPr lang="en-GB" altLang="en-US" sz="1700" dirty="0"/>
          </a:p>
          <a:p>
            <a:pPr marL="0" indent="0">
              <a:spcBef>
                <a:spcPts val="0"/>
              </a:spcBef>
              <a:buNone/>
            </a:pPr>
            <a:r>
              <a:rPr lang="en-GB" altLang="en-US" u="sng" dirty="0"/>
              <a:t>instead say, </a:t>
            </a:r>
            <a:r>
              <a:rPr lang="en-GB" altLang="en-US" dirty="0"/>
              <a:t>"</a:t>
            </a:r>
            <a:r>
              <a:rPr lang="en-GB" altLang="en-US" dirty="0">
                <a:solidFill>
                  <a:srgbClr val="FFFF00"/>
                </a:solidFill>
              </a:rPr>
              <a:t>The rebels generated strategies to avoid the laws, but the government decided to use military force, and this led to conflict.“</a:t>
            </a:r>
          </a:p>
          <a:p>
            <a:pPr marL="0" indent="0">
              <a:spcBef>
                <a:spcPts val="0"/>
              </a:spcBef>
              <a:buNone/>
            </a:pPr>
            <a:r>
              <a:rPr lang="en-GB" altLang="en-US" dirty="0">
                <a:solidFill>
                  <a:srgbClr val="FFFF00"/>
                </a:solidFill>
              </a:rPr>
              <a:t>  </a:t>
            </a:r>
            <a:r>
              <a:rPr lang="en-GB" altLang="en-US" sz="2100" dirty="0"/>
              <a:t>-  This </a:t>
            </a:r>
            <a:r>
              <a:rPr lang="en-GB" altLang="en-US" dirty="0"/>
              <a:t>has three main verbs, </a:t>
            </a:r>
            <a:r>
              <a:rPr lang="en-GB" altLang="en-US" dirty="0">
                <a:solidFill>
                  <a:srgbClr val="00B0F0"/>
                </a:solidFill>
              </a:rPr>
              <a:t>generated, decided, led</a:t>
            </a:r>
            <a:r>
              <a:rPr lang="en-GB" altLang="en-US" dirty="0"/>
              <a:t>, making three units of meaning; six nouns used straightforwardly as nouns, </a:t>
            </a:r>
            <a:r>
              <a:rPr lang="en-GB" altLang="en-US" dirty="0">
                <a:solidFill>
                  <a:srgbClr val="00B0F0"/>
                </a:solidFill>
              </a:rPr>
              <a:t>rebels, strategies, laws, government, force, conflict</a:t>
            </a:r>
            <a:r>
              <a:rPr lang="en-GB" altLang="en-US" dirty="0"/>
              <a:t>; one adjective used as an adjective: </a:t>
            </a:r>
            <a:r>
              <a:rPr lang="en-GB" altLang="en-US" dirty="0">
                <a:solidFill>
                  <a:srgbClr val="00B0F0"/>
                </a:solidFill>
              </a:rPr>
              <a:t>military</a:t>
            </a:r>
            <a:r>
              <a:rPr lang="en-GB" altLang="en-US" dirty="0"/>
              <a:t>.</a:t>
            </a:r>
          </a:p>
          <a:p>
            <a:pPr marL="0" indent="0" algn="r">
              <a:spcBef>
                <a:spcPts val="0"/>
              </a:spcBef>
              <a:buNone/>
            </a:pPr>
            <a:endParaRPr lang="en-GB" altLang="en-US" sz="1000" i="1" dirty="0">
              <a:latin typeface="Arial Narrow" panose="020B0606020202030204" pitchFamily="34" charset="0"/>
            </a:endParaRPr>
          </a:p>
          <a:p>
            <a:pPr marL="0" indent="0" algn="r">
              <a:spcBef>
                <a:spcPts val="0"/>
              </a:spcBef>
              <a:buNone/>
            </a:pPr>
            <a:r>
              <a:rPr lang="en-GB" altLang="en-US" sz="1900" i="1" dirty="0">
                <a:latin typeface="Arial Narrow" panose="020B0606020202030204" pitchFamily="34" charset="0"/>
              </a:rPr>
              <a:t>http://emmadarwin.typepad.com/thisitchofwriting/2013/05/twenty-top-tips-for-academic-writing.html </a:t>
            </a:r>
            <a:endParaRPr lang="en-GB" sz="900" dirty="0"/>
          </a:p>
        </p:txBody>
      </p:sp>
      <p:sp>
        <p:nvSpPr>
          <p:cNvPr id="6" name="Rectangle 5">
            <a:extLst>
              <a:ext uri="{FF2B5EF4-FFF2-40B4-BE49-F238E27FC236}">
                <a16:creationId xmlns:a16="http://schemas.microsoft.com/office/drawing/2014/main" id="{D546AC3C-B7F2-4C5D-B1B8-3354C36B84A7}"/>
              </a:ext>
            </a:extLst>
          </p:cNvPr>
          <p:cNvSpPr/>
          <p:nvPr/>
        </p:nvSpPr>
        <p:spPr>
          <a:xfrm>
            <a:off x="7668344" y="332656"/>
            <a:ext cx="811441" cy="307777"/>
          </a:xfrm>
          <a:prstGeom prst="rect">
            <a:avLst/>
          </a:prstGeom>
        </p:spPr>
        <p:txBody>
          <a:bodyPr wrap="none">
            <a:spAutoFit/>
          </a:bodyPr>
          <a:lstStyle/>
          <a:p>
            <a:r>
              <a:rPr lang="en-GB" sz="1400" dirty="0">
                <a:solidFill>
                  <a:prstClr val="black">
                    <a:lumMod val="85000"/>
                    <a:lumOff val="15000"/>
                  </a:prstClr>
                </a:solidFill>
                <a:latin typeface="18thCentury"/>
                <a:ea typeface="+mj-ea"/>
                <a:cs typeface="+mj-cs"/>
              </a:rPr>
              <a:t>CSSK404</a:t>
            </a:r>
            <a:endParaRPr lang="en-GB" sz="1400" dirty="0">
              <a:latin typeface="18thCentury"/>
            </a:endParaRPr>
          </a:p>
        </p:txBody>
      </p:sp>
    </p:spTree>
    <p:extLst>
      <p:ext uri="{BB962C8B-B14F-4D97-AF65-F5344CB8AC3E}">
        <p14:creationId xmlns:p14="http://schemas.microsoft.com/office/powerpoint/2010/main" val="6884187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459422" y="222590"/>
            <a:ext cx="6983506" cy="614122"/>
          </a:xfrm>
        </p:spPr>
        <p:txBody>
          <a:bodyPr>
            <a:noAutofit/>
          </a:bodyPr>
          <a:lstStyle/>
          <a:p>
            <a:pPr eaLnBrk="1" hangingPunct="1"/>
            <a:r>
              <a:rPr lang="en-GB" altLang="en-US" sz="3200" dirty="0">
                <a:solidFill>
                  <a:srgbClr val="FFFF00"/>
                </a:solidFill>
                <a:latin typeface="18thCentury" pitchFamily="2" charset="0"/>
              </a:rPr>
              <a:t>SHORTEN sentences whenever possible </a:t>
            </a:r>
            <a:br>
              <a:rPr lang="en-GB" altLang="en-US" sz="2800" dirty="0">
                <a:solidFill>
                  <a:srgbClr val="FFFF00"/>
                </a:solidFill>
                <a:latin typeface="Palatino Linotype" panose="02040502050505030304" pitchFamily="18" charset="0"/>
              </a:rPr>
            </a:br>
            <a:endParaRPr lang="en-GB" altLang="en-US" sz="2800" dirty="0">
              <a:solidFill>
                <a:srgbClr val="FFFF00"/>
              </a:solidFill>
              <a:latin typeface="Palatino Linotype" panose="02040502050505030304" pitchFamily="18" charset="0"/>
            </a:endParaRPr>
          </a:p>
        </p:txBody>
      </p:sp>
      <p:sp>
        <p:nvSpPr>
          <p:cNvPr id="6147" name="Rectangle 3"/>
          <p:cNvSpPr>
            <a:spLocks noGrp="1" noChangeArrowheads="1"/>
          </p:cNvSpPr>
          <p:nvPr>
            <p:ph type="body" idx="4294967295"/>
          </p:nvPr>
        </p:nvSpPr>
        <p:spPr>
          <a:xfrm>
            <a:off x="459422" y="1052736"/>
            <a:ext cx="8433058" cy="5616624"/>
          </a:xfrm>
        </p:spPr>
        <p:txBody>
          <a:bodyPr>
            <a:normAutofit fontScale="77500" lnSpcReduction="20000"/>
          </a:bodyPr>
          <a:lstStyle/>
          <a:p>
            <a:pPr marL="0" indent="0" eaLnBrk="1" hangingPunct="1">
              <a:lnSpc>
                <a:spcPct val="110000"/>
              </a:lnSpc>
              <a:buNone/>
            </a:pPr>
            <a:r>
              <a:rPr lang="en-GB" altLang="en-US" dirty="0"/>
              <a:t>COMPARE (and consider the word count!)</a:t>
            </a:r>
          </a:p>
          <a:p>
            <a:pPr marL="457200" indent="-457200" eaLnBrk="1" hangingPunct="1">
              <a:lnSpc>
                <a:spcPct val="110000"/>
              </a:lnSpc>
              <a:buFont typeface="+mj-lt"/>
              <a:buAutoNum type="arabicPeriod"/>
            </a:pPr>
            <a:r>
              <a:rPr lang="en-GB" altLang="en-US" sz="2400" i="1" dirty="0">
                <a:solidFill>
                  <a:srgbClr val="FFFF00"/>
                </a:solidFill>
                <a:latin typeface="Palatino Linotype" panose="02040502050505030304" pitchFamily="18" charset="0"/>
              </a:rPr>
              <a:t>Hamlet</a:t>
            </a:r>
            <a:r>
              <a:rPr lang="en-GB" altLang="en-US" sz="2400" dirty="0">
                <a:solidFill>
                  <a:srgbClr val="FFFF00"/>
                </a:solidFill>
                <a:latin typeface="Palatino Linotype" panose="02040502050505030304" pitchFamily="18" charset="0"/>
              </a:rPr>
              <a:t> is essentially about the hero’s struggle for sanity in a word of baffling contradictions, but being a typical tragic drama of the period, it tries to enlist the audience's support for an act of revenge and the play is thus often distracted from its subtle characterization of the Prince’s thought processes by a clumsy pursuit of melodramatic plot.</a:t>
            </a:r>
          </a:p>
          <a:p>
            <a:pPr marL="457200" indent="-457200" eaLnBrk="1" hangingPunct="1">
              <a:lnSpc>
                <a:spcPct val="110000"/>
              </a:lnSpc>
              <a:buFont typeface="+mj-lt"/>
              <a:buAutoNum type="arabicPeriod"/>
            </a:pPr>
            <a:r>
              <a:rPr lang="en-GB" altLang="en-US" sz="2400" i="1" dirty="0">
                <a:solidFill>
                  <a:srgbClr val="FFFF00"/>
                </a:solidFill>
                <a:latin typeface="Palatino Linotype" panose="02040502050505030304" pitchFamily="18" charset="0"/>
              </a:rPr>
              <a:t>Hamlet</a:t>
            </a:r>
            <a:r>
              <a:rPr lang="en-GB" altLang="en-US" sz="2400" dirty="0">
                <a:solidFill>
                  <a:srgbClr val="FFFF00"/>
                </a:solidFill>
                <a:latin typeface="Palatino Linotype" panose="02040502050505030304" pitchFamily="18" charset="0"/>
              </a:rPr>
              <a:t> might be seen in terms of the hero’s struggle for sanity in a world of baffling contradictions. However, at moments, it is still typical of its period in encouraging the audience to support a decisive act of revenge. So the play is often distracted from its subtle characterization of the Prince’s thought processes by a clumsy pursuit of a melodramatic plot</a:t>
            </a:r>
            <a:r>
              <a:rPr lang="en-GB" altLang="en-US" sz="2400" dirty="0">
                <a:solidFill>
                  <a:srgbClr val="FFFF00"/>
                </a:solidFill>
              </a:rPr>
              <a:t>.</a:t>
            </a:r>
          </a:p>
          <a:p>
            <a:pPr marL="457200" indent="-457200" eaLnBrk="1" hangingPunct="1">
              <a:lnSpc>
                <a:spcPct val="110000"/>
              </a:lnSpc>
              <a:buFont typeface="+mj-lt"/>
              <a:buAutoNum type="arabicPeriod"/>
            </a:pPr>
            <a:endParaRPr lang="en-GB" altLang="en-US" sz="400" i="1" dirty="0"/>
          </a:p>
          <a:p>
            <a:pPr marL="0" indent="0">
              <a:lnSpc>
                <a:spcPct val="110000"/>
              </a:lnSpc>
              <a:buNone/>
            </a:pPr>
            <a:r>
              <a:rPr lang="en-GB" altLang="en-US" sz="2400" dirty="0"/>
              <a:t>Read and re-read your essays. In revision you will always want to recast sentences that made sense the first time round.   </a:t>
            </a:r>
          </a:p>
          <a:p>
            <a:pPr marL="0" indent="0">
              <a:lnSpc>
                <a:spcPct val="110000"/>
              </a:lnSpc>
              <a:buNone/>
            </a:pPr>
            <a:r>
              <a:rPr lang="en-GB" altLang="en-US" sz="2400" u="sng" dirty="0"/>
              <a:t>TIP</a:t>
            </a:r>
            <a:r>
              <a:rPr lang="en-GB" altLang="en-US" sz="2400" dirty="0"/>
              <a:t>: </a:t>
            </a:r>
            <a:r>
              <a:rPr lang="en-GB" altLang="en-US" sz="2400" dirty="0" err="1"/>
              <a:t>defamiliarise</a:t>
            </a:r>
            <a:r>
              <a:rPr lang="en-GB" altLang="en-US" sz="2400" dirty="0"/>
              <a:t> the text so it’s easier to edit: </a:t>
            </a:r>
            <a:r>
              <a:rPr lang="en-GB" altLang="en-US" sz="2400" dirty="0">
                <a:solidFill>
                  <a:srgbClr val="1DC4FF"/>
                </a:solidFill>
              </a:rPr>
              <a:t>change the font </a:t>
            </a:r>
          </a:p>
          <a:p>
            <a:pPr marL="457200" indent="-457200">
              <a:lnSpc>
                <a:spcPct val="110000"/>
              </a:lnSpc>
              <a:buAutoNum type="alphaLcParenR"/>
            </a:pPr>
            <a:r>
              <a:rPr lang="en-GB" altLang="en-US" sz="2400" dirty="0"/>
              <a:t>so it doesn’t feel like your writing; and </a:t>
            </a:r>
          </a:p>
          <a:p>
            <a:pPr marL="457200" indent="-457200">
              <a:lnSpc>
                <a:spcPct val="110000"/>
              </a:lnSpc>
              <a:buAutoNum type="alphaLcParenR"/>
            </a:pPr>
            <a:r>
              <a:rPr lang="en-GB" altLang="en-US" sz="2400" dirty="0"/>
              <a:t>the words shift on the page disrupting your expectations   </a:t>
            </a:r>
          </a:p>
          <a:p>
            <a:pPr eaLnBrk="1" hangingPunct="1">
              <a:lnSpc>
                <a:spcPct val="80000"/>
              </a:lnSpc>
            </a:pPr>
            <a:endParaRPr lang="en-GB" altLang="en-US" sz="2000" dirty="0"/>
          </a:p>
        </p:txBody>
      </p:sp>
      <p:sp>
        <p:nvSpPr>
          <p:cNvPr id="5" name="Rectangle 4">
            <a:extLst>
              <a:ext uri="{FF2B5EF4-FFF2-40B4-BE49-F238E27FC236}">
                <a16:creationId xmlns:a16="http://schemas.microsoft.com/office/drawing/2014/main" id="{55BDB31F-189A-49ED-953D-694BE79958AB}"/>
              </a:ext>
            </a:extLst>
          </p:cNvPr>
          <p:cNvSpPr/>
          <p:nvPr/>
        </p:nvSpPr>
        <p:spPr>
          <a:xfrm>
            <a:off x="7668344" y="332656"/>
            <a:ext cx="811441" cy="307777"/>
          </a:xfrm>
          <a:prstGeom prst="rect">
            <a:avLst/>
          </a:prstGeom>
        </p:spPr>
        <p:txBody>
          <a:bodyPr wrap="none">
            <a:spAutoFit/>
          </a:bodyPr>
          <a:lstStyle/>
          <a:p>
            <a:r>
              <a:rPr lang="en-GB" sz="1400" dirty="0">
                <a:solidFill>
                  <a:prstClr val="black">
                    <a:lumMod val="85000"/>
                    <a:lumOff val="15000"/>
                  </a:prstClr>
                </a:solidFill>
                <a:latin typeface="18thCentury"/>
                <a:ea typeface="+mj-ea"/>
                <a:cs typeface="+mj-cs"/>
              </a:rPr>
              <a:t>CSSK404</a:t>
            </a:r>
            <a:endParaRPr lang="en-GB" sz="1400" dirty="0">
              <a:latin typeface="18thCentury"/>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67544" y="437983"/>
            <a:ext cx="7055380" cy="528010"/>
          </a:xfrm>
        </p:spPr>
        <p:txBody>
          <a:bodyPr>
            <a:noAutofit/>
          </a:bodyPr>
          <a:lstStyle/>
          <a:p>
            <a:pPr eaLnBrk="1" hangingPunct="1">
              <a:lnSpc>
                <a:spcPct val="80000"/>
              </a:lnSpc>
            </a:pPr>
            <a:r>
              <a:rPr lang="en-GB" altLang="en-US" sz="3200" dirty="0">
                <a:solidFill>
                  <a:srgbClr val="FFFF00"/>
                </a:solidFill>
                <a:latin typeface="18thCentury" pitchFamily="2" charset="0"/>
              </a:rPr>
              <a:t>Use the PRESENT TENSE when discussing a text</a:t>
            </a:r>
          </a:p>
        </p:txBody>
      </p:sp>
      <p:sp>
        <p:nvSpPr>
          <p:cNvPr id="7171" name="Rectangle 3"/>
          <p:cNvSpPr>
            <a:spLocks noGrp="1" noChangeArrowheads="1"/>
          </p:cNvSpPr>
          <p:nvPr>
            <p:ph idx="1"/>
          </p:nvPr>
        </p:nvSpPr>
        <p:spPr>
          <a:xfrm>
            <a:off x="467544" y="1988840"/>
            <a:ext cx="8496944" cy="4032448"/>
          </a:xfrm>
        </p:spPr>
        <p:txBody>
          <a:bodyPr>
            <a:normAutofit/>
          </a:bodyPr>
          <a:lstStyle/>
          <a:p>
            <a:pPr marL="0" indent="0">
              <a:buNone/>
            </a:pPr>
            <a:r>
              <a:rPr lang="en-GB" altLang="en-US" dirty="0"/>
              <a:t>EXAMPLES:</a:t>
            </a:r>
            <a:endParaRPr lang="en-GB" altLang="en-US" i="1" dirty="0">
              <a:solidFill>
                <a:srgbClr val="FFFF00"/>
              </a:solidFill>
              <a:latin typeface="Palatino Linotype" panose="02040502050505030304" pitchFamily="18" charset="0"/>
            </a:endParaRPr>
          </a:p>
          <a:p>
            <a:pPr marL="0" indent="0">
              <a:buNone/>
            </a:pPr>
            <a:r>
              <a:rPr lang="en-GB" altLang="en-US" sz="2400" i="1" dirty="0">
                <a:solidFill>
                  <a:srgbClr val="FFFF00"/>
                </a:solidFill>
                <a:latin typeface="Palatino Linotype" panose="02040502050505030304" pitchFamily="18" charset="0"/>
              </a:rPr>
              <a:t>Aliens</a:t>
            </a:r>
            <a:r>
              <a:rPr lang="en-GB" altLang="en-US" sz="2400" dirty="0">
                <a:solidFill>
                  <a:srgbClr val="FFFF00"/>
                </a:solidFill>
                <a:latin typeface="Palatino Linotype" panose="02040502050505030304" pitchFamily="18" charset="0"/>
              </a:rPr>
              <a:t> </a:t>
            </a:r>
            <a:r>
              <a:rPr lang="en-GB" altLang="en-US" sz="2400" u="sng" dirty="0">
                <a:solidFill>
                  <a:srgbClr val="FFFF00"/>
                </a:solidFill>
                <a:latin typeface="Palatino Linotype" panose="02040502050505030304" pitchFamily="18" charset="0"/>
              </a:rPr>
              <a:t>presents</a:t>
            </a:r>
            <a:r>
              <a:rPr lang="en-GB" altLang="en-US" sz="2400" dirty="0">
                <a:solidFill>
                  <a:srgbClr val="FFFF00"/>
                </a:solidFill>
                <a:latin typeface="Palatino Linotype" panose="02040502050505030304" pitchFamily="18" charset="0"/>
              </a:rPr>
              <a:t> a compelling role model for the post-feminist women.</a:t>
            </a:r>
          </a:p>
          <a:p>
            <a:pPr marL="0" indent="0">
              <a:buNone/>
            </a:pPr>
            <a:r>
              <a:rPr lang="en-GB" altLang="en-US" sz="2400" dirty="0">
                <a:solidFill>
                  <a:srgbClr val="FFFF00"/>
                </a:solidFill>
                <a:latin typeface="Palatino Linotype" panose="02040502050505030304" pitchFamily="18" charset="0"/>
              </a:rPr>
              <a:t>Dickens </a:t>
            </a:r>
            <a:r>
              <a:rPr lang="en-GB" altLang="en-US" sz="2400" u="sng" dirty="0">
                <a:solidFill>
                  <a:srgbClr val="FFFF00"/>
                </a:solidFill>
                <a:latin typeface="Palatino Linotype" panose="02040502050505030304" pitchFamily="18" charset="0"/>
              </a:rPr>
              <a:t>explores</a:t>
            </a:r>
            <a:r>
              <a:rPr lang="en-GB" altLang="en-US" sz="2400" dirty="0">
                <a:solidFill>
                  <a:srgbClr val="FFFF00"/>
                </a:solidFill>
                <a:latin typeface="Palatino Linotype" panose="02040502050505030304" pitchFamily="18" charset="0"/>
              </a:rPr>
              <a:t> the underbelly of Victorian London</a:t>
            </a:r>
            <a:r>
              <a:rPr lang="en-GB" altLang="en-US" dirty="0">
                <a:solidFill>
                  <a:srgbClr val="FFFF00"/>
                </a:solidFill>
                <a:latin typeface="Palatino Linotype" panose="02040502050505030304" pitchFamily="18" charset="0"/>
              </a:rPr>
              <a:t>.</a:t>
            </a:r>
          </a:p>
          <a:p>
            <a:pPr>
              <a:buFont typeface="Arial" panose="020B0604020202020204" pitchFamily="34" charset="0"/>
              <a:buChar char="•"/>
            </a:pPr>
            <a:endParaRPr lang="en-GB" altLang="en-US" b="1" dirty="0"/>
          </a:p>
          <a:p>
            <a:pPr marL="0" indent="0" eaLnBrk="1" hangingPunct="1">
              <a:buNone/>
            </a:pPr>
            <a:r>
              <a:rPr lang="en-GB" altLang="en-US" sz="2200" dirty="0"/>
              <a:t>However what figures actually did </a:t>
            </a:r>
            <a:r>
              <a:rPr lang="en-GB" altLang="en-US" sz="2200" u="sng" dirty="0"/>
              <a:t>in the past </a:t>
            </a:r>
            <a:r>
              <a:rPr lang="en-GB" altLang="en-US" sz="2200" dirty="0"/>
              <a:t>is described in the past tense: </a:t>
            </a:r>
          </a:p>
          <a:p>
            <a:pPr marL="0" indent="0" eaLnBrk="1" hangingPunct="1">
              <a:buNone/>
            </a:pPr>
            <a:r>
              <a:rPr lang="en-GB" altLang="en-US" sz="2400" dirty="0">
                <a:solidFill>
                  <a:srgbClr val="FFFF00"/>
                </a:solidFill>
                <a:latin typeface="Palatino Linotype" panose="02040502050505030304" pitchFamily="18" charset="0"/>
              </a:rPr>
              <a:t>Ted Hughes </a:t>
            </a:r>
            <a:r>
              <a:rPr lang="en-GB" altLang="en-US" sz="2400" u="sng" dirty="0">
                <a:solidFill>
                  <a:srgbClr val="FFFF00"/>
                </a:solidFill>
                <a:latin typeface="Palatino Linotype" panose="02040502050505030304" pitchFamily="18" charset="0"/>
              </a:rPr>
              <a:t>was</a:t>
            </a:r>
            <a:r>
              <a:rPr lang="en-GB" altLang="en-US" sz="2400" dirty="0">
                <a:solidFill>
                  <a:srgbClr val="FFFF00"/>
                </a:solidFill>
                <a:latin typeface="Palatino Linotype" panose="02040502050505030304" pitchFamily="18" charset="0"/>
              </a:rPr>
              <a:t> the Poet Laureate.</a:t>
            </a:r>
          </a:p>
        </p:txBody>
      </p:sp>
      <p:sp>
        <p:nvSpPr>
          <p:cNvPr id="5" name="Rectangle 4">
            <a:extLst>
              <a:ext uri="{FF2B5EF4-FFF2-40B4-BE49-F238E27FC236}">
                <a16:creationId xmlns:a16="http://schemas.microsoft.com/office/drawing/2014/main" id="{234B9DD1-F8A3-443D-AC6B-52159852F55B}"/>
              </a:ext>
            </a:extLst>
          </p:cNvPr>
          <p:cNvSpPr/>
          <p:nvPr/>
        </p:nvSpPr>
        <p:spPr>
          <a:xfrm>
            <a:off x="7668344" y="332656"/>
            <a:ext cx="811441" cy="307777"/>
          </a:xfrm>
          <a:prstGeom prst="rect">
            <a:avLst/>
          </a:prstGeom>
        </p:spPr>
        <p:txBody>
          <a:bodyPr wrap="none">
            <a:spAutoFit/>
          </a:bodyPr>
          <a:lstStyle/>
          <a:p>
            <a:r>
              <a:rPr lang="en-GB" sz="1400" dirty="0">
                <a:solidFill>
                  <a:prstClr val="black">
                    <a:lumMod val="85000"/>
                    <a:lumOff val="15000"/>
                  </a:prstClr>
                </a:solidFill>
                <a:latin typeface="18thCentury"/>
                <a:ea typeface="+mj-ea"/>
                <a:cs typeface="+mj-cs"/>
              </a:rPr>
              <a:t>CSSK404</a:t>
            </a:r>
            <a:endParaRPr lang="en-GB" sz="1400" dirty="0">
              <a:latin typeface="18thCentury"/>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251520" y="188640"/>
            <a:ext cx="7055380" cy="1176083"/>
          </a:xfrm>
        </p:spPr>
        <p:txBody>
          <a:bodyPr/>
          <a:lstStyle/>
          <a:p>
            <a:r>
              <a:rPr lang="en-GB" altLang="en-US" sz="3600" dirty="0">
                <a:solidFill>
                  <a:srgbClr val="FFFF00"/>
                </a:solidFill>
                <a:latin typeface="18thCentury" pitchFamily="2" charset="0"/>
              </a:rPr>
              <a:t>CRITIQUING doesn’t mean rubbishing:</a:t>
            </a:r>
          </a:p>
        </p:txBody>
      </p:sp>
      <p:sp>
        <p:nvSpPr>
          <p:cNvPr id="9219" name="Rectangle 3"/>
          <p:cNvSpPr>
            <a:spLocks noGrp="1" noChangeArrowheads="1"/>
          </p:cNvSpPr>
          <p:nvPr>
            <p:ph idx="1"/>
          </p:nvPr>
        </p:nvSpPr>
        <p:spPr>
          <a:xfrm>
            <a:off x="395536" y="1628801"/>
            <a:ext cx="8280920" cy="4619606"/>
          </a:xfrm>
        </p:spPr>
        <p:txBody>
          <a:bodyPr>
            <a:normAutofit/>
          </a:bodyPr>
          <a:lstStyle/>
          <a:p>
            <a:pPr marL="0" indent="0" eaLnBrk="1" hangingPunct="1">
              <a:lnSpc>
                <a:spcPct val="110000"/>
              </a:lnSpc>
              <a:spcBef>
                <a:spcPts val="600"/>
              </a:spcBef>
              <a:buNone/>
            </a:pPr>
            <a:r>
              <a:rPr lang="en-GB" altLang="en-US" sz="2200" dirty="0"/>
              <a:t>COMPARE</a:t>
            </a:r>
          </a:p>
          <a:p>
            <a:pPr marL="514350" indent="-514350" eaLnBrk="1" hangingPunct="1">
              <a:spcBef>
                <a:spcPts val="0"/>
              </a:spcBef>
              <a:buFont typeface="+mj-lt"/>
              <a:buAutoNum type="arabicPeriod"/>
            </a:pPr>
            <a:r>
              <a:rPr lang="en-GB" altLang="en-US" sz="2200" dirty="0">
                <a:solidFill>
                  <a:srgbClr val="FFFF00"/>
                </a:solidFill>
                <a:latin typeface="Palatino Linotype" panose="02040502050505030304" pitchFamily="18" charset="0"/>
              </a:rPr>
              <a:t>Spielberg’s films are obviously sentimental nonsense.</a:t>
            </a:r>
          </a:p>
          <a:p>
            <a:pPr marL="514350" indent="-514350" eaLnBrk="1" hangingPunct="1">
              <a:spcBef>
                <a:spcPts val="0"/>
              </a:spcBef>
              <a:buFont typeface="+mj-lt"/>
              <a:buAutoNum type="arabicPeriod"/>
            </a:pPr>
            <a:r>
              <a:rPr lang="en-GB" altLang="en-US" sz="2200" dirty="0">
                <a:solidFill>
                  <a:srgbClr val="FFFF00"/>
                </a:solidFill>
                <a:latin typeface="Palatino Linotype" panose="02040502050505030304" pitchFamily="18" charset="0"/>
              </a:rPr>
              <a:t>Spielberg’s films frequently rely upon conventions derived from recognisably sentimental narrative structures.</a:t>
            </a:r>
          </a:p>
          <a:p>
            <a:pPr marL="0" indent="0" eaLnBrk="1" hangingPunct="1">
              <a:spcBef>
                <a:spcPts val="0"/>
              </a:spcBef>
              <a:buNone/>
            </a:pPr>
            <a:endParaRPr lang="en-GB" altLang="en-US" sz="2400" dirty="0"/>
          </a:p>
          <a:p>
            <a:pPr marL="0" indent="0" eaLnBrk="1" hangingPunct="1">
              <a:lnSpc>
                <a:spcPct val="110000"/>
              </a:lnSpc>
              <a:spcBef>
                <a:spcPts val="600"/>
              </a:spcBef>
              <a:buNone/>
            </a:pPr>
            <a:r>
              <a:rPr lang="en-GB" altLang="en-US" sz="2200" u="sng" dirty="0"/>
              <a:t>Avoid</a:t>
            </a:r>
            <a:r>
              <a:rPr lang="en-GB" altLang="en-US" sz="2200" dirty="0"/>
              <a:t> phrases like: </a:t>
            </a:r>
            <a:r>
              <a:rPr lang="en-GB" altLang="en-US" sz="2200" dirty="0">
                <a:solidFill>
                  <a:srgbClr val="FFFF00"/>
                </a:solidFill>
              </a:rPr>
              <a:t>‘I think ….’ ‘I feel …’ or ‘in my opinion’ </a:t>
            </a:r>
            <a:r>
              <a:rPr lang="en-GB" altLang="en-US" sz="2200" dirty="0"/>
              <a:t>This is implicit in your essay: WHO ELSE IS WRITING IT?</a:t>
            </a:r>
            <a:r>
              <a:rPr lang="en-GB" altLang="en-US" sz="2200" b="1" dirty="0"/>
              <a:t> </a:t>
            </a:r>
          </a:p>
          <a:p>
            <a:pPr marL="0" indent="0" eaLnBrk="1" hangingPunct="1">
              <a:lnSpc>
                <a:spcPct val="110000"/>
              </a:lnSpc>
              <a:spcBef>
                <a:spcPts val="600"/>
              </a:spcBef>
              <a:buNone/>
            </a:pPr>
            <a:endParaRPr lang="en-GB" altLang="en-US" sz="1000" dirty="0"/>
          </a:p>
          <a:p>
            <a:pPr marL="0" indent="0" eaLnBrk="1" hangingPunct="1">
              <a:lnSpc>
                <a:spcPct val="110000"/>
              </a:lnSpc>
              <a:spcBef>
                <a:spcPts val="600"/>
              </a:spcBef>
              <a:buNone/>
            </a:pPr>
            <a:r>
              <a:rPr lang="en-GB" altLang="en-US" sz="2200" dirty="0"/>
              <a:t>Such phrases should be employed to indicate when you stand out from/disagree with others: </a:t>
            </a:r>
          </a:p>
          <a:p>
            <a:pPr marL="0" indent="0" eaLnBrk="1" hangingPunct="1">
              <a:lnSpc>
                <a:spcPct val="110000"/>
              </a:lnSpc>
              <a:spcBef>
                <a:spcPts val="600"/>
              </a:spcBef>
              <a:buNone/>
            </a:pPr>
            <a:r>
              <a:rPr lang="en-GB" altLang="en-US" sz="2200" dirty="0">
                <a:solidFill>
                  <a:srgbClr val="FFFF00"/>
                </a:solidFill>
                <a:latin typeface="Palatino Linotype" panose="02040502050505030304" pitchFamily="18" charset="0"/>
              </a:rPr>
              <a:t>	‘X says …., Y agrees that … but I consider…’</a:t>
            </a:r>
          </a:p>
        </p:txBody>
      </p:sp>
      <p:sp>
        <p:nvSpPr>
          <p:cNvPr id="5" name="Rectangle 4">
            <a:extLst>
              <a:ext uri="{FF2B5EF4-FFF2-40B4-BE49-F238E27FC236}">
                <a16:creationId xmlns:a16="http://schemas.microsoft.com/office/drawing/2014/main" id="{4959A068-FB94-42B9-8F74-8CFE53621B15}"/>
              </a:ext>
            </a:extLst>
          </p:cNvPr>
          <p:cNvSpPr/>
          <p:nvPr/>
        </p:nvSpPr>
        <p:spPr>
          <a:xfrm>
            <a:off x="7668344" y="332656"/>
            <a:ext cx="811441" cy="307777"/>
          </a:xfrm>
          <a:prstGeom prst="rect">
            <a:avLst/>
          </a:prstGeom>
        </p:spPr>
        <p:txBody>
          <a:bodyPr wrap="none">
            <a:spAutoFit/>
          </a:bodyPr>
          <a:lstStyle/>
          <a:p>
            <a:r>
              <a:rPr lang="en-GB" sz="1400" dirty="0">
                <a:solidFill>
                  <a:prstClr val="black">
                    <a:lumMod val="85000"/>
                    <a:lumOff val="15000"/>
                  </a:prstClr>
                </a:solidFill>
                <a:latin typeface="18thCentury"/>
                <a:ea typeface="+mj-ea"/>
                <a:cs typeface="+mj-cs"/>
              </a:rPr>
              <a:t>CSSK404</a:t>
            </a:r>
            <a:endParaRPr lang="en-GB" sz="1400" dirty="0">
              <a:latin typeface="18thCentury"/>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323528" y="188640"/>
            <a:ext cx="7776864" cy="1080120"/>
          </a:xfrm>
        </p:spPr>
        <p:txBody>
          <a:bodyPr/>
          <a:lstStyle/>
          <a:p>
            <a:pPr eaLnBrk="1" hangingPunct="1"/>
            <a:r>
              <a:rPr lang="en-GB" altLang="en-US" sz="3400" dirty="0">
                <a:solidFill>
                  <a:srgbClr val="FFFF00"/>
                </a:solidFill>
                <a:latin typeface="18thCentury" pitchFamily="2" charset="0"/>
              </a:rPr>
              <a:t>Argue with EVIDENCE: don’t assert or generalize</a:t>
            </a:r>
            <a:r>
              <a:rPr lang="en-GB" altLang="en-US" sz="3600" dirty="0">
                <a:solidFill>
                  <a:srgbClr val="FFFF00"/>
                </a:solidFill>
                <a:latin typeface="18thCentury" pitchFamily="2" charset="0"/>
              </a:rPr>
              <a:t>:</a:t>
            </a:r>
          </a:p>
        </p:txBody>
      </p:sp>
      <p:sp>
        <p:nvSpPr>
          <p:cNvPr id="10243" name="Rectangle 3"/>
          <p:cNvSpPr>
            <a:spLocks noGrp="1" noChangeArrowheads="1"/>
          </p:cNvSpPr>
          <p:nvPr>
            <p:ph idx="1"/>
          </p:nvPr>
        </p:nvSpPr>
        <p:spPr>
          <a:xfrm>
            <a:off x="306259" y="1545284"/>
            <a:ext cx="8431577" cy="5124076"/>
          </a:xfrm>
        </p:spPr>
        <p:txBody>
          <a:bodyPr>
            <a:normAutofit fontScale="92500" lnSpcReduction="10000"/>
          </a:bodyPr>
          <a:lstStyle/>
          <a:p>
            <a:pPr marL="0" indent="0" algn="r" eaLnBrk="1" hangingPunct="1">
              <a:lnSpc>
                <a:spcPct val="80000"/>
              </a:lnSpc>
              <a:buNone/>
            </a:pPr>
            <a:r>
              <a:rPr lang="en-GB" altLang="en-US" sz="2000" dirty="0"/>
              <a:t>EXAMPLES</a:t>
            </a:r>
          </a:p>
          <a:p>
            <a:pPr marL="0" indent="0" algn="ctr" eaLnBrk="1" hangingPunct="1">
              <a:lnSpc>
                <a:spcPct val="80000"/>
              </a:lnSpc>
              <a:buNone/>
            </a:pPr>
            <a:endParaRPr lang="en-GB" altLang="en-US" sz="900" dirty="0"/>
          </a:p>
          <a:p>
            <a:pPr eaLnBrk="1" hangingPunct="1">
              <a:lnSpc>
                <a:spcPct val="120000"/>
              </a:lnSpc>
              <a:spcBef>
                <a:spcPts val="0"/>
              </a:spcBef>
              <a:buFont typeface="Wingdings" panose="05000000000000000000" pitchFamily="2" charset="2"/>
              <a:buNone/>
            </a:pPr>
            <a:r>
              <a:rPr lang="en-GB" altLang="en-US" sz="2000" i="1" dirty="0"/>
              <a:t>	</a:t>
            </a:r>
            <a:r>
              <a:rPr lang="en-GB" altLang="en-US" sz="2400" dirty="0">
                <a:solidFill>
                  <a:srgbClr val="FFFF00"/>
                </a:solidFill>
              </a:rPr>
              <a:t>Pope’s use of the couplet form is splendid</a:t>
            </a:r>
          </a:p>
          <a:p>
            <a:pPr eaLnBrk="1" hangingPunct="1">
              <a:lnSpc>
                <a:spcPct val="120000"/>
              </a:lnSpc>
              <a:spcBef>
                <a:spcPts val="0"/>
              </a:spcBef>
              <a:buFont typeface="Wingdings" panose="05000000000000000000" pitchFamily="2" charset="2"/>
              <a:buNone/>
            </a:pPr>
            <a:r>
              <a:rPr lang="en-GB" altLang="en-US" sz="2400" dirty="0">
                <a:solidFill>
                  <a:srgbClr val="FFFF00"/>
                </a:solidFill>
              </a:rPr>
              <a:t>	All of the output of Channel 5 is pornographic.</a:t>
            </a:r>
          </a:p>
          <a:p>
            <a:pPr marL="0" indent="0">
              <a:lnSpc>
                <a:spcPct val="110000"/>
              </a:lnSpc>
              <a:spcBef>
                <a:spcPts val="0"/>
              </a:spcBef>
              <a:buNone/>
            </a:pPr>
            <a:endParaRPr lang="en-GB" altLang="en-US" sz="1200" i="1" dirty="0"/>
          </a:p>
          <a:p>
            <a:pPr marL="0" indent="0" eaLnBrk="1" hangingPunct="1">
              <a:lnSpc>
                <a:spcPct val="110000"/>
              </a:lnSpc>
              <a:spcBef>
                <a:spcPts val="0"/>
              </a:spcBef>
              <a:buNone/>
            </a:pPr>
            <a:r>
              <a:rPr lang="en-GB" altLang="en-US" sz="2400" dirty="0"/>
              <a:t>Carefully phrased overviews should be followed by specifics: quotations, examples, critical evidence, data</a:t>
            </a:r>
          </a:p>
          <a:p>
            <a:pPr eaLnBrk="1" hangingPunct="1">
              <a:lnSpc>
                <a:spcPct val="120000"/>
              </a:lnSpc>
              <a:spcBef>
                <a:spcPts val="0"/>
              </a:spcBef>
              <a:buFont typeface="Wingdings" panose="05000000000000000000" pitchFamily="2" charset="2"/>
              <a:buNone/>
            </a:pPr>
            <a:r>
              <a:rPr lang="en-GB" altLang="en-US" sz="2000" i="1" dirty="0"/>
              <a:t>	</a:t>
            </a:r>
            <a:r>
              <a:rPr lang="en-GB" altLang="en-US" sz="2400" dirty="0">
                <a:solidFill>
                  <a:srgbClr val="FFFF00"/>
                </a:solidFill>
              </a:rPr>
              <a:t>A considerable amount of the material screened on Channel 5 after the watershed might be considered to be soft porn. As Joe </a:t>
            </a:r>
            <a:r>
              <a:rPr lang="en-GB" altLang="en-US" sz="2400" dirty="0" err="1">
                <a:solidFill>
                  <a:srgbClr val="FFFF00"/>
                </a:solidFill>
              </a:rPr>
              <a:t>Bloggs</a:t>
            </a:r>
            <a:r>
              <a:rPr lang="en-GB" altLang="en-US" sz="2400" dirty="0">
                <a:solidFill>
                  <a:srgbClr val="FFFF00"/>
                </a:solidFill>
              </a:rPr>
              <a:t> demonstrates …. Typical of such output is the film </a:t>
            </a:r>
            <a:r>
              <a:rPr lang="en-GB" altLang="en-US" sz="2400" i="1" dirty="0">
                <a:solidFill>
                  <a:srgbClr val="FFFF00"/>
                </a:solidFill>
              </a:rPr>
              <a:t>XXX in Paris</a:t>
            </a:r>
            <a:r>
              <a:rPr lang="en-GB" altLang="en-US" sz="2400" dirty="0">
                <a:solidFill>
                  <a:srgbClr val="FFFF00"/>
                </a:solidFill>
              </a:rPr>
              <a:t> in which …</a:t>
            </a:r>
            <a:r>
              <a:rPr lang="en-GB" altLang="en-US" sz="2000" dirty="0">
                <a:solidFill>
                  <a:srgbClr val="FFFF00"/>
                </a:solidFill>
              </a:rPr>
              <a:t>. </a:t>
            </a:r>
          </a:p>
          <a:p>
            <a:pPr eaLnBrk="1" hangingPunct="1">
              <a:lnSpc>
                <a:spcPct val="110000"/>
              </a:lnSpc>
              <a:buFont typeface="Wingdings" panose="05000000000000000000" pitchFamily="2" charset="2"/>
              <a:buNone/>
            </a:pPr>
            <a:endParaRPr lang="en-GB" altLang="en-US" sz="1200" dirty="0">
              <a:solidFill>
                <a:srgbClr val="FFFF00"/>
              </a:solidFill>
            </a:endParaRPr>
          </a:p>
          <a:p>
            <a:pPr marL="0" indent="0">
              <a:lnSpc>
                <a:spcPct val="110000"/>
              </a:lnSpc>
              <a:spcBef>
                <a:spcPts val="0"/>
              </a:spcBef>
              <a:buNone/>
            </a:pPr>
            <a:r>
              <a:rPr lang="en-GB" altLang="en-US" sz="2400" dirty="0"/>
              <a:t>Avoid overwriting /over estimating – and sounding pompous:</a:t>
            </a:r>
          </a:p>
          <a:p>
            <a:pPr eaLnBrk="1" hangingPunct="1">
              <a:lnSpc>
                <a:spcPct val="120000"/>
              </a:lnSpc>
              <a:spcBef>
                <a:spcPts val="0"/>
              </a:spcBef>
              <a:buFont typeface="Wingdings" panose="05000000000000000000" pitchFamily="2" charset="2"/>
              <a:buNone/>
            </a:pPr>
            <a:r>
              <a:rPr lang="en-GB" altLang="en-US" sz="2000" i="1" dirty="0"/>
              <a:t>	</a:t>
            </a:r>
            <a:r>
              <a:rPr lang="en-GB" altLang="en-US" sz="2400" dirty="0">
                <a:solidFill>
                  <a:srgbClr val="FFFF00"/>
                </a:solidFill>
              </a:rPr>
              <a:t>One finds it impossible to ignore …</a:t>
            </a:r>
          </a:p>
          <a:p>
            <a:pPr eaLnBrk="1" hangingPunct="1">
              <a:lnSpc>
                <a:spcPct val="120000"/>
              </a:lnSpc>
              <a:spcBef>
                <a:spcPts val="0"/>
              </a:spcBef>
              <a:buFont typeface="Wingdings" panose="05000000000000000000" pitchFamily="2" charset="2"/>
              <a:buNone/>
            </a:pPr>
            <a:r>
              <a:rPr lang="en-GB" altLang="en-US" sz="2400" dirty="0">
                <a:solidFill>
                  <a:srgbClr val="FFFF00"/>
                </a:solidFill>
              </a:rPr>
              <a:t>	No intelligent reader could help but agree …</a:t>
            </a:r>
            <a:endParaRPr lang="en-GB" altLang="en-US" sz="2000" dirty="0">
              <a:solidFill>
                <a:srgbClr val="FFFF00"/>
              </a:solidFill>
            </a:endParaRPr>
          </a:p>
        </p:txBody>
      </p:sp>
      <p:sp>
        <p:nvSpPr>
          <p:cNvPr id="5" name="Rectangle 4">
            <a:extLst>
              <a:ext uri="{FF2B5EF4-FFF2-40B4-BE49-F238E27FC236}">
                <a16:creationId xmlns:a16="http://schemas.microsoft.com/office/drawing/2014/main" id="{08E81211-545E-4DB6-9FC9-C6E09992ED7B}"/>
              </a:ext>
            </a:extLst>
          </p:cNvPr>
          <p:cNvSpPr/>
          <p:nvPr/>
        </p:nvSpPr>
        <p:spPr>
          <a:xfrm>
            <a:off x="7668344" y="332656"/>
            <a:ext cx="811441" cy="307777"/>
          </a:xfrm>
          <a:prstGeom prst="rect">
            <a:avLst/>
          </a:prstGeom>
        </p:spPr>
        <p:txBody>
          <a:bodyPr wrap="none">
            <a:spAutoFit/>
          </a:bodyPr>
          <a:lstStyle/>
          <a:p>
            <a:r>
              <a:rPr lang="en-GB" sz="1400" dirty="0">
                <a:solidFill>
                  <a:prstClr val="black">
                    <a:lumMod val="85000"/>
                    <a:lumOff val="15000"/>
                  </a:prstClr>
                </a:solidFill>
                <a:latin typeface="18thCentury"/>
                <a:ea typeface="+mj-ea"/>
                <a:cs typeface="+mj-cs"/>
              </a:rPr>
              <a:t>CSSK404</a:t>
            </a:r>
            <a:endParaRPr lang="en-GB" sz="1400" dirty="0">
              <a:latin typeface="18thCentury"/>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543437" y="197789"/>
            <a:ext cx="7055380" cy="744034"/>
          </a:xfrm>
        </p:spPr>
        <p:txBody>
          <a:bodyPr/>
          <a:lstStyle/>
          <a:p>
            <a:pPr eaLnBrk="1" hangingPunct="1"/>
            <a:r>
              <a:rPr lang="en-US" altLang="en-US" sz="3600" dirty="0">
                <a:solidFill>
                  <a:srgbClr val="FFFF00"/>
                </a:solidFill>
                <a:latin typeface="18thCentury" pitchFamily="2" charset="0"/>
              </a:rPr>
              <a:t>DO NOT …</a:t>
            </a:r>
          </a:p>
        </p:txBody>
      </p:sp>
      <p:sp>
        <p:nvSpPr>
          <p:cNvPr id="11267" name="Rectangle 3"/>
          <p:cNvSpPr>
            <a:spLocks noGrp="1" noChangeArrowheads="1"/>
          </p:cNvSpPr>
          <p:nvPr>
            <p:ph idx="1"/>
          </p:nvPr>
        </p:nvSpPr>
        <p:spPr>
          <a:xfrm>
            <a:off x="510893" y="1181657"/>
            <a:ext cx="7831706" cy="5400600"/>
          </a:xfrm>
        </p:spPr>
        <p:txBody>
          <a:bodyPr>
            <a:normAutofit fontScale="92500" lnSpcReduction="20000"/>
          </a:bodyPr>
          <a:lstStyle/>
          <a:p>
            <a:pPr marL="0" indent="0">
              <a:lnSpc>
                <a:spcPct val="110000"/>
              </a:lnSpc>
              <a:buNone/>
            </a:pPr>
            <a:r>
              <a:rPr lang="en-GB" altLang="en-US" sz="2400" dirty="0"/>
              <a:t>Don’t promise: DO (don’t waste your limited words)</a:t>
            </a:r>
          </a:p>
          <a:p>
            <a:pPr>
              <a:lnSpc>
                <a:spcPct val="110000"/>
              </a:lnSpc>
              <a:buFont typeface="Arial" panose="020B0604020202020204" pitchFamily="34" charset="0"/>
              <a:buChar char="•"/>
            </a:pPr>
            <a:r>
              <a:rPr lang="en-GB" altLang="en-US" sz="2400" u="sng" dirty="0">
                <a:solidFill>
                  <a:srgbClr val="FFFF00"/>
                </a:solidFill>
                <a:latin typeface="Palatino Linotype" panose="02040502050505030304" pitchFamily="18" charset="0"/>
              </a:rPr>
              <a:t>Before</a:t>
            </a:r>
            <a:r>
              <a:rPr lang="en-GB" altLang="en-US" sz="2400" dirty="0">
                <a:solidFill>
                  <a:srgbClr val="FFFF00"/>
                </a:solidFill>
                <a:latin typeface="Palatino Linotype" panose="02040502050505030304" pitchFamily="18" charset="0"/>
              </a:rPr>
              <a:t> beginning my essay I will….</a:t>
            </a:r>
            <a:r>
              <a:rPr lang="en-GB" altLang="en-US" sz="2400" dirty="0"/>
              <a:t> </a:t>
            </a:r>
          </a:p>
          <a:p>
            <a:pPr marL="0" indent="0" eaLnBrk="1" hangingPunct="1">
              <a:lnSpc>
                <a:spcPct val="110000"/>
              </a:lnSpc>
              <a:buNone/>
            </a:pPr>
            <a:r>
              <a:rPr lang="en-GB" altLang="en-US" sz="2400" dirty="0"/>
              <a:t>Don’t define where understanding can be assumed</a:t>
            </a:r>
          </a:p>
          <a:p>
            <a:pPr eaLnBrk="1" hangingPunct="1">
              <a:lnSpc>
                <a:spcPct val="110000"/>
              </a:lnSpc>
              <a:buFont typeface="Arial" panose="020B0604020202020204" pitchFamily="34" charset="0"/>
              <a:buChar char="•"/>
            </a:pPr>
            <a:r>
              <a:rPr lang="en-GB" altLang="en-US" sz="2400" dirty="0">
                <a:solidFill>
                  <a:srgbClr val="FFFF00"/>
                </a:solidFill>
                <a:latin typeface="Palatino Linotype" panose="02040502050505030304" pitchFamily="18" charset="0"/>
              </a:rPr>
              <a:t>Before writing this essay I must first define what the word essay means … </a:t>
            </a:r>
            <a:endParaRPr lang="en-GB" altLang="en-US" sz="1100" dirty="0">
              <a:solidFill>
                <a:srgbClr val="FFFF00"/>
              </a:solidFill>
              <a:latin typeface="Palatino Linotype" panose="02040502050505030304" pitchFamily="18" charset="0"/>
            </a:endParaRPr>
          </a:p>
          <a:p>
            <a:pPr marL="0" indent="0" eaLnBrk="1" hangingPunct="1">
              <a:lnSpc>
                <a:spcPct val="110000"/>
              </a:lnSpc>
              <a:buNone/>
            </a:pPr>
            <a:r>
              <a:rPr lang="en-GB" altLang="en-US" sz="2400" dirty="0"/>
              <a:t>However attention to the complexity of key terms such as </a:t>
            </a:r>
            <a:r>
              <a:rPr lang="en-GB" altLang="en-US" sz="2400" i="1" dirty="0"/>
              <a:t>expressionism, realism, comedy </a:t>
            </a:r>
            <a:r>
              <a:rPr lang="en-GB" altLang="en-US" sz="2400" dirty="0"/>
              <a:t>etc. etc. --- particularly where there are differing opinions, or a complex history, to a key word --- </a:t>
            </a:r>
            <a:r>
              <a:rPr lang="en-GB" altLang="en-US" sz="2400" i="1" dirty="0"/>
              <a:t>is</a:t>
            </a:r>
            <a:r>
              <a:rPr lang="en-GB" altLang="en-US" sz="2400" dirty="0"/>
              <a:t> valuable.</a:t>
            </a:r>
          </a:p>
          <a:p>
            <a:pPr marL="0" indent="0" algn="ctr" eaLnBrk="1" hangingPunct="1">
              <a:lnSpc>
                <a:spcPct val="110000"/>
              </a:lnSpc>
              <a:buNone/>
            </a:pPr>
            <a:r>
              <a:rPr lang="en-GB" altLang="en-US" sz="2400" dirty="0"/>
              <a:t>----------</a:t>
            </a:r>
          </a:p>
          <a:p>
            <a:pPr marL="0" indent="0">
              <a:lnSpc>
                <a:spcPct val="110000"/>
              </a:lnSpc>
              <a:buNone/>
            </a:pPr>
            <a:r>
              <a:rPr lang="en-GB" altLang="en-US" sz="2400" dirty="0"/>
              <a:t>See Emma Darwin’s excellent blog on examples of Good And Bad Academic Writing: </a:t>
            </a:r>
            <a:r>
              <a:rPr lang="en-GB" altLang="en-US" sz="2100" dirty="0">
                <a:solidFill>
                  <a:srgbClr val="FFFF00"/>
                </a:solidFill>
              </a:rPr>
              <a:t>http://emmadarwin.typepad.com/thisitchofwriting/good-and-bad-academic-writing-some-examples.html</a:t>
            </a:r>
            <a:endParaRPr lang="en-GB" altLang="en-US" sz="2400" dirty="0">
              <a:solidFill>
                <a:srgbClr val="FFFF00"/>
              </a:solidFill>
            </a:endParaRPr>
          </a:p>
        </p:txBody>
      </p:sp>
      <p:sp>
        <p:nvSpPr>
          <p:cNvPr id="5" name="Rectangle 4">
            <a:extLst>
              <a:ext uri="{FF2B5EF4-FFF2-40B4-BE49-F238E27FC236}">
                <a16:creationId xmlns:a16="http://schemas.microsoft.com/office/drawing/2014/main" id="{61B69263-A92F-437C-8E52-43075E9804E0}"/>
              </a:ext>
            </a:extLst>
          </p:cNvPr>
          <p:cNvSpPr/>
          <p:nvPr/>
        </p:nvSpPr>
        <p:spPr>
          <a:xfrm>
            <a:off x="7668344" y="332656"/>
            <a:ext cx="811441" cy="307777"/>
          </a:xfrm>
          <a:prstGeom prst="rect">
            <a:avLst/>
          </a:prstGeom>
        </p:spPr>
        <p:txBody>
          <a:bodyPr wrap="none">
            <a:spAutoFit/>
          </a:bodyPr>
          <a:lstStyle/>
          <a:p>
            <a:r>
              <a:rPr lang="en-GB" sz="1400" dirty="0">
                <a:solidFill>
                  <a:prstClr val="black">
                    <a:lumMod val="85000"/>
                    <a:lumOff val="15000"/>
                  </a:prstClr>
                </a:solidFill>
                <a:latin typeface="18thCentury"/>
                <a:ea typeface="+mj-ea"/>
                <a:cs typeface="+mj-cs"/>
              </a:rPr>
              <a:t>CSSK404</a:t>
            </a:r>
            <a:endParaRPr lang="en-GB" sz="1400" dirty="0">
              <a:latin typeface="18thCentury"/>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539552" y="136376"/>
            <a:ext cx="6480720" cy="1780455"/>
          </a:xfrm>
        </p:spPr>
        <p:txBody>
          <a:bodyPr>
            <a:noAutofit/>
          </a:bodyPr>
          <a:lstStyle/>
          <a:p>
            <a:r>
              <a:rPr lang="en-GB" altLang="en-US" sz="3200" dirty="0">
                <a:solidFill>
                  <a:srgbClr val="FFFF00"/>
                </a:solidFill>
                <a:latin typeface="18thCentury" pitchFamily="2" charset="0"/>
                <a:ea typeface="+mn-ea"/>
                <a:cs typeface="+mn-cs"/>
              </a:rPr>
              <a:t>WORKSHOP:</a:t>
            </a:r>
            <a:r>
              <a:rPr lang="en-GB" altLang="en-US" sz="3200" dirty="0">
                <a:solidFill>
                  <a:srgbClr val="FFFF00"/>
                </a:solidFill>
                <a:latin typeface="18thCentury" pitchFamily="2" charset="0"/>
              </a:rPr>
              <a:t> </a:t>
            </a:r>
            <a:r>
              <a:rPr lang="en-GB" altLang="en-US" sz="3200" dirty="0">
                <a:solidFill>
                  <a:srgbClr val="FFFF00"/>
                </a:solidFill>
                <a:latin typeface="18thCentury" pitchFamily="2" charset="0"/>
                <a:ea typeface="+mn-ea"/>
                <a:cs typeface="+mn-cs"/>
              </a:rPr>
              <a:t>READ THE EXTRACTS FROM STUDENT ESSAY </a:t>
            </a:r>
            <a:br>
              <a:rPr lang="en-GB" altLang="en-US" sz="3200" dirty="0">
                <a:solidFill>
                  <a:srgbClr val="FFFF00"/>
                </a:solidFill>
                <a:latin typeface="18thCentury" pitchFamily="2" charset="0"/>
                <a:ea typeface="+mn-ea"/>
                <a:cs typeface="+mn-cs"/>
              </a:rPr>
            </a:br>
            <a:r>
              <a:rPr lang="en-GB" altLang="en-US" sz="3200" dirty="0">
                <a:solidFill>
                  <a:srgbClr val="FFFF00"/>
                </a:solidFill>
                <a:latin typeface="18thCentury" pitchFamily="2" charset="0"/>
                <a:ea typeface="+mn-ea"/>
                <a:cs typeface="+mn-cs"/>
              </a:rPr>
              <a:t>LOOK AT INTRODUCTIONS</a:t>
            </a:r>
          </a:p>
        </p:txBody>
      </p:sp>
      <p:sp>
        <p:nvSpPr>
          <p:cNvPr id="12291" name="Rectangle 3"/>
          <p:cNvSpPr>
            <a:spLocks noGrp="1" noChangeArrowheads="1"/>
          </p:cNvSpPr>
          <p:nvPr>
            <p:ph idx="1"/>
          </p:nvPr>
        </p:nvSpPr>
        <p:spPr>
          <a:xfrm>
            <a:off x="391343" y="2132856"/>
            <a:ext cx="8361313" cy="4347864"/>
          </a:xfrm>
        </p:spPr>
        <p:txBody>
          <a:bodyPr>
            <a:noAutofit/>
          </a:bodyPr>
          <a:lstStyle/>
          <a:p>
            <a:pPr eaLnBrk="1" hangingPunct="1">
              <a:lnSpc>
                <a:spcPct val="80000"/>
              </a:lnSpc>
              <a:buFont typeface="Arial" panose="020B0604020202020204" pitchFamily="34" charset="0"/>
              <a:buChar char="•"/>
            </a:pPr>
            <a:r>
              <a:rPr lang="en-GB" altLang="en-US" sz="2200" dirty="0">
                <a:latin typeface="+mj-lt"/>
                <a:ea typeface="+mj-ea"/>
                <a:cs typeface="+mj-cs"/>
              </a:rPr>
              <a:t>Which voices, styles, approaches attract you - and why?</a:t>
            </a:r>
          </a:p>
          <a:p>
            <a:pPr eaLnBrk="1" hangingPunct="1">
              <a:lnSpc>
                <a:spcPct val="80000"/>
              </a:lnSpc>
              <a:buFont typeface="Arial" panose="020B0604020202020204" pitchFamily="34" charset="0"/>
              <a:buChar char="•"/>
            </a:pPr>
            <a:r>
              <a:rPr lang="en-GB" altLang="en-US" sz="2200" dirty="0">
                <a:latin typeface="+mj-lt"/>
                <a:ea typeface="+mj-ea"/>
                <a:cs typeface="+mj-cs"/>
              </a:rPr>
              <a:t>Which are the most difficult, or jarring and why? Rephrase the one that you felt worked least well.</a:t>
            </a:r>
          </a:p>
          <a:p>
            <a:pPr eaLnBrk="1" hangingPunct="1">
              <a:lnSpc>
                <a:spcPct val="80000"/>
              </a:lnSpc>
              <a:buFont typeface="Arial" panose="020B0604020202020204" pitchFamily="34" charset="0"/>
              <a:buChar char="•"/>
            </a:pPr>
            <a:r>
              <a:rPr lang="en-GB" altLang="en-US" sz="2200" dirty="0">
                <a:latin typeface="+mj-lt"/>
                <a:ea typeface="+mj-ea"/>
                <a:cs typeface="+mj-cs"/>
              </a:rPr>
              <a:t>What strategies, techniques engage you and why?</a:t>
            </a:r>
          </a:p>
          <a:p>
            <a:pPr eaLnBrk="1" hangingPunct="1">
              <a:lnSpc>
                <a:spcPct val="80000"/>
              </a:lnSpc>
              <a:buFont typeface="Arial" panose="020B0604020202020204" pitchFamily="34" charset="0"/>
              <a:buChar char="•"/>
            </a:pPr>
            <a:r>
              <a:rPr lang="en-GB" altLang="en-US" sz="2200" dirty="0">
                <a:latin typeface="+mj-lt"/>
                <a:ea typeface="+mj-ea"/>
                <a:cs typeface="+mj-cs"/>
              </a:rPr>
              <a:t>Which prose style worked best for you - and why?</a:t>
            </a:r>
          </a:p>
          <a:p>
            <a:pPr eaLnBrk="1" hangingPunct="1">
              <a:lnSpc>
                <a:spcPct val="80000"/>
              </a:lnSpc>
              <a:buFont typeface="Arial" panose="020B0604020202020204" pitchFamily="34" charset="0"/>
              <a:buChar char="•"/>
            </a:pPr>
            <a:r>
              <a:rPr lang="en-GB" altLang="en-US" sz="2200" dirty="0">
                <a:latin typeface="+mj-lt"/>
                <a:ea typeface="+mj-ea"/>
                <a:cs typeface="+mj-cs"/>
              </a:rPr>
              <a:t>What are the strengths and weaknesses of each style?</a:t>
            </a:r>
          </a:p>
          <a:p>
            <a:pPr eaLnBrk="1" hangingPunct="1">
              <a:lnSpc>
                <a:spcPct val="80000"/>
              </a:lnSpc>
              <a:buFont typeface="Arial" panose="020B0604020202020204" pitchFamily="34" charset="0"/>
              <a:buChar char="•"/>
            </a:pPr>
            <a:r>
              <a:rPr lang="en-GB" altLang="en-US" dirty="0">
                <a:latin typeface="+mj-lt"/>
                <a:ea typeface="+mj-ea"/>
                <a:cs typeface="+mj-cs"/>
              </a:rPr>
              <a:t>Remember you are primarily concerned with matters of expression, approach and style, do not worry about the detail of the content.</a:t>
            </a:r>
          </a:p>
          <a:p>
            <a:pPr eaLnBrk="1" hangingPunct="1">
              <a:lnSpc>
                <a:spcPct val="80000"/>
              </a:lnSpc>
              <a:buFont typeface="Arial" panose="020B0604020202020204" pitchFamily="34" charset="0"/>
              <a:buChar char="•"/>
            </a:pPr>
            <a:endParaRPr lang="en-GB" altLang="en-US" dirty="0">
              <a:latin typeface="+mj-lt"/>
              <a:ea typeface="+mj-ea"/>
              <a:cs typeface="+mj-cs"/>
            </a:endParaRPr>
          </a:p>
          <a:p>
            <a:pPr marL="0" indent="0" eaLnBrk="1" hangingPunct="1">
              <a:lnSpc>
                <a:spcPct val="80000"/>
              </a:lnSpc>
              <a:buNone/>
            </a:pPr>
            <a:r>
              <a:rPr lang="en-GB" altLang="en-US" sz="2200" dirty="0">
                <a:latin typeface="+mj-lt"/>
                <a:ea typeface="+mj-ea"/>
                <a:cs typeface="+mj-cs"/>
              </a:rPr>
              <a:t>The </a:t>
            </a:r>
            <a:r>
              <a:rPr lang="en-GB" altLang="en-US" sz="2200" dirty="0">
                <a:solidFill>
                  <a:srgbClr val="FFFF00"/>
                </a:solidFill>
                <a:latin typeface="+mj-lt"/>
                <a:ea typeface="+mj-ea"/>
                <a:cs typeface="+mj-cs"/>
              </a:rPr>
              <a:t>assessed task</a:t>
            </a:r>
            <a:r>
              <a:rPr lang="en-GB" altLang="en-US" sz="2200" dirty="0">
                <a:latin typeface="+mj-lt"/>
                <a:ea typeface="+mj-ea"/>
                <a:cs typeface="+mj-cs"/>
              </a:rPr>
              <a:t> here will be </a:t>
            </a:r>
          </a:p>
          <a:p>
            <a:pPr lvl="1">
              <a:lnSpc>
                <a:spcPct val="80000"/>
              </a:lnSpc>
              <a:buFont typeface="Arial" panose="020B0604020202020204" pitchFamily="34" charset="0"/>
              <a:buChar char="•"/>
            </a:pPr>
            <a:r>
              <a:rPr lang="en-GB" altLang="en-US" sz="1800" dirty="0">
                <a:latin typeface="+mj-lt"/>
                <a:ea typeface="+mj-ea"/>
                <a:cs typeface="+mj-cs"/>
              </a:rPr>
              <a:t>to offer a detailed critique of a essay you have found.</a:t>
            </a:r>
          </a:p>
        </p:txBody>
      </p:sp>
      <p:sp>
        <p:nvSpPr>
          <p:cNvPr id="5" name="Rectangle 4">
            <a:extLst>
              <a:ext uri="{FF2B5EF4-FFF2-40B4-BE49-F238E27FC236}">
                <a16:creationId xmlns:a16="http://schemas.microsoft.com/office/drawing/2014/main" id="{520CE9EE-808D-43F1-926D-BF64C438DA7E}"/>
              </a:ext>
            </a:extLst>
          </p:cNvPr>
          <p:cNvSpPr/>
          <p:nvPr/>
        </p:nvSpPr>
        <p:spPr>
          <a:xfrm>
            <a:off x="7668344" y="332656"/>
            <a:ext cx="811441" cy="307777"/>
          </a:xfrm>
          <a:prstGeom prst="rect">
            <a:avLst/>
          </a:prstGeom>
        </p:spPr>
        <p:txBody>
          <a:bodyPr wrap="none">
            <a:spAutoFit/>
          </a:bodyPr>
          <a:lstStyle/>
          <a:p>
            <a:r>
              <a:rPr lang="en-GB" sz="1400" dirty="0">
                <a:solidFill>
                  <a:prstClr val="black">
                    <a:lumMod val="85000"/>
                    <a:lumOff val="15000"/>
                  </a:prstClr>
                </a:solidFill>
                <a:latin typeface="18thCentury"/>
                <a:ea typeface="+mj-ea"/>
                <a:cs typeface="+mj-cs"/>
              </a:rPr>
              <a:t>CSSK404</a:t>
            </a:r>
            <a:endParaRPr lang="en-GB" sz="1400" dirty="0">
              <a:latin typeface="18thCentury"/>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187</TotalTime>
  <Words>995</Words>
  <Application>Microsoft Office PowerPoint</Application>
  <PresentationFormat>On-screen Show (4:3)</PresentationFormat>
  <Paragraphs>93</Paragraphs>
  <Slides>10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18thCentury</vt:lpstr>
      <vt:lpstr>Arial</vt:lpstr>
      <vt:lpstr>Arial Narrow</vt:lpstr>
      <vt:lpstr>Century Gothic</vt:lpstr>
      <vt:lpstr>Palatino Linotype</vt:lpstr>
      <vt:lpstr>Wingdings</vt:lpstr>
      <vt:lpstr>Wingdings 3</vt:lpstr>
      <vt:lpstr>Ion</vt:lpstr>
      <vt:lpstr>Academic Writing</vt:lpstr>
      <vt:lpstr>RELATING the Particular to the Conceptual</vt:lpstr>
      <vt:lpstr>CHARACTERISTICS of Academic Writing?</vt:lpstr>
      <vt:lpstr>VERBS are your friend in trying to write clearly and with energy … because it's so important to avoid car-crashes of nouns:  </vt:lpstr>
      <vt:lpstr>SHORTEN sentences whenever possible  </vt:lpstr>
      <vt:lpstr>Use the PRESENT TENSE when discussing a text</vt:lpstr>
      <vt:lpstr>CRITIQUING doesn’t mean rubbishing:</vt:lpstr>
      <vt:lpstr>Argue with EVIDENCE: don’t assert or generalize:</vt:lpstr>
      <vt:lpstr>DO NOT …</vt:lpstr>
      <vt:lpstr>WORKSHOP: READ THE EXTRACTS FROM STUDENT ESSAY  LOOK AT INTRODUCTIONS</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Engaging with Culture Prt 1: The Essay</dc:title>
  <dc:creator>IT</dc:creator>
  <cp:lastModifiedBy>Jeni Williams</cp:lastModifiedBy>
  <cp:revision>36</cp:revision>
  <dcterms:created xsi:type="dcterms:W3CDTF">2009-09-15T17:06:25Z</dcterms:created>
  <dcterms:modified xsi:type="dcterms:W3CDTF">2017-11-10T21:25:07Z</dcterms:modified>
</cp:coreProperties>
</file>