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1" r:id="rId2"/>
    <p:sldId id="262" r:id="rId3"/>
    <p:sldId id="263" r:id="rId4"/>
    <p:sldId id="257" r:id="rId5"/>
    <p:sldId id="256" r:id="rId6"/>
    <p:sldId id="258" r:id="rId7"/>
    <p:sldId id="264"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8" autoAdjust="0"/>
    <p:restoredTop sz="90568" autoAdjust="0"/>
  </p:normalViewPr>
  <p:slideViewPr>
    <p:cSldViewPr snapToGrid="0">
      <p:cViewPr>
        <p:scale>
          <a:sx n="77" d="100"/>
          <a:sy n="77" d="100"/>
        </p:scale>
        <p:origin x="-864" y="-13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F50867-D20C-4B68-B7CB-FBD7C4491DB4}" type="datetimeFigureOut">
              <a:rPr lang="en-GB" smtClean="0"/>
              <a:t>13/12/2021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F1C288-5F86-4803-8603-57156A09FE19}" type="slidenum">
              <a:rPr lang="en-GB" smtClean="0"/>
              <a:t>‹#›</a:t>
            </a:fld>
            <a:endParaRPr lang="en-GB"/>
          </a:p>
        </p:txBody>
      </p:sp>
    </p:spTree>
    <p:extLst>
      <p:ext uri="{BB962C8B-B14F-4D97-AF65-F5344CB8AC3E}">
        <p14:creationId xmlns:p14="http://schemas.microsoft.com/office/powerpoint/2010/main" val="710984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F1C288-5F86-4803-8603-57156A09FE19}" type="slidenum">
              <a:rPr lang="en-GB" smtClean="0"/>
              <a:t>5</a:t>
            </a:fld>
            <a:endParaRPr lang="en-GB"/>
          </a:p>
        </p:txBody>
      </p:sp>
    </p:spTree>
    <p:extLst>
      <p:ext uri="{BB962C8B-B14F-4D97-AF65-F5344CB8AC3E}">
        <p14:creationId xmlns:p14="http://schemas.microsoft.com/office/powerpoint/2010/main" val="2835412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32555F-FB6F-4684-AB72-D1CC84DBED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73652FFF-C00A-4039-90D0-336B1B6956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29F56F1-B947-4242-90A5-2018DFB0B7F4}"/>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5" name="Footer Placeholder 4">
            <a:extLst>
              <a:ext uri="{FF2B5EF4-FFF2-40B4-BE49-F238E27FC236}">
                <a16:creationId xmlns:a16="http://schemas.microsoft.com/office/drawing/2014/main" xmlns="" id="{7D68AF36-FF98-4B75-9409-9006CDBCD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3A6094B-868D-44AC-86B9-2040735B4D6C}"/>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3561873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B26DA8-66C0-416A-929D-871D0900EE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FFBAAAC-C1DD-438C-AC5C-E2DB62D2B4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55B0BB0-A404-4966-B9EA-5981592BB3BC}"/>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5" name="Footer Placeholder 4">
            <a:extLst>
              <a:ext uri="{FF2B5EF4-FFF2-40B4-BE49-F238E27FC236}">
                <a16:creationId xmlns:a16="http://schemas.microsoft.com/office/drawing/2014/main" xmlns="" id="{864C1A24-839E-495B-835A-D0D7444F3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0AF8F78-AA89-4EBE-8B67-5207F11D359D}"/>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1399291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BF4002-5A59-4BB4-AF57-6888C409D3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A1D845B-1296-404D-8FD8-19E351921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9406A3F-CD10-48C9-A593-B84BDCD54F1A}"/>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5" name="Footer Placeholder 4">
            <a:extLst>
              <a:ext uri="{FF2B5EF4-FFF2-40B4-BE49-F238E27FC236}">
                <a16:creationId xmlns:a16="http://schemas.microsoft.com/office/drawing/2014/main" xmlns="" id="{270D9C4B-8D4E-4D32-95DB-E2A4DEEC1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5C4C3C5-A2AF-495F-93E5-B7AD5C3C07C3}"/>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133757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131109-B055-4DFE-84F6-F2A98DCFA6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CC31F89-629B-4494-80C2-E77DE4480A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E6A28B0D-ED04-4B42-B2A6-2EEEE2DD53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64303740-D163-4F7A-9BE0-EB112E14C58A}"/>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6" name="Footer Placeholder 5">
            <a:extLst>
              <a:ext uri="{FF2B5EF4-FFF2-40B4-BE49-F238E27FC236}">
                <a16:creationId xmlns:a16="http://schemas.microsoft.com/office/drawing/2014/main" xmlns="" id="{3F58F8B1-B74C-4FB1-A16C-B402F299AF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C53875C-0306-4242-866F-AA65673A7521}"/>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2879009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EA0345-37BB-455F-9040-95CC72CFA2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0EB08BC-6D81-4DF8-BA50-01112302D1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61A857A8-1294-4399-A737-FCB7950E74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9CAF13CF-093F-4957-9DCA-27C5E05B56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D1AC423D-2931-4073-BB99-F8FE8EFB82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0A9A2719-DDBA-473E-97BF-619D6B94D8FF}"/>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8" name="Footer Placeholder 7">
            <a:extLst>
              <a:ext uri="{FF2B5EF4-FFF2-40B4-BE49-F238E27FC236}">
                <a16:creationId xmlns:a16="http://schemas.microsoft.com/office/drawing/2014/main" xmlns="" id="{DE2619DF-3EFA-4237-B3A2-8BA0787C5E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5B9EB7BB-F109-402F-88C6-9671A9F5CDDE}"/>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193680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9129FA-240F-4DDF-B769-CA3453511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FF8CAEA1-DC4A-416F-ADA1-20E16E37C9BC}"/>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4" name="Footer Placeholder 3">
            <a:extLst>
              <a:ext uri="{FF2B5EF4-FFF2-40B4-BE49-F238E27FC236}">
                <a16:creationId xmlns:a16="http://schemas.microsoft.com/office/drawing/2014/main" xmlns="" id="{2A322E48-9C2C-41FC-A566-4A0573C7F8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6BD50537-A970-43A4-85F0-4CD00B4B5EEB}"/>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284576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5A97BA4-7AB5-4B14-BDE8-7E8EE149F14E}"/>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3" name="Footer Placeholder 2">
            <a:extLst>
              <a:ext uri="{FF2B5EF4-FFF2-40B4-BE49-F238E27FC236}">
                <a16:creationId xmlns:a16="http://schemas.microsoft.com/office/drawing/2014/main" xmlns="" id="{7D86E392-1FBA-4F17-AE15-7AFF9D8EE8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BC4EE4D2-2243-42E8-B083-0B83C5CD87D0}"/>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1757852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C841DE-6125-453E-A121-A22739E074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EAE5A60-5041-4921-8238-65DFFB4179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E94BE982-FB1D-4648-AF86-414F2FCED9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D1705A71-E092-42A3-AFC3-6991BBB76AAE}"/>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6" name="Footer Placeholder 5">
            <a:extLst>
              <a:ext uri="{FF2B5EF4-FFF2-40B4-BE49-F238E27FC236}">
                <a16:creationId xmlns:a16="http://schemas.microsoft.com/office/drawing/2014/main" xmlns="" id="{0CEBDA0A-9FB2-4D73-8908-4EF85E3108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2CFFD86-E29E-4A9D-816A-57A11CEDA887}"/>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1313997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9FEBEF-10D1-42A4-87B7-8C5A6C5DB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D8098CB-AE6B-4CF7-9803-69D395F8C0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47018D8-5613-45A2-9078-B9499FE188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41671B79-8B2F-4F3C-B573-AE8BBDDEFF18}"/>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6" name="Footer Placeholder 5">
            <a:extLst>
              <a:ext uri="{FF2B5EF4-FFF2-40B4-BE49-F238E27FC236}">
                <a16:creationId xmlns:a16="http://schemas.microsoft.com/office/drawing/2014/main" xmlns="" id="{2BD834E3-930F-4594-84C1-8780FE2CE9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A904D41-2F76-41FF-AA57-5BDA0FFCA171}"/>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1718832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495736-3B44-4E5E-B9A7-738CF378D8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24B64C7-B961-4906-BCD6-FDD703EEDB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656EDDA-835E-46BE-A396-AE71643CD191}"/>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5" name="Footer Placeholder 4">
            <a:extLst>
              <a:ext uri="{FF2B5EF4-FFF2-40B4-BE49-F238E27FC236}">
                <a16:creationId xmlns:a16="http://schemas.microsoft.com/office/drawing/2014/main" xmlns="" id="{FF86786D-7BC2-4669-BB02-980937636E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F5BDB60-8504-4DFF-B80C-AC931DC14F06}"/>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3680373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E0CF1ED-B77E-4DAC-95D8-11FFD5E0E0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4BFFE86-D520-4529-8656-412C5AAC84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EA5259F-6E88-4811-BC3C-71ABA14653A9}"/>
              </a:ext>
            </a:extLst>
          </p:cNvPr>
          <p:cNvSpPr>
            <a:spLocks noGrp="1"/>
          </p:cNvSpPr>
          <p:nvPr>
            <p:ph type="dt" sz="half" idx="10"/>
          </p:nvPr>
        </p:nvSpPr>
        <p:spPr/>
        <p:txBody>
          <a:bodyPr/>
          <a:lstStyle/>
          <a:p>
            <a:fld id="{A6FEC8F1-B353-402A-B454-355973221321}" type="datetimeFigureOut">
              <a:rPr lang="en-GB" smtClean="0"/>
              <a:t>13/12/2021</a:t>
            </a:fld>
            <a:endParaRPr lang="en-GB"/>
          </a:p>
        </p:txBody>
      </p:sp>
      <p:sp>
        <p:nvSpPr>
          <p:cNvPr id="5" name="Footer Placeholder 4">
            <a:extLst>
              <a:ext uri="{FF2B5EF4-FFF2-40B4-BE49-F238E27FC236}">
                <a16:creationId xmlns:a16="http://schemas.microsoft.com/office/drawing/2014/main" xmlns="" id="{94CA9706-2FC9-4E12-9A33-752061DDE3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F0F619B-9353-45CB-B4D1-E659FCD987AF}"/>
              </a:ext>
            </a:extLst>
          </p:cNvPr>
          <p:cNvSpPr>
            <a:spLocks noGrp="1"/>
          </p:cNvSpPr>
          <p:nvPr>
            <p:ph type="sldNum" sz="quarter" idx="12"/>
          </p:nvPr>
        </p:nvSpPr>
        <p:spPr/>
        <p:txBody>
          <a:bodyPr/>
          <a:lstStyle/>
          <a:p>
            <a:fld id="{64C38155-FF17-4E23-88A7-9530BD2B7470}" type="slidenum">
              <a:rPr lang="en-GB" smtClean="0"/>
              <a:t>‹#›</a:t>
            </a:fld>
            <a:endParaRPr lang="en-GB"/>
          </a:p>
        </p:txBody>
      </p:sp>
    </p:spTree>
    <p:extLst>
      <p:ext uri="{BB962C8B-B14F-4D97-AF65-F5344CB8AC3E}">
        <p14:creationId xmlns:p14="http://schemas.microsoft.com/office/powerpoint/2010/main" val="335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7828A6F5-4067-4744-8D1E-06CF6A7B56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085B2C7-4A6C-4EFE-9E95-72E7FCB27B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16F02B3-7316-4D70-A121-6C1C3E96AA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FEC8F1-B353-402A-B454-355973221321}" type="datetimeFigureOut">
              <a:rPr lang="en-GB" smtClean="0"/>
              <a:t>13/12/2021</a:t>
            </a:fld>
            <a:endParaRPr lang="en-GB"/>
          </a:p>
        </p:txBody>
      </p:sp>
      <p:sp>
        <p:nvSpPr>
          <p:cNvPr id="5" name="Footer Placeholder 4">
            <a:extLst>
              <a:ext uri="{FF2B5EF4-FFF2-40B4-BE49-F238E27FC236}">
                <a16:creationId xmlns:a16="http://schemas.microsoft.com/office/drawing/2014/main" xmlns="" id="{2100FE78-6F99-4008-B36B-9F205C229D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E6B663BF-03DE-4114-AD09-E72C0DB5F5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C38155-FF17-4E23-88A7-9530BD2B7470}" type="slidenum">
              <a:rPr lang="en-GB" smtClean="0"/>
              <a:t>‹#›</a:t>
            </a:fld>
            <a:endParaRPr lang="en-GB"/>
          </a:p>
        </p:txBody>
      </p:sp>
    </p:spTree>
    <p:extLst>
      <p:ext uri="{BB962C8B-B14F-4D97-AF65-F5344CB8AC3E}">
        <p14:creationId xmlns:p14="http://schemas.microsoft.com/office/powerpoint/2010/main" val="3547635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009" y="196160"/>
            <a:ext cx="10515600" cy="1095927"/>
          </a:xfrm>
        </p:spPr>
        <p:txBody>
          <a:bodyPr>
            <a:normAutofit/>
          </a:bodyPr>
          <a:lstStyle/>
          <a:p>
            <a:r>
              <a:rPr lang="en-US" sz="2400" dirty="0">
                <a:solidFill>
                  <a:schemeClr val="accent4"/>
                </a:solidFill>
                <a:latin typeface="Algerian" pitchFamily="82" charset="0"/>
              </a:rPr>
              <a:t/>
            </a:r>
            <a:br>
              <a:rPr lang="en-US" sz="2400" dirty="0">
                <a:solidFill>
                  <a:schemeClr val="accent4"/>
                </a:solidFill>
                <a:latin typeface="Algerian" pitchFamily="82" charset="0"/>
              </a:rPr>
            </a:br>
            <a:r>
              <a:rPr lang="en-US" sz="2400" b="1" dirty="0">
                <a:solidFill>
                  <a:schemeClr val="accent4"/>
                </a:solidFill>
                <a:latin typeface="Algerian" pitchFamily="82" charset="0"/>
              </a:rPr>
              <a:t>Background of Amazon and why Amazon has decide to move onto physical store.</a:t>
            </a:r>
            <a:endParaRPr lang="en-US" sz="2400" dirty="0">
              <a:solidFill>
                <a:schemeClr val="accent4"/>
              </a:solidFill>
              <a:latin typeface="Algerian" pitchFamily="82" charset="0"/>
            </a:endParaRPr>
          </a:p>
        </p:txBody>
      </p:sp>
      <p:sp>
        <p:nvSpPr>
          <p:cNvPr id="3" name="Content Placeholder 2"/>
          <p:cNvSpPr>
            <a:spLocks noGrp="1"/>
          </p:cNvSpPr>
          <p:nvPr>
            <p:ph idx="1"/>
          </p:nvPr>
        </p:nvSpPr>
        <p:spPr>
          <a:xfrm>
            <a:off x="815009" y="1424881"/>
            <a:ext cx="10515600" cy="4707562"/>
          </a:xfrm>
        </p:spPr>
        <p:txBody>
          <a:bodyPr>
            <a:normAutofit/>
          </a:bodyPr>
          <a:lstStyle/>
          <a:p>
            <a:pPr marL="0" indent="0" algn="just">
              <a:buNone/>
            </a:pPr>
            <a:r>
              <a:rPr lang="en-GB" sz="2000" dirty="0" smtClean="0"/>
              <a:t>     </a:t>
            </a:r>
            <a:r>
              <a:rPr lang="en-GB" sz="2400" dirty="0" smtClean="0">
                <a:solidFill>
                  <a:schemeClr val="accent4"/>
                </a:solidFill>
              </a:rPr>
              <a:t>Brief history</a:t>
            </a:r>
          </a:p>
          <a:p>
            <a:pPr algn="just"/>
            <a:r>
              <a:rPr lang="en-GB" sz="2000" dirty="0" smtClean="0"/>
              <a:t>In </a:t>
            </a:r>
            <a:r>
              <a:rPr lang="en-GB" sz="2000" dirty="0"/>
              <a:t>1994, Amazon was founded by Jeff Bezos as an online books marketplace. </a:t>
            </a:r>
          </a:p>
          <a:p>
            <a:pPr algn="just"/>
            <a:r>
              <a:rPr lang="en-GB" sz="2000" dirty="0"/>
              <a:t>In 1998, Amazon extended to selling music and computer games and purchased online bookstore in Germany and the </a:t>
            </a:r>
            <a:r>
              <a:rPr lang="en-GB" sz="2000" dirty="0" smtClean="0"/>
              <a:t>UK. </a:t>
            </a:r>
            <a:endParaRPr lang="en-GB" sz="2000" dirty="0"/>
          </a:p>
          <a:p>
            <a:pPr algn="just"/>
            <a:r>
              <a:rPr lang="en-GB" sz="2000" dirty="0"/>
              <a:t>In 2015, Amazon earned the title as the most valuable retailer in USA and surpassed </a:t>
            </a:r>
            <a:r>
              <a:rPr lang="en-GB" sz="2000" dirty="0" err="1"/>
              <a:t>Walmart</a:t>
            </a:r>
            <a:r>
              <a:rPr lang="en-GB" sz="2000" dirty="0"/>
              <a:t> </a:t>
            </a:r>
          </a:p>
          <a:p>
            <a:pPr algn="just"/>
            <a:r>
              <a:rPr lang="en-GB" sz="2000" dirty="0"/>
              <a:t>In 2017, Amazon invested 13.4 billion dollars to acquire Whole Foods Market and initiated its journey as a physical </a:t>
            </a:r>
            <a:r>
              <a:rPr lang="en-GB" sz="2000" dirty="0" smtClean="0"/>
              <a:t>retailer.  </a:t>
            </a:r>
            <a:endParaRPr lang="en-GB" sz="2000" dirty="0"/>
          </a:p>
          <a:p>
            <a:pPr algn="just"/>
            <a:r>
              <a:rPr lang="en-US" sz="2000" dirty="0"/>
              <a:t>The mission of Amazon is to provide consumers the lowest possible prices for the best selection available at the utmost convenience. </a:t>
            </a:r>
          </a:p>
          <a:p>
            <a:pPr algn="just"/>
            <a:r>
              <a:rPr lang="en-US" sz="2000" dirty="0"/>
              <a:t>The vision of Amazon is to become the most consumer-centric company of the Earth and build a place that offers people the scopes to find and discover everything </a:t>
            </a:r>
            <a:r>
              <a:rPr lang="en-US" sz="2000" dirty="0" smtClean="0"/>
              <a:t>online.</a:t>
            </a:r>
            <a:endParaRPr lang="en-US" sz="2000" dirty="0"/>
          </a:p>
        </p:txBody>
      </p:sp>
      <p:sp>
        <p:nvSpPr>
          <p:cNvPr id="4" name="TextBox 3"/>
          <p:cNvSpPr txBox="1"/>
          <p:nvPr/>
        </p:nvSpPr>
        <p:spPr>
          <a:xfrm>
            <a:off x="4999383" y="5406887"/>
            <a:ext cx="6331226" cy="369332"/>
          </a:xfrm>
          <a:prstGeom prst="rect">
            <a:avLst/>
          </a:prstGeom>
          <a:noFill/>
        </p:spPr>
        <p:txBody>
          <a:bodyPr wrap="square" rtlCol="0">
            <a:spAutoFit/>
          </a:bodyPr>
          <a:lstStyle/>
          <a:p>
            <a:r>
              <a:rPr lang="en-US" dirty="0" smtClean="0"/>
              <a:t>Sources: Amazon, (2021); Rubin, (2020); Gregory, (2021). </a:t>
            </a:r>
            <a:endParaRPr lang="en-US" dirty="0"/>
          </a:p>
        </p:txBody>
      </p:sp>
    </p:spTree>
    <p:extLst>
      <p:ext uri="{BB962C8B-B14F-4D97-AF65-F5344CB8AC3E}">
        <p14:creationId xmlns:p14="http://schemas.microsoft.com/office/powerpoint/2010/main" val="347581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5313" y="541889"/>
            <a:ext cx="10515600" cy="4894815"/>
          </a:xfrm>
        </p:spPr>
        <p:txBody>
          <a:bodyPr>
            <a:normAutofit fontScale="70000" lnSpcReduction="20000"/>
          </a:bodyPr>
          <a:lstStyle/>
          <a:p>
            <a:r>
              <a:rPr lang="en-GB" b="1" dirty="0">
                <a:solidFill>
                  <a:srgbClr val="FFC000"/>
                </a:solidFill>
                <a:latin typeface="Algerian" pitchFamily="82" charset="0"/>
              </a:rPr>
              <a:t>Mission </a:t>
            </a:r>
            <a:r>
              <a:rPr lang="en-GB" b="1" dirty="0" smtClean="0">
                <a:solidFill>
                  <a:srgbClr val="FFC000"/>
                </a:solidFill>
                <a:latin typeface="Algerian" pitchFamily="82" charset="0"/>
              </a:rPr>
              <a:t>of </a:t>
            </a:r>
            <a:r>
              <a:rPr lang="en-GB" b="1" dirty="0">
                <a:solidFill>
                  <a:srgbClr val="FFC000"/>
                </a:solidFill>
                <a:latin typeface="Algerian" pitchFamily="82" charset="0"/>
              </a:rPr>
              <a:t>Amazon</a:t>
            </a:r>
            <a:r>
              <a:rPr lang="en-GB" dirty="0">
                <a:solidFill>
                  <a:srgbClr val="FFC000"/>
                </a:solidFill>
                <a:latin typeface="Algerian" pitchFamily="82" charset="0"/>
              </a:rPr>
              <a:t>:  </a:t>
            </a:r>
            <a:r>
              <a:rPr lang="en-GB" dirty="0" smtClean="0"/>
              <a:t>The </a:t>
            </a:r>
            <a:r>
              <a:rPr lang="en-GB" dirty="0"/>
              <a:t>mission of Amazon is to provide consumers the lowest possible prices for the best selection available at the utmost convenience. </a:t>
            </a:r>
            <a:endParaRPr lang="en-GB" dirty="0" smtClean="0"/>
          </a:p>
          <a:p>
            <a:r>
              <a:rPr lang="en-GB" b="1" dirty="0" smtClean="0">
                <a:solidFill>
                  <a:srgbClr val="FFC000"/>
                </a:solidFill>
                <a:latin typeface="Algerian" pitchFamily="82" charset="0"/>
              </a:rPr>
              <a:t> </a:t>
            </a:r>
            <a:r>
              <a:rPr lang="en-GB" b="1" dirty="0">
                <a:solidFill>
                  <a:srgbClr val="FFC000"/>
                </a:solidFill>
                <a:latin typeface="Algerian" pitchFamily="82" charset="0"/>
              </a:rPr>
              <a:t>Vision </a:t>
            </a:r>
            <a:r>
              <a:rPr lang="en-GB" b="1" dirty="0" smtClean="0">
                <a:solidFill>
                  <a:srgbClr val="FFC000"/>
                </a:solidFill>
                <a:latin typeface="Algerian" pitchFamily="82" charset="0"/>
              </a:rPr>
              <a:t> of Amazon: </a:t>
            </a:r>
            <a:r>
              <a:rPr lang="en-GB" dirty="0" smtClean="0"/>
              <a:t>The </a:t>
            </a:r>
            <a:r>
              <a:rPr lang="en-GB" dirty="0"/>
              <a:t>vision of Amazon is to become the most consumer-centric company of the Earth and build a place that offers people the scopes to find and discover everything </a:t>
            </a:r>
            <a:r>
              <a:rPr lang="en-GB" dirty="0" smtClean="0"/>
              <a:t>online. </a:t>
            </a:r>
            <a:endParaRPr lang="en-GB" dirty="0"/>
          </a:p>
          <a:p>
            <a:r>
              <a:rPr lang="en-GB" b="1" dirty="0">
                <a:solidFill>
                  <a:srgbClr val="FFC000"/>
                </a:solidFill>
                <a:latin typeface="Algerian" pitchFamily="82" charset="0"/>
              </a:rPr>
              <a:t>Aims </a:t>
            </a:r>
            <a:r>
              <a:rPr lang="en-GB" b="1" dirty="0" smtClean="0">
                <a:solidFill>
                  <a:srgbClr val="FFC000"/>
                </a:solidFill>
                <a:latin typeface="Algerian" pitchFamily="82" charset="0"/>
              </a:rPr>
              <a:t>of </a:t>
            </a:r>
            <a:r>
              <a:rPr lang="en-GB" b="1" dirty="0">
                <a:solidFill>
                  <a:srgbClr val="FFC000"/>
                </a:solidFill>
                <a:latin typeface="Algerian" pitchFamily="82" charset="0"/>
              </a:rPr>
              <a:t>Amazon</a:t>
            </a:r>
            <a:r>
              <a:rPr lang="en-GB" dirty="0">
                <a:solidFill>
                  <a:srgbClr val="FFC000"/>
                </a:solidFill>
              </a:rPr>
              <a:t>: </a:t>
            </a:r>
            <a:r>
              <a:rPr lang="en-GB" dirty="0" smtClean="0"/>
              <a:t>The </a:t>
            </a:r>
            <a:r>
              <a:rPr lang="en-GB" dirty="0"/>
              <a:t>aim of Amazon is to utilise their passion for invention, focus on consumer obsession, and commit to attain operational excellence and long-term thinking. </a:t>
            </a:r>
            <a:endParaRPr lang="en-GB" dirty="0" smtClean="0"/>
          </a:p>
          <a:p>
            <a:r>
              <a:rPr lang="en-GB" b="1" dirty="0" smtClean="0">
                <a:solidFill>
                  <a:srgbClr val="FFC000"/>
                </a:solidFill>
                <a:latin typeface="Algerian" pitchFamily="82" charset="0"/>
              </a:rPr>
              <a:t>Objectives  of Amazon</a:t>
            </a:r>
            <a:r>
              <a:rPr lang="en-GB" b="1" dirty="0" smtClean="0">
                <a:solidFill>
                  <a:srgbClr val="FFC000"/>
                </a:solidFill>
                <a:latin typeface="Algerian" pitchFamily="82" charset="0"/>
              </a:rPr>
              <a:t>: </a:t>
            </a:r>
            <a:r>
              <a:rPr lang="en-GB" dirty="0" smtClean="0"/>
              <a:t>The </a:t>
            </a:r>
            <a:r>
              <a:rPr lang="en-GB" dirty="0"/>
              <a:t>main objectives of Amazon is to attain long-term growth through becoming the most consumer-centric business in the </a:t>
            </a:r>
            <a:r>
              <a:rPr lang="en-GB" dirty="0" smtClean="0"/>
              <a:t>Earth. </a:t>
            </a:r>
            <a:endParaRPr lang="en-GB" dirty="0"/>
          </a:p>
          <a:p>
            <a:r>
              <a:rPr lang="en-GB" b="1" dirty="0">
                <a:solidFill>
                  <a:srgbClr val="FFC000"/>
                </a:solidFill>
                <a:latin typeface="Algerian" pitchFamily="82" charset="0"/>
              </a:rPr>
              <a:t>Purpose of Amazon</a:t>
            </a:r>
            <a:r>
              <a:rPr lang="en-GB" dirty="0">
                <a:solidFill>
                  <a:srgbClr val="FFC000"/>
                </a:solidFill>
              </a:rPr>
              <a:t>: </a:t>
            </a:r>
            <a:r>
              <a:rPr lang="en-GB" dirty="0" smtClean="0">
                <a:solidFill>
                  <a:srgbClr val="FFC000"/>
                </a:solidFill>
              </a:rPr>
              <a:t> </a:t>
            </a:r>
            <a:r>
              <a:rPr lang="en-GB" dirty="0" smtClean="0"/>
              <a:t>The </a:t>
            </a:r>
            <a:r>
              <a:rPr lang="en-GB" dirty="0"/>
              <a:t>purpose of Amazon is to utilise their e-commerce services for meeting the needs of the customers and satisfy them. They focus on the convenience of the potential consumer base to access the best selected products in their e-commerce business. The scope of the selected Amazon products work as the strength of the </a:t>
            </a:r>
            <a:r>
              <a:rPr lang="en-GB" dirty="0" smtClean="0"/>
              <a:t>company. </a:t>
            </a:r>
            <a:endParaRPr lang="en-GB" dirty="0"/>
          </a:p>
          <a:p>
            <a:r>
              <a:rPr lang="en-GB" b="1" dirty="0">
                <a:solidFill>
                  <a:srgbClr val="FFC000"/>
                </a:solidFill>
                <a:latin typeface="Algerian" pitchFamily="82" charset="0"/>
              </a:rPr>
              <a:t>Current Status </a:t>
            </a:r>
            <a:r>
              <a:rPr lang="en-GB" dirty="0" smtClean="0">
                <a:solidFill>
                  <a:srgbClr val="FFC000"/>
                </a:solidFill>
                <a:latin typeface="Algerian" pitchFamily="82" charset="0"/>
              </a:rPr>
              <a:t>:  </a:t>
            </a:r>
            <a:r>
              <a:rPr lang="en-GB" dirty="0" smtClean="0"/>
              <a:t>Amazon </a:t>
            </a:r>
            <a:r>
              <a:rPr lang="en-GB" dirty="0"/>
              <a:t>is currently the leading online retailer business in the large markets of the world outside of China. In 2021, Amazon gained the position of 360 in the top 1000 in Digital Commerce. </a:t>
            </a:r>
            <a:endParaRPr lang="en-GB" dirty="0" smtClean="0"/>
          </a:p>
          <a:p>
            <a:r>
              <a:rPr lang="en-GB" b="1" dirty="0" smtClean="0">
                <a:solidFill>
                  <a:srgbClr val="FFC000"/>
                </a:solidFill>
                <a:latin typeface="Algerian" pitchFamily="82" charset="0"/>
              </a:rPr>
              <a:t>Services  of Amazon</a:t>
            </a:r>
            <a:r>
              <a:rPr lang="en-GB" b="1" dirty="0" smtClean="0">
                <a:solidFill>
                  <a:srgbClr val="FFC000"/>
                </a:solidFill>
                <a:latin typeface="Algerian" pitchFamily="82" charset="0"/>
              </a:rPr>
              <a:t>: </a:t>
            </a:r>
            <a:r>
              <a:rPr lang="en-GB" dirty="0" smtClean="0"/>
              <a:t>The </a:t>
            </a:r>
            <a:r>
              <a:rPr lang="en-GB" dirty="0"/>
              <a:t>main services of Amazon include networking, servers, email, security, storage, mobile development and remote computing. </a:t>
            </a:r>
          </a:p>
          <a:p>
            <a:endParaRPr lang="en-US" dirty="0"/>
          </a:p>
        </p:txBody>
      </p:sp>
      <p:sp>
        <p:nvSpPr>
          <p:cNvPr id="5" name="TextBox 4"/>
          <p:cNvSpPr txBox="1"/>
          <p:nvPr/>
        </p:nvSpPr>
        <p:spPr>
          <a:xfrm>
            <a:off x="5864087" y="5585791"/>
            <a:ext cx="5416826" cy="369332"/>
          </a:xfrm>
          <a:prstGeom prst="rect">
            <a:avLst/>
          </a:prstGeom>
          <a:noFill/>
        </p:spPr>
        <p:txBody>
          <a:bodyPr wrap="square" rtlCol="0">
            <a:spAutoFit/>
          </a:bodyPr>
          <a:lstStyle/>
          <a:p>
            <a:r>
              <a:rPr lang="en-US" dirty="0" smtClean="0"/>
              <a:t>Sources: Gregory,(2021); McNulty,(2018).</a:t>
            </a:r>
            <a:endParaRPr lang="en-US" dirty="0"/>
          </a:p>
        </p:txBody>
      </p:sp>
    </p:spTree>
    <p:extLst>
      <p:ext uri="{BB962C8B-B14F-4D97-AF65-F5344CB8AC3E}">
        <p14:creationId xmlns:p14="http://schemas.microsoft.com/office/powerpoint/2010/main" val="1669260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Reasons of moving onto physical store</a:t>
            </a:r>
            <a:endParaRPr lang="en-US" dirty="0">
              <a:solidFill>
                <a:srgbClr val="FFC000"/>
              </a:solidFill>
            </a:endParaRPr>
          </a:p>
        </p:txBody>
      </p:sp>
      <p:sp>
        <p:nvSpPr>
          <p:cNvPr id="3" name="Content Placeholder 2"/>
          <p:cNvSpPr>
            <a:spLocks noGrp="1"/>
          </p:cNvSpPr>
          <p:nvPr>
            <p:ph idx="1"/>
          </p:nvPr>
        </p:nvSpPr>
        <p:spPr>
          <a:xfrm>
            <a:off x="838200" y="1500809"/>
            <a:ext cx="10515600" cy="4676154"/>
          </a:xfrm>
        </p:spPr>
        <p:txBody>
          <a:bodyPr>
            <a:normAutofit/>
          </a:bodyPr>
          <a:lstStyle/>
          <a:p>
            <a:pPr algn="just"/>
            <a:r>
              <a:rPr lang="en-GB" b="1" dirty="0"/>
              <a:t>Unique Shopping </a:t>
            </a:r>
            <a:r>
              <a:rPr lang="en-GB" b="1" dirty="0" smtClean="0"/>
              <a:t>Experience:</a:t>
            </a:r>
            <a:r>
              <a:rPr lang="en-GB" dirty="0"/>
              <a:t> </a:t>
            </a:r>
            <a:r>
              <a:rPr lang="en-GB" sz="1800" dirty="0" smtClean="0"/>
              <a:t>Amazon </a:t>
            </a:r>
            <a:r>
              <a:rPr lang="en-GB" sz="1800" dirty="0"/>
              <a:t>has extensive product range; Kindle, Fire Phones, TVs and own labelling. Their business strategy is more likely to be limited inventories for enhancing sales. </a:t>
            </a:r>
            <a:endParaRPr lang="en-GB" sz="1800" dirty="0"/>
          </a:p>
          <a:p>
            <a:pPr algn="just"/>
            <a:r>
              <a:rPr lang="en-GB" b="1" dirty="0"/>
              <a:t>No Traditional </a:t>
            </a:r>
            <a:r>
              <a:rPr lang="en-GB" b="1" dirty="0" smtClean="0"/>
              <a:t>Shop</a:t>
            </a:r>
            <a:r>
              <a:rPr lang="en-GB" dirty="0" smtClean="0"/>
              <a:t>: </a:t>
            </a:r>
            <a:r>
              <a:rPr lang="en-GB" sz="1800" dirty="0" smtClean="0"/>
              <a:t>The </a:t>
            </a:r>
            <a:r>
              <a:rPr lang="en-GB" sz="1800" dirty="0"/>
              <a:t>idea for driving this decision are more pragmatic than fulfilling the experience of the </a:t>
            </a:r>
            <a:r>
              <a:rPr lang="en-GB" sz="1800" dirty="0" smtClean="0"/>
              <a:t>buyers.</a:t>
            </a:r>
            <a:r>
              <a:rPr lang="en-GB" sz="1800" dirty="0"/>
              <a:t> </a:t>
            </a:r>
            <a:r>
              <a:rPr lang="en-GB" sz="1800" dirty="0" smtClean="0"/>
              <a:t>80% </a:t>
            </a:r>
            <a:r>
              <a:rPr lang="en-GB" sz="1800" dirty="0"/>
              <a:t>shoppers prefer physical purchase. So as a pure e-commerce, Amazon must understand the factors and fulfil the demands profitable </a:t>
            </a:r>
            <a:endParaRPr lang="en-GB" sz="1800" dirty="0"/>
          </a:p>
          <a:p>
            <a:pPr algn="just"/>
            <a:r>
              <a:rPr lang="en-GB" b="1" dirty="0"/>
              <a:t>Diverse Delivery </a:t>
            </a:r>
            <a:r>
              <a:rPr lang="en-GB" b="1" dirty="0" smtClean="0"/>
              <a:t>Options:</a:t>
            </a:r>
            <a:r>
              <a:rPr lang="en-GB" dirty="0" smtClean="0"/>
              <a:t> </a:t>
            </a:r>
            <a:r>
              <a:rPr lang="en-GB" sz="1800" dirty="0"/>
              <a:t>Amazon stores will gave products for display, upselling scopes, or for marketing purposes when buyers will come to collect the goods. This is a unique selling proposition</a:t>
            </a:r>
            <a:endParaRPr lang="en-US" sz="1800" dirty="0"/>
          </a:p>
          <a:p>
            <a:pPr algn="just"/>
            <a:r>
              <a:rPr lang="en-GB" b="1" dirty="0"/>
              <a:t>New </a:t>
            </a:r>
            <a:r>
              <a:rPr lang="en-GB" b="1" dirty="0" smtClean="0"/>
              <a:t>Challenges: </a:t>
            </a:r>
            <a:r>
              <a:rPr lang="en-GB" sz="1800" dirty="0" smtClean="0"/>
              <a:t>The </a:t>
            </a:r>
            <a:r>
              <a:rPr lang="en-GB" sz="1800" dirty="0"/>
              <a:t>business proposition will need considerable costs for planning, developing, launching and managing the store network.</a:t>
            </a:r>
            <a:r>
              <a:rPr lang="en-GB" sz="1800" dirty="0" smtClean="0"/>
              <a:t> </a:t>
            </a:r>
            <a:r>
              <a:rPr lang="en-GB" sz="1800" dirty="0"/>
              <a:t>This will be very hard to replicate within the physical stores.</a:t>
            </a:r>
            <a:endParaRPr lang="en-GB" sz="1800" dirty="0"/>
          </a:p>
          <a:p>
            <a:pPr algn="just"/>
            <a:r>
              <a:rPr lang="en-GB" b="1" dirty="0" smtClean="0"/>
              <a:t>Retail Implications</a:t>
            </a:r>
            <a:r>
              <a:rPr lang="en-GB" b="1" dirty="0"/>
              <a:t>:</a:t>
            </a:r>
            <a:r>
              <a:rPr lang="en-GB" dirty="0" smtClean="0"/>
              <a:t> </a:t>
            </a:r>
            <a:r>
              <a:rPr lang="en-GB" sz="1800" dirty="0"/>
              <a:t>Amazon highly carried off their previous </a:t>
            </a:r>
            <a:r>
              <a:rPr lang="en-GB" sz="1800" dirty="0" smtClean="0"/>
              <a:t>innovations. </a:t>
            </a:r>
            <a:r>
              <a:rPr lang="en-GB" sz="1800" dirty="0" err="1" smtClean="0"/>
              <a:t>Omnichannel</a:t>
            </a:r>
            <a:r>
              <a:rPr lang="en-GB" sz="1800" dirty="0" smtClean="0"/>
              <a:t> </a:t>
            </a:r>
            <a:r>
              <a:rPr lang="en-GB" sz="1800" dirty="0"/>
              <a:t>experience of the High Street Retailers are being challenged by Amazon that creates significant pressure on the existing pure-plays like ASOS and Wiggle. </a:t>
            </a:r>
            <a:endParaRPr lang="en-GB" sz="1800" dirty="0"/>
          </a:p>
        </p:txBody>
      </p:sp>
      <p:sp>
        <p:nvSpPr>
          <p:cNvPr id="4" name="TextBox 3"/>
          <p:cNvSpPr txBox="1"/>
          <p:nvPr/>
        </p:nvSpPr>
        <p:spPr>
          <a:xfrm>
            <a:off x="6311348" y="6082748"/>
            <a:ext cx="5068957" cy="369332"/>
          </a:xfrm>
          <a:prstGeom prst="rect">
            <a:avLst/>
          </a:prstGeom>
          <a:noFill/>
        </p:spPr>
        <p:txBody>
          <a:bodyPr wrap="square" rtlCol="0">
            <a:spAutoFit/>
          </a:bodyPr>
          <a:lstStyle/>
          <a:p>
            <a:r>
              <a:rPr lang="en-US" dirty="0" smtClean="0"/>
              <a:t>Sources: Daft, (2020); Rubin,(2020); McNulty,(2018).</a:t>
            </a:r>
            <a:endParaRPr lang="en-US" dirty="0"/>
          </a:p>
        </p:txBody>
      </p:sp>
    </p:spTree>
    <p:extLst>
      <p:ext uri="{BB962C8B-B14F-4D97-AF65-F5344CB8AC3E}">
        <p14:creationId xmlns:p14="http://schemas.microsoft.com/office/powerpoint/2010/main" val="368665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xmlns="" id="{B06ECED2-C50D-4132-9964-45BFC9DE58BD}"/>
              </a:ext>
            </a:extLst>
          </p:cNvPr>
          <p:cNvGraphicFramePr>
            <a:graphicFrameLocks noGrp="1"/>
          </p:cNvGraphicFramePr>
          <p:nvPr>
            <p:ph idx="1"/>
            <p:extLst>
              <p:ext uri="{D42A27DB-BD31-4B8C-83A1-F6EECF244321}">
                <p14:modId xmlns:p14="http://schemas.microsoft.com/office/powerpoint/2010/main" val="3067201257"/>
              </p:ext>
            </p:extLst>
          </p:nvPr>
        </p:nvGraphicFramePr>
        <p:xfrm>
          <a:off x="883103" y="1198517"/>
          <a:ext cx="10425793" cy="4460966"/>
        </p:xfrm>
        <a:graphic>
          <a:graphicData uri="http://schemas.openxmlformats.org/drawingml/2006/table">
            <a:tbl>
              <a:tblPr firstRow="1" bandRow="1">
                <a:tableStyleId>{1E171933-4619-4E11-9A3F-F7608DF75F80}</a:tableStyleId>
              </a:tblPr>
              <a:tblGrid>
                <a:gridCol w="1118192">
                  <a:extLst>
                    <a:ext uri="{9D8B030D-6E8A-4147-A177-3AD203B41FA5}">
                      <a16:colId xmlns:a16="http://schemas.microsoft.com/office/drawing/2014/main" xmlns="" val="4141688037"/>
                    </a:ext>
                  </a:extLst>
                </a:gridCol>
                <a:gridCol w="2134942">
                  <a:extLst>
                    <a:ext uri="{9D8B030D-6E8A-4147-A177-3AD203B41FA5}">
                      <a16:colId xmlns:a16="http://schemas.microsoft.com/office/drawing/2014/main" xmlns="" val="2601287273"/>
                    </a:ext>
                  </a:extLst>
                </a:gridCol>
                <a:gridCol w="2528221">
                  <a:extLst>
                    <a:ext uri="{9D8B030D-6E8A-4147-A177-3AD203B41FA5}">
                      <a16:colId xmlns:a16="http://schemas.microsoft.com/office/drawing/2014/main" xmlns="" val="1495468914"/>
                    </a:ext>
                  </a:extLst>
                </a:gridCol>
                <a:gridCol w="2559279">
                  <a:extLst>
                    <a:ext uri="{9D8B030D-6E8A-4147-A177-3AD203B41FA5}">
                      <a16:colId xmlns:a16="http://schemas.microsoft.com/office/drawing/2014/main" xmlns="" val="2813943332"/>
                    </a:ext>
                  </a:extLst>
                </a:gridCol>
                <a:gridCol w="2085159">
                  <a:extLst>
                    <a:ext uri="{9D8B030D-6E8A-4147-A177-3AD203B41FA5}">
                      <a16:colId xmlns:a16="http://schemas.microsoft.com/office/drawing/2014/main" xmlns="" val="2768590423"/>
                    </a:ext>
                  </a:extLst>
                </a:gridCol>
              </a:tblGrid>
              <a:tr h="709699">
                <a:tc>
                  <a:txBody>
                    <a:bodyPr/>
                    <a:lstStyle/>
                    <a:p>
                      <a:r>
                        <a:rPr lang="en-GB" dirty="0" smtClean="0"/>
                        <a:t>Criteria</a:t>
                      </a:r>
                      <a:endParaRPr lang="en-GB" dirty="0"/>
                    </a:p>
                  </a:txBody>
                  <a:tcPr/>
                </a:tc>
                <a:tc>
                  <a:txBody>
                    <a:bodyPr/>
                    <a:lstStyle/>
                    <a:p>
                      <a:r>
                        <a:rPr lang="en-GB" dirty="0"/>
                        <a:t>Physical store </a:t>
                      </a:r>
                      <a:endParaRPr lang="en-GB" dirty="0">
                        <a:solidFill>
                          <a:srgbClr val="FFC000"/>
                        </a:solidFill>
                      </a:endParaRPr>
                    </a:p>
                  </a:txBody>
                  <a:tcPr/>
                </a:tc>
                <a:tc>
                  <a:txBody>
                    <a:bodyPr/>
                    <a:lstStyle/>
                    <a:p>
                      <a:r>
                        <a:rPr lang="en-GB" dirty="0"/>
                        <a:t>Online store</a:t>
                      </a:r>
                      <a:endParaRPr lang="en-GB" dirty="0">
                        <a:solidFill>
                          <a:srgbClr val="FFC000"/>
                        </a:solidFill>
                      </a:endParaRPr>
                    </a:p>
                  </a:txBody>
                  <a:tcPr/>
                </a:tc>
                <a:tc>
                  <a:txBody>
                    <a:bodyPr/>
                    <a:lstStyle/>
                    <a:p>
                      <a:r>
                        <a:rPr lang="en-GB" dirty="0"/>
                        <a:t>Physical store performance </a:t>
                      </a:r>
                      <a:endParaRPr lang="en-GB" dirty="0">
                        <a:solidFill>
                          <a:srgbClr val="FFC000"/>
                        </a:solidFill>
                      </a:endParaRPr>
                    </a:p>
                  </a:txBody>
                  <a:tcPr/>
                </a:tc>
                <a:tc>
                  <a:txBody>
                    <a:bodyPr/>
                    <a:lstStyle/>
                    <a:p>
                      <a:r>
                        <a:rPr lang="en-GB" dirty="0"/>
                        <a:t>Online store performance </a:t>
                      </a:r>
                    </a:p>
                  </a:txBody>
                  <a:tcPr/>
                </a:tc>
                <a:extLst>
                  <a:ext uri="{0D108BD9-81ED-4DB2-BD59-A6C34878D82A}">
                    <a16:rowId xmlns:a16="http://schemas.microsoft.com/office/drawing/2014/main" xmlns="" val="2713715205"/>
                  </a:ext>
                </a:extLst>
              </a:tr>
              <a:tr h="37512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Customer reach </a:t>
                      </a:r>
                    </a:p>
                    <a:p>
                      <a:endParaRPr lang="en-GB" dirty="0"/>
                    </a:p>
                  </a:txBody>
                  <a:tcPr/>
                </a:tc>
                <a:tc>
                  <a:txBody>
                    <a:bodyPr/>
                    <a:lstStyle/>
                    <a:p>
                      <a:r>
                        <a:rPr lang="en-US" dirty="0"/>
                        <a:t>Amazon is boosting its high street presence with the launching of its first non-food physical store in the UK. This physical shop offers its bestselling lines of books, toys, games and homeware and electronics items.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effectLst/>
                        </a:rPr>
                        <a:t>Amazon has been successful despite the threat from the pandemic. This has been possible with the rise of online </a:t>
                      </a:r>
                      <a:r>
                        <a:rPr lang="en-GB" sz="1800" kern="1200" dirty="0" smtClean="0">
                          <a:effectLst/>
                        </a:rPr>
                        <a:t>sales.</a:t>
                      </a:r>
                      <a:endParaRPr lang="en-GB" dirty="0"/>
                    </a:p>
                    <a:p>
                      <a:endParaRPr lang="en-GB" dirty="0"/>
                    </a:p>
                  </a:txBody>
                  <a:tcPr/>
                </a:tc>
                <a:tc>
                  <a:txBody>
                    <a:bodyPr/>
                    <a:lstStyle/>
                    <a:p>
                      <a:r>
                        <a:rPr lang="en-GB" sz="1800" kern="1200" dirty="0">
                          <a:effectLst/>
                        </a:rPr>
                        <a:t>Around 589 physical stores are operating by Amazon in a different place. Amazon is rapidly concerned with expansion into physical retail with launching the first non-food store in the </a:t>
                      </a:r>
                      <a:r>
                        <a:rPr lang="en-GB" sz="1800" kern="1200" dirty="0" smtClean="0">
                          <a:effectLst/>
                        </a:rPr>
                        <a:t>UK.</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effectLst/>
                        </a:rPr>
                        <a:t>The net service sales, which includes the organisation’s fulfilment service for sellers on its marketplaces, hit $51.027 billion, up 51.8% from the prior year’s figure of $33.611 billion. </a:t>
                      </a:r>
                      <a:endParaRPr lang="en-GB" dirty="0"/>
                    </a:p>
                    <a:p>
                      <a:endParaRPr lang="en-GB" dirty="0"/>
                    </a:p>
                  </a:txBody>
                  <a:tcPr/>
                </a:tc>
                <a:extLst>
                  <a:ext uri="{0D108BD9-81ED-4DB2-BD59-A6C34878D82A}">
                    <a16:rowId xmlns:a16="http://schemas.microsoft.com/office/drawing/2014/main" xmlns="" val="3129791570"/>
                  </a:ext>
                </a:extLst>
              </a:tr>
            </a:tbl>
          </a:graphicData>
        </a:graphic>
      </p:graphicFrame>
      <p:sp>
        <p:nvSpPr>
          <p:cNvPr id="2" name="TextBox 1"/>
          <p:cNvSpPr txBox="1"/>
          <p:nvPr/>
        </p:nvSpPr>
        <p:spPr>
          <a:xfrm>
            <a:off x="5814391" y="5854498"/>
            <a:ext cx="5438107" cy="646331"/>
          </a:xfrm>
          <a:prstGeom prst="rect">
            <a:avLst/>
          </a:prstGeom>
          <a:noFill/>
        </p:spPr>
        <p:txBody>
          <a:bodyPr wrap="square" rtlCol="0">
            <a:spAutoFit/>
          </a:bodyPr>
          <a:lstStyle/>
          <a:p>
            <a:r>
              <a:rPr lang="en-US" dirty="0" smtClean="0"/>
              <a:t>Sources</a:t>
            </a:r>
            <a:r>
              <a:rPr lang="en-US" dirty="0" smtClean="0"/>
              <a:t>: </a:t>
            </a:r>
            <a:r>
              <a:rPr lang="en-GB" dirty="0" err="1" smtClean="0"/>
              <a:t>Lopatovska</a:t>
            </a:r>
            <a:r>
              <a:rPr lang="en-GB" dirty="0" smtClean="0"/>
              <a:t> </a:t>
            </a:r>
            <a:r>
              <a:rPr lang="en-GB" dirty="0"/>
              <a:t>et al., </a:t>
            </a:r>
            <a:r>
              <a:rPr lang="en-GB" dirty="0" smtClean="0"/>
              <a:t>(2019); </a:t>
            </a:r>
            <a:r>
              <a:rPr lang="en-US" dirty="0"/>
              <a:t>Herrera, et al., </a:t>
            </a:r>
            <a:r>
              <a:rPr lang="en-US" dirty="0" smtClean="0"/>
              <a:t>(2021).</a:t>
            </a:r>
            <a:endParaRPr lang="en-US" dirty="0"/>
          </a:p>
        </p:txBody>
      </p:sp>
      <p:sp>
        <p:nvSpPr>
          <p:cNvPr id="3" name="TextBox 2"/>
          <p:cNvSpPr txBox="1"/>
          <p:nvPr/>
        </p:nvSpPr>
        <p:spPr>
          <a:xfrm>
            <a:off x="339990" y="272823"/>
            <a:ext cx="11312713" cy="923330"/>
          </a:xfrm>
          <a:prstGeom prst="rect">
            <a:avLst/>
          </a:prstGeom>
          <a:noFill/>
        </p:spPr>
        <p:txBody>
          <a:bodyPr wrap="none" rtlCol="0">
            <a:spAutoFit/>
          </a:bodyPr>
          <a:lstStyle/>
          <a:p>
            <a:pPr algn="ctr"/>
            <a:r>
              <a:rPr lang="en-GB" sz="2000" b="1" dirty="0">
                <a:latin typeface="Algerian" pitchFamily="82" charset="0"/>
              </a:rPr>
              <a:t>Analyse the differences between Amazon’s physical organisational structure &amp; </a:t>
            </a:r>
          </a:p>
          <a:p>
            <a:pPr algn="ctr"/>
            <a:r>
              <a:rPr lang="en-GB" sz="2000" b="1" dirty="0" smtClean="0">
                <a:latin typeface="Algerian" pitchFamily="82" charset="0"/>
              </a:rPr>
              <a:t>performance</a:t>
            </a:r>
            <a:r>
              <a:rPr lang="en-GB" sz="2000" b="1" dirty="0">
                <a:latin typeface="Algerian" pitchFamily="82" charset="0"/>
              </a:rPr>
              <a:t>, and online organisational structure and performance</a:t>
            </a:r>
            <a:r>
              <a:rPr lang="en-US" sz="1400" dirty="0"/>
              <a:t/>
            </a:r>
            <a:br>
              <a:rPr lang="en-US" sz="1400" dirty="0"/>
            </a:br>
            <a:endParaRPr lang="en-US" sz="1400" dirty="0"/>
          </a:p>
        </p:txBody>
      </p:sp>
    </p:spTree>
    <p:extLst>
      <p:ext uri="{BB962C8B-B14F-4D97-AF65-F5344CB8AC3E}">
        <p14:creationId xmlns:p14="http://schemas.microsoft.com/office/powerpoint/2010/main" val="694642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3985" y="6296215"/>
            <a:ext cx="10187532" cy="369332"/>
          </a:xfrm>
          <a:prstGeom prst="rect">
            <a:avLst/>
          </a:prstGeom>
          <a:noFill/>
        </p:spPr>
        <p:txBody>
          <a:bodyPr wrap="none" rtlCol="0">
            <a:spAutoFit/>
          </a:bodyPr>
          <a:lstStyle/>
          <a:p>
            <a:r>
              <a:rPr lang="en-US" dirty="0" smtClean="0"/>
              <a:t>Sources: Keyes</a:t>
            </a:r>
            <a:r>
              <a:rPr lang="en-US" dirty="0"/>
              <a:t>, </a:t>
            </a:r>
            <a:r>
              <a:rPr lang="en-US" dirty="0" smtClean="0"/>
              <a:t>(2020</a:t>
            </a:r>
            <a:r>
              <a:rPr lang="en-US" dirty="0" smtClean="0"/>
              <a:t>); Annual Report (2019) Amazon </a:t>
            </a:r>
            <a:r>
              <a:rPr lang="en-US" dirty="0"/>
              <a:t>Inc.; The Census Bureau’s [</a:t>
            </a:r>
            <a:r>
              <a:rPr lang="en-US" dirty="0" smtClean="0"/>
              <a:t>online]; Amazon </a:t>
            </a:r>
            <a:r>
              <a:rPr lang="en-US" dirty="0"/>
              <a:t>[online </a:t>
            </a:r>
            <a:r>
              <a:rPr lang="en-US" dirty="0" smtClean="0"/>
              <a:t>].</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1807845418"/>
              </p:ext>
            </p:extLst>
          </p:nvPr>
        </p:nvGraphicFramePr>
        <p:xfrm>
          <a:off x="327993" y="258417"/>
          <a:ext cx="11221275" cy="5762390"/>
        </p:xfrm>
        <a:graphic>
          <a:graphicData uri="http://schemas.openxmlformats.org/drawingml/2006/table">
            <a:tbl>
              <a:tblPr firstRow="1" bandRow="1">
                <a:tableStyleId>{00A15C55-8517-42AA-B614-E9B94910E393}</a:tableStyleId>
              </a:tblPr>
              <a:tblGrid>
                <a:gridCol w="2244255"/>
                <a:gridCol w="2244255"/>
                <a:gridCol w="2244255"/>
                <a:gridCol w="2244255"/>
                <a:gridCol w="2244255"/>
              </a:tblGrid>
              <a:tr h="652653">
                <a:tc>
                  <a:txBody>
                    <a:bodyPr/>
                    <a:lstStyle/>
                    <a:p>
                      <a:r>
                        <a:rPr lang="en-US" dirty="0" smtClean="0"/>
                        <a:t>Criteria</a:t>
                      </a:r>
                      <a:endParaRPr lang="en-US" dirty="0"/>
                    </a:p>
                  </a:txBody>
                  <a:tcPr/>
                </a:tc>
                <a:tc>
                  <a:txBody>
                    <a:bodyPr/>
                    <a:lstStyle/>
                    <a:p>
                      <a:r>
                        <a:rPr lang="en-US" dirty="0" smtClean="0"/>
                        <a:t>Physical</a:t>
                      </a:r>
                      <a:r>
                        <a:rPr lang="en-US" baseline="0" dirty="0" smtClean="0"/>
                        <a:t> store</a:t>
                      </a:r>
                      <a:endParaRPr lang="en-US" dirty="0"/>
                    </a:p>
                  </a:txBody>
                  <a:tcPr/>
                </a:tc>
                <a:tc>
                  <a:txBody>
                    <a:bodyPr/>
                    <a:lstStyle/>
                    <a:p>
                      <a:r>
                        <a:rPr lang="en-US" dirty="0" smtClean="0"/>
                        <a:t>Online store</a:t>
                      </a:r>
                      <a:endParaRPr lang="en-US" dirty="0"/>
                    </a:p>
                  </a:txBody>
                  <a:tcPr/>
                </a:tc>
                <a:tc>
                  <a:txBody>
                    <a:bodyPr/>
                    <a:lstStyle/>
                    <a:p>
                      <a:pPr marL="0" marR="0">
                        <a:lnSpc>
                          <a:spcPct val="115000"/>
                        </a:lnSpc>
                        <a:spcBef>
                          <a:spcPts val="0"/>
                        </a:spcBef>
                        <a:spcAft>
                          <a:spcPts val="0"/>
                        </a:spcAft>
                      </a:pPr>
                      <a:r>
                        <a:rPr lang="en-GB" sz="1800" b="1" kern="1200" dirty="0">
                          <a:solidFill>
                            <a:schemeClr val="bg1"/>
                          </a:solidFill>
                          <a:effectLst/>
                          <a:latin typeface="Calibri"/>
                          <a:ea typeface="Times New Roman"/>
                          <a:cs typeface="Calibri"/>
                        </a:rPr>
                        <a:t>Physical store performance </a:t>
                      </a:r>
                      <a:endParaRPr lang="en-US" sz="1100" dirty="0">
                        <a:solidFill>
                          <a:schemeClr val="bg1"/>
                        </a:solidFill>
                        <a:effectLst/>
                        <a:latin typeface="Calibri"/>
                        <a:ea typeface="Calibri"/>
                        <a:cs typeface="Times New Roman"/>
                      </a:endParaRPr>
                    </a:p>
                  </a:txBody>
                  <a:tcPr/>
                </a:tc>
                <a:tc>
                  <a:txBody>
                    <a:bodyPr/>
                    <a:lstStyle/>
                    <a:p>
                      <a:r>
                        <a:rPr lang="en-GB" sz="1800" b="1" kern="1200" dirty="0" smtClean="0">
                          <a:solidFill>
                            <a:schemeClr val="lt1"/>
                          </a:solidFill>
                          <a:effectLst/>
                          <a:latin typeface="+mn-lt"/>
                          <a:ea typeface="+mn-ea"/>
                          <a:cs typeface="+mn-cs"/>
                        </a:rPr>
                        <a:t>Online store performance </a:t>
                      </a:r>
                      <a:endParaRPr lang="en-US" dirty="0"/>
                    </a:p>
                  </a:txBody>
                  <a:tcPr/>
                </a:tc>
              </a:tr>
              <a:tr h="2010556">
                <a:tc>
                  <a:txBody>
                    <a:bodyPr/>
                    <a:lstStyle/>
                    <a:p>
                      <a:r>
                        <a:rPr lang="en-US" sz="1600" dirty="0" smtClean="0"/>
                        <a:t>Product</a:t>
                      </a:r>
                      <a:endParaRPr lang="en-US" sz="1600" dirty="0"/>
                    </a:p>
                  </a:txBody>
                  <a:tcPr/>
                </a:tc>
                <a:tc>
                  <a:txBody>
                    <a:bodyPr/>
                    <a:lstStyle/>
                    <a:p>
                      <a:r>
                        <a:rPr lang="en-GB" sz="1400" b="0" kern="1200" dirty="0" smtClean="0">
                          <a:solidFill>
                            <a:schemeClr val="dk1"/>
                          </a:solidFill>
                          <a:effectLst/>
                          <a:latin typeface="+mn-lt"/>
                          <a:ea typeface="+mn-ea"/>
                          <a:cs typeface="+mn-cs"/>
                        </a:rPr>
                        <a:t>Amazon Go, Amazon Grocery, Amazon Books, Amazon 4-star, Amazon Pop-Up</a:t>
                      </a:r>
                      <a:endParaRPr lang="en-US" sz="1400" b="0" dirty="0"/>
                    </a:p>
                  </a:txBody>
                  <a:tcPr/>
                </a:tc>
                <a:tc>
                  <a:txBody>
                    <a:bodyPr/>
                    <a:lstStyle/>
                    <a:p>
                      <a:r>
                        <a:rPr lang="en-GB" sz="1400" b="0" kern="1200" dirty="0" smtClean="0">
                          <a:solidFill>
                            <a:schemeClr val="dk1"/>
                          </a:solidFill>
                          <a:effectLst/>
                          <a:latin typeface="+mn-lt"/>
                          <a:ea typeface="+mn-ea"/>
                          <a:cs typeface="+mn-cs"/>
                        </a:rPr>
                        <a:t>It sold all kind of products in its online marketplace. Including, home appliances, fashion items, cloths, accessories, electronics, jewellery, shoes, books, music, </a:t>
                      </a:r>
                      <a:r>
                        <a:rPr lang="en-GB" sz="1400" b="0" kern="1200" dirty="0" err="1" smtClean="0">
                          <a:solidFill>
                            <a:schemeClr val="dk1"/>
                          </a:solidFill>
                          <a:effectLst/>
                          <a:latin typeface="+mn-lt"/>
                          <a:ea typeface="+mn-ea"/>
                          <a:cs typeface="+mn-cs"/>
                        </a:rPr>
                        <a:t>etc</a:t>
                      </a:r>
                      <a:r>
                        <a:rPr lang="en-GB" sz="1400" b="0" kern="1200" dirty="0" smtClean="0">
                          <a:solidFill>
                            <a:schemeClr val="dk1"/>
                          </a:solidFill>
                          <a:effectLst/>
                          <a:latin typeface="+mn-lt"/>
                          <a:ea typeface="+mn-ea"/>
                          <a:cs typeface="+mn-cs"/>
                        </a:rPr>
                        <a:t>,. </a:t>
                      </a:r>
                      <a:endParaRPr lang="en-US" sz="1400" b="0" dirty="0"/>
                    </a:p>
                  </a:txBody>
                  <a:tcPr/>
                </a:tc>
                <a:tc>
                  <a:txBody>
                    <a:bodyPr/>
                    <a:lstStyle/>
                    <a:p>
                      <a:r>
                        <a:rPr lang="en-US" sz="1400" b="0" kern="1200" dirty="0" smtClean="0">
                          <a:solidFill>
                            <a:schemeClr val="dk1"/>
                          </a:solidFill>
                          <a:effectLst/>
                          <a:latin typeface="+mn-lt"/>
                          <a:ea typeface="+mn-ea"/>
                          <a:cs typeface="+mn-cs"/>
                        </a:rPr>
                        <a:t>The physical stores in the UK become famous and they sell around 2000 of its most favorite and best-rated products. Amazon pays £492 million tax to the UK government as sales surge to £20.6 billion</a:t>
                      </a:r>
                      <a:endParaRPr lang="en-US" sz="1400" b="0" dirty="0"/>
                    </a:p>
                  </a:txBody>
                  <a:tcPr/>
                </a:tc>
                <a:tc>
                  <a:txBody>
                    <a:bodyPr/>
                    <a:lstStyle/>
                    <a:p>
                      <a:r>
                        <a:rPr lang="en-US" sz="1400" b="0" kern="1200" dirty="0" smtClean="0">
                          <a:solidFill>
                            <a:schemeClr val="dk1"/>
                          </a:solidFill>
                          <a:effectLst/>
                          <a:latin typeface="+mn-lt"/>
                          <a:ea typeface="+mn-ea"/>
                          <a:cs typeface="+mn-cs"/>
                        </a:rPr>
                        <a:t>Amazon register net sales of around $108.518 billion. It is increased performance by 43.8% from $75.452 billion compared with the previous year. </a:t>
                      </a:r>
                      <a:endParaRPr lang="en-US" sz="1400" b="0" dirty="0"/>
                    </a:p>
                  </a:txBody>
                  <a:tcPr/>
                </a:tc>
              </a:tr>
              <a:tr h="328629">
                <a:tc>
                  <a:txBody>
                    <a:bodyPr/>
                    <a:lstStyle/>
                    <a:p>
                      <a:r>
                        <a:rPr lang="en-US" sz="1600" dirty="0" err="1" smtClean="0"/>
                        <a:t>Organisational</a:t>
                      </a:r>
                      <a:r>
                        <a:rPr lang="en-US" sz="1600" dirty="0" smtClean="0"/>
                        <a:t> structure</a:t>
                      </a:r>
                      <a:endParaRPr lang="en-US" sz="1600" dirty="0"/>
                    </a:p>
                  </a:txBody>
                  <a:tcPr/>
                </a:tc>
                <a:tc gridSpan="2">
                  <a:txBody>
                    <a:bodyPr/>
                    <a:lstStyle/>
                    <a:p>
                      <a:r>
                        <a:rPr lang="en-US" sz="1400" b="0" dirty="0" smtClean="0"/>
                        <a:t>                                    </a:t>
                      </a:r>
                      <a:r>
                        <a:rPr lang="en-US" sz="1400" b="1" dirty="0" smtClean="0">
                          <a:solidFill>
                            <a:schemeClr val="tx1"/>
                          </a:solidFill>
                        </a:rPr>
                        <a:t>Physical Store</a:t>
                      </a:r>
                      <a:endParaRPr lang="en-US" sz="1400" b="1" dirty="0">
                        <a:solidFill>
                          <a:schemeClr val="tx1"/>
                        </a:solidFill>
                      </a:endParaRPr>
                    </a:p>
                  </a:txBody>
                  <a:tcPr/>
                </a:tc>
                <a:tc hMerge="1">
                  <a:txBody>
                    <a:bodyPr/>
                    <a:lstStyle/>
                    <a:p>
                      <a:endParaRPr lang="en-US" dirty="0"/>
                    </a:p>
                  </a:txBody>
                  <a:tcPr/>
                </a:tc>
                <a:tc gridSpan="2">
                  <a:txBody>
                    <a:bodyPr/>
                    <a:lstStyle/>
                    <a:p>
                      <a:r>
                        <a:rPr lang="en-US" sz="1400" b="0" dirty="0" smtClean="0"/>
                        <a:t>                                        </a:t>
                      </a:r>
                      <a:r>
                        <a:rPr lang="en-US" sz="1400" b="1" dirty="0" smtClean="0">
                          <a:solidFill>
                            <a:schemeClr val="tx1"/>
                          </a:solidFill>
                        </a:rPr>
                        <a:t>Online </a:t>
                      </a:r>
                      <a:endParaRPr lang="en-US" sz="1400" b="1" dirty="0">
                        <a:solidFill>
                          <a:schemeClr val="tx1"/>
                        </a:solidFill>
                      </a:endParaRPr>
                    </a:p>
                  </a:txBody>
                  <a:tcPr/>
                </a:tc>
                <a:tc hMerge="1">
                  <a:txBody>
                    <a:bodyPr/>
                    <a:lstStyle/>
                    <a:p>
                      <a:endParaRPr lang="en-US"/>
                    </a:p>
                  </a:txBody>
                  <a:tcPr/>
                </a:tc>
              </a:tr>
              <a:tr h="1152782">
                <a:tc>
                  <a:txBody>
                    <a:bodyPr/>
                    <a:lstStyle/>
                    <a:p>
                      <a:endParaRPr lang="en-US" dirty="0"/>
                    </a:p>
                  </a:txBody>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smtClean="0">
                          <a:solidFill>
                            <a:schemeClr val="dk1"/>
                          </a:solidFill>
                          <a:effectLst/>
                          <a:latin typeface="+mn-lt"/>
                          <a:ea typeface="+mn-ea"/>
                          <a:cs typeface="+mn-cs"/>
                        </a:rPr>
                        <a:t>Organisation was lean, flat in the early stage of its journey, it into a hierarchical organisation.</a:t>
                      </a:r>
                      <a:endParaRPr lang="en-US" sz="1400" kern="1200" dirty="0" smtClean="0">
                        <a:solidFill>
                          <a:schemeClr val="dk1"/>
                        </a:solidFill>
                        <a:effectLst/>
                        <a:latin typeface="+mn-lt"/>
                        <a:ea typeface="+mn-ea"/>
                        <a:cs typeface="+mn-cs"/>
                      </a:endParaRPr>
                    </a:p>
                    <a:p>
                      <a:endParaRPr lang="en-US" dirty="0"/>
                    </a:p>
                  </a:txBody>
                  <a:tcPr/>
                </a:tc>
                <a:tc hMerge="1">
                  <a:txBody>
                    <a:bodyPr/>
                    <a:lstStyle/>
                    <a:p>
                      <a:endParaRPr lang="en-US"/>
                    </a:p>
                  </a:txBody>
                  <a:tcPr/>
                </a:tc>
                <a:tc gridSpan="2">
                  <a:txBody>
                    <a:bodyPr/>
                    <a:lstStyle/>
                    <a:p>
                      <a:pPr lvl="0"/>
                      <a:r>
                        <a:rPr lang="en-GB" sz="1400" kern="1200" dirty="0" smtClean="0">
                          <a:solidFill>
                            <a:schemeClr val="dk1"/>
                          </a:solidFill>
                          <a:effectLst/>
                          <a:latin typeface="+mn-lt"/>
                          <a:ea typeface="+mn-ea"/>
                          <a:cs typeface="+mn-cs"/>
                        </a:rPr>
                        <a:t>The organisation include software development mangers, project managers, marketers, vendor managers, site merchandiser, engineers, etc.</a:t>
                      </a:r>
                      <a:endParaRPr lang="en-US" sz="14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 </a:t>
                      </a:r>
                    </a:p>
                    <a:p>
                      <a:endParaRPr lang="en-US" dirty="0"/>
                    </a:p>
                  </a:txBody>
                  <a:tcPr/>
                </a:tc>
                <a:tc hMerge="1">
                  <a:txBody>
                    <a:bodyPr/>
                    <a:lstStyle/>
                    <a:p>
                      <a:endParaRPr lang="en-US" dirty="0"/>
                    </a:p>
                  </a:txBody>
                  <a:tcPr/>
                </a:tc>
              </a:tr>
              <a:tr h="1152782">
                <a:tc>
                  <a:txBody>
                    <a:bodyPr/>
                    <a:lstStyle/>
                    <a:p>
                      <a:r>
                        <a:rPr lang="en-US" dirty="0" smtClean="0"/>
                        <a:t>Performance</a:t>
                      </a:r>
                      <a:endParaRPr lang="en-US" dirty="0"/>
                    </a:p>
                  </a:txBody>
                  <a:tcPr/>
                </a:tc>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dk1"/>
                          </a:solidFill>
                          <a:effectLst/>
                          <a:latin typeface="+mn-lt"/>
                          <a:ea typeface="+mn-ea"/>
                          <a:cs typeface="+mn-cs"/>
                        </a:rPr>
                        <a:t>Amazon totaled physical store sales of $16.22 billion in fiscal 2020, down 5.6% year over year. Amazon's physical store sales are generated mainly by its Whole Foods unit.</a:t>
                      </a:r>
                    </a:p>
                    <a:p>
                      <a:endParaRPr lang="en-US" dirty="0"/>
                    </a:p>
                  </a:txBody>
                  <a:tcPr/>
                </a:tc>
                <a:tc hMerge="1">
                  <a:txBody>
                    <a:bodyPr/>
                    <a:lstStyle/>
                    <a:p>
                      <a:endParaRPr lang="en-US"/>
                    </a:p>
                  </a:txBody>
                  <a:tcPr/>
                </a:tc>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dk1"/>
                          </a:solidFill>
                          <a:effectLst/>
                          <a:latin typeface="+mn-lt"/>
                          <a:ea typeface="+mn-ea"/>
                          <a:cs typeface="+mn-cs"/>
                        </a:rPr>
                        <a:t>The third quarter 2021 e-commerce estimate increased 6.6% from the third quarter of 2020 while total retail sales increased 13.1% in the same period. E-commerce sales in the third quarter of 2021 accounted for 13.0% of total sales.</a:t>
                      </a:r>
                    </a:p>
                    <a:p>
                      <a:endParaRPr lang="en-US" dirty="0"/>
                    </a:p>
                  </a:txBody>
                  <a:tcPr/>
                </a:tc>
                <a:tc hMerge="1">
                  <a:txBody>
                    <a:bodyPr/>
                    <a:lstStyle/>
                    <a:p>
                      <a:endParaRPr lang="en-US"/>
                    </a:p>
                  </a:txBody>
                  <a:tcPr/>
                </a:tc>
              </a:tr>
            </a:tbl>
          </a:graphicData>
        </a:graphic>
      </p:graphicFrame>
    </p:spTree>
    <p:extLst>
      <p:ext uri="{BB962C8B-B14F-4D97-AF65-F5344CB8AC3E}">
        <p14:creationId xmlns:p14="http://schemas.microsoft.com/office/powerpoint/2010/main" val="1262617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xmlns="" id="{38F92710-4E0F-4402-8E3F-06E11CD58D9D}"/>
              </a:ext>
            </a:extLst>
          </p:cNvPr>
          <p:cNvGraphicFramePr>
            <a:graphicFrameLocks noGrp="1"/>
          </p:cNvGraphicFramePr>
          <p:nvPr>
            <p:ph idx="1"/>
            <p:extLst>
              <p:ext uri="{D42A27DB-BD31-4B8C-83A1-F6EECF244321}">
                <p14:modId xmlns:p14="http://schemas.microsoft.com/office/powerpoint/2010/main" val="3984300381"/>
              </p:ext>
            </p:extLst>
          </p:nvPr>
        </p:nvGraphicFramePr>
        <p:xfrm>
          <a:off x="838200" y="868680"/>
          <a:ext cx="10515600" cy="5120640"/>
        </p:xfrm>
        <a:graphic>
          <a:graphicData uri="http://schemas.openxmlformats.org/drawingml/2006/table">
            <a:tbl>
              <a:tblPr firstRow="1" bandRow="1">
                <a:tableStyleId>{ED083AE6-46FA-4A59-8FB0-9F97EB10719F}</a:tableStyleId>
              </a:tblPr>
              <a:tblGrid>
                <a:gridCol w="1326502">
                  <a:extLst>
                    <a:ext uri="{9D8B030D-6E8A-4147-A177-3AD203B41FA5}">
                      <a16:colId xmlns:a16="http://schemas.microsoft.com/office/drawing/2014/main" xmlns="" val="2036673294"/>
                    </a:ext>
                  </a:extLst>
                </a:gridCol>
                <a:gridCol w="2743200">
                  <a:extLst>
                    <a:ext uri="{9D8B030D-6E8A-4147-A177-3AD203B41FA5}">
                      <a16:colId xmlns:a16="http://schemas.microsoft.com/office/drawing/2014/main" xmlns="" val="1643397329"/>
                    </a:ext>
                  </a:extLst>
                </a:gridCol>
                <a:gridCol w="2239658">
                  <a:extLst>
                    <a:ext uri="{9D8B030D-6E8A-4147-A177-3AD203B41FA5}">
                      <a16:colId xmlns:a16="http://schemas.microsoft.com/office/drawing/2014/main" xmlns="" val="1196241358"/>
                    </a:ext>
                  </a:extLst>
                </a:gridCol>
                <a:gridCol w="2103120">
                  <a:extLst>
                    <a:ext uri="{9D8B030D-6E8A-4147-A177-3AD203B41FA5}">
                      <a16:colId xmlns:a16="http://schemas.microsoft.com/office/drawing/2014/main" xmlns="" val="1233303079"/>
                    </a:ext>
                  </a:extLst>
                </a:gridCol>
                <a:gridCol w="2103120">
                  <a:extLst>
                    <a:ext uri="{9D8B030D-6E8A-4147-A177-3AD203B41FA5}">
                      <a16:colId xmlns:a16="http://schemas.microsoft.com/office/drawing/2014/main" xmlns="" val="3405344935"/>
                    </a:ext>
                  </a:extLst>
                </a:gridCol>
              </a:tblGrid>
              <a:tr h="370840">
                <a:tc>
                  <a:txBody>
                    <a:bodyPr/>
                    <a:lstStyle/>
                    <a:p>
                      <a:r>
                        <a:rPr lang="en-GB" dirty="0" smtClean="0">
                          <a:solidFill>
                            <a:schemeClr val="bg1"/>
                          </a:solidFill>
                        </a:rPr>
                        <a:t>Criteria </a:t>
                      </a:r>
                      <a:endParaRPr lang="en-GB" dirty="0">
                        <a:solidFill>
                          <a:schemeClr val="bg1"/>
                        </a:solidFill>
                      </a:endParaRPr>
                    </a:p>
                  </a:txBody>
                  <a:tcPr>
                    <a:solidFill>
                      <a:schemeClr val="accent4"/>
                    </a:solidFill>
                  </a:tcPr>
                </a:tc>
                <a:tc>
                  <a:txBody>
                    <a:bodyPr/>
                    <a:lstStyle/>
                    <a:p>
                      <a:r>
                        <a:rPr lang="en-GB" dirty="0">
                          <a:solidFill>
                            <a:schemeClr val="bg1"/>
                          </a:solidFill>
                        </a:rPr>
                        <a:t>Physical store </a:t>
                      </a:r>
                    </a:p>
                  </a:txBody>
                  <a:tcPr>
                    <a:solidFill>
                      <a:schemeClr val="accent4"/>
                    </a:solidFill>
                  </a:tcPr>
                </a:tc>
                <a:tc>
                  <a:txBody>
                    <a:bodyPr/>
                    <a:lstStyle/>
                    <a:p>
                      <a:r>
                        <a:rPr lang="en-GB" dirty="0">
                          <a:solidFill>
                            <a:schemeClr val="bg1"/>
                          </a:solidFill>
                        </a:rPr>
                        <a:t>Online store </a:t>
                      </a:r>
                    </a:p>
                  </a:txBody>
                  <a:tcPr>
                    <a:solidFill>
                      <a:schemeClr val="accent4"/>
                    </a:solidFill>
                  </a:tcPr>
                </a:tc>
                <a:tc>
                  <a:txBody>
                    <a:bodyPr/>
                    <a:lstStyle/>
                    <a:p>
                      <a:r>
                        <a:rPr lang="en-GB" dirty="0">
                          <a:solidFill>
                            <a:schemeClr val="bg1"/>
                          </a:solidFill>
                        </a:rPr>
                        <a:t>Physical store performance </a:t>
                      </a:r>
                    </a:p>
                  </a:txBody>
                  <a:tcPr>
                    <a:solidFill>
                      <a:schemeClr val="accent4"/>
                    </a:solidFill>
                  </a:tcPr>
                </a:tc>
                <a:tc>
                  <a:txBody>
                    <a:bodyPr/>
                    <a:lstStyle/>
                    <a:p>
                      <a:r>
                        <a:rPr lang="en-GB" dirty="0">
                          <a:solidFill>
                            <a:schemeClr val="bg1"/>
                          </a:solidFill>
                        </a:rPr>
                        <a:t>Online store performance </a:t>
                      </a:r>
                    </a:p>
                  </a:txBody>
                  <a:tcPr>
                    <a:solidFill>
                      <a:schemeClr val="accent4"/>
                    </a:solidFill>
                  </a:tcPr>
                </a:tc>
                <a:extLst>
                  <a:ext uri="{0D108BD9-81ED-4DB2-BD59-A6C34878D82A}">
                    <a16:rowId xmlns:a16="http://schemas.microsoft.com/office/drawing/2014/main" xmlns="" val="1978030745"/>
                  </a:ext>
                </a:extLst>
              </a:tr>
              <a:tr h="370840">
                <a:tc>
                  <a:txBody>
                    <a:bodyPr/>
                    <a:lstStyle/>
                    <a:p>
                      <a:r>
                        <a:rPr lang="en-GB" dirty="0"/>
                        <a:t>Price </a:t>
                      </a:r>
                    </a:p>
                  </a:txBody>
                  <a:tcPr/>
                </a:tc>
                <a:tc>
                  <a:txBody>
                    <a:bodyPr/>
                    <a:lstStyle/>
                    <a:p>
                      <a:r>
                        <a:rPr lang="en-GB" dirty="0"/>
                        <a:t>Prices of goods at physical store are displayed on the goods. </a:t>
                      </a:r>
                      <a:r>
                        <a:rPr lang="en-US" dirty="0"/>
                        <a:t>A physical store, Amazon uses a digital price tag, that ensures the prices are the same in-store and online. Nevertheless, Amazon already launched six grocery convenience stores in the UK with checkout-free technology (Simpson, 2021). </a:t>
                      </a:r>
                      <a:endParaRPr lang="en-GB" dirty="0"/>
                    </a:p>
                  </a:txBody>
                  <a:tcPr/>
                </a:tc>
                <a:tc>
                  <a:txBody>
                    <a:bodyPr/>
                    <a:lstStyle/>
                    <a:p>
                      <a:r>
                        <a:rPr lang="en-GB" dirty="0"/>
                        <a:t>Customer gets more discounts, promotional prices, flash sales etc. However, customers could pay the delivery charges on the product prices. And the payment could be card, cash on delivery and MFS.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Compare to the online store, Amazon doing very well with its physical shop. the performance of physical stores is tremendous and growth is very satisfactory. Although, the online market is already positioned the top market share globally. </a:t>
                      </a:r>
                      <a:endParaRPr lang="en-GB" dirty="0"/>
                    </a:p>
                    <a:p>
                      <a:endParaRPr lang="en-GB" dirty="0"/>
                    </a:p>
                  </a:txBody>
                  <a:tcPr/>
                </a:tc>
                <a:tc>
                  <a:txBody>
                    <a:bodyPr/>
                    <a:lstStyle/>
                    <a:p>
                      <a:r>
                        <a:rPr lang="en-US" dirty="0"/>
                        <a:t>Amazon management also observes that the shipping cost is being increased over time which is a major challenge for them. Customers need to bear the cost which means there will be higher pressure on them (Amazon, 2015). </a:t>
                      </a:r>
                      <a:endParaRPr lang="en-GB" dirty="0"/>
                    </a:p>
                  </a:txBody>
                  <a:tcPr/>
                </a:tc>
                <a:extLst>
                  <a:ext uri="{0D108BD9-81ED-4DB2-BD59-A6C34878D82A}">
                    <a16:rowId xmlns:a16="http://schemas.microsoft.com/office/drawing/2014/main" xmlns="" val="3889281324"/>
                  </a:ext>
                </a:extLst>
              </a:tr>
            </a:tbl>
          </a:graphicData>
        </a:graphic>
      </p:graphicFrame>
      <p:sp>
        <p:nvSpPr>
          <p:cNvPr id="2" name="TextBox 1"/>
          <p:cNvSpPr txBox="1"/>
          <p:nvPr/>
        </p:nvSpPr>
        <p:spPr>
          <a:xfrm>
            <a:off x="7132320" y="6142616"/>
            <a:ext cx="4012602" cy="646331"/>
          </a:xfrm>
          <a:prstGeom prst="rect">
            <a:avLst/>
          </a:prstGeom>
          <a:noFill/>
        </p:spPr>
        <p:txBody>
          <a:bodyPr wrap="square" rtlCol="0">
            <a:spAutoFit/>
          </a:bodyPr>
          <a:lstStyle/>
          <a:p>
            <a:r>
              <a:rPr lang="en-US" dirty="0" smtClean="0"/>
              <a:t>Sources</a:t>
            </a:r>
            <a:r>
              <a:rPr lang="en-US" dirty="0" smtClean="0"/>
              <a:t>: Simpson</a:t>
            </a:r>
            <a:r>
              <a:rPr lang="en-US" dirty="0"/>
              <a:t>, </a:t>
            </a:r>
            <a:r>
              <a:rPr lang="en-US" dirty="0" smtClean="0"/>
              <a:t>(2021); </a:t>
            </a:r>
            <a:r>
              <a:rPr lang="en-US" dirty="0"/>
              <a:t>Amazon, </a:t>
            </a:r>
            <a:r>
              <a:rPr lang="en-US" dirty="0"/>
              <a:t>(</a:t>
            </a:r>
            <a:r>
              <a:rPr lang="en-US" dirty="0" smtClean="0"/>
              <a:t>2015).</a:t>
            </a:r>
            <a:endParaRPr lang="en-US" dirty="0"/>
          </a:p>
        </p:txBody>
      </p:sp>
    </p:spTree>
    <p:extLst>
      <p:ext uri="{BB962C8B-B14F-4D97-AF65-F5344CB8AC3E}">
        <p14:creationId xmlns:p14="http://schemas.microsoft.com/office/powerpoint/2010/main" val="917776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References for topic 1</a:t>
            </a:r>
            <a:endParaRPr lang="en-US" dirty="0">
              <a:solidFill>
                <a:srgbClr val="FFC000"/>
              </a:solidFill>
            </a:endParaRPr>
          </a:p>
        </p:txBody>
      </p:sp>
      <p:sp>
        <p:nvSpPr>
          <p:cNvPr id="3" name="Content Placeholder 2"/>
          <p:cNvSpPr>
            <a:spLocks noGrp="1"/>
          </p:cNvSpPr>
          <p:nvPr>
            <p:ph idx="1"/>
          </p:nvPr>
        </p:nvSpPr>
        <p:spPr/>
        <p:txBody>
          <a:bodyPr>
            <a:normAutofit fontScale="70000" lnSpcReduction="20000"/>
          </a:bodyPr>
          <a:lstStyle/>
          <a:p>
            <a:pPr algn="just"/>
            <a:r>
              <a:rPr lang="en-GB" dirty="0"/>
              <a:t>Amazon, 2021. Amazon. [Online] </a:t>
            </a:r>
          </a:p>
          <a:p>
            <a:pPr algn="just"/>
            <a:r>
              <a:rPr lang="en-GB" dirty="0"/>
              <a:t>Available at: https://www.amazon.com/</a:t>
            </a:r>
          </a:p>
          <a:p>
            <a:pPr algn="just"/>
            <a:r>
              <a:rPr lang="en-GB" dirty="0"/>
              <a:t>Daft, R. L., 2020. Organization Theory &amp; Design. s.l.:</a:t>
            </a:r>
            <a:r>
              <a:rPr lang="en-GB" dirty="0" err="1"/>
              <a:t>Cengage</a:t>
            </a:r>
            <a:r>
              <a:rPr lang="en-GB" dirty="0"/>
              <a:t> Brain.</a:t>
            </a:r>
          </a:p>
          <a:p>
            <a:pPr algn="just"/>
            <a:r>
              <a:rPr lang="en-GB" dirty="0"/>
              <a:t>Gregory, L., 2021. </a:t>
            </a:r>
            <a:r>
              <a:rPr lang="en-GB" dirty="0" err="1"/>
              <a:t>Panmore</a:t>
            </a:r>
            <a:r>
              <a:rPr lang="en-GB" dirty="0"/>
              <a:t> Institute. [Online] </a:t>
            </a:r>
          </a:p>
          <a:p>
            <a:pPr algn="just"/>
            <a:r>
              <a:rPr lang="en-GB" dirty="0"/>
              <a:t>Available at: http://panmore.com/amazon-com-inc-vision-statement-mission-statement-analysis [Accessed 7 12 2021].</a:t>
            </a:r>
          </a:p>
          <a:p>
            <a:pPr algn="just"/>
            <a:r>
              <a:rPr lang="en-GB" dirty="0"/>
              <a:t>McNulty, J., 2018. The Ultimate Retail Manual: Strategies for Retailers to Thrive &amp; Succeed in the Digital World. 1 ed. US: New Retail Ethos, LLC.</a:t>
            </a:r>
          </a:p>
          <a:p>
            <a:pPr algn="just"/>
            <a:r>
              <a:rPr lang="en-GB" dirty="0" err="1"/>
              <a:t>Melling</a:t>
            </a:r>
            <a:r>
              <a:rPr lang="en-GB" dirty="0"/>
              <a:t>, J. &amp; Booth, A., 2008. Managing the Modern Workplace: Productivity, Politics and Workplace Culture. s.l.:</a:t>
            </a:r>
            <a:r>
              <a:rPr lang="en-GB" dirty="0" err="1"/>
              <a:t>Ashgate</a:t>
            </a:r>
            <a:r>
              <a:rPr lang="en-GB" dirty="0"/>
              <a:t> Publishing.</a:t>
            </a:r>
          </a:p>
          <a:p>
            <a:pPr algn="just"/>
            <a:r>
              <a:rPr lang="en-GB" dirty="0"/>
              <a:t>Roberts, M. L. &amp; </a:t>
            </a:r>
            <a:r>
              <a:rPr lang="en-GB" dirty="0" err="1"/>
              <a:t>Zahay</a:t>
            </a:r>
            <a:r>
              <a:rPr lang="en-GB" dirty="0"/>
              <a:t>, D., 2012. Internet Marketing: Integrating Online and Offline Strategies. s.l.:</a:t>
            </a:r>
            <a:r>
              <a:rPr lang="en-GB" dirty="0" err="1"/>
              <a:t>Cengage</a:t>
            </a:r>
            <a:r>
              <a:rPr lang="en-GB" dirty="0"/>
              <a:t> Brain .</a:t>
            </a:r>
          </a:p>
          <a:p>
            <a:pPr algn="just"/>
            <a:r>
              <a:rPr lang="en-GB" dirty="0"/>
              <a:t>Rubin, B. F., 2020. Amazon now operates seven different kinds of physical stores. Here's why, </a:t>
            </a:r>
            <a:r>
              <a:rPr lang="en-GB" dirty="0" err="1"/>
              <a:t>s.l</a:t>
            </a:r>
            <a:r>
              <a:rPr lang="en-GB" dirty="0"/>
              <a:t>.: CNET Tech</a:t>
            </a:r>
            <a:endParaRPr lang="en-US" dirty="0"/>
          </a:p>
        </p:txBody>
      </p:sp>
    </p:spTree>
    <p:extLst>
      <p:ext uri="{BB962C8B-B14F-4D97-AF65-F5344CB8AC3E}">
        <p14:creationId xmlns:p14="http://schemas.microsoft.com/office/powerpoint/2010/main" val="706500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References for topic 2</a:t>
            </a:r>
            <a:endParaRPr lang="en-US" dirty="0">
              <a:solidFill>
                <a:srgbClr val="FFC000"/>
              </a:solidFill>
            </a:endParaRPr>
          </a:p>
        </p:txBody>
      </p:sp>
      <p:sp>
        <p:nvSpPr>
          <p:cNvPr id="3" name="Content Placeholder 2"/>
          <p:cNvSpPr>
            <a:spLocks noGrp="1"/>
          </p:cNvSpPr>
          <p:nvPr>
            <p:ph idx="1"/>
          </p:nvPr>
        </p:nvSpPr>
        <p:spPr/>
        <p:txBody>
          <a:bodyPr>
            <a:normAutofit lnSpcReduction="10000"/>
          </a:bodyPr>
          <a:lstStyle/>
          <a:p>
            <a:r>
              <a:rPr lang="en-GB" sz="2400" dirty="0"/>
              <a:t>Keyes, D., 2020. Amazon posts highest e-commerce growth in over three years. 4 5.pp. e-commerce.</a:t>
            </a:r>
            <a:endParaRPr lang="en-US" sz="2400" dirty="0"/>
          </a:p>
          <a:p>
            <a:r>
              <a:rPr lang="en-GB" sz="2400" dirty="0"/>
              <a:t>Herrera, S., Esther, F. &amp; </a:t>
            </a:r>
            <a:r>
              <a:rPr lang="en-GB" sz="2400" dirty="0" err="1"/>
              <a:t>Kapner</a:t>
            </a:r>
            <a:r>
              <a:rPr lang="en-GB" sz="2400" dirty="0"/>
              <a:t>, S., 2021. Amazon Plans to Open Large Retail Locations Akin to Department Stores. </a:t>
            </a:r>
            <a:r>
              <a:rPr lang="en-GB" sz="2400" i="1" dirty="0"/>
              <a:t>The Wall Street Journal, </a:t>
            </a:r>
            <a:r>
              <a:rPr lang="en-GB" sz="2400" dirty="0"/>
              <a:t>19 8.p. Business</a:t>
            </a:r>
            <a:r>
              <a:rPr lang="en-GB" sz="2400" dirty="0" smtClean="0"/>
              <a:t>.</a:t>
            </a:r>
            <a:endParaRPr lang="en-US" sz="2400" dirty="0" smtClean="0"/>
          </a:p>
          <a:p>
            <a:r>
              <a:rPr lang="en-GB" sz="2400" dirty="0"/>
              <a:t>Simpson, E., 2021. Amazon opens first UK non-food store. </a:t>
            </a:r>
            <a:r>
              <a:rPr lang="en-GB" sz="2400" i="1" dirty="0"/>
              <a:t>BBC, </a:t>
            </a:r>
            <a:r>
              <a:rPr lang="en-GB" sz="2400" dirty="0"/>
              <a:t>6 10.p. Business </a:t>
            </a:r>
            <a:r>
              <a:rPr lang="en-GB" sz="2400" dirty="0" smtClean="0"/>
              <a:t>.</a:t>
            </a:r>
          </a:p>
          <a:p>
            <a:r>
              <a:rPr lang="en-GB" sz="2400" dirty="0">
                <a:ea typeface="Calibri" panose="020F0502020204030204" pitchFamily="34" charset="0"/>
                <a:cs typeface="Times New Roman" panose="02020603050405020304" pitchFamily="18" charset="0"/>
              </a:rPr>
              <a:t>Amazon, E.C., 2015. Amazon web services. Available in: http://aws. amazon. com/</a:t>
            </a:r>
            <a:r>
              <a:rPr lang="en-GB" sz="2400" dirty="0" err="1">
                <a:ea typeface="Calibri" panose="020F0502020204030204" pitchFamily="34" charset="0"/>
                <a:cs typeface="Times New Roman" panose="02020603050405020304" pitchFamily="18" charset="0"/>
              </a:rPr>
              <a:t>es</a:t>
            </a:r>
            <a:r>
              <a:rPr lang="en-GB" sz="2400" dirty="0">
                <a:ea typeface="Calibri" panose="020F0502020204030204" pitchFamily="34" charset="0"/>
                <a:cs typeface="Times New Roman" panose="02020603050405020304" pitchFamily="18" charset="0"/>
              </a:rPr>
              <a:t>/ec2/(November 2012</a:t>
            </a:r>
            <a:r>
              <a:rPr lang="en-GB" sz="2400" dirty="0" smtClean="0">
                <a:ea typeface="Calibri" panose="020F0502020204030204" pitchFamily="34" charset="0"/>
                <a:cs typeface="Times New Roman" panose="02020603050405020304" pitchFamily="18" charset="0"/>
              </a:rPr>
              <a:t>).</a:t>
            </a:r>
            <a:endParaRPr lang="en-GB" sz="2400" dirty="0" smtClean="0"/>
          </a:p>
          <a:p>
            <a:r>
              <a:rPr lang="en-US" sz="2400" dirty="0"/>
              <a:t>The Census Bureau’s [online ] Available at:&lt;https://www.census.gov/ .</a:t>
            </a:r>
            <a:r>
              <a:rPr lang="en-US" sz="2400" dirty="0" err="1"/>
              <a:t>uk</a:t>
            </a:r>
            <a:r>
              <a:rPr lang="en-US" sz="2400" dirty="0"/>
              <a:t>&gt; [Accessed 18 November 2021</a:t>
            </a:r>
            <a:r>
              <a:rPr lang="en-US" sz="2400" dirty="0" smtClean="0"/>
              <a:t>].</a:t>
            </a:r>
            <a:endParaRPr lang="en-US" sz="2400" dirty="0"/>
          </a:p>
          <a:p>
            <a:r>
              <a:rPr lang="en-US" dirty="0"/>
              <a:t>Amazon [online ] &lt;https://www.supermarketnews.com/&gt;[Accessed 29 Oct,2021]</a:t>
            </a:r>
            <a:endParaRPr lang="en-US" dirty="0"/>
          </a:p>
        </p:txBody>
      </p:sp>
    </p:spTree>
    <p:extLst>
      <p:ext uri="{BB962C8B-B14F-4D97-AF65-F5344CB8AC3E}">
        <p14:creationId xmlns:p14="http://schemas.microsoft.com/office/powerpoint/2010/main" val="1396487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474</TotalTime>
  <Words>1456</Words>
  <Application>Microsoft Office PowerPoint</Application>
  <PresentationFormat>Custom</PresentationFormat>
  <Paragraphs>86</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Background of Amazon and why Amazon has decide to move onto physical store.</vt:lpstr>
      <vt:lpstr>PowerPoint Presentation</vt:lpstr>
      <vt:lpstr>Reasons of moving onto physical store</vt:lpstr>
      <vt:lpstr>PowerPoint Presentation</vt:lpstr>
      <vt:lpstr>PowerPoint Presentation</vt:lpstr>
      <vt:lpstr>PowerPoint Presentation</vt:lpstr>
      <vt:lpstr>References for topic 1</vt:lpstr>
      <vt:lpstr>References for topic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nixon rahman</dc:creator>
  <cp:lastModifiedBy>Bianca</cp:lastModifiedBy>
  <cp:revision>18</cp:revision>
  <dcterms:created xsi:type="dcterms:W3CDTF">2021-12-06T18:31:45Z</dcterms:created>
  <dcterms:modified xsi:type="dcterms:W3CDTF">2021-12-13T16:39:14Z</dcterms:modified>
</cp:coreProperties>
</file>