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3" r:id="rId1"/>
  </p:sldMasterIdLst>
  <p:notesMasterIdLst>
    <p:notesMasterId r:id="rId11"/>
  </p:notesMasterIdLst>
  <p:sldIdLst>
    <p:sldId id="260" r:id="rId2"/>
    <p:sldId id="261" r:id="rId3"/>
    <p:sldId id="262" r:id="rId4"/>
    <p:sldId id="263" r:id="rId5"/>
    <p:sldId id="264" r:id="rId6"/>
    <p:sldId id="265" r:id="rId7"/>
    <p:sldId id="266" r:id="rId8"/>
    <p:sldId id="267" r:id="rId9"/>
    <p:sldId id="268"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49"/>
    <p:restoredTop sz="94712"/>
  </p:normalViewPr>
  <p:slideViewPr>
    <p:cSldViewPr snapToGrid="0">
      <p:cViewPr>
        <p:scale>
          <a:sx n="75" d="100"/>
          <a:sy n="75" d="100"/>
        </p:scale>
        <p:origin x="920" y="7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notesMaster" Target="notesMasters/notesMaster1.xml"/><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D2D33-60C2-4E44-BE63-BA4D3C41D10E}" type="datetimeFigureOut">
              <a:rPr lang="en-US" smtClean="0"/>
              <a:t>3/19/19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EBD772-C74A-DF44-8B5A-6C783A37A1DB}" type="slidenum">
              <a:rPr lang="en-US" smtClean="0"/>
              <a:t>‹#›</a:t>
            </a:fld>
            <a:endParaRPr lang="en-US"/>
          </a:p>
        </p:txBody>
      </p:sp>
    </p:spTree>
    <p:extLst>
      <p:ext uri="{BB962C8B-B14F-4D97-AF65-F5344CB8AC3E}">
        <p14:creationId xmlns:p14="http://schemas.microsoft.com/office/powerpoint/2010/main" val="1616490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0EBD772-C74A-DF44-8B5A-6C783A37A1DB}" type="slidenum">
              <a:rPr lang="en-US" smtClean="0"/>
              <a:t>1</a:t>
            </a:fld>
            <a:endParaRPr lang="en-US"/>
          </a:p>
        </p:txBody>
      </p:sp>
    </p:spTree>
    <p:extLst>
      <p:ext uri="{BB962C8B-B14F-4D97-AF65-F5344CB8AC3E}">
        <p14:creationId xmlns:p14="http://schemas.microsoft.com/office/powerpoint/2010/main" val="451514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19/03/2019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19/03/2019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
        <p:nvSpPr>
          <p:cNvPr id="5" name="Date Placeholder 4"/>
          <p:cNvSpPr>
            <a:spLocks noGrp="1"/>
          </p:cNvSpPr>
          <p:nvPr>
            <p:ph type="dt" sz="half" idx="10"/>
          </p:nvPr>
        </p:nvSpPr>
        <p:spPr/>
        <p:txBody>
          <a:bodyPr/>
          <a:lstStyle/>
          <a:p>
            <a:fld id="{846CE7D5-CF57-46EF-B807-FDD0502418D4}" type="datetimeFigureOut">
              <a:rPr lang="en-GB" smtClean="0"/>
              <a:t>19/03/2019</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19/03/2019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82444175"/>
      </p:ext>
    </p:extLst>
  </p:cSld>
  <p:clrMap bg1="lt1" tx1="dk1" bg2="lt2" tx2="dk2" accent1="accent1" accent2="accent2" accent3="accent3" accent4="accent4" accent5="accent5" accent6="accent6" hlink="hlink" folHlink="folHlink"/>
  <p:sldLayoutIdLst>
    <p:sldLayoutId id="2147484014" r:id="rId1"/>
    <p:sldLayoutId id="2147484015" r:id="rId2"/>
    <p:sldLayoutId id="2147484016" r:id="rId3"/>
    <p:sldLayoutId id="2147484017" r:id="rId4"/>
    <p:sldLayoutId id="2147484018" r:id="rId5"/>
    <p:sldLayoutId id="2147484019" r:id="rId6"/>
    <p:sldLayoutId id="2147484020" r:id="rId7"/>
    <p:sldLayoutId id="2147484021" r:id="rId8"/>
    <p:sldLayoutId id="2147484022" r:id="rId9"/>
    <p:sldLayoutId id="2147484023" r:id="rId10"/>
    <p:sldLayoutId id="2147484024" r:id="rId11"/>
    <p:sldLayoutId id="2147484025" r:id="rId12"/>
    <p:sldLayoutId id="2147484026" r:id="rId13"/>
    <p:sldLayoutId id="2147484027" r:id="rId14"/>
    <p:sldLayoutId id="2147484028" r:id="rId15"/>
    <p:sldLayoutId id="2147484029" r:id="rId16"/>
  </p:sldLayoutIdLst>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2.png"/><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4.tiff"/><Relationship Id="rId4" Type="http://schemas.openxmlformats.org/officeDocument/2006/relationships/image" Target="../media/image5.tiff"/><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png"/><Relationship Id="rId5" Type="http://schemas.openxmlformats.org/officeDocument/2006/relationships/image" Target="../media/image9.png"/><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11.tiff"/><Relationship Id="rId4" Type="http://schemas.openxmlformats.org/officeDocument/2006/relationships/image" Target="../media/image12.jpeg"/><Relationship Id="rId5" Type="http://schemas.openxmlformats.org/officeDocument/2006/relationships/image" Target="../media/image13.tiff"/><Relationship Id="rId6" Type="http://schemas.openxmlformats.org/officeDocument/2006/relationships/image" Target="../media/image14.tiff"/><Relationship Id="rId1" Type="http://schemas.openxmlformats.org/officeDocument/2006/relationships/slideLayout" Target="../slideLayouts/slideLayout7.xml"/><Relationship Id="rId2" Type="http://schemas.openxmlformats.org/officeDocument/2006/relationships/image" Target="../media/image10.tiff"/></Relationships>
</file>

<file path=ppt/slides/_rels/slide5.xml.rels><?xml version="1.0" encoding="UTF-8" standalone="yes"?>
<Relationships xmlns="http://schemas.openxmlformats.org/package/2006/relationships"><Relationship Id="rId3" Type="http://schemas.openxmlformats.org/officeDocument/2006/relationships/image" Target="../media/image15.tiff"/><Relationship Id="rId4" Type="http://schemas.openxmlformats.org/officeDocument/2006/relationships/image" Target="../media/image16.tiff"/><Relationship Id="rId5" Type="http://schemas.openxmlformats.org/officeDocument/2006/relationships/image" Target="../media/image17.tiff"/><Relationship Id="rId6" Type="http://schemas.openxmlformats.org/officeDocument/2006/relationships/image" Target="../media/image18.tiff"/><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4" Type="http://schemas.openxmlformats.org/officeDocument/2006/relationships/image" Target="../media/image21.tiff"/><Relationship Id="rId5" Type="http://schemas.openxmlformats.org/officeDocument/2006/relationships/image" Target="../media/image22.tiff"/><Relationship Id="rId6" Type="http://schemas.openxmlformats.org/officeDocument/2006/relationships/image" Target="../media/image23.tiff"/><Relationship Id="rId1" Type="http://schemas.openxmlformats.org/officeDocument/2006/relationships/slideLayout" Target="../slideLayouts/slideLayout7.xml"/><Relationship Id="rId2" Type="http://schemas.openxmlformats.org/officeDocument/2006/relationships/image" Target="../media/image19.tiff"/></Relationships>
</file>

<file path=ppt/slides/_rels/slide7.xml.rels><?xml version="1.0" encoding="UTF-8" standalone="yes"?>
<Relationships xmlns="http://schemas.openxmlformats.org/package/2006/relationships"><Relationship Id="rId3" Type="http://schemas.openxmlformats.org/officeDocument/2006/relationships/image" Target="../media/image24.tiff"/><Relationship Id="rId4" Type="http://schemas.openxmlformats.org/officeDocument/2006/relationships/image" Target="../media/image25.tiff"/><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27.tiff"/><Relationship Id="rId4" Type="http://schemas.openxmlformats.org/officeDocument/2006/relationships/image" Target="../media/image28.tiff"/><Relationship Id="rId5" Type="http://schemas.openxmlformats.org/officeDocument/2006/relationships/image" Target="../media/image29.tiff"/><Relationship Id="rId6" Type="http://schemas.openxmlformats.org/officeDocument/2006/relationships/image" Target="../media/image30.tiff"/><Relationship Id="rId1" Type="http://schemas.openxmlformats.org/officeDocument/2006/relationships/slideLayout" Target="../slideLayouts/slideLayout7.xml"/><Relationship Id="rId2" Type="http://schemas.openxmlformats.org/officeDocument/2006/relationships/image" Target="../media/image26.jpeg"/></Relationships>
</file>

<file path=ppt/slides/_rels/slide9.xml.rels><?xml version="1.0" encoding="UTF-8" standalone="yes"?>
<Relationships xmlns="http://schemas.openxmlformats.org/package/2006/relationships"><Relationship Id="rId3" Type="http://schemas.openxmlformats.org/officeDocument/2006/relationships/image" Target="../media/image31.tiff"/><Relationship Id="rId4" Type="http://schemas.openxmlformats.org/officeDocument/2006/relationships/image" Target="../media/image32.tiff"/><Relationship Id="rId5" Type="http://schemas.openxmlformats.org/officeDocument/2006/relationships/image" Target="../media/image33.tiff"/><Relationship Id="rId6" Type="http://schemas.openxmlformats.org/officeDocument/2006/relationships/image" Target="../media/image34.tiff"/><Relationship Id="rId7" Type="http://schemas.openxmlformats.org/officeDocument/2006/relationships/image" Target="../media/image35.tiff"/><Relationship Id="rId1" Type="http://schemas.openxmlformats.org/officeDocument/2006/relationships/slideLayout" Target="../slideLayouts/slideLayout7.xml"/><Relationship Id="rId2"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37583CDB-7A64-484A-AB6C-DD27B27CAB3F}"/>
              </a:ext>
            </a:extLst>
          </p:cNvPr>
          <p:cNvSpPr/>
          <p:nvPr/>
        </p:nvSpPr>
        <p:spPr>
          <a:xfrm>
            <a:off x="79022" y="6443132"/>
            <a:ext cx="942622" cy="42051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3" descr="A close up of a logo&#10;&#10;Description generated with high confidence">
            <a:extLst>
              <a:ext uri="{FF2B5EF4-FFF2-40B4-BE49-F238E27FC236}">
                <a16:creationId xmlns="" xmlns:a16="http://schemas.microsoft.com/office/drawing/2014/main" id="{2AAFE1E2-A9DA-4FE7-9CB9-2B30253AEEA3}"/>
              </a:ext>
            </a:extLst>
          </p:cNvPr>
          <p:cNvPicPr>
            <a:picLocks noChangeAspect="1"/>
          </p:cNvPicPr>
          <p:nvPr/>
        </p:nvPicPr>
        <p:blipFill rotWithShape="1">
          <a:blip r:embed="rId3"/>
          <a:srcRect t="25000"/>
          <a:stretch/>
        </p:blipFill>
        <p:spPr>
          <a:xfrm>
            <a:off x="20" y="10"/>
            <a:ext cx="12191980" cy="6857990"/>
          </a:xfrm>
          <a:prstGeom prst="rect">
            <a:avLst/>
          </a:prstGeom>
        </p:spPr>
      </p:pic>
      <p:pic>
        <p:nvPicPr>
          <p:cNvPr id="10" name="Picture 10" descr="A close up of a logo&#10;&#10;Description generated with very high confidence">
            <a:extLst>
              <a:ext uri="{FF2B5EF4-FFF2-40B4-BE49-F238E27FC236}">
                <a16:creationId xmlns="" xmlns:a16="http://schemas.microsoft.com/office/drawing/2014/main" id="{4B85884C-AC25-4EAE-8F62-4697C592E8FB}"/>
              </a:ext>
            </a:extLst>
          </p:cNvPr>
          <p:cNvPicPr>
            <a:picLocks noChangeAspect="1"/>
          </p:cNvPicPr>
          <p:nvPr/>
        </p:nvPicPr>
        <p:blipFill rotWithShape="1">
          <a:blip r:embed="rId4"/>
          <a:srcRect l="12177" t="16363" r="12512" b="17833"/>
          <a:stretch/>
        </p:blipFill>
        <p:spPr>
          <a:xfrm>
            <a:off x="6898154" y="321284"/>
            <a:ext cx="4669277" cy="2286000"/>
          </a:xfrm>
          <a:prstGeom prst="rect">
            <a:avLst/>
          </a:prstGeom>
        </p:spPr>
      </p:pic>
      <p:sp>
        <p:nvSpPr>
          <p:cNvPr id="9" name="TextBox 1">
            <a:extLst>
              <a:ext uri="{FF2B5EF4-FFF2-40B4-BE49-F238E27FC236}">
                <a16:creationId xmlns="" xmlns:a16="http://schemas.microsoft.com/office/drawing/2014/main" id="{15E965E6-15A3-44A6-9D54-E1FD1D39FF9A}"/>
              </a:ext>
            </a:extLst>
          </p:cNvPr>
          <p:cNvSpPr txBox="1"/>
          <p:nvPr/>
        </p:nvSpPr>
        <p:spPr>
          <a:xfrm>
            <a:off x="79022" y="4301931"/>
            <a:ext cx="6194565" cy="2351456"/>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latin typeface="Calibri Light"/>
                <a:cs typeface="Aldhabi"/>
              </a:rPr>
              <a:t>MISSION STATEMENT</a:t>
            </a:r>
          </a:p>
          <a:p>
            <a:endParaRPr lang="en-US" b="1" dirty="0">
              <a:latin typeface="Calibri Light"/>
              <a:cs typeface="Aldhabi"/>
            </a:endParaRPr>
          </a:p>
          <a:p>
            <a:r>
              <a:rPr lang="en-US" dirty="0">
                <a:latin typeface="Calibri Light"/>
                <a:cs typeface="Aldhabi"/>
              </a:rPr>
              <a:t>The mission of The Walt Disney Company is to be one of the world’s leading producers and providers of entertainment and information. Using our portfolio of brands to differentiate our content, services and consumer products, we seek to develop the most creative, innovative and profitable entertainment experiences and related products in the world.</a:t>
            </a:r>
          </a:p>
        </p:txBody>
      </p:sp>
      <p:sp>
        <p:nvSpPr>
          <p:cNvPr id="2" name="Rounded Rectangle 1"/>
          <p:cNvSpPr/>
          <p:nvPr/>
        </p:nvSpPr>
        <p:spPr>
          <a:xfrm>
            <a:off x="79022" y="6653387"/>
            <a:ext cx="942622" cy="204613"/>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 xmlns:a16="http://schemas.microsoft.com/office/drawing/2014/main" id="{15E965E6-15A3-44A6-9D54-E1FD1D39FF9A}"/>
              </a:ext>
            </a:extLst>
          </p:cNvPr>
          <p:cNvSpPr txBox="1"/>
          <p:nvPr/>
        </p:nvSpPr>
        <p:spPr>
          <a:xfrm>
            <a:off x="79021" y="987231"/>
            <a:ext cx="6194565" cy="954107"/>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dirty="0" smtClean="0">
                <a:latin typeface="Calibri Light"/>
                <a:cs typeface="Aldhabi"/>
              </a:rPr>
              <a:t>STRATEGIC FORMULATION FRAMEWORK CASE STUDY 2019</a:t>
            </a:r>
          </a:p>
        </p:txBody>
      </p:sp>
    </p:spTree>
    <p:extLst>
      <p:ext uri="{BB962C8B-B14F-4D97-AF65-F5344CB8AC3E}">
        <p14:creationId xmlns:p14="http://schemas.microsoft.com/office/powerpoint/2010/main" val="2055765389"/>
      </p:ext>
    </p:extLst>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9" descr="A screenshot of a cell phone&#10;&#10;Description generated with very high confidence">
            <a:extLst>
              <a:ext uri="{FF2B5EF4-FFF2-40B4-BE49-F238E27FC236}">
                <a16:creationId xmlns="" xmlns:a16="http://schemas.microsoft.com/office/drawing/2014/main" id="{43562121-4125-4B64-911A-5179F0B79F84}"/>
              </a:ext>
            </a:extLst>
          </p:cNvPr>
          <p:cNvPicPr>
            <a:picLocks noChangeAspect="1"/>
          </p:cNvPicPr>
          <p:nvPr/>
        </p:nvPicPr>
        <p:blipFill>
          <a:blip r:embed="rId2"/>
          <a:stretch>
            <a:fillRect/>
          </a:stretch>
        </p:blipFill>
        <p:spPr>
          <a:xfrm>
            <a:off x="6517855" y="541955"/>
            <a:ext cx="5532407" cy="5071445"/>
          </a:xfrm>
          <a:prstGeom prst="rect">
            <a:avLst/>
          </a:prstGeom>
        </p:spPr>
      </p:pic>
      <p:sp>
        <p:nvSpPr>
          <p:cNvPr id="11" name="TextBox 10">
            <a:extLst>
              <a:ext uri="{FF2B5EF4-FFF2-40B4-BE49-F238E27FC236}">
                <a16:creationId xmlns="" xmlns:a16="http://schemas.microsoft.com/office/drawing/2014/main" id="{AD351391-FA53-4233-9DC1-53796D8BFEBF}"/>
              </a:ext>
            </a:extLst>
          </p:cNvPr>
          <p:cNvSpPr txBox="1"/>
          <p:nvPr/>
        </p:nvSpPr>
        <p:spPr>
          <a:xfrm>
            <a:off x="6517855" y="158246"/>
            <a:ext cx="917276" cy="38370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Calibri" charset="0"/>
                <a:ea typeface="Calibri" charset="0"/>
                <a:cs typeface="Calibri" charset="0"/>
              </a:rPr>
              <a:t>2009</a:t>
            </a:r>
          </a:p>
        </p:txBody>
      </p:sp>
      <p:sp>
        <p:nvSpPr>
          <p:cNvPr id="12" name="TextBox 11">
            <a:extLst>
              <a:ext uri="{FF2B5EF4-FFF2-40B4-BE49-F238E27FC236}">
                <a16:creationId xmlns="" xmlns:a16="http://schemas.microsoft.com/office/drawing/2014/main" id="{941FC046-3B7E-4570-A40D-3FB38A13DED6}"/>
              </a:ext>
            </a:extLst>
          </p:cNvPr>
          <p:cNvSpPr txBox="1"/>
          <p:nvPr/>
        </p:nvSpPr>
        <p:spPr>
          <a:xfrm>
            <a:off x="278860" y="1034271"/>
            <a:ext cx="917276" cy="38370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Calibri" charset="0"/>
                <a:ea typeface="Calibri" charset="0"/>
                <a:cs typeface="Calibri" charset="0"/>
              </a:rPr>
              <a:t>2019</a:t>
            </a:r>
          </a:p>
        </p:txBody>
      </p:sp>
      <p:sp>
        <p:nvSpPr>
          <p:cNvPr id="9" name="TextBox 8"/>
          <p:cNvSpPr txBox="1"/>
          <p:nvPr/>
        </p:nvSpPr>
        <p:spPr>
          <a:xfrm>
            <a:off x="1196136" y="319418"/>
            <a:ext cx="3216395" cy="584775"/>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3200" dirty="0" smtClean="0">
                <a:solidFill>
                  <a:schemeClr val="tx1"/>
                </a:solidFill>
                <a:latin typeface="Calibri" charset="0"/>
                <a:ea typeface="Calibri" charset="0"/>
                <a:cs typeface="Calibri" charset="0"/>
              </a:rPr>
              <a:t>EFE</a:t>
            </a:r>
            <a:endParaRPr lang="en-US" sz="3200" dirty="0">
              <a:solidFill>
                <a:schemeClr val="tx1"/>
              </a:solidFill>
              <a:latin typeface="Calibri" charset="0"/>
              <a:ea typeface="Calibri" charset="0"/>
              <a:cs typeface="Calibri" charset="0"/>
            </a:endParaRPr>
          </a:p>
        </p:txBody>
      </p:sp>
      <p:pic>
        <p:nvPicPr>
          <p:cNvPr id="3" name="Picture 2"/>
          <p:cNvPicPr>
            <a:picLocks noChangeAspect="1"/>
          </p:cNvPicPr>
          <p:nvPr/>
        </p:nvPicPr>
        <p:blipFill>
          <a:blip r:embed="rId3"/>
          <a:stretch>
            <a:fillRect/>
          </a:stretch>
        </p:blipFill>
        <p:spPr>
          <a:xfrm>
            <a:off x="161805" y="1417980"/>
            <a:ext cx="6238995" cy="5338420"/>
          </a:xfrm>
          <a:prstGeom prst="rect">
            <a:avLst/>
          </a:prstGeom>
        </p:spPr>
      </p:pic>
      <p:pic>
        <p:nvPicPr>
          <p:cNvPr id="5" name="Picture 4"/>
          <p:cNvPicPr>
            <a:picLocks noChangeAspect="1"/>
          </p:cNvPicPr>
          <p:nvPr/>
        </p:nvPicPr>
        <p:blipFill>
          <a:blip r:embed="rId4"/>
          <a:stretch>
            <a:fillRect/>
          </a:stretch>
        </p:blipFill>
        <p:spPr>
          <a:xfrm>
            <a:off x="7513427" y="5676606"/>
            <a:ext cx="3541261" cy="1079794"/>
          </a:xfrm>
          <a:prstGeom prst="rect">
            <a:avLst/>
          </a:prstGeom>
        </p:spPr>
      </p:pic>
    </p:spTree>
    <p:extLst>
      <p:ext uri="{BB962C8B-B14F-4D97-AF65-F5344CB8AC3E}">
        <p14:creationId xmlns:p14="http://schemas.microsoft.com/office/powerpoint/2010/main" val="265284021"/>
      </p:ext>
    </p:extLst>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95000"/>
          </a:schemeClr>
        </a:solidFill>
        <a:effectLst/>
      </p:bgPr>
    </p:bg>
    <p:spTree>
      <p:nvGrpSpPr>
        <p:cNvPr id="1" name=""/>
        <p:cNvGrpSpPr/>
        <p:nvPr/>
      </p:nvGrpSpPr>
      <p:grpSpPr>
        <a:xfrm>
          <a:off x="0" y="0"/>
          <a:ext cx="0" cy="0"/>
          <a:chOff x="0" y="0"/>
          <a:chExt cx="0" cy="0"/>
        </a:xfrm>
      </p:grpSpPr>
      <p:pic>
        <p:nvPicPr>
          <p:cNvPr id="2" name="Picture 2" descr="A close up of a logo&#10;&#10;Description generated with high confidence">
            <a:extLst>
              <a:ext uri="{FF2B5EF4-FFF2-40B4-BE49-F238E27FC236}">
                <a16:creationId xmlns="" xmlns:a16="http://schemas.microsoft.com/office/drawing/2014/main" id="{FE920CF9-305F-4C4B-AE2F-45E1C158D265}"/>
              </a:ext>
            </a:extLst>
          </p:cNvPr>
          <p:cNvPicPr>
            <a:picLocks noChangeAspect="1"/>
          </p:cNvPicPr>
          <p:nvPr/>
        </p:nvPicPr>
        <p:blipFill rotWithShape="1">
          <a:blip r:embed="rId2"/>
          <a:srcRect t="25000"/>
          <a:stretch/>
        </p:blipFill>
        <p:spPr>
          <a:xfrm>
            <a:off x="20" y="10"/>
            <a:ext cx="12191980" cy="6857990"/>
          </a:xfrm>
          <a:prstGeom prst="rect">
            <a:avLst/>
          </a:prstGeom>
        </p:spPr>
      </p:pic>
      <p:pic>
        <p:nvPicPr>
          <p:cNvPr id="3" name="Picture 4" descr="A screenshot of a cell phone&#10;&#10;Description generated with very high confidence">
            <a:extLst>
              <a:ext uri="{FF2B5EF4-FFF2-40B4-BE49-F238E27FC236}">
                <a16:creationId xmlns="" xmlns:a16="http://schemas.microsoft.com/office/drawing/2014/main" id="{50A8C495-45F0-45EE-8215-417F2FBDF9CC}"/>
              </a:ext>
            </a:extLst>
          </p:cNvPr>
          <p:cNvPicPr>
            <a:picLocks noChangeAspect="1"/>
          </p:cNvPicPr>
          <p:nvPr/>
        </p:nvPicPr>
        <p:blipFill>
          <a:blip r:embed="rId3"/>
          <a:stretch>
            <a:fillRect/>
          </a:stretch>
        </p:blipFill>
        <p:spPr>
          <a:xfrm>
            <a:off x="152401" y="2961216"/>
            <a:ext cx="5748067" cy="3839793"/>
          </a:xfrm>
          <a:prstGeom prst="rect">
            <a:avLst/>
          </a:prstGeom>
        </p:spPr>
      </p:pic>
      <p:pic>
        <p:nvPicPr>
          <p:cNvPr id="7" name="Picture 8" descr="A screenshot of a cell phone&#10;&#10;Description generated with very high confidence">
            <a:extLst>
              <a:ext uri="{FF2B5EF4-FFF2-40B4-BE49-F238E27FC236}">
                <a16:creationId xmlns="" xmlns:a16="http://schemas.microsoft.com/office/drawing/2014/main" id="{625C13DF-E9AE-41D9-A4B9-8C00B24370BA}"/>
              </a:ext>
            </a:extLst>
          </p:cNvPr>
          <p:cNvPicPr>
            <a:picLocks noChangeAspect="1"/>
          </p:cNvPicPr>
          <p:nvPr/>
        </p:nvPicPr>
        <p:blipFill>
          <a:blip r:embed="rId4"/>
          <a:stretch>
            <a:fillRect/>
          </a:stretch>
        </p:blipFill>
        <p:spPr>
          <a:xfrm>
            <a:off x="6090249" y="298765"/>
            <a:ext cx="5906218" cy="4132621"/>
          </a:xfrm>
          <a:prstGeom prst="rect">
            <a:avLst/>
          </a:prstGeom>
        </p:spPr>
      </p:pic>
      <p:sp>
        <p:nvSpPr>
          <p:cNvPr id="10" name="TextBox 9">
            <a:extLst>
              <a:ext uri="{FF2B5EF4-FFF2-40B4-BE49-F238E27FC236}">
                <a16:creationId xmlns="" xmlns:a16="http://schemas.microsoft.com/office/drawing/2014/main" id="{4F92D351-F601-48E8-B65D-D1C05E20F1C0}"/>
              </a:ext>
            </a:extLst>
          </p:cNvPr>
          <p:cNvSpPr txBox="1"/>
          <p:nvPr/>
        </p:nvSpPr>
        <p:spPr>
          <a:xfrm>
            <a:off x="6693198" y="338406"/>
            <a:ext cx="917276" cy="38370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Calibri" charset="0"/>
                <a:ea typeface="Calibri" charset="0"/>
                <a:cs typeface="Calibri" charset="0"/>
              </a:rPr>
              <a:t>2009</a:t>
            </a:r>
          </a:p>
        </p:txBody>
      </p:sp>
      <p:sp>
        <p:nvSpPr>
          <p:cNvPr id="15" name="TextBox 14">
            <a:extLst>
              <a:ext uri="{FF2B5EF4-FFF2-40B4-BE49-F238E27FC236}">
                <a16:creationId xmlns="" xmlns:a16="http://schemas.microsoft.com/office/drawing/2014/main" id="{09A8BA6B-0E66-456C-859E-EDA31AF4AA20}"/>
              </a:ext>
            </a:extLst>
          </p:cNvPr>
          <p:cNvSpPr txBox="1"/>
          <p:nvPr/>
        </p:nvSpPr>
        <p:spPr>
          <a:xfrm>
            <a:off x="108368" y="2681916"/>
            <a:ext cx="917276" cy="38370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Calibri" charset="0"/>
                <a:ea typeface="Calibri" charset="0"/>
                <a:cs typeface="Calibri" charset="0"/>
              </a:rPr>
              <a:t>2019</a:t>
            </a:r>
          </a:p>
        </p:txBody>
      </p:sp>
      <p:pic>
        <p:nvPicPr>
          <p:cNvPr id="18" name="Picture 18" descr="A group of people standing in front of a castle&#10;&#10;Description generated with high confidence">
            <a:extLst>
              <a:ext uri="{FF2B5EF4-FFF2-40B4-BE49-F238E27FC236}">
                <a16:creationId xmlns="" xmlns:a16="http://schemas.microsoft.com/office/drawing/2014/main" id="{C034519C-C40E-4397-92AE-ABE8AF54C67C}"/>
              </a:ext>
            </a:extLst>
          </p:cNvPr>
          <p:cNvPicPr>
            <a:picLocks noChangeAspect="1"/>
          </p:cNvPicPr>
          <p:nvPr/>
        </p:nvPicPr>
        <p:blipFill>
          <a:blip r:embed="rId5"/>
          <a:stretch>
            <a:fillRect/>
          </a:stretch>
        </p:blipFill>
        <p:spPr>
          <a:xfrm rot="-600000">
            <a:off x="1604513" y="397458"/>
            <a:ext cx="2743200" cy="2209953"/>
          </a:xfrm>
          <a:prstGeom prst="rect">
            <a:avLst/>
          </a:prstGeom>
        </p:spPr>
      </p:pic>
      <p:sp>
        <p:nvSpPr>
          <p:cNvPr id="8" name="TextBox 7"/>
          <p:cNvSpPr txBox="1"/>
          <p:nvPr/>
        </p:nvSpPr>
        <p:spPr>
          <a:xfrm>
            <a:off x="6693198" y="5352305"/>
            <a:ext cx="1014264" cy="584775"/>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3200" dirty="0" smtClean="0">
                <a:latin typeface="Calibri" charset="0"/>
                <a:ea typeface="Calibri" charset="0"/>
                <a:cs typeface="Calibri" charset="0"/>
              </a:rPr>
              <a:t>CPM</a:t>
            </a:r>
            <a:endParaRPr lang="en-US" sz="3200" dirty="0">
              <a:latin typeface="Calibri" charset="0"/>
              <a:ea typeface="Calibri" charset="0"/>
              <a:cs typeface="Calibri" charset="0"/>
            </a:endParaRPr>
          </a:p>
        </p:txBody>
      </p:sp>
    </p:spTree>
    <p:extLst>
      <p:ext uri="{BB962C8B-B14F-4D97-AF65-F5344CB8AC3E}">
        <p14:creationId xmlns:p14="http://schemas.microsoft.com/office/powerpoint/2010/main" val="1502475972"/>
      </p:ext>
    </p:extLst>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3199" y="138637"/>
            <a:ext cx="7492845" cy="3290368"/>
          </a:xfrm>
          <a:prstGeom prst="rect">
            <a:avLst/>
          </a:prstGeom>
        </p:spPr>
      </p:pic>
      <p:pic>
        <p:nvPicPr>
          <p:cNvPr id="6" name="Picture 5"/>
          <p:cNvPicPr>
            <a:picLocks noChangeAspect="1"/>
          </p:cNvPicPr>
          <p:nvPr/>
        </p:nvPicPr>
        <p:blipFill>
          <a:blip r:embed="rId3"/>
          <a:stretch>
            <a:fillRect/>
          </a:stretch>
        </p:blipFill>
        <p:spPr>
          <a:xfrm>
            <a:off x="7879855" y="1262619"/>
            <a:ext cx="4128335" cy="5498807"/>
          </a:xfrm>
          <a:prstGeom prst="rect">
            <a:avLst/>
          </a:prstGeom>
        </p:spPr>
      </p:pic>
      <p:pic>
        <p:nvPicPr>
          <p:cNvPr id="5" name="Picture 5" descr="A screenshot of a cell phone&#10;&#10;Description generated with very high confidence">
            <a:extLst>
              <a:ext uri="{FF2B5EF4-FFF2-40B4-BE49-F238E27FC236}">
                <a16:creationId xmlns="" xmlns:a16="http://schemas.microsoft.com/office/drawing/2014/main" id="{E9725650-9486-403B-8D9B-03BBC65CD134}"/>
              </a:ext>
            </a:extLst>
          </p:cNvPr>
          <p:cNvPicPr>
            <a:picLocks noChangeAspect="1"/>
          </p:cNvPicPr>
          <p:nvPr/>
        </p:nvPicPr>
        <p:blipFill>
          <a:blip r:embed="rId4"/>
          <a:stretch>
            <a:fillRect/>
          </a:stretch>
        </p:blipFill>
        <p:spPr>
          <a:xfrm>
            <a:off x="5249503" y="3746503"/>
            <a:ext cx="2390775" cy="3014924"/>
          </a:xfrm>
          <a:prstGeom prst="rect">
            <a:avLst/>
          </a:prstGeom>
        </p:spPr>
      </p:pic>
      <p:sp>
        <p:nvSpPr>
          <p:cNvPr id="7" name="TextBox 6"/>
          <p:cNvSpPr txBox="1"/>
          <p:nvPr/>
        </p:nvSpPr>
        <p:spPr>
          <a:xfrm>
            <a:off x="7879855" y="698647"/>
            <a:ext cx="1130300" cy="369332"/>
          </a:xfrm>
          <a:prstGeom prst="rect">
            <a:avLst/>
          </a:prstGeom>
          <a:noFill/>
        </p:spPr>
        <p:txBody>
          <a:bodyPr wrap="square" rtlCol="0">
            <a:spAutoFit/>
          </a:bodyPr>
          <a:lstStyle/>
          <a:p>
            <a:r>
              <a:rPr lang="en-US" dirty="0" smtClean="0">
                <a:latin typeface="Calibri" charset="0"/>
                <a:ea typeface="Calibri" charset="0"/>
                <a:cs typeface="Calibri" charset="0"/>
              </a:rPr>
              <a:t>2009</a:t>
            </a:r>
            <a:endParaRPr lang="en-US" dirty="0">
              <a:latin typeface="Calibri" charset="0"/>
              <a:ea typeface="Calibri" charset="0"/>
              <a:cs typeface="Calibri" charset="0"/>
            </a:endParaRPr>
          </a:p>
        </p:txBody>
      </p:sp>
      <p:sp>
        <p:nvSpPr>
          <p:cNvPr id="8" name="TextBox 7"/>
          <p:cNvSpPr txBox="1"/>
          <p:nvPr/>
        </p:nvSpPr>
        <p:spPr>
          <a:xfrm>
            <a:off x="5962650" y="3377171"/>
            <a:ext cx="1130300" cy="369332"/>
          </a:xfrm>
          <a:prstGeom prst="rect">
            <a:avLst/>
          </a:prstGeom>
          <a:noFill/>
        </p:spPr>
        <p:txBody>
          <a:bodyPr wrap="square" rtlCol="0">
            <a:spAutoFit/>
          </a:bodyPr>
          <a:lstStyle/>
          <a:p>
            <a:r>
              <a:rPr lang="en-US" dirty="0" smtClean="0">
                <a:latin typeface="Calibri" charset="0"/>
                <a:ea typeface="Calibri" charset="0"/>
                <a:cs typeface="Calibri" charset="0"/>
              </a:rPr>
              <a:t>2019</a:t>
            </a:r>
            <a:endParaRPr lang="en-US" dirty="0">
              <a:latin typeface="Calibri" charset="0"/>
              <a:ea typeface="Calibri" charset="0"/>
              <a:cs typeface="Calibri" charset="0"/>
            </a:endParaRPr>
          </a:p>
        </p:txBody>
      </p:sp>
      <p:cxnSp>
        <p:nvCxnSpPr>
          <p:cNvPr id="10" name="Straight Arrow Connector 9"/>
          <p:cNvCxnSpPr>
            <a:stCxn id="7" idx="1"/>
          </p:cNvCxnSpPr>
          <p:nvPr/>
        </p:nvCxnSpPr>
        <p:spPr>
          <a:xfrm flipH="1">
            <a:off x="6216155" y="883313"/>
            <a:ext cx="1663700" cy="3151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8267050" y="999010"/>
            <a:ext cx="215899" cy="5148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stCxn id="8" idx="1"/>
          </p:cNvCxnSpPr>
          <p:nvPr/>
        </p:nvCxnSpPr>
        <p:spPr>
          <a:xfrm flipH="1">
            <a:off x="3136466" y="3561837"/>
            <a:ext cx="2826184" cy="6799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6311900" y="3649930"/>
            <a:ext cx="215900" cy="11252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8428047" y="81920"/>
            <a:ext cx="2953245" cy="1077218"/>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3200" dirty="0" smtClean="0">
                <a:latin typeface="Calibri" charset="0"/>
                <a:ea typeface="Calibri" charset="0"/>
                <a:cs typeface="Calibri" charset="0"/>
              </a:rPr>
              <a:t>IFE &amp; FINANCIAL RATIOS</a:t>
            </a:r>
            <a:endParaRPr lang="en-US" sz="3200" dirty="0">
              <a:latin typeface="Calibri" charset="0"/>
              <a:ea typeface="Calibri" charset="0"/>
              <a:cs typeface="Calibri" charset="0"/>
            </a:endParaRPr>
          </a:p>
        </p:txBody>
      </p:sp>
      <p:pic>
        <p:nvPicPr>
          <p:cNvPr id="24" name="Picture 23"/>
          <p:cNvPicPr>
            <a:picLocks noChangeAspect="1"/>
          </p:cNvPicPr>
          <p:nvPr/>
        </p:nvPicPr>
        <p:blipFill>
          <a:blip r:embed="rId5"/>
          <a:stretch>
            <a:fillRect/>
          </a:stretch>
        </p:blipFill>
        <p:spPr>
          <a:xfrm>
            <a:off x="137185" y="3429004"/>
            <a:ext cx="5062238" cy="3332421"/>
          </a:xfrm>
          <a:prstGeom prst="rect">
            <a:avLst/>
          </a:prstGeom>
        </p:spPr>
      </p:pic>
      <p:pic>
        <p:nvPicPr>
          <p:cNvPr id="25" name="Picture 24"/>
          <p:cNvPicPr>
            <a:picLocks noChangeAspect="1"/>
          </p:cNvPicPr>
          <p:nvPr/>
        </p:nvPicPr>
        <p:blipFill>
          <a:blip r:embed="rId6"/>
          <a:stretch>
            <a:fillRect/>
          </a:stretch>
        </p:blipFill>
        <p:spPr>
          <a:xfrm>
            <a:off x="11307028" y="139679"/>
            <a:ext cx="806267" cy="1206500"/>
          </a:xfrm>
          <a:prstGeom prst="rect">
            <a:avLst/>
          </a:prstGeom>
        </p:spPr>
      </p:pic>
    </p:spTree>
    <p:extLst>
      <p:ext uri="{BB962C8B-B14F-4D97-AF65-F5344CB8AC3E}">
        <p14:creationId xmlns:p14="http://schemas.microsoft.com/office/powerpoint/2010/main" val="2029939261"/>
      </p:ext>
    </p:extLst>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logo&#10;&#10;Description generated with high confidence">
            <a:extLst>
              <a:ext uri="{FF2B5EF4-FFF2-40B4-BE49-F238E27FC236}">
                <a16:creationId xmlns="" xmlns:a16="http://schemas.microsoft.com/office/drawing/2014/main" id="{FE920CF9-305F-4C4B-AE2F-45E1C158D265}"/>
              </a:ext>
            </a:extLst>
          </p:cNvPr>
          <p:cNvPicPr>
            <a:picLocks noChangeAspect="1"/>
          </p:cNvPicPr>
          <p:nvPr/>
        </p:nvPicPr>
        <p:blipFill rotWithShape="1">
          <a:blip r:embed="rId2"/>
          <a:srcRect t="25000"/>
          <a:stretch/>
        </p:blipFill>
        <p:spPr>
          <a:xfrm>
            <a:off x="20" y="-25400"/>
            <a:ext cx="12191980" cy="7054840"/>
          </a:xfrm>
          <a:prstGeom prst="rect">
            <a:avLst/>
          </a:prstGeom>
        </p:spPr>
      </p:pic>
      <p:pic>
        <p:nvPicPr>
          <p:cNvPr id="8" name="Picture 7"/>
          <p:cNvPicPr>
            <a:picLocks noChangeAspect="1"/>
          </p:cNvPicPr>
          <p:nvPr/>
        </p:nvPicPr>
        <p:blipFill>
          <a:blip r:embed="rId3"/>
          <a:stretch>
            <a:fillRect/>
          </a:stretch>
        </p:blipFill>
        <p:spPr>
          <a:xfrm rot="1723655">
            <a:off x="8804672" y="91989"/>
            <a:ext cx="2171700" cy="2153059"/>
          </a:xfrm>
          <a:prstGeom prst="rect">
            <a:avLst/>
          </a:prstGeom>
        </p:spPr>
      </p:pic>
      <p:pic>
        <p:nvPicPr>
          <p:cNvPr id="4" name="Picture 3"/>
          <p:cNvPicPr>
            <a:picLocks noChangeAspect="1"/>
          </p:cNvPicPr>
          <p:nvPr/>
        </p:nvPicPr>
        <p:blipFill>
          <a:blip r:embed="rId4"/>
          <a:stretch>
            <a:fillRect/>
          </a:stretch>
        </p:blipFill>
        <p:spPr>
          <a:xfrm>
            <a:off x="20" y="0"/>
            <a:ext cx="6254750" cy="4762500"/>
          </a:xfrm>
          <a:prstGeom prst="rect">
            <a:avLst/>
          </a:prstGeom>
          <a:ln>
            <a:solidFill>
              <a:schemeClr val="tx1"/>
            </a:solidFill>
          </a:ln>
        </p:spPr>
      </p:pic>
      <p:pic>
        <p:nvPicPr>
          <p:cNvPr id="6" name="Picture 5"/>
          <p:cNvPicPr>
            <a:picLocks noChangeAspect="1"/>
          </p:cNvPicPr>
          <p:nvPr/>
        </p:nvPicPr>
        <p:blipFill>
          <a:blip r:embed="rId5"/>
          <a:stretch>
            <a:fillRect/>
          </a:stretch>
        </p:blipFill>
        <p:spPr>
          <a:xfrm>
            <a:off x="107950" y="4914900"/>
            <a:ext cx="4457700" cy="1876538"/>
          </a:xfrm>
          <a:prstGeom prst="rect">
            <a:avLst/>
          </a:prstGeom>
        </p:spPr>
      </p:pic>
      <p:pic>
        <p:nvPicPr>
          <p:cNvPr id="5" name="Picture 4"/>
          <p:cNvPicPr>
            <a:picLocks noChangeAspect="1"/>
          </p:cNvPicPr>
          <p:nvPr/>
        </p:nvPicPr>
        <p:blipFill>
          <a:blip r:embed="rId6"/>
          <a:stretch>
            <a:fillRect/>
          </a:stretch>
        </p:blipFill>
        <p:spPr>
          <a:xfrm>
            <a:off x="5105400" y="2337037"/>
            <a:ext cx="7086600" cy="4717803"/>
          </a:xfrm>
          <a:prstGeom prst="rect">
            <a:avLst/>
          </a:prstGeom>
          <a:ln>
            <a:solidFill>
              <a:schemeClr val="tx1"/>
            </a:solidFill>
          </a:ln>
        </p:spPr>
      </p:pic>
      <p:sp>
        <p:nvSpPr>
          <p:cNvPr id="7" name="TextBox 6">
            <a:extLst>
              <a:ext uri="{FF2B5EF4-FFF2-40B4-BE49-F238E27FC236}">
                <a16:creationId xmlns="" xmlns:a16="http://schemas.microsoft.com/office/drawing/2014/main" id="{15E965E6-15A3-44A6-9D54-E1FD1D39FF9A}"/>
              </a:ext>
            </a:extLst>
          </p:cNvPr>
          <p:cNvSpPr txBox="1"/>
          <p:nvPr/>
        </p:nvSpPr>
        <p:spPr>
          <a:xfrm>
            <a:off x="6550819" y="691465"/>
            <a:ext cx="1870075" cy="954107"/>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dirty="0" smtClean="0">
                <a:latin typeface="Calibri Light"/>
                <a:cs typeface="Aldhabi"/>
              </a:rPr>
              <a:t>SWOT MATRIX</a:t>
            </a:r>
          </a:p>
        </p:txBody>
      </p:sp>
      <p:sp>
        <p:nvSpPr>
          <p:cNvPr id="9" name="Rounded Rectangle 8"/>
          <p:cNvSpPr/>
          <p:nvPr/>
        </p:nvSpPr>
        <p:spPr>
          <a:xfrm>
            <a:off x="20" y="6858000"/>
            <a:ext cx="1028680" cy="196840"/>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889000" y="-25400"/>
            <a:ext cx="990600" cy="369332"/>
          </a:xfrm>
          <a:prstGeom prst="rect">
            <a:avLst/>
          </a:prstGeom>
          <a:noFill/>
        </p:spPr>
        <p:txBody>
          <a:bodyPr wrap="square" rtlCol="0">
            <a:spAutoFit/>
          </a:bodyPr>
          <a:lstStyle/>
          <a:p>
            <a:r>
              <a:rPr lang="en-US" dirty="0" smtClean="0">
                <a:latin typeface="Calibri" charset="0"/>
                <a:ea typeface="Calibri" charset="0"/>
                <a:cs typeface="Calibri" charset="0"/>
              </a:rPr>
              <a:t>2009</a:t>
            </a:r>
            <a:endParaRPr lang="en-US" dirty="0">
              <a:latin typeface="Calibri" charset="0"/>
              <a:ea typeface="Calibri" charset="0"/>
              <a:cs typeface="Calibri" charset="0"/>
            </a:endParaRPr>
          </a:p>
        </p:txBody>
      </p:sp>
      <p:sp>
        <p:nvSpPr>
          <p:cNvPr id="11" name="TextBox 10"/>
          <p:cNvSpPr txBox="1"/>
          <p:nvPr/>
        </p:nvSpPr>
        <p:spPr>
          <a:xfrm>
            <a:off x="6347232" y="2239721"/>
            <a:ext cx="990600" cy="369332"/>
          </a:xfrm>
          <a:prstGeom prst="rect">
            <a:avLst/>
          </a:prstGeom>
          <a:noFill/>
        </p:spPr>
        <p:txBody>
          <a:bodyPr wrap="square" rtlCol="0">
            <a:spAutoFit/>
          </a:bodyPr>
          <a:lstStyle/>
          <a:p>
            <a:r>
              <a:rPr lang="en-US" smtClean="0">
                <a:latin typeface="Calibri" charset="0"/>
                <a:ea typeface="Calibri" charset="0"/>
                <a:cs typeface="Calibri" charset="0"/>
              </a:rPr>
              <a:t>2019</a:t>
            </a:r>
            <a:endParaRPr lang="en-US" dirty="0">
              <a:latin typeface="Calibri" charset="0"/>
              <a:ea typeface="Calibri" charset="0"/>
              <a:cs typeface="Calibri" charset="0"/>
            </a:endParaRPr>
          </a:p>
        </p:txBody>
      </p:sp>
    </p:spTree>
    <p:extLst>
      <p:ext uri="{BB962C8B-B14F-4D97-AF65-F5344CB8AC3E}">
        <p14:creationId xmlns:p14="http://schemas.microsoft.com/office/powerpoint/2010/main" val="3056922138"/>
      </p:ext>
    </p:extLst>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a:stretch>
            <a:fillRect/>
          </a:stretch>
        </p:blipFill>
        <p:spPr>
          <a:xfrm>
            <a:off x="4207171" y="225052"/>
            <a:ext cx="3517433" cy="2246622"/>
          </a:xfrm>
          <a:prstGeom prst="rect">
            <a:avLst/>
          </a:prstGeom>
        </p:spPr>
      </p:pic>
      <p:pic>
        <p:nvPicPr>
          <p:cNvPr id="3" name="Picture 3" descr="A screenshot of a social media post&#10;&#10;Description generated with very high confidence">
            <a:extLst>
              <a:ext uri="{FF2B5EF4-FFF2-40B4-BE49-F238E27FC236}">
                <a16:creationId xmlns="" xmlns:a16="http://schemas.microsoft.com/office/drawing/2014/main" id="{C44496C0-7A5D-4932-8A3D-D00065B89E62}"/>
              </a:ext>
            </a:extLst>
          </p:cNvPr>
          <p:cNvPicPr>
            <a:picLocks noChangeAspect="1"/>
          </p:cNvPicPr>
          <p:nvPr/>
        </p:nvPicPr>
        <p:blipFill>
          <a:blip r:embed="rId3"/>
          <a:stretch>
            <a:fillRect/>
          </a:stretch>
        </p:blipFill>
        <p:spPr>
          <a:xfrm>
            <a:off x="736600" y="135593"/>
            <a:ext cx="3237562" cy="2399300"/>
          </a:xfrm>
          <a:prstGeom prst="rect">
            <a:avLst/>
          </a:prstGeom>
        </p:spPr>
      </p:pic>
      <p:sp>
        <p:nvSpPr>
          <p:cNvPr id="6" name="TextBox 5">
            <a:extLst>
              <a:ext uri="{FF2B5EF4-FFF2-40B4-BE49-F238E27FC236}">
                <a16:creationId xmlns="" xmlns:a16="http://schemas.microsoft.com/office/drawing/2014/main" id="{15E965E6-15A3-44A6-9D54-E1FD1D39FF9A}"/>
              </a:ext>
            </a:extLst>
          </p:cNvPr>
          <p:cNvSpPr txBox="1"/>
          <p:nvPr/>
        </p:nvSpPr>
        <p:spPr>
          <a:xfrm>
            <a:off x="5030849" y="756589"/>
            <a:ext cx="1870075" cy="954107"/>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dirty="0" smtClean="0">
                <a:solidFill>
                  <a:schemeClr val="bg1"/>
                </a:solidFill>
                <a:latin typeface="Calibri Light"/>
                <a:cs typeface="Aldhabi"/>
              </a:rPr>
              <a:t>SPACE</a:t>
            </a:r>
          </a:p>
          <a:p>
            <a:pPr algn="ctr"/>
            <a:r>
              <a:rPr lang="en-US" sz="2800" b="1" dirty="0" smtClean="0">
                <a:solidFill>
                  <a:schemeClr val="bg1"/>
                </a:solidFill>
                <a:latin typeface="Calibri Light"/>
                <a:cs typeface="Aldhabi"/>
              </a:rPr>
              <a:t>MATRIX</a:t>
            </a:r>
          </a:p>
        </p:txBody>
      </p:sp>
      <p:pic>
        <p:nvPicPr>
          <p:cNvPr id="4" name="Picture 3"/>
          <p:cNvPicPr>
            <a:picLocks noChangeAspect="1"/>
          </p:cNvPicPr>
          <p:nvPr/>
        </p:nvPicPr>
        <p:blipFill>
          <a:blip r:embed="rId4"/>
          <a:stretch>
            <a:fillRect/>
          </a:stretch>
        </p:blipFill>
        <p:spPr>
          <a:xfrm>
            <a:off x="6528593" y="2673971"/>
            <a:ext cx="5488934" cy="4044950"/>
          </a:xfrm>
          <a:prstGeom prst="rect">
            <a:avLst/>
          </a:prstGeom>
        </p:spPr>
      </p:pic>
      <p:pic>
        <p:nvPicPr>
          <p:cNvPr id="8" name="Picture 7"/>
          <p:cNvPicPr>
            <a:picLocks noChangeAspect="1"/>
          </p:cNvPicPr>
          <p:nvPr/>
        </p:nvPicPr>
        <p:blipFill>
          <a:blip r:embed="rId5"/>
          <a:stretch>
            <a:fillRect/>
          </a:stretch>
        </p:blipFill>
        <p:spPr>
          <a:xfrm>
            <a:off x="8420100" y="135593"/>
            <a:ext cx="3136900" cy="2503113"/>
          </a:xfrm>
          <a:prstGeom prst="rect">
            <a:avLst/>
          </a:prstGeom>
        </p:spPr>
      </p:pic>
      <p:pic>
        <p:nvPicPr>
          <p:cNvPr id="9" name="Picture 8"/>
          <p:cNvPicPr>
            <a:picLocks noChangeAspect="1"/>
          </p:cNvPicPr>
          <p:nvPr/>
        </p:nvPicPr>
        <p:blipFill>
          <a:blip r:embed="rId6"/>
          <a:stretch>
            <a:fillRect/>
          </a:stretch>
        </p:blipFill>
        <p:spPr>
          <a:xfrm>
            <a:off x="100194" y="2534893"/>
            <a:ext cx="5437005" cy="4323107"/>
          </a:xfrm>
          <a:prstGeom prst="rect">
            <a:avLst/>
          </a:prstGeom>
        </p:spPr>
      </p:pic>
      <p:sp>
        <p:nvSpPr>
          <p:cNvPr id="10" name="TextBox 9"/>
          <p:cNvSpPr txBox="1"/>
          <p:nvPr/>
        </p:nvSpPr>
        <p:spPr>
          <a:xfrm>
            <a:off x="100195" y="2102341"/>
            <a:ext cx="990600" cy="369332"/>
          </a:xfrm>
          <a:prstGeom prst="rect">
            <a:avLst/>
          </a:prstGeom>
          <a:noFill/>
        </p:spPr>
        <p:txBody>
          <a:bodyPr wrap="square" rtlCol="0">
            <a:spAutoFit/>
          </a:bodyPr>
          <a:lstStyle/>
          <a:p>
            <a:r>
              <a:rPr lang="en-US" dirty="0" smtClean="0">
                <a:latin typeface="Calibri" charset="0"/>
                <a:ea typeface="Calibri" charset="0"/>
                <a:cs typeface="Calibri" charset="0"/>
              </a:rPr>
              <a:t>2019</a:t>
            </a:r>
            <a:endParaRPr lang="en-US" dirty="0">
              <a:latin typeface="Calibri" charset="0"/>
              <a:ea typeface="Calibri" charset="0"/>
              <a:cs typeface="Calibri" charset="0"/>
            </a:endParaRPr>
          </a:p>
        </p:txBody>
      </p:sp>
      <p:sp>
        <p:nvSpPr>
          <p:cNvPr id="11" name="TextBox 10"/>
          <p:cNvSpPr txBox="1"/>
          <p:nvPr/>
        </p:nvSpPr>
        <p:spPr>
          <a:xfrm>
            <a:off x="7744717" y="2287007"/>
            <a:ext cx="990600" cy="369332"/>
          </a:xfrm>
          <a:prstGeom prst="rect">
            <a:avLst/>
          </a:prstGeom>
          <a:noFill/>
        </p:spPr>
        <p:txBody>
          <a:bodyPr wrap="square" rtlCol="0">
            <a:spAutoFit/>
          </a:bodyPr>
          <a:lstStyle/>
          <a:p>
            <a:r>
              <a:rPr lang="en-US" dirty="0" smtClean="0">
                <a:latin typeface="Calibri" charset="0"/>
                <a:ea typeface="Calibri" charset="0"/>
                <a:cs typeface="Calibri" charset="0"/>
              </a:rPr>
              <a:t>2009</a:t>
            </a:r>
            <a:endParaRPr lang="en-US" dirty="0">
              <a:latin typeface="Calibri" charset="0"/>
              <a:ea typeface="Calibri" charset="0"/>
              <a:cs typeface="Calibri" charset="0"/>
            </a:endParaRPr>
          </a:p>
        </p:txBody>
      </p:sp>
    </p:spTree>
    <p:extLst>
      <p:ext uri="{BB962C8B-B14F-4D97-AF65-F5344CB8AC3E}">
        <p14:creationId xmlns:p14="http://schemas.microsoft.com/office/powerpoint/2010/main" val="1176410589"/>
      </p:ext>
    </p:extLst>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logo&#10;&#10;Description generated with high confidence">
            <a:extLst>
              <a:ext uri="{FF2B5EF4-FFF2-40B4-BE49-F238E27FC236}">
                <a16:creationId xmlns="" xmlns:a16="http://schemas.microsoft.com/office/drawing/2014/main" id="{FE920CF9-305F-4C4B-AE2F-45E1C158D265}"/>
              </a:ext>
            </a:extLst>
          </p:cNvPr>
          <p:cNvPicPr>
            <a:picLocks noChangeAspect="1"/>
          </p:cNvPicPr>
          <p:nvPr/>
        </p:nvPicPr>
        <p:blipFill rotWithShape="1">
          <a:blip r:embed="rId2"/>
          <a:srcRect t="25000"/>
          <a:stretch/>
        </p:blipFill>
        <p:spPr>
          <a:xfrm>
            <a:off x="20" y="10"/>
            <a:ext cx="12191980" cy="6857990"/>
          </a:xfrm>
          <a:prstGeom prst="rect">
            <a:avLst/>
          </a:prstGeom>
        </p:spPr>
      </p:pic>
      <p:pic>
        <p:nvPicPr>
          <p:cNvPr id="4" name="Picture 3"/>
          <p:cNvPicPr>
            <a:picLocks noChangeAspect="1"/>
          </p:cNvPicPr>
          <p:nvPr/>
        </p:nvPicPr>
        <p:blipFill>
          <a:blip r:embed="rId3"/>
          <a:stretch>
            <a:fillRect/>
          </a:stretch>
        </p:blipFill>
        <p:spPr>
          <a:xfrm>
            <a:off x="6163733" y="158752"/>
            <a:ext cx="5842000" cy="4870448"/>
          </a:xfrm>
          <a:prstGeom prst="rect">
            <a:avLst/>
          </a:prstGeom>
        </p:spPr>
      </p:pic>
      <p:pic>
        <p:nvPicPr>
          <p:cNvPr id="5" name="Picture 4"/>
          <p:cNvPicPr>
            <a:picLocks noChangeAspect="1"/>
          </p:cNvPicPr>
          <p:nvPr/>
        </p:nvPicPr>
        <p:blipFill>
          <a:blip r:embed="rId4"/>
          <a:stretch>
            <a:fillRect/>
          </a:stretch>
        </p:blipFill>
        <p:spPr>
          <a:xfrm>
            <a:off x="132039" y="1460105"/>
            <a:ext cx="5845427" cy="5143895"/>
          </a:xfrm>
          <a:prstGeom prst="rect">
            <a:avLst/>
          </a:prstGeom>
        </p:spPr>
      </p:pic>
      <p:sp>
        <p:nvSpPr>
          <p:cNvPr id="6" name="TextBox 5">
            <a:extLst>
              <a:ext uri="{FF2B5EF4-FFF2-40B4-BE49-F238E27FC236}">
                <a16:creationId xmlns="" xmlns:a16="http://schemas.microsoft.com/office/drawing/2014/main" id="{15E965E6-15A3-44A6-9D54-E1FD1D39FF9A}"/>
              </a:ext>
            </a:extLst>
          </p:cNvPr>
          <p:cNvSpPr txBox="1"/>
          <p:nvPr/>
        </p:nvSpPr>
        <p:spPr>
          <a:xfrm>
            <a:off x="2146839" y="528084"/>
            <a:ext cx="1870075" cy="523220"/>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dirty="0" smtClean="0">
                <a:latin typeface="Calibri Light"/>
                <a:cs typeface="Aldhabi"/>
              </a:rPr>
              <a:t>BCG</a:t>
            </a:r>
          </a:p>
        </p:txBody>
      </p:sp>
      <p:sp>
        <p:nvSpPr>
          <p:cNvPr id="7" name="Rounded Rectangle 6"/>
          <p:cNvSpPr/>
          <p:nvPr/>
        </p:nvSpPr>
        <p:spPr>
          <a:xfrm>
            <a:off x="20" y="6604000"/>
            <a:ext cx="1100647" cy="254000"/>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11015133" y="158752"/>
            <a:ext cx="990600" cy="369332"/>
          </a:xfrm>
          <a:prstGeom prst="rect">
            <a:avLst/>
          </a:prstGeom>
          <a:noFill/>
        </p:spPr>
        <p:txBody>
          <a:bodyPr wrap="square" rtlCol="0">
            <a:spAutoFit/>
          </a:bodyPr>
          <a:lstStyle/>
          <a:p>
            <a:r>
              <a:rPr lang="en-US" smtClean="0">
                <a:latin typeface="Calibri" charset="0"/>
                <a:ea typeface="Calibri" charset="0"/>
                <a:cs typeface="Calibri" charset="0"/>
              </a:rPr>
              <a:t>2009</a:t>
            </a:r>
            <a:endParaRPr lang="en-US" dirty="0">
              <a:latin typeface="Calibri" charset="0"/>
              <a:ea typeface="Calibri" charset="0"/>
              <a:cs typeface="Calibri" charset="0"/>
            </a:endParaRPr>
          </a:p>
        </p:txBody>
      </p:sp>
      <p:sp>
        <p:nvSpPr>
          <p:cNvPr id="9" name="TextBox 8"/>
          <p:cNvSpPr txBox="1"/>
          <p:nvPr/>
        </p:nvSpPr>
        <p:spPr>
          <a:xfrm>
            <a:off x="361686" y="1613993"/>
            <a:ext cx="990600" cy="369332"/>
          </a:xfrm>
          <a:prstGeom prst="rect">
            <a:avLst/>
          </a:prstGeom>
          <a:noFill/>
        </p:spPr>
        <p:txBody>
          <a:bodyPr wrap="square" rtlCol="0">
            <a:spAutoFit/>
          </a:bodyPr>
          <a:lstStyle/>
          <a:p>
            <a:r>
              <a:rPr lang="en-US" smtClean="0">
                <a:latin typeface="Calibri" charset="0"/>
                <a:ea typeface="Calibri" charset="0"/>
                <a:cs typeface="Calibri" charset="0"/>
              </a:rPr>
              <a:t>2019</a:t>
            </a:r>
            <a:endParaRPr lang="en-US" dirty="0">
              <a:latin typeface="Calibri" charset="0"/>
              <a:ea typeface="Calibri" charset="0"/>
              <a:cs typeface="Calibri" charset="0"/>
            </a:endParaRPr>
          </a:p>
        </p:txBody>
      </p:sp>
    </p:spTree>
    <p:extLst>
      <p:ext uri="{BB962C8B-B14F-4D97-AF65-F5344CB8AC3E}">
        <p14:creationId xmlns:p14="http://schemas.microsoft.com/office/powerpoint/2010/main" val="1773398575"/>
      </p:ext>
    </p:extLst>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screenshot of a cell phone&#10;&#10;Description generated with very high confidence">
            <a:extLst>
              <a:ext uri="{FF2B5EF4-FFF2-40B4-BE49-F238E27FC236}">
                <a16:creationId xmlns="" xmlns:a16="http://schemas.microsoft.com/office/drawing/2014/main" id="{5B8520D3-2725-4E8D-9BBD-5BA0E33FB4E9}"/>
              </a:ext>
            </a:extLst>
          </p:cNvPr>
          <p:cNvPicPr>
            <a:picLocks noChangeAspect="1"/>
          </p:cNvPicPr>
          <p:nvPr/>
        </p:nvPicPr>
        <p:blipFill>
          <a:blip r:embed="rId2"/>
          <a:stretch>
            <a:fillRect/>
          </a:stretch>
        </p:blipFill>
        <p:spPr>
          <a:xfrm>
            <a:off x="4195132" y="2556933"/>
            <a:ext cx="3721242" cy="4231217"/>
          </a:xfrm>
          <a:prstGeom prst="rect">
            <a:avLst/>
          </a:prstGeom>
        </p:spPr>
      </p:pic>
      <p:pic>
        <p:nvPicPr>
          <p:cNvPr id="4" name="Picture 3"/>
          <p:cNvPicPr>
            <a:picLocks noChangeAspect="1"/>
          </p:cNvPicPr>
          <p:nvPr/>
        </p:nvPicPr>
        <p:blipFill>
          <a:blip r:embed="rId3"/>
          <a:stretch>
            <a:fillRect/>
          </a:stretch>
        </p:blipFill>
        <p:spPr>
          <a:xfrm>
            <a:off x="8064440" y="3638550"/>
            <a:ext cx="3972791" cy="3149600"/>
          </a:xfrm>
          <a:prstGeom prst="rect">
            <a:avLst/>
          </a:prstGeom>
        </p:spPr>
      </p:pic>
      <p:pic>
        <p:nvPicPr>
          <p:cNvPr id="7" name="Picture 6"/>
          <p:cNvPicPr>
            <a:picLocks noChangeAspect="1"/>
          </p:cNvPicPr>
          <p:nvPr/>
        </p:nvPicPr>
        <p:blipFill>
          <a:blip r:embed="rId4"/>
          <a:stretch>
            <a:fillRect/>
          </a:stretch>
        </p:blipFill>
        <p:spPr>
          <a:xfrm>
            <a:off x="105336" y="-1"/>
            <a:ext cx="3941731" cy="6587067"/>
          </a:xfrm>
          <a:prstGeom prst="rect">
            <a:avLst/>
          </a:prstGeom>
        </p:spPr>
      </p:pic>
      <p:pic>
        <p:nvPicPr>
          <p:cNvPr id="8" name="Picture 7"/>
          <p:cNvPicPr>
            <a:picLocks noChangeAspect="1"/>
          </p:cNvPicPr>
          <p:nvPr/>
        </p:nvPicPr>
        <p:blipFill>
          <a:blip r:embed="rId5"/>
          <a:stretch>
            <a:fillRect/>
          </a:stretch>
        </p:blipFill>
        <p:spPr>
          <a:xfrm>
            <a:off x="8064439" y="137584"/>
            <a:ext cx="3972791" cy="3075596"/>
          </a:xfrm>
          <a:prstGeom prst="rect">
            <a:avLst/>
          </a:prstGeom>
        </p:spPr>
      </p:pic>
      <p:sp>
        <p:nvSpPr>
          <p:cNvPr id="9" name="TextBox 8"/>
          <p:cNvSpPr txBox="1"/>
          <p:nvPr/>
        </p:nvSpPr>
        <p:spPr>
          <a:xfrm>
            <a:off x="4195132" y="1992285"/>
            <a:ext cx="990600" cy="369332"/>
          </a:xfrm>
          <a:prstGeom prst="rect">
            <a:avLst/>
          </a:prstGeom>
          <a:noFill/>
        </p:spPr>
        <p:txBody>
          <a:bodyPr wrap="square" rtlCol="0">
            <a:spAutoFit/>
          </a:bodyPr>
          <a:lstStyle/>
          <a:p>
            <a:r>
              <a:rPr lang="en-US" smtClean="0">
                <a:latin typeface="Calibri" charset="0"/>
                <a:ea typeface="Calibri" charset="0"/>
                <a:cs typeface="Calibri" charset="0"/>
              </a:rPr>
              <a:t>2019</a:t>
            </a:r>
            <a:endParaRPr lang="en-US" dirty="0">
              <a:latin typeface="Calibri" charset="0"/>
              <a:ea typeface="Calibri" charset="0"/>
              <a:cs typeface="Calibri" charset="0"/>
            </a:endParaRPr>
          </a:p>
        </p:txBody>
      </p:sp>
      <p:sp>
        <p:nvSpPr>
          <p:cNvPr id="10" name="TextBox 9"/>
          <p:cNvSpPr txBox="1"/>
          <p:nvPr/>
        </p:nvSpPr>
        <p:spPr>
          <a:xfrm>
            <a:off x="9789553" y="3241199"/>
            <a:ext cx="990600" cy="369332"/>
          </a:xfrm>
          <a:prstGeom prst="rect">
            <a:avLst/>
          </a:prstGeom>
          <a:noFill/>
        </p:spPr>
        <p:txBody>
          <a:bodyPr wrap="square" rtlCol="0">
            <a:spAutoFit/>
          </a:bodyPr>
          <a:lstStyle/>
          <a:p>
            <a:r>
              <a:rPr lang="en-US" smtClean="0">
                <a:latin typeface="Calibri" charset="0"/>
                <a:ea typeface="Calibri" charset="0"/>
                <a:cs typeface="Calibri" charset="0"/>
              </a:rPr>
              <a:t>2009</a:t>
            </a:r>
            <a:endParaRPr lang="en-US" dirty="0">
              <a:latin typeface="Calibri" charset="0"/>
              <a:ea typeface="Calibri" charset="0"/>
              <a:cs typeface="Calibri" charset="0"/>
            </a:endParaRPr>
          </a:p>
        </p:txBody>
      </p:sp>
      <p:sp>
        <p:nvSpPr>
          <p:cNvPr id="11" name="TextBox 10">
            <a:extLst>
              <a:ext uri="{FF2B5EF4-FFF2-40B4-BE49-F238E27FC236}">
                <a16:creationId xmlns="" xmlns:a16="http://schemas.microsoft.com/office/drawing/2014/main" id="{15E965E6-15A3-44A6-9D54-E1FD1D39FF9A}"/>
              </a:ext>
            </a:extLst>
          </p:cNvPr>
          <p:cNvSpPr txBox="1"/>
          <p:nvPr/>
        </p:nvSpPr>
        <p:spPr>
          <a:xfrm>
            <a:off x="4551383" y="721275"/>
            <a:ext cx="3008740" cy="954107"/>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mtClean="0">
                <a:latin typeface="Calibri Light"/>
                <a:cs typeface="Aldhabi"/>
              </a:rPr>
              <a:t>IE &amp; GRAND STRATEGY MATRIX</a:t>
            </a:r>
            <a:endParaRPr lang="en-US" sz="2800" b="1" dirty="0" smtClean="0">
              <a:latin typeface="Calibri Light"/>
              <a:cs typeface="Aldhabi"/>
            </a:endParaRPr>
          </a:p>
        </p:txBody>
      </p:sp>
      <p:pic>
        <p:nvPicPr>
          <p:cNvPr id="12" name="Picture 11"/>
          <p:cNvPicPr>
            <a:picLocks noChangeAspect="1"/>
          </p:cNvPicPr>
          <p:nvPr/>
        </p:nvPicPr>
        <p:blipFill>
          <a:blip r:embed="rId6"/>
          <a:stretch>
            <a:fillRect/>
          </a:stretch>
        </p:blipFill>
        <p:spPr>
          <a:xfrm>
            <a:off x="6261099" y="3383096"/>
            <a:ext cx="833967" cy="865842"/>
          </a:xfrm>
          <a:prstGeom prst="rect">
            <a:avLst/>
          </a:prstGeom>
        </p:spPr>
      </p:pic>
    </p:spTree>
    <p:extLst>
      <p:ext uri="{BB962C8B-B14F-4D97-AF65-F5344CB8AC3E}">
        <p14:creationId xmlns:p14="http://schemas.microsoft.com/office/powerpoint/2010/main" val="1127307765"/>
      </p:ext>
    </p:extLst>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logo&#10;&#10;Description generated with high confidence">
            <a:extLst>
              <a:ext uri="{FF2B5EF4-FFF2-40B4-BE49-F238E27FC236}">
                <a16:creationId xmlns="" xmlns:a16="http://schemas.microsoft.com/office/drawing/2014/main" id="{FE920CF9-305F-4C4B-AE2F-45E1C158D265}"/>
              </a:ext>
            </a:extLst>
          </p:cNvPr>
          <p:cNvPicPr>
            <a:picLocks noChangeAspect="1"/>
          </p:cNvPicPr>
          <p:nvPr/>
        </p:nvPicPr>
        <p:blipFill rotWithShape="1">
          <a:blip r:embed="rId2"/>
          <a:srcRect t="25000"/>
          <a:stretch/>
        </p:blipFill>
        <p:spPr>
          <a:xfrm>
            <a:off x="20" y="27973"/>
            <a:ext cx="12191980" cy="6857990"/>
          </a:xfrm>
          <a:prstGeom prst="rect">
            <a:avLst/>
          </a:prstGeom>
        </p:spPr>
      </p:pic>
      <p:pic>
        <p:nvPicPr>
          <p:cNvPr id="7" name="Picture 6"/>
          <p:cNvPicPr>
            <a:picLocks noChangeAspect="1"/>
          </p:cNvPicPr>
          <p:nvPr/>
        </p:nvPicPr>
        <p:blipFill>
          <a:blip r:embed="rId3"/>
          <a:stretch>
            <a:fillRect/>
          </a:stretch>
        </p:blipFill>
        <p:spPr>
          <a:xfrm>
            <a:off x="0" y="3386667"/>
            <a:ext cx="6959600" cy="3471323"/>
          </a:xfrm>
          <a:prstGeom prst="rect">
            <a:avLst/>
          </a:prstGeom>
        </p:spPr>
      </p:pic>
      <p:pic>
        <p:nvPicPr>
          <p:cNvPr id="8" name="Picture 7"/>
          <p:cNvPicPr>
            <a:picLocks noChangeAspect="1"/>
          </p:cNvPicPr>
          <p:nvPr/>
        </p:nvPicPr>
        <p:blipFill>
          <a:blip r:embed="rId4"/>
          <a:stretch>
            <a:fillRect/>
          </a:stretch>
        </p:blipFill>
        <p:spPr>
          <a:xfrm>
            <a:off x="-21" y="0"/>
            <a:ext cx="6959621" cy="3358694"/>
          </a:xfrm>
          <a:prstGeom prst="rect">
            <a:avLst/>
          </a:prstGeom>
        </p:spPr>
      </p:pic>
      <p:pic>
        <p:nvPicPr>
          <p:cNvPr id="9" name="Picture 8"/>
          <p:cNvPicPr>
            <a:picLocks noChangeAspect="1"/>
          </p:cNvPicPr>
          <p:nvPr/>
        </p:nvPicPr>
        <p:blipFill>
          <a:blip r:embed="rId5"/>
          <a:stretch>
            <a:fillRect/>
          </a:stretch>
        </p:blipFill>
        <p:spPr>
          <a:xfrm>
            <a:off x="6959600" y="0"/>
            <a:ext cx="5232379" cy="3160630"/>
          </a:xfrm>
          <a:prstGeom prst="rect">
            <a:avLst/>
          </a:prstGeom>
        </p:spPr>
      </p:pic>
      <p:pic>
        <p:nvPicPr>
          <p:cNvPr id="10" name="Picture 9"/>
          <p:cNvPicPr>
            <a:picLocks noChangeAspect="1"/>
          </p:cNvPicPr>
          <p:nvPr/>
        </p:nvPicPr>
        <p:blipFill>
          <a:blip r:embed="rId6"/>
          <a:stretch>
            <a:fillRect/>
          </a:stretch>
        </p:blipFill>
        <p:spPr>
          <a:xfrm>
            <a:off x="6959600" y="3160630"/>
            <a:ext cx="5232380" cy="3697370"/>
          </a:xfrm>
          <a:prstGeom prst="rect">
            <a:avLst/>
          </a:prstGeom>
        </p:spPr>
      </p:pic>
      <p:pic>
        <p:nvPicPr>
          <p:cNvPr id="11" name="Picture 10"/>
          <p:cNvPicPr>
            <a:picLocks noChangeAspect="1"/>
          </p:cNvPicPr>
          <p:nvPr/>
        </p:nvPicPr>
        <p:blipFill>
          <a:blip r:embed="rId7"/>
          <a:stretch>
            <a:fillRect/>
          </a:stretch>
        </p:blipFill>
        <p:spPr>
          <a:xfrm>
            <a:off x="8711549" y="37184"/>
            <a:ext cx="1404225" cy="452571"/>
          </a:xfrm>
          <a:prstGeom prst="rect">
            <a:avLst/>
          </a:prstGeom>
        </p:spPr>
      </p:pic>
      <p:sp>
        <p:nvSpPr>
          <p:cNvPr id="12" name="TextBox 11">
            <a:extLst>
              <a:ext uri="{FF2B5EF4-FFF2-40B4-BE49-F238E27FC236}">
                <a16:creationId xmlns="" xmlns:a16="http://schemas.microsoft.com/office/drawing/2014/main" id="{15E965E6-15A3-44A6-9D54-E1FD1D39FF9A}"/>
              </a:ext>
            </a:extLst>
          </p:cNvPr>
          <p:cNvSpPr txBox="1"/>
          <p:nvPr/>
        </p:nvSpPr>
        <p:spPr>
          <a:xfrm>
            <a:off x="-186267" y="0"/>
            <a:ext cx="1751990" cy="523220"/>
          </a:xfrm>
          <a:prstGeom prst="rect">
            <a:avLst/>
          </a:prstGeom>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dirty="0" smtClean="0">
                <a:latin typeface="Calibri Light"/>
                <a:cs typeface="Aldhabi"/>
              </a:rPr>
              <a:t>QSPM</a:t>
            </a:r>
          </a:p>
        </p:txBody>
      </p:sp>
      <p:sp>
        <p:nvSpPr>
          <p:cNvPr id="13" name="TextBox 12"/>
          <p:cNvSpPr txBox="1"/>
          <p:nvPr/>
        </p:nvSpPr>
        <p:spPr>
          <a:xfrm>
            <a:off x="6959579" y="37184"/>
            <a:ext cx="990600" cy="369332"/>
          </a:xfrm>
          <a:prstGeom prst="rect">
            <a:avLst/>
          </a:prstGeom>
          <a:noFill/>
        </p:spPr>
        <p:txBody>
          <a:bodyPr wrap="square" rtlCol="0">
            <a:spAutoFit/>
          </a:bodyPr>
          <a:lstStyle/>
          <a:p>
            <a:r>
              <a:rPr lang="en-US" smtClean="0">
                <a:latin typeface="Calibri" charset="0"/>
                <a:ea typeface="Calibri" charset="0"/>
                <a:cs typeface="Calibri" charset="0"/>
              </a:rPr>
              <a:t>2009</a:t>
            </a:r>
            <a:endParaRPr lang="en-US" dirty="0">
              <a:latin typeface="Calibri" charset="0"/>
              <a:ea typeface="Calibri" charset="0"/>
              <a:cs typeface="Calibri" charset="0"/>
            </a:endParaRPr>
          </a:p>
        </p:txBody>
      </p:sp>
      <p:sp>
        <p:nvSpPr>
          <p:cNvPr id="14" name="TextBox 13"/>
          <p:cNvSpPr txBox="1"/>
          <p:nvPr/>
        </p:nvSpPr>
        <p:spPr>
          <a:xfrm>
            <a:off x="1751969" y="261610"/>
            <a:ext cx="990600" cy="369332"/>
          </a:xfrm>
          <a:prstGeom prst="rect">
            <a:avLst/>
          </a:prstGeom>
          <a:noFill/>
        </p:spPr>
        <p:txBody>
          <a:bodyPr wrap="square" rtlCol="0">
            <a:spAutoFit/>
          </a:bodyPr>
          <a:lstStyle/>
          <a:p>
            <a:r>
              <a:rPr lang="en-US" smtClean="0">
                <a:latin typeface="Calibri" charset="0"/>
                <a:ea typeface="Calibri" charset="0"/>
                <a:cs typeface="Calibri" charset="0"/>
              </a:rPr>
              <a:t>2019</a:t>
            </a:r>
            <a:endParaRPr lang="en-US" dirty="0">
              <a:latin typeface="Calibri" charset="0"/>
              <a:ea typeface="Calibri" charset="0"/>
              <a:cs typeface="Calibri" charset="0"/>
            </a:endParaRPr>
          </a:p>
        </p:txBody>
      </p:sp>
    </p:spTree>
    <p:extLst>
      <p:ext uri="{BB962C8B-B14F-4D97-AF65-F5344CB8AC3E}">
        <p14:creationId xmlns:p14="http://schemas.microsoft.com/office/powerpoint/2010/main" val="2366481686"/>
      </p:ext>
    </p:extLst>
  </p:cSld>
  <p:clrMapOvr>
    <a:masterClrMapping/>
  </p:clrMapOvr>
  <mc:AlternateContent xmlns:mc="http://schemas.openxmlformats.org/markup-compatibility/2006">
    <mc:Choice xmlns:p14="http://schemas.microsoft.com/office/powerpoint/2010/main" Requires="p14">
      <p:transition p14:dur="0" advClick="0" advTm="45000"/>
    </mc:Choice>
    <mc:Fallback>
      <p:transition advClick="0" advTm="45000"/>
    </mc:Fallback>
  </mc:AlternateContent>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158</TotalTime>
  <Words>100</Words>
  <Application>Microsoft Macintosh PowerPoint</Application>
  <PresentationFormat>Widescreen</PresentationFormat>
  <Paragraphs>30</Paragraphs>
  <Slides>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Aldhabi</vt:lpstr>
      <vt:lpstr>Calibri</vt:lpstr>
      <vt:lpstr>Calibri Light</vt:lpstr>
      <vt:lpstr>Trebuchet MS</vt:lpstr>
      <vt:lpstr>Wingdings 3</vt:lpstr>
      <vt:lpstr>Arial</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15.0028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Emma-Sian Davies (1502478)</cp:lastModifiedBy>
  <cp:revision>213</cp:revision>
  <dcterms:created xsi:type="dcterms:W3CDTF">2013-07-15T20:26:40Z</dcterms:created>
  <dcterms:modified xsi:type="dcterms:W3CDTF">2019-03-19T17:10:19Z</dcterms:modified>
</cp:coreProperties>
</file>