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83" r:id="rId6"/>
    <p:sldId id="614" r:id="rId7"/>
    <p:sldId id="626" r:id="rId8"/>
    <p:sldId id="616" r:id="rId9"/>
    <p:sldId id="633" r:id="rId10"/>
    <p:sldId id="618" r:id="rId11"/>
    <p:sldId id="634" r:id="rId12"/>
    <p:sldId id="639" r:id="rId13"/>
    <p:sldId id="635" r:id="rId14"/>
    <p:sldId id="640" r:id="rId15"/>
    <p:sldId id="619" r:id="rId16"/>
    <p:sldId id="620" r:id="rId17"/>
    <p:sldId id="628" r:id="rId18"/>
    <p:sldId id="621" r:id="rId19"/>
    <p:sldId id="636" r:id="rId20"/>
    <p:sldId id="622" r:id="rId21"/>
    <p:sldId id="623" r:id="rId22"/>
    <p:sldId id="629" r:id="rId23"/>
    <p:sldId id="624" r:id="rId24"/>
    <p:sldId id="632" r:id="rId25"/>
    <p:sldId id="625" r:id="rId26"/>
    <p:sldId id="631" r:id="rId27"/>
    <p:sldId id="630" r:id="rId28"/>
    <p:sldId id="637" r:id="rId29"/>
    <p:sldId id="638" r:id="rId30"/>
    <p:sldId id="29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94829"/>
  </p:normalViewPr>
  <p:slideViewPr>
    <p:cSldViewPr>
      <p:cViewPr varScale="1">
        <p:scale>
          <a:sx n="58" d="100"/>
          <a:sy n="58" d="100"/>
        </p:scale>
        <p:origin x="1650" y="1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AC28696-2494-481B-AB21-726FEC1F5EB0}" type="datetime1">
              <a:rPr lang="en-GB" smtClean="0"/>
              <a:t>02/03/2023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9B0C3F-FF33-4742-84C7-49159C9F92A9}" type="datetime1">
              <a:rPr lang="en-GB" smtClean="0"/>
              <a:t>02/03/2023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6AB1BB-F1FA-4979-A26C-88FFEF436469}" type="datetime1">
              <a:rPr lang="en-GB" smtClean="0"/>
              <a:t>02/03/2023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474CDF-5B4A-46D1-A082-4190757DF7FB}" type="datetime1">
              <a:rPr lang="en-GB" smtClean="0"/>
              <a:t>02/03/2023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E2142B6-85C8-4454-9550-3C4C8D7188CE}" type="datetime1">
              <a:rPr lang="en-GB" smtClean="0"/>
              <a:t>02/03/2023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8C829B3-753B-41A5-A177-F8A885AB8937}" type="datetime1">
              <a:rPr lang="en-GB" smtClean="0"/>
              <a:t>02/03/2023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1FC513-D3B7-4C9D-BD8E-142FC361B2ED}" type="datetime1">
              <a:rPr lang="en-GB" smtClean="0"/>
              <a:t>02/03/2023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3DD249-0C08-4042-9F75-09B5FF7B9C5A}" type="datetime1">
              <a:rPr lang="en-GB" smtClean="0"/>
              <a:t>02/03/2023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A1854C-D8EF-4696-84FD-C7A612168C0A}" type="datetime1">
              <a:rPr lang="en-GB" smtClean="0"/>
              <a:t>02/03/2023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0A14BD-B5C9-405D-B470-AE2B81A6B41F}" type="datetime1">
              <a:rPr lang="en-GB" smtClean="0"/>
              <a:t>02/03/2023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8D9807-2BCC-42C2-B986-5C045E773032}" type="datetime1">
              <a:rPr lang="en-GB" smtClean="0"/>
              <a:t>02/03/2023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EE0EBF8-E66B-49F1-96E1-871CE417A662}" type="datetime1">
              <a:rPr lang="en-GB" smtClean="0"/>
              <a:t>02/03/2023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12.emf"/></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hP9z7hZAakU" TargetMode="External"/><Relationship Id="rId2" Type="http://schemas.openxmlformats.org/officeDocument/2006/relationships/hyperlink" Target="https://www.youtube.com/watch?v=-09hsfDUAe8"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hIEIGDsbKqY" TargetMode="External"/><Relationship Id="rId2" Type="http://schemas.openxmlformats.org/officeDocument/2006/relationships/hyperlink" Target="https://www.youtube.com/watch?v=h4M3yz5Wll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12BiFNIVs6I"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96752"/>
            <a:ext cx="7884876" cy="4627676"/>
          </a:xfrm>
        </p:spPr>
        <p:txBody>
          <a:bodyPr>
            <a:normAutofit/>
          </a:bodyPr>
          <a:lstStyle/>
          <a:p>
            <a:r>
              <a:rPr lang="en-US" sz="3600" b="1" dirty="0">
                <a:solidFill>
                  <a:schemeClr val="accent2">
                    <a:lumMod val="20000"/>
                    <a:lumOff val="80000"/>
                  </a:schemeClr>
                </a:solidFill>
              </a:rPr>
              <a:t>Developing Innovation and Creativity for Business Advantage</a:t>
            </a:r>
            <a:br>
              <a:rPr lang="en-GB" sz="2800" b="1" dirty="0">
                <a:solidFill>
                  <a:schemeClr val="accent2">
                    <a:lumMod val="20000"/>
                    <a:lumOff val="80000"/>
                  </a:schemeClr>
                </a:solidFill>
              </a:rPr>
            </a:br>
            <a:r>
              <a:rPr lang="en-GB" sz="2800" b="1" dirty="0">
                <a:solidFill>
                  <a:schemeClr val="accent2">
                    <a:lumMod val="20000"/>
                    <a:lumOff val="80000"/>
                  </a:schemeClr>
                </a:solidFill>
              </a:rPr>
              <a:t>(BMSW6102)</a:t>
            </a: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GB" sz="2800" b="1" dirty="0">
                <a:solidFill>
                  <a:srgbClr val="FF0000"/>
                </a:solidFill>
              </a:rPr>
              <a:t>Week 7</a:t>
            </a:r>
            <a:br>
              <a:rPr lang="en-GB" sz="2800" b="1" dirty="0">
                <a:solidFill>
                  <a:schemeClr val="accent2">
                    <a:lumMod val="20000"/>
                    <a:lumOff val="80000"/>
                  </a:schemeClr>
                </a:solidFill>
              </a:rPr>
            </a:br>
            <a:r>
              <a:rPr lang="en-US" sz="2800" b="1" dirty="0">
                <a:solidFill>
                  <a:schemeClr val="accent2">
                    <a:lumMod val="20000"/>
                    <a:lumOff val="80000"/>
                  </a:schemeClr>
                </a:solidFill>
              </a:rPr>
              <a:t>Disruptive Innovations and </a:t>
            </a:r>
            <a:br>
              <a:rPr lang="en-US" sz="2800" b="1" dirty="0">
                <a:solidFill>
                  <a:schemeClr val="accent2">
                    <a:lumMod val="20000"/>
                    <a:lumOff val="80000"/>
                  </a:schemeClr>
                </a:solidFill>
              </a:rPr>
            </a:br>
            <a:r>
              <a:rPr lang="en-US" sz="2800" b="1" dirty="0">
                <a:solidFill>
                  <a:schemeClr val="accent2">
                    <a:lumMod val="20000"/>
                    <a:lumOff val="80000"/>
                  </a:schemeClr>
                </a:solidFill>
              </a:rPr>
              <a:t>Innovation Matrix</a:t>
            </a:r>
            <a:endParaRPr lang="en-GB" altLang="en-US" sz="2800" dirty="0">
              <a:solidFill>
                <a:schemeClr val="accent2">
                  <a:lumMod val="20000"/>
                  <a:lumOff val="80000"/>
                </a:schemeClr>
              </a:solidFill>
            </a:endParaRPr>
          </a:p>
        </p:txBody>
      </p:sp>
      <p:sp>
        <p:nvSpPr>
          <p:cNvPr id="3" name="Slide Number Placeholder 2">
            <a:extLst>
              <a:ext uri="{FF2B5EF4-FFF2-40B4-BE49-F238E27FC236}">
                <a16:creationId xmlns:a16="http://schemas.microsoft.com/office/drawing/2014/main" id="{8803AF93-101F-8B44-5618-727B6A6B3DDF}"/>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4" name="Rectangle 3">
            <a:extLst>
              <a:ext uri="{FF2B5EF4-FFF2-40B4-BE49-F238E27FC236}">
                <a16:creationId xmlns:a16="http://schemas.microsoft.com/office/drawing/2014/main" id="{04A9E167-A935-BD87-2A5D-942505A76C53}"/>
              </a:ext>
            </a:extLst>
          </p:cNvPr>
          <p:cNvSpPr/>
          <p:nvPr/>
        </p:nvSpPr>
        <p:spPr>
          <a:xfrm>
            <a:off x="1547664" y="5301208"/>
            <a:ext cx="6840760" cy="523220"/>
          </a:xfrm>
          <a:prstGeom prst="rect">
            <a:avLst/>
          </a:prstGeom>
          <a:noFill/>
        </p:spPr>
        <p:txBody>
          <a:bodyPr wrap="square" lIns="91440" tIns="45720" rIns="91440" bIns="45720">
            <a:spAutoFit/>
          </a:bodyPr>
          <a:lstStyle/>
          <a:p>
            <a:pPr algn="ctr"/>
            <a:r>
              <a:rPr lang="en-US" sz="2800" b="1" dirty="0">
                <a:ln w="0"/>
                <a:solidFill>
                  <a:srgbClr val="FF0000"/>
                </a:solidFill>
                <a:effectLst>
                  <a:outerShdw blurRad="38100" dist="25400" dir="5400000" algn="ctr" rotWithShape="0">
                    <a:srgbClr val="6E747A">
                      <a:alpha val="43000"/>
                    </a:srgbClr>
                  </a:outerShdw>
                </a:effectLst>
              </a:rPr>
              <a:t>Dr Oluwaseun (Olu) Adegbite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562074"/>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70484"/>
            <a:ext cx="8229600" cy="3917032"/>
          </a:xfrm>
        </p:spPr>
        <p:txBody>
          <a:bodyPr>
            <a:normAutofit/>
          </a:bodyPr>
          <a:lstStyle/>
          <a:p>
            <a:r>
              <a:rPr lang="en-GB" dirty="0"/>
              <a:t>Innovation matrix</a:t>
            </a:r>
          </a:p>
        </p:txBody>
      </p:sp>
      <p:sp>
        <p:nvSpPr>
          <p:cNvPr id="2" name="Slide Number Placeholder 1">
            <a:extLst>
              <a:ext uri="{FF2B5EF4-FFF2-40B4-BE49-F238E27FC236}">
                <a16:creationId xmlns:a16="http://schemas.microsoft.com/office/drawing/2014/main" id="{1BFB9916-3DE2-5356-D5F4-00F1C1F63157}"/>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FD16CE36-9460-4A6D-5B1A-94D08CBD076E}"/>
              </a:ext>
            </a:extLst>
          </p:cNvPr>
          <p:cNvSpPr>
            <a:spLocks noGrp="1"/>
          </p:cNvSpPr>
          <p:nvPr>
            <p:ph type="title"/>
          </p:nvPr>
        </p:nvSpPr>
        <p:spPr>
          <a:xfrm>
            <a:off x="457200" y="274638"/>
            <a:ext cx="8229600" cy="1143000"/>
          </a:xfrm>
        </p:spPr>
        <p:txBody>
          <a:bodyPr/>
          <a:lstStyle/>
          <a:p>
            <a:r>
              <a:rPr lang="en-US" b="1" dirty="0">
                <a:solidFill>
                  <a:srgbClr val="FF0000"/>
                </a:solidFill>
              </a:rPr>
              <a:t>Thoughts?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7175" y="1600201"/>
            <a:ext cx="7089650" cy="3917032"/>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
        <p:nvSpPr>
          <p:cNvPr id="1033" name="Slide Number Placeholder 3">
            <a:extLst>
              <a:ext uri="{FF2B5EF4-FFF2-40B4-BE49-F238E27FC236}">
                <a16:creationId xmlns:a16="http://schemas.microsoft.com/office/drawing/2014/main" id="{544BAB2F-B85B-E527-E005-B342D4D93C29}"/>
              </a:ext>
            </a:extLst>
          </p:cNvPr>
          <p:cNvSpPr>
            <a:spLocks noGrp="1"/>
          </p:cNvSpPr>
          <p:nvPr>
            <p:ph type="sldNum" sz="quarter" idx="12"/>
          </p:nvPr>
        </p:nvSpPr>
        <p:spPr>
          <a:xfrm>
            <a:off x="7956376" y="6380972"/>
            <a:ext cx="730424" cy="340503"/>
          </a:xfrm>
        </p:spPr>
        <p:txBody>
          <a:bodyPr/>
          <a:lstStyle/>
          <a:p>
            <a:pPr>
              <a:spcAft>
                <a:spcPts val="600"/>
              </a:spcAft>
            </a:pPr>
            <a:fld id="{AC82685A-BD3A-4230-8D85-804689F67293}" type="slidenum">
              <a:rPr lang="en-GB" smtClean="0"/>
              <a:pPr>
                <a:spcAft>
                  <a:spcPts val="600"/>
                </a:spcAft>
              </a:pPr>
              <a:t>3</a:t>
            </a:fld>
            <a:endParaRPr lang="en-GB"/>
          </a:p>
        </p:txBody>
      </p:sp>
    </p:spTree>
    <p:extLst>
      <p:ext uri="{BB962C8B-B14F-4D97-AF65-F5344CB8AC3E}">
        <p14:creationId xmlns:p14="http://schemas.microsoft.com/office/powerpoint/2010/main" val="3225665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D19CA-594D-A6BA-FDCC-565F5B86565F}"/>
              </a:ext>
            </a:extLst>
          </p:cNvPr>
          <p:cNvSpPr>
            <a:spLocks noGrp="1"/>
          </p:cNvSpPr>
          <p:nvPr>
            <p:ph type="title"/>
          </p:nvPr>
        </p:nvSpPr>
        <p:spPr/>
        <p:txBody>
          <a:bodyPr/>
          <a:lstStyle/>
          <a:p>
            <a:r>
              <a:rPr lang="en-GB" b="1" dirty="0"/>
              <a:t>Innovation Matrix</a:t>
            </a:r>
          </a:p>
        </p:txBody>
      </p:sp>
      <p:sp>
        <p:nvSpPr>
          <p:cNvPr id="4" name="Slide Number Placeholder 3">
            <a:extLst>
              <a:ext uri="{FF2B5EF4-FFF2-40B4-BE49-F238E27FC236}">
                <a16:creationId xmlns:a16="http://schemas.microsoft.com/office/drawing/2014/main" id="{D9E868D5-5356-A9D4-6114-E31195C3A92A}"/>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3074" name="Picture 2" descr="The 4 Types of Innovation and the Problems They Solve">
            <a:extLst>
              <a:ext uri="{FF2B5EF4-FFF2-40B4-BE49-F238E27FC236}">
                <a16:creationId xmlns:a16="http://schemas.microsoft.com/office/drawing/2014/main" id="{B6825E33-F258-6581-CF6E-1C7FBFE081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263134"/>
            <a:ext cx="6768752" cy="39660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E95713A-F266-65F2-7814-413EA2D112CA}"/>
              </a:ext>
            </a:extLst>
          </p:cNvPr>
          <p:cNvSpPr txBox="1"/>
          <p:nvPr/>
        </p:nvSpPr>
        <p:spPr>
          <a:xfrm>
            <a:off x="54872" y="5229200"/>
            <a:ext cx="5440672" cy="430887"/>
          </a:xfrm>
          <a:prstGeom prst="rect">
            <a:avLst/>
          </a:prstGeom>
          <a:noFill/>
        </p:spPr>
        <p:txBody>
          <a:bodyPr wrap="square">
            <a:spAutoFit/>
          </a:bodyPr>
          <a:lstStyle/>
          <a:p>
            <a:r>
              <a:rPr lang="en-GB" sz="1100" dirty="0"/>
              <a:t>Website: Harvard Business Review </a:t>
            </a:r>
          </a:p>
          <a:p>
            <a:r>
              <a:rPr lang="en-GB" sz="1100" dirty="0"/>
              <a:t>https://hbr.org/2017/06/the-4-types-of-innovation-and-the-problems-they-solve</a:t>
            </a:r>
          </a:p>
        </p:txBody>
      </p:sp>
    </p:spTree>
    <p:extLst>
      <p:ext uri="{BB962C8B-B14F-4D97-AF65-F5344CB8AC3E}">
        <p14:creationId xmlns:p14="http://schemas.microsoft.com/office/powerpoint/2010/main" val="4276249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5869-5630-5B09-54A0-46C464543C00}"/>
              </a:ext>
            </a:extLst>
          </p:cNvPr>
          <p:cNvSpPr>
            <a:spLocks noGrp="1"/>
          </p:cNvSpPr>
          <p:nvPr>
            <p:ph type="title"/>
          </p:nvPr>
        </p:nvSpPr>
        <p:spPr/>
        <p:txBody>
          <a:bodyPr/>
          <a:lstStyle/>
          <a:p>
            <a:r>
              <a:rPr lang="en-GB" b="1" dirty="0"/>
              <a:t>Breakthrough Innovation</a:t>
            </a:r>
          </a:p>
        </p:txBody>
      </p:sp>
      <p:sp>
        <p:nvSpPr>
          <p:cNvPr id="3" name="Content Placeholder 2">
            <a:extLst>
              <a:ext uri="{FF2B5EF4-FFF2-40B4-BE49-F238E27FC236}">
                <a16:creationId xmlns:a16="http://schemas.microsoft.com/office/drawing/2014/main" id="{37A91E21-80A3-83C1-43A6-742758B53146}"/>
              </a:ext>
            </a:extLst>
          </p:cNvPr>
          <p:cNvSpPr>
            <a:spLocks noGrp="1"/>
          </p:cNvSpPr>
          <p:nvPr>
            <p:ph idx="1"/>
          </p:nvPr>
        </p:nvSpPr>
        <p:spPr>
          <a:xfrm>
            <a:off x="251520" y="1196752"/>
            <a:ext cx="8435280" cy="4536504"/>
          </a:xfrm>
        </p:spPr>
        <p:txBody>
          <a:bodyPr>
            <a:normAutofit/>
          </a:bodyPr>
          <a:lstStyle/>
          <a:p>
            <a:pPr algn="just"/>
            <a:r>
              <a:rPr lang="en-US" sz="2800" dirty="0"/>
              <a:t>This innovation is sometimes also called radical innovation, or revolutionary innovation. </a:t>
            </a:r>
          </a:p>
          <a:p>
            <a:pPr algn="just"/>
            <a:endParaRPr lang="en-US" sz="2800" dirty="0"/>
          </a:p>
          <a:p>
            <a:pPr algn="just"/>
            <a:r>
              <a:rPr lang="en-US" sz="2800" dirty="0"/>
              <a:t>The matrix shows that the problem is generally well formulated, but that the road towards it, the skills, and domain are still somewhat unclear. </a:t>
            </a:r>
          </a:p>
          <a:p>
            <a:pPr algn="just"/>
            <a:endParaRPr lang="en-US" sz="2800" dirty="0"/>
          </a:p>
          <a:p>
            <a:pPr algn="just"/>
            <a:r>
              <a:rPr lang="en-US" sz="2800" dirty="0"/>
              <a:t>Thomas Kuhn referred to this innovation as revolutionary because it creates a paradigm shift. </a:t>
            </a:r>
            <a:endParaRPr lang="en-GB" dirty="0"/>
          </a:p>
        </p:txBody>
      </p:sp>
      <p:sp>
        <p:nvSpPr>
          <p:cNvPr id="4" name="Slide Number Placeholder 3">
            <a:extLst>
              <a:ext uri="{FF2B5EF4-FFF2-40B4-BE49-F238E27FC236}">
                <a16:creationId xmlns:a16="http://schemas.microsoft.com/office/drawing/2014/main" id="{386AEF94-A9D6-A5D1-201B-23A28B20A732}"/>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610231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5869-5630-5B09-54A0-46C464543C00}"/>
              </a:ext>
            </a:extLst>
          </p:cNvPr>
          <p:cNvSpPr>
            <a:spLocks noGrp="1"/>
          </p:cNvSpPr>
          <p:nvPr>
            <p:ph type="title"/>
          </p:nvPr>
        </p:nvSpPr>
        <p:spPr>
          <a:xfrm>
            <a:off x="457200" y="274638"/>
            <a:ext cx="8229600" cy="778098"/>
          </a:xfrm>
        </p:spPr>
        <p:txBody>
          <a:bodyPr/>
          <a:lstStyle/>
          <a:p>
            <a:r>
              <a:rPr lang="en-GB" b="1" dirty="0"/>
              <a:t>Breakthrough Innovation</a:t>
            </a:r>
          </a:p>
        </p:txBody>
      </p:sp>
      <p:sp>
        <p:nvSpPr>
          <p:cNvPr id="3" name="Content Placeholder 2">
            <a:extLst>
              <a:ext uri="{FF2B5EF4-FFF2-40B4-BE49-F238E27FC236}">
                <a16:creationId xmlns:a16="http://schemas.microsoft.com/office/drawing/2014/main" id="{37A91E21-80A3-83C1-43A6-742758B53146}"/>
              </a:ext>
            </a:extLst>
          </p:cNvPr>
          <p:cNvSpPr>
            <a:spLocks noGrp="1"/>
          </p:cNvSpPr>
          <p:nvPr>
            <p:ph idx="1"/>
          </p:nvPr>
        </p:nvSpPr>
        <p:spPr>
          <a:xfrm>
            <a:off x="179512" y="1417638"/>
            <a:ext cx="8856984" cy="4099595"/>
          </a:xfrm>
        </p:spPr>
        <p:txBody>
          <a:bodyPr>
            <a:normAutofit/>
          </a:bodyPr>
          <a:lstStyle/>
          <a:p>
            <a:pPr algn="just"/>
            <a:r>
              <a:rPr lang="en-US" sz="2800" dirty="0"/>
              <a:t>For example, this happened when the structure of DNA was discovered, or when the chip was invented.</a:t>
            </a:r>
          </a:p>
          <a:p>
            <a:pPr algn="just"/>
            <a:r>
              <a:rPr lang="en-US" sz="2800" dirty="0"/>
              <a:t>Other examples are iPhone, Dyson, Microsoft. </a:t>
            </a:r>
          </a:p>
          <a:p>
            <a:pPr algn="just"/>
            <a:r>
              <a:rPr lang="en-US" sz="2800" dirty="0"/>
              <a:t>Non-consumers or consumers who would not typically used the products - are now able to consume.</a:t>
            </a:r>
            <a:endParaRPr lang="en-GB" dirty="0"/>
          </a:p>
        </p:txBody>
      </p:sp>
      <p:sp>
        <p:nvSpPr>
          <p:cNvPr id="4" name="Slide Number Placeholder 3">
            <a:extLst>
              <a:ext uri="{FF2B5EF4-FFF2-40B4-BE49-F238E27FC236}">
                <a16:creationId xmlns:a16="http://schemas.microsoft.com/office/drawing/2014/main" id="{386AEF94-A9D6-A5D1-201B-23A28B20A732}"/>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4201795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D0A6-58CA-BAA6-26F8-6E10AC634D1C}"/>
              </a:ext>
            </a:extLst>
          </p:cNvPr>
          <p:cNvSpPr>
            <a:spLocks noGrp="1"/>
          </p:cNvSpPr>
          <p:nvPr>
            <p:ph type="title"/>
          </p:nvPr>
        </p:nvSpPr>
        <p:spPr/>
        <p:txBody>
          <a:bodyPr/>
          <a:lstStyle/>
          <a:p>
            <a:r>
              <a:rPr lang="en-GB" b="1" dirty="0"/>
              <a:t>Disruptive Innovation</a:t>
            </a:r>
          </a:p>
        </p:txBody>
      </p:sp>
      <p:sp>
        <p:nvSpPr>
          <p:cNvPr id="3" name="Content Placeholder 2">
            <a:extLst>
              <a:ext uri="{FF2B5EF4-FFF2-40B4-BE49-F238E27FC236}">
                <a16:creationId xmlns:a16="http://schemas.microsoft.com/office/drawing/2014/main" id="{F7FC829A-2285-FBBF-E258-3CBC065FFFA3}"/>
              </a:ext>
            </a:extLst>
          </p:cNvPr>
          <p:cNvSpPr>
            <a:spLocks noGrp="1"/>
          </p:cNvSpPr>
          <p:nvPr>
            <p:ph idx="1"/>
          </p:nvPr>
        </p:nvSpPr>
        <p:spPr>
          <a:xfrm>
            <a:off x="107504" y="1417638"/>
            <a:ext cx="8856984" cy="4099595"/>
          </a:xfrm>
        </p:spPr>
        <p:txBody>
          <a:bodyPr>
            <a:normAutofit/>
          </a:bodyPr>
          <a:lstStyle/>
          <a:p>
            <a:pPr algn="just"/>
            <a:r>
              <a:rPr lang="en-US" sz="2800" dirty="0"/>
              <a:t>It was Professor Clayton Christensen who introduced the concept of disruptive innovation. He </a:t>
            </a:r>
            <a:r>
              <a:rPr lang="en-US" sz="2800" dirty="0" err="1"/>
              <a:t>realised</a:t>
            </a:r>
            <a:r>
              <a:rPr lang="en-US" sz="2800" dirty="0"/>
              <a:t> that many </a:t>
            </a:r>
            <a:r>
              <a:rPr lang="en-US" sz="2800" dirty="0" err="1"/>
              <a:t>organisations</a:t>
            </a:r>
            <a:r>
              <a:rPr lang="en-US" sz="2800" dirty="0"/>
              <a:t> shape their innovation in the ‘best possible’ way, by listening to customers and investing in research &amp; development (R &amp; D).</a:t>
            </a:r>
          </a:p>
          <a:p>
            <a:pPr algn="just"/>
            <a:endParaRPr lang="en-US" sz="2800" dirty="0"/>
          </a:p>
          <a:p>
            <a:pPr algn="just"/>
            <a:r>
              <a:rPr lang="en-US" sz="2800" dirty="0"/>
              <a:t>Even though in some situations these best practices could be deadly. </a:t>
            </a:r>
          </a:p>
          <a:p>
            <a:pPr algn="just"/>
            <a:endParaRPr lang="en-US" sz="2800" dirty="0"/>
          </a:p>
          <a:p>
            <a:pPr algn="just"/>
            <a:endParaRPr lang="en-GB" sz="2800" dirty="0"/>
          </a:p>
        </p:txBody>
      </p:sp>
      <p:sp>
        <p:nvSpPr>
          <p:cNvPr id="4" name="Slide Number Placeholder 3">
            <a:extLst>
              <a:ext uri="{FF2B5EF4-FFF2-40B4-BE49-F238E27FC236}">
                <a16:creationId xmlns:a16="http://schemas.microsoft.com/office/drawing/2014/main" id="{0FAB30A9-92AA-70B9-6A38-CE7ADC8AF173}"/>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446953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D0A6-58CA-BAA6-26F8-6E10AC634D1C}"/>
              </a:ext>
            </a:extLst>
          </p:cNvPr>
          <p:cNvSpPr>
            <a:spLocks noGrp="1"/>
          </p:cNvSpPr>
          <p:nvPr>
            <p:ph type="title"/>
          </p:nvPr>
        </p:nvSpPr>
        <p:spPr/>
        <p:txBody>
          <a:bodyPr/>
          <a:lstStyle/>
          <a:p>
            <a:r>
              <a:rPr lang="en-GB" b="1" dirty="0"/>
              <a:t>Disruptive Innovation</a:t>
            </a:r>
          </a:p>
        </p:txBody>
      </p:sp>
      <p:sp>
        <p:nvSpPr>
          <p:cNvPr id="3" name="Content Placeholder 2">
            <a:extLst>
              <a:ext uri="{FF2B5EF4-FFF2-40B4-BE49-F238E27FC236}">
                <a16:creationId xmlns:a16="http://schemas.microsoft.com/office/drawing/2014/main" id="{F7FC829A-2285-FBBF-E258-3CBC065FFFA3}"/>
              </a:ext>
            </a:extLst>
          </p:cNvPr>
          <p:cNvSpPr>
            <a:spLocks noGrp="1"/>
          </p:cNvSpPr>
          <p:nvPr>
            <p:ph idx="1"/>
          </p:nvPr>
        </p:nvSpPr>
        <p:spPr>
          <a:xfrm>
            <a:off x="107504" y="1417638"/>
            <a:ext cx="8856984" cy="4099595"/>
          </a:xfrm>
        </p:spPr>
        <p:txBody>
          <a:bodyPr>
            <a:normAutofit/>
          </a:bodyPr>
          <a:lstStyle/>
          <a:p>
            <a:pPr algn="just"/>
            <a:r>
              <a:rPr lang="en-US" sz="2800" dirty="0"/>
              <a:t>He discovered that when the basis of competition changes (such as competitors or technological developments), </a:t>
            </a:r>
            <a:r>
              <a:rPr lang="en-US" sz="2800" dirty="0" err="1"/>
              <a:t>organisations</a:t>
            </a:r>
            <a:r>
              <a:rPr lang="en-US" sz="2800" dirty="0"/>
              <a:t> become increasingly better at innovating products that people want less and less.</a:t>
            </a:r>
          </a:p>
          <a:p>
            <a:pPr algn="just"/>
            <a:endParaRPr lang="en-US" sz="2800" dirty="0"/>
          </a:p>
          <a:p>
            <a:pPr algn="just"/>
            <a:r>
              <a:rPr lang="en-US" sz="2800" dirty="0"/>
              <a:t>Industry leaders typically try to stop or negate its impact – a losing proposition.</a:t>
            </a:r>
          </a:p>
          <a:p>
            <a:pPr algn="just"/>
            <a:endParaRPr lang="en-US" sz="2800" dirty="0"/>
          </a:p>
          <a:p>
            <a:pPr algn="just"/>
            <a:endParaRPr lang="en-US" sz="2800" dirty="0"/>
          </a:p>
          <a:p>
            <a:pPr algn="just"/>
            <a:endParaRPr lang="en-GB" sz="2800" dirty="0"/>
          </a:p>
        </p:txBody>
      </p:sp>
      <p:sp>
        <p:nvSpPr>
          <p:cNvPr id="4" name="Slide Number Placeholder 3">
            <a:extLst>
              <a:ext uri="{FF2B5EF4-FFF2-40B4-BE49-F238E27FC236}">
                <a16:creationId xmlns:a16="http://schemas.microsoft.com/office/drawing/2014/main" id="{0FAB30A9-92AA-70B9-6A38-CE7ADC8AF173}"/>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2733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D0A6-58CA-BAA6-26F8-6E10AC634D1C}"/>
              </a:ext>
            </a:extLst>
          </p:cNvPr>
          <p:cNvSpPr>
            <a:spLocks noGrp="1"/>
          </p:cNvSpPr>
          <p:nvPr>
            <p:ph type="title"/>
          </p:nvPr>
        </p:nvSpPr>
        <p:spPr/>
        <p:txBody>
          <a:bodyPr/>
          <a:lstStyle/>
          <a:p>
            <a:r>
              <a:rPr lang="en-GB" b="1" dirty="0"/>
              <a:t>Disruptive Innovation</a:t>
            </a:r>
          </a:p>
        </p:txBody>
      </p:sp>
      <p:sp>
        <p:nvSpPr>
          <p:cNvPr id="3" name="Content Placeholder 2">
            <a:extLst>
              <a:ext uri="{FF2B5EF4-FFF2-40B4-BE49-F238E27FC236}">
                <a16:creationId xmlns:a16="http://schemas.microsoft.com/office/drawing/2014/main" id="{F7FC829A-2285-FBBF-E258-3CBC065FFFA3}"/>
              </a:ext>
            </a:extLst>
          </p:cNvPr>
          <p:cNvSpPr>
            <a:spLocks noGrp="1"/>
          </p:cNvSpPr>
          <p:nvPr>
            <p:ph idx="1"/>
          </p:nvPr>
        </p:nvSpPr>
        <p:spPr>
          <a:xfrm>
            <a:off x="107504" y="1417638"/>
            <a:ext cx="8856984" cy="4099595"/>
          </a:xfrm>
        </p:spPr>
        <p:txBody>
          <a:bodyPr>
            <a:normAutofit/>
          </a:bodyPr>
          <a:lstStyle/>
          <a:p>
            <a:pPr algn="just"/>
            <a:r>
              <a:rPr lang="en-US" sz="2800" dirty="0"/>
              <a:t>Examples of disruptive innovations are:</a:t>
            </a:r>
          </a:p>
          <a:p>
            <a:pPr algn="just"/>
            <a:r>
              <a:rPr lang="en-US" sz="2800" dirty="0"/>
              <a:t>Netflix</a:t>
            </a:r>
          </a:p>
          <a:p>
            <a:pPr algn="just"/>
            <a:r>
              <a:rPr lang="en-US" sz="2800" dirty="0"/>
              <a:t>Apple iTunes</a:t>
            </a:r>
          </a:p>
          <a:p>
            <a:pPr algn="just"/>
            <a:r>
              <a:rPr lang="en-US" sz="2800" dirty="0"/>
              <a:t>Aldi</a:t>
            </a:r>
          </a:p>
          <a:p>
            <a:pPr algn="just"/>
            <a:r>
              <a:rPr lang="en-US" sz="2800" dirty="0"/>
              <a:t>TikTok</a:t>
            </a:r>
          </a:p>
          <a:p>
            <a:pPr algn="just"/>
            <a:endParaRPr lang="en-US" sz="2800" dirty="0"/>
          </a:p>
          <a:p>
            <a:pPr algn="just"/>
            <a:endParaRPr lang="en-US" sz="2800" dirty="0"/>
          </a:p>
          <a:p>
            <a:pPr algn="just"/>
            <a:endParaRPr lang="en-US" sz="2800" dirty="0"/>
          </a:p>
          <a:p>
            <a:pPr algn="just"/>
            <a:endParaRPr lang="en-US" sz="2800" dirty="0"/>
          </a:p>
          <a:p>
            <a:pPr algn="just"/>
            <a:endParaRPr lang="en-GB" sz="2800" dirty="0"/>
          </a:p>
        </p:txBody>
      </p:sp>
      <p:sp>
        <p:nvSpPr>
          <p:cNvPr id="4" name="Slide Number Placeholder 3">
            <a:extLst>
              <a:ext uri="{FF2B5EF4-FFF2-40B4-BE49-F238E27FC236}">
                <a16:creationId xmlns:a16="http://schemas.microsoft.com/office/drawing/2014/main" id="{0FAB30A9-92AA-70B9-6A38-CE7ADC8AF173}"/>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25218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D7362-6275-4764-E0FC-EDEAB66CE6E6}"/>
              </a:ext>
            </a:extLst>
          </p:cNvPr>
          <p:cNvSpPr>
            <a:spLocks noGrp="1"/>
          </p:cNvSpPr>
          <p:nvPr>
            <p:ph type="title"/>
          </p:nvPr>
        </p:nvSpPr>
        <p:spPr/>
        <p:txBody>
          <a:bodyPr/>
          <a:lstStyle/>
          <a:p>
            <a:r>
              <a:rPr lang="en-GB" b="1" dirty="0"/>
              <a:t>Sustaining Innovation</a:t>
            </a:r>
          </a:p>
        </p:txBody>
      </p:sp>
      <p:sp>
        <p:nvSpPr>
          <p:cNvPr id="3" name="Content Placeholder 2">
            <a:extLst>
              <a:ext uri="{FF2B5EF4-FFF2-40B4-BE49-F238E27FC236}">
                <a16:creationId xmlns:a16="http://schemas.microsoft.com/office/drawing/2014/main" id="{01A3A103-D102-C102-81D6-A5540509CF13}"/>
              </a:ext>
            </a:extLst>
          </p:cNvPr>
          <p:cNvSpPr>
            <a:spLocks noGrp="1"/>
          </p:cNvSpPr>
          <p:nvPr>
            <p:ph idx="1"/>
          </p:nvPr>
        </p:nvSpPr>
        <p:spPr>
          <a:xfrm>
            <a:off x="457200" y="3212975"/>
            <a:ext cx="8229600" cy="2304257"/>
          </a:xfrm>
        </p:spPr>
        <p:txBody>
          <a:bodyPr>
            <a:normAutofit fontScale="70000" lnSpcReduction="20000"/>
          </a:bodyPr>
          <a:lstStyle/>
          <a:p>
            <a:r>
              <a:rPr lang="en-US" dirty="0"/>
              <a:t>Occurs naturally in an industry</a:t>
            </a:r>
          </a:p>
          <a:p>
            <a:r>
              <a:rPr lang="en-US" dirty="0"/>
              <a:t>Almost always an improvement to the bottom line</a:t>
            </a:r>
          </a:p>
          <a:p>
            <a:r>
              <a:rPr lang="en-US" dirty="0"/>
              <a:t>If the innovation is not recognized or is ignored – the company could suffer</a:t>
            </a:r>
          </a:p>
          <a:p>
            <a:r>
              <a:rPr lang="en-US" dirty="0"/>
              <a:t>Generally, the innovation is handled well and there is a natural transition in the industry</a:t>
            </a:r>
          </a:p>
          <a:p>
            <a:r>
              <a:rPr lang="en-US" dirty="0"/>
              <a:t>Changes the “rules of the game”</a:t>
            </a:r>
          </a:p>
          <a:p>
            <a:endParaRPr lang="en-GB" dirty="0"/>
          </a:p>
        </p:txBody>
      </p:sp>
      <p:sp>
        <p:nvSpPr>
          <p:cNvPr id="4" name="Slide Number Placeholder 3">
            <a:extLst>
              <a:ext uri="{FF2B5EF4-FFF2-40B4-BE49-F238E27FC236}">
                <a16:creationId xmlns:a16="http://schemas.microsoft.com/office/drawing/2014/main" id="{B4EC0DB2-24BA-07A8-01B6-D6E903589716}"/>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6" name="TextBox 5">
            <a:extLst>
              <a:ext uri="{FF2B5EF4-FFF2-40B4-BE49-F238E27FC236}">
                <a16:creationId xmlns:a16="http://schemas.microsoft.com/office/drawing/2014/main" id="{226EC6AB-CD21-43B2-6C20-AB0171E18BEA}"/>
              </a:ext>
            </a:extLst>
          </p:cNvPr>
          <p:cNvSpPr txBox="1"/>
          <p:nvPr/>
        </p:nvSpPr>
        <p:spPr>
          <a:xfrm>
            <a:off x="468656" y="1331640"/>
            <a:ext cx="8351816" cy="1631216"/>
          </a:xfrm>
          <a:prstGeom prst="rect">
            <a:avLst/>
          </a:prstGeom>
          <a:noFill/>
        </p:spPr>
        <p:txBody>
          <a:bodyPr wrap="square">
            <a:spAutoFit/>
          </a:bodyPr>
          <a:lstStyle/>
          <a:p>
            <a:pPr algn="just"/>
            <a:r>
              <a:rPr lang="en-US" sz="2000" b="0" i="0" dirty="0">
                <a:effectLst/>
                <a:latin typeface="Open Sans" panose="020B0606030504020204" pitchFamily="34" charset="0"/>
              </a:rPr>
              <a:t>Sustaining innovation also refers to incremental innovation. Most innovation is conducted because something needs to perform better than it is able to do now. The goal is improve and expand existing possibilities. As can be seen in the innovation matrix, problems are well defined and the road ahead is also clear.</a:t>
            </a:r>
            <a:endParaRPr lang="en-GB" sz="2000" dirty="0"/>
          </a:p>
        </p:txBody>
      </p:sp>
    </p:spTree>
    <p:extLst>
      <p:ext uri="{BB962C8B-B14F-4D97-AF65-F5344CB8AC3E}">
        <p14:creationId xmlns:p14="http://schemas.microsoft.com/office/powerpoint/2010/main" val="3082347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D0A6-58CA-BAA6-26F8-6E10AC634D1C}"/>
              </a:ext>
            </a:extLst>
          </p:cNvPr>
          <p:cNvSpPr>
            <a:spLocks noGrp="1"/>
          </p:cNvSpPr>
          <p:nvPr>
            <p:ph type="title"/>
          </p:nvPr>
        </p:nvSpPr>
        <p:spPr/>
        <p:txBody>
          <a:bodyPr/>
          <a:lstStyle/>
          <a:p>
            <a:r>
              <a:rPr lang="en-GB" b="1" dirty="0"/>
              <a:t>Sustaining Innovation</a:t>
            </a:r>
          </a:p>
        </p:txBody>
      </p:sp>
      <p:sp>
        <p:nvSpPr>
          <p:cNvPr id="3" name="Content Placeholder 2">
            <a:extLst>
              <a:ext uri="{FF2B5EF4-FFF2-40B4-BE49-F238E27FC236}">
                <a16:creationId xmlns:a16="http://schemas.microsoft.com/office/drawing/2014/main" id="{F7FC829A-2285-FBBF-E258-3CBC065FFFA3}"/>
              </a:ext>
            </a:extLst>
          </p:cNvPr>
          <p:cNvSpPr>
            <a:spLocks noGrp="1"/>
          </p:cNvSpPr>
          <p:nvPr>
            <p:ph idx="1"/>
          </p:nvPr>
        </p:nvSpPr>
        <p:spPr>
          <a:xfrm>
            <a:off x="107504" y="1268760"/>
            <a:ext cx="8856984" cy="4248473"/>
          </a:xfrm>
        </p:spPr>
        <p:txBody>
          <a:bodyPr>
            <a:normAutofit fontScale="92500" lnSpcReduction="10000"/>
          </a:bodyPr>
          <a:lstStyle/>
          <a:p>
            <a:pPr algn="just"/>
            <a:r>
              <a:rPr lang="en-US" sz="2800" dirty="0"/>
              <a:t>Examples of sustaining innovations are:</a:t>
            </a:r>
          </a:p>
          <a:p>
            <a:pPr marL="0" indent="0" algn="just">
              <a:buNone/>
            </a:pPr>
            <a:r>
              <a:rPr lang="en-US" sz="2800" dirty="0"/>
              <a:t>Uber: Why is it referred to sustaining?</a:t>
            </a:r>
          </a:p>
          <a:p>
            <a:pPr marL="0" indent="0" algn="just">
              <a:buNone/>
            </a:pPr>
            <a:r>
              <a:rPr lang="en-GB" sz="2400" b="0" i="0" dirty="0">
                <a:effectLst/>
              </a:rPr>
              <a:t>Uber is innovative, it's not a disruptive innovation. Instead, it's a sustaining innovation, meaning that Uber represents only an incremental improvement on the existing taxi industry.</a:t>
            </a:r>
          </a:p>
          <a:p>
            <a:pPr marL="0" indent="0" algn="just">
              <a:buNone/>
            </a:pPr>
            <a:endParaRPr lang="en-GB" sz="2400" b="0" i="0" dirty="0">
              <a:effectLst/>
            </a:endParaRPr>
          </a:p>
          <a:p>
            <a:pPr marL="0" indent="0" algn="just">
              <a:buNone/>
            </a:pPr>
            <a:r>
              <a:rPr lang="en-GB" sz="2800" dirty="0"/>
              <a:t>Tesla: </a:t>
            </a:r>
            <a:r>
              <a:rPr lang="en-US" sz="2800" dirty="0"/>
              <a:t>Why is it referred to </a:t>
            </a:r>
            <a:r>
              <a:rPr lang="en-US" sz="2800"/>
              <a:t>sustaining?</a:t>
            </a:r>
            <a:endParaRPr lang="en-GB" sz="2800" dirty="0"/>
          </a:p>
          <a:p>
            <a:pPr marL="0" indent="0" algn="just">
              <a:buNone/>
            </a:pPr>
            <a:r>
              <a:rPr lang="en-GB" sz="2400" b="0" i="0" dirty="0">
                <a:solidFill>
                  <a:srgbClr val="202124"/>
                </a:solidFill>
                <a:effectLst/>
              </a:rPr>
              <a:t>Tesla is often cited as being a disruptive innovation for the incumbent automakers. However, Clayton Christensen and his followers have argued that </a:t>
            </a:r>
            <a:r>
              <a:rPr lang="en-GB" sz="2400" b="1" i="0" dirty="0">
                <a:solidFill>
                  <a:srgbClr val="202124"/>
                </a:solidFill>
                <a:effectLst/>
              </a:rPr>
              <a:t>Tesla isn't actually disruptive but sustaining innovation.</a:t>
            </a:r>
            <a:endParaRPr lang="en-US" sz="2400" dirty="0"/>
          </a:p>
          <a:p>
            <a:pPr algn="just"/>
            <a:endParaRPr lang="en-US" sz="2800" dirty="0"/>
          </a:p>
          <a:p>
            <a:pPr algn="just"/>
            <a:endParaRPr lang="en-US" sz="2800" dirty="0"/>
          </a:p>
          <a:p>
            <a:pPr algn="just"/>
            <a:endParaRPr lang="en-US" sz="2800" dirty="0"/>
          </a:p>
          <a:p>
            <a:pPr algn="just"/>
            <a:endParaRPr lang="en-GB" sz="2800" dirty="0"/>
          </a:p>
        </p:txBody>
      </p:sp>
      <p:sp>
        <p:nvSpPr>
          <p:cNvPr id="4" name="Slide Number Placeholder 3">
            <a:extLst>
              <a:ext uri="{FF2B5EF4-FFF2-40B4-BE49-F238E27FC236}">
                <a16:creationId xmlns:a16="http://schemas.microsoft.com/office/drawing/2014/main" id="{0FAB30A9-92AA-70B9-6A38-CE7ADC8AF173}"/>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997006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72746C5-8FD9-4BDE-1A0E-B1C6F5B3AB16}"/>
              </a:ext>
            </a:extLst>
          </p:cNvPr>
          <p:cNvSpPr>
            <a:spLocks noGrp="1"/>
          </p:cNvSpPr>
          <p:nvPr>
            <p:ph type="title"/>
          </p:nvPr>
        </p:nvSpPr>
        <p:spPr>
          <a:xfrm>
            <a:off x="457200" y="274638"/>
            <a:ext cx="8229600" cy="634082"/>
          </a:xfrm>
        </p:spPr>
        <p:txBody>
          <a:bodyPr>
            <a:normAutofit fontScale="90000"/>
          </a:bodyPr>
          <a:lstStyle/>
          <a:p>
            <a:r>
              <a:rPr lang="en-US" b="1" dirty="0"/>
              <a:t>Key Differences  </a:t>
            </a:r>
          </a:p>
        </p:txBody>
      </p:sp>
      <p:pic>
        <p:nvPicPr>
          <p:cNvPr id="5" name="Рисунок 2" descr="http://blogs-images.forbes.com/haydnshaughnessy/files/2013/01/INNOVATIONSPECTRUM02-1-1024x716.jpg">
            <a:extLst>
              <a:ext uri="{FF2B5EF4-FFF2-40B4-BE49-F238E27FC236}">
                <a16:creationId xmlns:a16="http://schemas.microsoft.com/office/drawing/2014/main" id="{0D4FB1FE-F8F5-0958-43D3-BD0999579C01}"/>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611560" y="908720"/>
            <a:ext cx="7920880" cy="4824535"/>
          </a:xfrm>
          <a:prstGeom prst="rect">
            <a:avLst/>
          </a:prstGeom>
          <a:noFill/>
          <a:ln>
            <a:noFill/>
          </a:ln>
        </p:spPr>
      </p:pic>
      <p:sp>
        <p:nvSpPr>
          <p:cNvPr id="4" name="Slide Number Placeholder 3">
            <a:extLst>
              <a:ext uri="{FF2B5EF4-FFF2-40B4-BE49-F238E27FC236}">
                <a16:creationId xmlns:a16="http://schemas.microsoft.com/office/drawing/2014/main" id="{4F762195-6BD2-E633-1A48-294413B1E08D}"/>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AC82685A-BD3A-4230-8D85-804689F67293}" type="slidenum">
              <a:rPr lang="en-GB" smtClean="0"/>
              <a:pPr>
                <a:spcAft>
                  <a:spcPts val="600"/>
                </a:spcAft>
              </a:pPr>
              <a:t>12</a:t>
            </a:fld>
            <a:endParaRPr lang="en-GB"/>
          </a:p>
        </p:txBody>
      </p:sp>
    </p:spTree>
    <p:extLst>
      <p:ext uri="{BB962C8B-B14F-4D97-AF65-F5344CB8AC3E}">
        <p14:creationId xmlns:p14="http://schemas.microsoft.com/office/powerpoint/2010/main" val="2139651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83797-09E1-AA4C-EE04-1B14C0DD905D}"/>
              </a:ext>
            </a:extLst>
          </p:cNvPr>
          <p:cNvSpPr>
            <a:spLocks noGrp="1"/>
          </p:cNvSpPr>
          <p:nvPr>
            <p:ph type="title"/>
          </p:nvPr>
        </p:nvSpPr>
        <p:spPr>
          <a:xfrm>
            <a:off x="457200" y="274638"/>
            <a:ext cx="8229600" cy="778098"/>
          </a:xfrm>
        </p:spPr>
        <p:txBody>
          <a:bodyPr/>
          <a:lstStyle/>
          <a:p>
            <a:r>
              <a:rPr lang="en-GB" b="1" dirty="0"/>
              <a:t>Disruptive Innovation</a:t>
            </a:r>
            <a:endParaRPr lang="en-GB" dirty="0"/>
          </a:p>
        </p:txBody>
      </p:sp>
      <p:sp>
        <p:nvSpPr>
          <p:cNvPr id="4" name="Slide Number Placeholder 3">
            <a:extLst>
              <a:ext uri="{FF2B5EF4-FFF2-40B4-BE49-F238E27FC236}">
                <a16:creationId xmlns:a16="http://schemas.microsoft.com/office/drawing/2014/main" id="{9FDDB6BE-3022-02DF-42B3-84FBD2453038}"/>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5" name="Объект 9" descr="http://expressmagazine.net/sites/default/files/images/2012/07/11/Disruptivetechnology_500x379.png">
            <a:extLst>
              <a:ext uri="{FF2B5EF4-FFF2-40B4-BE49-F238E27FC236}">
                <a16:creationId xmlns:a16="http://schemas.microsoft.com/office/drawing/2014/main" id="{EA62EB7C-E93F-6B35-C690-A6925C992E45}"/>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132648" y="1772816"/>
            <a:ext cx="4439352" cy="3744416"/>
          </a:xfrm>
          <a:prstGeom prst="rect">
            <a:avLst/>
          </a:prstGeom>
          <a:noFill/>
          <a:ln>
            <a:noFill/>
          </a:ln>
        </p:spPr>
      </p:pic>
      <p:pic>
        <p:nvPicPr>
          <p:cNvPr id="1026" name="Picture 2" descr="Top disruptive technologies and how they are relevant to geospatial">
            <a:extLst>
              <a:ext uri="{FF2B5EF4-FFF2-40B4-BE49-F238E27FC236}">
                <a16:creationId xmlns:a16="http://schemas.microsoft.com/office/drawing/2014/main" id="{7F1D32CC-A849-CC7B-CA1C-41FE23BE65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4650" y="1700808"/>
            <a:ext cx="4329419" cy="3632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245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00EC3-202C-BF8A-0191-EEB009A6414D}"/>
              </a:ext>
            </a:extLst>
          </p:cNvPr>
          <p:cNvSpPr>
            <a:spLocks noGrp="1"/>
          </p:cNvSpPr>
          <p:nvPr>
            <p:ph type="title"/>
          </p:nvPr>
        </p:nvSpPr>
        <p:spPr>
          <a:xfrm>
            <a:off x="457200" y="274638"/>
            <a:ext cx="8229600" cy="778098"/>
          </a:xfrm>
        </p:spPr>
        <p:txBody>
          <a:bodyPr/>
          <a:lstStyle/>
          <a:p>
            <a:r>
              <a:rPr lang="en-GB" b="1" dirty="0"/>
              <a:t>Basic Research</a:t>
            </a:r>
          </a:p>
        </p:txBody>
      </p:sp>
      <p:sp>
        <p:nvSpPr>
          <p:cNvPr id="3" name="Content Placeholder 2">
            <a:extLst>
              <a:ext uri="{FF2B5EF4-FFF2-40B4-BE49-F238E27FC236}">
                <a16:creationId xmlns:a16="http://schemas.microsoft.com/office/drawing/2014/main" id="{60E5AD86-ABB9-35A3-E57F-8E08125DFC76}"/>
              </a:ext>
            </a:extLst>
          </p:cNvPr>
          <p:cNvSpPr>
            <a:spLocks noGrp="1"/>
          </p:cNvSpPr>
          <p:nvPr>
            <p:ph idx="1"/>
          </p:nvPr>
        </p:nvSpPr>
        <p:spPr/>
        <p:txBody>
          <a:bodyPr>
            <a:normAutofit fontScale="77500" lnSpcReduction="20000"/>
          </a:bodyPr>
          <a:lstStyle/>
          <a:p>
            <a:pPr algn="just"/>
            <a:r>
              <a:rPr lang="en-US" dirty="0"/>
              <a:t>At the bottom left of the Innovation Matrix is basic research. Groundbreaking innovations almost never arise out of the blue. More often than not, a major discovery precedes them. If Albert Einstein hadn’t shared his vision and discoveries about black holes with the world, the astronomers with the Event Horizon Telescope might not have succeeded in photographing the phenomenon.</a:t>
            </a:r>
          </a:p>
          <a:p>
            <a:pPr algn="just"/>
            <a:endParaRPr lang="en-US" dirty="0"/>
          </a:p>
          <a:p>
            <a:pPr algn="just"/>
            <a:r>
              <a:rPr lang="en-US" dirty="0"/>
              <a:t>Basic research is conducted by large companies that invest in R&amp;D, universities, government institutions, non-profit research </a:t>
            </a:r>
            <a:r>
              <a:rPr lang="en-US" dirty="0" err="1"/>
              <a:t>centres</a:t>
            </a:r>
            <a:r>
              <a:rPr lang="en-US" dirty="0"/>
              <a:t>, and individuals.</a:t>
            </a:r>
            <a:endParaRPr lang="en-GB" dirty="0"/>
          </a:p>
        </p:txBody>
      </p:sp>
      <p:sp>
        <p:nvSpPr>
          <p:cNvPr id="4" name="Slide Number Placeholder 3">
            <a:extLst>
              <a:ext uri="{FF2B5EF4-FFF2-40B4-BE49-F238E27FC236}">
                <a16:creationId xmlns:a16="http://schemas.microsoft.com/office/drawing/2014/main" id="{58A84F91-4097-AECA-A7C3-E164E0CC5C33}"/>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3130317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2DC44-04DA-B074-8539-11C47A194B21}"/>
              </a:ext>
            </a:extLst>
          </p:cNvPr>
          <p:cNvSpPr>
            <a:spLocks noGrp="1"/>
          </p:cNvSpPr>
          <p:nvPr>
            <p:ph type="title"/>
          </p:nvPr>
        </p:nvSpPr>
        <p:spPr/>
        <p:txBody>
          <a:bodyPr>
            <a:normAutofit fontScale="90000"/>
          </a:bodyPr>
          <a:lstStyle/>
          <a:p>
            <a:r>
              <a:rPr lang="en-US" dirty="0"/>
              <a:t>Biggest Disruptors of the Decade</a:t>
            </a:r>
            <a:endParaRPr lang="en-GB" dirty="0"/>
          </a:p>
        </p:txBody>
      </p:sp>
      <p:sp>
        <p:nvSpPr>
          <p:cNvPr id="4" name="Slide Number Placeholder 3">
            <a:extLst>
              <a:ext uri="{FF2B5EF4-FFF2-40B4-BE49-F238E27FC236}">
                <a16:creationId xmlns:a16="http://schemas.microsoft.com/office/drawing/2014/main" id="{C63972D7-5A71-5B53-357A-F65519EF27BF}"/>
              </a:ext>
            </a:extLst>
          </p:cNvPr>
          <p:cNvSpPr>
            <a:spLocks noGrp="1"/>
          </p:cNvSpPr>
          <p:nvPr>
            <p:ph type="sldNum" sz="quarter" idx="12"/>
          </p:nvPr>
        </p:nvSpPr>
        <p:spPr/>
        <p:txBody>
          <a:bodyPr/>
          <a:lstStyle/>
          <a:p>
            <a:fld id="{AC82685A-BD3A-4230-8D85-804689F67293}" type="slidenum">
              <a:rPr lang="en-GB" smtClean="0"/>
              <a:t>15</a:t>
            </a:fld>
            <a:endParaRPr lang="en-GB"/>
          </a:p>
        </p:txBody>
      </p:sp>
      <p:graphicFrame>
        <p:nvGraphicFramePr>
          <p:cNvPr id="7" name="Table 6">
            <a:extLst>
              <a:ext uri="{FF2B5EF4-FFF2-40B4-BE49-F238E27FC236}">
                <a16:creationId xmlns:a16="http://schemas.microsoft.com/office/drawing/2014/main" id="{3848F9C0-98F2-E129-000F-386C81FFF0F2}"/>
              </a:ext>
            </a:extLst>
          </p:cNvPr>
          <p:cNvGraphicFramePr>
            <a:graphicFrameLocks noGrp="1"/>
          </p:cNvGraphicFramePr>
          <p:nvPr>
            <p:extLst>
              <p:ext uri="{D42A27DB-BD31-4B8C-83A1-F6EECF244321}">
                <p14:modId xmlns:p14="http://schemas.microsoft.com/office/powerpoint/2010/main" val="3479181287"/>
              </p:ext>
            </p:extLst>
          </p:nvPr>
        </p:nvGraphicFramePr>
        <p:xfrm>
          <a:off x="444640" y="1568762"/>
          <a:ext cx="8229600" cy="2095500"/>
        </p:xfrm>
        <a:graphic>
          <a:graphicData uri="http://schemas.openxmlformats.org/drawingml/2006/table">
            <a:tbl>
              <a:tblPr firstRow="1" bandRow="1">
                <a:tableStyleId>{69CF1AB2-1976-4502-BF36-3FF5EA218861}</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4191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rPr>
                        <a:t>Apple</a:t>
                      </a:r>
                      <a:endParaRPr lang="en-US" sz="1800" b="0" kern="1200" dirty="0">
                        <a:solidFill>
                          <a:schemeClr val="dk1"/>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rPr>
                        <a:t>Amazon</a:t>
                      </a:r>
                      <a:endParaRPr lang="en-US" sz="1800" b="0" kern="1200" dirty="0">
                        <a:solidFill>
                          <a:schemeClr val="dk1"/>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kern="1200" dirty="0">
                          <a:solidFill>
                            <a:schemeClr val="dk1"/>
                          </a:solidFill>
                        </a:rPr>
                        <a:t>Google</a:t>
                      </a:r>
                      <a:endParaRPr lang="en-US" sz="1800" b="0" kern="1200" dirty="0">
                        <a:solidFill>
                          <a:schemeClr val="dk1"/>
                        </a:solidFill>
                        <a:latin typeface="+mn-lt"/>
                        <a:ea typeface="+mn-ea"/>
                        <a:cs typeface="+mn-cs"/>
                      </a:endParaRPr>
                    </a:p>
                  </a:txBody>
                  <a:tcPr/>
                </a:tc>
                <a:extLst>
                  <a:ext uri="{0D108BD9-81ED-4DB2-BD59-A6C34878D82A}">
                    <a16:rowId xmlns:a16="http://schemas.microsoft.com/office/drawing/2014/main" val="10000"/>
                  </a:ext>
                </a:extLst>
              </a:tr>
              <a:tr h="4191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Facebook</a:t>
                      </a:r>
                    </a:p>
                  </a:txBody>
                  <a:tcPr/>
                </a:tc>
                <a:tc>
                  <a:txBody>
                    <a:bodyPr/>
                    <a:lstStyle/>
                    <a:p>
                      <a:r>
                        <a:rPr lang="en-US" dirty="0"/>
                        <a:t>Wal-Mart</a:t>
                      </a:r>
                    </a:p>
                  </a:txBody>
                  <a:tcPr/>
                </a:tc>
                <a:tc>
                  <a:txBody>
                    <a:bodyPr/>
                    <a:lstStyle/>
                    <a:p>
                      <a:r>
                        <a:rPr lang="en-US" dirty="0"/>
                        <a:t>Verizon</a:t>
                      </a:r>
                    </a:p>
                  </a:txBody>
                  <a:tcPr/>
                </a:tc>
                <a:extLst>
                  <a:ext uri="{0D108BD9-81ED-4DB2-BD59-A6C34878D82A}">
                    <a16:rowId xmlns:a16="http://schemas.microsoft.com/office/drawing/2014/main" val="10001"/>
                  </a:ext>
                </a:extLst>
              </a:tr>
              <a:tr h="419100">
                <a:tc>
                  <a:txBody>
                    <a:bodyPr/>
                    <a:lstStyle/>
                    <a:p>
                      <a:r>
                        <a:rPr lang="en-US" sz="1800" b="0" kern="1200" dirty="0">
                          <a:solidFill>
                            <a:schemeClr val="dk1"/>
                          </a:solidFill>
                          <a:effectLst/>
                        </a:rPr>
                        <a:t>Cisco Systems</a:t>
                      </a:r>
                      <a:endParaRPr lang="en-US" dirty="0"/>
                    </a:p>
                  </a:txBody>
                  <a:tcPr/>
                </a:tc>
                <a:tc>
                  <a:txBody>
                    <a:bodyPr/>
                    <a:lstStyle/>
                    <a:p>
                      <a:r>
                        <a:rPr lang="en-US" dirty="0"/>
                        <a:t>Uber</a:t>
                      </a:r>
                    </a:p>
                  </a:txBody>
                  <a:tcPr/>
                </a:tc>
                <a:tc>
                  <a:txBody>
                    <a:bodyPr/>
                    <a:lstStyle/>
                    <a:p>
                      <a:r>
                        <a:rPr lang="en-US" dirty="0"/>
                        <a:t>Netflix</a:t>
                      </a:r>
                    </a:p>
                  </a:txBody>
                  <a:tcPr/>
                </a:tc>
                <a:extLst>
                  <a:ext uri="{0D108BD9-81ED-4DB2-BD59-A6C34878D82A}">
                    <a16:rowId xmlns:a16="http://schemas.microsoft.com/office/drawing/2014/main" val="10002"/>
                  </a:ext>
                </a:extLst>
              </a:tr>
              <a:tr h="419100">
                <a:tc>
                  <a:txBody>
                    <a:bodyPr/>
                    <a:lstStyle/>
                    <a:p>
                      <a:r>
                        <a:rPr lang="en-US" dirty="0"/>
                        <a:t>Pandora</a:t>
                      </a:r>
                    </a:p>
                  </a:txBody>
                  <a:tcPr/>
                </a:tc>
                <a:tc>
                  <a:txBody>
                    <a:bodyPr/>
                    <a:lstStyle/>
                    <a:p>
                      <a:r>
                        <a:rPr lang="en-US" dirty="0"/>
                        <a:t>Skype</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Tato Nano ($1,580 car)</a:t>
                      </a:r>
                    </a:p>
                  </a:txBody>
                  <a:tcPr/>
                </a:tc>
                <a:extLst>
                  <a:ext uri="{0D108BD9-81ED-4DB2-BD59-A6C34878D82A}">
                    <a16:rowId xmlns:a16="http://schemas.microsoft.com/office/drawing/2014/main" val="10003"/>
                  </a:ext>
                </a:extLst>
              </a:tr>
              <a:tr h="419100">
                <a:tc>
                  <a:txBody>
                    <a:bodyPr/>
                    <a:lstStyle/>
                    <a:p>
                      <a:r>
                        <a:rPr lang="en-US" dirty="0"/>
                        <a:t>Airbnb</a:t>
                      </a:r>
                    </a:p>
                  </a:txBody>
                  <a:tcPr/>
                </a:tc>
                <a:tc>
                  <a:txBody>
                    <a:bodyPr/>
                    <a:lstStyle/>
                    <a:p>
                      <a:r>
                        <a:rPr lang="en-US" dirty="0"/>
                        <a:t>Alibaba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Snapchat</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674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00EC3-202C-BF8A-0191-EEB009A6414D}"/>
              </a:ext>
            </a:extLst>
          </p:cNvPr>
          <p:cNvSpPr>
            <a:spLocks noGrp="1"/>
          </p:cNvSpPr>
          <p:nvPr>
            <p:ph type="title"/>
          </p:nvPr>
        </p:nvSpPr>
        <p:spPr>
          <a:xfrm>
            <a:off x="457200" y="274638"/>
            <a:ext cx="8229600" cy="850106"/>
          </a:xfrm>
        </p:spPr>
        <p:txBody>
          <a:bodyPr/>
          <a:lstStyle/>
          <a:p>
            <a:r>
              <a:rPr lang="en-GB" b="1" dirty="0"/>
              <a:t>Disruptive Innovation</a:t>
            </a:r>
          </a:p>
        </p:txBody>
      </p:sp>
      <p:sp>
        <p:nvSpPr>
          <p:cNvPr id="3" name="Content Placeholder 2">
            <a:extLst>
              <a:ext uri="{FF2B5EF4-FFF2-40B4-BE49-F238E27FC236}">
                <a16:creationId xmlns:a16="http://schemas.microsoft.com/office/drawing/2014/main" id="{60E5AD86-ABB9-35A3-E57F-8E08125DFC76}"/>
              </a:ext>
            </a:extLst>
          </p:cNvPr>
          <p:cNvSpPr>
            <a:spLocks noGrp="1"/>
          </p:cNvSpPr>
          <p:nvPr>
            <p:ph idx="1"/>
          </p:nvPr>
        </p:nvSpPr>
        <p:spPr>
          <a:xfrm>
            <a:off x="457200" y="1268760"/>
            <a:ext cx="8229600" cy="4248473"/>
          </a:xfrm>
        </p:spPr>
        <p:txBody>
          <a:bodyPr>
            <a:normAutofit/>
          </a:bodyPr>
          <a:lstStyle/>
          <a:p>
            <a:pPr algn="just"/>
            <a:r>
              <a:rPr lang="en-US" b="1" dirty="0"/>
              <a:t>Read the case study on the Moodle:</a:t>
            </a:r>
          </a:p>
          <a:p>
            <a:pPr algn="just"/>
            <a:endParaRPr lang="en-US" b="1" dirty="0"/>
          </a:p>
          <a:p>
            <a:pPr marL="0" indent="0" algn="ctr">
              <a:buNone/>
            </a:pPr>
            <a:r>
              <a:rPr lang="en-GB" sz="4000" b="1" dirty="0"/>
              <a:t>Airbnb: A Disruptive Innovation-based Business and answer the questions at the end of the case.</a:t>
            </a:r>
          </a:p>
          <a:p>
            <a:pPr marL="0" indent="0" algn="ctr">
              <a:buNone/>
            </a:pPr>
            <a:r>
              <a:rPr lang="en-GB" sz="4000" b="1" dirty="0"/>
              <a:t>(Time allocated: 30 mins)</a:t>
            </a:r>
          </a:p>
        </p:txBody>
      </p:sp>
      <p:sp>
        <p:nvSpPr>
          <p:cNvPr id="4" name="Slide Number Placeholder 3">
            <a:extLst>
              <a:ext uri="{FF2B5EF4-FFF2-40B4-BE49-F238E27FC236}">
                <a16:creationId xmlns:a16="http://schemas.microsoft.com/office/drawing/2014/main" id="{58A84F91-4097-AECA-A7C3-E164E0CC5C33}"/>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731190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BBA4AFE-2126-61EF-ED0D-1A1930CDF529}"/>
              </a:ext>
            </a:extLst>
          </p:cNvPr>
          <p:cNvPicPr>
            <a:picLocks noChangeAspect="1"/>
          </p:cNvPicPr>
          <p:nvPr/>
        </p:nvPicPr>
        <p:blipFill>
          <a:blip r:embed="rId2"/>
          <a:stretch>
            <a:fillRect/>
          </a:stretch>
        </p:blipFill>
        <p:spPr>
          <a:xfrm>
            <a:off x="90488" y="188640"/>
            <a:ext cx="8963025" cy="5422630"/>
          </a:xfrm>
          <a:prstGeom prst="rect">
            <a:avLst/>
          </a:prstGeom>
          <a:noFill/>
        </p:spPr>
      </p:pic>
      <p:sp>
        <p:nvSpPr>
          <p:cNvPr id="4" name="Slide Number Placeholder 3" hidden="1">
            <a:extLst>
              <a:ext uri="{FF2B5EF4-FFF2-40B4-BE49-F238E27FC236}">
                <a16:creationId xmlns:a16="http://schemas.microsoft.com/office/drawing/2014/main" id="{BC345265-78EA-3A5B-D345-8B313BC32993}"/>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17</a:t>
            </a:fld>
            <a:endParaRPr lang="en-GB"/>
          </a:p>
        </p:txBody>
      </p:sp>
    </p:spTree>
    <p:extLst>
      <p:ext uri="{BB962C8B-B14F-4D97-AF65-F5344CB8AC3E}">
        <p14:creationId xmlns:p14="http://schemas.microsoft.com/office/powerpoint/2010/main" val="1657302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BC34-6CBE-F0F7-6CF4-FE660105486D}"/>
              </a:ext>
            </a:extLst>
          </p:cNvPr>
          <p:cNvSpPr>
            <a:spLocks noGrp="1"/>
          </p:cNvSpPr>
          <p:nvPr>
            <p:ph type="title"/>
          </p:nvPr>
        </p:nvSpPr>
        <p:spPr>
          <a:xfrm>
            <a:off x="457200" y="274638"/>
            <a:ext cx="8229600" cy="706090"/>
          </a:xfrm>
        </p:spPr>
        <p:txBody>
          <a:bodyPr>
            <a:normAutofit fontScale="90000"/>
          </a:bodyPr>
          <a:lstStyle/>
          <a:p>
            <a:r>
              <a:rPr lang="en-GB" b="1" dirty="0"/>
              <a:t>Internet of Things - Sports</a:t>
            </a:r>
          </a:p>
        </p:txBody>
      </p:sp>
      <p:sp>
        <p:nvSpPr>
          <p:cNvPr id="4" name="Slide Number Placeholder 3">
            <a:extLst>
              <a:ext uri="{FF2B5EF4-FFF2-40B4-BE49-F238E27FC236}">
                <a16:creationId xmlns:a16="http://schemas.microsoft.com/office/drawing/2014/main" id="{7A15638A-2E85-49B4-D69B-2B93F47686C1}"/>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6" name="Picture 5">
            <a:extLst>
              <a:ext uri="{FF2B5EF4-FFF2-40B4-BE49-F238E27FC236}">
                <a16:creationId xmlns:a16="http://schemas.microsoft.com/office/drawing/2014/main" id="{C48BA6DC-0229-6262-7385-492AFD72DC6D}"/>
              </a:ext>
            </a:extLst>
          </p:cNvPr>
          <p:cNvPicPr>
            <a:picLocks noChangeAspect="1"/>
          </p:cNvPicPr>
          <p:nvPr/>
        </p:nvPicPr>
        <p:blipFill>
          <a:blip r:embed="rId2"/>
          <a:stretch>
            <a:fillRect/>
          </a:stretch>
        </p:blipFill>
        <p:spPr>
          <a:xfrm>
            <a:off x="107504" y="1340769"/>
            <a:ext cx="3027872" cy="2016224"/>
          </a:xfrm>
          <a:prstGeom prst="rect">
            <a:avLst/>
          </a:prstGeom>
        </p:spPr>
      </p:pic>
      <p:pic>
        <p:nvPicPr>
          <p:cNvPr id="8" name="Picture 7">
            <a:extLst>
              <a:ext uri="{FF2B5EF4-FFF2-40B4-BE49-F238E27FC236}">
                <a16:creationId xmlns:a16="http://schemas.microsoft.com/office/drawing/2014/main" id="{ADC6A775-726A-C3B8-4913-AEBBD3CD487A}"/>
              </a:ext>
            </a:extLst>
          </p:cNvPr>
          <p:cNvPicPr>
            <a:picLocks noChangeAspect="1"/>
          </p:cNvPicPr>
          <p:nvPr/>
        </p:nvPicPr>
        <p:blipFill>
          <a:blip r:embed="rId3"/>
          <a:stretch>
            <a:fillRect/>
          </a:stretch>
        </p:blipFill>
        <p:spPr>
          <a:xfrm>
            <a:off x="5652120" y="1296149"/>
            <a:ext cx="3209977" cy="2016224"/>
          </a:xfrm>
          <a:prstGeom prst="rect">
            <a:avLst/>
          </a:prstGeom>
        </p:spPr>
      </p:pic>
      <p:pic>
        <p:nvPicPr>
          <p:cNvPr id="10" name="Picture 9">
            <a:extLst>
              <a:ext uri="{FF2B5EF4-FFF2-40B4-BE49-F238E27FC236}">
                <a16:creationId xmlns:a16="http://schemas.microsoft.com/office/drawing/2014/main" id="{66C86E84-49C5-4CB3-CBBB-6C8004BFA829}"/>
              </a:ext>
            </a:extLst>
          </p:cNvPr>
          <p:cNvPicPr>
            <a:picLocks noChangeAspect="1"/>
          </p:cNvPicPr>
          <p:nvPr/>
        </p:nvPicPr>
        <p:blipFill>
          <a:blip r:embed="rId4"/>
          <a:stretch>
            <a:fillRect/>
          </a:stretch>
        </p:blipFill>
        <p:spPr>
          <a:xfrm>
            <a:off x="3135376" y="3199733"/>
            <a:ext cx="3395533" cy="2446781"/>
          </a:xfrm>
          <a:prstGeom prst="rect">
            <a:avLst/>
          </a:prstGeom>
        </p:spPr>
      </p:pic>
    </p:spTree>
    <p:extLst>
      <p:ext uri="{BB962C8B-B14F-4D97-AF65-F5344CB8AC3E}">
        <p14:creationId xmlns:p14="http://schemas.microsoft.com/office/powerpoint/2010/main" val="2106457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194-0F08-1CF5-75FA-981B3F0C4250}"/>
              </a:ext>
            </a:extLst>
          </p:cNvPr>
          <p:cNvSpPr>
            <a:spLocks noGrp="1"/>
          </p:cNvSpPr>
          <p:nvPr>
            <p:ph type="title"/>
          </p:nvPr>
        </p:nvSpPr>
        <p:spPr>
          <a:xfrm>
            <a:off x="-26168" y="274638"/>
            <a:ext cx="8990656" cy="1143000"/>
          </a:xfrm>
        </p:spPr>
        <p:txBody>
          <a:bodyPr>
            <a:noAutofit/>
          </a:bodyPr>
          <a:lstStyle/>
          <a:p>
            <a:r>
              <a:rPr lang="en-GB" sz="3600" b="1" dirty="0"/>
              <a:t>Top Uses of Internet of Things (IoT) in Sports</a:t>
            </a:r>
          </a:p>
        </p:txBody>
      </p:sp>
      <p:sp>
        <p:nvSpPr>
          <p:cNvPr id="3" name="Content Placeholder 2">
            <a:extLst>
              <a:ext uri="{FF2B5EF4-FFF2-40B4-BE49-F238E27FC236}">
                <a16:creationId xmlns:a16="http://schemas.microsoft.com/office/drawing/2014/main" id="{D3936B6A-7861-B88C-BB33-A17E5E89A71D}"/>
              </a:ext>
            </a:extLst>
          </p:cNvPr>
          <p:cNvSpPr>
            <a:spLocks noGrp="1"/>
          </p:cNvSpPr>
          <p:nvPr>
            <p:ph idx="1"/>
          </p:nvPr>
        </p:nvSpPr>
        <p:spPr>
          <a:xfrm>
            <a:off x="179512" y="1556792"/>
            <a:ext cx="8712968" cy="3960441"/>
          </a:xfrm>
        </p:spPr>
        <p:txBody>
          <a:bodyPr/>
          <a:lstStyle/>
          <a:p>
            <a:r>
              <a:rPr lang="en-GB" b="1" dirty="0"/>
              <a:t>Watch this video…. </a:t>
            </a:r>
          </a:p>
          <a:p>
            <a:pPr marL="0" indent="0">
              <a:buNone/>
            </a:pPr>
            <a:r>
              <a:rPr lang="en-GB" b="1" dirty="0"/>
              <a:t>How IoT is changing workouts and sports?</a:t>
            </a:r>
          </a:p>
          <a:p>
            <a:pPr marL="0" indent="0">
              <a:buNone/>
            </a:pPr>
            <a:r>
              <a:rPr lang="en-GB" sz="2800" dirty="0">
                <a:hlinkClick r:id="rId2"/>
              </a:rPr>
              <a:t>https://www.youtube.com/watch?v=-09hsfDUAe8</a:t>
            </a:r>
            <a:endParaRPr lang="en-GB" sz="2800" dirty="0"/>
          </a:p>
          <a:p>
            <a:pPr marL="0" indent="0">
              <a:buNone/>
            </a:pPr>
            <a:endParaRPr lang="en-GB" sz="2800" dirty="0"/>
          </a:p>
          <a:p>
            <a:pPr marL="0" indent="0">
              <a:buNone/>
            </a:pPr>
            <a:r>
              <a:rPr lang="sv-SE" b="1" dirty="0"/>
              <a:t>Smartest IOT Sports Jacket on Kickstarter</a:t>
            </a:r>
          </a:p>
          <a:p>
            <a:pPr marL="0" indent="0">
              <a:buNone/>
            </a:pPr>
            <a:r>
              <a:rPr lang="en-GB" sz="2800" dirty="0">
                <a:hlinkClick r:id="rId3"/>
              </a:rPr>
              <a:t>https://www.youtube.com/watch?v=hP9z7hZAakU</a:t>
            </a:r>
            <a:endParaRPr lang="en-GB" sz="2800" dirty="0"/>
          </a:p>
          <a:p>
            <a:pPr marL="0" indent="0">
              <a:buNone/>
            </a:pPr>
            <a:endParaRPr lang="en-GB" sz="2800" dirty="0"/>
          </a:p>
        </p:txBody>
      </p:sp>
      <p:sp>
        <p:nvSpPr>
          <p:cNvPr id="4" name="Slide Number Placeholder 3">
            <a:extLst>
              <a:ext uri="{FF2B5EF4-FFF2-40B4-BE49-F238E27FC236}">
                <a16:creationId xmlns:a16="http://schemas.microsoft.com/office/drawing/2014/main" id="{52D619A4-08BF-8326-78CF-2CAEDB5ABC94}"/>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3992499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91ECB-E539-27E2-C733-5DCC3C1263EE}"/>
              </a:ext>
            </a:extLst>
          </p:cNvPr>
          <p:cNvSpPr>
            <a:spLocks noGrp="1"/>
          </p:cNvSpPr>
          <p:nvPr>
            <p:ph type="title"/>
          </p:nvPr>
        </p:nvSpPr>
        <p:spPr>
          <a:xfrm>
            <a:off x="457200" y="274638"/>
            <a:ext cx="8229600" cy="706090"/>
          </a:xfrm>
        </p:spPr>
        <p:txBody>
          <a:bodyPr>
            <a:normAutofit fontScale="90000"/>
          </a:bodyPr>
          <a:lstStyle/>
          <a:p>
            <a:r>
              <a:rPr lang="en-GB" b="1" dirty="0"/>
              <a:t>Internet of Things - Home</a:t>
            </a:r>
            <a:endParaRPr lang="en-GB" dirty="0"/>
          </a:p>
        </p:txBody>
      </p:sp>
      <p:sp>
        <p:nvSpPr>
          <p:cNvPr id="4" name="Slide Number Placeholder 3">
            <a:extLst>
              <a:ext uri="{FF2B5EF4-FFF2-40B4-BE49-F238E27FC236}">
                <a16:creationId xmlns:a16="http://schemas.microsoft.com/office/drawing/2014/main" id="{9A3AB121-A15D-9A4D-619C-0E486A912EA9}"/>
              </a:ext>
            </a:extLst>
          </p:cNvPr>
          <p:cNvSpPr>
            <a:spLocks noGrp="1"/>
          </p:cNvSpPr>
          <p:nvPr>
            <p:ph type="sldNum" sz="quarter" idx="12"/>
          </p:nvPr>
        </p:nvSpPr>
        <p:spPr/>
        <p:txBody>
          <a:bodyPr/>
          <a:lstStyle/>
          <a:p>
            <a:fld id="{AC82685A-BD3A-4230-8D85-804689F67293}" type="slidenum">
              <a:rPr lang="en-GB" smtClean="0"/>
              <a:t>20</a:t>
            </a:fld>
            <a:endParaRPr lang="en-GB"/>
          </a:p>
        </p:txBody>
      </p:sp>
      <p:pic>
        <p:nvPicPr>
          <p:cNvPr id="2050" name="Picture 2" descr="The way the internet will connect anything and everything in the future.">
            <a:extLst>
              <a:ext uri="{FF2B5EF4-FFF2-40B4-BE49-F238E27FC236}">
                <a16:creationId xmlns:a16="http://schemas.microsoft.com/office/drawing/2014/main" id="{A298741C-92B7-323F-B026-C172CD049C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70802"/>
            <a:ext cx="4716016" cy="331809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s your Home Smarter with the Adaption of the IoT?">
            <a:extLst>
              <a:ext uri="{FF2B5EF4-FFF2-40B4-BE49-F238E27FC236}">
                <a16:creationId xmlns:a16="http://schemas.microsoft.com/office/drawing/2014/main" id="{BC6EB890-F5FD-0209-469F-116DA6D8B9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769102"/>
            <a:ext cx="4408512" cy="3319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459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194-0F08-1CF5-75FA-981B3F0C4250}"/>
              </a:ext>
            </a:extLst>
          </p:cNvPr>
          <p:cNvSpPr>
            <a:spLocks noGrp="1"/>
          </p:cNvSpPr>
          <p:nvPr>
            <p:ph type="title"/>
          </p:nvPr>
        </p:nvSpPr>
        <p:spPr>
          <a:xfrm>
            <a:off x="457200" y="274638"/>
            <a:ext cx="8229600" cy="706090"/>
          </a:xfrm>
        </p:spPr>
        <p:txBody>
          <a:bodyPr>
            <a:noAutofit/>
          </a:bodyPr>
          <a:lstStyle/>
          <a:p>
            <a:r>
              <a:rPr lang="en-GB" sz="3600" b="1" dirty="0"/>
              <a:t>Internet of Things - Homes</a:t>
            </a:r>
          </a:p>
        </p:txBody>
      </p:sp>
      <p:sp>
        <p:nvSpPr>
          <p:cNvPr id="3" name="Content Placeholder 2">
            <a:extLst>
              <a:ext uri="{FF2B5EF4-FFF2-40B4-BE49-F238E27FC236}">
                <a16:creationId xmlns:a16="http://schemas.microsoft.com/office/drawing/2014/main" id="{D3936B6A-7861-B88C-BB33-A17E5E89A71D}"/>
              </a:ext>
            </a:extLst>
          </p:cNvPr>
          <p:cNvSpPr>
            <a:spLocks noGrp="1"/>
          </p:cNvSpPr>
          <p:nvPr>
            <p:ph idx="1"/>
          </p:nvPr>
        </p:nvSpPr>
        <p:spPr>
          <a:xfrm>
            <a:off x="179512" y="1600201"/>
            <a:ext cx="8784976" cy="3917032"/>
          </a:xfrm>
        </p:spPr>
        <p:txBody>
          <a:bodyPr/>
          <a:lstStyle/>
          <a:p>
            <a:r>
              <a:rPr lang="en-GB" dirty="0"/>
              <a:t>Watch this video…. </a:t>
            </a:r>
          </a:p>
          <a:p>
            <a:r>
              <a:rPr lang="en-GB" b="1" dirty="0"/>
              <a:t>Inside an Internet of Things House</a:t>
            </a:r>
          </a:p>
          <a:p>
            <a:pPr marL="0" indent="0">
              <a:buNone/>
            </a:pPr>
            <a:r>
              <a:rPr lang="en-GB" sz="2800" dirty="0">
                <a:hlinkClick r:id="rId2"/>
              </a:rPr>
              <a:t>https://www.youtube.com/watch?v=h4M3yz5WllY</a:t>
            </a:r>
            <a:endParaRPr lang="en-GB" sz="2800" dirty="0"/>
          </a:p>
          <a:p>
            <a:pPr marL="0" indent="0">
              <a:buNone/>
            </a:pPr>
            <a:endParaRPr lang="en-GB" sz="2800" dirty="0"/>
          </a:p>
          <a:p>
            <a:pPr marL="0" indent="0">
              <a:buNone/>
            </a:pPr>
            <a:r>
              <a:rPr lang="en-GB" sz="2600" b="1" dirty="0"/>
              <a:t>5 Smart Home Tech (for Amazon Echo, Google Home &amp; Siri!)</a:t>
            </a:r>
          </a:p>
          <a:p>
            <a:pPr marL="0" indent="0">
              <a:buNone/>
            </a:pPr>
            <a:r>
              <a:rPr lang="en-GB" sz="2800" dirty="0">
                <a:hlinkClick r:id="rId3"/>
              </a:rPr>
              <a:t>https://www.youtube.com/watch?v=hIEIGDsbKqY</a:t>
            </a:r>
            <a:endParaRPr lang="en-GB" sz="2800" dirty="0"/>
          </a:p>
        </p:txBody>
      </p:sp>
      <p:sp>
        <p:nvSpPr>
          <p:cNvPr id="4" name="Slide Number Placeholder 3">
            <a:extLst>
              <a:ext uri="{FF2B5EF4-FFF2-40B4-BE49-F238E27FC236}">
                <a16:creationId xmlns:a16="http://schemas.microsoft.com/office/drawing/2014/main" id="{52D619A4-08BF-8326-78CF-2CAEDB5ABC94}"/>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26813021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DF24F-6ED9-2A53-1E1E-3EB3D2A88D76}"/>
              </a:ext>
            </a:extLst>
          </p:cNvPr>
          <p:cNvSpPr>
            <a:spLocks noGrp="1"/>
          </p:cNvSpPr>
          <p:nvPr>
            <p:ph type="title"/>
          </p:nvPr>
        </p:nvSpPr>
        <p:spPr>
          <a:xfrm>
            <a:off x="457200" y="274638"/>
            <a:ext cx="8229600" cy="593343"/>
          </a:xfrm>
        </p:spPr>
        <p:txBody>
          <a:bodyPr>
            <a:normAutofit fontScale="90000"/>
          </a:bodyPr>
          <a:lstStyle/>
          <a:p>
            <a:r>
              <a:rPr lang="en-GB" b="1" dirty="0"/>
              <a:t>Internet of Things - Medical</a:t>
            </a:r>
            <a:endParaRPr lang="en-GB" dirty="0"/>
          </a:p>
        </p:txBody>
      </p:sp>
      <p:sp>
        <p:nvSpPr>
          <p:cNvPr id="4" name="Slide Number Placeholder 3">
            <a:extLst>
              <a:ext uri="{FF2B5EF4-FFF2-40B4-BE49-F238E27FC236}">
                <a16:creationId xmlns:a16="http://schemas.microsoft.com/office/drawing/2014/main" id="{4E4A7362-8D48-5488-B95D-7402582708EA}"/>
              </a:ext>
            </a:extLst>
          </p:cNvPr>
          <p:cNvSpPr>
            <a:spLocks noGrp="1"/>
          </p:cNvSpPr>
          <p:nvPr>
            <p:ph type="sldNum" sz="quarter" idx="12"/>
          </p:nvPr>
        </p:nvSpPr>
        <p:spPr/>
        <p:txBody>
          <a:bodyPr/>
          <a:lstStyle/>
          <a:p>
            <a:fld id="{AC82685A-BD3A-4230-8D85-804689F67293}" type="slidenum">
              <a:rPr lang="en-GB" smtClean="0"/>
              <a:t>22</a:t>
            </a:fld>
            <a:endParaRPr lang="en-GB"/>
          </a:p>
        </p:txBody>
      </p:sp>
      <p:pic>
        <p:nvPicPr>
          <p:cNvPr id="6" name="Picture 5">
            <a:extLst>
              <a:ext uri="{FF2B5EF4-FFF2-40B4-BE49-F238E27FC236}">
                <a16:creationId xmlns:a16="http://schemas.microsoft.com/office/drawing/2014/main" id="{2FCDE2D9-31BF-94DF-4A20-CCDD35347860}"/>
              </a:ext>
            </a:extLst>
          </p:cNvPr>
          <p:cNvPicPr>
            <a:picLocks noChangeAspect="1"/>
          </p:cNvPicPr>
          <p:nvPr/>
        </p:nvPicPr>
        <p:blipFill>
          <a:blip r:embed="rId2"/>
          <a:stretch>
            <a:fillRect/>
          </a:stretch>
        </p:blipFill>
        <p:spPr>
          <a:xfrm>
            <a:off x="323528" y="1556792"/>
            <a:ext cx="8229600" cy="4135369"/>
          </a:xfrm>
          <a:prstGeom prst="rect">
            <a:avLst/>
          </a:prstGeom>
        </p:spPr>
      </p:pic>
    </p:spTree>
    <p:extLst>
      <p:ext uri="{BB962C8B-B14F-4D97-AF65-F5344CB8AC3E}">
        <p14:creationId xmlns:p14="http://schemas.microsoft.com/office/powerpoint/2010/main" val="1354310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194-0F08-1CF5-75FA-981B3F0C4250}"/>
              </a:ext>
            </a:extLst>
          </p:cNvPr>
          <p:cNvSpPr>
            <a:spLocks noGrp="1"/>
          </p:cNvSpPr>
          <p:nvPr>
            <p:ph type="title"/>
          </p:nvPr>
        </p:nvSpPr>
        <p:spPr/>
        <p:txBody>
          <a:bodyPr>
            <a:noAutofit/>
          </a:bodyPr>
          <a:lstStyle/>
          <a:p>
            <a:r>
              <a:rPr lang="en-GB" sz="3600" b="1" dirty="0"/>
              <a:t>Top Uses of Internet of Things (IoT) in Healthcare | </a:t>
            </a:r>
            <a:r>
              <a:rPr lang="en-GB" sz="3600" b="1" dirty="0" err="1"/>
              <a:t>IoMT</a:t>
            </a:r>
            <a:r>
              <a:rPr lang="en-GB" sz="3600" b="1" dirty="0"/>
              <a:t> Examples</a:t>
            </a:r>
          </a:p>
        </p:txBody>
      </p:sp>
      <p:sp>
        <p:nvSpPr>
          <p:cNvPr id="3" name="Content Placeholder 2">
            <a:extLst>
              <a:ext uri="{FF2B5EF4-FFF2-40B4-BE49-F238E27FC236}">
                <a16:creationId xmlns:a16="http://schemas.microsoft.com/office/drawing/2014/main" id="{D3936B6A-7861-B88C-BB33-A17E5E89A71D}"/>
              </a:ext>
            </a:extLst>
          </p:cNvPr>
          <p:cNvSpPr>
            <a:spLocks noGrp="1"/>
          </p:cNvSpPr>
          <p:nvPr>
            <p:ph idx="1"/>
          </p:nvPr>
        </p:nvSpPr>
        <p:spPr>
          <a:xfrm>
            <a:off x="179512" y="1600201"/>
            <a:ext cx="8507288" cy="3917032"/>
          </a:xfrm>
        </p:spPr>
        <p:txBody>
          <a:bodyPr/>
          <a:lstStyle/>
          <a:p>
            <a:r>
              <a:rPr lang="en-GB" dirty="0"/>
              <a:t>Watch this video…. </a:t>
            </a:r>
          </a:p>
          <a:p>
            <a:endParaRPr lang="en-GB" dirty="0"/>
          </a:p>
          <a:p>
            <a:pPr marL="0" indent="0">
              <a:buNone/>
            </a:pPr>
            <a:r>
              <a:rPr lang="en-GB" sz="2800" dirty="0">
                <a:hlinkClick r:id="rId2"/>
              </a:rPr>
              <a:t>https://www.youtube.com/watch?v=12BiFNIVs6I</a:t>
            </a:r>
            <a:endParaRPr lang="en-GB" sz="2800" dirty="0"/>
          </a:p>
          <a:p>
            <a:pPr marL="0" indent="0">
              <a:buNone/>
            </a:pPr>
            <a:endParaRPr lang="en-GB" dirty="0"/>
          </a:p>
        </p:txBody>
      </p:sp>
      <p:sp>
        <p:nvSpPr>
          <p:cNvPr id="4" name="Slide Number Placeholder 3">
            <a:extLst>
              <a:ext uri="{FF2B5EF4-FFF2-40B4-BE49-F238E27FC236}">
                <a16:creationId xmlns:a16="http://schemas.microsoft.com/office/drawing/2014/main" id="{52D619A4-08BF-8326-78CF-2CAEDB5ABC94}"/>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4216004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194-0F08-1CF5-75FA-981B3F0C4250}"/>
              </a:ext>
            </a:extLst>
          </p:cNvPr>
          <p:cNvSpPr>
            <a:spLocks noGrp="1"/>
          </p:cNvSpPr>
          <p:nvPr>
            <p:ph type="title"/>
          </p:nvPr>
        </p:nvSpPr>
        <p:spPr/>
        <p:txBody>
          <a:bodyPr/>
          <a:lstStyle/>
          <a:p>
            <a:r>
              <a:rPr lang="en-GB" dirty="0"/>
              <a:t>Group Activity (20 minutes)</a:t>
            </a:r>
          </a:p>
        </p:txBody>
      </p:sp>
      <p:sp>
        <p:nvSpPr>
          <p:cNvPr id="3" name="Content Placeholder 2">
            <a:extLst>
              <a:ext uri="{FF2B5EF4-FFF2-40B4-BE49-F238E27FC236}">
                <a16:creationId xmlns:a16="http://schemas.microsoft.com/office/drawing/2014/main" id="{D3936B6A-7861-B88C-BB33-A17E5E89A71D}"/>
              </a:ext>
            </a:extLst>
          </p:cNvPr>
          <p:cNvSpPr>
            <a:spLocks noGrp="1"/>
          </p:cNvSpPr>
          <p:nvPr>
            <p:ph idx="1"/>
          </p:nvPr>
        </p:nvSpPr>
        <p:spPr/>
        <p:txBody>
          <a:bodyPr/>
          <a:lstStyle/>
          <a:p>
            <a:r>
              <a:rPr lang="en-GB" dirty="0"/>
              <a:t>Make a list of disruptive companies/products/services …. </a:t>
            </a:r>
          </a:p>
        </p:txBody>
      </p:sp>
      <p:sp>
        <p:nvSpPr>
          <p:cNvPr id="4" name="Slide Number Placeholder 3">
            <a:extLst>
              <a:ext uri="{FF2B5EF4-FFF2-40B4-BE49-F238E27FC236}">
                <a16:creationId xmlns:a16="http://schemas.microsoft.com/office/drawing/2014/main" id="{52D619A4-08BF-8326-78CF-2CAEDB5ABC94}"/>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25388737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194-0F08-1CF5-75FA-981B3F0C4250}"/>
              </a:ext>
            </a:extLst>
          </p:cNvPr>
          <p:cNvSpPr>
            <a:spLocks noGrp="1"/>
          </p:cNvSpPr>
          <p:nvPr>
            <p:ph type="title"/>
          </p:nvPr>
        </p:nvSpPr>
        <p:spPr/>
        <p:txBody>
          <a:bodyPr/>
          <a:lstStyle/>
          <a:p>
            <a:r>
              <a:rPr lang="en-GB" dirty="0"/>
              <a:t>Individual Activity (20 minutes)</a:t>
            </a:r>
          </a:p>
        </p:txBody>
      </p:sp>
      <p:sp>
        <p:nvSpPr>
          <p:cNvPr id="3" name="Content Placeholder 2">
            <a:extLst>
              <a:ext uri="{FF2B5EF4-FFF2-40B4-BE49-F238E27FC236}">
                <a16:creationId xmlns:a16="http://schemas.microsoft.com/office/drawing/2014/main" id="{D3936B6A-7861-B88C-BB33-A17E5E89A71D}"/>
              </a:ext>
            </a:extLst>
          </p:cNvPr>
          <p:cNvSpPr>
            <a:spLocks noGrp="1"/>
          </p:cNvSpPr>
          <p:nvPr>
            <p:ph idx="1"/>
          </p:nvPr>
        </p:nvSpPr>
        <p:spPr>
          <a:xfrm>
            <a:off x="179512" y="1268760"/>
            <a:ext cx="8856984" cy="4248473"/>
          </a:xfrm>
        </p:spPr>
        <p:txBody>
          <a:bodyPr>
            <a:normAutofit/>
          </a:bodyPr>
          <a:lstStyle/>
          <a:p>
            <a:r>
              <a:rPr lang="en-GB" dirty="0"/>
              <a:t>From the list of disruptive companies and/or products/services collated in your various group…. </a:t>
            </a:r>
          </a:p>
          <a:p>
            <a:endParaRPr lang="en-GB" dirty="0"/>
          </a:p>
          <a:p>
            <a:r>
              <a:rPr lang="en-GB" dirty="0"/>
              <a:t>Can you identify any and/or ways some of these companies launch their disruptive products/services?</a:t>
            </a:r>
          </a:p>
        </p:txBody>
      </p:sp>
      <p:sp>
        <p:nvSpPr>
          <p:cNvPr id="4" name="Slide Number Placeholder 3">
            <a:extLst>
              <a:ext uri="{FF2B5EF4-FFF2-40B4-BE49-F238E27FC236}">
                <a16:creationId xmlns:a16="http://schemas.microsoft.com/office/drawing/2014/main" id="{52D619A4-08BF-8326-78CF-2CAEDB5ABC94}"/>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6211233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194-0F08-1CF5-75FA-981B3F0C4250}"/>
              </a:ext>
            </a:extLst>
          </p:cNvPr>
          <p:cNvSpPr>
            <a:spLocks noGrp="1"/>
          </p:cNvSpPr>
          <p:nvPr>
            <p:ph type="title"/>
          </p:nvPr>
        </p:nvSpPr>
        <p:spPr/>
        <p:txBody>
          <a:bodyPr/>
          <a:lstStyle/>
          <a:p>
            <a:r>
              <a:rPr lang="en-GB" dirty="0"/>
              <a:t>Individual Activity</a:t>
            </a:r>
          </a:p>
        </p:txBody>
      </p:sp>
      <p:sp>
        <p:nvSpPr>
          <p:cNvPr id="3" name="Content Placeholder 2">
            <a:extLst>
              <a:ext uri="{FF2B5EF4-FFF2-40B4-BE49-F238E27FC236}">
                <a16:creationId xmlns:a16="http://schemas.microsoft.com/office/drawing/2014/main" id="{D3936B6A-7861-B88C-BB33-A17E5E89A71D}"/>
              </a:ext>
            </a:extLst>
          </p:cNvPr>
          <p:cNvSpPr>
            <a:spLocks noGrp="1"/>
          </p:cNvSpPr>
          <p:nvPr>
            <p:ph idx="1"/>
          </p:nvPr>
        </p:nvSpPr>
        <p:spPr>
          <a:xfrm>
            <a:off x="179512" y="1268760"/>
            <a:ext cx="8856984" cy="4248473"/>
          </a:xfrm>
        </p:spPr>
        <p:txBody>
          <a:bodyPr>
            <a:normAutofit/>
          </a:bodyPr>
          <a:lstStyle/>
          <a:p>
            <a:pPr algn="ctr"/>
            <a:endParaRPr lang="en-GB" sz="4000" b="1" dirty="0"/>
          </a:p>
          <a:p>
            <a:pPr algn="ctr"/>
            <a:r>
              <a:rPr lang="en-GB" sz="4000" b="1" dirty="0"/>
              <a:t>Use the remaining time to complete an aspect of your assignment.</a:t>
            </a:r>
          </a:p>
        </p:txBody>
      </p:sp>
      <p:sp>
        <p:nvSpPr>
          <p:cNvPr id="4" name="Slide Number Placeholder 3">
            <a:extLst>
              <a:ext uri="{FF2B5EF4-FFF2-40B4-BE49-F238E27FC236}">
                <a16:creationId xmlns:a16="http://schemas.microsoft.com/office/drawing/2014/main" id="{52D619A4-08BF-8326-78CF-2CAEDB5ABC94}"/>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40561547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lgn="ctr">
              <a:buNone/>
            </a:pPr>
            <a:r>
              <a:rPr lang="en-GB" sz="6000" b="1" dirty="0"/>
              <a:t>Thank you </a:t>
            </a:r>
          </a:p>
          <a:p>
            <a:pPr marL="0" indent="0">
              <a:buNone/>
            </a:pPr>
            <a:endParaRPr lang="en-GB" dirty="0"/>
          </a:p>
        </p:txBody>
      </p:sp>
      <p:sp>
        <p:nvSpPr>
          <p:cNvPr id="4" name="Slide Number Placeholder 3">
            <a:extLst>
              <a:ext uri="{FF2B5EF4-FFF2-40B4-BE49-F238E27FC236}">
                <a16:creationId xmlns:a16="http://schemas.microsoft.com/office/drawing/2014/main" id="{FBE4E717-941D-DA60-2286-38AC85194413}"/>
              </a:ext>
            </a:extLst>
          </p:cNvPr>
          <p:cNvSpPr>
            <a:spLocks noGrp="1"/>
          </p:cNvSpPr>
          <p:nvPr>
            <p:ph type="sldNum" sz="quarter" idx="12"/>
          </p:nvPr>
        </p:nvSpPr>
        <p:spPr/>
        <p:txBody>
          <a:bodyPr/>
          <a:lstStyle/>
          <a:p>
            <a:fld id="{AC82685A-BD3A-4230-8D85-804689F67293}" type="slidenum">
              <a:rPr lang="en-GB" smtClean="0"/>
              <a:t>27</a:t>
            </a:fld>
            <a:endParaRPr lang="en-GB"/>
          </a:p>
        </p:txBody>
      </p:sp>
      <p:pic>
        <p:nvPicPr>
          <p:cNvPr id="8" name="Picture 7" descr="Thank You Teodor the Cat">
            <a:extLst>
              <a:ext uri="{FF2B5EF4-FFF2-40B4-BE49-F238E27FC236}">
                <a16:creationId xmlns:a16="http://schemas.microsoft.com/office/drawing/2014/main" id="{3CF79BFC-B2FB-452A-973E-CC341E9E8C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6356" y="2996952"/>
            <a:ext cx="2011288" cy="2011288"/>
          </a:xfrm>
          <a:prstGeom prst="rect">
            <a:avLst/>
          </a:prstGeom>
        </p:spPr>
      </p:pic>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1628</TotalTime>
  <Words>891</Words>
  <Application>Microsoft Office PowerPoint</Application>
  <PresentationFormat>On-screen Show (4:3)</PresentationFormat>
  <Paragraphs>137</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Myriad Pro</vt:lpstr>
      <vt:lpstr>Arial</vt:lpstr>
      <vt:lpstr>Calibri</vt:lpstr>
      <vt:lpstr>Open Sans</vt:lpstr>
      <vt:lpstr>Rockwell Condensed</vt:lpstr>
      <vt:lpstr>20140311PresentationUWTSDTemplate</vt:lpstr>
      <vt:lpstr>Developing Innovation and Creativity for Business Advantage (BMSW6102)  Week 7 Disruptive Innovations and  Innovation Matrix</vt:lpstr>
      <vt:lpstr>In this session…..</vt:lpstr>
      <vt:lpstr>Thoughts?</vt:lpstr>
      <vt:lpstr>Innovation Matrix</vt:lpstr>
      <vt:lpstr>Breakthrough Innovation</vt:lpstr>
      <vt:lpstr>Breakthrough Innovation</vt:lpstr>
      <vt:lpstr>Disruptive Innovation</vt:lpstr>
      <vt:lpstr>Disruptive Innovation</vt:lpstr>
      <vt:lpstr>Disruptive Innovation</vt:lpstr>
      <vt:lpstr>Sustaining Innovation</vt:lpstr>
      <vt:lpstr>Sustaining Innovation</vt:lpstr>
      <vt:lpstr>Key Differences  </vt:lpstr>
      <vt:lpstr>Disruptive Innovation</vt:lpstr>
      <vt:lpstr>Basic Research</vt:lpstr>
      <vt:lpstr>Biggest Disruptors of the Decade</vt:lpstr>
      <vt:lpstr>Disruptive Innovation</vt:lpstr>
      <vt:lpstr>PowerPoint Presentation</vt:lpstr>
      <vt:lpstr>Internet of Things - Sports</vt:lpstr>
      <vt:lpstr>Top Uses of Internet of Things (IoT) in Sports</vt:lpstr>
      <vt:lpstr>Internet of Things - Home</vt:lpstr>
      <vt:lpstr>Internet of Things - Homes</vt:lpstr>
      <vt:lpstr>Internet of Things - Medical</vt:lpstr>
      <vt:lpstr>Top Uses of Internet of Things (IoT) in Healthcare | IoMT Examples</vt:lpstr>
      <vt:lpstr>Group Activity (20 minutes)</vt:lpstr>
      <vt:lpstr>Individual Activity (20 minutes)</vt:lpstr>
      <vt:lpstr>Individual Activity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Creating Effective Teams</dc:title>
  <dc:creator>Buddhi Pathak</dc:creator>
  <cp:lastModifiedBy>Olu Adegbite</cp:lastModifiedBy>
  <cp:revision>39</cp:revision>
  <dcterms:created xsi:type="dcterms:W3CDTF">2020-06-28T09:39:14Z</dcterms:created>
  <dcterms:modified xsi:type="dcterms:W3CDTF">2023-03-02T14:53:21Z</dcterms:modified>
</cp:coreProperties>
</file>