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2" r:id="rId2"/>
    <p:sldId id="260" r:id="rId3"/>
    <p:sldId id="265" r:id="rId4"/>
    <p:sldId id="267" r:id="rId5"/>
    <p:sldId id="272" r:id="rId6"/>
    <p:sldId id="266" r:id="rId7"/>
    <p:sldId id="264" r:id="rId8"/>
    <p:sldId id="257" r:id="rId9"/>
    <p:sldId id="258" r:id="rId10"/>
    <p:sldId id="259" r:id="rId11"/>
    <p:sldId id="268" r:id="rId12"/>
    <p:sldId id="269" r:id="rId13"/>
    <p:sldId id="270" r:id="rId14"/>
    <p:sldId id="277" r:id="rId15"/>
    <p:sldId id="271" r:id="rId16"/>
    <p:sldId id="276" r:id="rId17"/>
    <p:sldId id="273" r:id="rId18"/>
    <p:sldId id="274" r:id="rId19"/>
  </p:sldIdLst>
  <p:sldSz cx="12192000" cy="6858000"/>
  <p:notesSz cx="6669088"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CF1FA3-F0A4-45CA-ABD3-D3073A3A5FAC}" v="12" dt="2017-12-13T19:09:18.2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19133-1B7D-4F92-BC36-79D456664310}" type="doc">
      <dgm:prSet loTypeId="urn:microsoft.com/office/officeart/2005/8/layout/chevron1" loCatId="process" qsTypeId="urn:microsoft.com/office/officeart/2005/8/quickstyle/simple4" qsCatId="simple" csTypeId="urn:microsoft.com/office/officeart/2005/8/colors/colorful1" csCatId="colorful" phldr="1"/>
      <dgm:spPr/>
      <dgm:t>
        <a:bodyPr/>
        <a:lstStyle/>
        <a:p>
          <a:endParaRPr lang="en-US"/>
        </a:p>
      </dgm:t>
    </dgm:pt>
    <dgm:pt modelId="{1743FE2E-0084-4589-8F9D-E5FDE9788713}">
      <dgm:prSet/>
      <dgm:spPr/>
      <dgm:t>
        <a:bodyPr/>
        <a:lstStyle/>
        <a:p>
          <a:pPr rtl="0"/>
          <a:r>
            <a:rPr lang="en-GB" b="0" i="0" u="none" smtClean="0"/>
            <a:t>Olympic games</a:t>
          </a:r>
          <a:endParaRPr lang="en-GB" b="0" i="0" u="none"/>
        </a:p>
      </dgm:t>
    </dgm:pt>
    <dgm:pt modelId="{B340B749-4B5D-4AC6-86F5-49BB0BAB434F}" type="parTrans" cxnId="{04D3BBB5-5DC7-4363-A3A8-847B2917E997}">
      <dgm:prSet/>
      <dgm:spPr/>
      <dgm:t>
        <a:bodyPr/>
        <a:lstStyle/>
        <a:p>
          <a:endParaRPr lang="en-GB"/>
        </a:p>
      </dgm:t>
    </dgm:pt>
    <dgm:pt modelId="{06573FA3-05D4-46D0-AD3D-1C6B90CEF9F6}" type="sibTrans" cxnId="{04D3BBB5-5DC7-4363-A3A8-847B2917E997}">
      <dgm:prSet/>
      <dgm:spPr/>
      <dgm:t>
        <a:bodyPr/>
        <a:lstStyle/>
        <a:p>
          <a:endParaRPr lang="en-GB"/>
        </a:p>
      </dgm:t>
    </dgm:pt>
    <dgm:pt modelId="{C3DAF85C-645B-4F43-9731-574AE2808AC5}">
      <dgm:prSet/>
      <dgm:spPr/>
      <dgm:t>
        <a:bodyPr/>
        <a:lstStyle/>
        <a:p>
          <a:pPr rtl="0"/>
          <a:r>
            <a:rPr lang="en-GB" b="0" i="0" u="none" smtClean="0"/>
            <a:t>FIFA world cup</a:t>
          </a:r>
          <a:endParaRPr lang="en-GB" b="0" i="0" u="none"/>
        </a:p>
      </dgm:t>
    </dgm:pt>
    <dgm:pt modelId="{9CE8AF14-7DD2-4EE5-999F-D5EDD1290319}" type="parTrans" cxnId="{E14F8884-2F07-429C-91D3-2D3E522BE1FE}">
      <dgm:prSet/>
      <dgm:spPr/>
      <dgm:t>
        <a:bodyPr/>
        <a:lstStyle/>
        <a:p>
          <a:endParaRPr lang="en-GB"/>
        </a:p>
      </dgm:t>
    </dgm:pt>
    <dgm:pt modelId="{8BEA22DE-BFB0-43CA-90A6-6F44A1A373D1}" type="sibTrans" cxnId="{E14F8884-2F07-429C-91D3-2D3E522BE1FE}">
      <dgm:prSet/>
      <dgm:spPr/>
      <dgm:t>
        <a:bodyPr/>
        <a:lstStyle/>
        <a:p>
          <a:endParaRPr lang="en-GB"/>
        </a:p>
      </dgm:t>
    </dgm:pt>
    <dgm:pt modelId="{C10CA2A4-04B3-4D04-B5B1-36ECB98CFE4E}">
      <dgm:prSet/>
      <dgm:spPr/>
      <dgm:t>
        <a:bodyPr/>
        <a:lstStyle/>
        <a:p>
          <a:pPr rtl="0"/>
          <a:r>
            <a:rPr lang="en-GB" b="0" i="0" u="none" smtClean="0"/>
            <a:t>Kentucky derby</a:t>
          </a:r>
          <a:endParaRPr lang="en-GB" b="0" i="0" u="none"/>
        </a:p>
      </dgm:t>
    </dgm:pt>
    <dgm:pt modelId="{56AF8861-A04F-45F0-ABF6-EB85BEE3C277}" type="parTrans" cxnId="{FC41394C-C8DA-435B-83BC-121F89E97914}">
      <dgm:prSet/>
      <dgm:spPr/>
      <dgm:t>
        <a:bodyPr/>
        <a:lstStyle/>
        <a:p>
          <a:endParaRPr lang="en-GB"/>
        </a:p>
      </dgm:t>
    </dgm:pt>
    <dgm:pt modelId="{BB17F26B-B024-4A36-9C60-A6DD11903F62}" type="sibTrans" cxnId="{FC41394C-C8DA-435B-83BC-121F89E97914}">
      <dgm:prSet/>
      <dgm:spPr/>
      <dgm:t>
        <a:bodyPr/>
        <a:lstStyle/>
        <a:p>
          <a:endParaRPr lang="en-GB"/>
        </a:p>
      </dgm:t>
    </dgm:pt>
    <dgm:pt modelId="{2EA6FFBB-F584-4163-BBF9-91825029E047}" type="pres">
      <dgm:prSet presAssocID="{69C19133-1B7D-4F92-BC36-79D456664310}" presName="Name0" presStyleCnt="0">
        <dgm:presLayoutVars>
          <dgm:dir/>
          <dgm:animLvl val="lvl"/>
          <dgm:resizeHandles val="exact"/>
        </dgm:presLayoutVars>
      </dgm:prSet>
      <dgm:spPr/>
      <dgm:t>
        <a:bodyPr/>
        <a:lstStyle/>
        <a:p>
          <a:endParaRPr lang="en-GB"/>
        </a:p>
      </dgm:t>
    </dgm:pt>
    <dgm:pt modelId="{826EB8F5-489B-4C45-9377-F6E5D94A478A}" type="pres">
      <dgm:prSet presAssocID="{1743FE2E-0084-4589-8F9D-E5FDE9788713}" presName="parTxOnly" presStyleLbl="node1" presStyleIdx="0" presStyleCnt="3">
        <dgm:presLayoutVars>
          <dgm:chMax val="0"/>
          <dgm:chPref val="0"/>
          <dgm:bulletEnabled val="1"/>
        </dgm:presLayoutVars>
      </dgm:prSet>
      <dgm:spPr/>
    </dgm:pt>
    <dgm:pt modelId="{6269ED8B-CD3C-47C6-8015-685191365527}" type="pres">
      <dgm:prSet presAssocID="{06573FA3-05D4-46D0-AD3D-1C6B90CEF9F6}" presName="parTxOnlySpace" presStyleCnt="0"/>
      <dgm:spPr/>
    </dgm:pt>
    <dgm:pt modelId="{FA484570-C806-4B37-8F91-743C1C262844}" type="pres">
      <dgm:prSet presAssocID="{C3DAF85C-645B-4F43-9731-574AE2808AC5}" presName="parTxOnly" presStyleLbl="node1" presStyleIdx="1" presStyleCnt="3">
        <dgm:presLayoutVars>
          <dgm:chMax val="0"/>
          <dgm:chPref val="0"/>
          <dgm:bulletEnabled val="1"/>
        </dgm:presLayoutVars>
      </dgm:prSet>
      <dgm:spPr/>
    </dgm:pt>
    <dgm:pt modelId="{1CBBFA92-37B8-4B19-90D8-EDCBD851FD76}" type="pres">
      <dgm:prSet presAssocID="{8BEA22DE-BFB0-43CA-90A6-6F44A1A373D1}" presName="parTxOnlySpace" presStyleCnt="0"/>
      <dgm:spPr/>
    </dgm:pt>
    <dgm:pt modelId="{EF18FDA4-CEB2-4D67-B973-0D0CBFC2FE01}" type="pres">
      <dgm:prSet presAssocID="{C10CA2A4-04B3-4D04-B5B1-36ECB98CFE4E}" presName="parTxOnly" presStyleLbl="node1" presStyleIdx="2" presStyleCnt="3">
        <dgm:presLayoutVars>
          <dgm:chMax val="0"/>
          <dgm:chPref val="0"/>
          <dgm:bulletEnabled val="1"/>
        </dgm:presLayoutVars>
      </dgm:prSet>
      <dgm:spPr/>
    </dgm:pt>
  </dgm:ptLst>
  <dgm:cxnLst>
    <dgm:cxn modelId="{757634B5-BE65-4D0D-AB92-DABCA710718C}" type="presOf" srcId="{1743FE2E-0084-4589-8F9D-E5FDE9788713}" destId="{826EB8F5-489B-4C45-9377-F6E5D94A478A}" srcOrd="0" destOrd="0" presId="urn:microsoft.com/office/officeart/2005/8/layout/chevron1"/>
    <dgm:cxn modelId="{04D3BBB5-5DC7-4363-A3A8-847B2917E997}" srcId="{69C19133-1B7D-4F92-BC36-79D456664310}" destId="{1743FE2E-0084-4589-8F9D-E5FDE9788713}" srcOrd="0" destOrd="0" parTransId="{B340B749-4B5D-4AC6-86F5-49BB0BAB434F}" sibTransId="{06573FA3-05D4-46D0-AD3D-1C6B90CEF9F6}"/>
    <dgm:cxn modelId="{844DBD8C-7611-411F-B38B-AB06F33F1730}" type="presOf" srcId="{69C19133-1B7D-4F92-BC36-79D456664310}" destId="{2EA6FFBB-F584-4163-BBF9-91825029E047}" srcOrd="0" destOrd="0" presId="urn:microsoft.com/office/officeart/2005/8/layout/chevron1"/>
    <dgm:cxn modelId="{4320BBCB-F1EE-4054-9143-5B4F4373FC98}" type="presOf" srcId="{C10CA2A4-04B3-4D04-B5B1-36ECB98CFE4E}" destId="{EF18FDA4-CEB2-4D67-B973-0D0CBFC2FE01}" srcOrd="0" destOrd="0" presId="urn:microsoft.com/office/officeart/2005/8/layout/chevron1"/>
    <dgm:cxn modelId="{FC41394C-C8DA-435B-83BC-121F89E97914}" srcId="{69C19133-1B7D-4F92-BC36-79D456664310}" destId="{C10CA2A4-04B3-4D04-B5B1-36ECB98CFE4E}" srcOrd="2" destOrd="0" parTransId="{56AF8861-A04F-45F0-ABF6-EB85BEE3C277}" sibTransId="{BB17F26B-B024-4A36-9C60-A6DD11903F62}"/>
    <dgm:cxn modelId="{97C51CA0-C39F-4CE8-834B-1450CD328135}" type="presOf" srcId="{C3DAF85C-645B-4F43-9731-574AE2808AC5}" destId="{FA484570-C806-4B37-8F91-743C1C262844}" srcOrd="0" destOrd="0" presId="urn:microsoft.com/office/officeart/2005/8/layout/chevron1"/>
    <dgm:cxn modelId="{E14F8884-2F07-429C-91D3-2D3E522BE1FE}" srcId="{69C19133-1B7D-4F92-BC36-79D456664310}" destId="{C3DAF85C-645B-4F43-9731-574AE2808AC5}" srcOrd="1" destOrd="0" parTransId="{9CE8AF14-7DD2-4EE5-999F-D5EDD1290319}" sibTransId="{8BEA22DE-BFB0-43CA-90A6-6F44A1A373D1}"/>
    <dgm:cxn modelId="{323310F8-5180-4535-8F87-5E4BA73326B9}" type="presParOf" srcId="{2EA6FFBB-F584-4163-BBF9-91825029E047}" destId="{826EB8F5-489B-4C45-9377-F6E5D94A478A}" srcOrd="0" destOrd="0" presId="urn:microsoft.com/office/officeart/2005/8/layout/chevron1"/>
    <dgm:cxn modelId="{F66627D8-7B5E-4440-8007-C20753D04BC5}" type="presParOf" srcId="{2EA6FFBB-F584-4163-BBF9-91825029E047}" destId="{6269ED8B-CD3C-47C6-8015-685191365527}" srcOrd="1" destOrd="0" presId="urn:microsoft.com/office/officeart/2005/8/layout/chevron1"/>
    <dgm:cxn modelId="{8F4D6286-8483-4126-A2D4-961236885CFF}" type="presParOf" srcId="{2EA6FFBB-F584-4163-BBF9-91825029E047}" destId="{FA484570-C806-4B37-8F91-743C1C262844}" srcOrd="2" destOrd="0" presId="urn:microsoft.com/office/officeart/2005/8/layout/chevron1"/>
    <dgm:cxn modelId="{7DEA0AEE-5E55-46AA-BC3F-3878C460547C}" type="presParOf" srcId="{2EA6FFBB-F584-4163-BBF9-91825029E047}" destId="{1CBBFA92-37B8-4B19-90D8-EDCBD851FD76}" srcOrd="3" destOrd="0" presId="urn:microsoft.com/office/officeart/2005/8/layout/chevron1"/>
    <dgm:cxn modelId="{5F571B03-D618-48F3-8D5A-F90DFDD5CC9D}" type="presParOf" srcId="{2EA6FFBB-F584-4163-BBF9-91825029E047}" destId="{EF18FDA4-CEB2-4D67-B973-0D0CBFC2FE01}"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EB8F5-489B-4C45-9377-F6E5D94A478A}">
      <dsp:nvSpPr>
        <dsp:cNvPr id="0" name=""/>
        <dsp:cNvSpPr/>
      </dsp:nvSpPr>
      <dsp:spPr>
        <a:xfrm>
          <a:off x="3193" y="985727"/>
          <a:ext cx="3890935" cy="1556374"/>
        </a:xfrm>
        <a:prstGeom prst="chevron">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6017" tIns="45339" rIns="45339" bIns="45339" numCol="1" spcCol="1270" anchor="ctr" anchorCtr="0">
          <a:noAutofit/>
        </a:bodyPr>
        <a:lstStyle/>
        <a:p>
          <a:pPr lvl="0" algn="ctr" defTabSz="1511300" rtl="0">
            <a:lnSpc>
              <a:spcPct val="90000"/>
            </a:lnSpc>
            <a:spcBef>
              <a:spcPct val="0"/>
            </a:spcBef>
            <a:spcAft>
              <a:spcPct val="35000"/>
            </a:spcAft>
          </a:pPr>
          <a:r>
            <a:rPr lang="en-GB" sz="3400" b="0" i="0" u="none" kern="1200" smtClean="0"/>
            <a:t>Olympic games</a:t>
          </a:r>
          <a:endParaRPr lang="en-GB" sz="3400" b="0" i="0" u="none" kern="1200"/>
        </a:p>
      </dsp:txBody>
      <dsp:txXfrm>
        <a:off x="781380" y="985727"/>
        <a:ext cx="2334561" cy="1556374"/>
      </dsp:txXfrm>
    </dsp:sp>
    <dsp:sp modelId="{FA484570-C806-4B37-8F91-743C1C262844}">
      <dsp:nvSpPr>
        <dsp:cNvPr id="0" name=""/>
        <dsp:cNvSpPr/>
      </dsp:nvSpPr>
      <dsp:spPr>
        <a:xfrm>
          <a:off x="3505035" y="985727"/>
          <a:ext cx="3890935" cy="1556374"/>
        </a:xfrm>
        <a:prstGeom prst="chevron">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6017" tIns="45339" rIns="45339" bIns="45339" numCol="1" spcCol="1270" anchor="ctr" anchorCtr="0">
          <a:noAutofit/>
        </a:bodyPr>
        <a:lstStyle/>
        <a:p>
          <a:pPr lvl="0" algn="ctr" defTabSz="1511300" rtl="0">
            <a:lnSpc>
              <a:spcPct val="90000"/>
            </a:lnSpc>
            <a:spcBef>
              <a:spcPct val="0"/>
            </a:spcBef>
            <a:spcAft>
              <a:spcPct val="35000"/>
            </a:spcAft>
          </a:pPr>
          <a:r>
            <a:rPr lang="en-GB" sz="3400" b="0" i="0" u="none" kern="1200" smtClean="0"/>
            <a:t>FIFA world cup</a:t>
          </a:r>
          <a:endParaRPr lang="en-GB" sz="3400" b="0" i="0" u="none" kern="1200"/>
        </a:p>
      </dsp:txBody>
      <dsp:txXfrm>
        <a:off x="4283222" y="985727"/>
        <a:ext cx="2334561" cy="1556374"/>
      </dsp:txXfrm>
    </dsp:sp>
    <dsp:sp modelId="{EF18FDA4-CEB2-4D67-B973-0D0CBFC2FE01}">
      <dsp:nvSpPr>
        <dsp:cNvPr id="0" name=""/>
        <dsp:cNvSpPr/>
      </dsp:nvSpPr>
      <dsp:spPr>
        <a:xfrm>
          <a:off x="7006877" y="985727"/>
          <a:ext cx="3890935" cy="1556374"/>
        </a:xfrm>
        <a:prstGeom prst="chevron">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6017" tIns="45339" rIns="45339" bIns="45339" numCol="1" spcCol="1270" anchor="ctr" anchorCtr="0">
          <a:noAutofit/>
        </a:bodyPr>
        <a:lstStyle/>
        <a:p>
          <a:pPr lvl="0" algn="ctr" defTabSz="1511300" rtl="0">
            <a:lnSpc>
              <a:spcPct val="90000"/>
            </a:lnSpc>
            <a:spcBef>
              <a:spcPct val="0"/>
            </a:spcBef>
            <a:spcAft>
              <a:spcPct val="35000"/>
            </a:spcAft>
          </a:pPr>
          <a:r>
            <a:rPr lang="en-GB" sz="3400" b="0" i="0" u="none" kern="1200" smtClean="0"/>
            <a:t>Kentucky derby</a:t>
          </a:r>
          <a:endParaRPr lang="en-GB" sz="3400" b="0" i="0" u="none" kern="1200"/>
        </a:p>
      </dsp:txBody>
      <dsp:txXfrm>
        <a:off x="7785064" y="985727"/>
        <a:ext cx="2334561" cy="1556374"/>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12/15/2017</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12/15/2017</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12/15/2017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12/15/2017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12/15/2017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12/15/2017</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12/15/2017</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12/15/2017</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12/15/2017</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12/15/2017</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s://www.weforum.org/reports/the-travel-tourism-competitiveness-report-2017"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www.holidayincyprus.eu/site/sports-tourism-figures-on-the-rise-cyprus/" TargetMode="External"/><Relationship Id="rId2" Type="http://schemas.openxmlformats.org/officeDocument/2006/relationships/hyperlink" Target="https://www.ukessays.com/essays/tourism/sports-tourism-cyprus-business-5004.php?cref=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3">
            <a:extLst>
              <a:ext uri="{FF2B5EF4-FFF2-40B4-BE49-F238E27FC236}">
                <a16:creationId xmlns="" xmlns:a16="http://schemas.microsoft.com/office/drawing/2014/main" id="{BDFADFB3-3D44-49A8-AE3B-A87C61607F7E}"/>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3" name="Picture 25">
            <a:extLst>
              <a:ext uri="{FF2B5EF4-FFF2-40B4-BE49-F238E27FC236}">
                <a16:creationId xmlns="" xmlns:a16="http://schemas.microsoft.com/office/drawing/2014/main" id="{BB912AE0-CAD9-4F8F-A2A2-BDF07D4EDD22}"/>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25" name="Rectangle 27">
            <a:extLst>
              <a:ext uri="{FF2B5EF4-FFF2-40B4-BE49-F238E27FC236}">
                <a16:creationId xmlns="" xmlns:a16="http://schemas.microsoft.com/office/drawing/2014/main" id="{A6621E27-B4D3-4EEA-8F4D-BB759FD2479C}"/>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85641" y="-1"/>
            <a:ext cx="5706359" cy="6434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9">
            <a:extLst>
              <a:ext uri="{FF2B5EF4-FFF2-40B4-BE49-F238E27FC236}">
                <a16:creationId xmlns="" xmlns:a16="http://schemas.microsoft.com/office/drawing/2014/main" id="{9DCD9119-A5D2-4D09-BCB2-70ABD368DB30}"/>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674623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4" descr="That Moment in Time: CONVERSE IN VERSE">
            <a:extLst>
              <a:ext uri="{FF2B5EF4-FFF2-40B4-BE49-F238E27FC236}">
                <a16:creationId xmlns="" xmlns:a16="http://schemas.microsoft.com/office/drawing/2014/main" id="{01059326-D7C1-4641-850C-F39C858D2492}"/>
              </a:ext>
            </a:extLst>
          </p:cNvPr>
          <p:cNvPicPr>
            <a:picLocks noChangeAspect="1"/>
          </p:cNvPicPr>
          <p:nvPr/>
        </p:nvPicPr>
        <p:blipFill rotWithShape="1">
          <a:blip r:embed="rId4"/>
          <a:srcRect/>
          <a:stretch/>
        </p:blipFill>
        <p:spPr>
          <a:xfrm>
            <a:off x="643468" y="689101"/>
            <a:ext cx="5475672" cy="5475672"/>
          </a:xfrm>
          <a:prstGeom prst="rect">
            <a:avLst/>
          </a:prstGeom>
        </p:spPr>
      </p:pic>
      <p:sp>
        <p:nvSpPr>
          <p:cNvPr id="2" name="Title 1">
            <a:extLst>
              <a:ext uri="{FF2B5EF4-FFF2-40B4-BE49-F238E27FC236}">
                <a16:creationId xmlns="" xmlns:a16="http://schemas.microsoft.com/office/drawing/2014/main" id="{1191B0E5-B105-49F6-B5DF-74DD3026E245}"/>
              </a:ext>
            </a:extLst>
          </p:cNvPr>
          <p:cNvSpPr>
            <a:spLocks noGrp="1"/>
          </p:cNvSpPr>
          <p:nvPr>
            <p:ph type="title"/>
          </p:nvPr>
        </p:nvSpPr>
        <p:spPr>
          <a:xfrm>
            <a:off x="7056808" y="673240"/>
            <a:ext cx="4510994" cy="3446373"/>
          </a:xfrm>
          <a:noFill/>
          <a:ln w="19050">
            <a:noFill/>
            <a:prstDash val="dash"/>
          </a:ln>
        </p:spPr>
        <p:txBody>
          <a:bodyPr vert="horz" lIns="91440" tIns="45720" rIns="91440" bIns="45720" rtlCol="0" anchor="b">
            <a:normAutofit fontScale="90000"/>
          </a:bodyPr>
          <a:lstStyle/>
          <a:p>
            <a:r>
              <a:rPr lang="en-US" sz="4800" i="1">
                <a:solidFill>
                  <a:srgbClr val="B00000"/>
                </a:solidFill>
                <a:latin typeface="Century Gothic"/>
                <a:cs typeface="+mj-ea"/>
              </a:rPr>
              <a:t>sustainability </a:t>
            </a:r>
            <a:r>
              <a:rPr lang="en-US" sz="4800">
                <a:latin typeface="Century Gothic"/>
                <a:cs typeface="+mj-ea"/>
              </a:rPr>
              <a:t> </a:t>
            </a:r>
            <a:r>
              <a:rPr lang="en-US">
                <a:latin typeface="+mj-ea"/>
                <a:cs typeface="+mj-ea"/>
              </a:rPr>
              <a:t/>
            </a:r>
            <a:br>
              <a:rPr lang="en-US">
                <a:latin typeface="+mj-ea"/>
                <a:cs typeface="+mj-ea"/>
              </a:rPr>
            </a:br>
            <a:r>
              <a:rPr lang="en-US" sz="4800" i="1"/>
              <a:t>and Global Citizenship</a:t>
            </a:r>
            <a:r>
              <a:rPr lang="en-US" sz="4800"/>
              <a:t> </a:t>
            </a:r>
            <a:r>
              <a:rPr lang="en-US">
                <a:latin typeface="+mj-ea"/>
                <a:cs typeface="+mj-ea"/>
              </a:rPr>
              <a:t/>
            </a:r>
            <a:br>
              <a:rPr lang="en-US">
                <a:latin typeface="+mj-ea"/>
                <a:cs typeface="+mj-ea"/>
              </a:rPr>
            </a:br>
            <a:r>
              <a:rPr lang="en-US">
                <a:latin typeface="+mj-ea"/>
                <a:cs typeface="+mj-ea"/>
              </a:rPr>
              <a:t/>
            </a:r>
            <a:br>
              <a:rPr lang="en-US">
                <a:latin typeface="+mj-ea"/>
                <a:cs typeface="+mj-ea"/>
              </a:rPr>
            </a:br>
            <a:endParaRPr lang="en-US" sz="4800"/>
          </a:p>
        </p:txBody>
      </p:sp>
      <p:sp>
        <p:nvSpPr>
          <p:cNvPr id="11" name="Content Placeholder 8"/>
          <p:cNvSpPr>
            <a:spLocks noGrp="1"/>
          </p:cNvSpPr>
          <p:nvPr>
            <p:ph idx="1"/>
          </p:nvPr>
        </p:nvSpPr>
        <p:spPr>
          <a:xfrm>
            <a:off x="7056807" y="4119613"/>
            <a:ext cx="4510993" cy="2058765"/>
          </a:xfrm>
          <a:noFill/>
          <a:ln w="19050">
            <a:noFill/>
            <a:prstDash val="dash"/>
          </a:ln>
        </p:spPr>
        <p:txBody>
          <a:bodyPr vert="horz" lIns="91440" tIns="45720" rIns="91440" bIns="45720" rtlCol="0" anchor="t">
            <a:normAutofit/>
          </a:bodyPr>
          <a:lstStyle/>
          <a:p>
            <a:pPr marL="0" indent="0">
              <a:buNone/>
            </a:pPr>
            <a:r>
              <a:rPr lang="en-US" sz="2000" err="1"/>
              <a:t>Eniko</a:t>
            </a:r>
            <a:r>
              <a:rPr lang="en-US" sz="2000"/>
              <a:t> Kovac:        1604561</a:t>
            </a:r>
            <a:endParaRPr lang="en-US"/>
          </a:p>
          <a:p>
            <a:pPr marL="0" indent="0">
              <a:buNone/>
            </a:pPr>
            <a:r>
              <a:rPr lang="en-US" sz="2000"/>
              <a:t>Zahra Parish:         1604545</a:t>
            </a:r>
          </a:p>
          <a:p>
            <a:pPr marL="0" indent="0">
              <a:buNone/>
            </a:pPr>
            <a:r>
              <a:rPr lang="en-US" sz="2000"/>
              <a:t>Parisa </a:t>
            </a:r>
            <a:r>
              <a:rPr lang="en-US" sz="2000" err="1"/>
              <a:t>Ajdadi</a:t>
            </a:r>
            <a:r>
              <a:rPr lang="en-US" sz="2000"/>
              <a:t> :      1604623</a:t>
            </a:r>
          </a:p>
          <a:p>
            <a:pPr marL="0" indent="0">
              <a:buNone/>
            </a:pPr>
            <a:r>
              <a:rPr lang="en-US" sz="2000"/>
              <a:t>Iman </a:t>
            </a:r>
            <a:r>
              <a:rPr lang="en-US" sz="2000" err="1"/>
              <a:t>Mirbagheri</a:t>
            </a:r>
            <a:r>
              <a:rPr lang="en-US" sz="2000"/>
              <a:t>: 1604605</a:t>
            </a:r>
          </a:p>
          <a:p>
            <a:pPr marL="0" indent="0">
              <a:buNone/>
            </a:pPr>
            <a:r>
              <a:rPr lang="en-US" sz="2000"/>
              <a:t>Bruno </a:t>
            </a:r>
            <a:r>
              <a:rPr lang="en-US" sz="2000" err="1"/>
              <a:t>Asala</a:t>
            </a:r>
            <a:r>
              <a:rPr lang="en-US" sz="2000"/>
              <a:t>:         160</a:t>
            </a:r>
          </a:p>
        </p:txBody>
      </p:sp>
    </p:spTree>
    <p:extLst>
      <p:ext uri="{BB962C8B-B14F-4D97-AF65-F5344CB8AC3E}">
        <p14:creationId xmlns:p14="http://schemas.microsoft.com/office/powerpoint/2010/main" val="281354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a:extLst>
              <a:ext uri="{FF2B5EF4-FFF2-40B4-BE49-F238E27FC236}">
                <a16:creationId xmlns="" xmlns:a16="http://schemas.microsoft.com/office/drawing/2014/main" id="{B9E2C82F-517F-4580-8DB2-C47A19B53329}"/>
              </a:ext>
            </a:extLst>
          </p:cNvPr>
          <p:cNvPicPr>
            <a:picLocks noChangeAspect="1"/>
          </p:cNvPicPr>
          <p:nvPr/>
        </p:nvPicPr>
        <p:blipFill>
          <a:blip r:embed="rId2"/>
          <a:stretch>
            <a:fillRect/>
          </a:stretch>
        </p:blipFill>
        <p:spPr>
          <a:xfrm>
            <a:off x="6690576" y="2822575"/>
            <a:ext cx="5137887" cy="3189288"/>
          </a:xfrm>
          <a:prstGeom prst="rect">
            <a:avLst/>
          </a:prstGeom>
        </p:spPr>
      </p:pic>
      <p:sp>
        <p:nvSpPr>
          <p:cNvPr id="2" name="Title 1">
            <a:extLst>
              <a:ext uri="{FF2B5EF4-FFF2-40B4-BE49-F238E27FC236}">
                <a16:creationId xmlns="" xmlns:a16="http://schemas.microsoft.com/office/drawing/2014/main" id="{95F56E5B-9F63-4FAC-9BCB-ABD4D268D0EA}"/>
              </a:ext>
            </a:extLst>
          </p:cNvPr>
          <p:cNvSpPr>
            <a:spLocks noGrp="1"/>
          </p:cNvSpPr>
          <p:nvPr>
            <p:ph type="title"/>
          </p:nvPr>
        </p:nvSpPr>
        <p:spPr>
          <a:xfrm>
            <a:off x="1057275" y="1514475"/>
            <a:ext cx="5147198" cy="4953000"/>
          </a:xfrm>
        </p:spPr>
        <p:txBody>
          <a:bodyPr anchor="t">
            <a:normAutofit/>
          </a:bodyPr>
          <a:lstStyle/>
          <a:p>
            <a:pPr marL="342900" indent="-342900" algn="l">
              <a:buFont typeface="Arial"/>
              <a:buChar char="•"/>
            </a:pPr>
            <a:r>
              <a:rPr lang="en-US" sz="2200">
                <a:solidFill>
                  <a:srgbClr val="FFFFFF"/>
                </a:solidFill>
                <a:latin typeface="Book Antiqua"/>
                <a:cs typeface="+mj-ea"/>
              </a:rPr>
              <a:t>"is someone who identifies with being part of an emerging world community and whose actions contribute to building this community’s values and practices"(Kosmosjournal.org, 2017)</a:t>
            </a:r>
            <a:r>
              <a:rPr lang="en-US" sz="2200">
                <a:solidFill>
                  <a:srgbClr val="000000"/>
                </a:solidFill>
                <a:latin typeface="Book Antiqua"/>
                <a:cs typeface="+mj-ea"/>
              </a:rPr>
              <a:t>”</a:t>
            </a:r>
            <a:r>
              <a:rPr lang="en-US">
                <a:latin typeface="+mj-ea"/>
                <a:cs typeface="+mj-ea"/>
              </a:rPr>
              <a:t/>
            </a:r>
            <a:br>
              <a:rPr lang="en-US">
                <a:latin typeface="+mj-ea"/>
                <a:cs typeface="+mj-ea"/>
              </a:rPr>
            </a:br>
            <a:r>
              <a:rPr lang="en-US" sz="2200" b="1">
                <a:latin typeface="Book Antiqua"/>
              </a:rPr>
              <a:t>----------------------------</a:t>
            </a:r>
            <a:r>
              <a:rPr lang="en-US">
                <a:latin typeface="+mj-ea"/>
                <a:cs typeface="+mj-ea"/>
              </a:rPr>
              <a:t/>
            </a:r>
            <a:br>
              <a:rPr lang="en-US">
                <a:latin typeface="+mj-ea"/>
                <a:cs typeface="+mj-ea"/>
              </a:rPr>
            </a:br>
            <a:r>
              <a:rPr lang="en-US" sz="2200" b="1">
                <a:latin typeface="Book Antiqua"/>
              </a:rPr>
              <a:t> They live in a community and share their feelings knowledge; </a:t>
            </a:r>
            <a:r>
              <a:rPr lang="en-US">
                <a:latin typeface="+mj-ea"/>
                <a:cs typeface="+mj-ea"/>
              </a:rPr>
              <a:t/>
            </a:r>
            <a:br>
              <a:rPr lang="en-US">
                <a:latin typeface="+mj-ea"/>
                <a:cs typeface="+mj-ea"/>
              </a:rPr>
            </a:br>
            <a:r>
              <a:rPr lang="en-US" sz="2200" b="1">
                <a:latin typeface="Book Antiqua"/>
              </a:rPr>
              <a:t>----------------------------</a:t>
            </a:r>
            <a:r>
              <a:rPr lang="en-US">
                <a:latin typeface="+mj-ea"/>
                <a:cs typeface="+mj-ea"/>
              </a:rPr>
              <a:t/>
            </a:r>
            <a:br>
              <a:rPr lang="en-US">
                <a:latin typeface="+mj-ea"/>
                <a:cs typeface="+mj-ea"/>
              </a:rPr>
            </a:br>
            <a:r>
              <a:rPr lang="en-US" sz="2200" b="1">
                <a:latin typeface="Book Antiqua"/>
              </a:rPr>
              <a:t>human rights among themselves are called Global Citizen.</a:t>
            </a:r>
            <a:endParaRPr lang="en-US" sz="2200"/>
          </a:p>
        </p:txBody>
      </p:sp>
      <p:sp>
        <p:nvSpPr>
          <p:cNvPr id="9" name="Content Placeholder 8"/>
          <p:cNvSpPr>
            <a:spLocks noGrp="1"/>
          </p:cNvSpPr>
          <p:nvPr>
            <p:ph idx="1"/>
          </p:nvPr>
        </p:nvSpPr>
        <p:spPr>
          <a:xfrm>
            <a:off x="6690578" y="971550"/>
            <a:ext cx="7004590" cy="2890619"/>
          </a:xfrm>
        </p:spPr>
        <p:txBody>
          <a:bodyPr vert="horz" lIns="91440" tIns="45720" rIns="91440" bIns="45720" rtlCol="0" anchor="t">
            <a:normAutofit/>
          </a:bodyPr>
          <a:lstStyle/>
          <a:p>
            <a:pPr marL="0" indent="0">
              <a:buNone/>
            </a:pPr>
            <a:r>
              <a:rPr lang="en-US" sz="4400" i="1"/>
              <a:t>Global Citizen</a:t>
            </a:r>
            <a:endParaRPr lang="en-US"/>
          </a:p>
        </p:txBody>
      </p:sp>
    </p:spTree>
    <p:extLst>
      <p:ext uri="{BB962C8B-B14F-4D97-AF65-F5344CB8AC3E}">
        <p14:creationId xmlns:p14="http://schemas.microsoft.com/office/powerpoint/2010/main" val="111892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0C875F-6C22-4A82-866F-9B6FCFCA270D}"/>
              </a:ext>
            </a:extLst>
          </p:cNvPr>
          <p:cNvSpPr>
            <a:spLocks noGrp="1"/>
          </p:cNvSpPr>
          <p:nvPr>
            <p:ph type="title"/>
          </p:nvPr>
        </p:nvSpPr>
        <p:spPr/>
        <p:txBody>
          <a:bodyPr/>
          <a:lstStyle/>
          <a:p>
            <a:r>
              <a:rPr lang="en-US" sz="4400" i="1"/>
              <a:t>Sustainable developmen</a:t>
            </a:r>
            <a:r>
              <a:rPr lang="en-US" b="1"/>
              <a:t>t</a:t>
            </a:r>
            <a:endParaRPr lang="en-US"/>
          </a:p>
        </p:txBody>
      </p:sp>
      <p:sp>
        <p:nvSpPr>
          <p:cNvPr id="3" name="Content Placeholder 2">
            <a:extLst>
              <a:ext uri="{FF2B5EF4-FFF2-40B4-BE49-F238E27FC236}">
                <a16:creationId xmlns="" xmlns:a16="http://schemas.microsoft.com/office/drawing/2014/main" id="{38C75FAC-52BB-4238-8D8B-83BF7CAC2284}"/>
              </a:ext>
            </a:extLst>
          </p:cNvPr>
          <p:cNvSpPr>
            <a:spLocks noGrp="1"/>
          </p:cNvSpPr>
          <p:nvPr>
            <p:ph idx="1"/>
          </p:nvPr>
        </p:nvSpPr>
        <p:spPr/>
        <p:txBody>
          <a:bodyPr vert="horz" lIns="91440" tIns="45720" rIns="91440" bIns="45720" rtlCol="0" anchor="t">
            <a:normAutofit/>
          </a:bodyPr>
          <a:lstStyle/>
          <a:p>
            <a:pPr marL="0" indent="0">
              <a:buNone/>
            </a:pPr>
            <a:r>
              <a:rPr lang="en-US">
                <a:latin typeface="+mn-ea"/>
                <a:cs typeface="+mn-ea"/>
              </a:rPr>
              <a:t/>
            </a:r>
            <a:br>
              <a:rPr lang="en-US">
                <a:latin typeface="+mn-ea"/>
                <a:cs typeface="+mn-ea"/>
              </a:rPr>
            </a:br>
            <a:endParaRPr lang="en-US"/>
          </a:p>
          <a:p>
            <a:pPr marL="0" indent="0">
              <a:buNone/>
            </a:pPr>
            <a:r>
              <a:rPr lang="en-US">
                <a:latin typeface="+mn-ea"/>
                <a:cs typeface="+mn-ea"/>
              </a:rPr>
              <a:t/>
            </a:r>
            <a:br>
              <a:rPr lang="en-US">
                <a:latin typeface="+mn-ea"/>
                <a:cs typeface="+mn-ea"/>
              </a:rPr>
            </a:br>
            <a:endParaRPr lang="en-US"/>
          </a:p>
          <a:p>
            <a:pPr marL="0" indent="0">
              <a:buNone/>
            </a:pPr>
            <a:r>
              <a:rPr lang="en-US">
                <a:latin typeface="+mn-ea"/>
                <a:cs typeface="+mn-ea"/>
              </a:rPr>
              <a:t/>
            </a:r>
            <a:br>
              <a:rPr lang="en-US">
                <a:latin typeface="+mn-ea"/>
                <a:cs typeface="+mn-ea"/>
              </a:rPr>
            </a:br>
            <a:endParaRPr lang="en-US"/>
          </a:p>
          <a:p>
            <a:endParaRPr lang="en-US"/>
          </a:p>
        </p:txBody>
      </p:sp>
      <p:sp>
        <p:nvSpPr>
          <p:cNvPr id="4" name="Rectangle: Rounded Corners 3">
            <a:extLst>
              <a:ext uri="{FF2B5EF4-FFF2-40B4-BE49-F238E27FC236}">
                <a16:creationId xmlns="" xmlns:a16="http://schemas.microsoft.com/office/drawing/2014/main" id="{0CC82017-4960-4F41-A5DC-CF51B1B30E6A}"/>
              </a:ext>
            </a:extLst>
          </p:cNvPr>
          <p:cNvSpPr/>
          <p:nvPr/>
        </p:nvSpPr>
        <p:spPr>
          <a:xfrm>
            <a:off x="1409700" y="3486150"/>
            <a:ext cx="3348566" cy="1909233"/>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US" sz="2800" b="1"/>
              <a:t>Improvement of life styles and wellbeing</a:t>
            </a:r>
            <a:endParaRPr lang="en-US" sz="2800"/>
          </a:p>
        </p:txBody>
      </p:sp>
      <p:sp>
        <p:nvSpPr>
          <p:cNvPr id="5" name="Rectangle: Rounded Corners 4">
            <a:extLst>
              <a:ext uri="{FF2B5EF4-FFF2-40B4-BE49-F238E27FC236}">
                <a16:creationId xmlns="" xmlns:a16="http://schemas.microsoft.com/office/drawing/2014/main" id="{A63683D4-0E88-43BE-A874-8D19527A8014}"/>
              </a:ext>
            </a:extLst>
          </p:cNvPr>
          <p:cNvSpPr/>
          <p:nvPr/>
        </p:nvSpPr>
        <p:spPr>
          <a:xfrm>
            <a:off x="8353954" y="3394075"/>
            <a:ext cx="3179234" cy="178276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800" b="1"/>
              <a:t>Preserving natural resources and ecosystems</a:t>
            </a:r>
            <a:endParaRPr lang="en-US" sz="2800"/>
          </a:p>
        </p:txBody>
      </p:sp>
      <p:sp>
        <p:nvSpPr>
          <p:cNvPr id="6" name="Arrow: Left-Right 5">
            <a:extLst>
              <a:ext uri="{FF2B5EF4-FFF2-40B4-BE49-F238E27FC236}">
                <a16:creationId xmlns="" xmlns:a16="http://schemas.microsoft.com/office/drawing/2014/main" id="{0B48B7AF-D07C-441B-B494-E72BB4999B38}"/>
              </a:ext>
            </a:extLst>
          </p:cNvPr>
          <p:cNvSpPr/>
          <p:nvPr/>
        </p:nvSpPr>
        <p:spPr>
          <a:xfrm>
            <a:off x="4981575" y="3886200"/>
            <a:ext cx="3036888" cy="992716"/>
          </a:xfrm>
          <a:prstGeom prst="lef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800"/>
              <a:t>Balance</a:t>
            </a:r>
          </a:p>
        </p:txBody>
      </p:sp>
    </p:spTree>
    <p:extLst>
      <p:ext uri="{BB962C8B-B14F-4D97-AF65-F5344CB8AC3E}">
        <p14:creationId xmlns:p14="http://schemas.microsoft.com/office/powerpoint/2010/main" val="2055165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751BB7B-50A2-452A-8A98-EE652B96A47F}"/>
              </a:ext>
            </a:extLst>
          </p:cNvPr>
          <p:cNvSpPr>
            <a:spLocks noGrp="1"/>
          </p:cNvSpPr>
          <p:nvPr>
            <p:ph type="title"/>
          </p:nvPr>
        </p:nvSpPr>
        <p:spPr/>
        <p:txBody>
          <a:bodyPr>
            <a:normAutofit/>
          </a:bodyPr>
          <a:lstStyle/>
          <a:p>
            <a:r>
              <a:rPr lang="en-US" sz="4400" i="1"/>
              <a:t>Sustainable tourism</a:t>
            </a:r>
          </a:p>
        </p:txBody>
      </p:sp>
      <p:sp>
        <p:nvSpPr>
          <p:cNvPr id="3" name="Content Placeholder 2">
            <a:extLst>
              <a:ext uri="{FF2B5EF4-FFF2-40B4-BE49-F238E27FC236}">
                <a16:creationId xmlns="" xmlns:a16="http://schemas.microsoft.com/office/drawing/2014/main" id="{24BF18A2-776F-49EF-B276-1B932804920A}"/>
              </a:ext>
            </a:extLst>
          </p:cNvPr>
          <p:cNvSpPr>
            <a:spLocks noGrp="1"/>
          </p:cNvSpPr>
          <p:nvPr>
            <p:ph idx="1"/>
          </p:nvPr>
        </p:nvSpPr>
        <p:spPr/>
        <p:txBody>
          <a:bodyPr/>
          <a:lstStyle/>
          <a:p>
            <a:endParaRPr lang="en-US"/>
          </a:p>
        </p:txBody>
      </p:sp>
      <p:sp>
        <p:nvSpPr>
          <p:cNvPr id="4" name="Oval 3">
            <a:extLst>
              <a:ext uri="{FF2B5EF4-FFF2-40B4-BE49-F238E27FC236}">
                <a16:creationId xmlns="" xmlns:a16="http://schemas.microsoft.com/office/drawing/2014/main" id="{99FA7F88-200C-4E73-9992-4B66FB64C1C1}"/>
              </a:ext>
            </a:extLst>
          </p:cNvPr>
          <p:cNvSpPr/>
          <p:nvPr/>
        </p:nvSpPr>
        <p:spPr>
          <a:xfrm>
            <a:off x="346075" y="2182813"/>
            <a:ext cx="4470400" cy="3431645"/>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a:buChar char="•"/>
            </a:pPr>
            <a:r>
              <a:rPr lang="en-US" sz="2400"/>
              <a:t>Reduce the negative environmental impact</a:t>
            </a:r>
          </a:p>
          <a:p>
            <a:pPr marL="285750" indent="-285750" algn="ctr">
              <a:buFont typeface="Arial"/>
              <a:buChar char="•"/>
            </a:pPr>
            <a:r>
              <a:rPr lang="en-US" sz="2400"/>
              <a:t>Allows resources to be preserved for the future generation</a:t>
            </a:r>
          </a:p>
        </p:txBody>
      </p:sp>
      <p:sp>
        <p:nvSpPr>
          <p:cNvPr id="5" name="Oval 4">
            <a:extLst>
              <a:ext uri="{FF2B5EF4-FFF2-40B4-BE49-F238E27FC236}">
                <a16:creationId xmlns="" xmlns:a16="http://schemas.microsoft.com/office/drawing/2014/main" id="{42128190-67F1-431C-8ACF-2DB1A1B302CF}"/>
              </a:ext>
            </a:extLst>
          </p:cNvPr>
          <p:cNvSpPr/>
          <p:nvPr/>
        </p:nvSpPr>
        <p:spPr>
          <a:xfrm>
            <a:off x="7359650" y="2268538"/>
            <a:ext cx="4322763" cy="336867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Using tourism to help local communities and raise support for conversation</a:t>
            </a:r>
          </a:p>
        </p:txBody>
      </p:sp>
      <p:sp>
        <p:nvSpPr>
          <p:cNvPr id="6" name="Arrow: Left-Right 5">
            <a:extLst>
              <a:ext uri="{FF2B5EF4-FFF2-40B4-BE49-F238E27FC236}">
                <a16:creationId xmlns="" xmlns:a16="http://schemas.microsoft.com/office/drawing/2014/main" id="{031073C6-E1E7-43FF-8612-C8FB0077A00F}"/>
              </a:ext>
            </a:extLst>
          </p:cNvPr>
          <p:cNvSpPr/>
          <p:nvPr/>
        </p:nvSpPr>
        <p:spPr>
          <a:xfrm>
            <a:off x="4762500" y="3404889"/>
            <a:ext cx="2506664" cy="992188"/>
          </a:xfrm>
          <a:prstGeom prst="left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Balance</a:t>
            </a:r>
          </a:p>
        </p:txBody>
      </p:sp>
    </p:spTree>
    <p:extLst>
      <p:ext uri="{BB962C8B-B14F-4D97-AF65-F5344CB8AC3E}">
        <p14:creationId xmlns:p14="http://schemas.microsoft.com/office/powerpoint/2010/main" val="834247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6"/>
          <p:cNvSpPr>
            <a:spLocks noGrp="1" noChangeArrowheads="1"/>
          </p:cNvSpPr>
          <p:nvPr>
            <p:ph type="subTitle" idx="1"/>
          </p:nvPr>
        </p:nvSpPr>
        <p:spPr bwMode="auto">
          <a:xfrm>
            <a:off x="2143125" y="1527929"/>
            <a:ext cx="5492209"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3000" b="1">
                <a:latin typeface="Nunito"/>
                <a:cs typeface="Arial" panose="020B0604020202020204" pitchFamily="34" charset="0"/>
              </a:rPr>
              <a:t>M</a:t>
            </a:r>
            <a:r>
              <a:rPr kumimoji="0" lang="en-US" altLang="en-US" sz="3000" b="1" i="0" u="none" strike="noStrike" cap="none" normalizeH="0" baseline="0">
                <a:ln>
                  <a:noFill/>
                </a:ln>
                <a:effectLst/>
                <a:latin typeface="Nunito"/>
                <a:cs typeface="Arial" panose="020B0604020202020204" pitchFamily="34" charset="0"/>
              </a:rPr>
              <a:t>odes of transportation</a:t>
            </a:r>
            <a:endParaRPr kumimoji="0" lang="en-US" altLang="en-US" sz="3000" b="0" i="0" u="none" strike="noStrike" cap="none" normalizeH="0" baseline="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000" b="1" i="0" u="none" strike="noStrike" cap="none" normalizeH="0" baseline="0">
                <a:ln>
                  <a:noFill/>
                </a:ln>
                <a:effectLst/>
                <a:latin typeface="Nunito"/>
                <a:cs typeface="Arial" panose="020B0604020202020204" pitchFamily="34" charset="0"/>
              </a:rPr>
              <a:t>Economy</a:t>
            </a:r>
            <a:endParaRPr kumimoji="0" lang="en-US" altLang="en-US" sz="3000" b="0" i="0" u="none" strike="noStrike" cap="none" normalizeH="0" baseline="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000" b="1" i="0" u="none" strike="noStrike" cap="none" normalizeH="0" baseline="0">
                <a:ln>
                  <a:noFill/>
                </a:ln>
                <a:effectLst/>
                <a:latin typeface="Nunito"/>
                <a:cs typeface="Arial" panose="020B0604020202020204" pitchFamily="34" charset="0"/>
              </a:rPr>
              <a:t>Respect for local culture</a:t>
            </a:r>
            <a:endParaRPr kumimoji="0" lang="en-US" altLang="en-US" sz="3000" b="0" i="0" u="none" strike="noStrike" cap="none" normalizeH="0" baseline="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000" b="1" i="0" u="none" strike="noStrike" cap="none" normalizeH="0" baseline="0">
                <a:ln>
                  <a:noFill/>
                </a:ln>
                <a:effectLst/>
                <a:latin typeface="Nunito"/>
                <a:cs typeface="Arial" panose="020B0604020202020204" pitchFamily="34" charset="0"/>
              </a:rPr>
              <a:t>Environmental conservation</a:t>
            </a:r>
            <a:endParaRPr kumimoji="0" lang="en-US" altLang="en-US" sz="3000" b="0" i="0" u="none" strike="noStrike" cap="none" normalizeH="0" baseline="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000" b="1" i="0" u="none" strike="noStrike" cap="none" normalizeH="0" baseline="0">
                <a:ln>
                  <a:noFill/>
                </a:ln>
                <a:effectLst/>
                <a:latin typeface="Nunito"/>
                <a:cs typeface="Arial" panose="020B0604020202020204" pitchFamily="34" charset="0"/>
              </a:rPr>
              <a:t>Natural resource use</a:t>
            </a:r>
            <a:endParaRPr kumimoji="0" lang="en-US" altLang="en-US" sz="800" b="0" i="0" u="none" strike="noStrike" cap="none" normalizeH="0" baseline="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
            </a: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64157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6767CFA-6178-4052-A423-9C0812B9A548}"/>
              </a:ext>
            </a:extLst>
          </p:cNvPr>
          <p:cNvSpPr>
            <a:spLocks noGrp="1"/>
          </p:cNvSpPr>
          <p:nvPr>
            <p:ph type="title"/>
          </p:nvPr>
        </p:nvSpPr>
        <p:spPr/>
        <p:txBody>
          <a:bodyPr>
            <a:normAutofit/>
          </a:bodyPr>
          <a:lstStyle/>
          <a:p>
            <a:r>
              <a:rPr lang="en-US" sz="4400" i="1"/>
              <a:t>Sustainable tourism</a:t>
            </a:r>
          </a:p>
        </p:txBody>
      </p:sp>
      <p:sp>
        <p:nvSpPr>
          <p:cNvPr id="3" name="Content Placeholder 2">
            <a:extLst>
              <a:ext uri="{FF2B5EF4-FFF2-40B4-BE49-F238E27FC236}">
                <a16:creationId xmlns="" xmlns:a16="http://schemas.microsoft.com/office/drawing/2014/main" id="{DA0467AE-F2B7-4FD0-A708-63CD830DCFD8}"/>
              </a:ext>
            </a:extLst>
          </p:cNvPr>
          <p:cNvSpPr>
            <a:spLocks noGrp="1"/>
          </p:cNvSpPr>
          <p:nvPr>
            <p:ph idx="1"/>
          </p:nvPr>
        </p:nvSpPr>
        <p:spPr/>
        <p:txBody>
          <a:bodyPr vert="horz" lIns="91440" tIns="45720" rIns="91440" bIns="45720" rtlCol="0" anchor="t">
            <a:normAutofit/>
          </a:bodyPr>
          <a:lstStyle/>
          <a:p>
            <a:r>
              <a:rPr lang="en-US"/>
              <a:t>In 2017 The World Economic Forum (WEF) released </a:t>
            </a:r>
            <a:r>
              <a:rPr lang="en-US" u="sng"/>
              <a:t>the </a:t>
            </a:r>
            <a:r>
              <a:rPr lang="en-US" u="sng">
                <a:hlinkClick r:id="rId2"/>
              </a:rPr>
              <a:t> Travel &amp; Tourism Competitiveness Report</a:t>
            </a:r>
            <a:r>
              <a:rPr lang="en-US" u="sng"/>
              <a:t> which  examines 136 countries including Cyprus . Based on important factors including:</a:t>
            </a:r>
            <a:endParaRPr lang="en-US"/>
          </a:p>
          <a:p>
            <a:pPr marL="0" indent="0" algn="just">
              <a:buNone/>
            </a:pPr>
            <a:r>
              <a:rPr lang="en-US"/>
              <a:t>• environmental sustainability </a:t>
            </a:r>
          </a:p>
          <a:p>
            <a:pPr marL="0" indent="0" algn="just">
              <a:buNone/>
            </a:pPr>
            <a:r>
              <a:rPr lang="en-US"/>
              <a:t>•Infrastructure</a:t>
            </a:r>
          </a:p>
          <a:p>
            <a:pPr marL="0" indent="0" algn="just">
              <a:buNone/>
            </a:pPr>
            <a:r>
              <a:rPr lang="en-US"/>
              <a:t>•safety and security. </a:t>
            </a:r>
          </a:p>
          <a:p>
            <a:pPr marL="0" indent="0" algn="just">
              <a:buNone/>
            </a:pPr>
            <a:endParaRPr lang="en-US"/>
          </a:p>
          <a:p>
            <a:pPr marL="0" algn="just">
              <a:buFont typeface="Arial"/>
            </a:pPr>
            <a:r>
              <a:rPr lang="en-US"/>
              <a:t>According to this report  the global tourism industry is worth $7.6 trillion which created  300 million new  jobs.(Word Economic Forum,2017)</a:t>
            </a:r>
          </a:p>
          <a:p>
            <a:endParaRPr lang="en-US"/>
          </a:p>
        </p:txBody>
      </p:sp>
    </p:spTree>
    <p:extLst>
      <p:ext uri="{BB962C8B-B14F-4D97-AF65-F5344CB8AC3E}">
        <p14:creationId xmlns:p14="http://schemas.microsoft.com/office/powerpoint/2010/main" val="3351725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 xmlns:a16="http://schemas.microsoft.com/office/drawing/2014/main" id="{CFD580F5-E7BF-4C1D-BEFD-4A4601EBA876}"/>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6" name="Rectangle 15">
            <a:extLst>
              <a:ext uri="{FF2B5EF4-FFF2-40B4-BE49-F238E27FC236}">
                <a16:creationId xmlns="" xmlns:a16="http://schemas.microsoft.com/office/drawing/2014/main" id="{1EA5387D-64D8-4D6C-B109-FF4E81DF609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File:&lt;strong&gt;Cyprus&lt;/strong&gt; relief location map.jpg - Wikipedia">
            <a:extLst>
              <a:ext uri="{FF2B5EF4-FFF2-40B4-BE49-F238E27FC236}">
                <a16:creationId xmlns="" xmlns:a16="http://schemas.microsoft.com/office/drawing/2014/main" id="{F8ABDCA1-9DC1-4A38-BB16-D2AB0BBA3ED7}"/>
              </a:ext>
            </a:extLst>
          </p:cNvPr>
          <p:cNvPicPr>
            <a:picLocks noGrp="1" noChangeAspect="1"/>
          </p:cNvPicPr>
          <p:nvPr>
            <p:ph sz="half" idx="2"/>
          </p:nvPr>
        </p:nvPicPr>
        <p:blipFill rotWithShape="1">
          <a:blip r:embed="rId3">
            <a:duotone>
              <a:prstClr val="black"/>
              <a:schemeClr val="tx2">
                <a:tint val="45000"/>
                <a:satMod val="400000"/>
              </a:schemeClr>
            </a:duotone>
            <a:alphaModFix amt="30000"/>
            <a:extLst/>
          </a:blip>
          <a:srcRect t="5858"/>
          <a:stretch/>
        </p:blipFill>
        <p:spPr>
          <a:xfrm>
            <a:off x="20" y="10"/>
            <a:ext cx="12191980" cy="6857990"/>
          </a:xfrm>
          <a:prstGeom prst="rect">
            <a:avLst/>
          </a:prstGeom>
        </p:spPr>
      </p:pic>
      <p:pic>
        <p:nvPicPr>
          <p:cNvPr id="18" name="Picture 17">
            <a:extLst>
              <a:ext uri="{FF2B5EF4-FFF2-40B4-BE49-F238E27FC236}">
                <a16:creationId xmlns="" xmlns:a16="http://schemas.microsoft.com/office/drawing/2014/main" id="{6319FFD2-07B5-4029-BFB3-26FCFCC2F1B8}"/>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 xmlns:a16="http://schemas.microsoft.com/office/drawing/2014/main" id="{36DDBCA1-13DE-4F41-BBBC-082BF17E2F8E}"/>
              </a:ext>
            </a:extLst>
          </p:cNvPr>
          <p:cNvSpPr>
            <a:spLocks noGrp="1"/>
          </p:cNvSpPr>
          <p:nvPr>
            <p:ph type="title"/>
          </p:nvPr>
        </p:nvSpPr>
        <p:spPr>
          <a:xfrm>
            <a:off x="-381000" y="143774"/>
            <a:ext cx="8610600" cy="1293028"/>
          </a:xfrm>
        </p:spPr>
        <p:txBody>
          <a:bodyPr vert="horz" lIns="91440" tIns="45720" rIns="91440" bIns="45720" rtlCol="0" anchor="ctr">
            <a:normAutofit/>
          </a:bodyPr>
          <a:lstStyle/>
          <a:p>
            <a:r>
              <a:rPr lang="en-US" i="1"/>
              <a:t>cyprus</a:t>
            </a:r>
          </a:p>
        </p:txBody>
      </p:sp>
      <p:sp>
        <p:nvSpPr>
          <p:cNvPr id="8" name="Content Placeholder 7">
            <a:extLst>
              <a:ext uri="{FF2B5EF4-FFF2-40B4-BE49-F238E27FC236}">
                <a16:creationId xmlns="" xmlns:a16="http://schemas.microsoft.com/office/drawing/2014/main" id="{E97C8662-7976-40EE-A9A0-4B745F307547}"/>
              </a:ext>
            </a:extLst>
          </p:cNvPr>
          <p:cNvSpPr>
            <a:spLocks noGrp="1"/>
          </p:cNvSpPr>
          <p:nvPr>
            <p:ph sz="half" idx="1"/>
          </p:nvPr>
        </p:nvSpPr>
        <p:spPr>
          <a:xfrm>
            <a:off x="685800" y="2194560"/>
            <a:ext cx="10820400" cy="4024125"/>
          </a:xfrm>
        </p:spPr>
        <p:txBody>
          <a:bodyPr vert="horz" lIns="91440" tIns="45720" rIns="91440" bIns="45720" rtlCol="0" anchor="t">
            <a:normAutofit/>
          </a:bodyPr>
          <a:lstStyle/>
          <a:p>
            <a:r>
              <a:rPr lang="en-US" sz="3200"/>
              <a:t> In 2016 there were 1.2 billion tourist arrivals worldwide. </a:t>
            </a:r>
          </a:p>
          <a:p>
            <a:r>
              <a:rPr lang="en-US" sz="3200"/>
              <a:t>In Cyprus over 3million tourist came to visit </a:t>
            </a:r>
          </a:p>
          <a:p>
            <a:r>
              <a:rPr lang="en-US" sz="3200"/>
              <a:t>In the tourism industry Cyprus ranks 1st in the world </a:t>
            </a:r>
          </a:p>
          <a:p>
            <a:r>
              <a:rPr lang="en-US" sz="3200">
                <a:solidFill>
                  <a:srgbClr val="FFFFFF"/>
                </a:solidFill>
              </a:rPr>
              <a:t>(En.wikipedia.org, 2017)</a:t>
            </a:r>
          </a:p>
        </p:txBody>
      </p:sp>
    </p:spTree>
    <p:extLst>
      <p:ext uri="{BB962C8B-B14F-4D97-AF65-F5344CB8AC3E}">
        <p14:creationId xmlns:p14="http://schemas.microsoft.com/office/powerpoint/2010/main" val="3220768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5E4778A-B380-4BDC-91C2-9C66774E151E}"/>
              </a:ext>
            </a:extLst>
          </p:cNvPr>
          <p:cNvSpPr>
            <a:spLocks noGrp="1"/>
          </p:cNvSpPr>
          <p:nvPr>
            <p:ph type="title"/>
          </p:nvPr>
        </p:nvSpPr>
        <p:spPr>
          <a:xfrm>
            <a:off x="2895600" y="764373"/>
            <a:ext cx="8610600" cy="1293028"/>
          </a:xfrm>
        </p:spPr>
        <p:txBody>
          <a:bodyPr>
            <a:normAutofit/>
          </a:bodyPr>
          <a:lstStyle/>
          <a:p>
            <a:r>
              <a:rPr lang="en-GB" b="1">
                <a:solidFill>
                  <a:srgbClr val="B00000"/>
                </a:solidFill>
              </a:rPr>
              <a:t> </a:t>
            </a:r>
            <a:r>
              <a:rPr lang="en-GB" sz="4800" b="1" i="1">
                <a:solidFill>
                  <a:srgbClr val="B00000"/>
                </a:solidFill>
              </a:rPr>
              <a:t>sustainable projects </a:t>
            </a:r>
            <a:r>
              <a:rPr lang="en-GB" sz="4800" i="1">
                <a:solidFill>
                  <a:srgbClr val="B00000"/>
                </a:solidFill>
              </a:rPr>
              <a:t> </a:t>
            </a:r>
            <a:r>
              <a:rPr lang="en-GB">
                <a:solidFill>
                  <a:srgbClr val="B00000"/>
                </a:solidFill>
              </a:rPr>
              <a:t>       </a:t>
            </a:r>
          </a:p>
        </p:txBody>
      </p:sp>
      <p:pic>
        <p:nvPicPr>
          <p:cNvPr id="5" name="Picture 5" descr="Emoto &lt;strong&gt;Peace&lt;/strong&gt; &lt;strong&gt;Project&lt;/strong&gt; KIDS Book by Lindsay Hemp - GoFundMe">
            <a:extLst>
              <a:ext uri="{FF2B5EF4-FFF2-40B4-BE49-F238E27FC236}">
                <a16:creationId xmlns="" xmlns:a16="http://schemas.microsoft.com/office/drawing/2014/main" id="{FC5CA92C-1584-44EB-BE06-9EAA5898B0EA}"/>
              </a:ext>
            </a:extLst>
          </p:cNvPr>
          <p:cNvPicPr>
            <a:picLocks noGrp="1" noChangeAspect="1"/>
          </p:cNvPicPr>
          <p:nvPr>
            <p:ph sz="half" idx="1"/>
          </p:nvPr>
        </p:nvPicPr>
        <p:blipFill>
          <a:blip r:embed="rId2"/>
          <a:stretch>
            <a:fillRect/>
          </a:stretch>
        </p:blipFill>
        <p:spPr>
          <a:xfrm>
            <a:off x="542925" y="2457450"/>
            <a:ext cx="10482096" cy="3603625"/>
          </a:xfrm>
          <a:prstGeom prst="rect">
            <a:avLst/>
          </a:prstGeom>
        </p:spPr>
      </p:pic>
      <p:sp>
        <p:nvSpPr>
          <p:cNvPr id="4" name="Content Placeholder 3">
            <a:extLst>
              <a:ext uri="{FF2B5EF4-FFF2-40B4-BE49-F238E27FC236}">
                <a16:creationId xmlns="" xmlns:a16="http://schemas.microsoft.com/office/drawing/2014/main" id="{45E54D1D-1354-4744-AE28-C92FF054AB6C}"/>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1679325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C96FC0-21BB-46C4-B21C-1B298292EFDD}"/>
              </a:ext>
            </a:extLst>
          </p:cNvPr>
          <p:cNvSpPr>
            <a:spLocks noGrp="1"/>
          </p:cNvSpPr>
          <p:nvPr>
            <p:ph type="title"/>
          </p:nvPr>
        </p:nvSpPr>
        <p:spPr/>
        <p:txBody>
          <a:bodyPr/>
          <a:lstStyle/>
          <a:p>
            <a:r>
              <a:rPr lang="en-GB" sz="4400" i="1">
                <a:solidFill>
                  <a:srgbClr val="FFFFFF"/>
                </a:solidFill>
                <a:latin typeface="Century Gothic"/>
              </a:rPr>
              <a:t>project of the century   </a:t>
            </a:r>
            <a:r>
              <a:rPr lang="en-GB">
                <a:solidFill>
                  <a:srgbClr val="FFFFFF"/>
                </a:solidFill>
                <a:latin typeface="Calibri"/>
              </a:rPr>
              <a:t>    </a:t>
            </a:r>
            <a:r>
              <a:rPr lang="en-GB">
                <a:solidFill>
                  <a:srgbClr val="000000"/>
                </a:solidFill>
                <a:latin typeface="Calibri"/>
              </a:rPr>
              <a:t>”</a:t>
            </a:r>
            <a:endParaRPr lang="en-US"/>
          </a:p>
        </p:txBody>
      </p:sp>
      <p:sp>
        <p:nvSpPr>
          <p:cNvPr id="3" name="Content Placeholder 2">
            <a:extLst>
              <a:ext uri="{FF2B5EF4-FFF2-40B4-BE49-F238E27FC236}">
                <a16:creationId xmlns="" xmlns:a16="http://schemas.microsoft.com/office/drawing/2014/main" id="{2AF79FB3-4511-4D25-8BCE-F2471BF54B38}"/>
              </a:ext>
            </a:extLst>
          </p:cNvPr>
          <p:cNvSpPr>
            <a:spLocks noGrp="1"/>
          </p:cNvSpPr>
          <p:nvPr>
            <p:ph idx="1"/>
          </p:nvPr>
        </p:nvSpPr>
        <p:spPr/>
        <p:txBody>
          <a:bodyPr vert="horz" lIns="91440" tIns="45720" rIns="91440" bIns="45720" rtlCol="0" anchor="t">
            <a:normAutofit/>
          </a:bodyPr>
          <a:lstStyle/>
          <a:p>
            <a:endParaRPr lang="en-GB" sz="2700">
              <a:latin typeface="Calibri"/>
              <a:ea typeface="Calibri"/>
              <a:cs typeface="Calibri"/>
            </a:endParaRPr>
          </a:p>
          <a:p>
            <a:r>
              <a:rPr lang="en-GB" sz="2700" err="1">
                <a:latin typeface="Calibri"/>
                <a:ea typeface="Calibri"/>
                <a:cs typeface="Calibri"/>
              </a:rPr>
              <a:t>Transfering</a:t>
            </a:r>
            <a:r>
              <a:rPr lang="en-GB" sz="2700">
                <a:latin typeface="Calibri"/>
                <a:ea typeface="Calibri"/>
                <a:cs typeface="Calibri"/>
              </a:rPr>
              <a:t> the water resource from the river by pipelines </a:t>
            </a:r>
          </a:p>
          <a:p>
            <a:r>
              <a:rPr lang="en-GB" sz="2700">
                <a:latin typeface="Calibri"/>
                <a:ea typeface="Calibri"/>
                <a:cs typeface="Calibri"/>
              </a:rPr>
              <a:t>Under the water 250m deep/820 feet and 80km long /50miles</a:t>
            </a:r>
          </a:p>
          <a:p>
            <a:r>
              <a:rPr lang="en-GB" sz="2700">
                <a:latin typeface="Calibri"/>
                <a:ea typeface="Calibri"/>
                <a:cs typeface="Calibri"/>
              </a:rPr>
              <a:t> Time spam  of 50 years</a:t>
            </a:r>
          </a:p>
          <a:p>
            <a:r>
              <a:rPr lang="en-GB" sz="2700">
                <a:latin typeface="Calibri"/>
                <a:ea typeface="Calibri"/>
                <a:cs typeface="Calibri"/>
              </a:rPr>
              <a:t> Drinking 50.3 %</a:t>
            </a:r>
          </a:p>
          <a:p>
            <a:r>
              <a:rPr lang="en-GB" sz="2700">
                <a:latin typeface="Calibri"/>
                <a:ea typeface="Calibri"/>
                <a:cs typeface="Calibri"/>
              </a:rPr>
              <a:t> Agriculture 49.7%</a:t>
            </a:r>
          </a:p>
          <a:p>
            <a:r>
              <a:rPr lang="en-GB" sz="2700">
                <a:latin typeface="Calibri"/>
                <a:ea typeface="Calibri"/>
                <a:cs typeface="Calibri"/>
              </a:rPr>
              <a:t> Cost of the project $ 450 million </a:t>
            </a:r>
            <a:r>
              <a:rPr lang="en-GB" sz="2700">
                <a:solidFill>
                  <a:srgbClr val="FFFFFF"/>
                </a:solidFill>
                <a:latin typeface="Calibri"/>
                <a:ea typeface="Calibri"/>
                <a:cs typeface="Calibri"/>
              </a:rPr>
              <a:t>(</a:t>
            </a:r>
            <a:r>
              <a:rPr lang="en-GB" sz="2700" err="1">
                <a:solidFill>
                  <a:srgbClr val="FFFFFF"/>
                </a:solidFill>
                <a:latin typeface="Calibri"/>
                <a:ea typeface="Calibri"/>
                <a:cs typeface="Calibri"/>
              </a:rPr>
              <a:t>Suner</a:t>
            </a:r>
            <a:r>
              <a:rPr lang="en-GB" sz="2700">
                <a:solidFill>
                  <a:srgbClr val="FFFFFF"/>
                </a:solidFill>
                <a:latin typeface="Calibri"/>
                <a:ea typeface="Calibri"/>
                <a:cs typeface="Calibri"/>
              </a:rPr>
              <a:t> and </a:t>
            </a:r>
            <a:r>
              <a:rPr lang="en-GB" sz="2700" err="1">
                <a:solidFill>
                  <a:srgbClr val="FFFFFF"/>
                </a:solidFill>
                <a:latin typeface="Calibri"/>
                <a:ea typeface="Calibri"/>
                <a:cs typeface="Calibri"/>
              </a:rPr>
              <a:t>Kırval</a:t>
            </a:r>
            <a:r>
              <a:rPr lang="en-GB" sz="2700">
                <a:solidFill>
                  <a:srgbClr val="FFFFFF"/>
                </a:solidFill>
                <a:latin typeface="Calibri"/>
                <a:ea typeface="Calibri"/>
                <a:cs typeface="Calibri"/>
              </a:rPr>
              <a:t>, 2017)</a:t>
            </a:r>
          </a:p>
          <a:p>
            <a:endParaRPr lang="en-GB" sz="2700">
              <a:latin typeface="Calibri"/>
              <a:ea typeface="Calibri"/>
              <a:cs typeface="Calibri"/>
            </a:endParaRPr>
          </a:p>
          <a:p>
            <a:endParaRPr lang="en-GB" sz="2700">
              <a:latin typeface="Calibri"/>
              <a:ea typeface="Calibri"/>
              <a:cs typeface="Calibri"/>
            </a:endParaRPr>
          </a:p>
          <a:p>
            <a:endParaRPr lang="en-GB" sz="2700">
              <a:latin typeface="Calibri"/>
              <a:ea typeface="Calibri"/>
              <a:cs typeface="Calibri"/>
            </a:endParaRPr>
          </a:p>
          <a:p>
            <a:endParaRPr lang="en-GB" sz="2700">
              <a:latin typeface="Calibri"/>
              <a:ea typeface="Calibri"/>
              <a:cs typeface="Calibri"/>
            </a:endParaRPr>
          </a:p>
          <a:p>
            <a:endParaRPr lang="en-GB" sz="3200">
              <a:solidFill>
                <a:srgbClr val="FFFFFF"/>
              </a:solidFill>
            </a:endParaRPr>
          </a:p>
        </p:txBody>
      </p:sp>
    </p:spTree>
    <p:extLst>
      <p:ext uri="{BB962C8B-B14F-4D97-AF65-F5344CB8AC3E}">
        <p14:creationId xmlns:p14="http://schemas.microsoft.com/office/powerpoint/2010/main" val="3495044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61469C0-8BFF-496A-BD92-5C6A8245E740}"/>
              </a:ext>
            </a:extLst>
          </p:cNvPr>
          <p:cNvSpPr>
            <a:spLocks noGrp="1"/>
          </p:cNvSpPr>
          <p:nvPr>
            <p:ph type="title"/>
          </p:nvPr>
        </p:nvSpPr>
        <p:spPr/>
        <p:txBody>
          <a:bodyPr/>
          <a:lstStyle/>
          <a:p>
            <a:r>
              <a:rPr lang="en-GB"/>
              <a:t>Plastic reduction         </a:t>
            </a:r>
          </a:p>
        </p:txBody>
      </p:sp>
      <p:sp>
        <p:nvSpPr>
          <p:cNvPr id="3" name="Content Placeholder 2">
            <a:extLst>
              <a:ext uri="{FF2B5EF4-FFF2-40B4-BE49-F238E27FC236}">
                <a16:creationId xmlns="" xmlns:a16="http://schemas.microsoft.com/office/drawing/2014/main" id="{3C726861-5AC4-4FC9-8EC7-9752F6889C78}"/>
              </a:ext>
            </a:extLst>
          </p:cNvPr>
          <p:cNvSpPr>
            <a:spLocks noGrp="1"/>
          </p:cNvSpPr>
          <p:nvPr>
            <p:ph idx="1"/>
          </p:nvPr>
        </p:nvSpPr>
        <p:spPr/>
        <p:txBody>
          <a:bodyPr vert="horz" lIns="91440" tIns="45720" rIns="91440" bIns="45720" rtlCol="0" anchor="t">
            <a:normAutofit fontScale="92500"/>
          </a:bodyPr>
          <a:lstStyle/>
          <a:p>
            <a:r>
              <a:rPr lang="en-GB" sz="2800" b="1">
                <a:solidFill>
                  <a:srgbClr val="F2F2F2"/>
                </a:solidFill>
                <a:latin typeface="Calibri"/>
              </a:rPr>
              <a:t>28 Hotels has been involved </a:t>
            </a:r>
          </a:p>
          <a:p>
            <a:r>
              <a:rPr lang="en-GB" sz="2800" b="1">
                <a:solidFill>
                  <a:srgbClr val="F2F2F2"/>
                </a:solidFill>
                <a:latin typeface="Calibri"/>
              </a:rPr>
              <a:t>The objectives is to reduce 10% of waste</a:t>
            </a:r>
          </a:p>
          <a:p>
            <a:r>
              <a:rPr lang="en-US" sz="2800">
                <a:solidFill>
                  <a:srgbClr val="F2F2F2"/>
                </a:solidFill>
                <a:latin typeface="Calibri"/>
              </a:rPr>
              <a:t>The most results came from</a:t>
            </a:r>
            <a:endParaRPr lang="en-GB" sz="2800" b="1">
              <a:solidFill>
                <a:srgbClr val="F2F2F2"/>
              </a:solidFill>
              <a:latin typeface="Calibri"/>
            </a:endParaRPr>
          </a:p>
          <a:p>
            <a:pPr marL="457200" indent="-457200">
              <a:buAutoNum type="arabicPeriod"/>
            </a:pPr>
            <a:r>
              <a:rPr lang="en-US" sz="2800">
                <a:solidFill>
                  <a:srgbClr val="F2F2F2"/>
                </a:solidFill>
                <a:latin typeface="Calibri"/>
              </a:rPr>
              <a:t> Replacing the bottle water with drinking water</a:t>
            </a:r>
            <a:endParaRPr lang="en-GB" sz="2800" b="1">
              <a:solidFill>
                <a:srgbClr val="F2F2F2"/>
              </a:solidFill>
              <a:latin typeface="Calibri"/>
            </a:endParaRPr>
          </a:p>
          <a:p>
            <a:pPr marL="457200" indent="-457200">
              <a:buAutoNum type="arabicPeriod"/>
            </a:pPr>
            <a:r>
              <a:rPr lang="en-US" sz="2800">
                <a:solidFill>
                  <a:srgbClr val="F2F2F2"/>
                </a:solidFill>
                <a:latin typeface="Calibri"/>
              </a:rPr>
              <a:t>Use plastic cups with multi use cups                             </a:t>
            </a:r>
            <a:endParaRPr lang="en-GB" sz="2800" b="1">
              <a:solidFill>
                <a:srgbClr val="F2F2F2"/>
              </a:solidFill>
              <a:latin typeface="Calibri"/>
            </a:endParaRPr>
          </a:p>
          <a:p>
            <a:pPr marL="457200" indent="-457200">
              <a:buAutoNum type="arabicPeriod"/>
            </a:pPr>
            <a:r>
              <a:rPr lang="en-US" sz="2800">
                <a:solidFill>
                  <a:srgbClr val="F2F2F2"/>
                </a:solidFill>
                <a:latin typeface="Calibri"/>
              </a:rPr>
              <a:t>  Providing straws if they asking for it</a:t>
            </a:r>
            <a:endParaRPr lang="en-GB" sz="2800" b="1">
              <a:solidFill>
                <a:srgbClr val="F2F2F2"/>
              </a:solidFill>
              <a:latin typeface="Calibri"/>
            </a:endParaRPr>
          </a:p>
          <a:p>
            <a:endParaRPr lang="en-GB" sz="2800" b="1">
              <a:solidFill>
                <a:srgbClr val="F2F2F2"/>
              </a:solidFill>
              <a:latin typeface="Calibri"/>
            </a:endParaRPr>
          </a:p>
          <a:p>
            <a:r>
              <a:rPr lang="en-GB" sz="2800" b="1">
                <a:solidFill>
                  <a:srgbClr val="F2F2F2"/>
                </a:solidFill>
                <a:latin typeface="Calibri"/>
              </a:rPr>
              <a:t>Result: 110 000 euros saved by 4-5 month perio</a:t>
            </a:r>
            <a:r>
              <a:rPr lang="en-GB" sz="2800" b="1">
                <a:solidFill>
                  <a:srgbClr val="FFFFFF"/>
                </a:solidFill>
                <a:latin typeface="Calibri"/>
              </a:rPr>
              <a:t>d</a:t>
            </a:r>
            <a:r>
              <a:rPr lang="en-GB" sz="2800">
                <a:solidFill>
                  <a:srgbClr val="FFFFFF"/>
                </a:solidFill>
                <a:latin typeface="Calibri"/>
              </a:rPr>
              <a:t>(Qualitycoast.info, 2017)</a:t>
            </a:r>
          </a:p>
        </p:txBody>
      </p:sp>
      <p:pic>
        <p:nvPicPr>
          <p:cNvPr id="4" name="Picture 4" descr="&lt;strong&gt;Plastic&lt;/strong&gt; drink and food &lt;strong&gt;containers&lt;/strong&gt; – why you should avoid ...">
            <a:extLst>
              <a:ext uri="{FF2B5EF4-FFF2-40B4-BE49-F238E27FC236}">
                <a16:creationId xmlns="" xmlns:a16="http://schemas.microsoft.com/office/drawing/2014/main" id="{1E03DD7C-0056-4EF5-9E70-5EC2A1912614}"/>
              </a:ext>
            </a:extLst>
          </p:cNvPr>
          <p:cNvPicPr>
            <a:picLocks noChangeAspect="1"/>
          </p:cNvPicPr>
          <p:nvPr/>
        </p:nvPicPr>
        <p:blipFill>
          <a:blip r:embed="rId2"/>
          <a:stretch>
            <a:fillRect/>
          </a:stretch>
        </p:blipFill>
        <p:spPr>
          <a:xfrm>
            <a:off x="8077200" y="2238375"/>
            <a:ext cx="3820719" cy="2414588"/>
          </a:xfrm>
          <a:prstGeom prst="rect">
            <a:avLst/>
          </a:prstGeom>
        </p:spPr>
      </p:pic>
    </p:spTree>
    <p:extLst>
      <p:ext uri="{BB962C8B-B14F-4D97-AF65-F5344CB8AC3E}">
        <p14:creationId xmlns:p14="http://schemas.microsoft.com/office/powerpoint/2010/main" val="3396782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6C7F7A4-EC0D-4610-B3DA-7A6C5567A8CA}"/>
              </a:ext>
            </a:extLst>
          </p:cNvPr>
          <p:cNvSpPr>
            <a:spLocks noGrp="1"/>
          </p:cNvSpPr>
          <p:nvPr>
            <p:ph type="title"/>
          </p:nvPr>
        </p:nvSpPr>
        <p:spPr/>
        <p:txBody>
          <a:bodyPr/>
          <a:lstStyle/>
          <a:p>
            <a:r>
              <a:rPr lang="en-GB" sz="4400" i="1"/>
              <a:t>Community participatio</a:t>
            </a:r>
            <a:r>
              <a:rPr lang="en-GB"/>
              <a:t>n</a:t>
            </a:r>
          </a:p>
        </p:txBody>
      </p:sp>
      <p:sp>
        <p:nvSpPr>
          <p:cNvPr id="3" name="Content Placeholder 2">
            <a:extLst>
              <a:ext uri="{FF2B5EF4-FFF2-40B4-BE49-F238E27FC236}">
                <a16:creationId xmlns="" xmlns:a16="http://schemas.microsoft.com/office/drawing/2014/main" id="{01EF7768-0370-436B-B35D-AF6ACD592118}"/>
              </a:ext>
            </a:extLst>
          </p:cNvPr>
          <p:cNvSpPr>
            <a:spLocks noGrp="1"/>
          </p:cNvSpPr>
          <p:nvPr>
            <p:ph idx="1"/>
          </p:nvPr>
        </p:nvSpPr>
        <p:spPr>
          <a:xfrm>
            <a:off x="4991100" y="1095375"/>
            <a:ext cx="6510618" cy="5471925"/>
          </a:xfrm>
        </p:spPr>
        <p:txBody>
          <a:bodyPr vert="horz" lIns="91440" tIns="45720" rIns="91440" bIns="45720" rtlCol="0" anchor="t">
            <a:normAutofit fontScale="32500" lnSpcReduction="20000"/>
          </a:bodyPr>
          <a:lstStyle/>
          <a:p>
            <a:pPr marL="0" indent="0">
              <a:buNone/>
            </a:pPr>
            <a:r>
              <a:rPr lang="en-GB" sz="6000" dirty="0"/>
              <a:t>One of the tourism structure is sport tourism.</a:t>
            </a:r>
            <a:endParaRPr lang="en-GB" sz="6000" dirty="0"/>
          </a:p>
          <a:p>
            <a:pPr marL="0" indent="0">
              <a:buNone/>
            </a:pPr>
            <a:r>
              <a:rPr lang="en-GB" sz="6000" dirty="0"/>
              <a:t>Cyprus has a great climate during the year and it has fantastic sport facilities, that’s why every year many people of all over the world come to Cyprus for sport events like marathon, swimming and football</a:t>
            </a:r>
            <a:r>
              <a:rPr lang="en-GB" sz="2400" dirty="0"/>
              <a:t>.</a:t>
            </a:r>
            <a:endParaRPr lang="en-GB" sz="2400" dirty="0"/>
          </a:p>
          <a:p>
            <a:r>
              <a:rPr lang="en-GB" sz="2400" dirty="0"/>
              <a:t/>
            </a:r>
            <a:br>
              <a:rPr lang="en-GB" sz="2400" dirty="0"/>
            </a:br>
            <a:r>
              <a:rPr lang="en-GB" sz="6000" dirty="0"/>
              <a:t/>
            </a:r>
            <a:br>
              <a:rPr lang="en-GB" sz="6000" dirty="0"/>
            </a:br>
            <a:endParaRPr lang="en-GB" sz="6200" b="1" dirty="0">
              <a:latin typeface="Arial"/>
              <a:cs typeface="Arial"/>
            </a:endParaRPr>
          </a:p>
          <a:p>
            <a:r>
              <a:rPr lang="en-GB" sz="6200" dirty="0"/>
              <a:t>There are three kinds of sport tourism: </a:t>
            </a:r>
          </a:p>
          <a:p>
            <a:r>
              <a:rPr lang="en-GB" sz="800" dirty="0"/>
              <a:t/>
            </a:r>
            <a:br>
              <a:rPr lang="en-GB" sz="800" dirty="0"/>
            </a:br>
            <a:endParaRPr lang="en-GB" sz="7200" b="1" dirty="0">
              <a:solidFill>
                <a:srgbClr val="FFFFFF"/>
              </a:solidFill>
              <a:latin typeface="Arial"/>
              <a:ea typeface="Arial"/>
              <a:cs typeface="Arial"/>
            </a:endParaRPr>
          </a:p>
          <a:p>
            <a:pPr marL="742950" indent="-742950">
              <a:buAutoNum type="arabicPeriod"/>
            </a:pPr>
            <a:r>
              <a:rPr lang="en-GB" sz="7200" b="1" dirty="0">
                <a:solidFill>
                  <a:srgbClr val="FFFFFF"/>
                </a:solidFill>
                <a:latin typeface="Arial"/>
                <a:ea typeface="Arial"/>
                <a:cs typeface="Arial"/>
              </a:rPr>
              <a:t>Sport event tourism</a:t>
            </a:r>
          </a:p>
          <a:p>
            <a:pPr marL="742950" indent="-742950">
              <a:buAutoNum type="arabicPeriod"/>
            </a:pPr>
            <a:r>
              <a:rPr lang="en-GB" sz="7200" b="1" dirty="0">
                <a:solidFill>
                  <a:srgbClr val="FFFFFF"/>
                </a:solidFill>
                <a:latin typeface="Arial"/>
                <a:ea typeface="Arial"/>
                <a:cs typeface="Arial"/>
              </a:rPr>
              <a:t>Active sport tourism</a:t>
            </a:r>
          </a:p>
          <a:p>
            <a:pPr marL="742950" indent="-742950">
              <a:buAutoNum type="arabicPeriod"/>
            </a:pPr>
            <a:r>
              <a:rPr lang="en-GB" sz="7200" b="1" dirty="0">
                <a:solidFill>
                  <a:srgbClr val="FFFFFF"/>
                </a:solidFill>
                <a:latin typeface="Arial"/>
                <a:ea typeface="Arial"/>
                <a:cs typeface="Arial"/>
              </a:rPr>
              <a:t>Passive sport tourism</a:t>
            </a:r>
          </a:p>
          <a:p>
            <a:pPr>
              <a:buNone/>
            </a:pPr>
            <a:endParaRPr lang="en-GB" dirty="0">
              <a:solidFill>
                <a:srgbClr val="FFFFFF"/>
              </a:solidFill>
              <a:latin typeface="Century Gothic"/>
              <a:ea typeface="Arial"/>
              <a:cs typeface="Arial"/>
            </a:endParaRPr>
          </a:p>
          <a:p>
            <a:pPr marL="0" indent="0">
              <a:buNone/>
            </a:pPr>
            <a:endParaRPr lang="en-GB" sz="4400" i="1" dirty="0">
              <a:solidFill>
                <a:srgbClr val="FFFFFF"/>
              </a:solidFill>
              <a:latin typeface="Arial"/>
              <a:ea typeface="Arial"/>
              <a:cs typeface="Arial"/>
            </a:endParaRPr>
          </a:p>
          <a:p>
            <a:pPr marL="0" indent="0">
              <a:buNone/>
            </a:pPr>
            <a:endParaRPr lang="en-GB" sz="3200" i="1" dirty="0">
              <a:solidFill>
                <a:srgbClr val="FFFFFF"/>
              </a:solidFill>
              <a:latin typeface="Arial"/>
              <a:ea typeface="Arial"/>
              <a:cs typeface="Arial"/>
            </a:endParaRPr>
          </a:p>
          <a:p>
            <a:pPr>
              <a:buFont typeface="Arial"/>
            </a:pPr>
            <a:r>
              <a:rPr lang="en-GB" sz="3600" dirty="0">
                <a:solidFill>
                  <a:srgbClr val="000000"/>
                </a:solidFill>
                <a:latin typeface="Arial"/>
                <a:ea typeface="Arial"/>
                <a:cs typeface="Arial"/>
              </a:rPr>
              <a:t> </a:t>
            </a:r>
            <a:r>
              <a:rPr lang="en-GB" sz="3600" b="0" i="0" u="none" strike="noStrike" dirty="0">
                <a:solidFill>
                  <a:srgbClr val="000000"/>
                </a:solidFill>
                <a:latin typeface="Arial"/>
                <a:ea typeface="Arial"/>
                <a:cs typeface="Arial"/>
              </a:rPr>
              <a:t>Cyprus</a:t>
            </a:r>
            <a:endParaRPr lang="en-GB" dirty="0"/>
          </a:p>
        </p:txBody>
      </p:sp>
      <p:sp>
        <p:nvSpPr>
          <p:cNvPr id="5" name="Text Placeholder 4">
            <a:extLst>
              <a:ext uri="{FF2B5EF4-FFF2-40B4-BE49-F238E27FC236}">
                <a16:creationId xmlns="" xmlns:a16="http://schemas.microsoft.com/office/drawing/2014/main" id="{BF51A370-6680-4413-B62A-89010FAD94B9}"/>
              </a:ext>
            </a:extLst>
          </p:cNvPr>
          <p:cNvSpPr>
            <a:spLocks noGrp="1"/>
          </p:cNvSpPr>
          <p:nvPr>
            <p:ph type="body" sz="half" idx="2"/>
          </p:nvPr>
        </p:nvSpPr>
        <p:spPr/>
        <p:txBody>
          <a:bodyPr>
            <a:normAutofit/>
          </a:bodyPr>
          <a:lstStyle/>
          <a:p>
            <a:r>
              <a:rPr lang="en-GB" sz="3600"/>
              <a:t>SPORT TOURISM IN CYPRUS</a:t>
            </a:r>
          </a:p>
        </p:txBody>
      </p:sp>
    </p:spTree>
    <p:extLst>
      <p:ext uri="{BB962C8B-B14F-4D97-AF65-F5344CB8AC3E}">
        <p14:creationId xmlns:p14="http://schemas.microsoft.com/office/powerpoint/2010/main" val="1425305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92FD215-B428-436A-9B3A-1D29E0426938}"/>
              </a:ext>
            </a:extLst>
          </p:cNvPr>
          <p:cNvSpPr>
            <a:spLocks noGrp="1"/>
          </p:cNvSpPr>
          <p:nvPr>
            <p:ph type="title"/>
          </p:nvPr>
        </p:nvSpPr>
        <p:spPr/>
        <p:txBody>
          <a:bodyPr/>
          <a:lstStyle/>
          <a:p>
            <a:r>
              <a:rPr lang="en-GB" sz="4400" i="1" u="none" strike="noStrike" dirty="0">
                <a:solidFill>
                  <a:srgbClr val="FFFFFF"/>
                </a:solidFill>
                <a:latin typeface="Calibri"/>
                <a:ea typeface="Calibri"/>
                <a:cs typeface="Calibri"/>
              </a:rPr>
              <a:t> </a:t>
            </a:r>
            <a:r>
              <a:rPr lang="en-GB" b="1" dirty="0"/>
              <a:t>Economic, social and environmental effect:</a:t>
            </a:r>
            <a:r>
              <a:rPr lang="en-GB" dirty="0"/>
              <a:t/>
            </a:r>
            <a:br>
              <a:rPr lang="en-GB" dirty="0"/>
            </a:br>
            <a:endParaRPr lang="en-GB" i="1" dirty="0"/>
          </a:p>
        </p:txBody>
      </p:sp>
      <p:sp>
        <p:nvSpPr>
          <p:cNvPr id="4" name="Text Placeholder 3">
            <a:extLst>
              <a:ext uri="{FF2B5EF4-FFF2-40B4-BE49-F238E27FC236}">
                <a16:creationId xmlns="" xmlns:a16="http://schemas.microsoft.com/office/drawing/2014/main" id="{129DEB35-79EC-4382-A7DC-E9D0C7073451}"/>
              </a:ext>
            </a:extLst>
          </p:cNvPr>
          <p:cNvSpPr>
            <a:spLocks noGrp="1"/>
          </p:cNvSpPr>
          <p:nvPr>
            <p:ph type="body" sz="half" idx="2"/>
          </p:nvPr>
        </p:nvSpPr>
        <p:spPr>
          <a:xfrm>
            <a:off x="685800" y="3124200"/>
            <a:ext cx="9478851" cy="3094038"/>
          </a:xfrm>
        </p:spPr>
        <p:txBody>
          <a:bodyPr vert="horz" lIns="91440" tIns="45720" rIns="91440" bIns="45720" rtlCol="0" anchor="t">
            <a:normAutofit/>
          </a:bodyPr>
          <a:lstStyle/>
          <a:p>
            <a:r>
              <a:rPr lang="en-GB" sz="2400" dirty="0">
                <a:solidFill>
                  <a:srgbClr val="FFFFFF"/>
                </a:solidFill>
                <a:latin typeface="Arial"/>
                <a:ea typeface="Arial"/>
                <a:cs typeface="Arial"/>
              </a:rPr>
              <a:t>   </a:t>
            </a:r>
            <a:endParaRPr lang="en-GB" sz="2400" dirty="0" smtClean="0">
              <a:solidFill>
                <a:srgbClr val="FFFFFF"/>
              </a:solidFill>
              <a:latin typeface="Arial"/>
              <a:ea typeface="Arial"/>
              <a:cs typeface="Arial"/>
            </a:endParaRPr>
          </a:p>
          <a:p>
            <a:r>
              <a:rPr lang="en-GB" sz="2400" dirty="0">
                <a:solidFill>
                  <a:srgbClr val="FFFFFF"/>
                </a:solidFill>
                <a:latin typeface="Arial"/>
                <a:ea typeface="Arial"/>
                <a:cs typeface="Arial"/>
              </a:rPr>
              <a:t>       </a:t>
            </a:r>
            <a:endParaRPr lang="en-US" dirty="0"/>
          </a:p>
          <a:p>
            <a:r>
              <a:rPr lang="en-GB" sz="2400" dirty="0"/>
              <a:t/>
            </a:r>
            <a:br>
              <a:rPr lang="en-GB" sz="2400" dirty="0"/>
            </a:br>
            <a:endParaRPr lang="en-GB" dirty="0">
              <a:solidFill>
                <a:srgbClr val="FFFFFF"/>
              </a:solidFill>
            </a:endParaRPr>
          </a:p>
        </p:txBody>
      </p:sp>
      <p:pic>
        <p:nvPicPr>
          <p:cNvPr id="3" name="Picture 4" descr="3d small people - positive &lt;strong&gt;symbol&lt;/strong&gt;">
            <a:extLst>
              <a:ext uri="{FF2B5EF4-FFF2-40B4-BE49-F238E27FC236}">
                <a16:creationId xmlns="" xmlns:a16="http://schemas.microsoft.com/office/drawing/2014/main" id="{13363FFE-DAB4-42DC-8216-95F281E25B25}"/>
              </a:ext>
            </a:extLst>
          </p:cNvPr>
          <p:cNvPicPr>
            <a:picLocks noChangeAspect="1"/>
          </p:cNvPicPr>
          <p:nvPr/>
        </p:nvPicPr>
        <p:blipFill>
          <a:blip r:embed="rId2"/>
          <a:stretch>
            <a:fillRect/>
          </a:stretch>
        </p:blipFill>
        <p:spPr>
          <a:xfrm>
            <a:off x="9458325" y="1171797"/>
            <a:ext cx="1849231" cy="1993678"/>
          </a:xfrm>
          <a:prstGeom prst="rect">
            <a:avLst/>
          </a:prstGeom>
        </p:spPr>
      </p:pic>
      <p:sp>
        <p:nvSpPr>
          <p:cNvPr id="5" name="Rectangle 1"/>
          <p:cNvSpPr>
            <a:spLocks noChangeArrowheads="1"/>
          </p:cNvSpPr>
          <p:nvPr/>
        </p:nvSpPr>
        <p:spPr bwMode="auto">
          <a:xfrm>
            <a:off x="0" y="-48399"/>
            <a:ext cx="184731"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anose="020B0604020202020204" pitchFamily="34" charset="0"/>
              </a:rPr>
              <a:t/>
            </a:r>
            <a:br>
              <a:rPr kumimoji="0" lang="en-US" sz="1800" b="0" i="0" u="none" strike="noStrike" cap="none" normalizeH="0" baseline="0" dirty="0" smtClean="0">
                <a:ln>
                  <a:noFill/>
                </a:ln>
                <a:solidFill>
                  <a:schemeClr val="tx1"/>
                </a:solidFill>
                <a:effectLst/>
                <a:latin typeface="Arial" panose="020B0604020202020204" pitchFamily="34" charset="0"/>
              </a:rPr>
            </a:br>
            <a:endParaRPr kumimoji="0" lang="en-US" sz="1800" b="0" i="0" u="none" strike="noStrike" cap="none" normalizeH="0" baseline="0" dirty="0" smtClean="0">
              <a:ln>
                <a:noFill/>
              </a:ln>
              <a:solidFill>
                <a:schemeClr val="tx1"/>
              </a:solidFill>
              <a:effectLst/>
              <a:latin typeface="Arial" panose="020B0604020202020204" pitchFamily="34" charset="0"/>
            </a:endParaRPr>
          </a:p>
        </p:txBody>
      </p:sp>
      <p:sp>
        <p:nvSpPr>
          <p:cNvPr id="8" name="Rectangle 2"/>
          <p:cNvSpPr>
            <a:spLocks noChangeArrowheads="1"/>
          </p:cNvSpPr>
          <p:nvPr/>
        </p:nvSpPr>
        <p:spPr bwMode="auto">
          <a:xfrm>
            <a:off x="685800" y="2975889"/>
            <a:ext cx="10555333"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sz="2200" b="0" i="0" u="none" strike="noStrike" cap="none" normalizeH="0" baseline="0" dirty="0" smtClean="0">
              <a:ln>
                <a:noFill/>
              </a:ln>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lang="en-US" sz="2200"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As we know it is not easy to make an event, you need to think about everything such as:</a:t>
            </a:r>
            <a:endParaRPr kumimoji="0" lang="en-US" sz="2200" b="0" i="0" u="none" strike="noStrike" cap="none" normalizeH="0" baseline="0" dirty="0" smtClean="0">
              <a:ln>
                <a:noFill/>
              </a:ln>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weather</a:t>
            </a:r>
            <a:endParaRPr kumimoji="0" lang="en-US" sz="2200" b="0" i="0" u="none" strike="noStrike" cap="none" normalizeH="0" baseline="0" dirty="0" smtClean="0">
              <a:ln>
                <a:noFill/>
              </a:ln>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the date of event</a:t>
            </a:r>
            <a:endParaRPr kumimoji="0" lang="en-US" sz="2200" b="0" i="0" u="none" strike="noStrike" cap="none" normalizeH="0" baseline="0" dirty="0" smtClean="0">
              <a:ln>
                <a:noFill/>
              </a:ln>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hotel and place</a:t>
            </a:r>
            <a:endParaRPr kumimoji="0" lang="en-US" sz="2200" b="0" i="0" u="none" strike="noStrike" cap="none" normalizeH="0" baseline="0" dirty="0" smtClean="0">
              <a:ln>
                <a:noFill/>
              </a:ln>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transportation</a:t>
            </a:r>
            <a:endParaRPr kumimoji="0" lang="en-US" sz="2200" b="0" i="0" u="none" strike="noStrike" cap="none" normalizeH="0" baseline="0" dirty="0" smtClean="0">
              <a:ln>
                <a:noFill/>
              </a:ln>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tourist and budget.</a:t>
            </a:r>
            <a:endParaRPr kumimoji="0" lang="en-US" sz="1100" b="0" i="0" u="none"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effectLst/>
                <a:latin typeface="Arial" panose="020B0604020202020204" pitchFamily="34" charset="0"/>
              </a:rPr>
              <a:t/>
            </a:r>
            <a:br>
              <a:rPr kumimoji="0" lang="en-US" sz="1800" b="0" i="0" u="none" strike="noStrike" cap="none" normalizeH="0" baseline="0" dirty="0" smtClean="0">
                <a:ln>
                  <a:noFill/>
                </a:ln>
                <a:effectLst/>
                <a:latin typeface="Arial" panose="020B0604020202020204" pitchFamily="34" charset="0"/>
              </a:rPr>
            </a:br>
            <a:endParaRPr kumimoji="0" lang="en-US" sz="1800" b="0" i="0" u="none" strike="noStrike" cap="none" normalizeH="0" baseline="0" dirty="0" smtClean="0">
              <a:ln>
                <a:noFill/>
              </a:ln>
              <a:effectLst/>
              <a:latin typeface="Arial" panose="020B0604020202020204" pitchFamily="34" charset="0"/>
            </a:endParaRPr>
          </a:p>
        </p:txBody>
      </p:sp>
    </p:spTree>
    <p:extLst>
      <p:ext uri="{BB962C8B-B14F-4D97-AF65-F5344CB8AC3E}">
        <p14:creationId xmlns:p14="http://schemas.microsoft.com/office/powerpoint/2010/main" val="172942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7E64DC3-8A6C-432D-A2BF-483185B59631}"/>
              </a:ext>
            </a:extLst>
          </p:cNvPr>
          <p:cNvSpPr>
            <a:spLocks noGrp="1"/>
          </p:cNvSpPr>
          <p:nvPr>
            <p:ph type="title"/>
          </p:nvPr>
        </p:nvSpPr>
        <p:spPr>
          <a:xfrm>
            <a:off x="2895600" y="764373"/>
            <a:ext cx="8610600" cy="1293028"/>
          </a:xfrm>
        </p:spPr>
        <p:txBody>
          <a:bodyPr>
            <a:normAutofit/>
          </a:bodyPr>
          <a:lstStyle/>
          <a:p>
            <a:r>
              <a:rPr lang="en-US" dirty="0" smtClean="0"/>
              <a:t>Sport tourism events</a:t>
            </a:r>
            <a:endParaRPr lang="en-US" dirty="0"/>
          </a:p>
        </p:txBody>
      </p:sp>
      <p:graphicFrame>
        <p:nvGraphicFramePr>
          <p:cNvPr id="8" name="Content Placeholder 2"/>
          <p:cNvGraphicFramePr>
            <a:graphicFrameLocks noGrp="1"/>
          </p:cNvGraphicFramePr>
          <p:nvPr>
            <p:ph idx="1"/>
            <p:extLst>
              <p:ext uri="{D42A27DB-BD31-4B8C-83A1-F6EECF244321}">
                <p14:modId xmlns:p14="http://schemas.microsoft.com/office/powerpoint/2010/main" val="476199575"/>
              </p:ext>
            </p:extLst>
          </p:nvPr>
        </p:nvGraphicFramePr>
        <p:xfrm>
          <a:off x="805218" y="2866030"/>
          <a:ext cx="10901007" cy="3527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0325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Pozitive</a:t>
            </a:r>
            <a:r>
              <a:rPr lang="en-GB" dirty="0" smtClean="0"/>
              <a:t>  impact</a:t>
            </a:r>
            <a:endParaRPr lang="en-GB" dirty="0"/>
          </a:p>
        </p:txBody>
      </p:sp>
      <p:sp>
        <p:nvSpPr>
          <p:cNvPr id="4" name="Rectangle 1"/>
          <p:cNvSpPr>
            <a:spLocks noGrp="1" noChangeArrowheads="1"/>
          </p:cNvSpPr>
          <p:nvPr>
            <p:ph idx="1"/>
          </p:nvPr>
        </p:nvSpPr>
        <p:spPr bwMode="auto">
          <a:xfrm>
            <a:off x="685800" y="3114015"/>
            <a:ext cx="6342442" cy="2185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Making opportunity to make good health and fitness</a:t>
            </a:r>
            <a:endParaRPr kumimoji="0" lang="en-US" sz="2200" b="0" i="0" u="none" strike="noStrike" cap="none" normalizeH="0" baseline="0" dirty="0" smtClean="0">
              <a:ln>
                <a:noFill/>
              </a:ln>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Making entertainment</a:t>
            </a:r>
            <a:endParaRPr kumimoji="0" lang="en-US" sz="2200" b="0" i="0" u="none" strike="noStrike" cap="none" normalizeH="0" baseline="0" dirty="0" smtClean="0">
              <a:ln>
                <a:noFill/>
              </a:ln>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Making new business</a:t>
            </a:r>
            <a:endParaRPr kumimoji="0" lang="en-US" sz="2200" b="0" i="0" u="none" strike="noStrike" cap="none" normalizeH="0" baseline="0" dirty="0" smtClean="0">
              <a:ln>
                <a:noFill/>
              </a:ln>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effectLst/>
                <a:latin typeface="Calibri" panose="020F0502020204030204" pitchFamily="34" charset="0"/>
                <a:cs typeface="Calibri" panose="020F0502020204030204" pitchFamily="34" charset="0"/>
              </a:rPr>
              <a:t>Making job</a:t>
            </a:r>
            <a:endParaRPr kumimoji="0" lang="en-US" sz="1100" b="0" i="0" u="none"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effectLst/>
                <a:latin typeface="Arial" panose="020B0604020202020204" pitchFamily="34" charset="0"/>
              </a:rPr>
              <a:t/>
            </a:r>
            <a:br>
              <a:rPr kumimoji="0" lang="en-US" sz="1800" b="0" i="0" u="none" strike="noStrike" cap="none" normalizeH="0" baseline="0" dirty="0" smtClean="0">
                <a:ln>
                  <a:noFill/>
                </a:ln>
                <a:effectLst/>
                <a:latin typeface="Arial" panose="020B0604020202020204" pitchFamily="34" charset="0"/>
              </a:rPr>
            </a:br>
            <a:endParaRPr kumimoji="0" lang="en-US" sz="1800" b="0" i="0" u="none" strike="noStrike" cap="none" normalizeH="0" baseline="0" dirty="0" smtClean="0">
              <a:ln>
                <a:noFill/>
              </a:ln>
              <a:effectLst/>
              <a:latin typeface="Arial" panose="020B0604020202020204" pitchFamily="34" charset="0"/>
            </a:endParaRPr>
          </a:p>
        </p:txBody>
      </p:sp>
    </p:spTree>
    <p:extLst>
      <p:ext uri="{BB962C8B-B14F-4D97-AF65-F5344CB8AC3E}">
        <p14:creationId xmlns:p14="http://schemas.microsoft.com/office/powerpoint/2010/main" val="888265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 xmlns:a16="http://schemas.microsoft.com/office/drawing/2014/main" id="{1FDFF85F-F105-40D5-9793-90419158C3BD}"/>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 xmlns:a16="http://schemas.microsoft.com/office/drawing/2014/main" id="{35AB47A4-BA8C-4250-88BD-D49C68C5F9E9}"/>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a:extLst>
              <a:ext uri="{FF2B5EF4-FFF2-40B4-BE49-F238E27FC236}">
                <a16:creationId xmlns="" xmlns:a16="http://schemas.microsoft.com/office/drawing/2014/main" id="{66C8958D-EB99-414F-B735-863B67BB14D3}"/>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 xmlns:a16="http://schemas.microsoft.com/office/drawing/2014/main" id="{39E5F3CB-7BDD-4E64-B274-CD900F08C6F3}"/>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pic>
        <p:nvPicPr>
          <p:cNvPr id="4" name="Picture 4">
            <a:extLst>
              <a:ext uri="{FF2B5EF4-FFF2-40B4-BE49-F238E27FC236}">
                <a16:creationId xmlns="" xmlns:a16="http://schemas.microsoft.com/office/drawing/2014/main" id="{569208F1-651A-4E21-B3D7-76DD0893E55D}"/>
              </a:ext>
            </a:extLst>
          </p:cNvPr>
          <p:cNvPicPr>
            <a:picLocks noChangeAspect="1"/>
          </p:cNvPicPr>
          <p:nvPr/>
        </p:nvPicPr>
        <p:blipFill>
          <a:blip r:embed="rId4"/>
          <a:stretch>
            <a:fillRect/>
          </a:stretch>
        </p:blipFill>
        <p:spPr>
          <a:xfrm>
            <a:off x="5628471" y="643467"/>
            <a:ext cx="5571066" cy="5571066"/>
          </a:xfrm>
          <a:prstGeom prst="rect">
            <a:avLst/>
          </a:prstGeom>
        </p:spPr>
      </p:pic>
      <p:sp>
        <p:nvSpPr>
          <p:cNvPr id="2" name="Title 1">
            <a:extLst>
              <a:ext uri="{FF2B5EF4-FFF2-40B4-BE49-F238E27FC236}">
                <a16:creationId xmlns="" xmlns:a16="http://schemas.microsoft.com/office/drawing/2014/main" id="{937241DA-3436-401F-9B4C-1221F6EE7F1C}"/>
              </a:ext>
            </a:extLst>
          </p:cNvPr>
          <p:cNvSpPr>
            <a:spLocks noGrp="1"/>
          </p:cNvSpPr>
          <p:nvPr>
            <p:ph type="title"/>
          </p:nvPr>
        </p:nvSpPr>
        <p:spPr>
          <a:xfrm>
            <a:off x="685800" y="764373"/>
            <a:ext cx="3687417" cy="1920372"/>
          </a:xfrm>
        </p:spPr>
        <p:txBody>
          <a:bodyPr>
            <a:normAutofit/>
          </a:bodyPr>
          <a:lstStyle/>
          <a:p>
            <a:pPr algn="l"/>
            <a:r>
              <a:rPr lang="en-GB" sz="3300" i="1">
                <a:solidFill>
                  <a:schemeClr val="bg1"/>
                </a:solidFill>
              </a:rPr>
              <a:t>Environmental impacts of Sport Tourism</a:t>
            </a:r>
            <a:endParaRPr lang="en-US" sz="3300" i="1">
              <a:solidFill>
                <a:schemeClr val="bg1"/>
              </a:solidFill>
            </a:endParaRPr>
          </a:p>
          <a:p>
            <a:pPr algn="l"/>
            <a:endParaRPr lang="en-US" sz="3300">
              <a:solidFill>
                <a:schemeClr val="bg1"/>
              </a:solidFill>
            </a:endParaRPr>
          </a:p>
        </p:txBody>
      </p:sp>
      <p:sp>
        <p:nvSpPr>
          <p:cNvPr id="3" name="Content Placeholder 2">
            <a:extLst>
              <a:ext uri="{FF2B5EF4-FFF2-40B4-BE49-F238E27FC236}">
                <a16:creationId xmlns="" xmlns:a16="http://schemas.microsoft.com/office/drawing/2014/main" id="{53938CBA-BCDA-495E-8229-78A42590D6D8}"/>
              </a:ext>
            </a:extLst>
          </p:cNvPr>
          <p:cNvSpPr>
            <a:spLocks noGrp="1"/>
          </p:cNvSpPr>
          <p:nvPr>
            <p:ph idx="1"/>
          </p:nvPr>
        </p:nvSpPr>
        <p:spPr>
          <a:xfrm>
            <a:off x="685800" y="2821774"/>
            <a:ext cx="3687417" cy="3148329"/>
          </a:xfrm>
        </p:spPr>
        <p:txBody>
          <a:bodyPr vert="horz" lIns="91440" tIns="45720" rIns="91440" bIns="45720" rtlCol="0" anchor="t">
            <a:normAutofit/>
          </a:bodyPr>
          <a:lstStyle/>
          <a:p>
            <a:r>
              <a:rPr lang="en-GB" sz="1600" dirty="0">
                <a:solidFill>
                  <a:schemeClr val="bg1"/>
                </a:solidFill>
              </a:rPr>
              <a:t/>
            </a:r>
            <a:br>
              <a:rPr lang="en-GB" sz="1600" dirty="0">
                <a:solidFill>
                  <a:schemeClr val="bg1"/>
                </a:solidFill>
              </a:rPr>
            </a:br>
            <a:r>
              <a:rPr lang="en-GB" sz="1600" dirty="0" smtClean="0">
                <a:solidFill>
                  <a:schemeClr val="bg1"/>
                </a:solidFill>
                <a:latin typeface="Arial"/>
                <a:ea typeface="Arial"/>
                <a:cs typeface="Arial"/>
              </a:rPr>
              <a:t> </a:t>
            </a:r>
            <a:r>
              <a:rPr lang="en-GB" sz="1600" dirty="0">
                <a:solidFill>
                  <a:schemeClr val="bg1"/>
                </a:solidFill>
                <a:latin typeface="Arial"/>
                <a:ea typeface="Arial"/>
                <a:cs typeface="Arial"/>
              </a:rPr>
              <a:t>            </a:t>
            </a:r>
            <a:r>
              <a:rPr lang="en-GB" sz="1600" b="0" i="0" u="none" strike="noStrike" dirty="0">
                <a:solidFill>
                  <a:schemeClr val="bg1"/>
                </a:solidFill>
                <a:latin typeface="Arial"/>
                <a:ea typeface="Arial"/>
                <a:cs typeface="Arial"/>
              </a:rPr>
              <a:t> </a:t>
            </a:r>
            <a:r>
              <a:rPr lang="en-GB" sz="1600" dirty="0">
                <a:solidFill>
                  <a:schemeClr val="bg1"/>
                </a:solidFill>
                <a:latin typeface="Arial"/>
                <a:ea typeface="Arial"/>
                <a:cs typeface="Arial"/>
              </a:rPr>
              <a:t> </a:t>
            </a:r>
            <a:endParaRPr lang="en-GB" sz="1600" b="0" i="0" u="none" strike="noStrike" dirty="0">
              <a:solidFill>
                <a:schemeClr val="bg1"/>
              </a:solidFill>
              <a:latin typeface="Arial"/>
              <a:ea typeface="Arial"/>
              <a:cs typeface="Arial"/>
            </a:endParaRPr>
          </a:p>
        </p:txBody>
      </p:sp>
      <p:sp>
        <p:nvSpPr>
          <p:cNvPr id="5" name="Rectangle 1"/>
          <p:cNvSpPr>
            <a:spLocks noChangeArrowheads="1"/>
          </p:cNvSpPr>
          <p:nvPr/>
        </p:nvSpPr>
        <p:spPr bwMode="auto">
          <a:xfrm>
            <a:off x="232012" y="2862366"/>
            <a:ext cx="4461680"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sz="2200" b="0" i="0" u="none" strike="noStrike" cap="none" normalizeH="0" baseline="0" dirty="0" smtClean="0">
                <a:ln>
                  <a:noFill/>
                </a:ln>
                <a:solidFill>
                  <a:schemeClr val="bg1"/>
                </a:solidFill>
                <a:effectLst/>
                <a:latin typeface="Calibri" panose="020F0502020204030204" pitchFamily="34" charset="0"/>
                <a:cs typeface="Calibri" panose="020F0502020204030204" pitchFamily="34" charset="0"/>
              </a:rPr>
              <a:t>Cutting trees to building facilities </a:t>
            </a:r>
            <a:endParaRPr kumimoji="0" lang="en-US" sz="2200" b="0" i="0" u="none" strike="noStrike" cap="none" normalizeH="0" baseline="0" dirty="0" smtClean="0">
              <a:ln>
                <a:noFill/>
              </a:ln>
              <a:solidFill>
                <a:schemeClr val="bg1"/>
              </a:solidFill>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solidFill>
                  <a:schemeClr val="bg1"/>
                </a:solidFill>
                <a:effectLst/>
                <a:latin typeface="Calibri" panose="020F0502020204030204" pitchFamily="34" charset="0"/>
                <a:cs typeface="Calibri" panose="020F0502020204030204" pitchFamily="34" charset="0"/>
              </a:rPr>
              <a:t>Increasing waste</a:t>
            </a:r>
            <a:endParaRPr kumimoji="0" lang="en-US" sz="2200" b="0" i="0" u="none" strike="noStrike" cap="none" normalizeH="0" baseline="0" dirty="0" smtClean="0">
              <a:ln>
                <a:noFill/>
              </a:ln>
              <a:solidFill>
                <a:schemeClr val="bg1"/>
              </a:solidFill>
              <a:effectLst/>
              <a:latin typeface="Noto Sans Symbol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200" b="0" i="0" u="none" strike="noStrike" cap="none" normalizeH="0" baseline="0" dirty="0" smtClean="0">
                <a:ln>
                  <a:noFill/>
                </a:ln>
                <a:solidFill>
                  <a:schemeClr val="bg1"/>
                </a:solidFill>
                <a:effectLst/>
                <a:latin typeface="Calibri" panose="020F0502020204030204" pitchFamily="34" charset="0"/>
                <a:cs typeface="Calibri" panose="020F0502020204030204" pitchFamily="34" charset="0"/>
              </a:rPr>
              <a:t>Noise pollution</a:t>
            </a:r>
            <a:endParaRPr kumimoji="0" lang="en-US" sz="11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bg1"/>
                </a:solidFill>
                <a:effectLst/>
                <a:latin typeface="Arial" panose="020B0604020202020204" pitchFamily="34" charset="0"/>
              </a:rPr>
              <a:t/>
            </a:r>
            <a:br>
              <a:rPr kumimoji="0" lang="en-US" sz="1800" b="0" i="0" u="none" strike="noStrike" cap="none" normalizeH="0" baseline="0" dirty="0" smtClean="0">
                <a:ln>
                  <a:noFill/>
                </a:ln>
                <a:solidFill>
                  <a:schemeClr val="bg1"/>
                </a:solidFill>
                <a:effectLst/>
                <a:latin typeface="Arial" panose="020B0604020202020204" pitchFamily="34" charset="0"/>
              </a:rPr>
            </a:br>
            <a:endParaRPr kumimoji="0" lang="en-US" sz="1800" b="0" i="0" u="none" strike="noStrike" cap="none" normalizeH="0" baseline="0" dirty="0" smtClean="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34278653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8DD3802-7D99-450A-826A-6B553592EFE0}"/>
              </a:ext>
            </a:extLst>
          </p:cNvPr>
          <p:cNvSpPr>
            <a:spLocks noGrp="1"/>
          </p:cNvSpPr>
          <p:nvPr>
            <p:ph type="title"/>
          </p:nvPr>
        </p:nvSpPr>
        <p:spPr/>
        <p:txBody>
          <a:bodyPr/>
          <a:lstStyle/>
          <a:p>
            <a:pPr algn="ctr"/>
            <a:r>
              <a:rPr lang="en-GB" i="1"/>
              <a:t>Learning log</a:t>
            </a:r>
            <a:endParaRPr lang="en-US"/>
          </a:p>
        </p:txBody>
      </p:sp>
      <p:sp>
        <p:nvSpPr>
          <p:cNvPr id="3" name="Content Placeholder 2">
            <a:extLst>
              <a:ext uri="{FF2B5EF4-FFF2-40B4-BE49-F238E27FC236}">
                <a16:creationId xmlns="" xmlns:a16="http://schemas.microsoft.com/office/drawing/2014/main" id="{EB979B0B-8383-45DF-B60B-5A946481BF05}"/>
              </a:ext>
            </a:extLst>
          </p:cNvPr>
          <p:cNvSpPr>
            <a:spLocks noGrp="1"/>
          </p:cNvSpPr>
          <p:nvPr>
            <p:ph idx="1"/>
          </p:nvPr>
        </p:nvSpPr>
        <p:spPr/>
        <p:txBody>
          <a:bodyPr vert="horz" lIns="91440" tIns="45720" rIns="91440" bIns="45720" rtlCol="0" anchor="t">
            <a:normAutofit/>
          </a:bodyPr>
          <a:lstStyle/>
          <a:p>
            <a:r>
              <a:rPr lang="en-GB"/>
              <a:t>13.November- That was the date when we created are </a:t>
            </a:r>
            <a:r>
              <a:rPr lang="en-GB" err="1"/>
              <a:t>group.That</a:t>
            </a:r>
            <a:r>
              <a:rPr lang="en-GB"/>
              <a:t> time we were 4 of us and we </a:t>
            </a:r>
            <a:r>
              <a:rPr lang="en-GB" err="1"/>
              <a:t>all ready</a:t>
            </a:r>
            <a:r>
              <a:rPr lang="en-GB"/>
              <a:t> decided who is going to do which part of the </a:t>
            </a:r>
            <a:r>
              <a:rPr lang="en-GB" err="1"/>
              <a:t>presentation.We</a:t>
            </a:r>
            <a:r>
              <a:rPr lang="en-GB"/>
              <a:t> set up a </a:t>
            </a:r>
            <a:r>
              <a:rPr lang="en-GB" err="1"/>
              <a:t>whats</a:t>
            </a:r>
            <a:r>
              <a:rPr lang="en-GB"/>
              <a:t> up group.</a:t>
            </a:r>
            <a:endParaRPr lang="en-US"/>
          </a:p>
          <a:p>
            <a:r>
              <a:rPr lang="en-GB"/>
              <a:t>20.November-Bruno </a:t>
            </a:r>
            <a:r>
              <a:rPr lang="en-GB" err="1"/>
              <a:t>surpricely</a:t>
            </a:r>
            <a:r>
              <a:rPr lang="en-GB"/>
              <a:t> his brought his work as first which we thought it is a great </a:t>
            </a:r>
            <a:r>
              <a:rPr lang="en-GB" err="1"/>
              <a:t>start!Our</a:t>
            </a:r>
            <a:r>
              <a:rPr lang="en-GB"/>
              <a:t> </a:t>
            </a:r>
            <a:r>
              <a:rPr lang="en-GB" err="1"/>
              <a:t>frend</a:t>
            </a:r>
            <a:r>
              <a:rPr lang="en-GB"/>
              <a:t> Iman came to our group and we decided what he has to work on it.</a:t>
            </a:r>
          </a:p>
          <a:p>
            <a:r>
              <a:rPr lang="en-GB"/>
              <a:t>27 November-My </a:t>
            </a:r>
            <a:r>
              <a:rPr lang="en-GB" err="1"/>
              <a:t>self,Eniko</a:t>
            </a:r>
            <a:r>
              <a:rPr lang="en-GB"/>
              <a:t> was also ready for the </a:t>
            </a:r>
            <a:r>
              <a:rPr lang="en-GB" err="1"/>
              <a:t>presentation.The</a:t>
            </a:r>
            <a:r>
              <a:rPr lang="en-GB"/>
              <a:t> others was need it more advice .But we all managed to find the right </a:t>
            </a:r>
            <a:r>
              <a:rPr lang="en-GB" err="1"/>
              <a:t>resources.We</a:t>
            </a:r>
            <a:r>
              <a:rPr lang="en-GB"/>
              <a:t> advice each other by </a:t>
            </a:r>
            <a:r>
              <a:rPr lang="en-GB" err="1"/>
              <a:t>whats</a:t>
            </a:r>
            <a:r>
              <a:rPr lang="en-GB"/>
              <a:t> up.</a:t>
            </a:r>
          </a:p>
          <a:p>
            <a:r>
              <a:rPr lang="en-GB"/>
              <a:t>December 4-We were ready for presentation even if 2 of them </a:t>
            </a:r>
            <a:r>
              <a:rPr lang="en-GB" err="1"/>
              <a:t>coudnt</a:t>
            </a:r>
            <a:r>
              <a:rPr lang="en-GB"/>
              <a:t> come but we all work hard and support each other.</a:t>
            </a: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1001010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DF4BC7B-20E7-43ED-8821-17B2A2AE1B97}"/>
              </a:ext>
            </a:extLst>
          </p:cNvPr>
          <p:cNvSpPr>
            <a:spLocks noGrp="1"/>
          </p:cNvSpPr>
          <p:nvPr>
            <p:ph type="title"/>
          </p:nvPr>
        </p:nvSpPr>
        <p:spPr/>
        <p:txBody>
          <a:bodyPr/>
          <a:lstStyle/>
          <a:p>
            <a:pPr algn="ctr"/>
            <a:r>
              <a:rPr lang="en-GB" i="1"/>
              <a:t>references</a:t>
            </a:r>
            <a:endParaRPr lang="en-US"/>
          </a:p>
        </p:txBody>
      </p:sp>
      <p:sp>
        <p:nvSpPr>
          <p:cNvPr id="3" name="Content Placeholder 2">
            <a:extLst>
              <a:ext uri="{FF2B5EF4-FFF2-40B4-BE49-F238E27FC236}">
                <a16:creationId xmlns="" xmlns:a16="http://schemas.microsoft.com/office/drawing/2014/main" id="{A6343866-511C-409E-AD9D-0C999F12973F}"/>
              </a:ext>
            </a:extLst>
          </p:cNvPr>
          <p:cNvSpPr>
            <a:spLocks noGrp="1"/>
          </p:cNvSpPr>
          <p:nvPr>
            <p:ph sz="half" idx="1"/>
          </p:nvPr>
        </p:nvSpPr>
        <p:spPr>
          <a:xfrm>
            <a:off x="685800" y="2193925"/>
            <a:ext cx="10477500" cy="4024313"/>
          </a:xfrm>
        </p:spPr>
        <p:txBody>
          <a:bodyPr vert="horz" lIns="91440" tIns="45720" rIns="91440" bIns="45720" rtlCol="0" anchor="t">
            <a:normAutofit/>
          </a:bodyPr>
          <a:lstStyle/>
          <a:p>
            <a:r>
              <a:rPr lang="en-GB">
                <a:solidFill>
                  <a:srgbClr val="FFFFFF"/>
                </a:solidFill>
              </a:rPr>
              <a:t>World Economic Forum. (2017). </a:t>
            </a:r>
            <a:r>
              <a:rPr lang="en-GB" i="1">
                <a:solidFill>
                  <a:srgbClr val="FFFFFF"/>
                </a:solidFill>
              </a:rPr>
              <a:t>The Travel &amp; Tourism Competitiveness Report 2017</a:t>
            </a:r>
            <a:r>
              <a:rPr lang="en-GB">
                <a:solidFill>
                  <a:srgbClr val="FFFFFF"/>
                </a:solidFill>
              </a:rPr>
              <a:t>. [online] Available at: https://www.weforum.org/reports/the-travel-tourism-competitiveness-report-2017 [Accessed 13 Dec. 2017]</a:t>
            </a:r>
            <a:r>
              <a:rPr lang="en-GB">
                <a:solidFill>
                  <a:srgbClr val="000000"/>
                </a:solidFill>
              </a:rPr>
              <a:t>.</a:t>
            </a:r>
          </a:p>
          <a:p>
            <a:endParaRPr lang="en-GB">
              <a:solidFill>
                <a:srgbClr val="FFFFFF"/>
              </a:solidFill>
            </a:endParaRPr>
          </a:p>
          <a:p>
            <a:r>
              <a:rPr lang="en-GB">
                <a:solidFill>
                  <a:srgbClr val="FFFFFF"/>
                </a:solidFill>
              </a:rPr>
              <a:t>Kosmosjournal.org. (2017). </a:t>
            </a:r>
            <a:r>
              <a:rPr lang="en-GB" i="1">
                <a:solidFill>
                  <a:srgbClr val="FFFFFF"/>
                </a:solidFill>
              </a:rPr>
              <a:t>Cite a Website - Cite This For Me</a:t>
            </a:r>
            <a:r>
              <a:rPr lang="en-GB">
                <a:solidFill>
                  <a:srgbClr val="FFFFFF"/>
                </a:solidFill>
              </a:rPr>
              <a:t>. [online] Available at: http://www.kosmosjournal.org/article/what-does-it-mean-to-be-a-global-citizen/ [Accessed 13 Dec. 2017].</a:t>
            </a:r>
          </a:p>
          <a:p>
            <a:r>
              <a:rPr lang="en-GB">
                <a:solidFill>
                  <a:srgbClr val="FFFFFF"/>
                </a:solidFill>
              </a:rPr>
              <a:t>En.wikipedia.org. (2017). </a:t>
            </a:r>
            <a:r>
              <a:rPr lang="en-GB" i="1">
                <a:solidFill>
                  <a:srgbClr val="FFFFFF"/>
                </a:solidFill>
              </a:rPr>
              <a:t>Cyprus</a:t>
            </a:r>
            <a:r>
              <a:rPr lang="en-GB">
                <a:solidFill>
                  <a:srgbClr val="FFFFFF"/>
                </a:solidFill>
              </a:rPr>
              <a:t>. [online] Available at: https://en.wikipedia.org/wiki/Cyprus [Accessed 13 Dec. 2017].</a:t>
            </a:r>
          </a:p>
          <a:p>
            <a:r>
              <a:rPr lang="en-GB" err="1">
                <a:solidFill>
                  <a:srgbClr val="FFFFFF"/>
                </a:solidFill>
              </a:rPr>
              <a:t>Suner</a:t>
            </a:r>
            <a:r>
              <a:rPr lang="en-GB">
                <a:solidFill>
                  <a:srgbClr val="FFFFFF"/>
                </a:solidFill>
              </a:rPr>
              <a:t>, M. and </a:t>
            </a:r>
            <a:r>
              <a:rPr lang="en-GB" err="1">
                <a:solidFill>
                  <a:srgbClr val="FFFFFF"/>
                </a:solidFill>
              </a:rPr>
              <a:t>Kırval</a:t>
            </a:r>
            <a:r>
              <a:rPr lang="en-GB">
                <a:solidFill>
                  <a:srgbClr val="FFFFFF"/>
                </a:solidFill>
              </a:rPr>
              <a:t>, L. (2017). </a:t>
            </a:r>
            <a:r>
              <a:rPr lang="en-GB" i="1">
                <a:solidFill>
                  <a:srgbClr val="FFFFFF"/>
                </a:solidFill>
              </a:rPr>
              <a:t>The Efficient Use of the Water Resources and the Global Warming: The Case of North Cyprus “Water of Peace</a:t>
            </a:r>
            <a:endParaRPr lang="en-GB">
              <a:solidFill>
                <a:srgbClr val="FFFFFF"/>
              </a:solidFill>
            </a:endParaRPr>
          </a:p>
          <a:p>
            <a:endParaRPr lang="en-GB">
              <a:solidFill>
                <a:srgbClr val="000000"/>
              </a:solidFill>
            </a:endParaRPr>
          </a:p>
        </p:txBody>
      </p:sp>
      <p:sp>
        <p:nvSpPr>
          <p:cNvPr id="4" name="Content Placeholder 3">
            <a:extLst>
              <a:ext uri="{FF2B5EF4-FFF2-40B4-BE49-F238E27FC236}">
                <a16:creationId xmlns="" xmlns:a16="http://schemas.microsoft.com/office/drawing/2014/main" id="{54F811AB-88B6-46FA-B567-FA1F2B4E885C}"/>
              </a:ext>
            </a:extLst>
          </p:cNvPr>
          <p:cNvSpPr>
            <a:spLocks noGrp="1"/>
          </p:cNvSpPr>
          <p:nvPr>
            <p:ph sz="half" idx="2"/>
          </p:nvPr>
        </p:nvSpPr>
        <p:spPr>
          <a:xfrm flipH="1">
            <a:off x="11506200" y="2193925"/>
            <a:ext cx="445809" cy="4024313"/>
          </a:xfrm>
        </p:spPr>
        <p:txBody>
          <a:bodyPr vert="horz" lIns="91440" tIns="45720" rIns="91440" bIns="45720" rtlCol="0" anchor="t">
            <a:normAutofit/>
          </a:bodyPr>
          <a:lstStyle/>
          <a:p>
            <a:pPr marL="0" indent="0">
              <a:buNone/>
            </a:pPr>
            <a:endParaRPr lang="en-GB"/>
          </a:p>
        </p:txBody>
      </p:sp>
    </p:spTree>
    <p:extLst>
      <p:ext uri="{BB962C8B-B14F-4D97-AF65-F5344CB8AC3E}">
        <p14:creationId xmlns:p14="http://schemas.microsoft.com/office/powerpoint/2010/main" val="1901371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B78821-5AD1-4775-B1F9-14B186E8F28A}"/>
              </a:ext>
            </a:extLst>
          </p:cNvPr>
          <p:cNvSpPr>
            <a:spLocks noGrp="1"/>
          </p:cNvSpPr>
          <p:nvPr>
            <p:ph type="title"/>
          </p:nvPr>
        </p:nvSpPr>
        <p:spPr/>
        <p:txBody>
          <a:bodyPr/>
          <a:lstStyle/>
          <a:p>
            <a:pPr algn="ctr"/>
            <a:r>
              <a:rPr lang="en-GB" i="1"/>
              <a:t>references</a:t>
            </a:r>
            <a:endParaRPr lang="en-US"/>
          </a:p>
        </p:txBody>
      </p:sp>
      <p:sp>
        <p:nvSpPr>
          <p:cNvPr id="3" name="Content Placeholder 2">
            <a:extLst>
              <a:ext uri="{FF2B5EF4-FFF2-40B4-BE49-F238E27FC236}">
                <a16:creationId xmlns="" xmlns:a16="http://schemas.microsoft.com/office/drawing/2014/main" id="{993C7033-B192-4E12-BE17-2D80C3E53594}"/>
              </a:ext>
            </a:extLst>
          </p:cNvPr>
          <p:cNvSpPr>
            <a:spLocks noGrp="1"/>
          </p:cNvSpPr>
          <p:nvPr>
            <p:ph idx="1"/>
          </p:nvPr>
        </p:nvSpPr>
        <p:spPr/>
        <p:txBody>
          <a:bodyPr vert="horz" lIns="91440" tIns="45720" rIns="91440" bIns="45720" rtlCol="0" anchor="t">
            <a:normAutofit fontScale="92500"/>
          </a:bodyPr>
          <a:lstStyle/>
          <a:p>
            <a:r>
              <a:rPr lang="en-US" dirty="0">
                <a:latin typeface="+mn-ea"/>
                <a:cs typeface="+mn-ea"/>
              </a:rPr>
              <a:t/>
            </a:r>
            <a:br>
              <a:rPr lang="en-US" dirty="0">
                <a:latin typeface="+mn-ea"/>
                <a:cs typeface="+mn-ea"/>
              </a:rPr>
            </a:br>
            <a:r>
              <a:rPr lang="en-GB" sz="2400" dirty="0"/>
              <a:t>Essays, UK. (November 2013). Sports Tourism Cyprus Business 5004. Retrieved from </a:t>
            </a:r>
            <a:r>
              <a:rPr lang="en-GB" sz="2400" u="sng" dirty="0">
                <a:hlinkClick r:id="rId2"/>
              </a:rPr>
              <a:t>https://www.ukessays.com/essays/tourism/sports-tourism-cyprus-business-5004.php?cref=1</a:t>
            </a:r>
            <a:endParaRPr lang="en-GB" sz="2400" dirty="0"/>
          </a:p>
          <a:p>
            <a:r>
              <a:rPr lang="en-GB" sz="2400" dirty="0"/>
              <a:t>Access on 1</a:t>
            </a:r>
            <a:r>
              <a:rPr lang="en-GB" sz="2400" baseline="-25000" dirty="0"/>
              <a:t>th </a:t>
            </a:r>
            <a:r>
              <a:rPr lang="en-GB" sz="2400" dirty="0"/>
              <a:t>of December 2017</a:t>
            </a:r>
            <a:endParaRPr lang="en-GB" sz="2400" dirty="0"/>
          </a:p>
          <a:p>
            <a:r>
              <a:rPr lang="en-GB" sz="2400" dirty="0"/>
              <a:t/>
            </a:r>
            <a:br>
              <a:rPr lang="en-GB" sz="2400" dirty="0"/>
            </a:br>
            <a:r>
              <a:rPr lang="en-GB" sz="2400" dirty="0"/>
              <a:t>Holiday in Cyprus, (February 2013). Sports Tourism figures on the rise-Cyprus.</a:t>
            </a:r>
            <a:endParaRPr lang="en-GB" sz="2400" b="1" dirty="0"/>
          </a:p>
          <a:p>
            <a:r>
              <a:rPr lang="en-GB" sz="2400" b="1" u="sng" dirty="0">
                <a:hlinkClick r:id="rId3"/>
              </a:rPr>
              <a:t>http://www.holidayincyprus.eu/site/sports-tourism-figures-on-the-rise-cyprus/</a:t>
            </a:r>
            <a:endParaRPr lang="en-GB" sz="2400" b="1" dirty="0"/>
          </a:p>
          <a:p>
            <a:r>
              <a:rPr lang="en-GB" sz="2400"/>
              <a:t>Access on 1</a:t>
            </a:r>
            <a:r>
              <a:rPr lang="en-GB" sz="2400" baseline="-25000"/>
              <a:t>th </a:t>
            </a:r>
            <a:r>
              <a:rPr lang="en-GB" sz="2400"/>
              <a:t>of December 2017</a:t>
            </a:r>
            <a:r>
              <a:rPr lang="en-GB" sz="2400"/>
              <a:t/>
            </a:r>
            <a:br>
              <a:rPr lang="en-GB" sz="2400"/>
            </a:br>
            <a:endParaRPr lang="en-GB" sz="2400" dirty="0">
              <a:solidFill>
                <a:srgbClr val="FFFFFF"/>
              </a:solidFill>
              <a:latin typeface="Arial"/>
              <a:ea typeface="Arial"/>
              <a:cs typeface="Arial"/>
            </a:endParaRPr>
          </a:p>
          <a:p>
            <a:endParaRPr lang="en-GB" sz="2400" dirty="0">
              <a:solidFill>
                <a:srgbClr val="FFFFFF"/>
              </a:solidFill>
              <a:latin typeface="Arial"/>
              <a:ea typeface="Arial"/>
              <a:cs typeface="Arial"/>
            </a:endParaRPr>
          </a:p>
          <a:p>
            <a:pPr>
              <a:buFont typeface="Arial"/>
            </a:pPr>
            <a:endParaRPr lang="en-GB" sz="2400" dirty="0">
              <a:solidFill>
                <a:srgbClr val="FFFFFF"/>
              </a:solidFill>
              <a:latin typeface="Arial"/>
              <a:ea typeface="Arial"/>
              <a:cs typeface="Arial"/>
            </a:endParaRPr>
          </a:p>
          <a:p>
            <a:pPr>
              <a:buFont typeface="Arial"/>
            </a:pPr>
            <a:endParaRPr lang="en-GB" sz="2400" dirty="0">
              <a:solidFill>
                <a:srgbClr val="FFFFFF"/>
              </a:solidFill>
              <a:latin typeface="Arial"/>
              <a:ea typeface="Arial"/>
              <a:cs typeface="Arial"/>
            </a:endParaRPr>
          </a:p>
          <a:p>
            <a:endParaRPr lang="en-GB" sz="1800" dirty="0">
              <a:solidFill>
                <a:srgbClr val="FFFFFF"/>
              </a:solidFill>
              <a:latin typeface="Arial"/>
              <a:ea typeface="Arial"/>
              <a:cs typeface="Arial"/>
            </a:endParaRPr>
          </a:p>
          <a:p>
            <a:endParaRPr lang="en-GB" sz="1800" dirty="0">
              <a:solidFill>
                <a:srgbClr val="FFFFFF"/>
              </a:solidFill>
              <a:latin typeface="Arial"/>
              <a:ea typeface="Arial"/>
              <a:cs typeface="Arial"/>
            </a:endParaRPr>
          </a:p>
        </p:txBody>
      </p:sp>
    </p:spTree>
    <p:extLst>
      <p:ext uri="{BB962C8B-B14F-4D97-AF65-F5344CB8AC3E}">
        <p14:creationId xmlns:p14="http://schemas.microsoft.com/office/powerpoint/2010/main" val="271383312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13</TotalTime>
  <Words>501</Words>
  <Application>Microsoft Office PowerPoint</Application>
  <PresentationFormat>Widescreen</PresentationFormat>
  <Paragraphs>129</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Book Antiqua</vt:lpstr>
      <vt:lpstr>Calibri</vt:lpstr>
      <vt:lpstr>Century Gothic</vt:lpstr>
      <vt:lpstr>Noto Sans Symbols</vt:lpstr>
      <vt:lpstr>Nunito</vt:lpstr>
      <vt:lpstr>Vapor Trail</vt:lpstr>
      <vt:lpstr>sustainability   and Global Citizenship   </vt:lpstr>
      <vt:lpstr>"is someone who identifies with being part of an emerging world community and whose actions contribute to building this community’s values and practices"(Kosmosjournal.org, 2017)” ----------------------------  They live in a community and share their feelings knowledge;  ---------------------------- human rights among themselves are called Global Citizen.</vt:lpstr>
      <vt:lpstr>Sustainable development</vt:lpstr>
      <vt:lpstr>Sustainable tourism</vt:lpstr>
      <vt:lpstr>PowerPoint Presentation</vt:lpstr>
      <vt:lpstr>Sustainable tourism</vt:lpstr>
      <vt:lpstr>cyprus</vt:lpstr>
      <vt:lpstr> sustainable projects         </vt:lpstr>
      <vt:lpstr>project of the century       ”</vt:lpstr>
      <vt:lpstr>Plastic reduction         </vt:lpstr>
      <vt:lpstr>Community participation</vt:lpstr>
      <vt:lpstr> Economic, social and environmental effect: </vt:lpstr>
      <vt:lpstr>Sport tourism events</vt:lpstr>
      <vt:lpstr>Pozitive  impact</vt:lpstr>
      <vt:lpstr>Environmental impacts of Sport Tourism </vt:lpstr>
      <vt:lpstr>Learning log</vt:lpstr>
      <vt:lpstr>references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and Global Citizenship   </dc:title>
  <cp:lastModifiedBy>eniko kovac</cp:lastModifiedBy>
  <cp:revision>4</cp:revision>
  <dcterms:modified xsi:type="dcterms:W3CDTF">2017-12-15T12:02:06Z</dcterms:modified>
</cp:coreProperties>
</file>