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54"/>
  </p:notesMasterIdLst>
  <p:sldIdLst>
    <p:sldId id="256" r:id="rId3"/>
    <p:sldId id="285" r:id="rId4"/>
    <p:sldId id="284" r:id="rId5"/>
    <p:sldId id="287" r:id="rId6"/>
    <p:sldId id="286" r:id="rId7"/>
    <p:sldId id="288" r:id="rId8"/>
    <p:sldId id="260" r:id="rId9"/>
    <p:sldId id="289" r:id="rId10"/>
    <p:sldId id="261" r:id="rId11"/>
    <p:sldId id="290" r:id="rId12"/>
    <p:sldId id="262" r:id="rId13"/>
    <p:sldId id="291" r:id="rId14"/>
    <p:sldId id="279" r:id="rId15"/>
    <p:sldId id="292" r:id="rId16"/>
    <p:sldId id="263" r:id="rId17"/>
    <p:sldId id="293" r:id="rId18"/>
    <p:sldId id="264" r:id="rId19"/>
    <p:sldId id="294" r:id="rId20"/>
    <p:sldId id="265" r:id="rId21"/>
    <p:sldId id="296" r:id="rId22"/>
    <p:sldId id="295" r:id="rId23"/>
    <p:sldId id="297" r:id="rId24"/>
    <p:sldId id="298" r:id="rId25"/>
    <p:sldId id="299" r:id="rId26"/>
    <p:sldId id="268" r:id="rId27"/>
    <p:sldId id="300" r:id="rId28"/>
    <p:sldId id="269" r:id="rId29"/>
    <p:sldId id="302" r:id="rId30"/>
    <p:sldId id="301" r:id="rId31"/>
    <p:sldId id="303" r:id="rId32"/>
    <p:sldId id="271" r:id="rId33"/>
    <p:sldId id="304" r:id="rId34"/>
    <p:sldId id="272" r:id="rId35"/>
    <p:sldId id="305" r:id="rId36"/>
    <p:sldId id="273" r:id="rId37"/>
    <p:sldId id="306" r:id="rId38"/>
    <p:sldId id="274" r:id="rId39"/>
    <p:sldId id="307" r:id="rId40"/>
    <p:sldId id="275" r:id="rId41"/>
    <p:sldId id="308" r:id="rId42"/>
    <p:sldId id="280" r:id="rId43"/>
    <p:sldId id="310" r:id="rId44"/>
    <p:sldId id="309" r:id="rId45"/>
    <p:sldId id="311" r:id="rId46"/>
    <p:sldId id="281" r:id="rId47"/>
    <p:sldId id="312" r:id="rId48"/>
    <p:sldId id="277" r:id="rId49"/>
    <p:sldId id="313" r:id="rId50"/>
    <p:sldId id="278" r:id="rId51"/>
    <p:sldId id="314" r:id="rId52"/>
    <p:sldId id="283" r:id="rId5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FF96"/>
    <a:srgbClr val="FC607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5816BA-B715-4B86-819D-8B9DDC7DABA0}" v="265" dt="2025-07-30T10:23:01.1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32" autoAdjust="0"/>
    <p:restoredTop sz="94830"/>
  </p:normalViewPr>
  <p:slideViewPr>
    <p:cSldViewPr snapToGrid="0" snapToObjects="1">
      <p:cViewPr varScale="1">
        <p:scale>
          <a:sx n="105" d="100"/>
          <a:sy n="105" d="100"/>
        </p:scale>
        <p:origin x="1800"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microsoft.com/office/2015/10/relationships/revisionInfo" Target="revisionInfo.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F517F9-1972-4AE3-881D-BE6D3E790A43}" type="doc">
      <dgm:prSet loTypeId="urn:microsoft.com/office/officeart/2008/layout/RadialCluster" loCatId="cycle" qsTypeId="urn:microsoft.com/office/officeart/2005/8/quickstyle/simple1" qsCatId="simple" csTypeId="urn:microsoft.com/office/officeart/2005/8/colors/colorful4" csCatId="colorful" phldr="1"/>
      <dgm:spPr/>
      <dgm:t>
        <a:bodyPr/>
        <a:lstStyle/>
        <a:p>
          <a:endParaRPr lang="en-US"/>
        </a:p>
      </dgm:t>
    </dgm:pt>
    <dgm:pt modelId="{3769B087-77E4-4956-AC2E-20EAC5961650}">
      <dgm:prSet phldrT="[Text]" custT="1"/>
      <dgm:spPr/>
      <dgm:t>
        <a:bodyPr/>
        <a:lstStyle/>
        <a:p>
          <a:r>
            <a:rPr lang="cy-GB" sz="2800" b="1" noProof="0" dirty="0">
              <a:solidFill>
                <a:schemeClr val="accent2">
                  <a:lumMod val="50000"/>
                </a:schemeClr>
              </a:solidFill>
            </a:rPr>
            <a:t>Datblygiad Cynaliadwy</a:t>
          </a:r>
        </a:p>
      </dgm:t>
    </dgm:pt>
    <dgm:pt modelId="{27D4DE36-CE3F-4B6D-AA78-C97D8B9D3CD2}" type="parTrans" cxnId="{93AE75D7-BDEF-4F21-912C-DCB334CEE215}">
      <dgm:prSet/>
      <dgm:spPr/>
      <dgm:t>
        <a:bodyPr/>
        <a:lstStyle/>
        <a:p>
          <a:endParaRPr lang="en-US"/>
        </a:p>
      </dgm:t>
    </dgm:pt>
    <dgm:pt modelId="{94FC9216-604C-4B13-A4F9-D86ECDF5AB76}" type="sibTrans" cxnId="{93AE75D7-BDEF-4F21-912C-DCB334CEE215}">
      <dgm:prSet/>
      <dgm:spPr/>
      <dgm:t>
        <a:bodyPr/>
        <a:lstStyle/>
        <a:p>
          <a:endParaRPr lang="en-US"/>
        </a:p>
      </dgm:t>
    </dgm:pt>
    <dgm:pt modelId="{6F911242-BC4D-4CD0-85F9-7100745D6993}">
      <dgm:prSet phldrT="[Text]"/>
      <dgm:spPr/>
      <dgm:t>
        <a:bodyPr/>
        <a:lstStyle/>
        <a:p>
          <a:r>
            <a:rPr lang="cy-GB" b="1" noProof="0" dirty="0"/>
            <a:t>Diogelwch </a:t>
          </a:r>
          <a:r>
            <a:rPr lang="cy-GB" b="0" noProof="0" dirty="0"/>
            <a:t>Economaidd</a:t>
          </a:r>
        </a:p>
      </dgm:t>
    </dgm:pt>
    <dgm:pt modelId="{AE8942CF-C011-4D63-BAD7-9B8B623305F0}" type="parTrans" cxnId="{D1C9EA3F-425D-445D-9EB7-4A5E74ABB264}">
      <dgm:prSet/>
      <dgm:spPr/>
      <dgm:t>
        <a:bodyPr/>
        <a:lstStyle/>
        <a:p>
          <a:endParaRPr lang="en-US"/>
        </a:p>
      </dgm:t>
    </dgm:pt>
    <dgm:pt modelId="{B2A4AFBA-8F48-4956-9D3B-91638B0613FC}" type="sibTrans" cxnId="{D1C9EA3F-425D-445D-9EB7-4A5E74ABB264}">
      <dgm:prSet/>
      <dgm:spPr/>
      <dgm:t>
        <a:bodyPr/>
        <a:lstStyle/>
        <a:p>
          <a:endParaRPr lang="en-US"/>
        </a:p>
      </dgm:t>
    </dgm:pt>
    <dgm:pt modelId="{500391B5-19CE-49B6-AB7B-92359DDA60CB}">
      <dgm:prSet phldrT="[Text]" custT="1"/>
      <dgm:spPr/>
      <dgm:t>
        <a:bodyPr/>
        <a:lstStyle/>
        <a:p>
          <a:r>
            <a:rPr lang="cy-GB" sz="2800" b="1" noProof="0" dirty="0"/>
            <a:t>Cyfiawnder</a:t>
          </a:r>
          <a:r>
            <a:rPr lang="cy-GB" sz="2800" noProof="0" dirty="0"/>
            <a:t> Cymdeithasol</a:t>
          </a:r>
          <a:endParaRPr lang="cy-GB" sz="2800" b="1" noProof="0" dirty="0"/>
        </a:p>
      </dgm:t>
    </dgm:pt>
    <dgm:pt modelId="{5A493216-528B-40B6-86B8-650D0CBEBEDD}" type="parTrans" cxnId="{BD95C8E4-CADA-4CCF-A40D-848A95F05241}">
      <dgm:prSet/>
      <dgm:spPr/>
      <dgm:t>
        <a:bodyPr/>
        <a:lstStyle/>
        <a:p>
          <a:endParaRPr lang="en-US"/>
        </a:p>
      </dgm:t>
    </dgm:pt>
    <dgm:pt modelId="{1D9A23C6-C127-43C2-A045-449AC6229912}" type="sibTrans" cxnId="{BD95C8E4-CADA-4CCF-A40D-848A95F05241}">
      <dgm:prSet/>
      <dgm:spPr/>
      <dgm:t>
        <a:bodyPr/>
        <a:lstStyle/>
        <a:p>
          <a:endParaRPr lang="en-US"/>
        </a:p>
      </dgm:t>
    </dgm:pt>
    <dgm:pt modelId="{7EFBD026-0E17-4DDC-B65D-40F7B8DEF189}">
      <dgm:prSet phldrT="[Text]" custT="1"/>
      <dgm:spPr/>
      <dgm:t>
        <a:bodyPr/>
        <a:lstStyle/>
        <a:p>
          <a:r>
            <a:rPr lang="cy-GB" sz="2800" b="1" noProof="0" dirty="0"/>
            <a:t>Ansawdd</a:t>
          </a:r>
          <a:r>
            <a:rPr lang="cy-GB" sz="2800" noProof="0" dirty="0"/>
            <a:t> Amgylcheddol</a:t>
          </a:r>
          <a:endParaRPr lang="cy-GB" sz="2800" b="1" noProof="0" dirty="0"/>
        </a:p>
      </dgm:t>
    </dgm:pt>
    <dgm:pt modelId="{838F879D-0797-4486-83D2-8DE17448175F}" type="parTrans" cxnId="{61BCFA22-F234-4A1D-B494-FF14A1464083}">
      <dgm:prSet/>
      <dgm:spPr/>
      <dgm:t>
        <a:bodyPr/>
        <a:lstStyle/>
        <a:p>
          <a:endParaRPr lang="en-US"/>
        </a:p>
      </dgm:t>
    </dgm:pt>
    <dgm:pt modelId="{D3971C68-B3FC-4955-B1EF-04FB80EAFFBA}" type="sibTrans" cxnId="{61BCFA22-F234-4A1D-B494-FF14A1464083}">
      <dgm:prSet/>
      <dgm:spPr/>
      <dgm:t>
        <a:bodyPr/>
        <a:lstStyle/>
        <a:p>
          <a:endParaRPr lang="en-US"/>
        </a:p>
      </dgm:t>
    </dgm:pt>
    <dgm:pt modelId="{5CFB7567-0177-49BD-A789-0BAF1D061219}" type="pres">
      <dgm:prSet presAssocID="{15F517F9-1972-4AE3-881D-BE6D3E790A43}" presName="Name0" presStyleCnt="0">
        <dgm:presLayoutVars>
          <dgm:chMax val="1"/>
          <dgm:chPref val="1"/>
          <dgm:dir/>
          <dgm:animOne val="branch"/>
          <dgm:animLvl val="lvl"/>
        </dgm:presLayoutVars>
      </dgm:prSet>
      <dgm:spPr/>
    </dgm:pt>
    <dgm:pt modelId="{327E23D5-8A3B-4981-9CCB-D1DD037AA839}" type="pres">
      <dgm:prSet presAssocID="{3769B087-77E4-4956-AC2E-20EAC5961650}" presName="singleCycle" presStyleCnt="0"/>
      <dgm:spPr/>
    </dgm:pt>
    <dgm:pt modelId="{BE11AC9A-7B4F-49AB-910F-3CB59E1D1458}" type="pres">
      <dgm:prSet presAssocID="{3769B087-77E4-4956-AC2E-20EAC5961650}" presName="singleCenter" presStyleLbl="node1" presStyleIdx="0" presStyleCnt="4" custScaleX="146958" custScaleY="122227">
        <dgm:presLayoutVars>
          <dgm:chMax val="7"/>
          <dgm:chPref val="7"/>
        </dgm:presLayoutVars>
      </dgm:prSet>
      <dgm:spPr/>
    </dgm:pt>
    <dgm:pt modelId="{EBB01D2C-0A3F-4FF0-829B-74908B4041CA}" type="pres">
      <dgm:prSet presAssocID="{AE8942CF-C011-4D63-BAD7-9B8B623305F0}" presName="Name56" presStyleLbl="parChTrans1D2" presStyleIdx="0" presStyleCnt="3"/>
      <dgm:spPr/>
    </dgm:pt>
    <dgm:pt modelId="{D4CD4C77-B50C-4C25-BE57-13752C7A1A7C}" type="pres">
      <dgm:prSet presAssocID="{6F911242-BC4D-4CD0-85F9-7100745D6993}" presName="text0" presStyleLbl="node1" presStyleIdx="1" presStyleCnt="4" custScaleX="179175" custScaleY="175812" custRadScaleRad="85936" custRadScaleInc="0">
        <dgm:presLayoutVars>
          <dgm:bulletEnabled val="1"/>
        </dgm:presLayoutVars>
      </dgm:prSet>
      <dgm:spPr/>
    </dgm:pt>
    <dgm:pt modelId="{4FEF7289-E31C-430B-AE07-89010578E425}" type="pres">
      <dgm:prSet presAssocID="{5A493216-528B-40B6-86B8-650D0CBEBEDD}" presName="Name56" presStyleLbl="parChTrans1D2" presStyleIdx="1" presStyleCnt="3"/>
      <dgm:spPr/>
    </dgm:pt>
    <dgm:pt modelId="{336C2021-D59E-47DD-8E0F-84DAE17AAEA1}" type="pres">
      <dgm:prSet presAssocID="{500391B5-19CE-49B6-AB7B-92359DDA60CB}" presName="text0" presStyleLbl="node1" presStyleIdx="2" presStyleCnt="4" custScaleX="210396" custScaleY="141001" custRadScaleRad="117607" custRadScaleInc="-13064">
        <dgm:presLayoutVars>
          <dgm:bulletEnabled val="1"/>
        </dgm:presLayoutVars>
      </dgm:prSet>
      <dgm:spPr/>
    </dgm:pt>
    <dgm:pt modelId="{3CDDB666-6690-46FF-AC2E-74E0C3132F61}" type="pres">
      <dgm:prSet presAssocID="{838F879D-0797-4486-83D2-8DE17448175F}" presName="Name56" presStyleLbl="parChTrans1D2" presStyleIdx="2" presStyleCnt="3"/>
      <dgm:spPr/>
    </dgm:pt>
    <dgm:pt modelId="{90E36D66-C9D9-4C6E-8105-9F1E9810D9CB}" type="pres">
      <dgm:prSet presAssocID="{7EFBD026-0E17-4DDC-B65D-40F7B8DEF189}" presName="text0" presStyleLbl="node1" presStyleIdx="3" presStyleCnt="4" custScaleX="245504" custScaleY="135722" custRadScaleRad="130008" custRadScaleInc="17059">
        <dgm:presLayoutVars>
          <dgm:bulletEnabled val="1"/>
        </dgm:presLayoutVars>
      </dgm:prSet>
      <dgm:spPr/>
    </dgm:pt>
  </dgm:ptLst>
  <dgm:cxnLst>
    <dgm:cxn modelId="{61BCFA22-F234-4A1D-B494-FF14A1464083}" srcId="{3769B087-77E4-4956-AC2E-20EAC5961650}" destId="{7EFBD026-0E17-4DDC-B65D-40F7B8DEF189}" srcOrd="2" destOrd="0" parTransId="{838F879D-0797-4486-83D2-8DE17448175F}" sibTransId="{D3971C68-B3FC-4955-B1EF-04FB80EAFFBA}"/>
    <dgm:cxn modelId="{D1C9EA3F-425D-445D-9EB7-4A5E74ABB264}" srcId="{3769B087-77E4-4956-AC2E-20EAC5961650}" destId="{6F911242-BC4D-4CD0-85F9-7100745D6993}" srcOrd="0" destOrd="0" parTransId="{AE8942CF-C011-4D63-BAD7-9B8B623305F0}" sibTransId="{B2A4AFBA-8F48-4956-9D3B-91638B0613FC}"/>
    <dgm:cxn modelId="{2D761C61-AC5B-4232-93D6-4FD19DFF3746}" type="presOf" srcId="{3769B087-77E4-4956-AC2E-20EAC5961650}" destId="{BE11AC9A-7B4F-49AB-910F-3CB59E1D1458}" srcOrd="0" destOrd="0" presId="urn:microsoft.com/office/officeart/2008/layout/RadialCluster"/>
    <dgm:cxn modelId="{9AD59C52-5AE7-477D-8816-A1D0846EB875}" type="presOf" srcId="{5A493216-528B-40B6-86B8-650D0CBEBEDD}" destId="{4FEF7289-E31C-430B-AE07-89010578E425}" srcOrd="0" destOrd="0" presId="urn:microsoft.com/office/officeart/2008/layout/RadialCluster"/>
    <dgm:cxn modelId="{E15CEB53-CCEE-4592-9E57-389A6760AAA6}" type="presOf" srcId="{500391B5-19CE-49B6-AB7B-92359DDA60CB}" destId="{336C2021-D59E-47DD-8E0F-84DAE17AAEA1}" srcOrd="0" destOrd="0" presId="urn:microsoft.com/office/officeart/2008/layout/RadialCluster"/>
    <dgm:cxn modelId="{F1E7D374-6773-40D9-BB14-70BD173339A2}" type="presOf" srcId="{AE8942CF-C011-4D63-BAD7-9B8B623305F0}" destId="{EBB01D2C-0A3F-4FF0-829B-74908B4041CA}" srcOrd="0" destOrd="0" presId="urn:microsoft.com/office/officeart/2008/layout/RadialCluster"/>
    <dgm:cxn modelId="{92A0C4C8-76BE-4489-A3C9-4EE71010A7B3}" type="presOf" srcId="{6F911242-BC4D-4CD0-85F9-7100745D6993}" destId="{D4CD4C77-B50C-4C25-BE57-13752C7A1A7C}" srcOrd="0" destOrd="0" presId="urn:microsoft.com/office/officeart/2008/layout/RadialCluster"/>
    <dgm:cxn modelId="{93AE75D7-BDEF-4F21-912C-DCB334CEE215}" srcId="{15F517F9-1972-4AE3-881D-BE6D3E790A43}" destId="{3769B087-77E4-4956-AC2E-20EAC5961650}" srcOrd="0" destOrd="0" parTransId="{27D4DE36-CE3F-4B6D-AA78-C97D8B9D3CD2}" sibTransId="{94FC9216-604C-4B13-A4F9-D86ECDF5AB76}"/>
    <dgm:cxn modelId="{491898DD-264E-48E7-A1AB-F97AA4795053}" type="presOf" srcId="{15F517F9-1972-4AE3-881D-BE6D3E790A43}" destId="{5CFB7567-0177-49BD-A789-0BAF1D061219}" srcOrd="0" destOrd="0" presId="urn:microsoft.com/office/officeart/2008/layout/RadialCluster"/>
    <dgm:cxn modelId="{BD95C8E4-CADA-4CCF-A40D-848A95F05241}" srcId="{3769B087-77E4-4956-AC2E-20EAC5961650}" destId="{500391B5-19CE-49B6-AB7B-92359DDA60CB}" srcOrd="1" destOrd="0" parTransId="{5A493216-528B-40B6-86B8-650D0CBEBEDD}" sibTransId="{1D9A23C6-C127-43C2-A045-449AC6229912}"/>
    <dgm:cxn modelId="{C8DDDAF7-5FBD-4A18-8F54-5C59FF8F906F}" type="presOf" srcId="{838F879D-0797-4486-83D2-8DE17448175F}" destId="{3CDDB666-6690-46FF-AC2E-74E0C3132F61}" srcOrd="0" destOrd="0" presId="urn:microsoft.com/office/officeart/2008/layout/RadialCluster"/>
    <dgm:cxn modelId="{027388FC-CBD3-4818-B983-328DD92E26EC}" type="presOf" srcId="{7EFBD026-0E17-4DDC-B65D-40F7B8DEF189}" destId="{90E36D66-C9D9-4C6E-8105-9F1E9810D9CB}" srcOrd="0" destOrd="0" presId="urn:microsoft.com/office/officeart/2008/layout/RadialCluster"/>
    <dgm:cxn modelId="{31270F2C-66B5-4A25-9BC8-BFAC721F600A}" type="presParOf" srcId="{5CFB7567-0177-49BD-A789-0BAF1D061219}" destId="{327E23D5-8A3B-4981-9CCB-D1DD037AA839}" srcOrd="0" destOrd="0" presId="urn:microsoft.com/office/officeart/2008/layout/RadialCluster"/>
    <dgm:cxn modelId="{43D344B8-55A4-4BDF-8156-EDDB1E923BA8}" type="presParOf" srcId="{327E23D5-8A3B-4981-9CCB-D1DD037AA839}" destId="{BE11AC9A-7B4F-49AB-910F-3CB59E1D1458}" srcOrd="0" destOrd="0" presId="urn:microsoft.com/office/officeart/2008/layout/RadialCluster"/>
    <dgm:cxn modelId="{EC6792F7-71FF-4849-B26E-3E52D1D32E27}" type="presParOf" srcId="{327E23D5-8A3B-4981-9CCB-D1DD037AA839}" destId="{EBB01D2C-0A3F-4FF0-829B-74908B4041CA}" srcOrd="1" destOrd="0" presId="urn:microsoft.com/office/officeart/2008/layout/RadialCluster"/>
    <dgm:cxn modelId="{757313E8-1F1C-4166-B8DD-DDB05BC25A2C}" type="presParOf" srcId="{327E23D5-8A3B-4981-9CCB-D1DD037AA839}" destId="{D4CD4C77-B50C-4C25-BE57-13752C7A1A7C}" srcOrd="2" destOrd="0" presId="urn:microsoft.com/office/officeart/2008/layout/RadialCluster"/>
    <dgm:cxn modelId="{F88DC7D2-05CC-4646-97B3-7436B56F080D}" type="presParOf" srcId="{327E23D5-8A3B-4981-9CCB-D1DD037AA839}" destId="{4FEF7289-E31C-430B-AE07-89010578E425}" srcOrd="3" destOrd="0" presId="urn:microsoft.com/office/officeart/2008/layout/RadialCluster"/>
    <dgm:cxn modelId="{5F089884-8A3D-4733-8279-1A79ADA32792}" type="presParOf" srcId="{327E23D5-8A3B-4981-9CCB-D1DD037AA839}" destId="{336C2021-D59E-47DD-8E0F-84DAE17AAEA1}" srcOrd="4" destOrd="0" presId="urn:microsoft.com/office/officeart/2008/layout/RadialCluster"/>
    <dgm:cxn modelId="{C9C9C287-C6B0-4E4D-9838-0484807B746C}" type="presParOf" srcId="{327E23D5-8A3B-4981-9CCB-D1DD037AA839}" destId="{3CDDB666-6690-46FF-AC2E-74E0C3132F61}" srcOrd="5" destOrd="0" presId="urn:microsoft.com/office/officeart/2008/layout/RadialCluster"/>
    <dgm:cxn modelId="{D082F910-F49D-4400-932F-37F6A78E6F7B}" type="presParOf" srcId="{327E23D5-8A3B-4981-9CCB-D1DD037AA839}" destId="{90E36D66-C9D9-4C6E-8105-9F1E9810D9CB}"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F517F9-1972-4AE3-881D-BE6D3E790A43}" type="doc">
      <dgm:prSet loTypeId="urn:microsoft.com/office/officeart/2008/layout/RadialCluster" loCatId="cycle" qsTypeId="urn:microsoft.com/office/officeart/2005/8/quickstyle/simple1" qsCatId="simple" csTypeId="urn:microsoft.com/office/officeart/2005/8/colors/colorful4" csCatId="colorful" phldr="1"/>
      <dgm:spPr/>
      <dgm:t>
        <a:bodyPr/>
        <a:lstStyle/>
        <a:p>
          <a:endParaRPr lang="en-US"/>
        </a:p>
      </dgm:t>
    </dgm:pt>
    <dgm:pt modelId="{3769B087-77E4-4956-AC2E-20EAC5961650}">
      <dgm:prSet phldrT="[Text]" custT="1"/>
      <dgm:spPr/>
      <dgm:t>
        <a:bodyPr/>
        <a:lstStyle/>
        <a:p>
          <a:r>
            <a:rPr lang="en-US" sz="2800" b="1" dirty="0">
              <a:solidFill>
                <a:schemeClr val="accent2">
                  <a:lumMod val="50000"/>
                </a:schemeClr>
              </a:solidFill>
            </a:rPr>
            <a:t>Sustainable Development</a:t>
          </a:r>
        </a:p>
      </dgm:t>
    </dgm:pt>
    <dgm:pt modelId="{27D4DE36-CE3F-4B6D-AA78-C97D8B9D3CD2}" type="parTrans" cxnId="{93AE75D7-BDEF-4F21-912C-DCB334CEE215}">
      <dgm:prSet/>
      <dgm:spPr/>
      <dgm:t>
        <a:bodyPr/>
        <a:lstStyle/>
        <a:p>
          <a:endParaRPr lang="en-US"/>
        </a:p>
      </dgm:t>
    </dgm:pt>
    <dgm:pt modelId="{94FC9216-604C-4B13-A4F9-D86ECDF5AB76}" type="sibTrans" cxnId="{93AE75D7-BDEF-4F21-912C-DCB334CEE215}">
      <dgm:prSet/>
      <dgm:spPr/>
      <dgm:t>
        <a:bodyPr/>
        <a:lstStyle/>
        <a:p>
          <a:endParaRPr lang="en-US"/>
        </a:p>
      </dgm:t>
    </dgm:pt>
    <dgm:pt modelId="{6F911242-BC4D-4CD0-85F9-7100745D6993}">
      <dgm:prSet phldrT="[Text]"/>
      <dgm:spPr/>
      <dgm:t>
        <a:bodyPr/>
        <a:lstStyle/>
        <a:p>
          <a:r>
            <a:rPr lang="en-US" dirty="0"/>
            <a:t>Economic </a:t>
          </a:r>
          <a:r>
            <a:rPr lang="en-US" b="1" dirty="0"/>
            <a:t>Security</a:t>
          </a:r>
        </a:p>
      </dgm:t>
    </dgm:pt>
    <dgm:pt modelId="{AE8942CF-C011-4D63-BAD7-9B8B623305F0}" type="parTrans" cxnId="{D1C9EA3F-425D-445D-9EB7-4A5E74ABB264}">
      <dgm:prSet/>
      <dgm:spPr/>
      <dgm:t>
        <a:bodyPr/>
        <a:lstStyle/>
        <a:p>
          <a:endParaRPr lang="en-US"/>
        </a:p>
      </dgm:t>
    </dgm:pt>
    <dgm:pt modelId="{B2A4AFBA-8F48-4956-9D3B-91638B0613FC}" type="sibTrans" cxnId="{D1C9EA3F-425D-445D-9EB7-4A5E74ABB264}">
      <dgm:prSet/>
      <dgm:spPr/>
      <dgm:t>
        <a:bodyPr/>
        <a:lstStyle/>
        <a:p>
          <a:endParaRPr lang="en-US"/>
        </a:p>
      </dgm:t>
    </dgm:pt>
    <dgm:pt modelId="{500391B5-19CE-49B6-AB7B-92359DDA60CB}">
      <dgm:prSet phldrT="[Text]" custT="1"/>
      <dgm:spPr/>
      <dgm:t>
        <a:bodyPr/>
        <a:lstStyle/>
        <a:p>
          <a:r>
            <a:rPr lang="en-US" sz="2800" dirty="0"/>
            <a:t>Social </a:t>
          </a:r>
          <a:r>
            <a:rPr lang="en-US" sz="2800" b="1" dirty="0"/>
            <a:t>Justice</a:t>
          </a:r>
        </a:p>
      </dgm:t>
    </dgm:pt>
    <dgm:pt modelId="{5A493216-528B-40B6-86B8-650D0CBEBEDD}" type="parTrans" cxnId="{BD95C8E4-CADA-4CCF-A40D-848A95F05241}">
      <dgm:prSet/>
      <dgm:spPr/>
      <dgm:t>
        <a:bodyPr/>
        <a:lstStyle/>
        <a:p>
          <a:endParaRPr lang="en-US"/>
        </a:p>
      </dgm:t>
    </dgm:pt>
    <dgm:pt modelId="{1D9A23C6-C127-43C2-A045-449AC6229912}" type="sibTrans" cxnId="{BD95C8E4-CADA-4CCF-A40D-848A95F05241}">
      <dgm:prSet/>
      <dgm:spPr/>
      <dgm:t>
        <a:bodyPr/>
        <a:lstStyle/>
        <a:p>
          <a:endParaRPr lang="en-US"/>
        </a:p>
      </dgm:t>
    </dgm:pt>
    <dgm:pt modelId="{7EFBD026-0E17-4DDC-B65D-40F7B8DEF189}">
      <dgm:prSet phldrT="[Text]" custT="1"/>
      <dgm:spPr/>
      <dgm:t>
        <a:bodyPr/>
        <a:lstStyle/>
        <a:p>
          <a:r>
            <a:rPr lang="en-US" sz="2800" dirty="0"/>
            <a:t>Environmental </a:t>
          </a:r>
          <a:r>
            <a:rPr lang="en-US" sz="2800" b="1" dirty="0"/>
            <a:t>Quality</a:t>
          </a:r>
        </a:p>
      </dgm:t>
    </dgm:pt>
    <dgm:pt modelId="{838F879D-0797-4486-83D2-8DE17448175F}" type="parTrans" cxnId="{61BCFA22-F234-4A1D-B494-FF14A1464083}">
      <dgm:prSet/>
      <dgm:spPr/>
      <dgm:t>
        <a:bodyPr/>
        <a:lstStyle/>
        <a:p>
          <a:endParaRPr lang="en-US"/>
        </a:p>
      </dgm:t>
    </dgm:pt>
    <dgm:pt modelId="{D3971C68-B3FC-4955-B1EF-04FB80EAFFBA}" type="sibTrans" cxnId="{61BCFA22-F234-4A1D-B494-FF14A1464083}">
      <dgm:prSet/>
      <dgm:spPr/>
      <dgm:t>
        <a:bodyPr/>
        <a:lstStyle/>
        <a:p>
          <a:endParaRPr lang="en-US"/>
        </a:p>
      </dgm:t>
    </dgm:pt>
    <dgm:pt modelId="{5CFB7567-0177-49BD-A789-0BAF1D061219}" type="pres">
      <dgm:prSet presAssocID="{15F517F9-1972-4AE3-881D-BE6D3E790A43}" presName="Name0" presStyleCnt="0">
        <dgm:presLayoutVars>
          <dgm:chMax val="1"/>
          <dgm:chPref val="1"/>
          <dgm:dir/>
          <dgm:animOne val="branch"/>
          <dgm:animLvl val="lvl"/>
        </dgm:presLayoutVars>
      </dgm:prSet>
      <dgm:spPr/>
    </dgm:pt>
    <dgm:pt modelId="{327E23D5-8A3B-4981-9CCB-D1DD037AA839}" type="pres">
      <dgm:prSet presAssocID="{3769B087-77E4-4956-AC2E-20EAC5961650}" presName="singleCycle" presStyleCnt="0"/>
      <dgm:spPr/>
    </dgm:pt>
    <dgm:pt modelId="{BE11AC9A-7B4F-49AB-910F-3CB59E1D1458}" type="pres">
      <dgm:prSet presAssocID="{3769B087-77E4-4956-AC2E-20EAC5961650}" presName="singleCenter" presStyleLbl="node1" presStyleIdx="0" presStyleCnt="4" custScaleX="146958" custScaleY="122227">
        <dgm:presLayoutVars>
          <dgm:chMax val="7"/>
          <dgm:chPref val="7"/>
        </dgm:presLayoutVars>
      </dgm:prSet>
      <dgm:spPr/>
    </dgm:pt>
    <dgm:pt modelId="{EBB01D2C-0A3F-4FF0-829B-74908B4041CA}" type="pres">
      <dgm:prSet presAssocID="{AE8942CF-C011-4D63-BAD7-9B8B623305F0}" presName="Name56" presStyleLbl="parChTrans1D2" presStyleIdx="0" presStyleCnt="3"/>
      <dgm:spPr/>
    </dgm:pt>
    <dgm:pt modelId="{D4CD4C77-B50C-4C25-BE57-13752C7A1A7C}" type="pres">
      <dgm:prSet presAssocID="{6F911242-BC4D-4CD0-85F9-7100745D6993}" presName="text0" presStyleLbl="node1" presStyleIdx="1" presStyleCnt="4" custScaleX="156274" custScaleY="156223" custRadScaleRad="85936" custRadScaleInc="0">
        <dgm:presLayoutVars>
          <dgm:bulletEnabled val="1"/>
        </dgm:presLayoutVars>
      </dgm:prSet>
      <dgm:spPr/>
    </dgm:pt>
    <dgm:pt modelId="{4FEF7289-E31C-430B-AE07-89010578E425}" type="pres">
      <dgm:prSet presAssocID="{5A493216-528B-40B6-86B8-650D0CBEBEDD}" presName="Name56" presStyleLbl="parChTrans1D2" presStyleIdx="1" presStyleCnt="3"/>
      <dgm:spPr/>
    </dgm:pt>
    <dgm:pt modelId="{336C2021-D59E-47DD-8E0F-84DAE17AAEA1}" type="pres">
      <dgm:prSet presAssocID="{500391B5-19CE-49B6-AB7B-92359DDA60CB}" presName="text0" presStyleLbl="node1" presStyleIdx="2" presStyleCnt="4" custScaleX="183188" custScaleY="141001" custRadScaleRad="117607" custRadScaleInc="-13064">
        <dgm:presLayoutVars>
          <dgm:bulletEnabled val="1"/>
        </dgm:presLayoutVars>
      </dgm:prSet>
      <dgm:spPr/>
    </dgm:pt>
    <dgm:pt modelId="{3CDDB666-6690-46FF-AC2E-74E0C3132F61}" type="pres">
      <dgm:prSet presAssocID="{838F879D-0797-4486-83D2-8DE17448175F}" presName="Name56" presStyleLbl="parChTrans1D2" presStyleIdx="2" presStyleCnt="3"/>
      <dgm:spPr/>
    </dgm:pt>
    <dgm:pt modelId="{90E36D66-C9D9-4C6E-8105-9F1E9810D9CB}" type="pres">
      <dgm:prSet presAssocID="{7EFBD026-0E17-4DDC-B65D-40F7B8DEF189}" presName="text0" presStyleLbl="node1" presStyleIdx="3" presStyleCnt="4" custScaleX="245504" custScaleY="135722" custRadScaleRad="130008" custRadScaleInc="17059">
        <dgm:presLayoutVars>
          <dgm:bulletEnabled val="1"/>
        </dgm:presLayoutVars>
      </dgm:prSet>
      <dgm:spPr/>
    </dgm:pt>
  </dgm:ptLst>
  <dgm:cxnLst>
    <dgm:cxn modelId="{61BCFA22-F234-4A1D-B494-FF14A1464083}" srcId="{3769B087-77E4-4956-AC2E-20EAC5961650}" destId="{7EFBD026-0E17-4DDC-B65D-40F7B8DEF189}" srcOrd="2" destOrd="0" parTransId="{838F879D-0797-4486-83D2-8DE17448175F}" sibTransId="{D3971C68-B3FC-4955-B1EF-04FB80EAFFBA}"/>
    <dgm:cxn modelId="{D1C9EA3F-425D-445D-9EB7-4A5E74ABB264}" srcId="{3769B087-77E4-4956-AC2E-20EAC5961650}" destId="{6F911242-BC4D-4CD0-85F9-7100745D6993}" srcOrd="0" destOrd="0" parTransId="{AE8942CF-C011-4D63-BAD7-9B8B623305F0}" sibTransId="{B2A4AFBA-8F48-4956-9D3B-91638B0613FC}"/>
    <dgm:cxn modelId="{2D761C61-AC5B-4232-93D6-4FD19DFF3746}" type="presOf" srcId="{3769B087-77E4-4956-AC2E-20EAC5961650}" destId="{BE11AC9A-7B4F-49AB-910F-3CB59E1D1458}" srcOrd="0" destOrd="0" presId="urn:microsoft.com/office/officeart/2008/layout/RadialCluster"/>
    <dgm:cxn modelId="{9AD59C52-5AE7-477D-8816-A1D0846EB875}" type="presOf" srcId="{5A493216-528B-40B6-86B8-650D0CBEBEDD}" destId="{4FEF7289-E31C-430B-AE07-89010578E425}" srcOrd="0" destOrd="0" presId="urn:microsoft.com/office/officeart/2008/layout/RadialCluster"/>
    <dgm:cxn modelId="{E15CEB53-CCEE-4592-9E57-389A6760AAA6}" type="presOf" srcId="{500391B5-19CE-49B6-AB7B-92359DDA60CB}" destId="{336C2021-D59E-47DD-8E0F-84DAE17AAEA1}" srcOrd="0" destOrd="0" presId="urn:microsoft.com/office/officeart/2008/layout/RadialCluster"/>
    <dgm:cxn modelId="{F1E7D374-6773-40D9-BB14-70BD173339A2}" type="presOf" srcId="{AE8942CF-C011-4D63-BAD7-9B8B623305F0}" destId="{EBB01D2C-0A3F-4FF0-829B-74908B4041CA}" srcOrd="0" destOrd="0" presId="urn:microsoft.com/office/officeart/2008/layout/RadialCluster"/>
    <dgm:cxn modelId="{92A0C4C8-76BE-4489-A3C9-4EE71010A7B3}" type="presOf" srcId="{6F911242-BC4D-4CD0-85F9-7100745D6993}" destId="{D4CD4C77-B50C-4C25-BE57-13752C7A1A7C}" srcOrd="0" destOrd="0" presId="urn:microsoft.com/office/officeart/2008/layout/RadialCluster"/>
    <dgm:cxn modelId="{93AE75D7-BDEF-4F21-912C-DCB334CEE215}" srcId="{15F517F9-1972-4AE3-881D-BE6D3E790A43}" destId="{3769B087-77E4-4956-AC2E-20EAC5961650}" srcOrd="0" destOrd="0" parTransId="{27D4DE36-CE3F-4B6D-AA78-C97D8B9D3CD2}" sibTransId="{94FC9216-604C-4B13-A4F9-D86ECDF5AB76}"/>
    <dgm:cxn modelId="{491898DD-264E-48E7-A1AB-F97AA4795053}" type="presOf" srcId="{15F517F9-1972-4AE3-881D-BE6D3E790A43}" destId="{5CFB7567-0177-49BD-A789-0BAF1D061219}" srcOrd="0" destOrd="0" presId="urn:microsoft.com/office/officeart/2008/layout/RadialCluster"/>
    <dgm:cxn modelId="{BD95C8E4-CADA-4CCF-A40D-848A95F05241}" srcId="{3769B087-77E4-4956-AC2E-20EAC5961650}" destId="{500391B5-19CE-49B6-AB7B-92359DDA60CB}" srcOrd="1" destOrd="0" parTransId="{5A493216-528B-40B6-86B8-650D0CBEBEDD}" sibTransId="{1D9A23C6-C127-43C2-A045-449AC6229912}"/>
    <dgm:cxn modelId="{C8DDDAF7-5FBD-4A18-8F54-5C59FF8F906F}" type="presOf" srcId="{838F879D-0797-4486-83D2-8DE17448175F}" destId="{3CDDB666-6690-46FF-AC2E-74E0C3132F61}" srcOrd="0" destOrd="0" presId="urn:microsoft.com/office/officeart/2008/layout/RadialCluster"/>
    <dgm:cxn modelId="{027388FC-CBD3-4818-B983-328DD92E26EC}" type="presOf" srcId="{7EFBD026-0E17-4DDC-B65D-40F7B8DEF189}" destId="{90E36D66-C9D9-4C6E-8105-9F1E9810D9CB}" srcOrd="0" destOrd="0" presId="urn:microsoft.com/office/officeart/2008/layout/RadialCluster"/>
    <dgm:cxn modelId="{31270F2C-66B5-4A25-9BC8-BFAC721F600A}" type="presParOf" srcId="{5CFB7567-0177-49BD-A789-0BAF1D061219}" destId="{327E23D5-8A3B-4981-9CCB-D1DD037AA839}" srcOrd="0" destOrd="0" presId="urn:microsoft.com/office/officeart/2008/layout/RadialCluster"/>
    <dgm:cxn modelId="{43D344B8-55A4-4BDF-8156-EDDB1E923BA8}" type="presParOf" srcId="{327E23D5-8A3B-4981-9CCB-D1DD037AA839}" destId="{BE11AC9A-7B4F-49AB-910F-3CB59E1D1458}" srcOrd="0" destOrd="0" presId="urn:microsoft.com/office/officeart/2008/layout/RadialCluster"/>
    <dgm:cxn modelId="{EC6792F7-71FF-4849-B26E-3E52D1D32E27}" type="presParOf" srcId="{327E23D5-8A3B-4981-9CCB-D1DD037AA839}" destId="{EBB01D2C-0A3F-4FF0-829B-74908B4041CA}" srcOrd="1" destOrd="0" presId="urn:microsoft.com/office/officeart/2008/layout/RadialCluster"/>
    <dgm:cxn modelId="{757313E8-1F1C-4166-B8DD-DDB05BC25A2C}" type="presParOf" srcId="{327E23D5-8A3B-4981-9CCB-D1DD037AA839}" destId="{D4CD4C77-B50C-4C25-BE57-13752C7A1A7C}" srcOrd="2" destOrd="0" presId="urn:microsoft.com/office/officeart/2008/layout/RadialCluster"/>
    <dgm:cxn modelId="{F88DC7D2-05CC-4646-97B3-7436B56F080D}" type="presParOf" srcId="{327E23D5-8A3B-4981-9CCB-D1DD037AA839}" destId="{4FEF7289-E31C-430B-AE07-89010578E425}" srcOrd="3" destOrd="0" presId="urn:microsoft.com/office/officeart/2008/layout/RadialCluster"/>
    <dgm:cxn modelId="{5F089884-8A3D-4733-8279-1A79ADA32792}" type="presParOf" srcId="{327E23D5-8A3B-4981-9CCB-D1DD037AA839}" destId="{336C2021-D59E-47DD-8E0F-84DAE17AAEA1}" srcOrd="4" destOrd="0" presId="urn:microsoft.com/office/officeart/2008/layout/RadialCluster"/>
    <dgm:cxn modelId="{C9C9C287-C6B0-4E4D-9838-0484807B746C}" type="presParOf" srcId="{327E23D5-8A3B-4981-9CCB-D1DD037AA839}" destId="{3CDDB666-6690-46FF-AC2E-74E0C3132F61}" srcOrd="5" destOrd="0" presId="urn:microsoft.com/office/officeart/2008/layout/RadialCluster"/>
    <dgm:cxn modelId="{D082F910-F49D-4400-932F-37F6A78E6F7B}" type="presParOf" srcId="{327E23D5-8A3B-4981-9CCB-D1DD037AA839}" destId="{90E36D66-C9D9-4C6E-8105-9F1E9810D9CB}"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1AC9A-7B4F-49AB-910F-3CB59E1D1458}">
      <dsp:nvSpPr>
        <dsp:cNvPr id="0" name=""/>
        <dsp:cNvSpPr/>
      </dsp:nvSpPr>
      <dsp:spPr>
        <a:xfrm>
          <a:off x="2878000" y="2489924"/>
          <a:ext cx="2442759" cy="203167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cy-GB" sz="2800" b="1" kern="1200" noProof="0" dirty="0">
              <a:solidFill>
                <a:schemeClr val="accent2">
                  <a:lumMod val="50000"/>
                </a:schemeClr>
              </a:solidFill>
            </a:rPr>
            <a:t>Datblygiad Cynaliadwy</a:t>
          </a:r>
        </a:p>
      </dsp:txBody>
      <dsp:txXfrm>
        <a:off x="2977178" y="2589102"/>
        <a:ext cx="2244403" cy="1833321"/>
      </dsp:txXfrm>
    </dsp:sp>
    <dsp:sp modelId="{EBB01D2C-0A3F-4FF0-829B-74908B4041CA}">
      <dsp:nvSpPr>
        <dsp:cNvPr id="0" name=""/>
        <dsp:cNvSpPr/>
      </dsp:nvSpPr>
      <dsp:spPr>
        <a:xfrm rot="16200000">
          <a:off x="3999426" y="2389970"/>
          <a:ext cx="199907" cy="0"/>
        </a:xfrm>
        <a:custGeom>
          <a:avLst/>
          <a:gdLst/>
          <a:ahLst/>
          <a:cxnLst/>
          <a:rect l="0" t="0" r="0" b="0"/>
          <a:pathLst>
            <a:path>
              <a:moveTo>
                <a:pt x="0" y="0"/>
              </a:moveTo>
              <a:lnTo>
                <a:pt x="199907"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CD4C77-B50C-4C25-BE57-13752C7A1A7C}">
      <dsp:nvSpPr>
        <dsp:cNvPr id="0" name=""/>
        <dsp:cNvSpPr/>
      </dsp:nvSpPr>
      <dsp:spPr>
        <a:xfrm>
          <a:off x="3101657" y="332025"/>
          <a:ext cx="1995444" cy="1957991"/>
        </a:xfrm>
        <a:prstGeom prst="round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040" tIns="66040" rIns="66040" bIns="66040" numCol="1" spcCol="1270" anchor="ctr" anchorCtr="0">
          <a:noAutofit/>
        </a:bodyPr>
        <a:lstStyle/>
        <a:p>
          <a:pPr marL="0" lvl="0" indent="0" algn="ctr" defTabSz="1155700">
            <a:lnSpc>
              <a:spcPct val="90000"/>
            </a:lnSpc>
            <a:spcBef>
              <a:spcPct val="0"/>
            </a:spcBef>
            <a:spcAft>
              <a:spcPct val="35000"/>
            </a:spcAft>
            <a:buNone/>
          </a:pPr>
          <a:r>
            <a:rPr lang="cy-GB" sz="2600" b="1" kern="1200" noProof="0" dirty="0"/>
            <a:t>Diogelwch </a:t>
          </a:r>
          <a:r>
            <a:rPr lang="cy-GB" sz="2600" b="0" kern="1200" noProof="0" dirty="0"/>
            <a:t>Economaidd</a:t>
          </a:r>
        </a:p>
      </dsp:txBody>
      <dsp:txXfrm>
        <a:off x="3197238" y="427606"/>
        <a:ext cx="1804282" cy="1766829"/>
      </dsp:txXfrm>
    </dsp:sp>
    <dsp:sp modelId="{4FEF7289-E31C-430B-AE07-89010578E425}">
      <dsp:nvSpPr>
        <dsp:cNvPr id="0" name=""/>
        <dsp:cNvSpPr/>
      </dsp:nvSpPr>
      <dsp:spPr>
        <a:xfrm rot="1351350">
          <a:off x="5306750" y="4082598"/>
          <a:ext cx="367375" cy="0"/>
        </a:xfrm>
        <a:custGeom>
          <a:avLst/>
          <a:gdLst/>
          <a:ahLst/>
          <a:cxnLst/>
          <a:rect l="0" t="0" r="0" b="0"/>
          <a:pathLst>
            <a:path>
              <a:moveTo>
                <a:pt x="0" y="0"/>
              </a:moveTo>
              <a:lnTo>
                <a:pt x="367375"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6C2021-D59E-47DD-8E0F-84DAE17AAEA1}">
      <dsp:nvSpPr>
        <dsp:cNvPr id="0" name=""/>
        <dsp:cNvSpPr/>
      </dsp:nvSpPr>
      <dsp:spPr>
        <a:xfrm>
          <a:off x="5660115" y="3853626"/>
          <a:ext cx="2343148" cy="1570306"/>
        </a:xfrm>
        <a:prstGeom prst="round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cy-GB" sz="2800" b="1" kern="1200" noProof="0" dirty="0"/>
            <a:t>Cyfiawnder</a:t>
          </a:r>
          <a:r>
            <a:rPr lang="cy-GB" sz="2800" kern="1200" noProof="0" dirty="0"/>
            <a:t> Cymdeithasol</a:t>
          </a:r>
          <a:endParaRPr lang="cy-GB" sz="2800" b="1" kern="1200" noProof="0" dirty="0"/>
        </a:p>
      </dsp:txBody>
      <dsp:txXfrm>
        <a:off x="5736771" y="3930282"/>
        <a:ext cx="2189836" cy="1416994"/>
      </dsp:txXfrm>
    </dsp:sp>
    <dsp:sp modelId="{3CDDB666-6690-46FF-AC2E-74E0C3132F61}">
      <dsp:nvSpPr>
        <dsp:cNvPr id="0" name=""/>
        <dsp:cNvSpPr/>
      </dsp:nvSpPr>
      <dsp:spPr>
        <a:xfrm rot="9459651">
          <a:off x="2728304" y="4037220"/>
          <a:ext cx="155531" cy="0"/>
        </a:xfrm>
        <a:custGeom>
          <a:avLst/>
          <a:gdLst/>
          <a:ahLst/>
          <a:cxnLst/>
          <a:rect l="0" t="0" r="0" b="0"/>
          <a:pathLst>
            <a:path>
              <a:moveTo>
                <a:pt x="0" y="0"/>
              </a:moveTo>
              <a:lnTo>
                <a:pt x="155531"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0E36D66-C9D9-4C6E-8105-9F1E9810D9CB}">
      <dsp:nvSpPr>
        <dsp:cNvPr id="0" name=""/>
        <dsp:cNvSpPr/>
      </dsp:nvSpPr>
      <dsp:spPr>
        <a:xfrm>
          <a:off x="0" y="3872789"/>
          <a:ext cx="2734141" cy="1511515"/>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cy-GB" sz="2800" b="1" kern="1200" noProof="0" dirty="0"/>
            <a:t>Ansawdd</a:t>
          </a:r>
          <a:r>
            <a:rPr lang="cy-GB" sz="2800" kern="1200" noProof="0" dirty="0"/>
            <a:t> Amgylcheddol</a:t>
          </a:r>
          <a:endParaRPr lang="cy-GB" sz="2800" b="1" kern="1200" noProof="0" dirty="0"/>
        </a:p>
      </dsp:txBody>
      <dsp:txXfrm>
        <a:off x="73786" y="3946575"/>
        <a:ext cx="2586569" cy="13639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1AC9A-7B4F-49AB-910F-3CB59E1D1458}">
      <dsp:nvSpPr>
        <dsp:cNvPr id="0" name=""/>
        <dsp:cNvSpPr/>
      </dsp:nvSpPr>
      <dsp:spPr>
        <a:xfrm>
          <a:off x="2953753" y="2435384"/>
          <a:ext cx="2442759" cy="203167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US" sz="2800" b="1" kern="1200" dirty="0">
              <a:solidFill>
                <a:schemeClr val="accent2">
                  <a:lumMod val="50000"/>
                </a:schemeClr>
              </a:solidFill>
            </a:rPr>
            <a:t>Sustainable Development</a:t>
          </a:r>
        </a:p>
      </dsp:txBody>
      <dsp:txXfrm>
        <a:off x="3052931" y="2534562"/>
        <a:ext cx="2244403" cy="1833321"/>
      </dsp:txXfrm>
    </dsp:sp>
    <dsp:sp modelId="{EBB01D2C-0A3F-4FF0-829B-74908B4041CA}">
      <dsp:nvSpPr>
        <dsp:cNvPr id="0" name=""/>
        <dsp:cNvSpPr/>
      </dsp:nvSpPr>
      <dsp:spPr>
        <a:xfrm rot="16200000">
          <a:off x="4020639" y="2280891"/>
          <a:ext cx="308987" cy="0"/>
        </a:xfrm>
        <a:custGeom>
          <a:avLst/>
          <a:gdLst/>
          <a:ahLst/>
          <a:cxnLst/>
          <a:rect l="0" t="0" r="0" b="0"/>
          <a:pathLst>
            <a:path>
              <a:moveTo>
                <a:pt x="0" y="0"/>
              </a:moveTo>
              <a:lnTo>
                <a:pt x="308987"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CD4C77-B50C-4C25-BE57-13752C7A1A7C}">
      <dsp:nvSpPr>
        <dsp:cNvPr id="0" name=""/>
        <dsp:cNvSpPr/>
      </dsp:nvSpPr>
      <dsp:spPr>
        <a:xfrm>
          <a:off x="3304932" y="386565"/>
          <a:ext cx="1740399" cy="1739831"/>
        </a:xfrm>
        <a:prstGeom prst="round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US" sz="2800" kern="1200" dirty="0"/>
            <a:t>Economic </a:t>
          </a:r>
          <a:r>
            <a:rPr lang="en-US" sz="2800" b="1" kern="1200" dirty="0"/>
            <a:t>Security</a:t>
          </a:r>
        </a:p>
      </dsp:txBody>
      <dsp:txXfrm>
        <a:off x="3389864" y="471497"/>
        <a:ext cx="1570535" cy="1569967"/>
      </dsp:txXfrm>
    </dsp:sp>
    <dsp:sp modelId="{4FEF7289-E31C-430B-AE07-89010578E425}">
      <dsp:nvSpPr>
        <dsp:cNvPr id="0" name=""/>
        <dsp:cNvSpPr/>
      </dsp:nvSpPr>
      <dsp:spPr>
        <a:xfrm rot="1329696">
          <a:off x="5374965" y="4058729"/>
          <a:ext cx="583348" cy="0"/>
        </a:xfrm>
        <a:custGeom>
          <a:avLst/>
          <a:gdLst/>
          <a:ahLst/>
          <a:cxnLst/>
          <a:rect l="0" t="0" r="0" b="0"/>
          <a:pathLst>
            <a:path>
              <a:moveTo>
                <a:pt x="0" y="0"/>
              </a:moveTo>
              <a:lnTo>
                <a:pt x="583348"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6C2021-D59E-47DD-8E0F-84DAE17AAEA1}">
      <dsp:nvSpPr>
        <dsp:cNvPr id="0" name=""/>
        <dsp:cNvSpPr/>
      </dsp:nvSpPr>
      <dsp:spPr>
        <a:xfrm>
          <a:off x="5936765" y="3799086"/>
          <a:ext cx="2040137" cy="1570306"/>
        </a:xfrm>
        <a:prstGeom prst="round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US" sz="2800" kern="1200" dirty="0"/>
            <a:t>Social </a:t>
          </a:r>
          <a:r>
            <a:rPr lang="en-US" sz="2800" b="1" kern="1200" dirty="0"/>
            <a:t>Justice</a:t>
          </a:r>
        </a:p>
      </dsp:txBody>
      <dsp:txXfrm>
        <a:off x="6013421" y="3875742"/>
        <a:ext cx="1886825" cy="1416994"/>
      </dsp:txXfrm>
    </dsp:sp>
    <dsp:sp modelId="{3CDDB666-6690-46FF-AC2E-74E0C3132F61}">
      <dsp:nvSpPr>
        <dsp:cNvPr id="0" name=""/>
        <dsp:cNvSpPr/>
      </dsp:nvSpPr>
      <dsp:spPr>
        <a:xfrm rot="9492381">
          <a:off x="2725688" y="3983488"/>
          <a:ext cx="236516" cy="0"/>
        </a:xfrm>
        <a:custGeom>
          <a:avLst/>
          <a:gdLst/>
          <a:ahLst/>
          <a:cxnLst/>
          <a:rect l="0" t="0" r="0" b="0"/>
          <a:pathLst>
            <a:path>
              <a:moveTo>
                <a:pt x="0" y="0"/>
              </a:moveTo>
              <a:lnTo>
                <a:pt x="236516"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0E36D66-C9D9-4C6E-8105-9F1E9810D9CB}">
      <dsp:nvSpPr>
        <dsp:cNvPr id="0" name=""/>
        <dsp:cNvSpPr/>
      </dsp:nvSpPr>
      <dsp:spPr>
        <a:xfrm>
          <a:off x="0" y="3818249"/>
          <a:ext cx="2734141" cy="1511515"/>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US" sz="2800" kern="1200" dirty="0"/>
            <a:t>Environmental </a:t>
          </a:r>
          <a:r>
            <a:rPr lang="en-US" sz="2800" b="1" kern="1200" dirty="0"/>
            <a:t>Quality</a:t>
          </a:r>
        </a:p>
      </dsp:txBody>
      <dsp:txXfrm>
        <a:off x="73786" y="3892035"/>
        <a:ext cx="2586569" cy="1363943"/>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8/7/2025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05FFDD11-B3EC-214B-B984-1798BFAD033A}" type="slidenum">
              <a:rPr lang="en-US" smtClean="0"/>
              <a:t>40</a:t>
            </a:fld>
            <a:endParaRPr lang="en-US"/>
          </a:p>
        </p:txBody>
      </p:sp>
    </p:spTree>
    <p:extLst>
      <p:ext uri="{BB962C8B-B14F-4D97-AF65-F5344CB8AC3E}">
        <p14:creationId xmlns:p14="http://schemas.microsoft.com/office/powerpoint/2010/main" val="3209630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2407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41460357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10" Type="http://schemas.openxmlformats.org/officeDocument/2006/relationships/image" Target="../media/image2.png"/><Relationship Id="rId4" Type="http://schemas.openxmlformats.org/officeDocument/2006/relationships/slideLayout" Target="../slideLayouts/slideLayout5.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mailto:ken.dicks@uwtsd.ac.uk"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mailto:ken.dicks@uwtsd.ac.uk"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factfulnessquiz.com/"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factfulnessquiz.com/" TargetMode="Externa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hyperlink" Target="https://sustainabledevelopment.un.org/content/documents/5987our-common-future.pdf" TargetMode="Externa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hyperlink" Target="https://sustainabledevelopment.un.org/content/documents/5987our-common-future.pdf" TargetMode="Externa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hyperlink" Target="http://www.esdtoolkit.org/" TargetMode="Externa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hyperlink" Target="http://www.esdtoolkit.org/" TargetMode="Externa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hyperlink" Target="https://www.proquest.com/docview/1539521546?accountid=130472&amp;parentSessionId=1T8oAgPF%2FHElgCtnHr87tIiV604XibhhWQ0LcIcNqgY%3D&amp;pq-origsite=primo&amp;sourcetype=Scholarly%20Journals" TargetMode="External"/><Relationship Id="rId2" Type="http://schemas.openxmlformats.org/officeDocument/2006/relationships/hyperlink" Target="https://www-oxfordreference-com.ezproxy.uwtsd.ac.uk/display/10.1093/acref/9780198794790.001.0001/acref-9780198794790-e-136?rskey=SCEafw&amp;result=1" TargetMode="Externa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hyperlink" Target="https://www.proquest.com/docview/1539521546?accountid=130472&amp;parentSessionId=1T8oAgPF%2FHElgCtnHr87tIiV604XibhhWQ0LcIcNqgY%3D&amp;pq-origsite=primo&amp;sourcetype=Scholarly%20Journals" TargetMode="External"/><Relationship Id="rId2" Type="http://schemas.openxmlformats.org/officeDocument/2006/relationships/hyperlink" Target="https://www-oxfordreference-com.ezproxy.uwtsd.ac.uk/display/10.1093/acref/9780198794790.001.0001/acref-9780198794790-e-136?rskey=SCEafw&amp;result=1" TargetMode="Externa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hyperlink" Target="http://www.igbp.net/about.4.6285fa5a12be4b403968000417.html" TargetMode="External"/><Relationship Id="rId2" Type="http://schemas.openxmlformats.org/officeDocument/2006/relationships/hyperlink" Target="http://www.igbp.net/publications/stateoftheplanetdeclaration.4.6b007aff13cb59eff6411baa.html" TargetMode="External"/><Relationship Id="rId1" Type="http://schemas.openxmlformats.org/officeDocument/2006/relationships/slideLayout" Target="../slideLayouts/slideLayout3.xml"/><Relationship Id="rId5" Type="http://schemas.openxmlformats.org/officeDocument/2006/relationships/image" Target="../media/image12.png"/><Relationship Id="rId4" Type="http://schemas.openxmlformats.org/officeDocument/2006/relationships/hyperlink" Target="https://www.ipcc.ch/about/"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www.igbp.net/about.4.6285fa5a12be4b403968000417.html" TargetMode="External"/><Relationship Id="rId2" Type="http://schemas.openxmlformats.org/officeDocument/2006/relationships/hyperlink" Target="http://www.igbp.net/publications/stateoftheplanetdeclaration.4.6b007aff13cb59eff6411baa.html" TargetMode="External"/><Relationship Id="rId1" Type="http://schemas.openxmlformats.org/officeDocument/2006/relationships/slideLayout" Target="../slideLayouts/slideLayout3.xml"/><Relationship Id="rId5" Type="http://schemas.openxmlformats.org/officeDocument/2006/relationships/image" Target="../media/image12.png"/><Relationship Id="rId4" Type="http://schemas.openxmlformats.org/officeDocument/2006/relationships/hyperlink" Target="https://www.ipcc.ch/about/"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ecowatch.com/un-climate-action-summit-2640575796.html" TargetMode="External"/><Relationship Id="rId2" Type="http://schemas.openxmlformats.org/officeDocument/2006/relationships/hyperlink" Target="https://www.un.org/en/climatechange/2019-climate-action-summit" TargetMode="External"/><Relationship Id="rId1" Type="http://schemas.openxmlformats.org/officeDocument/2006/relationships/slideLayout" Target="../slideLayouts/slideLayout3.xml"/><Relationship Id="rId4" Type="http://schemas.openxmlformats.org/officeDocument/2006/relationships/hyperlink" Target="https://web.archive.org/web/20190925160854/https:/www.ecowatch.com/un-climate-action-summit-2640575796.html"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ecowatch.com/un-climate-action-summit-2640575796.html" TargetMode="External"/><Relationship Id="rId2" Type="http://schemas.openxmlformats.org/officeDocument/2006/relationships/hyperlink" Target="https://www.un.org/en/climatechange/2019-climate-action-summit" TargetMode="External"/><Relationship Id="rId1" Type="http://schemas.openxmlformats.org/officeDocument/2006/relationships/slideLayout" Target="../slideLayouts/slideLayout3.xml"/><Relationship Id="rId4" Type="http://schemas.openxmlformats.org/officeDocument/2006/relationships/hyperlink" Target="https://web.archive.org/web/20190925160854/https:/www.ecowatch.com/un-climate-action-summit-2640575796.html" TargetMode="External"/></Relationships>
</file>

<file path=ppt/slides/_rels/slide38.xml.rels><?xml version="1.0" encoding="UTF-8" standalone="yes"?>
<Relationships xmlns="http://schemas.openxmlformats.org/package/2006/relationships"><Relationship Id="rId2" Type="http://schemas.openxmlformats.org/officeDocument/2006/relationships/hyperlink" Target="https://www.un.org/en/climatechange/cop27-delivering-people-and-planet" TargetMode="Externa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hyperlink" Target="https://www.un.org/en/climatechange/cop27-delivering-people-and-planet" TargetMode="Externa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sdgs.un.org/goals" TargetMode="Externa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sdgs.un.org/goals" TargetMode="Externa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hyperlink" Target="https://www-oxfordreference-com.ezproxy.uwtsd.ac.uk/display/10.1093/acref/9780198794790.001.0001/acref-9780198794790-e-136?rskey=SCEafw&amp;result=1" TargetMode="External"/><Relationship Id="rId7" Type="http://schemas.openxmlformats.org/officeDocument/2006/relationships/hyperlink" Target="https://www.ipcc.ch/about/" TargetMode="External"/><Relationship Id="rId2" Type="http://schemas.openxmlformats.org/officeDocument/2006/relationships/hyperlink" Target="https://www-vlebooks-com.ezproxy.uwtsd.ac.uk/Product/Index/67348?page=0&amp;startBookmarkId=-1" TargetMode="External"/><Relationship Id="rId1" Type="http://schemas.openxmlformats.org/officeDocument/2006/relationships/slideLayout" Target="../slideLayouts/slideLayout3.xml"/><Relationship Id="rId6" Type="http://schemas.openxmlformats.org/officeDocument/2006/relationships/hyperlink" Target="http://www.igbp.net/publications/stateoftheplanetdeclaration.4.6b007aff13cb59eff6411baa.html" TargetMode="External"/><Relationship Id="rId5" Type="http://schemas.openxmlformats.org/officeDocument/2006/relationships/hyperlink" Target="https://www.google.co.uk/books/edition/The_Development_Dictionary/2bi_kf7QAq4C?hl=en&amp;gbpv=1&amp;dq=sachs+development+dictionary&amp;printsec=frontcover" TargetMode="External"/><Relationship Id="rId4" Type="http://schemas.openxmlformats.org/officeDocument/2006/relationships/hyperlink" Target="https://research-ebsco-com.ezproxy.uwtsd.ac.uk/c/onvpsy/viewer/pdf/sd2ihgx52b?route=details"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oxfordreference-com.ezproxy.uwtsd.ac.uk/display/10.1093/acref/9780198794790.001.0001/acref-9780198794790-e-136?rskey=SCEafw&amp;result=1" TargetMode="External"/><Relationship Id="rId7" Type="http://schemas.openxmlformats.org/officeDocument/2006/relationships/hyperlink" Target="https://www.ipcc.ch/about/" TargetMode="External"/><Relationship Id="rId2" Type="http://schemas.openxmlformats.org/officeDocument/2006/relationships/hyperlink" Target="https://www-vlebooks-com.ezproxy.uwtsd.ac.uk/Product/Index/67348?page=0&amp;startBookmarkId=-1" TargetMode="External"/><Relationship Id="rId1" Type="http://schemas.openxmlformats.org/officeDocument/2006/relationships/slideLayout" Target="../slideLayouts/slideLayout3.xml"/><Relationship Id="rId6" Type="http://schemas.openxmlformats.org/officeDocument/2006/relationships/hyperlink" Target="http://www.igbp.net/publications/stateoftheplanetdeclaration.4.6b007aff13cb59eff6411baa.html" TargetMode="External"/><Relationship Id="rId5" Type="http://schemas.openxmlformats.org/officeDocument/2006/relationships/hyperlink" Target="https://www.google.co.uk/books/edition/The_Development_Dictionary/2bi_kf7QAq4C?hl=en&amp;gbpv=1&amp;dq=sachs+development+dictionary&amp;printsec=frontcover" TargetMode="External"/><Relationship Id="rId4" Type="http://schemas.openxmlformats.org/officeDocument/2006/relationships/hyperlink" Target="https://research-ebsco-com.ezproxy.uwtsd.ac.uk/c/onvpsy/viewer/pdf/sd2ihgx52b?route=details"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s://books.google.co.uk/books?hl=en&amp;lr=&amp;id=NeWCAgAAQBAJ&amp;oi=fnd&amp;pg=PP1&amp;dq=Scott+Gough+Sustainable+Development+Framing+the+Issues&amp;ots=ZDGG7feItz&amp;sig=DrPa_s8-LEmguPykfJCK-RdbskM#v=onepage&amp;q=Scott%20Gough%20Sustainable%20Development%20Framing%20the%20Issues&amp;f=false" TargetMode="External"/><Relationship Id="rId3" Type="http://schemas.openxmlformats.org/officeDocument/2006/relationships/hyperlink" Target="http://www.esdtoolkit.org/" TargetMode="External"/><Relationship Id="rId7" Type="http://schemas.openxmlformats.org/officeDocument/2006/relationships/hyperlink" Target="https://web.archive.org/web/20190925160854/https:/www.ecowatch.com/un-climate-action-summit-2640575796.html" TargetMode="External"/><Relationship Id="rId2" Type="http://schemas.openxmlformats.org/officeDocument/2006/relationships/hyperlink" Target="https://www-igi-global-com.ezproxy.uwtsd.ac.uk/gateway/book/142191" TargetMode="External"/><Relationship Id="rId1" Type="http://schemas.openxmlformats.org/officeDocument/2006/relationships/slideLayout" Target="../slideLayouts/slideLayout3.xml"/><Relationship Id="rId6" Type="http://schemas.openxmlformats.org/officeDocument/2006/relationships/hyperlink" Target="https://www.ecowatch.com/un-climate-action-summit-2640575796.html" TargetMode="External"/><Relationship Id="rId5" Type="http://schemas.openxmlformats.org/officeDocument/2006/relationships/hyperlink" Target="https://www.proquest.com/docview/1539521546?accountid=130472&amp;parentSessionId=1T8oAgPF%2FHElgCtnHr87tIiV604XibhhWQ0LcIcNqgY%3D&amp;pq-origsite=primo&amp;sourcetype=Scholarly%20Journals" TargetMode="External"/><Relationship Id="rId4" Type="http://schemas.openxmlformats.org/officeDocument/2006/relationships/hyperlink" Target="https://www-vlebooks-com.ezproxy.uwtsd.ac.uk/Product/Index/2036942?page=0&amp;startBookmarkId=-1" TargetMode="External"/></Relationships>
</file>

<file path=ppt/slides/_rels/slide49.xml.rels><?xml version="1.0" encoding="UTF-8" standalone="yes"?>
<Relationships xmlns="http://schemas.openxmlformats.org/package/2006/relationships"><Relationship Id="rId8" Type="http://schemas.openxmlformats.org/officeDocument/2006/relationships/hyperlink" Target="https://books.google.co.uk/books?hl=en&amp;lr=&amp;id=NeWCAgAAQBAJ&amp;oi=fnd&amp;pg=PP1&amp;dq=Scott+Gough+Sustainable+Development+Framing+the+Issues&amp;ots=ZDGG7feItz&amp;sig=DrPa_s8-LEmguPykfJCK-RdbskM#v=onepage&amp;q=Scott%20Gough%20Sustainable%20Development%20Framing%20the%20Issues&amp;f=false" TargetMode="External"/><Relationship Id="rId3" Type="http://schemas.openxmlformats.org/officeDocument/2006/relationships/hyperlink" Target="http://www.esdtoolkit.org/" TargetMode="External"/><Relationship Id="rId7" Type="http://schemas.openxmlformats.org/officeDocument/2006/relationships/hyperlink" Target="https://web.archive.org/web/20190925160854/https:/www.ecowatch.com/un-climate-action-summit-2640575796.html" TargetMode="External"/><Relationship Id="rId2" Type="http://schemas.openxmlformats.org/officeDocument/2006/relationships/hyperlink" Target="https://www-igi-global-com.ezproxy.uwtsd.ac.uk/gateway/book/142191" TargetMode="External"/><Relationship Id="rId1" Type="http://schemas.openxmlformats.org/officeDocument/2006/relationships/slideLayout" Target="../slideLayouts/slideLayout3.xml"/><Relationship Id="rId6" Type="http://schemas.openxmlformats.org/officeDocument/2006/relationships/hyperlink" Target="https://www.ecowatch.com/un-climate-action-summit-2640575796.html" TargetMode="External"/><Relationship Id="rId5" Type="http://schemas.openxmlformats.org/officeDocument/2006/relationships/hyperlink" Target="https://www.proquest.com/docview/1539521546?accountid=130472&amp;parentSessionId=1T8oAgPF%2FHElgCtnHr87tIiV604XibhhWQ0LcIcNqgY%3D&amp;pq-origsite=primo&amp;sourcetype=Scholarly%20Journals" TargetMode="External"/><Relationship Id="rId4" Type="http://schemas.openxmlformats.org/officeDocument/2006/relationships/hyperlink" Target="https://www-vlebooks-com.ezproxy.uwtsd.ac.uk/Product/Index/2036942?page=0&amp;startBookmarkId=-1"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www.un.org/en/climatechange/2019-climate-action-summit" TargetMode="External"/><Relationship Id="rId7" Type="http://schemas.openxmlformats.org/officeDocument/2006/relationships/hyperlink" Target="https://sustainabledevelopment.un.org/content/documents/5987our-common-future.pdf" TargetMode="External"/><Relationship Id="rId2" Type="http://schemas.openxmlformats.org/officeDocument/2006/relationships/hyperlink" Target="https://www.un.org/en/climatechange/cop27-delivering-people-and-planet" TargetMode="External"/><Relationship Id="rId1" Type="http://schemas.openxmlformats.org/officeDocument/2006/relationships/slideLayout" Target="../slideLayouts/slideLayout3.xml"/><Relationship Id="rId6" Type="http://schemas.openxmlformats.org/officeDocument/2006/relationships/hyperlink" Target="https://www-jstor-org.ezproxy.uwtsd.ac.uk/stable/j.ctt2jcj0d" TargetMode="External"/><Relationship Id="rId5" Type="http://schemas.openxmlformats.org/officeDocument/2006/relationships/hyperlink" Target="https://sdgs.un.org/goals" TargetMode="External"/><Relationship Id="rId4" Type="http://schemas.openxmlformats.org/officeDocument/2006/relationships/hyperlink" Target="https://unfccc.int/cop28/5-key-takeaways"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un.org/en/climatechange/2019-climate-action-summit" TargetMode="External"/><Relationship Id="rId7" Type="http://schemas.openxmlformats.org/officeDocument/2006/relationships/hyperlink" Target="https://sustainabledevelopment.un.org/content/documents/5987our-common-future.pdf" TargetMode="External"/><Relationship Id="rId2" Type="http://schemas.openxmlformats.org/officeDocument/2006/relationships/hyperlink" Target="https://www.un.org/en/climatechange/cop27-delivering-people-and-planet" TargetMode="External"/><Relationship Id="rId1" Type="http://schemas.openxmlformats.org/officeDocument/2006/relationships/slideLayout" Target="../slideLayouts/slideLayout3.xml"/><Relationship Id="rId6" Type="http://schemas.openxmlformats.org/officeDocument/2006/relationships/hyperlink" Target="https://www-jstor-org.ezproxy.uwtsd.ac.uk/stable/j.ctt2jcj0d" TargetMode="External"/><Relationship Id="rId5" Type="http://schemas.openxmlformats.org/officeDocument/2006/relationships/hyperlink" Target="https://sdgs.un.org/goals" TargetMode="External"/><Relationship Id="rId4" Type="http://schemas.openxmlformats.org/officeDocument/2006/relationships/hyperlink" Target="https://unfccc.int/cop28/5-key-takeaway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08D56B-B727-7A1C-7F65-58A784A42BA6}"/>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9F1DD124-9DB6-464C-40D8-D15C16317D28}"/>
              </a:ext>
            </a:extLst>
          </p:cNvPr>
          <p:cNvSpPr txBox="1"/>
          <p:nvPr/>
        </p:nvSpPr>
        <p:spPr>
          <a:xfrm>
            <a:off x="407712" y="3698442"/>
            <a:ext cx="8388192" cy="584775"/>
          </a:xfrm>
          <a:prstGeom prst="rect">
            <a:avLst/>
          </a:prstGeom>
          <a:noFill/>
        </p:spPr>
        <p:txBody>
          <a:bodyPr wrap="square" rtlCol="0">
            <a:spAutoFit/>
          </a:bodyPr>
          <a:lstStyle/>
          <a:p>
            <a:r>
              <a:rPr lang="cy-GB" sz="3200" b="1" noProof="0" dirty="0">
                <a:latin typeface="Arial" panose="020B0604020202020204" pitchFamily="34" charset="0"/>
                <a:cs typeface="Arial" panose="020B0604020202020204" pitchFamily="34" charset="0"/>
              </a:rPr>
              <a:t>ECGE7007Q: Cymunedau Cynaliadwy</a:t>
            </a:r>
          </a:p>
        </p:txBody>
      </p:sp>
      <p:sp>
        <p:nvSpPr>
          <p:cNvPr id="4" name="Rectangle 3">
            <a:extLst>
              <a:ext uri="{FF2B5EF4-FFF2-40B4-BE49-F238E27FC236}">
                <a16:creationId xmlns:a16="http://schemas.microsoft.com/office/drawing/2014/main" id="{62D09E42-4633-6DAB-6A8F-3AFEFAE592A3}"/>
              </a:ext>
            </a:extLst>
          </p:cNvPr>
          <p:cNvSpPr/>
          <p:nvPr/>
        </p:nvSpPr>
        <p:spPr>
          <a:xfrm>
            <a:off x="1444833" y="293647"/>
            <a:ext cx="1940029" cy="15121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5" name="Rectangle 4">
            <a:extLst>
              <a:ext uri="{FF2B5EF4-FFF2-40B4-BE49-F238E27FC236}">
                <a16:creationId xmlns:a16="http://schemas.microsoft.com/office/drawing/2014/main" id="{DD01A2CC-DAA1-EA3A-C490-280D9F4E843C}"/>
              </a:ext>
            </a:extLst>
          </p:cNvPr>
          <p:cNvSpPr/>
          <p:nvPr/>
        </p:nvSpPr>
        <p:spPr>
          <a:xfrm>
            <a:off x="5765313" y="293647"/>
            <a:ext cx="1134126" cy="108012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1350"/>
          </a:p>
        </p:txBody>
      </p:sp>
      <p:sp>
        <p:nvSpPr>
          <p:cNvPr id="6" name="Rectangle 5">
            <a:extLst>
              <a:ext uri="{FF2B5EF4-FFF2-40B4-BE49-F238E27FC236}">
                <a16:creationId xmlns:a16="http://schemas.microsoft.com/office/drawing/2014/main" id="{0DB396E5-1CE0-5C93-D683-B6B42CE62B39}"/>
              </a:ext>
            </a:extLst>
          </p:cNvPr>
          <p:cNvSpPr/>
          <p:nvPr/>
        </p:nvSpPr>
        <p:spPr>
          <a:xfrm>
            <a:off x="3497061" y="293647"/>
            <a:ext cx="324036"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a:extLst>
              <a:ext uri="{FF2B5EF4-FFF2-40B4-BE49-F238E27FC236}">
                <a16:creationId xmlns:a16="http://schemas.microsoft.com/office/drawing/2014/main" id="{D88B02FB-F665-6357-270C-4BD0311B907B}"/>
              </a:ext>
            </a:extLst>
          </p:cNvPr>
          <p:cNvSpPr/>
          <p:nvPr/>
        </p:nvSpPr>
        <p:spPr>
          <a:xfrm>
            <a:off x="6143355" y="1913827"/>
            <a:ext cx="1674186"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a:extLst>
              <a:ext uri="{FF2B5EF4-FFF2-40B4-BE49-F238E27FC236}">
                <a16:creationId xmlns:a16="http://schemas.microsoft.com/office/drawing/2014/main" id="{93BA57EF-DD32-6580-A184-0A2B9BBAE087}"/>
              </a:ext>
            </a:extLst>
          </p:cNvPr>
          <p:cNvSpPr/>
          <p:nvPr/>
        </p:nvSpPr>
        <p:spPr>
          <a:xfrm>
            <a:off x="3929109" y="293647"/>
            <a:ext cx="865664" cy="54006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350"/>
          </a:p>
        </p:txBody>
      </p:sp>
      <p:sp>
        <p:nvSpPr>
          <p:cNvPr id="9" name="Rectangle 8">
            <a:extLst>
              <a:ext uri="{FF2B5EF4-FFF2-40B4-BE49-F238E27FC236}">
                <a16:creationId xmlns:a16="http://schemas.microsoft.com/office/drawing/2014/main" id="{F563EE94-D446-8D84-8817-EF4B9FFA71DB}"/>
              </a:ext>
            </a:extLst>
          </p:cNvPr>
          <p:cNvSpPr/>
          <p:nvPr/>
        </p:nvSpPr>
        <p:spPr>
          <a:xfrm>
            <a:off x="1984893" y="1913827"/>
            <a:ext cx="2350829" cy="156617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0" name="Rectangle 9">
            <a:extLst>
              <a:ext uri="{FF2B5EF4-FFF2-40B4-BE49-F238E27FC236}">
                <a16:creationId xmlns:a16="http://schemas.microsoft.com/office/drawing/2014/main" id="{383D73E4-1662-A6D3-1E83-C24FC32F98A9}"/>
              </a:ext>
            </a:extLst>
          </p:cNvPr>
          <p:cNvSpPr/>
          <p:nvPr/>
        </p:nvSpPr>
        <p:spPr>
          <a:xfrm>
            <a:off x="4469169" y="1481779"/>
            <a:ext cx="1512168" cy="108012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13" name="Rectangle 12">
            <a:extLst>
              <a:ext uri="{FF2B5EF4-FFF2-40B4-BE49-F238E27FC236}">
                <a16:creationId xmlns:a16="http://schemas.microsoft.com/office/drawing/2014/main" id="{9FDDBA4C-B35B-4917-A76D-98C7D8759133}"/>
              </a:ext>
            </a:extLst>
          </p:cNvPr>
          <p:cNvSpPr/>
          <p:nvPr/>
        </p:nvSpPr>
        <p:spPr>
          <a:xfrm>
            <a:off x="3933296" y="887713"/>
            <a:ext cx="865664" cy="48605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4" name="Rectangle 13">
            <a:extLst>
              <a:ext uri="{FF2B5EF4-FFF2-40B4-BE49-F238E27FC236}">
                <a16:creationId xmlns:a16="http://schemas.microsoft.com/office/drawing/2014/main" id="{85C03B26-9A46-975E-FAFA-DC04FEEB938B}"/>
              </a:ext>
            </a:extLst>
          </p:cNvPr>
          <p:cNvSpPr/>
          <p:nvPr/>
        </p:nvSpPr>
        <p:spPr>
          <a:xfrm>
            <a:off x="3497061" y="1427773"/>
            <a:ext cx="875708" cy="37804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Rectangle 14">
            <a:extLst>
              <a:ext uri="{FF2B5EF4-FFF2-40B4-BE49-F238E27FC236}">
                <a16:creationId xmlns:a16="http://schemas.microsoft.com/office/drawing/2014/main" id="{AF1C5157-5803-CB06-2FF6-42A19FCA62A9}"/>
              </a:ext>
            </a:extLst>
          </p:cNvPr>
          <p:cNvSpPr/>
          <p:nvPr/>
        </p:nvSpPr>
        <p:spPr>
          <a:xfrm>
            <a:off x="4469169" y="2666906"/>
            <a:ext cx="1512168" cy="813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 name="Picture 1">
            <a:extLst>
              <a:ext uri="{FF2B5EF4-FFF2-40B4-BE49-F238E27FC236}">
                <a16:creationId xmlns:a16="http://schemas.microsoft.com/office/drawing/2014/main" id="{480756B2-6823-95A9-3C75-23FE533D87C8}"/>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543960" y="1586787"/>
            <a:ext cx="1362587" cy="870105"/>
          </a:xfrm>
          <a:prstGeom prst="rect">
            <a:avLst/>
          </a:prstGeom>
        </p:spPr>
      </p:pic>
      <p:pic>
        <p:nvPicPr>
          <p:cNvPr id="3" name="Picture 2" descr="A diagram  of a community and green infrastructure plan">
            <a:extLst>
              <a:ext uri="{FF2B5EF4-FFF2-40B4-BE49-F238E27FC236}">
                <a16:creationId xmlns:a16="http://schemas.microsoft.com/office/drawing/2014/main" id="{D62E9872-F238-B3EF-8086-8A0B59D1ECE5}"/>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1504019" y="344491"/>
            <a:ext cx="1821656" cy="1407319"/>
          </a:xfrm>
          <a:prstGeom prst="rect">
            <a:avLst/>
          </a:prstGeom>
        </p:spPr>
      </p:pic>
      <p:pic>
        <p:nvPicPr>
          <p:cNvPr id="12" name="Picture 11" descr="A diagram illustrating the UN Sustainable Development  model of People, Planet and Profit">
            <a:extLst>
              <a:ext uri="{FF2B5EF4-FFF2-40B4-BE49-F238E27FC236}">
                <a16:creationId xmlns:a16="http://schemas.microsoft.com/office/drawing/2014/main" id="{2CA7294E-D3A5-68D3-7858-0BDFFB591760}"/>
              </a:ext>
            </a:extLst>
          </p:cNvPr>
          <p:cNvPicPr>
            <a:picLocks noChangeAspect="1"/>
          </p:cNvPicPr>
          <p:nvPr/>
        </p:nvPicPr>
        <p:blipFill>
          <a:blip r:embed="rId4"/>
          <a:stretch>
            <a:fillRect/>
          </a:stretch>
        </p:blipFill>
        <p:spPr>
          <a:xfrm>
            <a:off x="6253151" y="2021654"/>
            <a:ext cx="1454595" cy="1372735"/>
          </a:xfrm>
          <a:prstGeom prst="rect">
            <a:avLst/>
          </a:prstGeom>
        </p:spPr>
      </p:pic>
      <p:pic>
        <p:nvPicPr>
          <p:cNvPr id="16" name="Picture 15" descr="A graphic representation of the UN Sustainable Development Goals (SDG)">
            <a:extLst>
              <a:ext uri="{FF2B5EF4-FFF2-40B4-BE49-F238E27FC236}">
                <a16:creationId xmlns:a16="http://schemas.microsoft.com/office/drawing/2014/main" id="{C07F7E4B-D59C-6F97-7A82-A1D204A65D81}"/>
              </a:ext>
            </a:extLst>
          </p:cNvPr>
          <p:cNvPicPr>
            <a:picLocks noChangeAspect="1"/>
          </p:cNvPicPr>
          <p:nvPr/>
        </p:nvPicPr>
        <p:blipFill>
          <a:blip r:embed="rId5"/>
          <a:stretch>
            <a:fillRect/>
          </a:stretch>
        </p:blipFill>
        <p:spPr>
          <a:xfrm>
            <a:off x="2092906" y="2021654"/>
            <a:ext cx="2148449" cy="1334300"/>
          </a:xfrm>
          <a:prstGeom prst="rect">
            <a:avLst/>
          </a:prstGeom>
        </p:spPr>
      </p:pic>
      <p:sp>
        <p:nvSpPr>
          <p:cNvPr id="19" name="Rectangle 18">
            <a:extLst>
              <a:ext uri="{FF2B5EF4-FFF2-40B4-BE49-F238E27FC236}">
                <a16:creationId xmlns:a16="http://schemas.microsoft.com/office/drawing/2014/main" id="{51C234B6-6961-2BE5-C4BE-2A6C9DB8687F}"/>
              </a:ext>
            </a:extLst>
          </p:cNvPr>
          <p:cNvSpPr/>
          <p:nvPr/>
        </p:nvSpPr>
        <p:spPr>
          <a:xfrm>
            <a:off x="1444832" y="1913827"/>
            <a:ext cx="465270"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0" name="Rectangle 19">
            <a:extLst>
              <a:ext uri="{FF2B5EF4-FFF2-40B4-BE49-F238E27FC236}">
                <a16:creationId xmlns:a16="http://schemas.microsoft.com/office/drawing/2014/main" id="{2BDDC5B0-F6B2-EF71-5153-91DAECD140FC}"/>
              </a:ext>
            </a:extLst>
          </p:cNvPr>
          <p:cNvSpPr/>
          <p:nvPr/>
        </p:nvSpPr>
        <p:spPr>
          <a:xfrm>
            <a:off x="6143355" y="1427773"/>
            <a:ext cx="1674186" cy="423201"/>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1" name="Picture 20">
            <a:extLst>
              <a:ext uri="{FF2B5EF4-FFF2-40B4-BE49-F238E27FC236}">
                <a16:creationId xmlns:a16="http://schemas.microsoft.com/office/drawing/2014/main" id="{9B76C95C-9452-F607-6E45-CBEF6D54CDAF}"/>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5848525" y="388865"/>
            <a:ext cx="942740" cy="889685"/>
          </a:xfrm>
          <a:prstGeom prst="rect">
            <a:avLst/>
          </a:prstGeom>
        </p:spPr>
      </p:pic>
      <p:sp>
        <p:nvSpPr>
          <p:cNvPr id="22" name="Rectangle 21">
            <a:extLst>
              <a:ext uri="{FF2B5EF4-FFF2-40B4-BE49-F238E27FC236}">
                <a16:creationId xmlns:a16="http://schemas.microsoft.com/office/drawing/2014/main" id="{6BE92215-3391-64A1-4889-9C0F1231CABE}"/>
              </a:ext>
            </a:extLst>
          </p:cNvPr>
          <p:cNvSpPr/>
          <p:nvPr/>
        </p:nvSpPr>
        <p:spPr>
          <a:xfrm>
            <a:off x="4901217" y="293647"/>
            <a:ext cx="755921"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3" name="Rectangle 22">
            <a:extLst>
              <a:ext uri="{FF2B5EF4-FFF2-40B4-BE49-F238E27FC236}">
                <a16:creationId xmlns:a16="http://schemas.microsoft.com/office/drawing/2014/main" id="{3FF290FA-2BCE-5085-928A-24DA2D0434D6}"/>
              </a:ext>
            </a:extLst>
          </p:cNvPr>
          <p:cNvSpPr/>
          <p:nvPr/>
        </p:nvSpPr>
        <p:spPr>
          <a:xfrm>
            <a:off x="6953445" y="293648"/>
            <a:ext cx="812891" cy="1048513"/>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TextBox 23">
            <a:extLst>
              <a:ext uri="{FF2B5EF4-FFF2-40B4-BE49-F238E27FC236}">
                <a16:creationId xmlns:a16="http://schemas.microsoft.com/office/drawing/2014/main" id="{E0FC1BCC-13CB-0486-81E8-2F9DDB601E12}"/>
              </a:ext>
            </a:extLst>
          </p:cNvPr>
          <p:cNvSpPr txBox="1"/>
          <p:nvPr/>
        </p:nvSpPr>
        <p:spPr>
          <a:xfrm>
            <a:off x="2435382" y="5430227"/>
            <a:ext cx="409216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7"/>
              </a:rPr>
              <a:t>ken.dicks@uwtsd.ac.uk</a:t>
            </a:r>
            <a:r>
              <a:rPr lang="en-GB" dirty="0">
                <a:latin typeface="Arial" panose="020B0604020202020204" pitchFamily="34" charset="0"/>
                <a:cs typeface="Arial" panose="020B0604020202020204" pitchFamily="34" charset="0"/>
              </a:rPr>
              <a:t> </a:t>
            </a:r>
          </a:p>
        </p:txBody>
      </p:sp>
      <p:sp>
        <p:nvSpPr>
          <p:cNvPr id="11" name="TextBox 10">
            <a:extLst>
              <a:ext uri="{FF2B5EF4-FFF2-40B4-BE49-F238E27FC236}">
                <a16:creationId xmlns:a16="http://schemas.microsoft.com/office/drawing/2014/main" id="{88BD7CCA-05EC-DD46-F51C-C09E8AD8C94A}"/>
              </a:ext>
            </a:extLst>
          </p:cNvPr>
          <p:cNvSpPr txBox="1"/>
          <p:nvPr/>
        </p:nvSpPr>
        <p:spPr>
          <a:xfrm>
            <a:off x="240223" y="4305050"/>
            <a:ext cx="8002263" cy="523220"/>
          </a:xfrm>
          <a:prstGeom prst="rect">
            <a:avLst/>
          </a:prstGeom>
          <a:noFill/>
        </p:spPr>
        <p:txBody>
          <a:bodyPr wrap="square" rtlCol="0">
            <a:spAutoFit/>
          </a:bodyPr>
          <a:lstStyle/>
          <a:p>
            <a:r>
              <a:rPr lang="cy-GB" sz="2800" b="1" noProof="0" dirty="0"/>
              <a:t>Thema 2:  Materion Cynaliadwyedd – Cyflwyniad</a:t>
            </a:r>
          </a:p>
        </p:txBody>
      </p:sp>
      <p:sp>
        <p:nvSpPr>
          <p:cNvPr id="25" name="TextBox 24">
            <a:extLst>
              <a:ext uri="{FF2B5EF4-FFF2-40B4-BE49-F238E27FC236}">
                <a16:creationId xmlns:a16="http://schemas.microsoft.com/office/drawing/2014/main" id="{68C44C1C-393A-8EBA-914F-F2505656B7DE}"/>
              </a:ext>
            </a:extLst>
          </p:cNvPr>
          <p:cNvSpPr txBox="1"/>
          <p:nvPr/>
        </p:nvSpPr>
        <p:spPr>
          <a:xfrm>
            <a:off x="902276" y="4763796"/>
            <a:ext cx="8002263" cy="523220"/>
          </a:xfrm>
          <a:prstGeom prst="rect">
            <a:avLst/>
          </a:prstGeom>
          <a:noFill/>
        </p:spPr>
        <p:txBody>
          <a:bodyPr wrap="square" rtlCol="0">
            <a:spAutoFit/>
          </a:bodyPr>
          <a:lstStyle/>
          <a:p>
            <a:r>
              <a:rPr lang="cy-GB" sz="2800" b="1" dirty="0"/>
              <a:t>Rhan</a:t>
            </a:r>
            <a:r>
              <a:rPr lang="cy-GB" sz="2800" b="1" noProof="0" dirty="0"/>
              <a:t> 1:  Cyd-destun</a:t>
            </a:r>
          </a:p>
        </p:txBody>
      </p:sp>
    </p:spTree>
    <p:extLst>
      <p:ext uri="{BB962C8B-B14F-4D97-AF65-F5344CB8AC3E}">
        <p14:creationId xmlns:p14="http://schemas.microsoft.com/office/powerpoint/2010/main" val="2299464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407712" y="3698442"/>
            <a:ext cx="8388192" cy="584775"/>
          </a:xfrm>
          <a:prstGeom prst="rect">
            <a:avLst/>
          </a:prstGeom>
          <a:noFill/>
        </p:spPr>
        <p:txBody>
          <a:bodyPr wrap="square" rtlCol="0">
            <a:spAutoFit/>
          </a:bodyPr>
          <a:lstStyle/>
          <a:p>
            <a:r>
              <a:rPr lang="en-GB" sz="3200" b="1" dirty="0">
                <a:solidFill>
                  <a:schemeClr val="accent1">
                    <a:lumMod val="75000"/>
                  </a:schemeClr>
                </a:solidFill>
                <a:latin typeface="Arial" panose="020B0604020202020204" pitchFamily="34" charset="0"/>
                <a:cs typeface="Arial" panose="020B0604020202020204" pitchFamily="34" charset="0"/>
              </a:rPr>
              <a:t>ECGE7007Q: Sustainable Communities</a:t>
            </a:r>
          </a:p>
        </p:txBody>
      </p:sp>
      <p:sp>
        <p:nvSpPr>
          <p:cNvPr id="4" name="Rectangle 3"/>
          <p:cNvSpPr/>
          <p:nvPr/>
        </p:nvSpPr>
        <p:spPr>
          <a:xfrm>
            <a:off x="1444833" y="293647"/>
            <a:ext cx="1940029" cy="151216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5" name="Rectangle 4"/>
          <p:cNvSpPr/>
          <p:nvPr/>
        </p:nvSpPr>
        <p:spPr>
          <a:xfrm>
            <a:off x="5765313" y="293647"/>
            <a:ext cx="1134126" cy="108012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sz="1350"/>
          </a:p>
        </p:txBody>
      </p:sp>
      <p:sp>
        <p:nvSpPr>
          <p:cNvPr id="6" name="Rectangle 5"/>
          <p:cNvSpPr/>
          <p:nvPr/>
        </p:nvSpPr>
        <p:spPr>
          <a:xfrm>
            <a:off x="3497061" y="293647"/>
            <a:ext cx="324036"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Rectangle 6"/>
          <p:cNvSpPr/>
          <p:nvPr/>
        </p:nvSpPr>
        <p:spPr>
          <a:xfrm>
            <a:off x="6143355" y="1913827"/>
            <a:ext cx="1674186"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8" name="Rectangle 7"/>
          <p:cNvSpPr/>
          <p:nvPr/>
        </p:nvSpPr>
        <p:spPr>
          <a:xfrm>
            <a:off x="3929109" y="293647"/>
            <a:ext cx="865664" cy="54006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sz="1350"/>
          </a:p>
        </p:txBody>
      </p:sp>
      <p:sp>
        <p:nvSpPr>
          <p:cNvPr id="9" name="Rectangle 8"/>
          <p:cNvSpPr/>
          <p:nvPr/>
        </p:nvSpPr>
        <p:spPr>
          <a:xfrm>
            <a:off x="1984893" y="1913827"/>
            <a:ext cx="2350829" cy="156617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0" name="Rectangle 9"/>
          <p:cNvSpPr/>
          <p:nvPr/>
        </p:nvSpPr>
        <p:spPr>
          <a:xfrm>
            <a:off x="4469169" y="1481779"/>
            <a:ext cx="1512168" cy="108012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sz="1350"/>
          </a:p>
        </p:txBody>
      </p:sp>
      <p:sp>
        <p:nvSpPr>
          <p:cNvPr id="13" name="Rectangle 12"/>
          <p:cNvSpPr/>
          <p:nvPr/>
        </p:nvSpPr>
        <p:spPr>
          <a:xfrm>
            <a:off x="3933296" y="887713"/>
            <a:ext cx="865664" cy="486054"/>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sz="1350"/>
          </a:p>
        </p:txBody>
      </p:sp>
      <p:sp>
        <p:nvSpPr>
          <p:cNvPr id="14" name="Rectangle 13"/>
          <p:cNvSpPr/>
          <p:nvPr/>
        </p:nvSpPr>
        <p:spPr>
          <a:xfrm>
            <a:off x="3497061" y="1427773"/>
            <a:ext cx="875708" cy="37804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5" name="Rectangle 14"/>
          <p:cNvSpPr/>
          <p:nvPr/>
        </p:nvSpPr>
        <p:spPr>
          <a:xfrm>
            <a:off x="4469169" y="2666906"/>
            <a:ext cx="1512168" cy="8130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 name="Picture 1">
            <a:extLst>
              <a:ext uri="{FF2B5EF4-FFF2-40B4-BE49-F238E27FC236}">
                <a16:creationId xmlns:a16="http://schemas.microsoft.com/office/drawing/2014/main" id="{1A82646B-6A85-3B06-34CF-CFDFCCD577FA}"/>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543960" y="1586787"/>
            <a:ext cx="1362587" cy="870105"/>
          </a:xfrm>
          <a:prstGeom prst="rect">
            <a:avLst/>
          </a:prstGeom>
        </p:spPr>
      </p:pic>
      <p:pic>
        <p:nvPicPr>
          <p:cNvPr id="3" name="Picture 2" descr="A diagram  of a community and green infrastructure plan">
            <a:extLst>
              <a:ext uri="{FF2B5EF4-FFF2-40B4-BE49-F238E27FC236}">
                <a16:creationId xmlns:a16="http://schemas.microsoft.com/office/drawing/2014/main" id="{464AB8FF-F381-2295-2D73-B0C086DDF2AB}"/>
              </a:ext>
              <a:ext uri="{C183D7F6-B498-43B3-948B-1728B52AA6E4}">
                <adec:decorative xmlns:adec="http://schemas.microsoft.com/office/drawing/2017/decorative" val="0"/>
              </a:ext>
            </a:extLst>
          </p:cNvPr>
          <p:cNvPicPr>
            <a:picLocks noChangeAspect="1"/>
          </p:cNvPicPr>
          <p:nvPr/>
        </p:nvPicPr>
        <p:blipFill>
          <a:blip r:embed="rId3"/>
          <a:stretch>
            <a:fillRect/>
          </a:stretch>
        </p:blipFill>
        <p:spPr>
          <a:xfrm>
            <a:off x="1504019" y="344491"/>
            <a:ext cx="1821656" cy="1407319"/>
          </a:xfrm>
          <a:prstGeom prst="rect">
            <a:avLst/>
          </a:prstGeom>
        </p:spPr>
      </p:pic>
      <p:pic>
        <p:nvPicPr>
          <p:cNvPr id="12" name="Picture 11" descr="A diagram illustrating the UN Sustainable Development  model of People, Planet and Profit">
            <a:extLst>
              <a:ext uri="{FF2B5EF4-FFF2-40B4-BE49-F238E27FC236}">
                <a16:creationId xmlns:a16="http://schemas.microsoft.com/office/drawing/2014/main" id="{4A9A2E10-C96F-6C1D-7187-05FB6E7EDD79}"/>
              </a:ext>
            </a:extLst>
          </p:cNvPr>
          <p:cNvPicPr>
            <a:picLocks noChangeAspect="1"/>
          </p:cNvPicPr>
          <p:nvPr/>
        </p:nvPicPr>
        <p:blipFill>
          <a:blip r:embed="rId4"/>
          <a:stretch>
            <a:fillRect/>
          </a:stretch>
        </p:blipFill>
        <p:spPr>
          <a:xfrm>
            <a:off x="6253151" y="2021654"/>
            <a:ext cx="1454595" cy="1372735"/>
          </a:xfrm>
          <a:prstGeom prst="rect">
            <a:avLst/>
          </a:prstGeom>
        </p:spPr>
      </p:pic>
      <p:pic>
        <p:nvPicPr>
          <p:cNvPr id="16" name="Picture 15" descr="A graphic representation of the UN Sustainable Development Goals (SDG)">
            <a:extLst>
              <a:ext uri="{FF2B5EF4-FFF2-40B4-BE49-F238E27FC236}">
                <a16:creationId xmlns:a16="http://schemas.microsoft.com/office/drawing/2014/main" id="{22B4E79C-7DF3-B7E8-0299-41A777B0F8CA}"/>
              </a:ext>
            </a:extLst>
          </p:cNvPr>
          <p:cNvPicPr>
            <a:picLocks noChangeAspect="1"/>
          </p:cNvPicPr>
          <p:nvPr/>
        </p:nvPicPr>
        <p:blipFill>
          <a:blip r:embed="rId5"/>
          <a:stretch>
            <a:fillRect/>
          </a:stretch>
        </p:blipFill>
        <p:spPr>
          <a:xfrm>
            <a:off x="2092906" y="2021654"/>
            <a:ext cx="2148449" cy="1334300"/>
          </a:xfrm>
          <a:prstGeom prst="rect">
            <a:avLst/>
          </a:prstGeom>
        </p:spPr>
      </p:pic>
      <p:sp>
        <p:nvSpPr>
          <p:cNvPr id="19" name="Rectangle 18">
            <a:extLst>
              <a:ext uri="{FF2B5EF4-FFF2-40B4-BE49-F238E27FC236}">
                <a16:creationId xmlns:a16="http://schemas.microsoft.com/office/drawing/2014/main" id="{FC476867-3BC3-7CF8-8E2E-A8091748ABE1}"/>
              </a:ext>
            </a:extLst>
          </p:cNvPr>
          <p:cNvSpPr/>
          <p:nvPr/>
        </p:nvSpPr>
        <p:spPr>
          <a:xfrm>
            <a:off x="1444832" y="1913827"/>
            <a:ext cx="465270" cy="15661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0" name="Rectangle 19">
            <a:extLst>
              <a:ext uri="{FF2B5EF4-FFF2-40B4-BE49-F238E27FC236}">
                <a16:creationId xmlns:a16="http://schemas.microsoft.com/office/drawing/2014/main" id="{1D192674-8FF3-BE99-FD76-983E1925BA42}"/>
              </a:ext>
            </a:extLst>
          </p:cNvPr>
          <p:cNvSpPr/>
          <p:nvPr/>
        </p:nvSpPr>
        <p:spPr>
          <a:xfrm>
            <a:off x="6143355" y="1427773"/>
            <a:ext cx="1674186" cy="423201"/>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21" name="Picture 20">
            <a:extLst>
              <a:ext uri="{FF2B5EF4-FFF2-40B4-BE49-F238E27FC236}">
                <a16:creationId xmlns:a16="http://schemas.microsoft.com/office/drawing/2014/main" id="{A7B95A7A-C03F-F94F-7060-403C05691C0E}"/>
              </a:ext>
              <a:ext uri="{C183D7F6-B498-43B3-948B-1728B52AA6E4}">
                <adec:decorative xmlns:adec="http://schemas.microsoft.com/office/drawing/2017/decorative" val="1"/>
              </a:ext>
            </a:extLst>
          </p:cNvPr>
          <p:cNvPicPr>
            <a:picLocks noChangeAspect="1"/>
          </p:cNvPicPr>
          <p:nvPr/>
        </p:nvPicPr>
        <p:blipFill>
          <a:blip r:embed="rId6"/>
          <a:stretch>
            <a:fillRect/>
          </a:stretch>
        </p:blipFill>
        <p:spPr>
          <a:xfrm>
            <a:off x="5848525" y="388865"/>
            <a:ext cx="942740" cy="889685"/>
          </a:xfrm>
          <a:prstGeom prst="rect">
            <a:avLst/>
          </a:prstGeom>
        </p:spPr>
      </p:pic>
      <p:sp>
        <p:nvSpPr>
          <p:cNvPr id="22" name="Rectangle 21">
            <a:extLst>
              <a:ext uri="{FF2B5EF4-FFF2-40B4-BE49-F238E27FC236}">
                <a16:creationId xmlns:a16="http://schemas.microsoft.com/office/drawing/2014/main" id="{C81E4FDA-8468-4434-28FA-B469F74C7A99}"/>
              </a:ext>
            </a:extLst>
          </p:cNvPr>
          <p:cNvSpPr/>
          <p:nvPr/>
        </p:nvSpPr>
        <p:spPr>
          <a:xfrm>
            <a:off x="4901217" y="293647"/>
            <a:ext cx="755921"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3" name="Rectangle 22">
            <a:extLst>
              <a:ext uri="{FF2B5EF4-FFF2-40B4-BE49-F238E27FC236}">
                <a16:creationId xmlns:a16="http://schemas.microsoft.com/office/drawing/2014/main" id="{0D94F91E-FA9F-AB6D-88B5-B034987FA59C}"/>
              </a:ext>
            </a:extLst>
          </p:cNvPr>
          <p:cNvSpPr/>
          <p:nvPr/>
        </p:nvSpPr>
        <p:spPr>
          <a:xfrm>
            <a:off x="6953445" y="293648"/>
            <a:ext cx="812891" cy="1048513"/>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24" name="TextBox 23">
            <a:extLst>
              <a:ext uri="{FF2B5EF4-FFF2-40B4-BE49-F238E27FC236}">
                <a16:creationId xmlns:a16="http://schemas.microsoft.com/office/drawing/2014/main" id="{9FCE2185-09BB-A8BA-8F85-67AA53FC3656}"/>
              </a:ext>
            </a:extLst>
          </p:cNvPr>
          <p:cNvSpPr txBox="1"/>
          <p:nvPr/>
        </p:nvSpPr>
        <p:spPr>
          <a:xfrm>
            <a:off x="2435382" y="5430227"/>
            <a:ext cx="409216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hlinkClick r:id="rId7"/>
              </a:rPr>
              <a:t>ken.dicks@uwtsd.ac.uk</a:t>
            </a:r>
            <a:r>
              <a:rPr lang="en-GB" dirty="0">
                <a:latin typeface="Arial" panose="020B0604020202020204" pitchFamily="34" charset="0"/>
                <a:cs typeface="Arial" panose="020B0604020202020204" pitchFamily="34" charset="0"/>
              </a:rPr>
              <a:t> </a:t>
            </a:r>
          </a:p>
        </p:txBody>
      </p:sp>
      <p:sp>
        <p:nvSpPr>
          <p:cNvPr id="11" name="TextBox 10">
            <a:extLst>
              <a:ext uri="{FF2B5EF4-FFF2-40B4-BE49-F238E27FC236}">
                <a16:creationId xmlns:a16="http://schemas.microsoft.com/office/drawing/2014/main" id="{C8CADDF2-7079-14E2-06C6-0EDE276DF60D}"/>
              </a:ext>
            </a:extLst>
          </p:cNvPr>
          <p:cNvSpPr txBox="1"/>
          <p:nvPr/>
        </p:nvSpPr>
        <p:spPr>
          <a:xfrm>
            <a:off x="240223" y="4305050"/>
            <a:ext cx="8002263" cy="523220"/>
          </a:xfrm>
          <a:prstGeom prst="rect">
            <a:avLst/>
          </a:prstGeom>
          <a:noFill/>
        </p:spPr>
        <p:txBody>
          <a:bodyPr wrap="square" rtlCol="0">
            <a:spAutoFit/>
          </a:bodyPr>
          <a:lstStyle/>
          <a:p>
            <a:r>
              <a:rPr lang="en-GB" sz="2800" b="1" dirty="0">
                <a:solidFill>
                  <a:schemeClr val="accent1">
                    <a:lumMod val="75000"/>
                  </a:schemeClr>
                </a:solidFill>
              </a:rPr>
              <a:t>Theme 2:  Sustainability Issues – An Introduction</a:t>
            </a:r>
          </a:p>
        </p:txBody>
      </p:sp>
      <p:sp>
        <p:nvSpPr>
          <p:cNvPr id="25" name="TextBox 24">
            <a:extLst>
              <a:ext uri="{FF2B5EF4-FFF2-40B4-BE49-F238E27FC236}">
                <a16:creationId xmlns:a16="http://schemas.microsoft.com/office/drawing/2014/main" id="{67FD3E5D-F9E8-59D4-224E-77962C2CAC55}"/>
              </a:ext>
            </a:extLst>
          </p:cNvPr>
          <p:cNvSpPr txBox="1"/>
          <p:nvPr/>
        </p:nvSpPr>
        <p:spPr>
          <a:xfrm>
            <a:off x="902276" y="4763796"/>
            <a:ext cx="8002263" cy="523220"/>
          </a:xfrm>
          <a:prstGeom prst="rect">
            <a:avLst/>
          </a:prstGeom>
          <a:noFill/>
        </p:spPr>
        <p:txBody>
          <a:bodyPr wrap="square" rtlCol="0">
            <a:spAutoFit/>
          </a:bodyPr>
          <a:lstStyle/>
          <a:p>
            <a:r>
              <a:rPr lang="en-GB" sz="2800" b="1" dirty="0">
                <a:solidFill>
                  <a:schemeClr val="accent1">
                    <a:lumMod val="75000"/>
                  </a:schemeClr>
                </a:solidFill>
              </a:rPr>
              <a:t>Part 1:  Context</a:t>
            </a:r>
          </a:p>
        </p:txBody>
      </p:sp>
    </p:spTree>
    <p:extLst>
      <p:ext uri="{BB962C8B-B14F-4D97-AF65-F5344CB8AC3E}">
        <p14:creationId xmlns:p14="http://schemas.microsoft.com/office/powerpoint/2010/main" val="3312698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48F759-8938-9346-B1D7-47F90CFC0D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F8F094-ED8D-BA5A-8790-5B5EA52593A6}"/>
              </a:ext>
            </a:extLst>
          </p:cNvPr>
          <p:cNvSpPr>
            <a:spLocks noGrp="1"/>
          </p:cNvSpPr>
          <p:nvPr>
            <p:ph type="title"/>
          </p:nvPr>
        </p:nvSpPr>
        <p:spPr>
          <a:xfrm>
            <a:off x="-54321" y="514579"/>
            <a:ext cx="9017252" cy="583574"/>
          </a:xfrm>
        </p:spPr>
        <p:txBody>
          <a:bodyPr>
            <a:noAutofit/>
          </a:bodyPr>
          <a:lstStyle/>
          <a:p>
            <a:pPr algn="ctr"/>
            <a:r>
              <a:rPr lang="cy-GB" b="1" dirty="0"/>
              <a:t>Materion Cynaliadwyedd</a:t>
            </a:r>
            <a:r>
              <a:rPr lang="cy-GB" b="1" noProof="0" dirty="0"/>
              <a:t>: </a:t>
            </a:r>
            <a:br>
              <a:rPr lang="cy-GB" b="1" noProof="0" dirty="0"/>
            </a:br>
            <a:r>
              <a:rPr lang="cy-GB" b="1" noProof="0" dirty="0"/>
              <a:t>Cyflwyniad</a:t>
            </a:r>
          </a:p>
        </p:txBody>
      </p:sp>
      <p:sp>
        <p:nvSpPr>
          <p:cNvPr id="3" name="TextBox 2">
            <a:extLst>
              <a:ext uri="{FF2B5EF4-FFF2-40B4-BE49-F238E27FC236}">
                <a16:creationId xmlns:a16="http://schemas.microsoft.com/office/drawing/2014/main" id="{BB137919-587E-0A51-AA32-6A7A3CD48EBF}"/>
              </a:ext>
            </a:extLst>
          </p:cNvPr>
          <p:cNvSpPr txBox="1"/>
          <p:nvPr/>
        </p:nvSpPr>
        <p:spPr>
          <a:xfrm>
            <a:off x="134279" y="1665771"/>
            <a:ext cx="8875442" cy="384720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3200" noProof="0" dirty="0"/>
              <a:t>Yn y Thema hon byddwn yn mynd i’r afael â dau gwestiwn allweddol, os nad eu hateb, sef:</a:t>
            </a:r>
          </a:p>
          <a:p>
            <a:pPr marL="342900" indent="-342900">
              <a:spcBef>
                <a:spcPts val="600"/>
              </a:spcBef>
              <a:spcAft>
                <a:spcPts val="600"/>
              </a:spcAft>
              <a:buFont typeface="Arial" panose="020B0604020202020204" pitchFamily="34" charset="0"/>
              <a:buChar char="•"/>
            </a:pPr>
            <a:r>
              <a:rPr lang="cy-GB" sz="3200" noProof="0" dirty="0"/>
              <a:t>Beth ydyn ni’n ei olygu wrth gynaliadwyedd?, a</a:t>
            </a:r>
          </a:p>
          <a:p>
            <a:pPr marL="342900" indent="-342900">
              <a:spcBef>
                <a:spcPts val="600"/>
              </a:spcBef>
              <a:spcAft>
                <a:spcPts val="600"/>
              </a:spcAft>
              <a:buFont typeface="Arial" panose="020B0604020202020204" pitchFamily="34" charset="0"/>
              <a:buChar char="•"/>
            </a:pPr>
            <a:r>
              <a:rPr lang="cy-GB" sz="3200" noProof="0" dirty="0"/>
              <a:t>Pam archwilio cynaliadwyedd ar gwrs MA mewn Tegwch ac Amrywiaeth?</a:t>
            </a:r>
          </a:p>
          <a:p>
            <a:pPr>
              <a:spcBef>
                <a:spcPts val="600"/>
              </a:spcBef>
              <a:spcAft>
                <a:spcPts val="600"/>
              </a:spcAft>
            </a:pPr>
            <a:endParaRPr lang="cy-GB" sz="1200" noProof="0" dirty="0"/>
          </a:p>
          <a:p>
            <a:pPr algn="ctr">
              <a:spcBef>
                <a:spcPts val="600"/>
              </a:spcBef>
              <a:spcAft>
                <a:spcPts val="600"/>
              </a:spcAft>
            </a:pPr>
            <a:r>
              <a:rPr lang="cy-GB" sz="3200" noProof="0" dirty="0"/>
              <a:t>Beth yw eich barn ar y ddau gwestiwn hyn?</a:t>
            </a:r>
          </a:p>
        </p:txBody>
      </p:sp>
    </p:spTree>
    <p:extLst>
      <p:ext uri="{BB962C8B-B14F-4D97-AF65-F5344CB8AC3E}">
        <p14:creationId xmlns:p14="http://schemas.microsoft.com/office/powerpoint/2010/main" val="932757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FC6E20-05AB-DC06-37BD-98FBF50B93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97311A-D59D-E539-BA3F-468E1439E2F5}"/>
              </a:ext>
            </a:extLst>
          </p:cNvPr>
          <p:cNvSpPr>
            <a:spLocks noGrp="1"/>
          </p:cNvSpPr>
          <p:nvPr>
            <p:ph type="title"/>
          </p:nvPr>
        </p:nvSpPr>
        <p:spPr>
          <a:xfrm>
            <a:off x="-54321" y="514579"/>
            <a:ext cx="9017252" cy="583574"/>
          </a:xfrm>
        </p:spPr>
        <p:txBody>
          <a:bodyPr>
            <a:noAutofit/>
          </a:bodyPr>
          <a:lstStyle/>
          <a:p>
            <a:pPr algn="ctr"/>
            <a:r>
              <a:rPr lang="en-GB" b="1" dirty="0">
                <a:solidFill>
                  <a:schemeClr val="accent1">
                    <a:lumMod val="75000"/>
                  </a:schemeClr>
                </a:solidFill>
              </a:rPr>
              <a:t>Sustainability Issues: </a:t>
            </a:r>
            <a:br>
              <a:rPr lang="en-GB" b="1" dirty="0">
                <a:solidFill>
                  <a:schemeClr val="accent1">
                    <a:lumMod val="75000"/>
                  </a:schemeClr>
                </a:solidFill>
              </a:rPr>
            </a:br>
            <a:r>
              <a:rPr lang="en-GB" b="1" dirty="0">
                <a:solidFill>
                  <a:schemeClr val="accent1">
                    <a:lumMod val="75000"/>
                  </a:schemeClr>
                </a:solidFill>
              </a:rPr>
              <a:t>An Introduction</a:t>
            </a:r>
          </a:p>
        </p:txBody>
      </p:sp>
      <p:sp>
        <p:nvSpPr>
          <p:cNvPr id="3" name="TextBox 2">
            <a:extLst>
              <a:ext uri="{FF2B5EF4-FFF2-40B4-BE49-F238E27FC236}">
                <a16:creationId xmlns:a16="http://schemas.microsoft.com/office/drawing/2014/main" id="{B40FED42-CDB9-4F7E-632E-B2C985CECCF2}"/>
              </a:ext>
            </a:extLst>
          </p:cNvPr>
          <p:cNvSpPr txBox="1"/>
          <p:nvPr/>
        </p:nvSpPr>
        <p:spPr>
          <a:xfrm>
            <a:off x="134279" y="1608070"/>
            <a:ext cx="8875442" cy="384720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3200" dirty="0">
                <a:solidFill>
                  <a:schemeClr val="accent1">
                    <a:lumMod val="75000"/>
                  </a:schemeClr>
                </a:solidFill>
              </a:rPr>
              <a:t>In this Theme we will address, if not answer, two key questions, namely:</a:t>
            </a:r>
          </a:p>
          <a:p>
            <a:pPr marL="342900" indent="-342900">
              <a:spcBef>
                <a:spcPts val="600"/>
              </a:spcBef>
              <a:spcAft>
                <a:spcPts val="600"/>
              </a:spcAft>
              <a:buFont typeface="Arial" panose="020B0604020202020204" pitchFamily="34" charset="0"/>
              <a:buChar char="•"/>
            </a:pPr>
            <a:r>
              <a:rPr lang="en-GB" sz="3200" dirty="0">
                <a:solidFill>
                  <a:schemeClr val="accent1">
                    <a:lumMod val="75000"/>
                  </a:schemeClr>
                </a:solidFill>
              </a:rPr>
              <a:t>What do we mean by sustainability?, and</a:t>
            </a:r>
          </a:p>
          <a:p>
            <a:pPr marL="342900" indent="-342900">
              <a:spcBef>
                <a:spcPts val="600"/>
              </a:spcBef>
              <a:spcAft>
                <a:spcPts val="600"/>
              </a:spcAft>
              <a:buFont typeface="Arial" panose="020B0604020202020204" pitchFamily="34" charset="0"/>
              <a:buChar char="•"/>
            </a:pPr>
            <a:r>
              <a:rPr lang="en-GB" sz="3200" dirty="0">
                <a:solidFill>
                  <a:schemeClr val="accent1">
                    <a:lumMod val="75000"/>
                  </a:schemeClr>
                </a:solidFill>
              </a:rPr>
              <a:t>Why explore sustainability on a MA in Equity &amp; Diversity?</a:t>
            </a:r>
          </a:p>
          <a:p>
            <a:pPr>
              <a:spcBef>
                <a:spcPts val="600"/>
              </a:spcBef>
              <a:spcAft>
                <a:spcPts val="600"/>
              </a:spcAft>
            </a:pPr>
            <a:endParaRPr lang="en-GB" sz="1200" dirty="0">
              <a:solidFill>
                <a:schemeClr val="accent1">
                  <a:lumMod val="75000"/>
                </a:schemeClr>
              </a:solidFill>
            </a:endParaRPr>
          </a:p>
          <a:p>
            <a:pPr algn="ctr">
              <a:spcBef>
                <a:spcPts val="600"/>
              </a:spcBef>
              <a:spcAft>
                <a:spcPts val="600"/>
              </a:spcAft>
            </a:pPr>
            <a:r>
              <a:rPr lang="en-GB" sz="3200" dirty="0">
                <a:solidFill>
                  <a:schemeClr val="accent1">
                    <a:lumMod val="75000"/>
                  </a:schemeClr>
                </a:solidFill>
              </a:rPr>
              <a:t>What are your thoughts on these two questions?</a:t>
            </a:r>
          </a:p>
        </p:txBody>
      </p:sp>
    </p:spTree>
    <p:extLst>
      <p:ext uri="{BB962C8B-B14F-4D97-AF65-F5344CB8AC3E}">
        <p14:creationId xmlns:p14="http://schemas.microsoft.com/office/powerpoint/2010/main" val="3576730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D5499A-7E25-4040-A1E1-E11DA3F602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1836B3-1653-00EC-1ED4-240579E0714B}"/>
              </a:ext>
            </a:extLst>
          </p:cNvPr>
          <p:cNvSpPr>
            <a:spLocks noGrp="1"/>
          </p:cNvSpPr>
          <p:nvPr>
            <p:ph type="title"/>
          </p:nvPr>
        </p:nvSpPr>
        <p:spPr>
          <a:xfrm>
            <a:off x="353085" y="375165"/>
            <a:ext cx="8437830" cy="529568"/>
          </a:xfrm>
        </p:spPr>
        <p:txBody>
          <a:bodyPr>
            <a:noAutofit/>
          </a:bodyPr>
          <a:lstStyle/>
          <a:p>
            <a:pPr algn="ctr"/>
            <a:r>
              <a:rPr lang="cy-GB" b="1" noProof="0" dirty="0"/>
              <a:t>Cynaliadwyedd – Cwis </a:t>
            </a:r>
            <a:r>
              <a:rPr lang="cy-GB" b="1" noProof="0" dirty="0" err="1"/>
              <a:t>Factfulness</a:t>
            </a:r>
            <a:endParaRPr lang="cy-GB" b="1" noProof="0" dirty="0"/>
          </a:p>
        </p:txBody>
      </p:sp>
      <p:sp>
        <p:nvSpPr>
          <p:cNvPr id="3" name="TextBox 2">
            <a:extLst>
              <a:ext uri="{FF2B5EF4-FFF2-40B4-BE49-F238E27FC236}">
                <a16:creationId xmlns:a16="http://schemas.microsoft.com/office/drawing/2014/main" id="{3EB4216A-AD07-A93F-BF57-DD9653A50B4E}"/>
              </a:ext>
            </a:extLst>
          </p:cNvPr>
          <p:cNvSpPr txBox="1"/>
          <p:nvPr/>
        </p:nvSpPr>
        <p:spPr>
          <a:xfrm>
            <a:off x="133409" y="2366035"/>
            <a:ext cx="8877182" cy="3677930"/>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cy-GB" sz="2600" noProof="0" dirty="0"/>
              <a:t>Os nad ydych eisoes wedi gwneud hynny, treuliwch rai munudau yn cwblhau’r </a:t>
            </a:r>
            <a:r>
              <a:rPr lang="cy-GB" sz="2600" noProof="0" dirty="0">
                <a:hlinkClick r:id="rId2">
                  <a:extLst>
                    <a:ext uri="{A12FA001-AC4F-418D-AE19-62706E023703}">
                      <ahyp:hlinkClr xmlns:ahyp="http://schemas.microsoft.com/office/drawing/2018/hyperlinkcolor" val="tx"/>
                    </a:ext>
                  </a:extLst>
                </a:hlinkClick>
              </a:rPr>
              <a:t>cwis </a:t>
            </a:r>
            <a:r>
              <a:rPr lang="cy-GB" sz="2600" noProof="0" dirty="0" err="1">
                <a:hlinkClick r:id="rId2">
                  <a:extLst>
                    <a:ext uri="{A12FA001-AC4F-418D-AE19-62706E023703}">
                      <ahyp:hlinkClr xmlns:ahyp="http://schemas.microsoft.com/office/drawing/2018/hyperlinkcolor" val="tx"/>
                    </a:ext>
                  </a:extLst>
                </a:hlinkClick>
              </a:rPr>
              <a:t>Factfulness</a:t>
            </a:r>
            <a:r>
              <a:rPr lang="cy-GB" sz="2600" noProof="0" dirty="0">
                <a:hlinkClick r:id="rId2">
                  <a:extLst>
                    <a:ext uri="{A12FA001-AC4F-418D-AE19-62706E023703}">
                      <ahyp:hlinkClr xmlns:ahyp="http://schemas.microsoft.com/office/drawing/2018/hyperlinkcolor" val="tx"/>
                    </a:ext>
                  </a:extLst>
                </a:hlinkClick>
              </a:rPr>
              <a:t> </a:t>
            </a:r>
            <a:r>
              <a:rPr lang="cy-GB" sz="2600" noProof="0" dirty="0"/>
              <a:t>(dolen ar </a:t>
            </a:r>
            <a:r>
              <a:rPr lang="cy-GB" sz="2600" noProof="0" dirty="0" err="1"/>
              <a:t>Moodle</a:t>
            </a:r>
            <a:r>
              <a:rPr lang="cy-GB" sz="2600" noProof="0" dirty="0"/>
              <a:t> – nid yw ar gael yn y Gymraeg)</a:t>
            </a:r>
          </a:p>
          <a:p>
            <a:pPr marL="214313" indent="-214313">
              <a:spcBef>
                <a:spcPts val="450"/>
              </a:spcBef>
              <a:spcAft>
                <a:spcPts val="450"/>
              </a:spcAft>
              <a:buFont typeface="Arial" panose="020B0604020202020204" pitchFamily="34" charset="0"/>
              <a:buChar char="•"/>
            </a:pPr>
            <a:r>
              <a:rPr lang="cy-GB" sz="2600" noProof="0" dirty="0"/>
              <a:t>Os ydych eisoes wedi cwblhau’r cwis, treuliwch ychydig o funudau yn </a:t>
            </a:r>
            <a:r>
              <a:rPr lang="cy-GB" sz="2600" dirty="0"/>
              <a:t>meddwl am eich canlyniadau</a:t>
            </a:r>
            <a:endParaRPr lang="cy-GB" sz="2600" noProof="0" dirty="0"/>
          </a:p>
          <a:p>
            <a:pPr marL="214313" indent="-214313">
              <a:spcBef>
                <a:spcPts val="450"/>
              </a:spcBef>
              <a:spcAft>
                <a:spcPts val="450"/>
              </a:spcAft>
              <a:buFont typeface="Arial" panose="020B0604020202020204" pitchFamily="34" charset="0"/>
              <a:buChar char="•"/>
            </a:pPr>
            <a:r>
              <a:rPr lang="cy-GB" sz="2600" noProof="0" dirty="0"/>
              <a:t>Rhannwch eich meddyliau â’r grŵp cyfan</a:t>
            </a:r>
          </a:p>
          <a:p>
            <a:pPr marL="214313" indent="-214313">
              <a:spcBef>
                <a:spcPts val="450"/>
              </a:spcBef>
              <a:spcAft>
                <a:spcPts val="450"/>
              </a:spcAft>
              <a:buFont typeface="Arial" panose="020B0604020202020204" pitchFamily="34" charset="0"/>
              <a:buChar char="•"/>
            </a:pPr>
            <a:r>
              <a:rPr lang="cy-GB" sz="2600" noProof="0" dirty="0"/>
              <a:t>Bydd eich meddyliau chi ar y pwnc hwn yn </a:t>
            </a:r>
            <a:r>
              <a:rPr lang="cy-GB" sz="2600" dirty="0"/>
              <a:t>bwysig yn y Modwl hwn</a:t>
            </a:r>
            <a:endParaRPr lang="cy-GB" sz="2600" noProof="0" dirty="0"/>
          </a:p>
        </p:txBody>
      </p:sp>
      <p:pic>
        <p:nvPicPr>
          <p:cNvPr id="5" name="Picture 4">
            <a:extLst>
              <a:ext uri="{FF2B5EF4-FFF2-40B4-BE49-F238E27FC236}">
                <a16:creationId xmlns:a16="http://schemas.microsoft.com/office/drawing/2014/main" id="{57300796-7240-D268-35FD-3571B7DD87E2}"/>
              </a:ext>
            </a:extLst>
          </p:cNvPr>
          <p:cNvPicPr>
            <a:picLocks noChangeAspect="1"/>
          </p:cNvPicPr>
          <p:nvPr/>
        </p:nvPicPr>
        <p:blipFill>
          <a:blip r:embed="rId3"/>
          <a:stretch>
            <a:fillRect/>
          </a:stretch>
        </p:blipFill>
        <p:spPr>
          <a:xfrm>
            <a:off x="3869293" y="1082722"/>
            <a:ext cx="831848" cy="1265206"/>
          </a:xfrm>
          <a:prstGeom prst="rect">
            <a:avLst/>
          </a:prstGeom>
        </p:spPr>
      </p:pic>
    </p:spTree>
    <p:extLst>
      <p:ext uri="{BB962C8B-B14F-4D97-AF65-F5344CB8AC3E}">
        <p14:creationId xmlns:p14="http://schemas.microsoft.com/office/powerpoint/2010/main" val="89243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F25B4-A240-4E48-7FAA-61FE4889B935}"/>
              </a:ext>
            </a:extLst>
          </p:cNvPr>
          <p:cNvSpPr>
            <a:spLocks noGrp="1"/>
          </p:cNvSpPr>
          <p:nvPr>
            <p:ph type="title"/>
          </p:nvPr>
        </p:nvSpPr>
        <p:spPr>
          <a:xfrm>
            <a:off x="353085" y="375165"/>
            <a:ext cx="8437830" cy="529568"/>
          </a:xfrm>
        </p:spPr>
        <p:txBody>
          <a:bodyPr>
            <a:noAutofit/>
          </a:bodyPr>
          <a:lstStyle/>
          <a:p>
            <a:pPr algn="ctr"/>
            <a:r>
              <a:rPr lang="en-GB" b="1" dirty="0">
                <a:solidFill>
                  <a:schemeClr val="accent1">
                    <a:lumMod val="75000"/>
                  </a:schemeClr>
                </a:solidFill>
              </a:rPr>
              <a:t>Sustainability – Factfulness Quiz</a:t>
            </a:r>
          </a:p>
        </p:txBody>
      </p:sp>
      <p:sp>
        <p:nvSpPr>
          <p:cNvPr id="3" name="TextBox 2">
            <a:extLst>
              <a:ext uri="{FF2B5EF4-FFF2-40B4-BE49-F238E27FC236}">
                <a16:creationId xmlns:a16="http://schemas.microsoft.com/office/drawing/2014/main" id="{AE6835F4-4FAF-9B46-4528-4CD15C7F5017}"/>
              </a:ext>
            </a:extLst>
          </p:cNvPr>
          <p:cNvSpPr txBox="1"/>
          <p:nvPr/>
        </p:nvSpPr>
        <p:spPr>
          <a:xfrm>
            <a:off x="133409" y="2366035"/>
            <a:ext cx="8877182" cy="3677930"/>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600" dirty="0">
                <a:solidFill>
                  <a:schemeClr val="accent1">
                    <a:lumMod val="75000"/>
                  </a:schemeClr>
                </a:solidFill>
              </a:rPr>
              <a:t>If you haven’t already done so, take a few moments to complete the </a:t>
            </a:r>
            <a:r>
              <a:rPr lang="en-GB" sz="2600" dirty="0">
                <a:solidFill>
                  <a:schemeClr val="accent5"/>
                </a:solidFill>
                <a:hlinkClick r:id="rId2">
                  <a:extLst>
                    <a:ext uri="{A12FA001-AC4F-418D-AE19-62706E023703}">
                      <ahyp:hlinkClr xmlns:ahyp="http://schemas.microsoft.com/office/drawing/2018/hyperlinkcolor" val="tx"/>
                    </a:ext>
                  </a:extLst>
                </a:hlinkClick>
              </a:rPr>
              <a:t>Factfulness quiz</a:t>
            </a:r>
            <a:r>
              <a:rPr lang="en-GB" sz="2600" dirty="0">
                <a:solidFill>
                  <a:schemeClr val="accent1">
                    <a:lumMod val="75000"/>
                  </a:schemeClr>
                </a:solidFill>
                <a:hlinkClick r:id="rId2">
                  <a:extLst>
                    <a:ext uri="{A12FA001-AC4F-418D-AE19-62706E023703}">
                      <ahyp:hlinkClr xmlns:ahyp="http://schemas.microsoft.com/office/drawing/2018/hyperlinkcolor" val="tx"/>
                    </a:ext>
                  </a:extLst>
                </a:hlinkClick>
              </a:rPr>
              <a:t> </a:t>
            </a:r>
            <a:r>
              <a:rPr lang="en-GB" sz="2600" dirty="0">
                <a:solidFill>
                  <a:schemeClr val="accent1">
                    <a:lumMod val="75000"/>
                  </a:schemeClr>
                </a:solidFill>
              </a:rPr>
              <a:t>(link on Moodle – not available in Welsh)</a:t>
            </a:r>
          </a:p>
          <a:p>
            <a:pPr marL="214313" indent="-214313">
              <a:spcBef>
                <a:spcPts val="450"/>
              </a:spcBef>
              <a:spcAft>
                <a:spcPts val="450"/>
              </a:spcAft>
              <a:buFont typeface="Arial" panose="020B0604020202020204" pitchFamily="34" charset="0"/>
              <a:buChar char="•"/>
            </a:pPr>
            <a:r>
              <a:rPr lang="en-GB" sz="2600" dirty="0">
                <a:solidFill>
                  <a:schemeClr val="accent1">
                    <a:lumMod val="75000"/>
                  </a:schemeClr>
                </a:solidFill>
              </a:rPr>
              <a:t>If you have already taken the quiz, then take a few moments to think about your results</a:t>
            </a:r>
          </a:p>
          <a:p>
            <a:pPr marL="214313" indent="-214313">
              <a:spcBef>
                <a:spcPts val="450"/>
              </a:spcBef>
              <a:spcAft>
                <a:spcPts val="450"/>
              </a:spcAft>
              <a:buFont typeface="Arial" panose="020B0604020202020204" pitchFamily="34" charset="0"/>
              <a:buChar char="•"/>
            </a:pPr>
            <a:r>
              <a:rPr lang="en-GB" sz="2600" dirty="0">
                <a:solidFill>
                  <a:schemeClr val="accent1">
                    <a:lumMod val="75000"/>
                  </a:schemeClr>
                </a:solidFill>
              </a:rPr>
              <a:t>Share your thoughts with the whole group</a:t>
            </a:r>
          </a:p>
          <a:p>
            <a:pPr marL="214313" indent="-214313">
              <a:spcBef>
                <a:spcPts val="450"/>
              </a:spcBef>
              <a:spcAft>
                <a:spcPts val="450"/>
              </a:spcAft>
              <a:buFont typeface="Arial" panose="020B0604020202020204" pitchFamily="34" charset="0"/>
              <a:buChar char="•"/>
            </a:pPr>
            <a:r>
              <a:rPr lang="en-GB" sz="2600" dirty="0">
                <a:solidFill>
                  <a:schemeClr val="accent1">
                    <a:lumMod val="75000"/>
                  </a:schemeClr>
                </a:solidFill>
              </a:rPr>
              <a:t>Your own thoughts on this subject will be important in this Module</a:t>
            </a:r>
          </a:p>
        </p:txBody>
      </p:sp>
      <p:pic>
        <p:nvPicPr>
          <p:cNvPr id="5" name="Picture 4">
            <a:extLst>
              <a:ext uri="{FF2B5EF4-FFF2-40B4-BE49-F238E27FC236}">
                <a16:creationId xmlns:a16="http://schemas.microsoft.com/office/drawing/2014/main" id="{02C5CCF2-B664-783E-1B99-77926D633740}"/>
              </a:ext>
            </a:extLst>
          </p:cNvPr>
          <p:cNvPicPr>
            <a:picLocks noChangeAspect="1"/>
          </p:cNvPicPr>
          <p:nvPr/>
        </p:nvPicPr>
        <p:blipFill>
          <a:blip r:embed="rId3"/>
          <a:stretch>
            <a:fillRect/>
          </a:stretch>
        </p:blipFill>
        <p:spPr>
          <a:xfrm>
            <a:off x="3869293" y="1082722"/>
            <a:ext cx="831848" cy="1265206"/>
          </a:xfrm>
          <a:prstGeom prst="rect">
            <a:avLst/>
          </a:prstGeom>
        </p:spPr>
      </p:pic>
    </p:spTree>
    <p:extLst>
      <p:ext uri="{BB962C8B-B14F-4D97-AF65-F5344CB8AC3E}">
        <p14:creationId xmlns:p14="http://schemas.microsoft.com/office/powerpoint/2010/main" val="1679673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F22D0-3F58-C624-5480-10F82583BB4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37A032E-9E7B-E25C-5F92-5A289B47BAE2}"/>
              </a:ext>
            </a:extLst>
          </p:cNvPr>
          <p:cNvSpPr txBox="1"/>
          <p:nvPr/>
        </p:nvSpPr>
        <p:spPr>
          <a:xfrm>
            <a:off x="551040" y="178449"/>
            <a:ext cx="7768188" cy="769441"/>
          </a:xfrm>
          <a:prstGeom prst="rect">
            <a:avLst/>
          </a:prstGeom>
          <a:noFill/>
        </p:spPr>
        <p:txBody>
          <a:bodyPr wrap="square" rtlCol="0">
            <a:spAutoFit/>
          </a:bodyPr>
          <a:lstStyle/>
          <a:p>
            <a:pPr algn="ctr"/>
            <a:r>
              <a:rPr lang="cy-GB" sz="4400" b="1" noProof="0" dirty="0"/>
              <a:t>Diffiniadau o Gynaliadwyedd</a:t>
            </a:r>
          </a:p>
        </p:txBody>
      </p:sp>
      <p:sp>
        <p:nvSpPr>
          <p:cNvPr id="5" name="TextBox 4">
            <a:extLst>
              <a:ext uri="{FF2B5EF4-FFF2-40B4-BE49-F238E27FC236}">
                <a16:creationId xmlns:a16="http://schemas.microsoft.com/office/drawing/2014/main" id="{B41B37F0-0B6F-7E03-862A-C86D98257742}"/>
              </a:ext>
            </a:extLst>
          </p:cNvPr>
          <p:cNvSpPr txBox="1"/>
          <p:nvPr/>
        </p:nvSpPr>
        <p:spPr>
          <a:xfrm>
            <a:off x="167489" y="1169462"/>
            <a:ext cx="8809022" cy="340606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600" noProof="0" dirty="0"/>
              <a:t>Treuliwch funud yn meddwl am y </a:t>
            </a:r>
            <a:r>
              <a:rPr lang="cy-GB" sz="2600" noProof="0" dirty="0" err="1"/>
              <a:t>terma</a:t>
            </a:r>
            <a:r>
              <a:rPr lang="cy-GB" sz="2600" dirty="0"/>
              <a:t>u cynaliadwyedd a datblygiad cynaliadwy</a:t>
            </a:r>
            <a:r>
              <a:rPr lang="cy-GB" sz="2600" noProof="0" dirty="0"/>
              <a:t>.</a:t>
            </a:r>
          </a:p>
          <a:p>
            <a:pPr marL="342900" indent="-342900">
              <a:spcBef>
                <a:spcPts val="450"/>
              </a:spcBef>
              <a:spcAft>
                <a:spcPts val="450"/>
              </a:spcAft>
              <a:buFont typeface="Arial" panose="020B0604020202020204" pitchFamily="34" charset="0"/>
              <a:buChar char="•"/>
            </a:pPr>
            <a:r>
              <a:rPr lang="cy-GB" sz="2600" noProof="0" dirty="0"/>
              <a:t>Beth maen nhw’n ei olygu i chi?</a:t>
            </a:r>
          </a:p>
          <a:p>
            <a:pPr marL="342900" indent="-342900">
              <a:spcBef>
                <a:spcPts val="450"/>
              </a:spcBef>
              <a:spcAft>
                <a:spcPts val="450"/>
              </a:spcAft>
              <a:buFont typeface="Arial" panose="020B0604020202020204" pitchFamily="34" charset="0"/>
              <a:buChar char="•"/>
            </a:pPr>
            <a:r>
              <a:rPr lang="cy-GB" sz="2600" noProof="0" dirty="0"/>
              <a:t>Ar y cam hwn, peidiwch ag ymchwilio diffiniad, rydyn ni eisiau eich meddyliau chi yn unig.</a:t>
            </a:r>
          </a:p>
          <a:p>
            <a:pPr algn="ctr">
              <a:spcBef>
                <a:spcPts val="450"/>
              </a:spcBef>
              <a:spcAft>
                <a:spcPts val="450"/>
              </a:spcAft>
            </a:pPr>
            <a:endParaRPr lang="cy-GB" sz="2600" noProof="0" dirty="0"/>
          </a:p>
          <a:p>
            <a:pPr algn="ctr">
              <a:spcBef>
                <a:spcPts val="450"/>
              </a:spcBef>
              <a:spcAft>
                <a:spcPts val="450"/>
              </a:spcAft>
            </a:pPr>
            <a:r>
              <a:rPr lang="cy-GB" sz="2600" noProof="0" dirty="0"/>
              <a:t>Nawr rhannwch y rhain â’r grŵp.</a:t>
            </a:r>
          </a:p>
        </p:txBody>
      </p:sp>
      <p:pic>
        <p:nvPicPr>
          <p:cNvPr id="8" name="Picture 7" descr="Image of a thought bubble">
            <a:extLst>
              <a:ext uri="{FF2B5EF4-FFF2-40B4-BE49-F238E27FC236}">
                <a16:creationId xmlns:a16="http://schemas.microsoft.com/office/drawing/2014/main" id="{E47AD2E6-5813-83F6-349D-FF61FA7E38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8547" y="4641459"/>
            <a:ext cx="1280316" cy="1280316"/>
          </a:xfrm>
          <a:prstGeom prst="rect">
            <a:avLst/>
          </a:prstGeom>
        </p:spPr>
      </p:pic>
    </p:spTree>
    <p:extLst>
      <p:ext uri="{BB962C8B-B14F-4D97-AF65-F5344CB8AC3E}">
        <p14:creationId xmlns:p14="http://schemas.microsoft.com/office/powerpoint/2010/main" val="489486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09BDE88-1690-E569-0D62-8AEFE12339D4}"/>
              </a:ext>
            </a:extLst>
          </p:cNvPr>
          <p:cNvSpPr txBox="1"/>
          <p:nvPr/>
        </p:nvSpPr>
        <p:spPr>
          <a:xfrm>
            <a:off x="551040" y="178449"/>
            <a:ext cx="7768188" cy="769441"/>
          </a:xfrm>
          <a:prstGeom prst="rect">
            <a:avLst/>
          </a:prstGeom>
          <a:noFill/>
        </p:spPr>
        <p:txBody>
          <a:bodyPr wrap="square" rtlCol="0">
            <a:spAutoFit/>
          </a:bodyPr>
          <a:lstStyle/>
          <a:p>
            <a:pPr algn="ctr"/>
            <a:r>
              <a:rPr lang="en-GB" sz="4400" b="1" dirty="0">
                <a:solidFill>
                  <a:schemeClr val="accent1">
                    <a:lumMod val="75000"/>
                  </a:schemeClr>
                </a:solidFill>
              </a:rPr>
              <a:t>Definitions of Sustainability</a:t>
            </a:r>
          </a:p>
        </p:txBody>
      </p:sp>
      <p:sp>
        <p:nvSpPr>
          <p:cNvPr id="5" name="TextBox 4">
            <a:extLst>
              <a:ext uri="{FF2B5EF4-FFF2-40B4-BE49-F238E27FC236}">
                <a16:creationId xmlns:a16="http://schemas.microsoft.com/office/drawing/2014/main" id="{B9C3E7FD-4B2D-8F06-50AD-0F8AC07B770D}"/>
              </a:ext>
            </a:extLst>
          </p:cNvPr>
          <p:cNvSpPr txBox="1"/>
          <p:nvPr/>
        </p:nvSpPr>
        <p:spPr>
          <a:xfrm>
            <a:off x="167489" y="1169462"/>
            <a:ext cx="8809022" cy="340606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600" dirty="0">
                <a:solidFill>
                  <a:schemeClr val="accent1">
                    <a:lumMod val="75000"/>
                  </a:schemeClr>
                </a:solidFill>
              </a:rPr>
              <a:t>Take a moment to think about the terms sustainability and sustainable development.</a:t>
            </a:r>
          </a:p>
          <a:p>
            <a:pPr marL="342900" indent="-342900">
              <a:spcBef>
                <a:spcPts val="450"/>
              </a:spcBef>
              <a:spcAft>
                <a:spcPts val="450"/>
              </a:spcAft>
              <a:buFont typeface="Arial" panose="020B0604020202020204" pitchFamily="34" charset="0"/>
              <a:buChar char="•"/>
            </a:pPr>
            <a:r>
              <a:rPr lang="en-GB" sz="2600" dirty="0">
                <a:solidFill>
                  <a:schemeClr val="accent1">
                    <a:lumMod val="75000"/>
                  </a:schemeClr>
                </a:solidFill>
              </a:rPr>
              <a:t>What do they mean to you?</a:t>
            </a:r>
          </a:p>
          <a:p>
            <a:pPr marL="342900" indent="-342900">
              <a:spcBef>
                <a:spcPts val="450"/>
              </a:spcBef>
              <a:spcAft>
                <a:spcPts val="450"/>
              </a:spcAft>
              <a:buFont typeface="Arial" panose="020B0604020202020204" pitchFamily="34" charset="0"/>
              <a:buChar char="•"/>
            </a:pPr>
            <a:r>
              <a:rPr lang="en-GB" sz="2600" dirty="0">
                <a:solidFill>
                  <a:schemeClr val="accent1">
                    <a:lumMod val="75000"/>
                  </a:schemeClr>
                </a:solidFill>
              </a:rPr>
              <a:t>At this stage, please don’t research a definition we just want your own thoughts.</a:t>
            </a:r>
          </a:p>
          <a:p>
            <a:pPr algn="ctr">
              <a:spcBef>
                <a:spcPts val="450"/>
              </a:spcBef>
              <a:spcAft>
                <a:spcPts val="450"/>
              </a:spcAft>
            </a:pPr>
            <a:endParaRPr lang="en-GB" sz="2600" dirty="0">
              <a:solidFill>
                <a:schemeClr val="accent1">
                  <a:lumMod val="75000"/>
                </a:schemeClr>
              </a:solidFill>
            </a:endParaRPr>
          </a:p>
          <a:p>
            <a:pPr algn="ctr">
              <a:spcBef>
                <a:spcPts val="450"/>
              </a:spcBef>
              <a:spcAft>
                <a:spcPts val="450"/>
              </a:spcAft>
            </a:pPr>
            <a:r>
              <a:rPr lang="en-GB" sz="2600" dirty="0">
                <a:solidFill>
                  <a:schemeClr val="accent1">
                    <a:lumMod val="75000"/>
                  </a:schemeClr>
                </a:solidFill>
              </a:rPr>
              <a:t>Now share these with the group.</a:t>
            </a:r>
          </a:p>
        </p:txBody>
      </p:sp>
      <p:pic>
        <p:nvPicPr>
          <p:cNvPr id="8" name="Picture 7" descr="Image of a thought bubble.">
            <a:extLst>
              <a:ext uri="{FF2B5EF4-FFF2-40B4-BE49-F238E27FC236}">
                <a16:creationId xmlns:a16="http://schemas.microsoft.com/office/drawing/2014/main" id="{AF384C33-7DA7-2397-0B67-F92D461A81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75707" y="4650513"/>
            <a:ext cx="1280316" cy="1280316"/>
          </a:xfrm>
          <a:prstGeom prst="rect">
            <a:avLst/>
          </a:prstGeom>
        </p:spPr>
      </p:pic>
    </p:spTree>
    <p:extLst>
      <p:ext uri="{BB962C8B-B14F-4D97-AF65-F5344CB8AC3E}">
        <p14:creationId xmlns:p14="http://schemas.microsoft.com/office/powerpoint/2010/main" val="4088461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6DCE1-CA49-42B1-11DE-C2EADE4116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DB3B7E-02B9-C1EE-23A1-CDB25C4C0FE0}"/>
              </a:ext>
            </a:extLst>
          </p:cNvPr>
          <p:cNvSpPr>
            <a:spLocks noGrp="1"/>
          </p:cNvSpPr>
          <p:nvPr>
            <p:ph type="title"/>
          </p:nvPr>
        </p:nvSpPr>
        <p:spPr>
          <a:xfrm>
            <a:off x="181070" y="311513"/>
            <a:ext cx="8381548" cy="583574"/>
          </a:xfrm>
        </p:spPr>
        <p:txBody>
          <a:bodyPr>
            <a:normAutofit fontScale="90000"/>
          </a:bodyPr>
          <a:lstStyle/>
          <a:p>
            <a:pPr algn="ctr"/>
            <a:r>
              <a:rPr lang="cy-GB" b="1" dirty="0"/>
              <a:t>Felly, beth yw ystyr cynaliadwyedd</a:t>
            </a:r>
            <a:r>
              <a:rPr lang="cy-GB" b="1" noProof="0" dirty="0"/>
              <a:t>?</a:t>
            </a:r>
          </a:p>
        </p:txBody>
      </p:sp>
      <p:sp>
        <p:nvSpPr>
          <p:cNvPr id="3" name="TextBox 2">
            <a:extLst>
              <a:ext uri="{FF2B5EF4-FFF2-40B4-BE49-F238E27FC236}">
                <a16:creationId xmlns:a16="http://schemas.microsoft.com/office/drawing/2014/main" id="{B813A5D3-DFAE-55D2-AD80-A512A6A8CFFD}"/>
              </a:ext>
            </a:extLst>
          </p:cNvPr>
          <p:cNvSpPr txBox="1"/>
          <p:nvPr/>
        </p:nvSpPr>
        <p:spPr>
          <a:xfrm>
            <a:off x="181070" y="895087"/>
            <a:ext cx="8962930" cy="5170646"/>
          </a:xfrm>
          <a:prstGeom prst="rect">
            <a:avLst/>
          </a:prstGeom>
          <a:noFill/>
        </p:spPr>
        <p:txBody>
          <a:bodyPr wrap="square" rtlCol="0">
            <a:spAutoFit/>
          </a:bodyPr>
          <a:lstStyle/>
          <a:p>
            <a:pPr algn="ctr">
              <a:spcBef>
                <a:spcPts val="600"/>
              </a:spcBef>
              <a:spcAft>
                <a:spcPts val="600"/>
              </a:spcAft>
            </a:pPr>
            <a:r>
              <a:rPr lang="cy-GB" sz="2800" noProof="0" dirty="0"/>
              <a:t>Pa un o’r rhain sy’n diffinio cynaliadwyedd</a:t>
            </a:r>
          </a:p>
          <a:p>
            <a:pPr marL="342900" indent="-342900">
              <a:spcBef>
                <a:spcPts val="600"/>
              </a:spcBef>
              <a:spcAft>
                <a:spcPts val="600"/>
              </a:spcAft>
              <a:buFont typeface="Arial" panose="020B0604020202020204" pitchFamily="34" charset="0"/>
              <a:buChar char="•"/>
            </a:pPr>
            <a:r>
              <a:rPr lang="cy-GB" sz="2800" noProof="0" dirty="0"/>
              <a:t>A) Mae’n ymwneud â’r amgylchedd </a:t>
            </a:r>
            <a:r>
              <a:rPr lang="cy-GB" sz="2800" dirty="0"/>
              <a:t>a materion gwyrdd</a:t>
            </a:r>
            <a:r>
              <a:rPr lang="cy-GB" sz="2800" noProof="0" dirty="0"/>
              <a:t> </a:t>
            </a:r>
          </a:p>
          <a:p>
            <a:pPr marL="342900" indent="-342900">
              <a:spcBef>
                <a:spcPts val="600"/>
              </a:spcBef>
              <a:spcAft>
                <a:spcPts val="600"/>
              </a:spcAft>
              <a:buFont typeface="Arial" panose="020B0604020202020204" pitchFamily="34" charset="0"/>
              <a:buChar char="•"/>
            </a:pPr>
            <a:r>
              <a:rPr lang="cy-GB" sz="2800" noProof="0" dirty="0"/>
              <a:t>B) Mae’n ymwneud â chynaliadwyedd economaidd ac ariannol </a:t>
            </a:r>
          </a:p>
          <a:p>
            <a:pPr marL="342900" indent="-342900">
              <a:spcBef>
                <a:spcPts val="600"/>
              </a:spcBef>
              <a:spcAft>
                <a:spcPts val="600"/>
              </a:spcAft>
              <a:buFont typeface="Arial" panose="020B0604020202020204" pitchFamily="34" charset="0"/>
              <a:buChar char="•"/>
            </a:pPr>
            <a:r>
              <a:rPr lang="cy-GB" sz="2800" noProof="0" dirty="0"/>
              <a:t>C) Mae’n ymwneud â </a:t>
            </a:r>
            <a:r>
              <a:rPr lang="cy-GB" sz="2800" noProof="0" dirty="0" err="1"/>
              <a:t>chydlyniant</a:t>
            </a:r>
            <a:r>
              <a:rPr lang="cy-GB" sz="2800" noProof="0" dirty="0"/>
              <a:t> cymdeithasol a chymunedol </a:t>
            </a:r>
          </a:p>
          <a:p>
            <a:pPr marL="342900" indent="-342900">
              <a:spcBef>
                <a:spcPts val="600"/>
              </a:spcBef>
              <a:spcAft>
                <a:spcPts val="600"/>
              </a:spcAft>
              <a:buFont typeface="Arial" panose="020B0604020202020204" pitchFamily="34" charset="0"/>
              <a:buChar char="•"/>
            </a:pPr>
            <a:r>
              <a:rPr lang="cy-GB" sz="2800" noProof="0" dirty="0"/>
              <a:t>D) Dim byd – hwn yw’r gair poblogaidd diweddaraf, </a:t>
            </a:r>
            <a:r>
              <a:rPr lang="cy-GB" sz="2800" noProof="0" dirty="0" err="1"/>
              <a:t>dyna’i</a:t>
            </a:r>
            <a:r>
              <a:rPr lang="cy-GB" sz="2800" noProof="0" dirty="0"/>
              <a:t> gyd</a:t>
            </a:r>
          </a:p>
          <a:p>
            <a:pPr marL="342900" indent="-342900">
              <a:spcBef>
                <a:spcPts val="600"/>
              </a:spcBef>
              <a:spcAft>
                <a:spcPts val="600"/>
              </a:spcAft>
              <a:buFont typeface="Arial" panose="020B0604020202020204" pitchFamily="34" charset="0"/>
              <a:buChar char="•"/>
            </a:pPr>
            <a:r>
              <a:rPr lang="cy-GB" sz="2800" noProof="0" dirty="0"/>
              <a:t>E) Mae’n ymwneud â’r amgylchedd, yr economi a chymdeithas [h.y. opsiynau A, B a C]</a:t>
            </a:r>
          </a:p>
        </p:txBody>
      </p:sp>
    </p:spTree>
    <p:extLst>
      <p:ext uri="{BB962C8B-B14F-4D97-AF65-F5344CB8AC3E}">
        <p14:creationId xmlns:p14="http://schemas.microsoft.com/office/powerpoint/2010/main" val="1994698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CAF52-3D03-4924-E231-357FDBEFBB37}"/>
              </a:ext>
            </a:extLst>
          </p:cNvPr>
          <p:cNvSpPr>
            <a:spLocks noGrp="1"/>
          </p:cNvSpPr>
          <p:nvPr>
            <p:ph type="title"/>
          </p:nvPr>
        </p:nvSpPr>
        <p:spPr>
          <a:xfrm>
            <a:off x="181070" y="311513"/>
            <a:ext cx="8381548" cy="583574"/>
          </a:xfrm>
        </p:spPr>
        <p:txBody>
          <a:bodyPr>
            <a:normAutofit fontScale="90000"/>
          </a:bodyPr>
          <a:lstStyle/>
          <a:p>
            <a:pPr algn="ctr"/>
            <a:r>
              <a:rPr lang="en-GB" b="1" dirty="0">
                <a:solidFill>
                  <a:schemeClr val="accent1">
                    <a:lumMod val="75000"/>
                  </a:schemeClr>
                </a:solidFill>
              </a:rPr>
              <a:t>So, what is sustainability about?</a:t>
            </a:r>
          </a:p>
        </p:txBody>
      </p:sp>
      <p:sp>
        <p:nvSpPr>
          <p:cNvPr id="3" name="TextBox 2">
            <a:extLst>
              <a:ext uri="{FF2B5EF4-FFF2-40B4-BE49-F238E27FC236}">
                <a16:creationId xmlns:a16="http://schemas.microsoft.com/office/drawing/2014/main" id="{92F5D0CB-E773-C09A-1D0E-94F97AD6C74E}"/>
              </a:ext>
            </a:extLst>
          </p:cNvPr>
          <p:cNvSpPr txBox="1"/>
          <p:nvPr/>
        </p:nvSpPr>
        <p:spPr>
          <a:xfrm>
            <a:off x="511883" y="1317991"/>
            <a:ext cx="8120234" cy="3877985"/>
          </a:xfrm>
          <a:prstGeom prst="rect">
            <a:avLst/>
          </a:prstGeom>
          <a:noFill/>
        </p:spPr>
        <p:txBody>
          <a:bodyPr wrap="square" rtlCol="0">
            <a:spAutoFit/>
          </a:bodyPr>
          <a:lstStyle/>
          <a:p>
            <a:pPr algn="ctr">
              <a:spcBef>
                <a:spcPts val="600"/>
              </a:spcBef>
              <a:spcAft>
                <a:spcPts val="600"/>
              </a:spcAft>
            </a:pPr>
            <a:r>
              <a:rPr lang="en-GB" sz="2800" dirty="0">
                <a:solidFill>
                  <a:schemeClr val="accent1">
                    <a:lumMod val="75000"/>
                  </a:schemeClr>
                </a:solidFill>
              </a:rPr>
              <a:t>Which of these defines sustainability</a:t>
            </a:r>
          </a:p>
          <a:p>
            <a:pPr marL="342900" indent="-342900">
              <a:spcBef>
                <a:spcPts val="600"/>
              </a:spcBef>
              <a:spcAft>
                <a:spcPts val="600"/>
              </a:spcAft>
              <a:buFont typeface="Arial" panose="020B0604020202020204" pitchFamily="34" charset="0"/>
              <a:buChar char="•"/>
            </a:pPr>
            <a:r>
              <a:rPr lang="en-GB" sz="2800" dirty="0">
                <a:solidFill>
                  <a:schemeClr val="accent1">
                    <a:lumMod val="75000"/>
                  </a:schemeClr>
                </a:solidFill>
              </a:rPr>
              <a:t>A) It’s about the environment and green issues </a:t>
            </a:r>
          </a:p>
          <a:p>
            <a:pPr marL="342900" indent="-342900">
              <a:spcBef>
                <a:spcPts val="600"/>
              </a:spcBef>
              <a:spcAft>
                <a:spcPts val="600"/>
              </a:spcAft>
              <a:buFont typeface="Arial" panose="020B0604020202020204" pitchFamily="34" charset="0"/>
              <a:buChar char="•"/>
            </a:pPr>
            <a:r>
              <a:rPr lang="en-GB" sz="2800" dirty="0">
                <a:solidFill>
                  <a:schemeClr val="accent1">
                    <a:lumMod val="75000"/>
                  </a:schemeClr>
                </a:solidFill>
              </a:rPr>
              <a:t>B) It’s about economic and financial sustainability </a:t>
            </a:r>
          </a:p>
          <a:p>
            <a:pPr marL="342900" indent="-342900">
              <a:spcBef>
                <a:spcPts val="600"/>
              </a:spcBef>
              <a:spcAft>
                <a:spcPts val="600"/>
              </a:spcAft>
              <a:buFont typeface="Arial" panose="020B0604020202020204" pitchFamily="34" charset="0"/>
              <a:buChar char="•"/>
            </a:pPr>
            <a:r>
              <a:rPr lang="en-GB" sz="2800" dirty="0">
                <a:solidFill>
                  <a:schemeClr val="accent1">
                    <a:lumMod val="75000"/>
                  </a:schemeClr>
                </a:solidFill>
              </a:rPr>
              <a:t>C) It’s about social and community cohesion </a:t>
            </a:r>
          </a:p>
          <a:p>
            <a:pPr marL="342900" indent="-342900">
              <a:spcBef>
                <a:spcPts val="600"/>
              </a:spcBef>
              <a:spcAft>
                <a:spcPts val="600"/>
              </a:spcAft>
              <a:buFont typeface="Arial" panose="020B0604020202020204" pitchFamily="34" charset="0"/>
              <a:buChar char="•"/>
            </a:pPr>
            <a:r>
              <a:rPr lang="en-GB" sz="2800" dirty="0">
                <a:solidFill>
                  <a:schemeClr val="accent1">
                    <a:lumMod val="75000"/>
                  </a:schemeClr>
                </a:solidFill>
              </a:rPr>
              <a:t>D) Nothing – it’s just the latest buzzword</a:t>
            </a:r>
          </a:p>
          <a:p>
            <a:pPr marL="342900" indent="-342900">
              <a:spcBef>
                <a:spcPts val="600"/>
              </a:spcBef>
              <a:spcAft>
                <a:spcPts val="600"/>
              </a:spcAft>
              <a:buFont typeface="Arial" panose="020B0604020202020204" pitchFamily="34" charset="0"/>
              <a:buChar char="•"/>
            </a:pPr>
            <a:r>
              <a:rPr lang="en-GB" sz="2800" dirty="0">
                <a:solidFill>
                  <a:schemeClr val="accent1">
                    <a:lumMod val="75000"/>
                  </a:schemeClr>
                </a:solidFill>
              </a:rPr>
              <a:t>E) It involves the environment, the economy and society [i.e. options A, B &amp; C]</a:t>
            </a:r>
          </a:p>
        </p:txBody>
      </p:sp>
    </p:spTree>
    <p:extLst>
      <p:ext uri="{BB962C8B-B14F-4D97-AF65-F5344CB8AC3E}">
        <p14:creationId xmlns:p14="http://schemas.microsoft.com/office/powerpoint/2010/main" val="96944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21A0F-87EA-E2D6-48F0-E38D660850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C0FF21-DB24-9AFE-7038-839E8BAC3A41}"/>
              </a:ext>
            </a:extLst>
          </p:cNvPr>
          <p:cNvSpPr>
            <a:spLocks noGrp="1"/>
          </p:cNvSpPr>
          <p:nvPr>
            <p:ph type="title"/>
          </p:nvPr>
        </p:nvSpPr>
        <p:spPr>
          <a:xfrm>
            <a:off x="181070" y="311513"/>
            <a:ext cx="8381548" cy="583574"/>
          </a:xfrm>
        </p:spPr>
        <p:txBody>
          <a:bodyPr>
            <a:normAutofit fontScale="90000"/>
          </a:bodyPr>
          <a:lstStyle/>
          <a:p>
            <a:pPr algn="ctr"/>
            <a:r>
              <a:rPr lang="cy-GB" b="1" noProof="0" dirty="0"/>
              <a:t>Felly, beth yw ystyr cynaliadwyedd?</a:t>
            </a:r>
          </a:p>
        </p:txBody>
      </p:sp>
      <p:sp>
        <p:nvSpPr>
          <p:cNvPr id="3" name="TextBox 2">
            <a:extLst>
              <a:ext uri="{FF2B5EF4-FFF2-40B4-BE49-F238E27FC236}">
                <a16:creationId xmlns:a16="http://schemas.microsoft.com/office/drawing/2014/main" id="{263B37EC-09D2-9481-F771-76AF84E07095}"/>
              </a:ext>
            </a:extLst>
          </p:cNvPr>
          <p:cNvSpPr txBox="1"/>
          <p:nvPr/>
        </p:nvSpPr>
        <p:spPr>
          <a:xfrm>
            <a:off x="511883" y="2386300"/>
            <a:ext cx="8120234" cy="212365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cy-GB" sz="2800" noProof="0" dirty="0"/>
              <a:t>E) Mae’n ymwneud â’r amgylchedd, yr economi a chymdeithas [h.y. opsiynau A, B a C]</a:t>
            </a:r>
          </a:p>
          <a:p>
            <a:pPr>
              <a:spcBef>
                <a:spcPts val="600"/>
              </a:spcBef>
              <a:spcAft>
                <a:spcPts val="600"/>
              </a:spcAft>
            </a:pPr>
            <a:endParaRPr lang="cy-GB" sz="2800" noProof="0" dirty="0"/>
          </a:p>
          <a:p>
            <a:pPr algn="ctr">
              <a:spcBef>
                <a:spcPts val="600"/>
              </a:spcBef>
              <a:spcAft>
                <a:spcPts val="600"/>
              </a:spcAft>
            </a:pPr>
            <a:r>
              <a:rPr lang="cy-GB" sz="2800" noProof="0" dirty="0"/>
              <a:t>Gelwir hyn yn fodel </a:t>
            </a:r>
            <a:r>
              <a:rPr lang="cy-GB" sz="2800" b="1" noProof="0" dirty="0"/>
              <a:t>tridarn</a:t>
            </a:r>
            <a:r>
              <a:rPr lang="cy-GB" sz="2800" noProof="0" dirty="0"/>
              <a:t> o gynaliadwyedd</a:t>
            </a:r>
          </a:p>
        </p:txBody>
      </p:sp>
    </p:spTree>
    <p:extLst>
      <p:ext uri="{BB962C8B-B14F-4D97-AF65-F5344CB8AC3E}">
        <p14:creationId xmlns:p14="http://schemas.microsoft.com/office/powerpoint/2010/main" val="1231496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CAF52-3D03-4924-E231-357FDBEFBB37}"/>
              </a:ext>
            </a:extLst>
          </p:cNvPr>
          <p:cNvSpPr>
            <a:spLocks noGrp="1"/>
          </p:cNvSpPr>
          <p:nvPr>
            <p:ph type="title"/>
          </p:nvPr>
        </p:nvSpPr>
        <p:spPr>
          <a:xfrm>
            <a:off x="181070" y="311513"/>
            <a:ext cx="8381548" cy="583574"/>
          </a:xfrm>
        </p:spPr>
        <p:txBody>
          <a:bodyPr>
            <a:normAutofit fontScale="90000"/>
          </a:bodyPr>
          <a:lstStyle/>
          <a:p>
            <a:pPr algn="ctr"/>
            <a:r>
              <a:rPr lang="en-GB" b="1" dirty="0">
                <a:solidFill>
                  <a:schemeClr val="accent1">
                    <a:lumMod val="75000"/>
                  </a:schemeClr>
                </a:solidFill>
              </a:rPr>
              <a:t>So, what is sustainability about?</a:t>
            </a:r>
          </a:p>
        </p:txBody>
      </p:sp>
      <p:sp>
        <p:nvSpPr>
          <p:cNvPr id="3" name="TextBox 2">
            <a:extLst>
              <a:ext uri="{FF2B5EF4-FFF2-40B4-BE49-F238E27FC236}">
                <a16:creationId xmlns:a16="http://schemas.microsoft.com/office/drawing/2014/main" id="{92F5D0CB-E773-C09A-1D0E-94F97AD6C74E}"/>
              </a:ext>
            </a:extLst>
          </p:cNvPr>
          <p:cNvSpPr txBox="1"/>
          <p:nvPr/>
        </p:nvSpPr>
        <p:spPr>
          <a:xfrm>
            <a:off x="511883" y="2386300"/>
            <a:ext cx="8120234" cy="2123658"/>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800" dirty="0">
                <a:solidFill>
                  <a:schemeClr val="accent1">
                    <a:lumMod val="75000"/>
                  </a:schemeClr>
                </a:solidFill>
              </a:rPr>
              <a:t>E) It involves the environment, the economy and society [i.e. options A, B &amp; C]</a:t>
            </a:r>
          </a:p>
          <a:p>
            <a:pPr>
              <a:spcBef>
                <a:spcPts val="600"/>
              </a:spcBef>
              <a:spcAft>
                <a:spcPts val="600"/>
              </a:spcAft>
            </a:pPr>
            <a:endParaRPr lang="en-GB" sz="2800" dirty="0">
              <a:solidFill>
                <a:schemeClr val="accent1">
                  <a:lumMod val="75000"/>
                </a:schemeClr>
              </a:solidFill>
            </a:endParaRPr>
          </a:p>
          <a:p>
            <a:pPr algn="ctr">
              <a:spcBef>
                <a:spcPts val="600"/>
              </a:spcBef>
              <a:spcAft>
                <a:spcPts val="600"/>
              </a:spcAft>
            </a:pPr>
            <a:r>
              <a:rPr lang="en-GB" sz="2800" dirty="0">
                <a:solidFill>
                  <a:schemeClr val="accent1">
                    <a:lumMod val="75000"/>
                  </a:schemeClr>
                </a:solidFill>
              </a:rPr>
              <a:t>This is known as the </a:t>
            </a:r>
            <a:r>
              <a:rPr lang="en-GB" sz="2800" b="1" dirty="0">
                <a:solidFill>
                  <a:schemeClr val="accent1">
                    <a:lumMod val="75000"/>
                  </a:schemeClr>
                </a:solidFill>
              </a:rPr>
              <a:t>tripartite</a:t>
            </a:r>
            <a:r>
              <a:rPr lang="en-GB" sz="2800" dirty="0">
                <a:solidFill>
                  <a:schemeClr val="accent1">
                    <a:lumMod val="75000"/>
                  </a:schemeClr>
                </a:solidFill>
              </a:rPr>
              <a:t> model of sustainability</a:t>
            </a:r>
          </a:p>
        </p:txBody>
      </p:sp>
    </p:spTree>
    <p:extLst>
      <p:ext uri="{BB962C8B-B14F-4D97-AF65-F5344CB8AC3E}">
        <p14:creationId xmlns:p14="http://schemas.microsoft.com/office/powerpoint/2010/main" val="2970095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013D7-BEA4-37BA-5BDA-B044AAFFC8E4}"/>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162499FA-3474-745A-0FEE-ED6F822C89CD}"/>
              </a:ext>
            </a:extLst>
          </p:cNvPr>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1466662" y="66288"/>
            <a:ext cx="5884618" cy="5884618"/>
          </a:xfrm>
        </p:spPr>
      </p:pic>
      <p:sp>
        <p:nvSpPr>
          <p:cNvPr id="2" name="Blwch Testun 1">
            <a:extLst>
              <a:ext uri="{FF2B5EF4-FFF2-40B4-BE49-F238E27FC236}">
                <a16:creationId xmlns:a16="http://schemas.microsoft.com/office/drawing/2014/main" id="{C87D4E7D-53FD-0CC5-4406-2FC35429BB3B}"/>
              </a:ext>
            </a:extLst>
          </p:cNvPr>
          <p:cNvSpPr txBox="1"/>
          <p:nvPr/>
        </p:nvSpPr>
        <p:spPr>
          <a:xfrm>
            <a:off x="5731497" y="616612"/>
            <a:ext cx="1278903" cy="400110"/>
          </a:xfrm>
          <a:prstGeom prst="rect">
            <a:avLst/>
          </a:prstGeom>
          <a:solidFill>
            <a:schemeClr val="bg1"/>
          </a:solidFill>
        </p:spPr>
        <p:txBody>
          <a:bodyPr wrap="square" rtlCol="0">
            <a:spAutoFit/>
          </a:bodyPr>
          <a:lstStyle/>
          <a:p>
            <a:r>
              <a:rPr lang="cy-GB" sz="2000" b="1" dirty="0">
                <a:solidFill>
                  <a:srgbClr val="002060"/>
                </a:solidFill>
              </a:rPr>
              <a:t>Economi</a:t>
            </a:r>
            <a:endParaRPr lang="cy-GB" b="1" dirty="0">
              <a:solidFill>
                <a:srgbClr val="002060"/>
              </a:solidFill>
            </a:endParaRPr>
          </a:p>
        </p:txBody>
      </p:sp>
      <p:sp>
        <p:nvSpPr>
          <p:cNvPr id="3" name="Blwch Testun 2">
            <a:extLst>
              <a:ext uri="{FF2B5EF4-FFF2-40B4-BE49-F238E27FC236}">
                <a16:creationId xmlns:a16="http://schemas.microsoft.com/office/drawing/2014/main" id="{63FDF2C4-70C7-2DBB-6EF5-2FBB56336B84}"/>
              </a:ext>
            </a:extLst>
          </p:cNvPr>
          <p:cNvSpPr txBox="1"/>
          <p:nvPr/>
        </p:nvSpPr>
        <p:spPr>
          <a:xfrm>
            <a:off x="4997777" y="5293878"/>
            <a:ext cx="1677971" cy="400110"/>
          </a:xfrm>
          <a:prstGeom prst="rect">
            <a:avLst/>
          </a:prstGeom>
          <a:solidFill>
            <a:schemeClr val="bg1"/>
          </a:solidFill>
        </p:spPr>
        <p:txBody>
          <a:bodyPr wrap="square" rtlCol="0">
            <a:spAutoFit/>
          </a:bodyPr>
          <a:lstStyle/>
          <a:p>
            <a:r>
              <a:rPr lang="cy-GB" sz="2000" b="1" dirty="0">
                <a:solidFill>
                  <a:srgbClr val="00B050"/>
                </a:solidFill>
              </a:rPr>
              <a:t>Amgylchedd</a:t>
            </a:r>
            <a:endParaRPr lang="cy-GB" b="1" dirty="0">
              <a:solidFill>
                <a:srgbClr val="00B050"/>
              </a:solidFill>
            </a:endParaRPr>
          </a:p>
        </p:txBody>
      </p:sp>
      <p:sp>
        <p:nvSpPr>
          <p:cNvPr id="4" name="Blwch Testun 3">
            <a:extLst>
              <a:ext uri="{FF2B5EF4-FFF2-40B4-BE49-F238E27FC236}">
                <a16:creationId xmlns:a16="http://schemas.microsoft.com/office/drawing/2014/main" id="{33DF447D-87AB-674D-5AD4-25CD85BBA1E7}"/>
              </a:ext>
            </a:extLst>
          </p:cNvPr>
          <p:cNvSpPr txBox="1"/>
          <p:nvPr/>
        </p:nvSpPr>
        <p:spPr>
          <a:xfrm>
            <a:off x="841248" y="1428889"/>
            <a:ext cx="1493513" cy="400110"/>
          </a:xfrm>
          <a:prstGeom prst="rect">
            <a:avLst/>
          </a:prstGeom>
          <a:solidFill>
            <a:schemeClr val="bg1"/>
          </a:solidFill>
        </p:spPr>
        <p:txBody>
          <a:bodyPr wrap="square" rtlCol="0">
            <a:spAutoFit/>
          </a:bodyPr>
          <a:lstStyle/>
          <a:p>
            <a:r>
              <a:rPr lang="cy-GB" sz="2000" b="1" dirty="0">
                <a:solidFill>
                  <a:srgbClr val="FF0000"/>
                </a:solidFill>
              </a:rPr>
              <a:t>Cymdeithas</a:t>
            </a:r>
            <a:endParaRPr lang="cy-GB" b="1" dirty="0">
              <a:solidFill>
                <a:srgbClr val="FF0000"/>
              </a:solidFill>
            </a:endParaRPr>
          </a:p>
        </p:txBody>
      </p:sp>
      <p:sp>
        <p:nvSpPr>
          <p:cNvPr id="5" name="Blwch Testun 4">
            <a:extLst>
              <a:ext uri="{FF2B5EF4-FFF2-40B4-BE49-F238E27FC236}">
                <a16:creationId xmlns:a16="http://schemas.microsoft.com/office/drawing/2014/main" id="{ECEDCD51-1C60-400D-2E7F-410C8B6E3D6F}"/>
              </a:ext>
            </a:extLst>
          </p:cNvPr>
          <p:cNvSpPr txBox="1"/>
          <p:nvPr/>
        </p:nvSpPr>
        <p:spPr>
          <a:xfrm>
            <a:off x="3601039" y="2508969"/>
            <a:ext cx="1677971" cy="707886"/>
          </a:xfrm>
          <a:prstGeom prst="rect">
            <a:avLst/>
          </a:prstGeom>
          <a:solidFill>
            <a:schemeClr val="tx1"/>
          </a:solidFill>
        </p:spPr>
        <p:txBody>
          <a:bodyPr wrap="square" rtlCol="0">
            <a:spAutoFit/>
          </a:bodyPr>
          <a:lstStyle/>
          <a:p>
            <a:pPr algn="ctr"/>
            <a:r>
              <a:rPr lang="cy-GB" sz="2000" dirty="0">
                <a:solidFill>
                  <a:schemeClr val="bg1"/>
                </a:solidFill>
              </a:rPr>
              <a:t>Datblygiad</a:t>
            </a:r>
            <a:r>
              <a:rPr lang="cy-GB" sz="2000" dirty="0"/>
              <a:t> </a:t>
            </a:r>
            <a:r>
              <a:rPr lang="cy-GB" sz="2000" dirty="0">
                <a:solidFill>
                  <a:schemeClr val="bg1"/>
                </a:solidFill>
              </a:rPr>
              <a:t>Cynaliadwy</a:t>
            </a:r>
          </a:p>
        </p:txBody>
      </p:sp>
    </p:spTree>
    <p:extLst>
      <p:ext uri="{BB962C8B-B14F-4D97-AF65-F5344CB8AC3E}">
        <p14:creationId xmlns:p14="http://schemas.microsoft.com/office/powerpoint/2010/main" val="1403102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1466662" y="66288"/>
            <a:ext cx="5884618" cy="5884618"/>
          </a:xfrm>
        </p:spPr>
      </p:pic>
    </p:spTree>
    <p:extLst>
      <p:ext uri="{BB962C8B-B14F-4D97-AF65-F5344CB8AC3E}">
        <p14:creationId xmlns:p14="http://schemas.microsoft.com/office/powerpoint/2010/main" val="6220098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020902-2224-1348-9CE0-E7F31F908E96}"/>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4F4AEC1-2812-213E-02BE-B039E3CA07D4}"/>
              </a:ext>
            </a:extLst>
          </p:cNvPr>
          <p:cNvGraphicFramePr/>
          <p:nvPr>
            <p:extLst>
              <p:ext uri="{D42A27DB-BD31-4B8C-83A1-F6EECF244321}">
                <p14:modId xmlns:p14="http://schemas.microsoft.com/office/powerpoint/2010/main" val="983997725"/>
              </p:ext>
            </p:extLst>
          </p:nvPr>
        </p:nvGraphicFramePr>
        <p:xfrm>
          <a:off x="389299" y="99587"/>
          <a:ext cx="8003264" cy="55407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8115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564694354"/>
              </p:ext>
            </p:extLst>
          </p:nvPr>
        </p:nvGraphicFramePr>
        <p:xfrm>
          <a:off x="389299" y="99587"/>
          <a:ext cx="8003264" cy="55407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76466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A00C0-0882-568D-593F-C58E8D43FD9C}"/>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4B554A43-AA3B-AF2A-9555-C4DE43AC4976}"/>
              </a:ext>
            </a:extLst>
          </p:cNvPr>
          <p:cNvPicPr>
            <a:picLocks noChangeAspect="1"/>
          </p:cNvPicPr>
          <p:nvPr/>
        </p:nvPicPr>
        <p:blipFill>
          <a:blip r:embed="rId2"/>
          <a:stretch>
            <a:fillRect/>
          </a:stretch>
        </p:blipFill>
        <p:spPr>
          <a:xfrm>
            <a:off x="1348966" y="83709"/>
            <a:ext cx="6099397" cy="5810098"/>
          </a:xfrm>
          <a:prstGeom prst="rect">
            <a:avLst/>
          </a:prstGeom>
        </p:spPr>
      </p:pic>
      <p:sp>
        <p:nvSpPr>
          <p:cNvPr id="3" name="Blwch Testun 2">
            <a:extLst>
              <a:ext uri="{FF2B5EF4-FFF2-40B4-BE49-F238E27FC236}">
                <a16:creationId xmlns:a16="http://schemas.microsoft.com/office/drawing/2014/main" id="{9EA1D093-A1AE-434D-7B93-721A6CD56444}"/>
              </a:ext>
            </a:extLst>
          </p:cNvPr>
          <p:cNvSpPr txBox="1"/>
          <p:nvPr/>
        </p:nvSpPr>
        <p:spPr>
          <a:xfrm>
            <a:off x="3638746" y="1951349"/>
            <a:ext cx="1376313" cy="523220"/>
          </a:xfrm>
          <a:prstGeom prst="rect">
            <a:avLst/>
          </a:prstGeom>
          <a:solidFill>
            <a:srgbClr val="3FFF96"/>
          </a:solidFill>
        </p:spPr>
        <p:txBody>
          <a:bodyPr wrap="square" rtlCol="0">
            <a:spAutoFit/>
          </a:bodyPr>
          <a:lstStyle/>
          <a:p>
            <a:pPr algn="ctr"/>
            <a:r>
              <a:rPr lang="cy-GB" sz="2800" dirty="0"/>
              <a:t>Planed</a:t>
            </a:r>
            <a:endParaRPr lang="cy-GB" dirty="0"/>
          </a:p>
        </p:txBody>
      </p:sp>
      <p:sp>
        <p:nvSpPr>
          <p:cNvPr id="4" name="Blwch Testun 3">
            <a:extLst>
              <a:ext uri="{FF2B5EF4-FFF2-40B4-BE49-F238E27FC236}">
                <a16:creationId xmlns:a16="http://schemas.microsoft.com/office/drawing/2014/main" id="{BDBEA1BF-BE84-5879-7487-CA993613B798}"/>
              </a:ext>
            </a:extLst>
          </p:cNvPr>
          <p:cNvSpPr txBox="1"/>
          <p:nvPr/>
        </p:nvSpPr>
        <p:spPr>
          <a:xfrm>
            <a:off x="2318995" y="3922578"/>
            <a:ext cx="1472152" cy="523220"/>
          </a:xfrm>
          <a:prstGeom prst="rect">
            <a:avLst/>
          </a:prstGeom>
          <a:solidFill>
            <a:srgbClr val="FFFF00"/>
          </a:solidFill>
        </p:spPr>
        <p:txBody>
          <a:bodyPr wrap="square" rtlCol="0">
            <a:spAutoFit/>
          </a:bodyPr>
          <a:lstStyle/>
          <a:p>
            <a:pPr algn="ctr"/>
            <a:r>
              <a:rPr lang="cy-GB" sz="2800" dirty="0"/>
              <a:t>Pobl</a:t>
            </a:r>
            <a:endParaRPr lang="cy-GB" dirty="0"/>
          </a:p>
        </p:txBody>
      </p:sp>
      <p:sp>
        <p:nvSpPr>
          <p:cNvPr id="5" name="Blwch Testun 4">
            <a:extLst>
              <a:ext uri="{FF2B5EF4-FFF2-40B4-BE49-F238E27FC236}">
                <a16:creationId xmlns:a16="http://schemas.microsoft.com/office/drawing/2014/main" id="{4D17E69A-4C54-9169-01AE-F6351F27D1D6}"/>
              </a:ext>
            </a:extLst>
          </p:cNvPr>
          <p:cNvSpPr txBox="1"/>
          <p:nvPr/>
        </p:nvSpPr>
        <p:spPr>
          <a:xfrm>
            <a:off x="4886226" y="3846378"/>
            <a:ext cx="1376313" cy="523220"/>
          </a:xfrm>
          <a:prstGeom prst="rect">
            <a:avLst/>
          </a:prstGeom>
          <a:solidFill>
            <a:srgbClr val="FC6076"/>
          </a:solidFill>
        </p:spPr>
        <p:txBody>
          <a:bodyPr wrap="square" rtlCol="0">
            <a:spAutoFit/>
          </a:bodyPr>
          <a:lstStyle/>
          <a:p>
            <a:pPr algn="ctr"/>
            <a:r>
              <a:rPr lang="cy-GB" sz="2800" dirty="0"/>
              <a:t>Elw</a:t>
            </a:r>
            <a:endParaRPr lang="cy-GB" dirty="0"/>
          </a:p>
        </p:txBody>
      </p:sp>
    </p:spTree>
    <p:extLst>
      <p:ext uri="{BB962C8B-B14F-4D97-AF65-F5344CB8AC3E}">
        <p14:creationId xmlns:p14="http://schemas.microsoft.com/office/powerpoint/2010/main" val="2880533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48966" y="83709"/>
            <a:ext cx="6099397" cy="5810098"/>
          </a:xfrm>
          <a:prstGeom prst="rect">
            <a:avLst/>
          </a:prstGeom>
        </p:spPr>
      </p:pic>
    </p:spTree>
    <p:extLst>
      <p:ext uri="{BB962C8B-B14F-4D97-AF65-F5344CB8AC3E}">
        <p14:creationId xmlns:p14="http://schemas.microsoft.com/office/powerpoint/2010/main" val="838419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06FDB6-F37B-ACA5-1FB3-1C52BAD2A7A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55A3A69-C4F0-C25B-A959-DB2152E50680}"/>
              </a:ext>
            </a:extLst>
          </p:cNvPr>
          <p:cNvSpPr txBox="1"/>
          <p:nvPr/>
        </p:nvSpPr>
        <p:spPr>
          <a:xfrm>
            <a:off x="1357541" y="290194"/>
            <a:ext cx="5886654" cy="769441"/>
          </a:xfrm>
          <a:prstGeom prst="rect">
            <a:avLst/>
          </a:prstGeom>
          <a:noFill/>
        </p:spPr>
        <p:txBody>
          <a:bodyPr wrap="square" rtlCol="0">
            <a:spAutoFit/>
          </a:bodyPr>
          <a:lstStyle/>
          <a:p>
            <a:pPr algn="ctr"/>
            <a:r>
              <a:rPr lang="cy-GB" sz="4400" b="1" noProof="0" dirty="0"/>
              <a:t>Y </a:t>
            </a:r>
            <a:r>
              <a:rPr lang="cy-GB" sz="4400" b="1" dirty="0"/>
              <a:t>Sylfaen Driphlyg</a:t>
            </a:r>
            <a:endParaRPr lang="cy-GB" sz="4400" b="1" noProof="0" dirty="0"/>
          </a:p>
        </p:txBody>
      </p:sp>
      <p:sp>
        <p:nvSpPr>
          <p:cNvPr id="3" name="TextBox 2">
            <a:extLst>
              <a:ext uri="{FF2B5EF4-FFF2-40B4-BE49-F238E27FC236}">
                <a16:creationId xmlns:a16="http://schemas.microsoft.com/office/drawing/2014/main" id="{49A69FE9-5936-089D-B854-6B24CD0699D5}"/>
              </a:ext>
            </a:extLst>
          </p:cNvPr>
          <p:cNvSpPr txBox="1"/>
          <p:nvPr/>
        </p:nvSpPr>
        <p:spPr>
          <a:xfrm>
            <a:off x="356189" y="1511933"/>
            <a:ext cx="8428776" cy="4170372"/>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400" dirty="0"/>
              <a:t>Cafodd y tair agwedd hyn:</a:t>
            </a:r>
            <a:r>
              <a:rPr lang="cy-GB" sz="2400" noProof="0" dirty="0"/>
              <a:t> amgylchedd/</a:t>
            </a:r>
            <a:r>
              <a:rPr lang="cy-GB" sz="2400" dirty="0"/>
              <a:t>p</a:t>
            </a:r>
            <a:r>
              <a:rPr lang="cy-GB" sz="2400" noProof="0" dirty="0"/>
              <a:t>laned, cymdeithas/pobl ac economi/elw, eu labelu’r Sylfaen Driphlyg (</a:t>
            </a:r>
            <a:r>
              <a:rPr lang="cy-GB" sz="2400" i="1" noProof="0" dirty="0"/>
              <a:t>the </a:t>
            </a:r>
            <a:r>
              <a:rPr lang="cy-GB" sz="2400" i="1" noProof="0" dirty="0" err="1"/>
              <a:t>Triple</a:t>
            </a:r>
            <a:r>
              <a:rPr lang="cy-GB" sz="2400" i="1" noProof="0" dirty="0"/>
              <a:t> </a:t>
            </a:r>
            <a:r>
              <a:rPr lang="cy-GB" sz="2400" i="1" noProof="0" dirty="0" err="1"/>
              <a:t>Bottom</a:t>
            </a:r>
            <a:r>
              <a:rPr lang="cy-GB" sz="2400" i="1" noProof="0" dirty="0"/>
              <a:t> </a:t>
            </a:r>
            <a:r>
              <a:rPr lang="cy-GB" sz="2400" i="1" noProof="0" dirty="0" err="1"/>
              <a:t>line</a:t>
            </a:r>
            <a:r>
              <a:rPr lang="cy-GB" sz="2400" noProof="0" dirty="0"/>
              <a:t>) gan economegwyr a dadansoddwyr busnes megis John </a:t>
            </a:r>
            <a:r>
              <a:rPr lang="cy-GB" sz="2400" noProof="0" dirty="0" err="1"/>
              <a:t>Elkington</a:t>
            </a:r>
            <a:r>
              <a:rPr lang="cy-GB" sz="2400" noProof="0" dirty="0"/>
              <a:t> mor bell yn ôl â 1998</a:t>
            </a:r>
          </a:p>
          <a:p>
            <a:pPr marL="342900" indent="-342900">
              <a:spcBef>
                <a:spcPts val="450"/>
              </a:spcBef>
              <a:spcAft>
                <a:spcPts val="450"/>
              </a:spcAft>
              <a:buFont typeface="Arial" panose="020B0604020202020204" pitchFamily="34" charset="0"/>
              <a:buChar char="•"/>
            </a:pPr>
            <a:r>
              <a:rPr lang="cy-GB" sz="2400" noProof="0" dirty="0"/>
              <a:t>Maent wedi dadlau bod angen i bob un o’r tair agwedd fod yn gytbwys er mwyn i dwf cynaliadwy fod yn bosibl (</a:t>
            </a:r>
            <a:r>
              <a:rPr lang="cy-GB" sz="2400" noProof="0" dirty="0" err="1"/>
              <a:t>Elkington</a:t>
            </a:r>
            <a:r>
              <a:rPr lang="cy-GB" sz="2400" noProof="0" dirty="0"/>
              <a:t>, 1998)</a:t>
            </a:r>
          </a:p>
          <a:p>
            <a:pPr>
              <a:spcBef>
                <a:spcPts val="450"/>
              </a:spcBef>
              <a:spcAft>
                <a:spcPts val="450"/>
              </a:spcAft>
            </a:pPr>
            <a:endParaRPr lang="cy-GB" sz="2400" noProof="0" dirty="0"/>
          </a:p>
          <a:p>
            <a:pPr algn="ctr">
              <a:spcBef>
                <a:spcPts val="450"/>
              </a:spcBef>
              <a:spcAft>
                <a:spcPts val="450"/>
              </a:spcAft>
            </a:pPr>
            <a:r>
              <a:rPr lang="cy-GB" sz="2400" noProof="0" dirty="0"/>
              <a:t>Bydd y model tridarn hwn yn </a:t>
            </a:r>
            <a:r>
              <a:rPr lang="cy-GB" sz="2400" dirty="0"/>
              <a:t>thema barhaus drwy gydol y Modwl hwn</a:t>
            </a:r>
            <a:endParaRPr lang="cy-GB" sz="2400" noProof="0" dirty="0"/>
          </a:p>
        </p:txBody>
      </p:sp>
    </p:spTree>
    <p:extLst>
      <p:ext uri="{BB962C8B-B14F-4D97-AF65-F5344CB8AC3E}">
        <p14:creationId xmlns:p14="http://schemas.microsoft.com/office/powerpoint/2010/main" val="9580450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AFBE70-57AA-2001-927B-9AA38AB7F5F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8EF9C7F-F8C8-CEC1-AA5D-622626E86526}"/>
              </a:ext>
            </a:extLst>
          </p:cNvPr>
          <p:cNvSpPr txBox="1"/>
          <p:nvPr/>
        </p:nvSpPr>
        <p:spPr>
          <a:xfrm>
            <a:off x="1357541" y="290194"/>
            <a:ext cx="5886654" cy="769441"/>
          </a:xfrm>
          <a:prstGeom prst="rect">
            <a:avLst/>
          </a:prstGeom>
          <a:noFill/>
        </p:spPr>
        <p:txBody>
          <a:bodyPr wrap="square" rtlCol="0">
            <a:spAutoFit/>
          </a:bodyPr>
          <a:lstStyle/>
          <a:p>
            <a:pPr algn="ctr"/>
            <a:r>
              <a:rPr lang="en-GB" sz="4400" b="1" dirty="0"/>
              <a:t>The Triple Bottom Line</a:t>
            </a:r>
          </a:p>
        </p:txBody>
      </p:sp>
      <p:sp>
        <p:nvSpPr>
          <p:cNvPr id="3" name="TextBox 2">
            <a:extLst>
              <a:ext uri="{FF2B5EF4-FFF2-40B4-BE49-F238E27FC236}">
                <a16:creationId xmlns:a16="http://schemas.microsoft.com/office/drawing/2014/main" id="{404725A7-9255-5564-43B9-4D55C105C12E}"/>
              </a:ext>
            </a:extLst>
          </p:cNvPr>
          <p:cNvSpPr txBox="1"/>
          <p:nvPr/>
        </p:nvSpPr>
        <p:spPr>
          <a:xfrm>
            <a:off x="356189" y="1511933"/>
            <a:ext cx="8428776" cy="4421723"/>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These three aspects; environment/planet, society/people and economy/profit have been labelled the Triple Bottom line by economists and business analysts such as John Elkington as far back as 1998</a:t>
            </a:r>
          </a:p>
          <a:p>
            <a:pPr marL="342900" indent="-342900">
              <a:spcBef>
                <a:spcPts val="450"/>
              </a:spcBef>
              <a:spcAft>
                <a:spcPts val="450"/>
              </a:spcAft>
              <a:buFont typeface="Arial" panose="020B0604020202020204" pitchFamily="34" charset="0"/>
              <a:buChar char="•"/>
            </a:pPr>
            <a:r>
              <a:rPr lang="en-GB" sz="2400" dirty="0">
                <a:solidFill>
                  <a:schemeClr val="accent1">
                    <a:lumMod val="75000"/>
                  </a:schemeClr>
                </a:solidFill>
              </a:rPr>
              <a:t>They have argued that all three aspects need to be balanced in order for sustainable growth to be possible (Elkington, 1998)</a:t>
            </a:r>
          </a:p>
          <a:p>
            <a:pPr>
              <a:spcBef>
                <a:spcPts val="450"/>
              </a:spcBef>
              <a:spcAft>
                <a:spcPts val="450"/>
              </a:spcAft>
            </a:pPr>
            <a:endParaRPr lang="en-GB" sz="2400" dirty="0">
              <a:solidFill>
                <a:schemeClr val="accent1">
                  <a:lumMod val="75000"/>
                </a:schemeClr>
              </a:solidFill>
            </a:endParaRPr>
          </a:p>
          <a:p>
            <a:pPr algn="ctr">
              <a:spcBef>
                <a:spcPts val="450"/>
              </a:spcBef>
              <a:spcAft>
                <a:spcPts val="450"/>
              </a:spcAft>
            </a:pPr>
            <a:r>
              <a:rPr lang="en-GB" sz="2400" dirty="0">
                <a:solidFill>
                  <a:schemeClr val="accent1">
                    <a:lumMod val="75000"/>
                  </a:schemeClr>
                </a:solidFill>
              </a:rPr>
              <a:t>This tripartite model will be a continuous theme throughout this Module</a:t>
            </a:r>
          </a:p>
          <a:p>
            <a:pPr>
              <a:spcBef>
                <a:spcPts val="450"/>
              </a:spcBef>
              <a:spcAft>
                <a:spcPts val="450"/>
              </a:spcAft>
            </a:pPr>
            <a:endParaRPr lang="en-GB" sz="2400" dirty="0">
              <a:solidFill>
                <a:schemeClr val="accent1">
                  <a:lumMod val="75000"/>
                </a:schemeClr>
              </a:solidFill>
            </a:endParaRPr>
          </a:p>
        </p:txBody>
      </p:sp>
    </p:spTree>
    <p:extLst>
      <p:ext uri="{BB962C8B-B14F-4D97-AF65-F5344CB8AC3E}">
        <p14:creationId xmlns:p14="http://schemas.microsoft.com/office/powerpoint/2010/main" val="9055127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AFC9C2-C7E8-1331-0F9B-95A63B498084}"/>
            </a:ext>
          </a:extLst>
        </p:cNvPr>
        <p:cNvGrpSpPr/>
        <p:nvPr/>
      </p:nvGrpSpPr>
      <p:grpSpPr>
        <a:xfrm>
          <a:off x="0" y="0"/>
          <a:ext cx="0" cy="0"/>
          <a:chOff x="0" y="0"/>
          <a:chExt cx="0" cy="0"/>
        </a:xfrm>
      </p:grpSpPr>
      <p:sp>
        <p:nvSpPr>
          <p:cNvPr id="13314" name="Rectangle 2">
            <a:extLst>
              <a:ext uri="{FF2B5EF4-FFF2-40B4-BE49-F238E27FC236}">
                <a16:creationId xmlns:a16="http://schemas.microsoft.com/office/drawing/2014/main" id="{E5F666AE-9D51-7A64-160A-5E01714FBFA3}"/>
              </a:ext>
            </a:extLst>
          </p:cNvPr>
          <p:cNvSpPr>
            <a:spLocks noGrp="1" noChangeArrowheads="1"/>
          </p:cNvSpPr>
          <p:nvPr>
            <p:ph type="title"/>
          </p:nvPr>
        </p:nvSpPr>
        <p:spPr>
          <a:xfrm>
            <a:off x="1485900" y="310667"/>
            <a:ext cx="6172200" cy="583574"/>
          </a:xfrm>
        </p:spPr>
        <p:txBody>
          <a:bodyPr>
            <a:noAutofit/>
          </a:bodyPr>
          <a:lstStyle/>
          <a:p>
            <a:pPr algn="ctr">
              <a:defRPr/>
            </a:pPr>
            <a:r>
              <a:rPr lang="cy-GB" b="1" dirty="0">
                <a:solidFill>
                  <a:schemeClr val="tx1">
                    <a:lumMod val="75000"/>
                    <a:lumOff val="25000"/>
                  </a:schemeClr>
                </a:solidFill>
              </a:rPr>
              <a:t>Datblygiad Cynaliadwy</a:t>
            </a:r>
            <a:endParaRPr lang="cy-GB" b="1" noProof="0" dirty="0">
              <a:solidFill>
                <a:schemeClr val="tx1">
                  <a:lumMod val="75000"/>
                  <a:lumOff val="25000"/>
                </a:schemeClr>
              </a:solidFill>
            </a:endParaRPr>
          </a:p>
        </p:txBody>
      </p:sp>
      <p:sp>
        <p:nvSpPr>
          <p:cNvPr id="2" name="TextBox 1">
            <a:extLst>
              <a:ext uri="{FF2B5EF4-FFF2-40B4-BE49-F238E27FC236}">
                <a16:creationId xmlns:a16="http://schemas.microsoft.com/office/drawing/2014/main" id="{4EED927D-60BA-C0BB-199C-24542244C3E4}"/>
              </a:ext>
            </a:extLst>
          </p:cNvPr>
          <p:cNvSpPr txBox="1"/>
          <p:nvPr/>
        </p:nvSpPr>
        <p:spPr>
          <a:xfrm>
            <a:off x="443619" y="1025748"/>
            <a:ext cx="8102852" cy="5014193"/>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800" dirty="0"/>
              <a:t>Er bod ganddo enwau gwahanol, sefydlwyd y model tridarn hwn o gynaliadwyedd gan y Cenhedloedd Unedig yn ei adroddiad</a:t>
            </a:r>
            <a:r>
              <a:rPr lang="cy-GB" sz="2800" noProof="0" dirty="0"/>
              <a:t> arloesol: </a:t>
            </a:r>
            <a:r>
              <a:rPr lang="cy-GB" sz="2800" i="1" noProof="0" dirty="0" err="1">
                <a:hlinkClick r:id="rId2">
                  <a:extLst>
                    <a:ext uri="{A12FA001-AC4F-418D-AE19-62706E023703}">
                      <ahyp:hlinkClr xmlns:ahyp="http://schemas.microsoft.com/office/drawing/2018/hyperlinkcolor" val="tx"/>
                    </a:ext>
                  </a:extLst>
                </a:hlinkClick>
              </a:rPr>
              <a:t>Our</a:t>
            </a:r>
            <a:r>
              <a:rPr lang="cy-GB" sz="2800" i="1" noProof="0" dirty="0">
                <a:hlinkClick r:id="rId2">
                  <a:extLst>
                    <a:ext uri="{A12FA001-AC4F-418D-AE19-62706E023703}">
                      <ahyp:hlinkClr xmlns:ahyp="http://schemas.microsoft.com/office/drawing/2018/hyperlinkcolor" val="tx"/>
                    </a:ext>
                  </a:extLst>
                </a:hlinkClick>
              </a:rPr>
              <a:t> </a:t>
            </a:r>
            <a:r>
              <a:rPr lang="cy-GB" sz="2800" i="1" noProof="0" dirty="0" err="1">
                <a:hlinkClick r:id="rId2">
                  <a:extLst>
                    <a:ext uri="{A12FA001-AC4F-418D-AE19-62706E023703}">
                      <ahyp:hlinkClr xmlns:ahyp="http://schemas.microsoft.com/office/drawing/2018/hyperlinkcolor" val="tx"/>
                    </a:ext>
                  </a:extLst>
                </a:hlinkClick>
              </a:rPr>
              <a:t>Common</a:t>
            </a:r>
            <a:r>
              <a:rPr lang="cy-GB" sz="2800" i="1" noProof="0" dirty="0">
                <a:hlinkClick r:id="rId2">
                  <a:extLst>
                    <a:ext uri="{A12FA001-AC4F-418D-AE19-62706E023703}">
                      <ahyp:hlinkClr xmlns:ahyp="http://schemas.microsoft.com/office/drawing/2018/hyperlinkcolor" val="tx"/>
                    </a:ext>
                  </a:extLst>
                </a:hlinkClick>
              </a:rPr>
              <a:t> </a:t>
            </a:r>
            <a:r>
              <a:rPr lang="cy-GB" sz="2800" i="1" noProof="0" dirty="0" err="1">
                <a:hlinkClick r:id="rId2">
                  <a:extLst>
                    <a:ext uri="{A12FA001-AC4F-418D-AE19-62706E023703}">
                      <ahyp:hlinkClr xmlns:ahyp="http://schemas.microsoft.com/office/drawing/2018/hyperlinkcolor" val="tx"/>
                    </a:ext>
                  </a:extLst>
                </a:hlinkClick>
              </a:rPr>
              <a:t>Future</a:t>
            </a:r>
            <a:endParaRPr lang="cy-GB" sz="2800" noProof="0" dirty="0"/>
          </a:p>
          <a:p>
            <a:pPr marL="342900" indent="-342900">
              <a:spcBef>
                <a:spcPts val="450"/>
              </a:spcBef>
              <a:spcAft>
                <a:spcPts val="450"/>
              </a:spcAft>
              <a:buFont typeface="Arial" panose="020B0604020202020204" pitchFamily="34" charset="0"/>
              <a:buChar char="•"/>
            </a:pPr>
            <a:r>
              <a:rPr lang="cy-GB" sz="2800" dirty="0"/>
              <a:t>D</a:t>
            </a:r>
            <a:r>
              <a:rPr lang="cy-GB" sz="2800" noProof="0" dirty="0" err="1"/>
              <a:t>iffiniwyd</a:t>
            </a:r>
            <a:r>
              <a:rPr lang="cy-GB" sz="2800" noProof="0" dirty="0"/>
              <a:t> datblygiad cynaliadwy ganddynt fel</a:t>
            </a:r>
            <a:r>
              <a:rPr lang="cy-GB" sz="2800" dirty="0"/>
              <a:t>:</a:t>
            </a:r>
            <a:endParaRPr lang="cy-GB" sz="2800" noProof="0" dirty="0"/>
          </a:p>
          <a:p>
            <a:pPr>
              <a:spcBef>
                <a:spcPts val="450"/>
              </a:spcBef>
              <a:spcAft>
                <a:spcPts val="450"/>
              </a:spcAft>
            </a:pPr>
            <a:endParaRPr lang="cy-GB" sz="2800" noProof="0" dirty="0"/>
          </a:p>
          <a:p>
            <a:pPr algn="ctr"/>
            <a:r>
              <a:rPr lang="cy-GB" sz="2800" noProof="0" dirty="0"/>
              <a:t>"datblygiad sy’n diwallu anghenion y presennol heb beryglu gallu cenedlaethau’r dyfodol i ddiwallu eu hanghenion eu hunain.”</a:t>
            </a:r>
          </a:p>
          <a:p>
            <a:r>
              <a:rPr lang="cy-GB" sz="2800" noProof="0" dirty="0"/>
              <a:t> </a:t>
            </a:r>
          </a:p>
          <a:p>
            <a:pPr algn="r"/>
            <a:r>
              <a:rPr lang="cy-GB" sz="1900" noProof="0" dirty="0"/>
              <a:t>Comisiwn y Byd ar yr Amgylchedd a Datblygu (1987)</a:t>
            </a:r>
            <a:endParaRPr lang="cy-GB" sz="2800" noProof="0" dirty="0"/>
          </a:p>
        </p:txBody>
      </p:sp>
    </p:spTree>
    <p:extLst>
      <p:ext uri="{BB962C8B-B14F-4D97-AF65-F5344CB8AC3E}">
        <p14:creationId xmlns:p14="http://schemas.microsoft.com/office/powerpoint/2010/main" val="15557040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D4F47-CF1D-B6EC-FA17-790893D8EBCA}"/>
            </a:ext>
          </a:extLst>
        </p:cNvPr>
        <p:cNvGrpSpPr/>
        <p:nvPr/>
      </p:nvGrpSpPr>
      <p:grpSpPr>
        <a:xfrm>
          <a:off x="0" y="0"/>
          <a:ext cx="0" cy="0"/>
          <a:chOff x="0" y="0"/>
          <a:chExt cx="0" cy="0"/>
        </a:xfrm>
      </p:grpSpPr>
      <p:sp>
        <p:nvSpPr>
          <p:cNvPr id="13314" name="Rectangle 2">
            <a:extLst>
              <a:ext uri="{FF2B5EF4-FFF2-40B4-BE49-F238E27FC236}">
                <a16:creationId xmlns:a16="http://schemas.microsoft.com/office/drawing/2014/main" id="{78AD80D4-9875-A485-381C-73A59FB73C49}"/>
              </a:ext>
            </a:extLst>
          </p:cNvPr>
          <p:cNvSpPr>
            <a:spLocks noGrp="1" noChangeArrowheads="1"/>
          </p:cNvSpPr>
          <p:nvPr>
            <p:ph type="title"/>
          </p:nvPr>
        </p:nvSpPr>
        <p:spPr>
          <a:xfrm>
            <a:off x="1485900" y="310667"/>
            <a:ext cx="6172200" cy="583574"/>
          </a:xfrm>
        </p:spPr>
        <p:txBody>
          <a:bodyPr>
            <a:noAutofit/>
          </a:bodyPr>
          <a:lstStyle/>
          <a:p>
            <a:pPr algn="ctr">
              <a:defRPr/>
            </a:pPr>
            <a:r>
              <a:rPr lang="en-GB" altLang="en-US" b="1" dirty="0">
                <a:solidFill>
                  <a:schemeClr val="accent1">
                    <a:lumMod val="75000"/>
                  </a:schemeClr>
                </a:solidFill>
              </a:rPr>
              <a:t>Sustainable Development </a:t>
            </a:r>
          </a:p>
        </p:txBody>
      </p:sp>
      <p:sp>
        <p:nvSpPr>
          <p:cNvPr id="2" name="TextBox 1">
            <a:extLst>
              <a:ext uri="{FF2B5EF4-FFF2-40B4-BE49-F238E27FC236}">
                <a16:creationId xmlns:a16="http://schemas.microsoft.com/office/drawing/2014/main" id="{A8724D26-345F-4CE2-4B1F-8DB0BBF145BB}"/>
              </a:ext>
            </a:extLst>
          </p:cNvPr>
          <p:cNvSpPr txBox="1"/>
          <p:nvPr/>
        </p:nvSpPr>
        <p:spPr>
          <a:xfrm>
            <a:off x="443619" y="1186004"/>
            <a:ext cx="8102852" cy="5078313"/>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Although given different names, this tripartite model of sustainable was established by the United Nations is its seminal report: </a:t>
            </a:r>
            <a:r>
              <a:rPr lang="en-GB" sz="2800" i="1" dirty="0">
                <a:solidFill>
                  <a:schemeClr val="accent5"/>
                </a:solidFill>
                <a:hlinkClick r:id="rId2">
                  <a:extLst>
                    <a:ext uri="{A12FA001-AC4F-418D-AE19-62706E023703}">
                      <ahyp:hlinkClr xmlns:ahyp="http://schemas.microsoft.com/office/drawing/2018/hyperlinkcolor" val="tx"/>
                    </a:ext>
                  </a:extLst>
                </a:hlinkClick>
              </a:rPr>
              <a:t>Our Common Future</a:t>
            </a:r>
            <a:endParaRPr lang="en-GB" sz="2800" dirty="0">
              <a:solidFill>
                <a:schemeClr val="accent5"/>
              </a:solidFill>
            </a:endParaRPr>
          </a:p>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They defined sustainable development as;</a:t>
            </a:r>
          </a:p>
          <a:p>
            <a:pPr>
              <a:spcBef>
                <a:spcPts val="450"/>
              </a:spcBef>
              <a:spcAft>
                <a:spcPts val="450"/>
              </a:spcAft>
            </a:pPr>
            <a:endParaRPr lang="en-GB" sz="2800" dirty="0">
              <a:solidFill>
                <a:schemeClr val="accent1">
                  <a:lumMod val="75000"/>
                </a:schemeClr>
              </a:solidFill>
            </a:endParaRPr>
          </a:p>
          <a:p>
            <a:pPr algn="ctr"/>
            <a:r>
              <a:rPr lang="en-GB" altLang="en-US" sz="2800" dirty="0">
                <a:solidFill>
                  <a:schemeClr val="accent1">
                    <a:lumMod val="75000"/>
                  </a:schemeClr>
                </a:solidFill>
              </a:rPr>
              <a:t>"development that meets the needs of the present without compromising the ability of future generations to meet their own needs.“</a:t>
            </a:r>
          </a:p>
          <a:p>
            <a:r>
              <a:rPr lang="en-GB" altLang="en-US" sz="2800" dirty="0">
                <a:solidFill>
                  <a:schemeClr val="accent1">
                    <a:lumMod val="75000"/>
                  </a:schemeClr>
                </a:solidFill>
              </a:rPr>
              <a:t> </a:t>
            </a:r>
          </a:p>
          <a:p>
            <a:pPr algn="r"/>
            <a:r>
              <a:rPr lang="en-GB" altLang="en-US" sz="1900" dirty="0">
                <a:solidFill>
                  <a:schemeClr val="accent1">
                    <a:lumMod val="75000"/>
                  </a:schemeClr>
                </a:solidFill>
              </a:rPr>
              <a:t>World Commission on Environment and Development (1987)</a:t>
            </a:r>
          </a:p>
          <a:p>
            <a:pPr algn="ctr">
              <a:spcBef>
                <a:spcPts val="450"/>
              </a:spcBef>
              <a:spcAft>
                <a:spcPts val="450"/>
              </a:spcAft>
            </a:pPr>
            <a:endParaRPr lang="en-GB" sz="2800" dirty="0">
              <a:solidFill>
                <a:schemeClr val="accent1">
                  <a:lumMod val="75000"/>
                </a:schemeClr>
              </a:solidFill>
            </a:endParaRPr>
          </a:p>
        </p:txBody>
      </p:sp>
    </p:spTree>
    <p:extLst>
      <p:ext uri="{BB962C8B-B14F-4D97-AF65-F5344CB8AC3E}">
        <p14:creationId xmlns:p14="http://schemas.microsoft.com/office/powerpoint/2010/main" val="24714458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D9E877-C5B0-DF0F-3D8B-E4448E9F4C08}"/>
            </a:ext>
          </a:extLst>
        </p:cNvPr>
        <p:cNvGrpSpPr/>
        <p:nvPr/>
      </p:nvGrpSpPr>
      <p:grpSpPr>
        <a:xfrm>
          <a:off x="0" y="0"/>
          <a:ext cx="0" cy="0"/>
          <a:chOff x="0" y="0"/>
          <a:chExt cx="0" cy="0"/>
        </a:xfrm>
      </p:grpSpPr>
      <p:sp>
        <p:nvSpPr>
          <p:cNvPr id="12290" name="Title 2">
            <a:extLst>
              <a:ext uri="{FF2B5EF4-FFF2-40B4-BE49-F238E27FC236}">
                <a16:creationId xmlns:a16="http://schemas.microsoft.com/office/drawing/2014/main" id="{34F014A6-1233-EF5D-4951-9859CD7BC521}"/>
              </a:ext>
            </a:extLst>
          </p:cNvPr>
          <p:cNvSpPr>
            <a:spLocks noGrp="1"/>
          </p:cNvSpPr>
          <p:nvPr>
            <p:ph type="title"/>
          </p:nvPr>
        </p:nvSpPr>
        <p:spPr>
          <a:xfrm>
            <a:off x="1385646" y="335880"/>
            <a:ext cx="6172200" cy="529568"/>
          </a:xfrm>
        </p:spPr>
        <p:txBody>
          <a:bodyPr>
            <a:noAutofit/>
          </a:bodyPr>
          <a:lstStyle/>
          <a:p>
            <a:pPr algn="ctr">
              <a:defRPr/>
            </a:pPr>
            <a:r>
              <a:rPr lang="cy-GB" b="1" noProof="0" dirty="0">
                <a:solidFill>
                  <a:schemeClr val="tx1">
                    <a:lumMod val="75000"/>
                    <a:lumOff val="25000"/>
                  </a:schemeClr>
                </a:solidFill>
              </a:rPr>
              <a:t>Cymdeithas gynaliadwy</a:t>
            </a:r>
          </a:p>
        </p:txBody>
      </p:sp>
      <p:sp>
        <p:nvSpPr>
          <p:cNvPr id="2" name="TextBox 1">
            <a:extLst>
              <a:ext uri="{FF2B5EF4-FFF2-40B4-BE49-F238E27FC236}">
                <a16:creationId xmlns:a16="http://schemas.microsoft.com/office/drawing/2014/main" id="{B1916D15-AC1B-006D-3BE3-149BF05EC854}"/>
              </a:ext>
            </a:extLst>
          </p:cNvPr>
          <p:cNvSpPr txBox="1"/>
          <p:nvPr/>
        </p:nvSpPr>
        <p:spPr>
          <a:xfrm>
            <a:off x="298098" y="1230757"/>
            <a:ext cx="8347295" cy="4267835"/>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800" dirty="0"/>
              <a:t>Mae’r diffiniad hwn wedi’i ddatblygu ymhellach, er enghraifft gan</a:t>
            </a:r>
            <a:r>
              <a:rPr lang="cy-GB" sz="2800" noProof="0" dirty="0"/>
              <a:t> </a:t>
            </a:r>
            <a:r>
              <a:rPr lang="cy-GB" sz="2800" noProof="0" dirty="0" err="1"/>
              <a:t>Meadows</a:t>
            </a:r>
            <a:r>
              <a:rPr lang="cy-GB" sz="2800" noProof="0" dirty="0"/>
              <a:t> </a:t>
            </a:r>
            <a:r>
              <a:rPr lang="cy-GB" sz="2800" i="1" noProof="0" dirty="0" err="1"/>
              <a:t>et</a:t>
            </a:r>
            <a:r>
              <a:rPr lang="cy-GB" sz="2800" i="1" noProof="0" dirty="0"/>
              <a:t> </a:t>
            </a:r>
            <a:r>
              <a:rPr lang="cy-GB" sz="2800" i="1" noProof="0" dirty="0" err="1"/>
              <a:t>al</a:t>
            </a:r>
            <a:r>
              <a:rPr lang="cy-GB" sz="2800" i="1" noProof="0" dirty="0"/>
              <a:t> </a:t>
            </a:r>
            <a:r>
              <a:rPr lang="cy-GB" sz="2800" noProof="0" dirty="0"/>
              <a:t>(2005), fel datblygiad:</a:t>
            </a:r>
          </a:p>
          <a:p>
            <a:pPr algn="ctr">
              <a:spcBef>
                <a:spcPts val="450"/>
              </a:spcBef>
              <a:spcAft>
                <a:spcPts val="450"/>
              </a:spcAft>
            </a:pPr>
            <a:endParaRPr lang="cy-GB" sz="2800" noProof="0" dirty="0"/>
          </a:p>
          <a:p>
            <a:pPr algn="ctr">
              <a:spcBef>
                <a:spcPts val="450"/>
              </a:spcBef>
              <a:spcAft>
                <a:spcPts val="450"/>
              </a:spcAft>
            </a:pPr>
            <a:r>
              <a:rPr lang="cy-GB" sz="2800" noProof="0" dirty="0"/>
              <a:t>‘….sy’n gallu parhau dros genedlaethau, un sy’n ddigon </a:t>
            </a:r>
            <a:r>
              <a:rPr lang="cy-GB" sz="2800" noProof="0" dirty="0" err="1"/>
              <a:t>pellweledol</a:t>
            </a:r>
            <a:r>
              <a:rPr lang="cy-GB" sz="2800" noProof="0" dirty="0"/>
              <a:t>, yn ddigon hyblyg, ac yn ddigon doeth er mwyn peidio â thanseilio ei </a:t>
            </a:r>
            <a:r>
              <a:rPr lang="cy-GB" sz="2800" b="1" noProof="0" dirty="0"/>
              <a:t>systemau cymorth ffisegol na chymdeithasol</a:t>
            </a:r>
            <a:r>
              <a:rPr lang="cy-GB" sz="2800" noProof="0" dirty="0"/>
              <a:t>’.</a:t>
            </a:r>
          </a:p>
          <a:p>
            <a:pPr algn="ctr">
              <a:spcBef>
                <a:spcPts val="450"/>
              </a:spcBef>
              <a:spcAft>
                <a:spcPts val="450"/>
              </a:spcAft>
            </a:pPr>
            <a:endParaRPr lang="cy-GB" sz="1400" noProof="0" dirty="0"/>
          </a:p>
          <a:p>
            <a:pPr algn="ctr">
              <a:spcBef>
                <a:spcPts val="450"/>
              </a:spcBef>
              <a:spcAft>
                <a:spcPts val="450"/>
              </a:spcAft>
            </a:pPr>
            <a:r>
              <a:rPr lang="cy-GB" sz="2800" noProof="0" dirty="0"/>
              <a:t>Beth yw ystyr yr ymadrodd olaf?</a:t>
            </a:r>
          </a:p>
        </p:txBody>
      </p:sp>
    </p:spTree>
    <p:extLst>
      <p:ext uri="{BB962C8B-B14F-4D97-AF65-F5344CB8AC3E}">
        <p14:creationId xmlns:p14="http://schemas.microsoft.com/office/powerpoint/2010/main" val="2375928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a:extLst>
              <a:ext uri="{FF2B5EF4-FFF2-40B4-BE49-F238E27FC236}">
                <a16:creationId xmlns:a16="http://schemas.microsoft.com/office/drawing/2014/main" id="{2CBCB370-2658-3FEC-9BD2-F2F7EC5EC4C8}"/>
              </a:ext>
            </a:extLst>
          </p:cNvPr>
          <p:cNvSpPr>
            <a:spLocks noGrp="1"/>
          </p:cNvSpPr>
          <p:nvPr>
            <p:ph type="title"/>
          </p:nvPr>
        </p:nvSpPr>
        <p:spPr>
          <a:xfrm>
            <a:off x="1385646" y="335880"/>
            <a:ext cx="6172200" cy="529568"/>
          </a:xfrm>
        </p:spPr>
        <p:txBody>
          <a:bodyPr>
            <a:noAutofit/>
          </a:bodyPr>
          <a:lstStyle/>
          <a:p>
            <a:pPr algn="ctr">
              <a:defRPr/>
            </a:pPr>
            <a:r>
              <a:rPr lang="en-US" altLang="en-US" b="1" dirty="0">
                <a:solidFill>
                  <a:schemeClr val="accent1">
                    <a:lumMod val="75000"/>
                  </a:schemeClr>
                </a:solidFill>
              </a:rPr>
              <a:t>A sustainable society </a:t>
            </a:r>
          </a:p>
        </p:txBody>
      </p:sp>
      <p:sp>
        <p:nvSpPr>
          <p:cNvPr id="2" name="TextBox 1">
            <a:extLst>
              <a:ext uri="{FF2B5EF4-FFF2-40B4-BE49-F238E27FC236}">
                <a16:creationId xmlns:a16="http://schemas.microsoft.com/office/drawing/2014/main" id="{D3E4A2BD-03CF-C8C0-DA38-732E0F9CFB9B}"/>
              </a:ext>
            </a:extLst>
          </p:cNvPr>
          <p:cNvSpPr txBox="1"/>
          <p:nvPr/>
        </p:nvSpPr>
        <p:spPr>
          <a:xfrm>
            <a:off x="362138" y="1484254"/>
            <a:ext cx="8347295" cy="4267835"/>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This definition has been taken further, for example by Meadows </a:t>
            </a:r>
            <a:r>
              <a:rPr lang="en-GB" sz="2800" i="1" dirty="0">
                <a:solidFill>
                  <a:schemeClr val="accent1">
                    <a:lumMod val="75000"/>
                  </a:schemeClr>
                </a:solidFill>
              </a:rPr>
              <a:t>et al </a:t>
            </a:r>
            <a:r>
              <a:rPr lang="en-GB" sz="2800" dirty="0">
                <a:solidFill>
                  <a:schemeClr val="accent1">
                    <a:lumMod val="75000"/>
                  </a:schemeClr>
                </a:solidFill>
              </a:rPr>
              <a:t>(2005), as being development;</a:t>
            </a:r>
          </a:p>
          <a:p>
            <a:pPr algn="ctr">
              <a:spcBef>
                <a:spcPts val="450"/>
              </a:spcBef>
              <a:spcAft>
                <a:spcPts val="450"/>
              </a:spcAft>
            </a:pPr>
            <a:endParaRPr lang="en-GB" sz="2800" dirty="0">
              <a:solidFill>
                <a:schemeClr val="accent1">
                  <a:lumMod val="75000"/>
                </a:schemeClr>
              </a:solidFill>
            </a:endParaRPr>
          </a:p>
          <a:p>
            <a:pPr algn="ctr">
              <a:spcBef>
                <a:spcPts val="450"/>
              </a:spcBef>
              <a:spcAft>
                <a:spcPts val="450"/>
              </a:spcAft>
            </a:pPr>
            <a:r>
              <a:rPr lang="en-GB" sz="2800" dirty="0">
                <a:solidFill>
                  <a:schemeClr val="accent1">
                    <a:lumMod val="75000"/>
                  </a:schemeClr>
                </a:solidFill>
              </a:rPr>
              <a:t>‘….that can persist over generations, one that is far-seeing enough, flexible enough, and wise enough not to undermine either its </a:t>
            </a:r>
            <a:r>
              <a:rPr lang="en-GB" sz="2800" b="1" dirty="0">
                <a:solidFill>
                  <a:schemeClr val="accent1">
                    <a:lumMod val="75000"/>
                  </a:schemeClr>
                </a:solidFill>
              </a:rPr>
              <a:t>physical or social systems of support</a:t>
            </a:r>
            <a:r>
              <a:rPr lang="en-GB" sz="2800" dirty="0">
                <a:solidFill>
                  <a:schemeClr val="accent1">
                    <a:lumMod val="75000"/>
                  </a:schemeClr>
                </a:solidFill>
              </a:rPr>
              <a:t>’.</a:t>
            </a:r>
          </a:p>
          <a:p>
            <a:pPr algn="ctr">
              <a:spcBef>
                <a:spcPts val="450"/>
              </a:spcBef>
              <a:spcAft>
                <a:spcPts val="450"/>
              </a:spcAft>
            </a:pPr>
            <a:endParaRPr lang="en-GB" sz="1400" dirty="0">
              <a:solidFill>
                <a:schemeClr val="accent1">
                  <a:lumMod val="75000"/>
                </a:schemeClr>
              </a:solidFill>
            </a:endParaRPr>
          </a:p>
          <a:p>
            <a:pPr algn="ctr">
              <a:spcBef>
                <a:spcPts val="450"/>
              </a:spcBef>
              <a:spcAft>
                <a:spcPts val="450"/>
              </a:spcAft>
            </a:pPr>
            <a:r>
              <a:rPr lang="en-GB" sz="2800" dirty="0">
                <a:solidFill>
                  <a:schemeClr val="accent1">
                    <a:lumMod val="75000"/>
                  </a:schemeClr>
                </a:solidFill>
              </a:rPr>
              <a:t>What does the final phrase mean?</a:t>
            </a:r>
          </a:p>
        </p:txBody>
      </p:sp>
    </p:spTree>
    <p:extLst>
      <p:ext uri="{BB962C8B-B14F-4D97-AF65-F5344CB8AC3E}">
        <p14:creationId xmlns:p14="http://schemas.microsoft.com/office/powerpoint/2010/main" val="34118588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B4327D-3A03-C704-E9D5-A59EA0C7B5C0}"/>
            </a:ext>
          </a:extLst>
        </p:cNvPr>
        <p:cNvGrpSpPr/>
        <p:nvPr/>
      </p:nvGrpSpPr>
      <p:grpSpPr>
        <a:xfrm>
          <a:off x="0" y="0"/>
          <a:ext cx="0" cy="0"/>
          <a:chOff x="0" y="0"/>
          <a:chExt cx="0" cy="0"/>
        </a:xfrm>
      </p:grpSpPr>
      <p:sp>
        <p:nvSpPr>
          <p:cNvPr id="14338" name="Title 2">
            <a:extLst>
              <a:ext uri="{FF2B5EF4-FFF2-40B4-BE49-F238E27FC236}">
                <a16:creationId xmlns:a16="http://schemas.microsoft.com/office/drawing/2014/main" id="{9FD00FB7-1549-565B-B33A-3211D65177B0}"/>
              </a:ext>
            </a:extLst>
          </p:cNvPr>
          <p:cNvSpPr>
            <a:spLocks noGrp="1"/>
          </p:cNvSpPr>
          <p:nvPr>
            <p:ph type="title"/>
          </p:nvPr>
        </p:nvSpPr>
        <p:spPr>
          <a:xfrm>
            <a:off x="1594542" y="311791"/>
            <a:ext cx="6172200" cy="583574"/>
          </a:xfrm>
        </p:spPr>
        <p:txBody>
          <a:bodyPr>
            <a:noAutofit/>
          </a:bodyPr>
          <a:lstStyle/>
          <a:p>
            <a:pPr>
              <a:defRPr/>
            </a:pPr>
            <a:r>
              <a:rPr lang="cy-GB" b="1" noProof="0" dirty="0">
                <a:solidFill>
                  <a:schemeClr val="tx1">
                    <a:lumMod val="75000"/>
                    <a:lumOff val="25000"/>
                  </a:schemeClr>
                </a:solidFill>
              </a:rPr>
              <a:t>Datblygiad Cynaliadwy</a:t>
            </a:r>
          </a:p>
        </p:txBody>
      </p:sp>
      <p:sp>
        <p:nvSpPr>
          <p:cNvPr id="17411" name="Content Placeholder 1">
            <a:extLst>
              <a:ext uri="{FF2B5EF4-FFF2-40B4-BE49-F238E27FC236}">
                <a16:creationId xmlns:a16="http://schemas.microsoft.com/office/drawing/2014/main" id="{3F20185F-3D47-0C98-B74E-B3BD8D22E7F6}"/>
              </a:ext>
            </a:extLst>
          </p:cNvPr>
          <p:cNvSpPr>
            <a:spLocks noGrp="1"/>
          </p:cNvSpPr>
          <p:nvPr>
            <p:ph idx="1"/>
          </p:nvPr>
        </p:nvSpPr>
        <p:spPr>
          <a:xfrm>
            <a:off x="413639" y="1274982"/>
            <a:ext cx="8316722" cy="3132347"/>
          </a:xfrm>
        </p:spPr>
        <p:txBody>
          <a:bodyPr>
            <a:noAutofit/>
          </a:bodyPr>
          <a:lstStyle/>
          <a:p>
            <a:r>
              <a:rPr lang="cy-GB" sz="2400" dirty="0"/>
              <a:t>Yr hyn sydd gan bob model tridarn o ddatblygiad cynaliadwy yn gyffredin yw’r ddealltwriaeth fod y tair elfen</a:t>
            </a:r>
            <a:r>
              <a:rPr lang="cy-GB" sz="2400" noProof="0" dirty="0"/>
              <a:t> (e.e. </a:t>
            </a:r>
            <a:r>
              <a:rPr lang="cy-GB" sz="2400" dirty="0"/>
              <a:t>p</a:t>
            </a:r>
            <a:r>
              <a:rPr lang="cy-GB" sz="2400" noProof="0" dirty="0" err="1"/>
              <a:t>obl</a:t>
            </a:r>
            <a:r>
              <a:rPr lang="cy-GB" sz="2400" noProof="0" dirty="0"/>
              <a:t>, planed, elw) </a:t>
            </a:r>
            <a:r>
              <a:rPr lang="cy-GB" sz="2400" dirty="0"/>
              <a:t>wedi’u cydblethu mewn perthynas gymhleth</a:t>
            </a:r>
            <a:endParaRPr lang="cy-GB" sz="2400" noProof="0" dirty="0"/>
          </a:p>
          <a:p>
            <a:r>
              <a:rPr lang="cy-GB" sz="2400" noProof="0" dirty="0"/>
              <a:t>Er enghraifft, mae </a:t>
            </a:r>
            <a:r>
              <a:rPr lang="cy-GB" sz="2400" noProof="0" dirty="0" err="1"/>
              <a:t>Vitek</a:t>
            </a:r>
            <a:r>
              <a:rPr lang="cy-GB" sz="2400" noProof="0" dirty="0"/>
              <a:t> a Jackson (2008, t.1) yn dadlau ‘Nad ydym hyd yn oed yn gwybod rôl lawn unrhyw un o’r rhywogaethau sydd wedi’u darganfod, heb sôn am y rheiny na chawsant eu darganfod neu na chânt eu darganfod byth’. </a:t>
            </a:r>
          </a:p>
          <a:p>
            <a:r>
              <a:rPr lang="cy-GB" sz="2400" noProof="0" dirty="0"/>
              <a:t>Yn eu harchwiliad, maent yn cyflwyno’r </a:t>
            </a:r>
            <a:r>
              <a:rPr lang="cy-GB" sz="2400" b="1" dirty="0"/>
              <a:t>ddamcaniaeth gymhlethdod</a:t>
            </a:r>
            <a:r>
              <a:rPr lang="cy-GB" sz="2400" b="1" noProof="0" dirty="0"/>
              <a:t> </a:t>
            </a:r>
            <a:r>
              <a:rPr lang="cy-GB" sz="2400" noProof="0" dirty="0"/>
              <a:t>i’r ddadl ar gynaliadwyedd.</a:t>
            </a:r>
          </a:p>
          <a:p>
            <a:endParaRPr lang="cy-GB" sz="2400" noProof="0" dirty="0"/>
          </a:p>
          <a:p>
            <a:pPr marL="0" indent="0" algn="r">
              <a:buNone/>
            </a:pPr>
            <a:r>
              <a:rPr lang="cy-GB" sz="1400" noProof="0" dirty="0"/>
              <a:t>Gweler hefyd : </a:t>
            </a:r>
            <a:r>
              <a:rPr lang="cy-GB" sz="1400" noProof="0" dirty="0" err="1"/>
              <a:t>McKeown</a:t>
            </a:r>
            <a:r>
              <a:rPr lang="cy-GB" sz="1400" noProof="0" dirty="0"/>
              <a:t>, R. (2002). The ESD </a:t>
            </a:r>
            <a:r>
              <a:rPr lang="cy-GB" sz="1400" noProof="0" dirty="0" err="1"/>
              <a:t>Toolkit</a:t>
            </a:r>
            <a:r>
              <a:rPr lang="cy-GB" sz="1400" noProof="0" dirty="0"/>
              <a:t> 2.0. Dogfen a gyhoeddwyd ar y we </a:t>
            </a:r>
            <a:r>
              <a:rPr lang="cy-GB" sz="1400" noProof="0" dirty="0" err="1">
                <a:hlinkClick r:id="rId2">
                  <a:extLst>
                    <a:ext uri="{A12FA001-AC4F-418D-AE19-62706E023703}">
                      <ahyp:hlinkClr xmlns:ahyp="http://schemas.microsoft.com/office/drawing/2018/hyperlinkcolor" val="tx"/>
                    </a:ext>
                  </a:extLst>
                </a:hlinkClick>
              </a:rPr>
              <a:t>Untitled</a:t>
            </a:r>
            <a:r>
              <a:rPr lang="cy-GB" sz="1400" noProof="0" dirty="0">
                <a:hlinkClick r:id="rId2">
                  <a:extLst>
                    <a:ext uri="{A12FA001-AC4F-418D-AE19-62706E023703}">
                      <ahyp:hlinkClr xmlns:ahyp="http://schemas.microsoft.com/office/drawing/2018/hyperlinkcolor" val="tx"/>
                    </a:ext>
                  </a:extLst>
                </a:hlinkClick>
              </a:rPr>
              <a:t> </a:t>
            </a:r>
            <a:r>
              <a:rPr lang="cy-GB" sz="1400" noProof="0" dirty="0" err="1">
                <a:hlinkClick r:id="rId2">
                  <a:extLst>
                    <a:ext uri="{A12FA001-AC4F-418D-AE19-62706E023703}">
                      <ahyp:hlinkClr xmlns:ahyp="http://schemas.microsoft.com/office/drawing/2018/hyperlinkcolor" val="tx"/>
                    </a:ext>
                  </a:extLst>
                </a:hlinkClick>
              </a:rPr>
              <a:t>Document</a:t>
            </a:r>
            <a:endParaRPr lang="cy-GB" sz="1400" noProof="0" dirty="0"/>
          </a:p>
        </p:txBody>
      </p:sp>
    </p:spTree>
    <p:extLst>
      <p:ext uri="{BB962C8B-B14F-4D97-AF65-F5344CB8AC3E}">
        <p14:creationId xmlns:p14="http://schemas.microsoft.com/office/powerpoint/2010/main" val="10102020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2">
            <a:extLst>
              <a:ext uri="{FF2B5EF4-FFF2-40B4-BE49-F238E27FC236}">
                <a16:creationId xmlns:a16="http://schemas.microsoft.com/office/drawing/2014/main" id="{4EC9E8F9-C4A9-43F2-F203-B223EEF17115}"/>
              </a:ext>
            </a:extLst>
          </p:cNvPr>
          <p:cNvSpPr>
            <a:spLocks noGrp="1"/>
          </p:cNvSpPr>
          <p:nvPr>
            <p:ph type="title"/>
          </p:nvPr>
        </p:nvSpPr>
        <p:spPr>
          <a:xfrm>
            <a:off x="1594542" y="311791"/>
            <a:ext cx="6172200" cy="583574"/>
          </a:xfrm>
        </p:spPr>
        <p:txBody>
          <a:bodyPr>
            <a:noAutofit/>
          </a:bodyPr>
          <a:lstStyle/>
          <a:p>
            <a:pPr>
              <a:defRPr/>
            </a:pPr>
            <a:r>
              <a:rPr lang="en-GB" altLang="en-US" b="1" dirty="0">
                <a:solidFill>
                  <a:schemeClr val="accent1">
                    <a:lumMod val="75000"/>
                  </a:schemeClr>
                </a:solidFill>
              </a:rPr>
              <a:t>Sustainable Development </a:t>
            </a:r>
            <a:endParaRPr lang="en-US" altLang="en-US" b="1" dirty="0">
              <a:solidFill>
                <a:schemeClr val="accent1">
                  <a:lumMod val="75000"/>
                </a:schemeClr>
              </a:solidFill>
            </a:endParaRPr>
          </a:p>
        </p:txBody>
      </p:sp>
      <p:sp>
        <p:nvSpPr>
          <p:cNvPr id="17411" name="Content Placeholder 1">
            <a:extLst>
              <a:ext uri="{FF2B5EF4-FFF2-40B4-BE49-F238E27FC236}">
                <a16:creationId xmlns:a16="http://schemas.microsoft.com/office/drawing/2014/main" id="{D2F4B6B1-13EA-ED80-3FCB-E9E6200A6B3A}"/>
              </a:ext>
            </a:extLst>
          </p:cNvPr>
          <p:cNvSpPr>
            <a:spLocks noGrp="1"/>
          </p:cNvSpPr>
          <p:nvPr>
            <p:ph idx="1"/>
          </p:nvPr>
        </p:nvSpPr>
        <p:spPr>
          <a:xfrm>
            <a:off x="413639" y="1274982"/>
            <a:ext cx="8316722" cy="3132347"/>
          </a:xfrm>
        </p:spPr>
        <p:txBody>
          <a:bodyPr>
            <a:noAutofit/>
          </a:bodyPr>
          <a:lstStyle/>
          <a:p>
            <a:pPr eaLnBrk="1" hangingPunct="1"/>
            <a:r>
              <a:rPr lang="en-GB" altLang="en-US" sz="2400" dirty="0">
                <a:solidFill>
                  <a:schemeClr val="accent1">
                    <a:lumMod val="75000"/>
                  </a:schemeClr>
                </a:solidFill>
              </a:rPr>
              <a:t>What all tripartite models of sustainable development have in common is the understanding that the three elements (e.g. people, planet, profit) are intertwined in a complex relationship</a:t>
            </a:r>
          </a:p>
          <a:p>
            <a:pPr eaLnBrk="1" hangingPunct="1"/>
            <a:r>
              <a:rPr lang="en-GB" altLang="en-US" sz="2400" dirty="0">
                <a:solidFill>
                  <a:schemeClr val="accent1">
                    <a:lumMod val="75000"/>
                  </a:schemeClr>
                </a:solidFill>
              </a:rPr>
              <a:t>For example, Vitek &amp; Jackson (2008, p.1) argue that ‘We don’t even know the full role of any of the species that have been discovered, let alone those not discovered or never to be discovered’. </a:t>
            </a:r>
          </a:p>
          <a:p>
            <a:pPr eaLnBrk="1" hangingPunct="1"/>
            <a:r>
              <a:rPr lang="en-GB" altLang="en-US" sz="2400" dirty="0">
                <a:solidFill>
                  <a:schemeClr val="accent1">
                    <a:lumMod val="75000"/>
                  </a:schemeClr>
                </a:solidFill>
              </a:rPr>
              <a:t>In their exploration they introduce the </a:t>
            </a:r>
            <a:r>
              <a:rPr lang="en-GB" altLang="en-US" sz="2400" b="1" dirty="0">
                <a:solidFill>
                  <a:schemeClr val="accent1">
                    <a:lumMod val="75000"/>
                  </a:schemeClr>
                </a:solidFill>
              </a:rPr>
              <a:t>theory of complexity </a:t>
            </a:r>
            <a:r>
              <a:rPr lang="en-GB" altLang="en-US" sz="2400" dirty="0">
                <a:solidFill>
                  <a:schemeClr val="accent1">
                    <a:lumMod val="75000"/>
                  </a:schemeClr>
                </a:solidFill>
              </a:rPr>
              <a:t>to the debate on sustainability.</a:t>
            </a:r>
          </a:p>
          <a:p>
            <a:pPr eaLnBrk="1" hangingPunct="1"/>
            <a:endParaRPr lang="en-GB" altLang="en-US" sz="2400" dirty="0">
              <a:solidFill>
                <a:schemeClr val="accent1">
                  <a:lumMod val="75000"/>
                </a:schemeClr>
              </a:solidFill>
            </a:endParaRPr>
          </a:p>
          <a:p>
            <a:pPr marL="0" indent="0" algn="r">
              <a:buNone/>
            </a:pPr>
            <a:r>
              <a:rPr lang="en-GB" sz="1400" dirty="0">
                <a:solidFill>
                  <a:schemeClr val="accent1">
                    <a:lumMod val="75000"/>
                  </a:schemeClr>
                </a:solidFill>
              </a:rPr>
              <a:t>See also : McKeown, R. (2002). The ESD Toolkit 2.0. Web-published document </a:t>
            </a:r>
            <a:r>
              <a:rPr lang="en-GB" sz="1400" dirty="0">
                <a:solidFill>
                  <a:schemeClr val="accent5"/>
                </a:solidFill>
                <a:hlinkClick r:id="rId2">
                  <a:extLst>
                    <a:ext uri="{A12FA001-AC4F-418D-AE19-62706E023703}">
                      <ahyp:hlinkClr xmlns:ahyp="http://schemas.microsoft.com/office/drawing/2018/hyperlinkcolor" val="tx"/>
                    </a:ext>
                  </a:extLst>
                </a:hlinkClick>
              </a:rPr>
              <a:t>Untitled Document</a:t>
            </a:r>
            <a:endParaRPr lang="en-GB" sz="1400" dirty="0">
              <a:solidFill>
                <a:schemeClr val="accent5"/>
              </a:solidFill>
            </a:endParaRPr>
          </a:p>
          <a:p>
            <a:pPr marL="0" indent="0" algn="r" eaLnBrk="1" hangingPunct="1">
              <a:buNone/>
            </a:pPr>
            <a:br>
              <a:rPr lang="en-GB" altLang="en-US" sz="2400" dirty="0">
                <a:solidFill>
                  <a:schemeClr val="accent1">
                    <a:lumMod val="75000"/>
                  </a:schemeClr>
                </a:solidFill>
              </a:rPr>
            </a:br>
            <a:endParaRPr lang="en-GB" altLang="en-US" sz="2400" dirty="0">
              <a:solidFill>
                <a:schemeClr val="accent1">
                  <a:lumMod val="75000"/>
                </a:schemeClr>
              </a:solidFill>
            </a:endParaRPr>
          </a:p>
          <a:p>
            <a:pPr eaLnBrk="1" hangingPunct="1"/>
            <a:endParaRPr lang="en-US" altLang="en-US" sz="2400" dirty="0">
              <a:solidFill>
                <a:schemeClr val="accent1">
                  <a:lumMod val="75000"/>
                </a:schemeClr>
              </a:solidFill>
            </a:endParaRPr>
          </a:p>
        </p:txBody>
      </p:sp>
    </p:spTree>
    <p:extLst>
      <p:ext uri="{BB962C8B-B14F-4D97-AF65-F5344CB8AC3E}">
        <p14:creationId xmlns:p14="http://schemas.microsoft.com/office/powerpoint/2010/main" val="27439565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0B4615-CB9A-720C-59B2-6286A84EDB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533B08-B283-55C6-8940-87682B6EC56C}"/>
              </a:ext>
            </a:extLst>
          </p:cNvPr>
          <p:cNvSpPr>
            <a:spLocks noGrp="1"/>
          </p:cNvSpPr>
          <p:nvPr>
            <p:ph type="title"/>
          </p:nvPr>
        </p:nvSpPr>
        <p:spPr>
          <a:xfrm>
            <a:off x="1258581" y="145378"/>
            <a:ext cx="6961591" cy="637580"/>
          </a:xfrm>
        </p:spPr>
        <p:txBody>
          <a:bodyPr>
            <a:noAutofit/>
          </a:bodyPr>
          <a:lstStyle/>
          <a:p>
            <a:pPr algn="ctr"/>
            <a:r>
              <a:rPr lang="cy-GB" b="1" noProof="0" dirty="0"/>
              <a:t>Damcaniaethu Cynaliadwyedd</a:t>
            </a:r>
          </a:p>
        </p:txBody>
      </p:sp>
      <p:sp>
        <p:nvSpPr>
          <p:cNvPr id="3" name="TextBox 2">
            <a:extLst>
              <a:ext uri="{FF2B5EF4-FFF2-40B4-BE49-F238E27FC236}">
                <a16:creationId xmlns:a16="http://schemas.microsoft.com/office/drawing/2014/main" id="{CD6DEC59-0DD9-7474-5354-DF53CDF6FB9A}"/>
              </a:ext>
            </a:extLst>
          </p:cNvPr>
          <p:cNvSpPr txBox="1"/>
          <p:nvPr/>
        </p:nvSpPr>
        <p:spPr>
          <a:xfrm>
            <a:off x="324779" y="773144"/>
            <a:ext cx="8640112" cy="5311711"/>
          </a:xfrm>
          <a:prstGeom prst="rect">
            <a:avLst/>
          </a:prstGeom>
          <a:noFill/>
        </p:spPr>
        <p:txBody>
          <a:bodyPr wrap="square" rtlCol="0">
            <a:spAutoFit/>
          </a:bodyPr>
          <a:lstStyle/>
          <a:p>
            <a:pPr>
              <a:spcBef>
                <a:spcPts val="600"/>
              </a:spcBef>
              <a:spcAft>
                <a:spcPts val="600"/>
              </a:spcAft>
            </a:pPr>
            <a:r>
              <a:rPr lang="cy-GB" sz="2800" b="1" dirty="0"/>
              <a:t>Rhai cwestiynau i ni eu hystyried</a:t>
            </a:r>
            <a:r>
              <a:rPr lang="cy-GB" sz="2800" b="1" noProof="0" dirty="0"/>
              <a:t>:</a:t>
            </a:r>
          </a:p>
          <a:p>
            <a:pPr marL="214313" indent="-214313">
              <a:spcBef>
                <a:spcPts val="450"/>
              </a:spcBef>
              <a:spcAft>
                <a:spcPts val="450"/>
              </a:spcAft>
              <a:buFont typeface="Arial" panose="020B0604020202020204" pitchFamily="34" charset="0"/>
              <a:buChar char="•"/>
            </a:pPr>
            <a:r>
              <a:rPr lang="cy-GB" sz="2800" noProof="0" dirty="0"/>
              <a:t>Beth yw eich meddyliau cychwynnol ar y modelau tridarn o </a:t>
            </a:r>
            <a:r>
              <a:rPr lang="cy-GB" sz="2800" dirty="0"/>
              <a:t>ddatblygiad cynaliadwy?</a:t>
            </a:r>
            <a:endParaRPr lang="cy-GB" sz="2800" noProof="0" dirty="0"/>
          </a:p>
          <a:p>
            <a:pPr marL="214313" indent="-214313">
              <a:spcBef>
                <a:spcPts val="450"/>
              </a:spcBef>
              <a:spcAft>
                <a:spcPts val="450"/>
              </a:spcAft>
              <a:buFont typeface="Arial" panose="020B0604020202020204" pitchFamily="34" charset="0"/>
              <a:buChar char="•"/>
            </a:pPr>
            <a:r>
              <a:rPr lang="cy-GB" sz="2800" noProof="0" dirty="0"/>
              <a:t>A oes safbwyntiau eraill?</a:t>
            </a:r>
          </a:p>
          <a:p>
            <a:pPr marL="214313" indent="-214313">
              <a:spcBef>
                <a:spcPts val="450"/>
              </a:spcBef>
              <a:spcAft>
                <a:spcPts val="450"/>
              </a:spcAft>
              <a:buFont typeface="Arial" panose="020B0604020202020204" pitchFamily="34" charset="0"/>
              <a:buChar char="•"/>
            </a:pPr>
            <a:r>
              <a:rPr lang="cy-GB" sz="2800" noProof="0" dirty="0"/>
              <a:t>A yw model y CU yn un dadleuol?</a:t>
            </a:r>
          </a:p>
          <a:p>
            <a:pPr marL="214313" indent="-214313">
              <a:spcBef>
                <a:spcPts val="450"/>
              </a:spcBef>
              <a:spcAft>
                <a:spcPts val="450"/>
              </a:spcAft>
              <a:buFont typeface="Arial" panose="020B0604020202020204" pitchFamily="34" charset="0"/>
              <a:buChar char="•"/>
            </a:pPr>
            <a:r>
              <a:rPr lang="cy-GB" sz="2800" noProof="0" dirty="0"/>
              <a:t>Beth ydyn ni’n ei olygu wrth y </a:t>
            </a:r>
            <a:r>
              <a:rPr lang="cy-GB" sz="2800" u="sng" dirty="0">
                <a:hlinkClick r:id="rId2"/>
              </a:rPr>
              <a:t>ddamcaniaeth gymhlethdod</a:t>
            </a:r>
            <a:r>
              <a:rPr lang="cy-GB" sz="2800" noProof="0" dirty="0"/>
              <a:t>?</a:t>
            </a:r>
          </a:p>
          <a:p>
            <a:pPr algn="r">
              <a:spcBef>
                <a:spcPts val="450"/>
              </a:spcBef>
              <a:spcAft>
                <a:spcPts val="450"/>
              </a:spcAft>
            </a:pPr>
            <a:r>
              <a:rPr lang="cy-GB" sz="1400" dirty="0"/>
              <a:t>Am r</a:t>
            </a:r>
            <a:r>
              <a:rPr lang="cy-GB" sz="1400" noProof="0" dirty="0"/>
              <a:t>agor ar y ddamcaniaeth gymhlethdod, gweler hefyd </a:t>
            </a:r>
            <a:r>
              <a:rPr lang="cy-GB" sz="1400" noProof="0" dirty="0" err="1"/>
              <a:t>Kabuka</a:t>
            </a:r>
            <a:r>
              <a:rPr lang="cy-GB" sz="1400" noProof="0" dirty="0"/>
              <a:t> (2016) a </a:t>
            </a:r>
            <a:r>
              <a:rPr lang="cy-GB" sz="1400" noProof="0" dirty="0">
                <a:hlinkClick r:id="rId3">
                  <a:extLst>
                    <a:ext uri="{A12FA001-AC4F-418D-AE19-62706E023703}">
                      <ahyp:hlinkClr xmlns:ahyp="http://schemas.microsoft.com/office/drawing/2018/hyperlinkcolor" val="tx"/>
                    </a:ext>
                  </a:extLst>
                </a:hlinkClick>
              </a:rPr>
              <a:t>Peter &amp; </a:t>
            </a:r>
            <a:r>
              <a:rPr lang="cy-GB" sz="1400" noProof="0" dirty="0" err="1">
                <a:hlinkClick r:id="rId3">
                  <a:extLst>
                    <a:ext uri="{A12FA001-AC4F-418D-AE19-62706E023703}">
                      <ahyp:hlinkClr xmlns:ahyp="http://schemas.microsoft.com/office/drawing/2018/hyperlinkcolor" val="tx"/>
                    </a:ext>
                  </a:extLst>
                </a:hlinkClick>
              </a:rPr>
              <a:t>Swilling</a:t>
            </a:r>
            <a:r>
              <a:rPr lang="cy-GB" sz="1400" noProof="0" dirty="0">
                <a:hlinkClick r:id="rId3">
                  <a:extLst>
                    <a:ext uri="{A12FA001-AC4F-418D-AE19-62706E023703}">
                      <ahyp:hlinkClr xmlns:ahyp="http://schemas.microsoft.com/office/drawing/2018/hyperlinkcolor" val="tx"/>
                    </a:ext>
                  </a:extLst>
                </a:hlinkClick>
              </a:rPr>
              <a:t> (2019)</a:t>
            </a:r>
            <a:r>
              <a:rPr lang="cy-GB" sz="1400" noProof="0" dirty="0"/>
              <a:t> yn y cyfeirnodau</a:t>
            </a:r>
          </a:p>
          <a:p>
            <a:pPr algn="r">
              <a:spcBef>
                <a:spcPts val="450"/>
              </a:spcBef>
              <a:spcAft>
                <a:spcPts val="450"/>
              </a:spcAft>
            </a:pPr>
            <a:endParaRPr lang="cy-GB" sz="1400" noProof="0" dirty="0"/>
          </a:p>
          <a:p>
            <a:pPr algn="ctr">
              <a:spcBef>
                <a:spcPts val="450"/>
              </a:spcBef>
              <a:spcAft>
                <a:spcPts val="450"/>
              </a:spcAft>
            </a:pPr>
            <a:r>
              <a:rPr lang="cy-GB" sz="2800" noProof="0" dirty="0"/>
              <a:t>Byddwn yn parhau i ystyried y cwestiynau hyn drwy gydol y Modwl hwn</a:t>
            </a:r>
            <a:endParaRPr lang="cy-GB" sz="2800" b="1" noProof="0" dirty="0"/>
          </a:p>
        </p:txBody>
      </p:sp>
    </p:spTree>
    <p:extLst>
      <p:ext uri="{BB962C8B-B14F-4D97-AF65-F5344CB8AC3E}">
        <p14:creationId xmlns:p14="http://schemas.microsoft.com/office/powerpoint/2010/main" val="32506019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DD0ADC-05B5-89F0-24E4-6FE2CD67A6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3C39204-8052-32F9-F019-EAB0A200FFBB}"/>
              </a:ext>
            </a:extLst>
          </p:cNvPr>
          <p:cNvSpPr>
            <a:spLocks noGrp="1"/>
          </p:cNvSpPr>
          <p:nvPr>
            <p:ph type="title"/>
          </p:nvPr>
        </p:nvSpPr>
        <p:spPr>
          <a:xfrm>
            <a:off x="1258582" y="320899"/>
            <a:ext cx="6172200" cy="637580"/>
          </a:xfrm>
        </p:spPr>
        <p:txBody>
          <a:bodyPr>
            <a:noAutofit/>
          </a:bodyPr>
          <a:lstStyle/>
          <a:p>
            <a:pPr algn="ctr"/>
            <a:r>
              <a:rPr lang="en-GB" b="1" dirty="0"/>
              <a:t>Theorising Sustainability</a:t>
            </a:r>
          </a:p>
        </p:txBody>
      </p:sp>
      <p:sp>
        <p:nvSpPr>
          <p:cNvPr id="3" name="TextBox 2">
            <a:extLst>
              <a:ext uri="{FF2B5EF4-FFF2-40B4-BE49-F238E27FC236}">
                <a16:creationId xmlns:a16="http://schemas.microsoft.com/office/drawing/2014/main" id="{82EE3B04-B61E-B2AC-F4BF-FECC7EE7F580}"/>
              </a:ext>
            </a:extLst>
          </p:cNvPr>
          <p:cNvSpPr txBox="1"/>
          <p:nvPr/>
        </p:nvSpPr>
        <p:spPr>
          <a:xfrm>
            <a:off x="305526" y="1056457"/>
            <a:ext cx="8494442" cy="6011902"/>
          </a:xfrm>
          <a:prstGeom prst="rect">
            <a:avLst/>
          </a:prstGeom>
          <a:noFill/>
        </p:spPr>
        <p:txBody>
          <a:bodyPr wrap="square" rtlCol="0">
            <a:spAutoFit/>
          </a:bodyPr>
          <a:lstStyle/>
          <a:p>
            <a:pPr>
              <a:spcBef>
                <a:spcPts val="600"/>
              </a:spcBef>
              <a:spcAft>
                <a:spcPts val="600"/>
              </a:spcAft>
            </a:pPr>
            <a:r>
              <a:rPr lang="en-GB" sz="2800" b="1" dirty="0">
                <a:solidFill>
                  <a:schemeClr val="accent1">
                    <a:lumMod val="75000"/>
                  </a:schemeClr>
                </a:solidFill>
              </a:rPr>
              <a:t>Some questions for us to consider:</a:t>
            </a:r>
          </a:p>
          <a:p>
            <a:pPr marL="214313" indent="-214313">
              <a:spcBef>
                <a:spcPts val="450"/>
              </a:spcBef>
              <a:spcAft>
                <a:spcPts val="450"/>
              </a:spcAft>
              <a:buFont typeface="Arial" panose="020B0604020202020204" pitchFamily="34" charset="0"/>
              <a:buChar char="•"/>
            </a:pPr>
            <a:r>
              <a:rPr lang="en-GB" sz="2800" dirty="0">
                <a:solidFill>
                  <a:schemeClr val="accent1">
                    <a:lumMod val="75000"/>
                  </a:schemeClr>
                </a:solidFill>
              </a:rPr>
              <a:t>What are your initial thoughts on the tripartite models of sustainable development?</a:t>
            </a:r>
          </a:p>
          <a:p>
            <a:pPr marL="214313" indent="-214313">
              <a:spcBef>
                <a:spcPts val="450"/>
              </a:spcBef>
              <a:spcAft>
                <a:spcPts val="450"/>
              </a:spcAft>
              <a:buFont typeface="Arial" panose="020B0604020202020204" pitchFamily="34" charset="0"/>
              <a:buChar char="•"/>
            </a:pPr>
            <a:r>
              <a:rPr lang="en-GB" sz="2800" dirty="0">
                <a:solidFill>
                  <a:schemeClr val="accent1">
                    <a:lumMod val="75000"/>
                  </a:schemeClr>
                </a:solidFill>
              </a:rPr>
              <a:t>Are there alternative viewpoints?</a:t>
            </a:r>
          </a:p>
          <a:p>
            <a:pPr marL="214313" indent="-214313">
              <a:spcBef>
                <a:spcPts val="450"/>
              </a:spcBef>
              <a:spcAft>
                <a:spcPts val="450"/>
              </a:spcAft>
              <a:buFont typeface="Arial" panose="020B0604020202020204" pitchFamily="34" charset="0"/>
              <a:buChar char="•"/>
            </a:pPr>
            <a:r>
              <a:rPr lang="en-GB" sz="2800" dirty="0">
                <a:solidFill>
                  <a:schemeClr val="accent1">
                    <a:lumMod val="75000"/>
                  </a:schemeClr>
                </a:solidFill>
              </a:rPr>
              <a:t>Is UN model contested?</a:t>
            </a:r>
          </a:p>
          <a:p>
            <a:pPr marL="214313" indent="-214313">
              <a:spcBef>
                <a:spcPts val="450"/>
              </a:spcBef>
              <a:spcAft>
                <a:spcPts val="450"/>
              </a:spcAft>
              <a:buFont typeface="Arial" panose="020B0604020202020204" pitchFamily="34" charset="0"/>
              <a:buChar char="•"/>
            </a:pPr>
            <a:r>
              <a:rPr lang="en-GB" sz="2800" dirty="0">
                <a:solidFill>
                  <a:schemeClr val="accent1">
                    <a:lumMod val="75000"/>
                  </a:schemeClr>
                </a:solidFill>
              </a:rPr>
              <a:t>What do we mean by </a:t>
            </a:r>
            <a:r>
              <a:rPr lang="en-GB" sz="2800" dirty="0">
                <a:solidFill>
                  <a:schemeClr val="accent5"/>
                </a:solidFill>
                <a:hlinkClick r:id="rId2">
                  <a:extLst>
                    <a:ext uri="{A12FA001-AC4F-418D-AE19-62706E023703}">
                      <ahyp:hlinkClr xmlns:ahyp="http://schemas.microsoft.com/office/drawing/2018/hyperlinkcolor" val="tx"/>
                    </a:ext>
                  </a:extLst>
                </a:hlinkClick>
              </a:rPr>
              <a:t>complexity theory</a:t>
            </a:r>
            <a:r>
              <a:rPr lang="en-GB" sz="2800" dirty="0">
                <a:solidFill>
                  <a:schemeClr val="accent1">
                    <a:lumMod val="75000"/>
                  </a:schemeClr>
                </a:solidFill>
              </a:rPr>
              <a:t>?</a:t>
            </a:r>
          </a:p>
          <a:p>
            <a:pPr algn="r">
              <a:spcBef>
                <a:spcPts val="450"/>
              </a:spcBef>
              <a:spcAft>
                <a:spcPts val="450"/>
              </a:spcAft>
            </a:pPr>
            <a:r>
              <a:rPr lang="en-GB" sz="1400" dirty="0">
                <a:solidFill>
                  <a:schemeClr val="accent1">
                    <a:lumMod val="75000"/>
                  </a:schemeClr>
                </a:solidFill>
              </a:rPr>
              <a:t>For more on complexity theory see also </a:t>
            </a:r>
            <a:r>
              <a:rPr lang="en-GB" sz="1400" dirty="0" err="1">
                <a:solidFill>
                  <a:schemeClr val="accent1">
                    <a:lumMod val="75000"/>
                  </a:schemeClr>
                </a:solidFill>
              </a:rPr>
              <a:t>Kabuka</a:t>
            </a:r>
            <a:r>
              <a:rPr lang="en-GB" sz="1400" dirty="0">
                <a:solidFill>
                  <a:schemeClr val="accent1">
                    <a:lumMod val="75000"/>
                  </a:schemeClr>
                </a:solidFill>
              </a:rPr>
              <a:t> (2016) and  </a:t>
            </a:r>
            <a:r>
              <a:rPr lang="en-GB" sz="1400" dirty="0">
                <a:solidFill>
                  <a:schemeClr val="accent5"/>
                </a:solidFill>
                <a:hlinkClick r:id="rId3">
                  <a:extLst>
                    <a:ext uri="{A12FA001-AC4F-418D-AE19-62706E023703}">
                      <ahyp:hlinkClr xmlns:ahyp="http://schemas.microsoft.com/office/drawing/2018/hyperlinkcolor" val="tx"/>
                    </a:ext>
                  </a:extLst>
                </a:hlinkClick>
              </a:rPr>
              <a:t>Peter &amp; Swilling (2019)</a:t>
            </a:r>
            <a:r>
              <a:rPr lang="en-GB" sz="1400" dirty="0">
                <a:solidFill>
                  <a:schemeClr val="accent5"/>
                </a:solidFill>
              </a:rPr>
              <a:t> </a:t>
            </a:r>
            <a:r>
              <a:rPr lang="en-GB" sz="1400" dirty="0">
                <a:solidFill>
                  <a:schemeClr val="accent1">
                    <a:lumMod val="75000"/>
                  </a:schemeClr>
                </a:solidFill>
              </a:rPr>
              <a:t>in references</a:t>
            </a:r>
          </a:p>
          <a:p>
            <a:pPr algn="r">
              <a:spcBef>
                <a:spcPts val="450"/>
              </a:spcBef>
              <a:spcAft>
                <a:spcPts val="450"/>
              </a:spcAft>
            </a:pPr>
            <a:endParaRPr lang="en-GB" sz="1400" dirty="0">
              <a:solidFill>
                <a:schemeClr val="accent1">
                  <a:lumMod val="75000"/>
                </a:schemeClr>
              </a:solidFill>
            </a:endParaRPr>
          </a:p>
          <a:p>
            <a:pPr algn="ctr">
              <a:spcBef>
                <a:spcPts val="450"/>
              </a:spcBef>
              <a:spcAft>
                <a:spcPts val="450"/>
              </a:spcAft>
            </a:pPr>
            <a:r>
              <a:rPr lang="en-GB" sz="2800" dirty="0">
                <a:solidFill>
                  <a:schemeClr val="accent1">
                    <a:lumMod val="75000"/>
                  </a:schemeClr>
                </a:solidFill>
              </a:rPr>
              <a:t>We will continue to consider these questions throughout this Module </a:t>
            </a:r>
          </a:p>
          <a:p>
            <a:pPr algn="ctr">
              <a:spcBef>
                <a:spcPts val="450"/>
              </a:spcBef>
              <a:spcAft>
                <a:spcPts val="450"/>
              </a:spcAft>
            </a:pPr>
            <a:endParaRPr lang="en-GB" sz="2800" dirty="0">
              <a:solidFill>
                <a:schemeClr val="accent1">
                  <a:lumMod val="75000"/>
                </a:schemeClr>
              </a:solidFill>
            </a:endParaRPr>
          </a:p>
          <a:p>
            <a:pPr>
              <a:spcBef>
                <a:spcPts val="600"/>
              </a:spcBef>
              <a:spcAft>
                <a:spcPts val="600"/>
              </a:spcAft>
            </a:pPr>
            <a:endParaRPr lang="en-GB" sz="2800" b="1" dirty="0">
              <a:solidFill>
                <a:schemeClr val="accent1">
                  <a:lumMod val="75000"/>
                </a:schemeClr>
              </a:solidFill>
            </a:endParaRPr>
          </a:p>
        </p:txBody>
      </p:sp>
    </p:spTree>
    <p:extLst>
      <p:ext uri="{BB962C8B-B14F-4D97-AF65-F5344CB8AC3E}">
        <p14:creationId xmlns:p14="http://schemas.microsoft.com/office/powerpoint/2010/main" val="17116314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EB653-B338-DFC2-E585-CC9775128C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886552-B0DC-F352-44A6-0F1E3DAAE607}"/>
              </a:ext>
            </a:extLst>
          </p:cNvPr>
          <p:cNvSpPr>
            <a:spLocks noGrp="1"/>
          </p:cNvSpPr>
          <p:nvPr>
            <p:ph type="ctrTitle"/>
          </p:nvPr>
        </p:nvSpPr>
        <p:spPr>
          <a:xfrm>
            <a:off x="1759744" y="1426370"/>
            <a:ext cx="5657850" cy="2674144"/>
          </a:xfrm>
        </p:spPr>
        <p:txBody>
          <a:bodyPr>
            <a:normAutofit fontScale="90000"/>
          </a:bodyPr>
          <a:lstStyle/>
          <a:p>
            <a:pPr>
              <a:defRPr/>
            </a:pPr>
            <a:br>
              <a:rPr lang="cy-GB" sz="3675" b="1" noProof="0" dirty="0"/>
            </a:br>
            <a:r>
              <a:rPr lang="cy-GB" b="1" noProof="0" dirty="0"/>
              <a:t>Pam mae Cynaliadwyedd mor bwysig ?</a:t>
            </a:r>
          </a:p>
        </p:txBody>
      </p:sp>
    </p:spTree>
    <p:extLst>
      <p:ext uri="{BB962C8B-B14F-4D97-AF65-F5344CB8AC3E}">
        <p14:creationId xmlns:p14="http://schemas.microsoft.com/office/powerpoint/2010/main" val="31090861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23EE4-7BCD-CC34-9051-CE7E93F7F8E9}"/>
              </a:ext>
            </a:extLst>
          </p:cNvPr>
          <p:cNvSpPr>
            <a:spLocks noGrp="1"/>
          </p:cNvSpPr>
          <p:nvPr>
            <p:ph type="ctrTitle"/>
          </p:nvPr>
        </p:nvSpPr>
        <p:spPr>
          <a:xfrm>
            <a:off x="1759744" y="1426370"/>
            <a:ext cx="5657850" cy="2674144"/>
          </a:xfrm>
        </p:spPr>
        <p:txBody>
          <a:bodyPr>
            <a:normAutofit fontScale="90000"/>
          </a:bodyPr>
          <a:lstStyle/>
          <a:p>
            <a:pPr>
              <a:defRPr/>
            </a:pPr>
            <a:br>
              <a:rPr lang="en-GB" altLang="en-US" sz="3675" b="1" dirty="0"/>
            </a:br>
            <a:r>
              <a:rPr lang="en-GB" altLang="en-US" b="1" dirty="0">
                <a:solidFill>
                  <a:schemeClr val="accent1">
                    <a:lumMod val="75000"/>
                  </a:schemeClr>
                </a:solidFill>
              </a:rPr>
              <a:t>Why is Sustainability so important ?</a:t>
            </a:r>
            <a:endParaRPr lang="en-US" altLang="en-US" b="1" dirty="0">
              <a:solidFill>
                <a:schemeClr val="accent1">
                  <a:lumMod val="75000"/>
                </a:schemeClr>
              </a:solidFill>
            </a:endParaRPr>
          </a:p>
        </p:txBody>
      </p:sp>
    </p:spTree>
    <p:extLst>
      <p:ext uri="{BB962C8B-B14F-4D97-AF65-F5344CB8AC3E}">
        <p14:creationId xmlns:p14="http://schemas.microsoft.com/office/powerpoint/2010/main" val="23659171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DEBFE0-4697-9299-3E8F-06E534244394}"/>
            </a:ext>
          </a:extLst>
        </p:cNvPr>
        <p:cNvGrpSpPr/>
        <p:nvPr/>
      </p:nvGrpSpPr>
      <p:grpSpPr>
        <a:xfrm>
          <a:off x="0" y="0"/>
          <a:ext cx="0" cy="0"/>
          <a:chOff x="0" y="0"/>
          <a:chExt cx="0" cy="0"/>
        </a:xfrm>
      </p:grpSpPr>
      <p:sp>
        <p:nvSpPr>
          <p:cNvPr id="17410" name="Title 2">
            <a:extLst>
              <a:ext uri="{FF2B5EF4-FFF2-40B4-BE49-F238E27FC236}">
                <a16:creationId xmlns:a16="http://schemas.microsoft.com/office/drawing/2014/main" id="{3070774A-81AB-9930-EEFF-7DA27CFF04BC}"/>
              </a:ext>
            </a:extLst>
          </p:cNvPr>
          <p:cNvSpPr>
            <a:spLocks noGrp="1"/>
          </p:cNvSpPr>
          <p:nvPr>
            <p:ph type="title"/>
          </p:nvPr>
        </p:nvSpPr>
        <p:spPr>
          <a:xfrm>
            <a:off x="1395366" y="366112"/>
            <a:ext cx="6172200" cy="583574"/>
          </a:xfrm>
        </p:spPr>
        <p:txBody>
          <a:bodyPr>
            <a:noAutofit/>
          </a:bodyPr>
          <a:lstStyle/>
          <a:p>
            <a:pPr algn="ctr">
              <a:defRPr/>
            </a:pPr>
            <a:r>
              <a:rPr lang="cy-GB" b="1" noProof="0" dirty="0">
                <a:solidFill>
                  <a:schemeClr val="tx1">
                    <a:lumMod val="75000"/>
                    <a:lumOff val="25000"/>
                  </a:schemeClr>
                </a:solidFill>
              </a:rPr>
              <a:t>Wynebu’r dyfodol</a:t>
            </a:r>
          </a:p>
        </p:txBody>
      </p:sp>
      <p:sp>
        <p:nvSpPr>
          <p:cNvPr id="21507" name="Content Placeholder 1">
            <a:extLst>
              <a:ext uri="{FF2B5EF4-FFF2-40B4-BE49-F238E27FC236}">
                <a16:creationId xmlns:a16="http://schemas.microsoft.com/office/drawing/2014/main" id="{0D8B85E7-5964-4E6E-27F1-60CE58020545}"/>
              </a:ext>
            </a:extLst>
          </p:cNvPr>
          <p:cNvSpPr>
            <a:spLocks noGrp="1"/>
          </p:cNvSpPr>
          <p:nvPr>
            <p:ph idx="1"/>
          </p:nvPr>
        </p:nvSpPr>
        <p:spPr>
          <a:xfrm>
            <a:off x="557428" y="1325396"/>
            <a:ext cx="8029144" cy="1511870"/>
          </a:xfrm>
        </p:spPr>
        <p:txBody>
          <a:bodyPr>
            <a:normAutofit fontScale="25000" lnSpcReduction="20000"/>
          </a:bodyPr>
          <a:lstStyle/>
          <a:p>
            <a:pPr eaLnBrk="1" hangingPunct="1">
              <a:spcBef>
                <a:spcPts val="600"/>
              </a:spcBef>
              <a:spcAft>
                <a:spcPts val="600"/>
              </a:spcAft>
            </a:pPr>
            <a:r>
              <a:rPr lang="cy-GB" sz="12800" dirty="0"/>
              <a:t>Beth yw’r Heriau a wynebir gennym ar hyn o bryd mewn perthynas â’r amgylchedd? </a:t>
            </a:r>
            <a:endParaRPr lang="cy-GB" sz="12800" noProof="0" dirty="0"/>
          </a:p>
          <a:p>
            <a:pPr>
              <a:spcBef>
                <a:spcPts val="600"/>
              </a:spcBef>
              <a:spcAft>
                <a:spcPts val="600"/>
              </a:spcAft>
            </a:pPr>
            <a:r>
              <a:rPr lang="cy-GB" sz="12800" noProof="0" dirty="0"/>
              <a:t>Sut mae hyn yn effeithio arnom :</a:t>
            </a:r>
          </a:p>
          <a:p>
            <a:pPr marL="342900" lvl="0" indent="-342900" algn="ctr" defTabSz="457200">
              <a:lnSpc>
                <a:spcPct val="100000"/>
              </a:lnSpc>
              <a:spcBef>
                <a:spcPts val="600"/>
              </a:spcBef>
              <a:spcAft>
                <a:spcPts val="600"/>
              </a:spcAft>
            </a:pPr>
            <a:r>
              <a:rPr lang="cy-GB" sz="12800" noProof="0" dirty="0">
                <a:solidFill>
                  <a:prstClr val="black"/>
                </a:solidFill>
              </a:rPr>
              <a:t>Yn gymdeithasol</a:t>
            </a:r>
          </a:p>
          <a:p>
            <a:pPr marL="342900" lvl="0" indent="-342900" algn="ctr" defTabSz="457200">
              <a:lnSpc>
                <a:spcPct val="100000"/>
              </a:lnSpc>
              <a:spcBef>
                <a:spcPts val="600"/>
              </a:spcBef>
              <a:spcAft>
                <a:spcPts val="600"/>
              </a:spcAft>
            </a:pPr>
            <a:r>
              <a:rPr lang="cy-GB" sz="12800" noProof="0" dirty="0">
                <a:solidFill>
                  <a:prstClr val="black"/>
                </a:solidFill>
              </a:rPr>
              <a:t>Yn economaidd </a:t>
            </a:r>
          </a:p>
          <a:p>
            <a:pPr marL="342900" lvl="0" indent="-342900" algn="ctr" defTabSz="457200">
              <a:lnSpc>
                <a:spcPct val="100000"/>
              </a:lnSpc>
              <a:spcBef>
                <a:spcPts val="600"/>
              </a:spcBef>
              <a:spcAft>
                <a:spcPts val="600"/>
              </a:spcAft>
            </a:pPr>
            <a:r>
              <a:rPr lang="cy-GB" sz="12800" dirty="0">
                <a:solidFill>
                  <a:prstClr val="black"/>
                </a:solidFill>
              </a:rPr>
              <a:t>Yn amgylcheddol</a:t>
            </a:r>
            <a:r>
              <a:rPr lang="cy-GB" sz="12800" noProof="0" dirty="0">
                <a:solidFill>
                  <a:prstClr val="black"/>
                </a:solidFill>
              </a:rPr>
              <a:t>? </a:t>
            </a:r>
          </a:p>
          <a:p>
            <a:pPr marL="342900" lvl="0" indent="-342900" algn="ctr" defTabSz="457200">
              <a:lnSpc>
                <a:spcPct val="100000"/>
              </a:lnSpc>
              <a:spcBef>
                <a:spcPts val="600"/>
              </a:spcBef>
              <a:spcAft>
                <a:spcPts val="600"/>
              </a:spcAft>
            </a:pPr>
            <a:r>
              <a:rPr lang="cy-GB" sz="12800" noProof="0" dirty="0">
                <a:solidFill>
                  <a:prstClr val="black"/>
                </a:solidFill>
              </a:rPr>
              <a:t>Ar gyfer ein Lles?</a:t>
            </a:r>
            <a:endParaRPr lang="cy-GB" noProof="0" dirty="0"/>
          </a:p>
        </p:txBody>
      </p:sp>
      <p:pic>
        <p:nvPicPr>
          <p:cNvPr id="4" name="Picture 3" descr="Image of a thought bubble.">
            <a:extLst>
              <a:ext uri="{FF2B5EF4-FFF2-40B4-BE49-F238E27FC236}">
                <a16:creationId xmlns:a16="http://schemas.microsoft.com/office/drawing/2014/main" id="{CCF433DF-D5C6-9A40-007A-D74CEC2EF8FE}"/>
              </a:ext>
            </a:extLst>
          </p:cNvPr>
          <p:cNvPicPr>
            <a:picLocks noChangeAspect="1"/>
          </p:cNvPicPr>
          <p:nvPr/>
        </p:nvPicPr>
        <p:blipFill>
          <a:blip r:embed="rId2"/>
          <a:stretch>
            <a:fillRect/>
          </a:stretch>
        </p:blipFill>
        <p:spPr>
          <a:xfrm>
            <a:off x="3871866" y="4752527"/>
            <a:ext cx="1219200" cy="1219200"/>
          </a:xfrm>
          <a:prstGeom prst="rect">
            <a:avLst/>
          </a:prstGeom>
        </p:spPr>
      </p:pic>
    </p:spTree>
    <p:extLst>
      <p:ext uri="{BB962C8B-B14F-4D97-AF65-F5344CB8AC3E}">
        <p14:creationId xmlns:p14="http://schemas.microsoft.com/office/powerpoint/2010/main" val="1072617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2">
            <a:extLst>
              <a:ext uri="{FF2B5EF4-FFF2-40B4-BE49-F238E27FC236}">
                <a16:creationId xmlns:a16="http://schemas.microsoft.com/office/drawing/2014/main" id="{2E8C0CBA-108C-AA41-AF41-55FD2F234C45}"/>
              </a:ext>
            </a:extLst>
          </p:cNvPr>
          <p:cNvSpPr>
            <a:spLocks noGrp="1"/>
          </p:cNvSpPr>
          <p:nvPr>
            <p:ph type="title"/>
          </p:nvPr>
        </p:nvSpPr>
        <p:spPr>
          <a:xfrm>
            <a:off x="1395366" y="366112"/>
            <a:ext cx="6172200" cy="583574"/>
          </a:xfrm>
        </p:spPr>
        <p:txBody>
          <a:bodyPr>
            <a:noAutofit/>
          </a:bodyPr>
          <a:lstStyle/>
          <a:p>
            <a:pPr algn="ctr">
              <a:defRPr/>
            </a:pPr>
            <a:r>
              <a:rPr lang="en-US" altLang="en-US" b="1" dirty="0">
                <a:solidFill>
                  <a:schemeClr val="tx1">
                    <a:lumMod val="75000"/>
                    <a:lumOff val="25000"/>
                  </a:schemeClr>
                </a:solidFill>
              </a:rPr>
              <a:t>Facing the future </a:t>
            </a:r>
          </a:p>
        </p:txBody>
      </p:sp>
      <p:sp>
        <p:nvSpPr>
          <p:cNvPr id="21507" name="Content Placeholder 1">
            <a:extLst>
              <a:ext uri="{FF2B5EF4-FFF2-40B4-BE49-F238E27FC236}">
                <a16:creationId xmlns:a16="http://schemas.microsoft.com/office/drawing/2014/main" id="{A736D360-6E17-EA34-46B6-F77612C8356E}"/>
              </a:ext>
            </a:extLst>
          </p:cNvPr>
          <p:cNvSpPr>
            <a:spLocks noGrp="1"/>
          </p:cNvSpPr>
          <p:nvPr>
            <p:ph idx="1"/>
          </p:nvPr>
        </p:nvSpPr>
        <p:spPr>
          <a:xfrm>
            <a:off x="557428" y="1325396"/>
            <a:ext cx="8029144" cy="1511870"/>
          </a:xfrm>
        </p:spPr>
        <p:txBody>
          <a:bodyPr>
            <a:normAutofit fontScale="25000" lnSpcReduction="20000"/>
          </a:bodyPr>
          <a:lstStyle/>
          <a:p>
            <a:pPr eaLnBrk="1" hangingPunct="1">
              <a:spcBef>
                <a:spcPts val="600"/>
              </a:spcBef>
              <a:spcAft>
                <a:spcPts val="600"/>
              </a:spcAft>
            </a:pPr>
            <a:r>
              <a:rPr lang="en-GB" altLang="en-US" sz="12800" dirty="0"/>
              <a:t>What are the Challenges we are currently faced with in relation to the environment?</a:t>
            </a:r>
          </a:p>
          <a:p>
            <a:pPr eaLnBrk="1" hangingPunct="1">
              <a:spcBef>
                <a:spcPts val="600"/>
              </a:spcBef>
              <a:spcAft>
                <a:spcPts val="600"/>
              </a:spcAft>
            </a:pPr>
            <a:r>
              <a:rPr lang="en-GB" altLang="en-US" sz="12800" dirty="0"/>
              <a:t>How does this impact on us :</a:t>
            </a:r>
          </a:p>
          <a:p>
            <a:pPr marL="342900" lvl="0" indent="-342900" algn="ctr" defTabSz="457200">
              <a:lnSpc>
                <a:spcPct val="100000"/>
              </a:lnSpc>
              <a:spcBef>
                <a:spcPts val="600"/>
              </a:spcBef>
              <a:spcAft>
                <a:spcPts val="600"/>
              </a:spcAft>
            </a:pPr>
            <a:r>
              <a:rPr lang="en-GB" sz="12800" dirty="0">
                <a:solidFill>
                  <a:prstClr val="black"/>
                </a:solidFill>
              </a:rPr>
              <a:t>Socially</a:t>
            </a:r>
          </a:p>
          <a:p>
            <a:pPr marL="342900" lvl="0" indent="-342900" algn="ctr" defTabSz="457200">
              <a:lnSpc>
                <a:spcPct val="100000"/>
              </a:lnSpc>
              <a:spcBef>
                <a:spcPts val="600"/>
              </a:spcBef>
              <a:spcAft>
                <a:spcPts val="600"/>
              </a:spcAft>
            </a:pPr>
            <a:r>
              <a:rPr lang="en-GB" sz="12800" dirty="0">
                <a:solidFill>
                  <a:prstClr val="black"/>
                </a:solidFill>
              </a:rPr>
              <a:t>Economically </a:t>
            </a:r>
          </a:p>
          <a:p>
            <a:pPr marL="342900" lvl="0" indent="-342900" algn="ctr" defTabSz="457200">
              <a:lnSpc>
                <a:spcPct val="100000"/>
              </a:lnSpc>
              <a:spcBef>
                <a:spcPts val="600"/>
              </a:spcBef>
              <a:spcAft>
                <a:spcPts val="600"/>
              </a:spcAft>
            </a:pPr>
            <a:r>
              <a:rPr lang="en-GB" sz="12800" dirty="0">
                <a:solidFill>
                  <a:prstClr val="black"/>
                </a:solidFill>
              </a:rPr>
              <a:t>Environmentally? </a:t>
            </a:r>
          </a:p>
          <a:p>
            <a:pPr marL="342900" lvl="0" indent="-342900" algn="ctr" defTabSz="457200">
              <a:lnSpc>
                <a:spcPct val="100000"/>
              </a:lnSpc>
              <a:spcBef>
                <a:spcPts val="600"/>
              </a:spcBef>
              <a:spcAft>
                <a:spcPts val="600"/>
              </a:spcAft>
            </a:pPr>
            <a:r>
              <a:rPr lang="en-GB" sz="12800" dirty="0">
                <a:solidFill>
                  <a:prstClr val="black"/>
                </a:solidFill>
              </a:rPr>
              <a:t>For our Well-being? </a:t>
            </a:r>
          </a:p>
          <a:p>
            <a:pPr algn="ctr" eaLnBrk="1" hangingPunct="1">
              <a:spcBef>
                <a:spcPts val="600"/>
              </a:spcBef>
              <a:spcAft>
                <a:spcPts val="600"/>
              </a:spcAft>
            </a:pPr>
            <a:endParaRPr lang="en-GB" altLang="en-US" dirty="0"/>
          </a:p>
        </p:txBody>
      </p:sp>
      <p:pic>
        <p:nvPicPr>
          <p:cNvPr id="4" name="Picture 3" descr="Image of a thought bubble.">
            <a:extLst>
              <a:ext uri="{FF2B5EF4-FFF2-40B4-BE49-F238E27FC236}">
                <a16:creationId xmlns:a16="http://schemas.microsoft.com/office/drawing/2014/main" id="{B25D78D0-75D5-F723-BA62-71A6208721FB}"/>
              </a:ext>
            </a:extLst>
          </p:cNvPr>
          <p:cNvPicPr>
            <a:picLocks noChangeAspect="1"/>
          </p:cNvPicPr>
          <p:nvPr/>
        </p:nvPicPr>
        <p:blipFill>
          <a:blip r:embed="rId2"/>
          <a:stretch>
            <a:fillRect/>
          </a:stretch>
        </p:blipFill>
        <p:spPr>
          <a:xfrm>
            <a:off x="3871866" y="4752527"/>
            <a:ext cx="1219200" cy="1219200"/>
          </a:xfrm>
          <a:prstGeom prst="rect">
            <a:avLst/>
          </a:prstGeom>
        </p:spPr>
      </p:pic>
    </p:spTree>
    <p:extLst>
      <p:ext uri="{BB962C8B-B14F-4D97-AF65-F5344CB8AC3E}">
        <p14:creationId xmlns:p14="http://schemas.microsoft.com/office/powerpoint/2010/main" val="35172787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B84A62-B35D-8301-50B3-830FFAA89082}"/>
            </a:ext>
          </a:extLst>
        </p:cNvPr>
        <p:cNvGrpSpPr/>
        <p:nvPr/>
      </p:nvGrpSpPr>
      <p:grpSpPr>
        <a:xfrm>
          <a:off x="0" y="0"/>
          <a:ext cx="0" cy="0"/>
          <a:chOff x="0" y="0"/>
          <a:chExt cx="0" cy="0"/>
        </a:xfrm>
      </p:grpSpPr>
      <p:sp>
        <p:nvSpPr>
          <p:cNvPr id="22531" name="Content Placeholder 1">
            <a:extLst>
              <a:ext uri="{FF2B5EF4-FFF2-40B4-BE49-F238E27FC236}">
                <a16:creationId xmlns:a16="http://schemas.microsoft.com/office/drawing/2014/main" id="{199E0C03-1EDE-84BB-5873-A2990A91F23E}"/>
              </a:ext>
            </a:extLst>
          </p:cNvPr>
          <p:cNvSpPr>
            <a:spLocks noGrp="1"/>
          </p:cNvSpPr>
          <p:nvPr>
            <p:ph idx="1"/>
          </p:nvPr>
        </p:nvSpPr>
        <p:spPr>
          <a:xfrm>
            <a:off x="444264" y="2000816"/>
            <a:ext cx="8201795" cy="3656333"/>
          </a:xfrm>
        </p:spPr>
        <p:txBody>
          <a:bodyPr>
            <a:noAutofit/>
          </a:bodyPr>
          <a:lstStyle/>
          <a:p>
            <a:pPr eaLnBrk="1" hangingPunct="1"/>
            <a:endParaRPr lang="cy-GB" sz="2400" noProof="0" dirty="0"/>
          </a:p>
          <a:p>
            <a:r>
              <a:rPr lang="cy-GB" sz="2400" dirty="0"/>
              <a:t>‘Diogelu prosesau naturiol y Ddaear er mwyn sicrhau lles gwareiddiad, wrth ddileu tlodi, lleihau gwrthdaro dros adnoddau, a chefnogi iechyd dynol a’r ecosystem, yw her ddiffiniol ein hoes.</a:t>
            </a:r>
            <a:r>
              <a:rPr lang="cy-GB" sz="2400" noProof="0" dirty="0"/>
              <a:t>’ </a:t>
            </a:r>
          </a:p>
          <a:p>
            <a:pPr marL="0" indent="0" algn="r">
              <a:buNone/>
            </a:pPr>
            <a:r>
              <a:rPr lang="cy-GB" sz="2400" b="1" i="1" dirty="0">
                <a:hlinkClick r:id="rId2">
                  <a:extLst>
                    <a:ext uri="{A12FA001-AC4F-418D-AE19-62706E023703}">
                      <ahyp:hlinkClr xmlns:ahyp="http://schemas.microsoft.com/office/drawing/2018/hyperlinkcolor" val="tx"/>
                    </a:ext>
                  </a:extLst>
                </a:hlinkClick>
              </a:rPr>
              <a:t>D</a:t>
            </a:r>
            <a:r>
              <a:rPr lang="cy-GB" sz="2400" b="1" i="1" noProof="0" dirty="0" err="1">
                <a:hlinkClick r:id="rId2">
                  <a:extLst>
                    <a:ext uri="{A12FA001-AC4F-418D-AE19-62706E023703}">
                      <ahyp:hlinkClr xmlns:ahyp="http://schemas.microsoft.com/office/drawing/2018/hyperlinkcolor" val="tx"/>
                    </a:ext>
                  </a:extLst>
                </a:hlinkClick>
              </a:rPr>
              <a:t>atganiad</a:t>
            </a:r>
            <a:r>
              <a:rPr lang="cy-GB" sz="2400" b="1" i="1" noProof="0" dirty="0">
                <a:hlinkClick r:id="rId2">
                  <a:extLst>
                    <a:ext uri="{A12FA001-AC4F-418D-AE19-62706E023703}">
                      <ahyp:hlinkClr xmlns:ahyp="http://schemas.microsoft.com/office/drawing/2018/hyperlinkcolor" val="tx"/>
                    </a:ext>
                  </a:extLst>
                </a:hlinkClick>
              </a:rPr>
              <a:t> Cyflwr y Blaned IGBP, 2012 </a:t>
            </a:r>
            <a:endParaRPr lang="cy-GB" sz="2400" b="1" i="1" noProof="0" dirty="0"/>
          </a:p>
          <a:p>
            <a:pPr marL="0" indent="0">
              <a:buNone/>
            </a:pPr>
            <a:endParaRPr lang="cy-GB" sz="2400" noProof="0" dirty="0"/>
          </a:p>
          <a:p>
            <a:pPr marL="0" indent="0" algn="ctr">
              <a:buNone/>
            </a:pPr>
            <a:r>
              <a:rPr lang="cy-GB" sz="2400" noProof="0" dirty="0"/>
              <a:t>Beth oedd y </a:t>
            </a:r>
            <a:r>
              <a:rPr lang="cy-GB" sz="2400" u="sng" dirty="0">
                <a:hlinkClick r:id="rId3"/>
              </a:rPr>
              <a:t>Rhaglen </a:t>
            </a:r>
            <a:r>
              <a:rPr lang="cy-GB" sz="2400" u="sng" dirty="0" err="1">
                <a:hlinkClick r:id="rId3"/>
              </a:rPr>
              <a:t>Geosffer</a:t>
            </a:r>
            <a:r>
              <a:rPr lang="cy-GB" sz="2400" u="sng" dirty="0">
                <a:hlinkClick r:id="rId3"/>
              </a:rPr>
              <a:t>-Biosffer Ryngwladol (IGBP)</a:t>
            </a:r>
            <a:r>
              <a:rPr lang="cy-GB" sz="2400" noProof="0" dirty="0"/>
              <a:t>? </a:t>
            </a:r>
          </a:p>
          <a:p>
            <a:pPr marL="0" indent="0" algn="ctr">
              <a:buNone/>
            </a:pPr>
            <a:r>
              <a:rPr lang="cy-GB" sz="2400" noProof="0" dirty="0"/>
              <a:t>Mae ei gwaith wedi’i uno â gwaith y </a:t>
            </a:r>
            <a:r>
              <a:rPr lang="cy-GB" sz="2400" noProof="0" dirty="0">
                <a:hlinkClick r:id="rId4">
                  <a:extLst>
                    <a:ext uri="{A12FA001-AC4F-418D-AE19-62706E023703}">
                      <ahyp:hlinkClr xmlns:ahyp="http://schemas.microsoft.com/office/drawing/2018/hyperlinkcolor" val="tx"/>
                    </a:ext>
                  </a:extLst>
                </a:hlinkClick>
              </a:rPr>
              <a:t>Panel Rhyngwladol ar Newid Hinsawdd</a:t>
            </a:r>
            <a:endParaRPr lang="cy-GB" sz="2400" noProof="0" dirty="0"/>
          </a:p>
        </p:txBody>
      </p:sp>
      <p:pic>
        <p:nvPicPr>
          <p:cNvPr id="22532" name="Picture 2">
            <a:extLst>
              <a:ext uri="{FF2B5EF4-FFF2-40B4-BE49-F238E27FC236}">
                <a16:creationId xmlns:a16="http://schemas.microsoft.com/office/drawing/2014/main" id="{6D916C58-3C8D-B1FF-3E90-B6E5BB8CAF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4264" y="344655"/>
            <a:ext cx="8418978" cy="1203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94995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Content Placeholder 1">
            <a:extLst>
              <a:ext uri="{FF2B5EF4-FFF2-40B4-BE49-F238E27FC236}">
                <a16:creationId xmlns:a16="http://schemas.microsoft.com/office/drawing/2014/main" id="{2298FEB5-D5B5-C4DF-9C88-0D86413627C8}"/>
              </a:ext>
            </a:extLst>
          </p:cNvPr>
          <p:cNvSpPr>
            <a:spLocks noGrp="1"/>
          </p:cNvSpPr>
          <p:nvPr>
            <p:ph idx="1"/>
          </p:nvPr>
        </p:nvSpPr>
        <p:spPr>
          <a:xfrm>
            <a:off x="444264" y="2000816"/>
            <a:ext cx="8201795" cy="3656333"/>
          </a:xfrm>
        </p:spPr>
        <p:txBody>
          <a:bodyPr>
            <a:noAutofit/>
          </a:bodyPr>
          <a:lstStyle/>
          <a:p>
            <a:pPr eaLnBrk="1" hangingPunct="1"/>
            <a:endParaRPr lang="en-US" altLang="en-US" sz="2400" dirty="0">
              <a:solidFill>
                <a:schemeClr val="accent1">
                  <a:lumMod val="75000"/>
                </a:schemeClr>
              </a:solidFill>
            </a:endParaRPr>
          </a:p>
          <a:p>
            <a:pPr eaLnBrk="1" hangingPunct="1"/>
            <a:r>
              <a:rPr lang="en-US" altLang="en-US" sz="2400" dirty="0">
                <a:solidFill>
                  <a:schemeClr val="accent1">
                    <a:lumMod val="75000"/>
                  </a:schemeClr>
                </a:solidFill>
              </a:rPr>
              <a:t>The defining challenge of our age is to safeguard Earth’s natural processes to ensure the well-being of civilization while eradicating poverty, reducing conflict over resources, and supporting human and ecosystem health.’ </a:t>
            </a:r>
          </a:p>
          <a:p>
            <a:pPr marL="0" indent="0" algn="r">
              <a:buNone/>
            </a:pPr>
            <a:r>
              <a:rPr lang="en-US" altLang="en-US" sz="2400" b="1" i="1" dirty="0">
                <a:solidFill>
                  <a:schemeClr val="accent5"/>
                </a:solidFill>
                <a:hlinkClick r:id="rId2">
                  <a:extLst>
                    <a:ext uri="{A12FA001-AC4F-418D-AE19-62706E023703}">
                      <ahyp:hlinkClr xmlns:ahyp="http://schemas.microsoft.com/office/drawing/2018/hyperlinkcolor" val="tx"/>
                    </a:ext>
                  </a:extLst>
                </a:hlinkClick>
              </a:rPr>
              <a:t> IGBP State of the Planet Declaration, 2012 </a:t>
            </a:r>
            <a:endParaRPr lang="en-US" altLang="en-US" sz="2400" b="1" i="1" dirty="0">
              <a:solidFill>
                <a:schemeClr val="accent5"/>
              </a:solidFill>
            </a:endParaRPr>
          </a:p>
          <a:p>
            <a:pPr marL="0" indent="0" eaLnBrk="1" hangingPunct="1">
              <a:buNone/>
            </a:pPr>
            <a:endParaRPr lang="en-US" altLang="en-US" sz="2400" dirty="0">
              <a:solidFill>
                <a:schemeClr val="accent1">
                  <a:lumMod val="75000"/>
                </a:schemeClr>
              </a:solidFill>
            </a:endParaRPr>
          </a:p>
          <a:p>
            <a:pPr marL="0" indent="0" algn="ctr" eaLnBrk="1" hangingPunct="1">
              <a:buNone/>
            </a:pPr>
            <a:r>
              <a:rPr lang="en-US" altLang="en-US" sz="2400" dirty="0">
                <a:solidFill>
                  <a:schemeClr val="accent1">
                    <a:lumMod val="75000"/>
                  </a:schemeClr>
                </a:solidFill>
              </a:rPr>
              <a:t>What was the </a:t>
            </a:r>
            <a:r>
              <a:rPr lang="en-US" altLang="en-US" sz="2400" dirty="0">
                <a:solidFill>
                  <a:schemeClr val="accent5"/>
                </a:solidFill>
                <a:hlinkClick r:id="rId3">
                  <a:extLst>
                    <a:ext uri="{A12FA001-AC4F-418D-AE19-62706E023703}">
                      <ahyp:hlinkClr xmlns:ahyp="http://schemas.microsoft.com/office/drawing/2018/hyperlinkcolor" val="tx"/>
                    </a:ext>
                  </a:extLst>
                </a:hlinkClick>
              </a:rPr>
              <a:t>International Geosphere-Biosphere Programme</a:t>
            </a:r>
            <a:r>
              <a:rPr lang="en-US" altLang="en-US" sz="2400" dirty="0">
                <a:solidFill>
                  <a:schemeClr val="accent1">
                    <a:lumMod val="75000"/>
                  </a:schemeClr>
                </a:solidFill>
              </a:rPr>
              <a:t>? </a:t>
            </a:r>
          </a:p>
          <a:p>
            <a:pPr marL="0" indent="0" algn="ctr" eaLnBrk="1" hangingPunct="1">
              <a:buNone/>
            </a:pPr>
            <a:r>
              <a:rPr lang="en-US" altLang="en-US" sz="2400" dirty="0">
                <a:solidFill>
                  <a:schemeClr val="accent1">
                    <a:lumMod val="75000"/>
                  </a:schemeClr>
                </a:solidFill>
              </a:rPr>
              <a:t>Its work has been merged with that of the </a:t>
            </a:r>
            <a:r>
              <a:rPr lang="en-US" altLang="en-US" sz="2400" dirty="0">
                <a:solidFill>
                  <a:schemeClr val="accent5"/>
                </a:solidFill>
                <a:hlinkClick r:id="rId4">
                  <a:extLst>
                    <a:ext uri="{A12FA001-AC4F-418D-AE19-62706E023703}">
                      <ahyp:hlinkClr xmlns:ahyp="http://schemas.microsoft.com/office/drawing/2018/hyperlinkcolor" val="tx"/>
                    </a:ext>
                  </a:extLst>
                </a:hlinkClick>
              </a:rPr>
              <a:t>International Panel on Climate Change</a:t>
            </a:r>
            <a:endParaRPr lang="en-US" altLang="en-US" sz="2400" dirty="0">
              <a:solidFill>
                <a:schemeClr val="accent5"/>
              </a:solidFill>
            </a:endParaRPr>
          </a:p>
        </p:txBody>
      </p:sp>
      <p:pic>
        <p:nvPicPr>
          <p:cNvPr id="22532" name="Picture 2">
            <a:extLst>
              <a:ext uri="{FF2B5EF4-FFF2-40B4-BE49-F238E27FC236}">
                <a16:creationId xmlns:a16="http://schemas.microsoft.com/office/drawing/2014/main" id="{34B85D72-678C-E4D1-3A79-CC8E4BEF0F0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4264" y="344655"/>
            <a:ext cx="8418978" cy="1203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892454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C473E0-43E3-7463-16C9-4F620FC873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C5A271-E751-9EED-E890-C420483CF66B}"/>
              </a:ext>
            </a:extLst>
          </p:cNvPr>
          <p:cNvSpPr>
            <a:spLocks noGrp="1"/>
          </p:cNvSpPr>
          <p:nvPr>
            <p:ph type="title"/>
          </p:nvPr>
        </p:nvSpPr>
        <p:spPr>
          <a:xfrm>
            <a:off x="488885" y="387889"/>
            <a:ext cx="8148119" cy="583574"/>
          </a:xfrm>
        </p:spPr>
        <p:txBody>
          <a:bodyPr>
            <a:noAutofit/>
          </a:bodyPr>
          <a:lstStyle/>
          <a:p>
            <a:pPr algn="ctr" eaLnBrk="1" hangingPunct="1">
              <a:defRPr/>
            </a:pPr>
            <a:r>
              <a:rPr lang="cy-GB" b="1" noProof="0" dirty="0">
                <a:hlinkClick r:id="rId2"/>
              </a:rPr>
              <a:t>Uwchgynhadledd Gweithredu ar Newid Hinsawdd y CU 2019</a:t>
            </a:r>
            <a:endParaRPr lang="cy-GB" b="1" noProof="0" dirty="0"/>
          </a:p>
        </p:txBody>
      </p:sp>
      <p:sp>
        <p:nvSpPr>
          <p:cNvPr id="24579" name="Content Placeholder 2">
            <a:extLst>
              <a:ext uri="{FF2B5EF4-FFF2-40B4-BE49-F238E27FC236}">
                <a16:creationId xmlns:a16="http://schemas.microsoft.com/office/drawing/2014/main" id="{08868533-5DBB-626A-3E1A-1D61BD205546}"/>
              </a:ext>
            </a:extLst>
          </p:cNvPr>
          <p:cNvSpPr>
            <a:spLocks noGrp="1"/>
          </p:cNvSpPr>
          <p:nvPr>
            <p:ph idx="1"/>
          </p:nvPr>
        </p:nvSpPr>
        <p:spPr>
          <a:xfrm>
            <a:off x="362138" y="1321340"/>
            <a:ext cx="8401615" cy="3512610"/>
          </a:xfrm>
        </p:spPr>
        <p:txBody>
          <a:bodyPr>
            <a:noAutofit/>
          </a:bodyPr>
          <a:lstStyle/>
          <a:p>
            <a:pPr>
              <a:spcBef>
                <a:spcPts val="450"/>
              </a:spcBef>
              <a:spcAft>
                <a:spcPts val="450"/>
              </a:spcAft>
              <a:defRPr/>
            </a:pPr>
            <a:r>
              <a:rPr lang="cy-GB" sz="2000" dirty="0"/>
              <a:t>Roedd canlyniadau’r uwchgynhadledd yn arwyddocaol er y credir nad oeddent yn ddigon i gyfyngu ar y cynnydd yn nhymheredd y byd i lai na 1.5 gradd </a:t>
            </a:r>
            <a:r>
              <a:rPr lang="cy-GB" sz="2000" noProof="0" dirty="0"/>
              <a:t>fel sydd ei angen i fynd i’r afael â’r argyfwng hinsawdd. </a:t>
            </a:r>
          </a:p>
          <a:p>
            <a:pPr>
              <a:spcBef>
                <a:spcPts val="450"/>
              </a:spcBef>
              <a:spcAft>
                <a:spcPts val="450"/>
              </a:spcAft>
              <a:defRPr/>
            </a:pPr>
            <a:r>
              <a:rPr lang="cy-GB" sz="2000" noProof="0" dirty="0"/>
              <a:t>Ni wnaeth Tsieina gynyddu ei hymrwymiadau o dan gytundeb Paris, ni wnaeth India addunedu i leihau ei defnydd o lo, ac ni wnaeth UDA siarad yn y gynhadledd hyd yn oed.</a:t>
            </a:r>
          </a:p>
          <a:p>
            <a:pPr>
              <a:spcBef>
                <a:spcPts val="450"/>
              </a:spcBef>
              <a:spcAft>
                <a:spcPts val="450"/>
              </a:spcAft>
              <a:defRPr/>
            </a:pPr>
            <a:r>
              <a:rPr lang="cy-GB" sz="2000" noProof="0" dirty="0"/>
              <a:t>Fodd bynnag, gwnaed ymrwymiadau pwysig mewn sawl maes a datganodd y trefnwyr y canlynol:</a:t>
            </a:r>
          </a:p>
          <a:p>
            <a:pPr lvl="1">
              <a:spcBef>
                <a:spcPts val="450"/>
              </a:spcBef>
              <a:spcAft>
                <a:spcPts val="450"/>
              </a:spcAft>
              <a:defRPr/>
            </a:pPr>
            <a:r>
              <a:rPr lang="cy-GB" sz="2000" i="1" noProof="0" dirty="0"/>
              <a:t> “Lluniwyd mentrau’r uwchgynhadledd i sicrhau y byddai’r camau a gymerir yn deg i bawb, gan gefnogi swyddi ac aer clir</a:t>
            </a:r>
            <a:r>
              <a:rPr lang="cy-GB" sz="2000" i="1" dirty="0"/>
              <a:t> </a:t>
            </a:r>
            <a:r>
              <a:rPr lang="cy-GB" sz="2000" i="1" noProof="0" dirty="0"/>
              <a:t>ar gyfer iechyd gwell, a diogelu’r rhai mwyaf bregus, yn ogystal â mentrau newydd ar addasu, amaeth a systemau rhybuddio brys a fydd yn amddiffyn 500 miliwn yn rhagor o bobl rhag effeithiau newid hinsawdd.”</a:t>
            </a:r>
          </a:p>
          <a:p>
            <a:pPr marL="457200" lvl="1" indent="0">
              <a:spcBef>
                <a:spcPts val="450"/>
              </a:spcBef>
              <a:spcAft>
                <a:spcPts val="450"/>
              </a:spcAft>
              <a:buNone/>
              <a:defRPr/>
            </a:pPr>
            <a:r>
              <a:rPr lang="cy-GB" sz="1400" noProof="0" dirty="0"/>
              <a:t>Gweler hefyd, </a:t>
            </a:r>
            <a:r>
              <a:rPr lang="cy-GB" sz="1400" noProof="0" dirty="0" err="1"/>
              <a:t>Rosane</a:t>
            </a:r>
            <a:r>
              <a:rPr lang="cy-GB" sz="1400" noProof="0" dirty="0"/>
              <a:t>, Olivia (2019-09-24). </a:t>
            </a:r>
            <a:r>
              <a:rPr lang="cy-GB" sz="1400" noProof="0" dirty="0">
                <a:hlinkClick r:id="rId3">
                  <a:extLst>
                    <a:ext uri="{A12FA001-AC4F-418D-AE19-62706E023703}">
                      <ahyp:hlinkClr xmlns:ahyp="http://schemas.microsoft.com/office/drawing/2018/hyperlinkcolor" val="tx"/>
                    </a:ext>
                  </a:extLst>
                </a:hlinkClick>
              </a:rPr>
              <a:t>"UN </a:t>
            </a:r>
            <a:r>
              <a:rPr lang="cy-GB" sz="1400" noProof="0" dirty="0" err="1">
                <a:hlinkClick r:id="rId3">
                  <a:extLst>
                    <a:ext uri="{A12FA001-AC4F-418D-AE19-62706E023703}">
                      <ahyp:hlinkClr xmlns:ahyp="http://schemas.microsoft.com/office/drawing/2018/hyperlinkcolor" val="tx"/>
                    </a:ext>
                  </a:extLst>
                </a:hlinkClick>
              </a:rPr>
              <a:t>Climate</a:t>
            </a:r>
            <a:r>
              <a:rPr lang="cy-GB" sz="1400" noProof="0" dirty="0">
                <a:hlinkClick r:id="rId3">
                  <a:extLst>
                    <a:ext uri="{A12FA001-AC4F-418D-AE19-62706E023703}">
                      <ahyp:hlinkClr xmlns:ahyp="http://schemas.microsoft.com/office/drawing/2018/hyperlinkcolor" val="tx"/>
                    </a:ext>
                  </a:extLst>
                </a:hlinkClick>
              </a:rPr>
              <a:t> Action </a:t>
            </a:r>
            <a:r>
              <a:rPr lang="cy-GB" sz="1400" noProof="0" dirty="0" err="1">
                <a:hlinkClick r:id="rId3">
                  <a:extLst>
                    <a:ext uri="{A12FA001-AC4F-418D-AE19-62706E023703}">
                      <ahyp:hlinkClr xmlns:ahyp="http://schemas.microsoft.com/office/drawing/2018/hyperlinkcolor" val="tx"/>
                    </a:ext>
                  </a:extLst>
                </a:hlinkClick>
              </a:rPr>
              <a:t>Summit</a:t>
            </a:r>
            <a:r>
              <a:rPr lang="cy-GB" sz="1400" noProof="0" dirty="0">
                <a:hlinkClick r:id="rId3">
                  <a:extLst>
                    <a:ext uri="{A12FA001-AC4F-418D-AE19-62706E023703}">
                      <ahyp:hlinkClr xmlns:ahyp="http://schemas.microsoft.com/office/drawing/2018/hyperlinkcolor" val="tx"/>
                    </a:ext>
                  </a:extLst>
                </a:hlinkClick>
              </a:rPr>
              <a:t> </a:t>
            </a:r>
            <a:r>
              <a:rPr lang="cy-GB" sz="1400" noProof="0" dirty="0" err="1">
                <a:hlinkClick r:id="rId3">
                  <a:extLst>
                    <a:ext uri="{A12FA001-AC4F-418D-AE19-62706E023703}">
                      <ahyp:hlinkClr xmlns:ahyp="http://schemas.microsoft.com/office/drawing/2018/hyperlinkcolor" val="tx"/>
                    </a:ext>
                  </a:extLst>
                </a:hlinkClick>
              </a:rPr>
              <a:t>Falls</a:t>
            </a:r>
            <a:r>
              <a:rPr lang="cy-GB" sz="1400" noProof="0" dirty="0">
                <a:hlinkClick r:id="rId3">
                  <a:extLst>
                    <a:ext uri="{A12FA001-AC4F-418D-AE19-62706E023703}">
                      <ahyp:hlinkClr xmlns:ahyp="http://schemas.microsoft.com/office/drawing/2018/hyperlinkcolor" val="tx"/>
                    </a:ext>
                  </a:extLst>
                </a:hlinkClick>
              </a:rPr>
              <a:t> '</a:t>
            </a:r>
            <a:r>
              <a:rPr lang="cy-GB" sz="1400" noProof="0" dirty="0" err="1">
                <a:hlinkClick r:id="rId3">
                  <a:extLst>
                    <a:ext uri="{A12FA001-AC4F-418D-AE19-62706E023703}">
                      <ahyp:hlinkClr xmlns:ahyp="http://schemas.microsoft.com/office/drawing/2018/hyperlinkcolor" val="tx"/>
                    </a:ext>
                  </a:extLst>
                </a:hlinkClick>
              </a:rPr>
              <a:t>Woefully</a:t>
            </a:r>
            <a:r>
              <a:rPr lang="cy-GB" sz="1400" noProof="0" dirty="0">
                <a:hlinkClick r:id="rId3">
                  <a:extLst>
                    <a:ext uri="{A12FA001-AC4F-418D-AE19-62706E023703}">
                      <ahyp:hlinkClr xmlns:ahyp="http://schemas.microsoft.com/office/drawing/2018/hyperlinkcolor" val="tx"/>
                    </a:ext>
                  </a:extLst>
                </a:hlinkClick>
              </a:rPr>
              <a:t> </a:t>
            </a:r>
            <a:r>
              <a:rPr lang="cy-GB" sz="1400" noProof="0" dirty="0" err="1">
                <a:hlinkClick r:id="rId3">
                  <a:extLst>
                    <a:ext uri="{A12FA001-AC4F-418D-AE19-62706E023703}">
                      <ahyp:hlinkClr xmlns:ahyp="http://schemas.microsoft.com/office/drawing/2018/hyperlinkcolor" val="tx"/>
                    </a:ext>
                  </a:extLst>
                </a:hlinkClick>
              </a:rPr>
              <a:t>Short</a:t>
            </a:r>
            <a:r>
              <a:rPr lang="cy-GB" sz="1400" noProof="0" dirty="0">
                <a:hlinkClick r:id="rId3">
                  <a:extLst>
                    <a:ext uri="{A12FA001-AC4F-418D-AE19-62706E023703}">
                      <ahyp:hlinkClr xmlns:ahyp="http://schemas.microsoft.com/office/drawing/2018/hyperlinkcolor" val="tx"/>
                    </a:ext>
                  </a:extLst>
                </a:hlinkClick>
              </a:rPr>
              <a:t>' of </a:t>
            </a:r>
            <a:r>
              <a:rPr lang="cy-GB" sz="1400" noProof="0" dirty="0" err="1">
                <a:hlinkClick r:id="rId3">
                  <a:extLst>
                    <a:ext uri="{A12FA001-AC4F-418D-AE19-62706E023703}">
                      <ahyp:hlinkClr xmlns:ahyp="http://schemas.microsoft.com/office/drawing/2018/hyperlinkcolor" val="tx"/>
                    </a:ext>
                  </a:extLst>
                </a:hlinkClick>
              </a:rPr>
              <a:t>Expectations</a:t>
            </a:r>
            <a:r>
              <a:rPr lang="cy-GB" sz="1400" noProof="0" dirty="0">
                <a:hlinkClick r:id="rId3">
                  <a:extLst>
                    <a:ext uri="{A12FA001-AC4F-418D-AE19-62706E023703}">
                      <ahyp:hlinkClr xmlns:ahyp="http://schemas.microsoft.com/office/drawing/2018/hyperlinkcolor" val="tx"/>
                    </a:ext>
                  </a:extLst>
                </a:hlinkClick>
              </a:rPr>
              <a:t>"</a:t>
            </a:r>
            <a:r>
              <a:rPr lang="cy-GB" sz="1400" noProof="0" dirty="0"/>
              <a:t>. </a:t>
            </a:r>
            <a:r>
              <a:rPr lang="cy-GB" sz="1400" noProof="0" dirty="0" err="1"/>
              <a:t>Ecowatch</a:t>
            </a:r>
            <a:r>
              <a:rPr lang="cy-GB" sz="1400" noProof="0" dirty="0"/>
              <a:t>. </a:t>
            </a:r>
            <a:r>
              <a:rPr lang="cy-GB" sz="1400" noProof="0" dirty="0">
                <a:hlinkClick r:id="rId4">
                  <a:extLst>
                    <a:ext uri="{A12FA001-AC4F-418D-AE19-62706E023703}">
                      <ahyp:hlinkClr xmlns:ahyp="http://schemas.microsoft.com/office/drawing/2018/hyperlinkcolor" val="tx"/>
                    </a:ext>
                  </a:extLst>
                </a:hlinkClick>
              </a:rPr>
              <a:t>Wedi’i archifo</a:t>
            </a:r>
            <a:r>
              <a:rPr lang="cy-GB" sz="1400" noProof="0" dirty="0"/>
              <a:t> o’r gwreiddiol ar 2019-09-25. Cyrchwyd 2019-09-25.</a:t>
            </a:r>
            <a:endParaRPr lang="cy-GB" sz="1400" i="1" noProof="0" dirty="0"/>
          </a:p>
        </p:txBody>
      </p:sp>
    </p:spTree>
    <p:extLst>
      <p:ext uri="{BB962C8B-B14F-4D97-AF65-F5344CB8AC3E}">
        <p14:creationId xmlns:p14="http://schemas.microsoft.com/office/powerpoint/2010/main" val="36768077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64273-C2E3-8CFC-FC11-A097CFCF3B96}"/>
              </a:ext>
            </a:extLst>
          </p:cNvPr>
          <p:cNvSpPr>
            <a:spLocks noGrp="1"/>
          </p:cNvSpPr>
          <p:nvPr>
            <p:ph type="title"/>
          </p:nvPr>
        </p:nvSpPr>
        <p:spPr>
          <a:xfrm>
            <a:off x="497940" y="274767"/>
            <a:ext cx="8148119" cy="583574"/>
          </a:xfrm>
        </p:spPr>
        <p:txBody>
          <a:bodyPr>
            <a:noAutofit/>
          </a:bodyPr>
          <a:lstStyle/>
          <a:p>
            <a:pPr algn="ctr" eaLnBrk="1" hangingPunct="1">
              <a:defRPr/>
            </a:pPr>
            <a:r>
              <a:rPr lang="en-GB" b="1" dirty="0">
                <a:hlinkClick r:id="rId2"/>
              </a:rPr>
              <a:t>2019 UN Climate Action Summit </a:t>
            </a:r>
            <a:endParaRPr lang="en-GB" b="1" dirty="0"/>
          </a:p>
        </p:txBody>
      </p:sp>
      <p:sp>
        <p:nvSpPr>
          <p:cNvPr id="24579" name="Content Placeholder 2">
            <a:extLst>
              <a:ext uri="{FF2B5EF4-FFF2-40B4-BE49-F238E27FC236}">
                <a16:creationId xmlns:a16="http://schemas.microsoft.com/office/drawing/2014/main" id="{BAF3D42C-82A7-1175-6F5D-AD595D2E2467}"/>
              </a:ext>
            </a:extLst>
          </p:cNvPr>
          <p:cNvSpPr>
            <a:spLocks noGrp="1"/>
          </p:cNvSpPr>
          <p:nvPr>
            <p:ph idx="1"/>
          </p:nvPr>
        </p:nvSpPr>
        <p:spPr>
          <a:xfrm>
            <a:off x="362138" y="1104523"/>
            <a:ext cx="8401615" cy="3512610"/>
          </a:xfrm>
        </p:spPr>
        <p:txBody>
          <a:bodyPr>
            <a:noAutofit/>
          </a:bodyPr>
          <a:lstStyle/>
          <a:p>
            <a:pPr>
              <a:spcBef>
                <a:spcPts val="450"/>
              </a:spcBef>
              <a:spcAft>
                <a:spcPts val="450"/>
              </a:spcAft>
              <a:defRPr/>
            </a:pPr>
            <a:r>
              <a:rPr lang="en-GB" altLang="en-US" sz="2000" dirty="0">
                <a:solidFill>
                  <a:schemeClr val="accent1">
                    <a:lumMod val="75000"/>
                  </a:schemeClr>
                </a:solidFill>
              </a:rPr>
              <a:t>The results of the summit were significant though it is believed that they were not enough to limit the rise of global temperature to less than 1.5 degrees as needed to address the climate crisis. </a:t>
            </a:r>
          </a:p>
          <a:p>
            <a:pPr>
              <a:spcBef>
                <a:spcPts val="450"/>
              </a:spcBef>
              <a:spcAft>
                <a:spcPts val="450"/>
              </a:spcAft>
              <a:defRPr/>
            </a:pPr>
            <a:r>
              <a:rPr lang="en-GB" altLang="en-US" sz="2000" dirty="0">
                <a:solidFill>
                  <a:schemeClr val="accent1">
                    <a:lumMod val="75000"/>
                  </a:schemeClr>
                </a:solidFill>
              </a:rPr>
              <a:t>China did not increase its Paris agreement commitments, India did not pledge to reduce its use of coal, and the U.S. did not even speak at the conference.</a:t>
            </a:r>
          </a:p>
          <a:p>
            <a:pPr>
              <a:spcBef>
                <a:spcPts val="450"/>
              </a:spcBef>
              <a:spcAft>
                <a:spcPts val="450"/>
              </a:spcAft>
              <a:defRPr/>
            </a:pPr>
            <a:r>
              <a:rPr lang="en-GB" altLang="en-US" sz="2000" dirty="0">
                <a:solidFill>
                  <a:schemeClr val="accent1">
                    <a:lumMod val="75000"/>
                  </a:schemeClr>
                </a:solidFill>
              </a:rPr>
              <a:t>However, important commitments were made in many areas and the organizers declared that:</a:t>
            </a:r>
          </a:p>
          <a:p>
            <a:pPr lvl="1">
              <a:spcBef>
                <a:spcPts val="450"/>
              </a:spcBef>
              <a:spcAft>
                <a:spcPts val="450"/>
              </a:spcAft>
              <a:defRPr/>
            </a:pPr>
            <a:r>
              <a:rPr lang="en-GB" altLang="en-US" sz="2000" i="1" dirty="0">
                <a:solidFill>
                  <a:schemeClr val="accent1">
                    <a:lumMod val="75000"/>
                  </a:schemeClr>
                </a:solidFill>
              </a:rPr>
              <a:t> "Summit initiatives were designed to ensure the actions undertaken would be fair for all, supporting jobs and clear air for better health, and protect the most vulnerable, as well as new initiatives on adaptation, agriculture and early warning systems that will protect 500 million additional people against the impacts of climate change.“</a:t>
            </a:r>
          </a:p>
          <a:p>
            <a:pPr marL="457200" lvl="1" indent="0">
              <a:spcBef>
                <a:spcPts val="450"/>
              </a:spcBef>
              <a:spcAft>
                <a:spcPts val="450"/>
              </a:spcAft>
              <a:buNone/>
              <a:defRPr/>
            </a:pPr>
            <a:r>
              <a:rPr lang="en-GB" sz="1400" dirty="0">
                <a:solidFill>
                  <a:schemeClr val="accent1">
                    <a:lumMod val="75000"/>
                  </a:schemeClr>
                </a:solidFill>
              </a:rPr>
              <a:t>See also, </a:t>
            </a:r>
            <a:r>
              <a:rPr lang="en-GB" altLang="en-US" sz="1400" dirty="0">
                <a:solidFill>
                  <a:schemeClr val="accent1">
                    <a:lumMod val="75000"/>
                  </a:schemeClr>
                </a:solidFill>
              </a:rPr>
              <a:t>Rosane, Olivia (2019-09-24). </a:t>
            </a:r>
            <a:r>
              <a:rPr lang="en-GB" altLang="en-US" sz="1400" dirty="0">
                <a:solidFill>
                  <a:schemeClr val="accent5"/>
                </a:solidFill>
                <a:hlinkClick r:id="rId3">
                  <a:extLst>
                    <a:ext uri="{A12FA001-AC4F-418D-AE19-62706E023703}">
                      <ahyp:hlinkClr xmlns:ahyp="http://schemas.microsoft.com/office/drawing/2018/hyperlinkcolor" val="tx"/>
                    </a:ext>
                  </a:extLst>
                </a:hlinkClick>
              </a:rPr>
              <a:t>"UN Climate Action Summit Falls 'Woefully Short' of Expectations"</a:t>
            </a:r>
            <a:r>
              <a:rPr lang="en-GB" altLang="en-US" sz="1400" dirty="0">
                <a:solidFill>
                  <a:schemeClr val="accent5"/>
                </a:solidFill>
              </a:rPr>
              <a:t>. </a:t>
            </a:r>
            <a:r>
              <a:rPr lang="en-GB" altLang="en-US" sz="1400" dirty="0" err="1">
                <a:solidFill>
                  <a:schemeClr val="accent1">
                    <a:lumMod val="75000"/>
                  </a:schemeClr>
                </a:solidFill>
              </a:rPr>
              <a:t>Ecowatch</a:t>
            </a:r>
            <a:r>
              <a:rPr lang="en-GB" altLang="en-US" sz="1400" dirty="0">
                <a:solidFill>
                  <a:schemeClr val="accent1">
                    <a:lumMod val="75000"/>
                  </a:schemeClr>
                </a:solidFill>
              </a:rPr>
              <a:t>. </a:t>
            </a:r>
            <a:r>
              <a:rPr lang="en-GB" altLang="en-US" sz="1400" dirty="0">
                <a:solidFill>
                  <a:schemeClr val="accent5"/>
                </a:solidFill>
                <a:hlinkClick r:id="rId4">
                  <a:extLst>
                    <a:ext uri="{A12FA001-AC4F-418D-AE19-62706E023703}">
                      <ahyp:hlinkClr xmlns:ahyp="http://schemas.microsoft.com/office/drawing/2018/hyperlinkcolor" val="tx"/>
                    </a:ext>
                  </a:extLst>
                </a:hlinkClick>
              </a:rPr>
              <a:t>Archived</a:t>
            </a:r>
            <a:r>
              <a:rPr lang="en-GB" altLang="en-US" sz="1400" dirty="0">
                <a:solidFill>
                  <a:schemeClr val="accent1">
                    <a:lumMod val="75000"/>
                  </a:schemeClr>
                </a:solidFill>
              </a:rPr>
              <a:t> from the original on 2019-09-25. Retrieved 2019-09-25.</a:t>
            </a:r>
            <a:endParaRPr lang="en-GB" altLang="en-US" sz="1400" i="1" dirty="0">
              <a:solidFill>
                <a:schemeClr val="accent1">
                  <a:lumMod val="75000"/>
                </a:schemeClr>
              </a:solidFill>
            </a:endParaRPr>
          </a:p>
          <a:p>
            <a:pPr marL="457200" lvl="1" indent="0">
              <a:spcBef>
                <a:spcPts val="450"/>
              </a:spcBef>
              <a:spcAft>
                <a:spcPts val="450"/>
              </a:spcAft>
              <a:buNone/>
              <a:defRPr/>
            </a:pPr>
            <a:endParaRPr lang="en-GB" altLang="en-US" sz="1400" i="1" dirty="0">
              <a:solidFill>
                <a:schemeClr val="accent1">
                  <a:lumMod val="75000"/>
                </a:schemeClr>
              </a:solidFill>
            </a:endParaRPr>
          </a:p>
        </p:txBody>
      </p:sp>
    </p:spTree>
    <p:extLst>
      <p:ext uri="{BB962C8B-B14F-4D97-AF65-F5344CB8AC3E}">
        <p14:creationId xmlns:p14="http://schemas.microsoft.com/office/powerpoint/2010/main" val="2081807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579">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F4B416-B676-45BD-F7F5-A693215ADF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13D1F2-FC2D-93DB-6B8E-1293A86C1A3F}"/>
              </a:ext>
            </a:extLst>
          </p:cNvPr>
          <p:cNvSpPr>
            <a:spLocks noGrp="1"/>
          </p:cNvSpPr>
          <p:nvPr>
            <p:ph type="title"/>
          </p:nvPr>
        </p:nvSpPr>
        <p:spPr>
          <a:xfrm>
            <a:off x="1385646" y="402325"/>
            <a:ext cx="6172200" cy="529568"/>
          </a:xfrm>
        </p:spPr>
        <p:txBody>
          <a:bodyPr>
            <a:noAutofit/>
          </a:bodyPr>
          <a:lstStyle/>
          <a:p>
            <a:pPr algn="ctr"/>
            <a:r>
              <a:rPr lang="en-GB" b="1" dirty="0">
                <a:hlinkClick r:id="rId2"/>
              </a:rPr>
              <a:t>COP-27 (2022)</a:t>
            </a:r>
            <a:endParaRPr lang="en-GB" b="1" dirty="0"/>
          </a:p>
        </p:txBody>
      </p:sp>
      <p:sp>
        <p:nvSpPr>
          <p:cNvPr id="3" name="TextBox 2">
            <a:extLst>
              <a:ext uri="{FF2B5EF4-FFF2-40B4-BE49-F238E27FC236}">
                <a16:creationId xmlns:a16="http://schemas.microsoft.com/office/drawing/2014/main" id="{1C8AC25C-94FD-E806-485B-4F5190FB1415}"/>
              </a:ext>
            </a:extLst>
          </p:cNvPr>
          <p:cNvSpPr txBox="1"/>
          <p:nvPr/>
        </p:nvSpPr>
        <p:spPr>
          <a:xfrm>
            <a:off x="289711" y="1321807"/>
            <a:ext cx="8573632" cy="4293483"/>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cy-GB" sz="2800" noProof="0" dirty="0"/>
              <a:t>27ain Gynhadledd Partïon Confensiwn Fframwaith y Cenhedloedd Unedig ar y Newid yn yr Hinsawdd</a:t>
            </a:r>
          </a:p>
          <a:p>
            <a:pPr marL="342900" indent="-342900">
              <a:spcBef>
                <a:spcPts val="450"/>
              </a:spcBef>
              <a:spcAft>
                <a:spcPts val="450"/>
              </a:spcAft>
              <a:buFont typeface="Arial" panose="020B0604020202020204" pitchFamily="34" charset="0"/>
              <a:buChar char="•"/>
            </a:pPr>
            <a:r>
              <a:rPr lang="cy-GB" sz="2800" dirty="0"/>
              <a:t>Parhau â’r gwaith i geisio cytundeb ar y camau sydd eu hangen</a:t>
            </a:r>
            <a:endParaRPr lang="cy-GB" sz="2800" noProof="0" dirty="0"/>
          </a:p>
          <a:p>
            <a:pPr marL="342900" indent="-342900">
              <a:spcBef>
                <a:spcPts val="450"/>
              </a:spcBef>
              <a:spcAft>
                <a:spcPts val="450"/>
              </a:spcAft>
              <a:buFont typeface="Arial" panose="020B0604020202020204" pitchFamily="34" charset="0"/>
              <a:buChar char="•"/>
            </a:pPr>
            <a:r>
              <a:rPr lang="cy-GB" sz="2800" noProof="0" dirty="0"/>
              <a:t>Meddai Llywydd COP 27, H.E. </a:t>
            </a:r>
            <a:r>
              <a:rPr lang="cy-GB" sz="2800" noProof="0" dirty="0" err="1"/>
              <a:t>Sameh</a:t>
            </a:r>
            <a:r>
              <a:rPr lang="cy-GB" sz="2800" noProof="0" dirty="0"/>
              <a:t> </a:t>
            </a:r>
            <a:r>
              <a:rPr lang="cy-GB" sz="2800" noProof="0" dirty="0" err="1"/>
              <a:t>Shoukry</a:t>
            </a:r>
            <a:r>
              <a:rPr lang="cy-GB" sz="2800" noProof="0" dirty="0"/>
              <a:t>:</a:t>
            </a:r>
          </a:p>
          <a:p>
            <a:pPr algn="ctr">
              <a:spcBef>
                <a:spcPts val="450"/>
              </a:spcBef>
              <a:spcAft>
                <a:spcPts val="450"/>
              </a:spcAft>
            </a:pPr>
            <a:r>
              <a:rPr lang="cy-GB" noProof="0" dirty="0"/>
              <a:t>“Fe glywsom y galwadau, ac fe wnaethom ymateb. Heddiw, yma yn </a:t>
            </a:r>
            <a:r>
              <a:rPr lang="cy-GB" noProof="0" dirty="0" err="1"/>
              <a:t>Sharm</a:t>
            </a:r>
            <a:r>
              <a:rPr lang="cy-GB" noProof="0" dirty="0"/>
              <a:t> El-</a:t>
            </a:r>
            <a:r>
              <a:rPr lang="cy-GB" noProof="0" dirty="0" err="1"/>
              <a:t>Sheikh</a:t>
            </a:r>
            <a:r>
              <a:rPr lang="cy-GB" noProof="0" dirty="0"/>
              <a:t>, fe sefydlom y gronfa </a:t>
            </a:r>
            <a:r>
              <a:rPr lang="cy-GB" dirty="0"/>
              <a:t>bwrpasol gyntaf erioed ar gyfer colled a difrod, cronfa sydd wedi bod ar y gweill ers amser hir. Roedd hi ond yn briodol felly mai yn y COP hwn, y COP gweithredu yn Affrica, y sefydlwyd y gronfa yn y diwedd. Bellach gall miliynau o bobl ledled y byd deimlo llygedyn o obaith y bydd eu dioddefaint yn cael sylw o’r diwedd, mewn ffordd gyflym a phriodol.”     </a:t>
            </a:r>
          </a:p>
        </p:txBody>
      </p:sp>
    </p:spTree>
    <p:extLst>
      <p:ext uri="{BB962C8B-B14F-4D97-AF65-F5344CB8AC3E}">
        <p14:creationId xmlns:p14="http://schemas.microsoft.com/office/powerpoint/2010/main" val="38255432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6815A-AAAA-4C8D-BA71-3742AA06D95B}"/>
              </a:ext>
            </a:extLst>
          </p:cNvPr>
          <p:cNvSpPr>
            <a:spLocks noGrp="1"/>
          </p:cNvSpPr>
          <p:nvPr>
            <p:ph type="title"/>
          </p:nvPr>
        </p:nvSpPr>
        <p:spPr>
          <a:xfrm>
            <a:off x="1385646" y="402325"/>
            <a:ext cx="6172200" cy="529568"/>
          </a:xfrm>
        </p:spPr>
        <p:txBody>
          <a:bodyPr>
            <a:noAutofit/>
          </a:bodyPr>
          <a:lstStyle/>
          <a:p>
            <a:pPr algn="ctr"/>
            <a:r>
              <a:rPr lang="en-GB" b="1" dirty="0">
                <a:hlinkClick r:id="rId2"/>
              </a:rPr>
              <a:t>COP-27 (2022)</a:t>
            </a:r>
            <a:endParaRPr lang="en-GB" b="1" dirty="0"/>
          </a:p>
        </p:txBody>
      </p:sp>
      <p:sp>
        <p:nvSpPr>
          <p:cNvPr id="3" name="TextBox 2">
            <a:extLst>
              <a:ext uri="{FF2B5EF4-FFF2-40B4-BE49-F238E27FC236}">
                <a16:creationId xmlns:a16="http://schemas.microsoft.com/office/drawing/2014/main" id="{59B9B2C8-FB83-AC59-A662-1F9B18E8814E}"/>
              </a:ext>
            </a:extLst>
          </p:cNvPr>
          <p:cNvSpPr txBox="1"/>
          <p:nvPr/>
        </p:nvSpPr>
        <p:spPr>
          <a:xfrm>
            <a:off x="289711" y="1321807"/>
            <a:ext cx="8573632" cy="4016484"/>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The 27th Conference of the Parties to the United Nations Framework Convention on Climate Change</a:t>
            </a:r>
          </a:p>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Continuing the work to seek agreement on the steps needed</a:t>
            </a:r>
          </a:p>
          <a:p>
            <a:pPr marL="342900" indent="-342900">
              <a:spcBef>
                <a:spcPts val="450"/>
              </a:spcBef>
              <a:spcAft>
                <a:spcPts val="450"/>
              </a:spcAft>
              <a:buFont typeface="Arial" panose="020B0604020202020204" pitchFamily="34" charset="0"/>
              <a:buChar char="•"/>
            </a:pPr>
            <a:r>
              <a:rPr lang="en-GB" sz="2800" dirty="0">
                <a:solidFill>
                  <a:schemeClr val="accent1">
                    <a:lumMod val="75000"/>
                  </a:schemeClr>
                </a:solidFill>
              </a:rPr>
              <a:t>COP 27 President H.E. </a:t>
            </a:r>
            <a:r>
              <a:rPr lang="en-GB" sz="2800" dirty="0" err="1">
                <a:solidFill>
                  <a:schemeClr val="accent1">
                    <a:lumMod val="75000"/>
                  </a:schemeClr>
                </a:solidFill>
              </a:rPr>
              <a:t>Sameh</a:t>
            </a:r>
            <a:r>
              <a:rPr lang="en-GB" sz="2800" dirty="0">
                <a:solidFill>
                  <a:schemeClr val="accent1">
                    <a:lumMod val="75000"/>
                  </a:schemeClr>
                </a:solidFill>
              </a:rPr>
              <a:t> Shoukry said:</a:t>
            </a:r>
          </a:p>
          <a:p>
            <a:pPr algn="ctr">
              <a:spcBef>
                <a:spcPts val="450"/>
              </a:spcBef>
              <a:spcAft>
                <a:spcPts val="450"/>
              </a:spcAft>
            </a:pPr>
            <a:r>
              <a:rPr lang="en-GB" dirty="0">
                <a:solidFill>
                  <a:schemeClr val="accent1">
                    <a:lumMod val="75000"/>
                  </a:schemeClr>
                </a:solidFill>
              </a:rPr>
              <a:t>“We heard the calls, and we responded. Today, here in Sharm El-Sheikh, we established the first-ever dedicated fund for loss and damage, a fund that has been so long in the making. It was only appropriate that this COP, the implementation COP in Africa, is where the fund is finally established. Millions around the globe can now sense a glimmer of hope that their suffering will finally be addressed, swiftly and appropriately.”</a:t>
            </a:r>
          </a:p>
        </p:txBody>
      </p:sp>
    </p:spTree>
    <p:extLst>
      <p:ext uri="{BB962C8B-B14F-4D97-AF65-F5344CB8AC3E}">
        <p14:creationId xmlns:p14="http://schemas.microsoft.com/office/powerpoint/2010/main" val="3287606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66AE44-1581-4618-849B-770EFE7419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1A7D37-98BA-3F94-E50B-DFA11D06457F}"/>
              </a:ext>
            </a:extLst>
          </p:cNvPr>
          <p:cNvSpPr>
            <a:spLocks noGrp="1"/>
          </p:cNvSpPr>
          <p:nvPr>
            <p:ph type="title"/>
          </p:nvPr>
        </p:nvSpPr>
        <p:spPr>
          <a:xfrm>
            <a:off x="628650" y="247430"/>
            <a:ext cx="7886700" cy="757505"/>
          </a:xfrm>
        </p:spPr>
        <p:txBody>
          <a:bodyPr/>
          <a:lstStyle/>
          <a:p>
            <a:pPr algn="ctr"/>
            <a:r>
              <a:rPr lang="cy-GB" b="1" dirty="0"/>
              <a:t>Fodd bynnag</a:t>
            </a:r>
            <a:r>
              <a:rPr lang="cy-GB" b="1" noProof="0" dirty="0"/>
              <a:t>…….</a:t>
            </a:r>
          </a:p>
        </p:txBody>
      </p:sp>
      <p:sp>
        <p:nvSpPr>
          <p:cNvPr id="3" name="Content Placeholder 2">
            <a:extLst>
              <a:ext uri="{FF2B5EF4-FFF2-40B4-BE49-F238E27FC236}">
                <a16:creationId xmlns:a16="http://schemas.microsoft.com/office/drawing/2014/main" id="{65DD11C2-6938-1314-1BBE-B5101300376B}"/>
              </a:ext>
            </a:extLst>
          </p:cNvPr>
          <p:cNvSpPr>
            <a:spLocks noGrp="1"/>
          </p:cNvSpPr>
          <p:nvPr>
            <p:ph idx="1"/>
          </p:nvPr>
        </p:nvSpPr>
        <p:spPr>
          <a:xfrm>
            <a:off x="556223" y="1017720"/>
            <a:ext cx="7886700" cy="3640897"/>
          </a:xfrm>
        </p:spPr>
        <p:txBody>
          <a:bodyPr>
            <a:noAutofit/>
          </a:bodyPr>
          <a:lstStyle/>
          <a:p>
            <a:pPr>
              <a:lnSpc>
                <a:spcPct val="100000"/>
              </a:lnSpc>
              <a:spcBef>
                <a:spcPts val="600"/>
              </a:spcBef>
              <a:spcAft>
                <a:spcPts val="600"/>
              </a:spcAft>
            </a:pPr>
            <a:r>
              <a:rPr lang="cy-GB" sz="2000" noProof="0" dirty="0"/>
              <a:t>Pan gynhaliwyd COP 28 yn yr Emiradau Arabaidd Unedig yn 2023, adroddodd:</a:t>
            </a:r>
          </a:p>
          <a:p>
            <a:pPr>
              <a:lnSpc>
                <a:spcPct val="100000"/>
              </a:lnSpc>
              <a:spcBef>
                <a:spcPts val="600"/>
              </a:spcBef>
              <a:spcAft>
                <a:spcPts val="600"/>
              </a:spcAft>
            </a:pPr>
            <a:r>
              <a:rPr lang="cy-GB" sz="2000" noProof="0" dirty="0"/>
              <a:t>‘Roedd COP 28 yn arbennig o bwysig oherwydd nododd ddiwedd y gwaith ‘pwyso a mesur byd-eang’ cyntaf o ymdrechion y byd i fynd i’r afael â newid hinsawdd o dan Gytundeb Paris’. </a:t>
            </a:r>
          </a:p>
          <a:p>
            <a:pPr>
              <a:lnSpc>
                <a:spcPct val="100000"/>
              </a:lnSpc>
              <a:spcBef>
                <a:spcPts val="600"/>
              </a:spcBef>
              <a:spcAft>
                <a:spcPts val="600"/>
              </a:spcAft>
            </a:pPr>
            <a:r>
              <a:rPr lang="cy-GB" sz="2000" noProof="0" dirty="0"/>
              <a:t>‘</a:t>
            </a:r>
            <a:r>
              <a:rPr lang="cy-GB" sz="2000" b="1" noProof="0" dirty="0"/>
              <a:t>Ar</a:t>
            </a:r>
            <a:r>
              <a:rPr lang="cy-GB" sz="2000" b="1" dirty="0"/>
              <a:t> ôl dangos fod y cynnydd yn rhy araf ar draws bob maes gweithredu ar newid hinsawdd</a:t>
            </a:r>
            <a:r>
              <a:rPr lang="cy-GB" sz="2000" b="1" noProof="0" dirty="0"/>
              <a:t> – o leihau allyriadau nwyon tŷ gwydr, i gryfhau gwydnwch i hinsawdd sy’n newid, i gael y cymorth ariannol a thechnolegol i wledydd bregus </a:t>
            </a:r>
            <a:r>
              <a:rPr lang="cy-GB" sz="2000" noProof="0" dirty="0"/>
              <a:t>– ymatebodd gwledydd â phenderfyniad ar sut i gyflymu gweithredu ar draws pob maes erbyn 2030’. </a:t>
            </a:r>
          </a:p>
          <a:p>
            <a:pPr>
              <a:lnSpc>
                <a:spcPct val="100000"/>
              </a:lnSpc>
              <a:spcBef>
                <a:spcPts val="600"/>
              </a:spcBef>
              <a:spcAft>
                <a:spcPts val="600"/>
              </a:spcAft>
            </a:pPr>
            <a:r>
              <a:rPr lang="cy-GB" sz="2000" noProof="0" dirty="0"/>
              <a:t>‘Mae hyn yn cynnwys galw ar lywodraethau i gyflymu’r newid oddi wrth danwydd ffosil i ynni adnewyddadwy megis pŵer gwynt a solar yn eu rownd nesaf o ymrwymiadau hinsawdd’.</a:t>
            </a:r>
          </a:p>
          <a:p>
            <a:pPr marL="0" indent="0" algn="r">
              <a:lnSpc>
                <a:spcPct val="100000"/>
              </a:lnSpc>
              <a:spcBef>
                <a:spcPts val="600"/>
              </a:spcBef>
              <a:spcAft>
                <a:spcPts val="600"/>
              </a:spcAft>
              <a:buNone/>
            </a:pPr>
            <a:r>
              <a:rPr lang="cy-GB" sz="2000" noProof="0" dirty="0"/>
              <a:t>CU (Dim dyddiad c)</a:t>
            </a:r>
          </a:p>
        </p:txBody>
      </p:sp>
    </p:spTree>
    <p:extLst>
      <p:ext uri="{BB962C8B-B14F-4D97-AF65-F5344CB8AC3E}">
        <p14:creationId xmlns:p14="http://schemas.microsoft.com/office/powerpoint/2010/main" val="40873395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706EA-C98C-CEE6-8EFA-D5B5672CA16F}"/>
              </a:ext>
            </a:extLst>
          </p:cNvPr>
          <p:cNvSpPr>
            <a:spLocks noGrp="1"/>
          </p:cNvSpPr>
          <p:nvPr>
            <p:ph type="title"/>
          </p:nvPr>
        </p:nvSpPr>
        <p:spPr>
          <a:xfrm>
            <a:off x="628650" y="247430"/>
            <a:ext cx="7886700" cy="757505"/>
          </a:xfrm>
        </p:spPr>
        <p:txBody>
          <a:bodyPr/>
          <a:lstStyle/>
          <a:p>
            <a:pPr algn="ctr"/>
            <a:r>
              <a:rPr lang="en-GB" b="1" dirty="0">
                <a:solidFill>
                  <a:schemeClr val="accent1">
                    <a:lumMod val="75000"/>
                  </a:schemeClr>
                </a:solidFill>
              </a:rPr>
              <a:t>However…….</a:t>
            </a:r>
          </a:p>
        </p:txBody>
      </p:sp>
      <p:sp>
        <p:nvSpPr>
          <p:cNvPr id="3" name="Content Placeholder 2">
            <a:extLst>
              <a:ext uri="{FF2B5EF4-FFF2-40B4-BE49-F238E27FC236}">
                <a16:creationId xmlns:a16="http://schemas.microsoft.com/office/drawing/2014/main" id="{8793924D-8D9F-41A0-7671-96CAF25141AC}"/>
              </a:ext>
            </a:extLst>
          </p:cNvPr>
          <p:cNvSpPr>
            <a:spLocks noGrp="1"/>
          </p:cNvSpPr>
          <p:nvPr>
            <p:ph idx="1"/>
          </p:nvPr>
        </p:nvSpPr>
        <p:spPr>
          <a:xfrm>
            <a:off x="556223" y="1209989"/>
            <a:ext cx="7886700" cy="3640897"/>
          </a:xfrm>
        </p:spPr>
        <p:txBody>
          <a:bodyPr>
            <a:noAutofit/>
          </a:bodyPr>
          <a:lstStyle/>
          <a:p>
            <a:pPr>
              <a:lnSpc>
                <a:spcPct val="100000"/>
              </a:lnSpc>
              <a:spcBef>
                <a:spcPts val="600"/>
              </a:spcBef>
              <a:spcAft>
                <a:spcPts val="600"/>
              </a:spcAft>
            </a:pPr>
            <a:r>
              <a:rPr lang="en-GB" sz="2000" dirty="0">
                <a:solidFill>
                  <a:schemeClr val="accent1">
                    <a:lumMod val="75000"/>
                  </a:schemeClr>
                </a:solidFill>
              </a:rPr>
              <a:t>When COP 28 was held in the United Arab Emirates in 2023, it reported:</a:t>
            </a:r>
          </a:p>
          <a:p>
            <a:pPr>
              <a:lnSpc>
                <a:spcPct val="100000"/>
              </a:lnSpc>
              <a:spcBef>
                <a:spcPts val="600"/>
              </a:spcBef>
              <a:spcAft>
                <a:spcPts val="600"/>
              </a:spcAft>
            </a:pPr>
            <a:r>
              <a:rPr lang="en-GB" sz="2000" dirty="0">
                <a:solidFill>
                  <a:schemeClr val="accent1">
                    <a:lumMod val="75000"/>
                  </a:schemeClr>
                </a:solidFill>
              </a:rPr>
              <a:t>‘COP 28 was particularly momentous as it marked the conclusion of the first ‘global stocktake’ of the world’s efforts to address climate change under the Paris Agreement’. </a:t>
            </a:r>
          </a:p>
          <a:p>
            <a:pPr>
              <a:lnSpc>
                <a:spcPct val="100000"/>
              </a:lnSpc>
              <a:spcBef>
                <a:spcPts val="600"/>
              </a:spcBef>
              <a:spcAft>
                <a:spcPts val="600"/>
              </a:spcAft>
            </a:pPr>
            <a:r>
              <a:rPr lang="en-GB" sz="2000" dirty="0">
                <a:solidFill>
                  <a:schemeClr val="accent1">
                    <a:lumMod val="75000"/>
                  </a:schemeClr>
                </a:solidFill>
              </a:rPr>
              <a:t>‘</a:t>
            </a:r>
            <a:r>
              <a:rPr lang="en-GB" sz="2000" b="1" dirty="0">
                <a:solidFill>
                  <a:schemeClr val="accent1">
                    <a:lumMod val="75000"/>
                  </a:schemeClr>
                </a:solidFill>
              </a:rPr>
              <a:t>Having shown that progress was too slow across all areas of climate action – from reducing greenhouse gas emissions, to strengthening resilience to a changing climate, to getting the financial and technological support to vulnerable nations </a:t>
            </a:r>
            <a:r>
              <a:rPr lang="en-GB" sz="2000" dirty="0">
                <a:solidFill>
                  <a:schemeClr val="accent1">
                    <a:lumMod val="75000"/>
                  </a:schemeClr>
                </a:solidFill>
              </a:rPr>
              <a:t>– countries responded with a decision on how to accelerate action across all areas by 2030’. </a:t>
            </a:r>
          </a:p>
          <a:p>
            <a:pPr>
              <a:lnSpc>
                <a:spcPct val="100000"/>
              </a:lnSpc>
              <a:spcBef>
                <a:spcPts val="600"/>
              </a:spcBef>
              <a:spcAft>
                <a:spcPts val="600"/>
              </a:spcAft>
            </a:pPr>
            <a:r>
              <a:rPr lang="en-GB" sz="2000" dirty="0">
                <a:solidFill>
                  <a:schemeClr val="accent1">
                    <a:lumMod val="75000"/>
                  </a:schemeClr>
                </a:solidFill>
              </a:rPr>
              <a:t>‘This includes a call on governments to speed up the transition away from fossil fuels to renewables such as wind and solar power in their next round of climate commitments’.</a:t>
            </a:r>
          </a:p>
          <a:p>
            <a:pPr marL="0" indent="0" algn="r">
              <a:lnSpc>
                <a:spcPct val="100000"/>
              </a:lnSpc>
              <a:spcBef>
                <a:spcPts val="600"/>
              </a:spcBef>
              <a:spcAft>
                <a:spcPts val="600"/>
              </a:spcAft>
              <a:buNone/>
            </a:pPr>
            <a:r>
              <a:rPr lang="en-GB" sz="2000" dirty="0">
                <a:solidFill>
                  <a:schemeClr val="accent1">
                    <a:lumMod val="75000"/>
                  </a:schemeClr>
                </a:solidFill>
              </a:rPr>
              <a:t>UN (No date c)</a:t>
            </a:r>
          </a:p>
        </p:txBody>
      </p:sp>
    </p:spTree>
    <p:extLst>
      <p:ext uri="{BB962C8B-B14F-4D97-AF65-F5344CB8AC3E}">
        <p14:creationId xmlns:p14="http://schemas.microsoft.com/office/powerpoint/2010/main" val="944384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E11F6E-DD56-4202-A23C-38E7D87471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E8FC9B-D507-B339-5FCA-4E5D88B6B202}"/>
              </a:ext>
            </a:extLst>
          </p:cNvPr>
          <p:cNvSpPr>
            <a:spLocks noGrp="1"/>
          </p:cNvSpPr>
          <p:nvPr>
            <p:ph type="title"/>
          </p:nvPr>
        </p:nvSpPr>
        <p:spPr>
          <a:xfrm>
            <a:off x="398352" y="192850"/>
            <a:ext cx="8546471" cy="661988"/>
          </a:xfrm>
        </p:spPr>
        <p:txBody>
          <a:bodyPr>
            <a:noAutofit/>
          </a:bodyPr>
          <a:lstStyle/>
          <a:p>
            <a:pPr>
              <a:defRPr/>
            </a:pPr>
            <a:r>
              <a:rPr lang="cy-GB" b="1" dirty="0"/>
              <a:t>Nodau Datblygu Cynaliadwy’r CU</a:t>
            </a:r>
            <a:endParaRPr lang="en-GB" b="1" dirty="0"/>
          </a:p>
        </p:txBody>
      </p:sp>
      <p:sp>
        <p:nvSpPr>
          <p:cNvPr id="3" name="TextBox 2">
            <a:extLst>
              <a:ext uri="{FF2B5EF4-FFF2-40B4-BE49-F238E27FC236}">
                <a16:creationId xmlns:a16="http://schemas.microsoft.com/office/drawing/2014/main" id="{0787BD94-B7A8-A457-DBEB-1BA9CDE4E9B0}"/>
              </a:ext>
            </a:extLst>
          </p:cNvPr>
          <p:cNvSpPr txBox="1"/>
          <p:nvPr/>
        </p:nvSpPr>
        <p:spPr>
          <a:xfrm>
            <a:off x="108477" y="858840"/>
            <a:ext cx="8474208" cy="572464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cy-GB" sz="2400" noProof="0" dirty="0"/>
              <a:t>Mae Agenda 2030 ar gyfer Datblygu Cynaliadwy’r Cenhedloedd Unedig, a </a:t>
            </a:r>
            <a:r>
              <a:rPr lang="cy-GB" sz="2400" dirty="0"/>
              <a:t>fabwysiadwyd gan holl Aelod-wladwriaethau’r Cenhedloedd Unedig yn </a:t>
            </a:r>
            <a:r>
              <a:rPr lang="cy-GB" sz="2400" noProof="0" dirty="0"/>
              <a:t>2015, yn darparu glasbrint ar y cyd ar gyfer heddwch a ffyniant i bobl a’r blaned, yn awr ac i’r dyfodol. </a:t>
            </a:r>
          </a:p>
          <a:p>
            <a:pPr marL="457200" indent="-457200">
              <a:spcBef>
                <a:spcPts val="600"/>
              </a:spcBef>
              <a:spcAft>
                <a:spcPts val="600"/>
              </a:spcAft>
              <a:buFont typeface="Arial" panose="020B0604020202020204" pitchFamily="34" charset="0"/>
              <a:buChar char="•"/>
            </a:pPr>
            <a:r>
              <a:rPr lang="cy-GB" sz="2400" noProof="0" dirty="0"/>
              <a:t>Yn greiddiol iddo y mae’r 17 o Nodau </a:t>
            </a:r>
            <a:r>
              <a:rPr lang="cy-GB" sz="2400" noProof="0" dirty="0" err="1"/>
              <a:t>Datb</a:t>
            </a:r>
            <a:r>
              <a:rPr lang="cy-GB" sz="2400" dirty="0" err="1"/>
              <a:t>lygu</a:t>
            </a:r>
            <a:r>
              <a:rPr lang="cy-GB" sz="2400" dirty="0"/>
              <a:t> Cynaliadwy</a:t>
            </a:r>
            <a:r>
              <a:rPr lang="cy-GB" sz="2400" noProof="0" dirty="0"/>
              <a:t> (</a:t>
            </a:r>
            <a:r>
              <a:rPr lang="cy-GB" sz="2400" noProof="0" dirty="0" err="1"/>
              <a:t>NDCau</a:t>
            </a:r>
            <a:r>
              <a:rPr lang="cy-GB" sz="2400" noProof="0" dirty="0"/>
              <a:t>), sy’n alwad brys i weithredu gan bob gwlad – rhai datblygedig a datblygol – mewn partneriaeth fyd-eang.</a:t>
            </a:r>
          </a:p>
          <a:p>
            <a:pPr marL="457200" indent="-457200">
              <a:spcBef>
                <a:spcPts val="600"/>
              </a:spcBef>
              <a:spcAft>
                <a:spcPts val="600"/>
              </a:spcAft>
              <a:buFont typeface="Arial" panose="020B0604020202020204" pitchFamily="34" charset="0"/>
              <a:buChar char="•"/>
            </a:pPr>
            <a:r>
              <a:rPr lang="cy-GB" sz="2400" noProof="0" dirty="0"/>
              <a:t>Maent yn cydnabod bod </a:t>
            </a:r>
            <a:r>
              <a:rPr lang="cy-GB" sz="2400" dirty="0"/>
              <a:t>yn rhaid i ddiweddu tlodi ac amddifadedd eraill fynd law yn llaw â strategaethau sy’n gwella iechyd ac addysg, lleihau anghydraddoldeb, a sbarduno twf economaidd – i gyd wrth fynd i’r afael â newid hinsawdd a gweithio i ddiogelu ein moroedd a’n coedwigoedd</a:t>
            </a:r>
            <a:r>
              <a:rPr lang="cy-GB" sz="2400" noProof="0" dirty="0"/>
              <a:t>.</a:t>
            </a:r>
          </a:p>
          <a:p>
            <a:pPr marL="457200" indent="-457200">
              <a:spcBef>
                <a:spcPts val="600"/>
              </a:spcBef>
              <a:spcAft>
                <a:spcPts val="600"/>
              </a:spcAft>
              <a:buFont typeface="Arial" panose="020B0604020202020204" pitchFamily="34" charset="0"/>
              <a:buChar char="•"/>
            </a:pPr>
            <a:endParaRPr lang="cy-GB" sz="2400" noProof="0" dirty="0"/>
          </a:p>
        </p:txBody>
      </p:sp>
    </p:spTree>
    <p:extLst>
      <p:ext uri="{BB962C8B-B14F-4D97-AF65-F5344CB8AC3E}">
        <p14:creationId xmlns:p14="http://schemas.microsoft.com/office/powerpoint/2010/main" val="37964489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42C03B-C111-C435-6A5D-DF6DB24EE2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A817F9-17F4-4505-9EBC-847A0F145307}"/>
              </a:ext>
            </a:extLst>
          </p:cNvPr>
          <p:cNvSpPr>
            <a:spLocks noGrp="1"/>
          </p:cNvSpPr>
          <p:nvPr>
            <p:ph type="title"/>
          </p:nvPr>
        </p:nvSpPr>
        <p:spPr>
          <a:xfrm>
            <a:off x="398352" y="297656"/>
            <a:ext cx="8546471" cy="661988"/>
          </a:xfrm>
        </p:spPr>
        <p:txBody>
          <a:bodyPr>
            <a:noAutofit/>
          </a:bodyPr>
          <a:lstStyle/>
          <a:p>
            <a:pPr>
              <a:defRPr/>
            </a:pPr>
            <a:r>
              <a:rPr lang="en-GB" b="1" dirty="0">
                <a:solidFill>
                  <a:schemeClr val="accent1">
                    <a:lumMod val="75000"/>
                  </a:schemeClr>
                </a:solidFill>
              </a:rPr>
              <a:t>UN Sustainable Development Goals </a:t>
            </a:r>
          </a:p>
        </p:txBody>
      </p:sp>
      <p:sp>
        <p:nvSpPr>
          <p:cNvPr id="3" name="TextBox 2">
            <a:extLst>
              <a:ext uri="{FF2B5EF4-FFF2-40B4-BE49-F238E27FC236}">
                <a16:creationId xmlns:a16="http://schemas.microsoft.com/office/drawing/2014/main" id="{3775211C-D756-40D3-CA2E-7FCE7502E271}"/>
              </a:ext>
            </a:extLst>
          </p:cNvPr>
          <p:cNvSpPr txBox="1"/>
          <p:nvPr/>
        </p:nvSpPr>
        <p:spPr>
          <a:xfrm>
            <a:off x="108477" y="1012954"/>
            <a:ext cx="8474208" cy="4832092"/>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The Un, 2030 Agenda for Sustainable Development, adopted by all United Nations Member States in 2015, provides a shared blueprint for peace and prosperity for people and the planet, now and into the future. </a:t>
            </a:r>
          </a:p>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At its heart are the 17 Sustainable Development Goals (SDGs), which are an urgent call for action by all countries - developed and developing - in a global partnership.</a:t>
            </a:r>
          </a:p>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They recognize that ending poverty and other deprivations must go hand-in-hand with strategies that improve health and education, reduce inequality, and spur economic growth – all while tackling climate change and working to preserve our oceans and forests.</a:t>
            </a:r>
          </a:p>
        </p:txBody>
      </p:sp>
    </p:spTree>
    <p:extLst>
      <p:ext uri="{BB962C8B-B14F-4D97-AF65-F5344CB8AC3E}">
        <p14:creationId xmlns:p14="http://schemas.microsoft.com/office/powerpoint/2010/main" val="17518323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5DEC15-6470-CE4E-9A65-6908846D86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907C41-9C73-3F4B-6E7F-5F00DEF60BD7}"/>
              </a:ext>
            </a:extLst>
          </p:cNvPr>
          <p:cNvSpPr>
            <a:spLocks noGrp="1"/>
          </p:cNvSpPr>
          <p:nvPr>
            <p:ph type="title"/>
          </p:nvPr>
        </p:nvSpPr>
        <p:spPr>
          <a:xfrm>
            <a:off x="398352" y="314151"/>
            <a:ext cx="8546471" cy="661988"/>
          </a:xfrm>
        </p:spPr>
        <p:txBody>
          <a:bodyPr>
            <a:noAutofit/>
          </a:bodyPr>
          <a:lstStyle/>
          <a:p>
            <a:pPr>
              <a:defRPr/>
            </a:pPr>
            <a:r>
              <a:rPr lang="cy-GB" b="1" noProof="0" dirty="0"/>
              <a:t>Nodau Datblygu Cynaliadwy’r CU</a:t>
            </a:r>
          </a:p>
        </p:txBody>
      </p:sp>
      <p:pic>
        <p:nvPicPr>
          <p:cNvPr id="24580" name="Content Placeholder 6" descr="Graphic of the UN Sustainable Development Goals with a hyperlink to the UN website">
            <a:hlinkClick r:id="rId2"/>
            <a:extLst>
              <a:ext uri="{FF2B5EF4-FFF2-40B4-BE49-F238E27FC236}">
                <a16:creationId xmlns:a16="http://schemas.microsoft.com/office/drawing/2014/main" id="{651C1277-603D-2CFF-4D70-2C334DE3ED77}"/>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302370" y="2554727"/>
            <a:ext cx="6539260" cy="3327134"/>
          </a:xfrm>
        </p:spPr>
      </p:pic>
      <p:sp>
        <p:nvSpPr>
          <p:cNvPr id="3" name="TextBox 2">
            <a:extLst>
              <a:ext uri="{FF2B5EF4-FFF2-40B4-BE49-F238E27FC236}">
                <a16:creationId xmlns:a16="http://schemas.microsoft.com/office/drawing/2014/main" id="{CAB6D994-3C56-14C4-5D2F-77A8058368E6}"/>
              </a:ext>
            </a:extLst>
          </p:cNvPr>
          <p:cNvSpPr txBox="1"/>
          <p:nvPr/>
        </p:nvSpPr>
        <p:spPr>
          <a:xfrm>
            <a:off x="1" y="1015844"/>
            <a:ext cx="9143999" cy="15388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cy-GB" sz="2800" noProof="0" dirty="0"/>
              <a:t>Byddwn nawr yn treulio peth amser yn archwilio’r rhain</a:t>
            </a:r>
          </a:p>
          <a:p>
            <a:pPr marL="457200" indent="-457200">
              <a:spcBef>
                <a:spcPts val="600"/>
              </a:spcBef>
              <a:spcAft>
                <a:spcPts val="600"/>
              </a:spcAft>
              <a:buFont typeface="Arial" panose="020B0604020202020204" pitchFamily="34" charset="0"/>
              <a:buChar char="•"/>
            </a:pPr>
            <a:r>
              <a:rPr lang="cy-GB" sz="2800" noProof="0" dirty="0"/>
              <a:t>Wrth i ni wneud hynny, trafodwch eu lle yn y model Planed Pobl Elw a drafodwyd gennym yn gynharach</a:t>
            </a:r>
          </a:p>
        </p:txBody>
      </p:sp>
    </p:spTree>
    <p:extLst>
      <p:ext uri="{BB962C8B-B14F-4D97-AF65-F5344CB8AC3E}">
        <p14:creationId xmlns:p14="http://schemas.microsoft.com/office/powerpoint/2010/main" val="24132632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0C6BC-F22A-DD4D-8CEC-4F8E47BC47C4}"/>
              </a:ext>
            </a:extLst>
          </p:cNvPr>
          <p:cNvSpPr>
            <a:spLocks noGrp="1"/>
          </p:cNvSpPr>
          <p:nvPr>
            <p:ph type="title"/>
          </p:nvPr>
        </p:nvSpPr>
        <p:spPr>
          <a:xfrm>
            <a:off x="398352" y="297656"/>
            <a:ext cx="8546471" cy="661988"/>
          </a:xfrm>
        </p:spPr>
        <p:txBody>
          <a:bodyPr>
            <a:noAutofit/>
          </a:bodyPr>
          <a:lstStyle/>
          <a:p>
            <a:pPr>
              <a:defRPr/>
            </a:pPr>
            <a:r>
              <a:rPr lang="en-GB" b="1" dirty="0">
                <a:solidFill>
                  <a:schemeClr val="accent1">
                    <a:lumMod val="75000"/>
                  </a:schemeClr>
                </a:solidFill>
              </a:rPr>
              <a:t>UN Sustainable Development Goals </a:t>
            </a:r>
          </a:p>
        </p:txBody>
      </p:sp>
      <p:pic>
        <p:nvPicPr>
          <p:cNvPr id="24580" name="Content Placeholder 6" descr="Graphic of the UN Sustainable Development Goals with a hyperlink to the UN website">
            <a:hlinkClick r:id="rId2"/>
            <a:extLst>
              <a:ext uri="{FF2B5EF4-FFF2-40B4-BE49-F238E27FC236}">
                <a16:creationId xmlns:a16="http://schemas.microsoft.com/office/drawing/2014/main" id="{90A1D750-CEE2-B009-2151-FE1BA4C624A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302370" y="2554727"/>
            <a:ext cx="6539260" cy="3327134"/>
          </a:xfrm>
        </p:spPr>
      </p:pic>
      <p:sp>
        <p:nvSpPr>
          <p:cNvPr id="3" name="TextBox 2">
            <a:extLst>
              <a:ext uri="{FF2B5EF4-FFF2-40B4-BE49-F238E27FC236}">
                <a16:creationId xmlns:a16="http://schemas.microsoft.com/office/drawing/2014/main" id="{4564EA74-B3DC-031C-14A1-1F21261162BB}"/>
              </a:ext>
            </a:extLst>
          </p:cNvPr>
          <p:cNvSpPr txBox="1"/>
          <p:nvPr/>
        </p:nvSpPr>
        <p:spPr>
          <a:xfrm>
            <a:off x="90369" y="1026739"/>
            <a:ext cx="8854454" cy="15388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solidFill>
                  <a:schemeClr val="accent1">
                    <a:lumMod val="75000"/>
                  </a:schemeClr>
                </a:solidFill>
              </a:rPr>
              <a:t>We will now take a little time to explore these</a:t>
            </a:r>
          </a:p>
          <a:p>
            <a:pPr marL="457200" indent="-457200">
              <a:spcBef>
                <a:spcPts val="600"/>
              </a:spcBef>
              <a:spcAft>
                <a:spcPts val="600"/>
              </a:spcAft>
              <a:buFont typeface="Arial" panose="020B0604020202020204" pitchFamily="34" charset="0"/>
              <a:buChar char="•"/>
            </a:pPr>
            <a:r>
              <a:rPr lang="en-GB" sz="2800" dirty="0">
                <a:solidFill>
                  <a:schemeClr val="accent1">
                    <a:lumMod val="75000"/>
                  </a:schemeClr>
                </a:solidFill>
              </a:rPr>
              <a:t>As we do discuss where they fit in the Planet People Profit model we discussed earlier</a:t>
            </a:r>
          </a:p>
        </p:txBody>
      </p:sp>
    </p:spTree>
    <p:extLst>
      <p:ext uri="{BB962C8B-B14F-4D97-AF65-F5344CB8AC3E}">
        <p14:creationId xmlns:p14="http://schemas.microsoft.com/office/powerpoint/2010/main" val="257991665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C37D4F-5CC9-433D-8D23-74FFD3151ABD}"/>
            </a:ext>
          </a:extLst>
        </p:cNvPr>
        <p:cNvGrpSpPr/>
        <p:nvPr/>
      </p:nvGrpSpPr>
      <p:grpSpPr>
        <a:xfrm>
          <a:off x="0" y="0"/>
          <a:ext cx="0" cy="0"/>
          <a:chOff x="0" y="0"/>
          <a:chExt cx="0" cy="0"/>
        </a:xfrm>
      </p:grpSpPr>
      <p:sp>
        <p:nvSpPr>
          <p:cNvPr id="54274" name="Rectangle 2">
            <a:extLst>
              <a:ext uri="{FF2B5EF4-FFF2-40B4-BE49-F238E27FC236}">
                <a16:creationId xmlns:a16="http://schemas.microsoft.com/office/drawing/2014/main" id="{60C9E23D-147A-FEF6-FCF6-6875C1B112A8}"/>
              </a:ext>
            </a:extLst>
          </p:cNvPr>
          <p:cNvSpPr>
            <a:spLocks noGrp="1" noChangeArrowheads="1"/>
          </p:cNvSpPr>
          <p:nvPr>
            <p:ph type="title"/>
          </p:nvPr>
        </p:nvSpPr>
        <p:spPr>
          <a:xfrm>
            <a:off x="1494235" y="185455"/>
            <a:ext cx="5657850" cy="702116"/>
          </a:xfrm>
        </p:spPr>
        <p:txBody>
          <a:bodyPr/>
          <a:lstStyle/>
          <a:p>
            <a:pPr algn="ctr">
              <a:defRPr/>
            </a:pPr>
            <a:r>
              <a:rPr lang="cy-GB" b="1" noProof="0" dirty="0">
                <a:solidFill>
                  <a:schemeClr val="tx1">
                    <a:lumMod val="75000"/>
                    <a:lumOff val="25000"/>
                  </a:schemeClr>
                </a:solidFill>
              </a:rPr>
              <a:t>Cyfeirnodau</a:t>
            </a:r>
            <a:endParaRPr lang="en-GB" altLang="en-US" b="1" dirty="0">
              <a:solidFill>
                <a:schemeClr val="tx1">
                  <a:lumMod val="75000"/>
                  <a:lumOff val="25000"/>
                </a:schemeClr>
              </a:solidFill>
            </a:endParaRPr>
          </a:p>
        </p:txBody>
      </p:sp>
      <p:sp>
        <p:nvSpPr>
          <p:cNvPr id="54275" name="Rectangle 3">
            <a:extLst>
              <a:ext uri="{FF2B5EF4-FFF2-40B4-BE49-F238E27FC236}">
                <a16:creationId xmlns:a16="http://schemas.microsoft.com/office/drawing/2014/main" id="{421544AB-0AB4-2B5E-1B4D-4047D41CD94D}"/>
              </a:ext>
            </a:extLst>
          </p:cNvPr>
          <p:cNvSpPr>
            <a:spLocks noGrp="1" noChangeArrowheads="1"/>
          </p:cNvSpPr>
          <p:nvPr>
            <p:ph idx="1"/>
          </p:nvPr>
        </p:nvSpPr>
        <p:spPr>
          <a:xfrm>
            <a:off x="235390" y="1049478"/>
            <a:ext cx="8537417" cy="3618310"/>
          </a:xfrm>
        </p:spPr>
        <p:txBody>
          <a:bodyPr rtlCol="0">
            <a:noAutofit/>
          </a:bodyPr>
          <a:lstStyle/>
          <a:p>
            <a:pPr marL="68580" indent="-68580">
              <a:spcBef>
                <a:spcPts val="450"/>
              </a:spcBef>
              <a:spcAft>
                <a:spcPts val="450"/>
              </a:spcAft>
              <a:defRPr/>
            </a:pPr>
            <a:r>
              <a:rPr lang="en-GB" sz="1400" dirty="0">
                <a:solidFill>
                  <a:schemeClr val="tx1">
                    <a:lumMod val="75000"/>
                    <a:lumOff val="25000"/>
                  </a:schemeClr>
                </a:solidFill>
              </a:rPr>
              <a:t>Attfield, Robin, (2003). </a:t>
            </a:r>
            <a:r>
              <a:rPr lang="en-GB" sz="1400" i="1" dirty="0">
                <a:solidFill>
                  <a:schemeClr val="tx1">
                    <a:lumMod val="75000"/>
                    <a:lumOff val="25000"/>
                  </a:schemeClr>
                </a:solidFill>
              </a:rPr>
              <a:t>Environmental Ethics </a:t>
            </a:r>
            <a:r>
              <a:rPr lang="cy-GB" sz="1400" noProof="0" dirty="0">
                <a:solidFill>
                  <a:schemeClr val="tx1">
                    <a:lumMod val="75000"/>
                    <a:lumOff val="25000"/>
                  </a:schemeClr>
                </a:solidFill>
              </a:rPr>
              <a:t>Rhydychen</a:t>
            </a:r>
            <a:r>
              <a:rPr lang="en-GB" sz="1400" dirty="0">
                <a:solidFill>
                  <a:schemeClr val="tx1">
                    <a:lumMod val="75000"/>
                    <a:lumOff val="25000"/>
                  </a:schemeClr>
                </a:solidFill>
              </a:rPr>
              <a:t>: Polity.</a:t>
            </a:r>
            <a:endParaRPr lang="en-GB" altLang="en-US" sz="1400" dirty="0">
              <a:solidFill>
                <a:schemeClr val="tx1">
                  <a:lumMod val="75000"/>
                  <a:lumOff val="25000"/>
                </a:schemeClr>
              </a:solidFill>
            </a:endParaRPr>
          </a:p>
          <a:p>
            <a:pPr marL="68580" indent="-68580">
              <a:spcBef>
                <a:spcPts val="450"/>
              </a:spcBef>
              <a:spcAft>
                <a:spcPts val="450"/>
              </a:spcAft>
              <a:defRPr/>
            </a:pPr>
            <a:r>
              <a:rPr lang="en-GB" altLang="en-US" sz="1400" dirty="0">
                <a:solidFill>
                  <a:schemeClr val="tx1">
                    <a:lumMod val="75000"/>
                    <a:lumOff val="25000"/>
                  </a:schemeClr>
                </a:solidFill>
              </a:rPr>
              <a:t>Adams W.M. Green Development (2008)  </a:t>
            </a:r>
            <a:r>
              <a:rPr lang="cy-GB" sz="1400" noProof="0" dirty="0">
                <a:solidFill>
                  <a:schemeClr val="tx1">
                    <a:lumMod val="75000"/>
                    <a:lumOff val="25000"/>
                  </a:schemeClr>
                </a:solidFill>
              </a:rPr>
              <a:t>Llundain</a:t>
            </a:r>
            <a:r>
              <a:rPr lang="en-GB" altLang="en-US" sz="1400" dirty="0">
                <a:solidFill>
                  <a:schemeClr val="tx1">
                    <a:lumMod val="75000"/>
                    <a:lumOff val="25000"/>
                  </a:schemeClr>
                </a:solidFill>
              </a:rPr>
              <a:t>: Routledge. </a:t>
            </a:r>
            <a:r>
              <a:rPr lang="cy-GB" sz="1400" noProof="0" dirty="0">
                <a:solidFill>
                  <a:schemeClr val="tx1">
                    <a:lumMod val="75000"/>
                    <a:lumOff val="25000"/>
                  </a:schemeClr>
                </a:solidFill>
              </a:rPr>
              <a:t>Ar gael yn</a:t>
            </a:r>
            <a:r>
              <a:rPr lang="en-GB" altLang="en-US" sz="1400" dirty="0">
                <a:solidFill>
                  <a:schemeClr val="tx1">
                    <a:lumMod val="75000"/>
                    <a:lumOff val="25000"/>
                  </a:schemeClr>
                </a:solidFill>
              </a:rPr>
              <a:t>: </a:t>
            </a:r>
            <a:r>
              <a:rPr lang="en-GB" sz="1400" dirty="0">
                <a:hlinkClick r:id="rId2"/>
              </a:rPr>
              <a:t>Full details and actions for Green Development: Environment and Sustainability in a Developing World</a:t>
            </a:r>
            <a:r>
              <a:rPr lang="en-GB" altLang="en-US" sz="1400" dirty="0">
                <a:solidFill>
                  <a:schemeClr val="tx1">
                    <a:lumMod val="75000"/>
                    <a:lumOff val="25000"/>
                  </a:schemeClr>
                </a:solidFill>
              </a:rPr>
              <a:t>   [</a:t>
            </a:r>
            <a:r>
              <a:rPr lang="cy-GB" sz="1400" noProof="0" dirty="0">
                <a:solidFill>
                  <a:schemeClr val="tx1">
                    <a:lumMod val="75000"/>
                    <a:lumOff val="25000"/>
                  </a:schemeClr>
                </a:solidFill>
              </a:rPr>
              <a:t>Cyrchwyd</a:t>
            </a:r>
            <a:r>
              <a:rPr lang="en-GB" altLang="en-US" sz="1400" dirty="0">
                <a:solidFill>
                  <a:schemeClr val="tx1">
                    <a:lumMod val="75000"/>
                    <a:lumOff val="25000"/>
                  </a:schemeClr>
                </a:solidFill>
              </a:rPr>
              <a:t> 25/10/2024]</a:t>
            </a:r>
          </a:p>
          <a:p>
            <a:pPr marL="68580" indent="-68580">
              <a:spcBef>
                <a:spcPts val="450"/>
              </a:spcBef>
              <a:spcAft>
                <a:spcPts val="450"/>
              </a:spcAft>
              <a:defRPr/>
            </a:pPr>
            <a:r>
              <a:rPr lang="en-GB" sz="1400" dirty="0">
                <a:solidFill>
                  <a:schemeClr val="tx1">
                    <a:lumMod val="75000"/>
                    <a:lumOff val="25000"/>
                  </a:schemeClr>
                </a:solidFill>
              </a:rPr>
              <a:t>Beder, Sharon, (1993) </a:t>
            </a:r>
            <a:r>
              <a:rPr lang="en-GB" sz="1400" i="1" dirty="0">
                <a:solidFill>
                  <a:schemeClr val="tx1">
                    <a:lumMod val="75000"/>
                    <a:lumOff val="25000"/>
                  </a:schemeClr>
                </a:solidFill>
              </a:rPr>
              <a:t>The Nature of Sustainable Development </a:t>
            </a:r>
            <a:r>
              <a:rPr lang="en-GB" sz="1400" dirty="0">
                <a:solidFill>
                  <a:schemeClr val="tx1">
                    <a:lumMod val="75000"/>
                    <a:lumOff val="25000"/>
                  </a:schemeClr>
                </a:solidFill>
              </a:rPr>
              <a:t>(Newham, Vic., </a:t>
            </a:r>
            <a:r>
              <a:rPr lang="cy-GB" sz="1400" noProof="0" dirty="0">
                <a:solidFill>
                  <a:schemeClr val="tx1">
                    <a:lumMod val="75000"/>
                    <a:lumOff val="25000"/>
                  </a:schemeClr>
                </a:solidFill>
              </a:rPr>
              <a:t>Awstralia</a:t>
            </a:r>
            <a:r>
              <a:rPr lang="en-GB" sz="1400" dirty="0">
                <a:solidFill>
                  <a:schemeClr val="tx1">
                    <a:lumMod val="75000"/>
                    <a:lumOff val="25000"/>
                  </a:schemeClr>
                </a:solidFill>
              </a:rPr>
              <a:t>: Scribe Publications).</a:t>
            </a:r>
          </a:p>
          <a:p>
            <a:pPr marL="68580" indent="-68580">
              <a:spcBef>
                <a:spcPts val="450"/>
              </a:spcBef>
              <a:spcAft>
                <a:spcPts val="450"/>
              </a:spcAft>
              <a:defRPr/>
            </a:pPr>
            <a:r>
              <a:rPr lang="en-GB" altLang="en-US" sz="1400" dirty="0">
                <a:solidFill>
                  <a:schemeClr val="tx1">
                    <a:lumMod val="75000"/>
                    <a:lumOff val="25000"/>
                  </a:schemeClr>
                </a:solidFill>
              </a:rPr>
              <a:t>Buchanan, I. (2018) </a:t>
            </a:r>
            <a:r>
              <a:rPr lang="en-GB" altLang="en-US" sz="1400" i="1" dirty="0">
                <a:solidFill>
                  <a:schemeClr val="tx1">
                    <a:lumMod val="75000"/>
                    <a:lumOff val="25000"/>
                  </a:schemeClr>
                </a:solidFill>
              </a:rPr>
              <a:t>A Dictionary of Critical Theory (2 arg.)</a:t>
            </a:r>
            <a:r>
              <a:rPr lang="cy-GB" sz="1400" dirty="0">
                <a:solidFill>
                  <a:schemeClr val="tx1">
                    <a:lumMod val="75000"/>
                    <a:lumOff val="25000"/>
                  </a:schemeClr>
                </a:solidFill>
              </a:rPr>
              <a:t> Rhydychen</a:t>
            </a:r>
            <a:r>
              <a:rPr lang="en-GB" altLang="en-US" sz="1400" dirty="0">
                <a:solidFill>
                  <a:schemeClr val="tx1">
                    <a:lumMod val="75000"/>
                    <a:lumOff val="25000"/>
                  </a:schemeClr>
                </a:solidFill>
              </a:rPr>
              <a:t>: OUP </a:t>
            </a:r>
            <a:r>
              <a:rPr lang="cy-GB" sz="1400" dirty="0">
                <a:solidFill>
                  <a:schemeClr val="tx1">
                    <a:lumMod val="75000"/>
                    <a:lumOff val="25000"/>
                  </a:schemeClr>
                </a:solidFill>
              </a:rPr>
              <a:t>Ar gael yn</a:t>
            </a:r>
            <a:r>
              <a:rPr lang="en-GB" altLang="en-US" sz="1400" dirty="0">
                <a:solidFill>
                  <a:schemeClr val="tx1">
                    <a:lumMod val="75000"/>
                    <a:lumOff val="25000"/>
                  </a:schemeClr>
                </a:solidFill>
              </a:rPr>
              <a:t>: </a:t>
            </a:r>
            <a:r>
              <a:rPr lang="en-GB" sz="1400" dirty="0">
                <a:hlinkClick r:id="rId3"/>
              </a:rPr>
              <a:t>Complexity theory - Oxford Reference </a:t>
            </a:r>
            <a:r>
              <a:rPr lang="en-GB" altLang="en-US" sz="1400" dirty="0">
                <a:solidFill>
                  <a:schemeClr val="tx1">
                    <a:lumMod val="75000"/>
                    <a:lumOff val="25000"/>
                  </a:schemeClr>
                </a:solidFill>
              </a:rPr>
              <a:t>[</a:t>
            </a:r>
            <a:r>
              <a:rPr lang="cy-GB" sz="1400" dirty="0">
                <a:solidFill>
                  <a:schemeClr val="tx1">
                    <a:lumMod val="75000"/>
                    <a:lumOff val="25000"/>
                  </a:schemeClr>
                </a:solidFill>
              </a:rPr>
              <a:t>Cyrchwyd</a:t>
            </a:r>
            <a:r>
              <a:rPr lang="en-GB" altLang="en-US" sz="1400" dirty="0">
                <a:solidFill>
                  <a:schemeClr val="tx1">
                    <a:lumMod val="75000"/>
                    <a:lumOff val="25000"/>
                  </a:schemeClr>
                </a:solidFill>
              </a:rPr>
              <a:t> 25/10/2024]</a:t>
            </a:r>
          </a:p>
          <a:p>
            <a:pPr marL="68580" indent="-68580">
              <a:spcBef>
                <a:spcPts val="450"/>
              </a:spcBef>
              <a:spcAft>
                <a:spcPts val="450"/>
              </a:spcAft>
              <a:defRPr/>
            </a:pPr>
            <a:r>
              <a:rPr lang="en-GB" altLang="en-US" sz="1400" dirty="0">
                <a:solidFill>
                  <a:schemeClr val="tx1">
                    <a:lumMod val="75000"/>
                    <a:lumOff val="25000"/>
                  </a:schemeClr>
                </a:solidFill>
              </a:rPr>
              <a:t>Cudworth E. Environment and Society </a:t>
            </a:r>
            <a:r>
              <a:rPr lang="cy-GB" sz="1400" dirty="0">
                <a:solidFill>
                  <a:schemeClr val="tx1">
                    <a:lumMod val="75000"/>
                    <a:lumOff val="25000"/>
                  </a:schemeClr>
                </a:solidFill>
              </a:rPr>
              <a:t>Llundain</a:t>
            </a:r>
            <a:r>
              <a:rPr lang="en-GB" altLang="en-US" sz="1400" dirty="0">
                <a:solidFill>
                  <a:schemeClr val="tx1">
                    <a:lumMod val="75000"/>
                    <a:lumOff val="25000"/>
                  </a:schemeClr>
                </a:solidFill>
              </a:rPr>
              <a:t>: Routledge. </a:t>
            </a:r>
          </a:p>
          <a:p>
            <a:pPr marL="68580" indent="-68580">
              <a:spcBef>
                <a:spcPts val="450"/>
              </a:spcBef>
              <a:spcAft>
                <a:spcPts val="450"/>
              </a:spcAft>
              <a:defRPr/>
            </a:pPr>
            <a:r>
              <a:rPr lang="en-GB" altLang="en-US" sz="1400" dirty="0">
                <a:solidFill>
                  <a:schemeClr val="tx1">
                    <a:lumMod val="75000"/>
                    <a:lumOff val="25000"/>
                  </a:schemeClr>
                </a:solidFill>
              </a:rPr>
              <a:t>Elkington, J. (1998). Partnerships from cannibals with forks: The triple bottom line of 21st‐century business. Environmental Quality Management, 8(1), 37-51. </a:t>
            </a:r>
            <a:r>
              <a:rPr lang="cy-GB" sz="1400" dirty="0">
                <a:solidFill>
                  <a:schemeClr val="tx1">
                    <a:lumMod val="75000"/>
                    <a:lumOff val="25000"/>
                  </a:schemeClr>
                </a:solidFill>
              </a:rPr>
              <a:t>Ar gael yn</a:t>
            </a:r>
            <a:r>
              <a:rPr lang="en-GB" altLang="en-US" sz="1400" dirty="0">
                <a:solidFill>
                  <a:schemeClr val="tx1">
                    <a:lumMod val="75000"/>
                    <a:lumOff val="25000"/>
                  </a:schemeClr>
                </a:solidFill>
              </a:rPr>
              <a:t>: </a:t>
            </a:r>
            <a:r>
              <a:rPr lang="en-GB" sz="1400" dirty="0">
                <a:hlinkClick r:id="rId4"/>
              </a:rPr>
              <a:t>Partnerships from Cannibals with Forks: The Triple Bottom Line of 21st-Century Business. - EBSCO</a:t>
            </a:r>
            <a:r>
              <a:rPr lang="en-GB" altLang="en-US" sz="1400" dirty="0">
                <a:solidFill>
                  <a:schemeClr val="tx1">
                    <a:lumMod val="75000"/>
                    <a:lumOff val="25000"/>
                  </a:schemeClr>
                </a:solidFill>
              </a:rPr>
              <a:t>    [</a:t>
            </a:r>
            <a:r>
              <a:rPr lang="cy-GB" sz="1400" dirty="0">
                <a:solidFill>
                  <a:schemeClr val="tx1">
                    <a:lumMod val="75000"/>
                    <a:lumOff val="25000"/>
                  </a:schemeClr>
                </a:solidFill>
              </a:rPr>
              <a:t>Cyrchwyd</a:t>
            </a:r>
            <a:r>
              <a:rPr lang="en-GB" altLang="en-US" sz="1400" dirty="0">
                <a:solidFill>
                  <a:schemeClr val="tx1">
                    <a:lumMod val="75000"/>
                    <a:lumOff val="25000"/>
                  </a:schemeClr>
                </a:solidFill>
              </a:rPr>
              <a:t> 25/10/2024]</a:t>
            </a:r>
          </a:p>
          <a:p>
            <a:pPr marL="68580" indent="-68580">
              <a:spcBef>
                <a:spcPts val="450"/>
              </a:spcBef>
              <a:spcAft>
                <a:spcPts val="450"/>
              </a:spcAft>
              <a:defRPr/>
            </a:pPr>
            <a:r>
              <a:rPr lang="en-GB" sz="1400" dirty="0">
                <a:solidFill>
                  <a:schemeClr val="tx1">
                    <a:lumMod val="75000"/>
                    <a:lumOff val="25000"/>
                  </a:schemeClr>
                </a:solidFill>
              </a:rPr>
              <a:t>Esteva, Gustavo, (1992). ‘Development’, </a:t>
            </a:r>
            <a:r>
              <a:rPr lang="en-GB" sz="1400" dirty="0" err="1">
                <a:solidFill>
                  <a:schemeClr val="tx1">
                    <a:lumMod val="75000"/>
                    <a:lumOff val="25000"/>
                  </a:schemeClr>
                </a:solidFill>
              </a:rPr>
              <a:t>yn</a:t>
            </a:r>
            <a:r>
              <a:rPr lang="en-GB" sz="1400" dirty="0">
                <a:solidFill>
                  <a:schemeClr val="tx1">
                    <a:lumMod val="75000"/>
                    <a:lumOff val="25000"/>
                  </a:schemeClr>
                </a:solidFill>
              </a:rPr>
              <a:t> Wolfgang Sachs (</a:t>
            </a:r>
            <a:r>
              <a:rPr lang="en-GB" sz="1400" dirty="0" err="1">
                <a:solidFill>
                  <a:schemeClr val="tx1">
                    <a:lumMod val="75000"/>
                    <a:lumOff val="25000"/>
                  </a:schemeClr>
                </a:solidFill>
              </a:rPr>
              <a:t>gol</a:t>
            </a:r>
            <a:r>
              <a:rPr lang="en-GB" sz="1400" dirty="0">
                <a:solidFill>
                  <a:schemeClr val="tx1">
                    <a:lumMod val="75000"/>
                    <a:lumOff val="25000"/>
                  </a:schemeClr>
                </a:solidFill>
              </a:rPr>
              <a:t>.), </a:t>
            </a:r>
            <a:r>
              <a:rPr lang="en-GB" sz="1400" i="1" dirty="0">
                <a:solidFill>
                  <a:schemeClr val="tx1">
                    <a:lumMod val="75000"/>
                    <a:lumOff val="25000"/>
                  </a:schemeClr>
                </a:solidFill>
              </a:rPr>
              <a:t>The Development Dictionary </a:t>
            </a:r>
            <a:r>
              <a:rPr lang="en-GB" sz="1400" dirty="0">
                <a:solidFill>
                  <a:schemeClr val="tx1">
                    <a:lumMod val="75000"/>
                    <a:lumOff val="25000"/>
                  </a:schemeClr>
                </a:solidFill>
              </a:rPr>
              <a:t>London and Atlantic Highlands, NJ; Zed Books, tt.6-25. </a:t>
            </a:r>
            <a:r>
              <a:rPr lang="cy-GB" sz="1400" dirty="0">
                <a:solidFill>
                  <a:schemeClr val="tx1">
                    <a:lumMod val="75000"/>
                    <a:lumOff val="25000"/>
                  </a:schemeClr>
                </a:solidFill>
              </a:rPr>
              <a:t>Ar gael yn </a:t>
            </a:r>
            <a:r>
              <a:rPr lang="en-GB" sz="1400" dirty="0">
                <a:hlinkClick r:id="rId5"/>
              </a:rPr>
              <a:t>The Development Dictionary - Google Books</a:t>
            </a:r>
            <a:r>
              <a:rPr lang="en-GB" sz="1400" dirty="0"/>
              <a:t> </a:t>
            </a:r>
            <a:r>
              <a:rPr lang="en-GB" sz="1400" dirty="0">
                <a:solidFill>
                  <a:schemeClr val="tx1">
                    <a:lumMod val="75000"/>
                    <a:lumOff val="25000"/>
                  </a:schemeClr>
                </a:solidFill>
              </a:rPr>
              <a:t>[</a:t>
            </a:r>
            <a:r>
              <a:rPr lang="cy-GB" sz="1400" dirty="0">
                <a:solidFill>
                  <a:schemeClr val="tx1">
                    <a:lumMod val="75000"/>
                    <a:lumOff val="25000"/>
                  </a:schemeClr>
                </a:solidFill>
              </a:rPr>
              <a:t>Cyrchwyd</a:t>
            </a:r>
            <a:r>
              <a:rPr lang="en-GB" sz="1400" dirty="0">
                <a:solidFill>
                  <a:schemeClr val="tx1">
                    <a:lumMod val="75000"/>
                    <a:lumOff val="25000"/>
                  </a:schemeClr>
                </a:solidFill>
              </a:rPr>
              <a:t> 25/10/2024]</a:t>
            </a:r>
          </a:p>
          <a:p>
            <a:pPr marL="68580" indent="-68580">
              <a:spcBef>
                <a:spcPts val="450"/>
              </a:spcBef>
              <a:spcAft>
                <a:spcPts val="450"/>
              </a:spcAft>
              <a:defRPr/>
            </a:pPr>
            <a:r>
              <a:rPr lang="en-GB" sz="1400" dirty="0">
                <a:solidFill>
                  <a:schemeClr val="tx1">
                    <a:lumMod val="75000"/>
                    <a:lumOff val="25000"/>
                  </a:schemeClr>
                </a:solidFill>
              </a:rPr>
              <a:t>International Geosphere-Biosphere Programme (2012) </a:t>
            </a:r>
            <a:r>
              <a:rPr lang="en-GB" sz="1400" i="1" dirty="0">
                <a:solidFill>
                  <a:schemeClr val="tx1">
                    <a:lumMod val="75000"/>
                    <a:lumOff val="25000"/>
                  </a:schemeClr>
                </a:solidFill>
              </a:rPr>
              <a:t>State of the Planet Declaration</a:t>
            </a:r>
            <a:r>
              <a:rPr lang="en-GB" sz="1400" dirty="0">
                <a:solidFill>
                  <a:schemeClr val="tx1">
                    <a:lumMod val="75000"/>
                    <a:lumOff val="25000"/>
                  </a:schemeClr>
                </a:solidFill>
              </a:rPr>
              <a:t> </a:t>
            </a:r>
            <a:r>
              <a:rPr lang="cy-GB" sz="1400" dirty="0">
                <a:solidFill>
                  <a:schemeClr val="tx1">
                    <a:lumMod val="75000"/>
                    <a:lumOff val="25000"/>
                  </a:schemeClr>
                </a:solidFill>
              </a:rPr>
              <a:t>Ar gael yn </a:t>
            </a:r>
            <a:r>
              <a:rPr lang="en-GB" sz="1400" dirty="0">
                <a:solidFill>
                  <a:schemeClr val="tx1">
                    <a:lumMod val="75000"/>
                    <a:lumOff val="25000"/>
                  </a:schemeClr>
                </a:solidFill>
              </a:rPr>
              <a:t>: </a:t>
            </a:r>
            <a:r>
              <a:rPr lang="en-GB" sz="1400" dirty="0">
                <a:hlinkClick r:id="rId6"/>
              </a:rPr>
              <a:t>State of the Planet Declaration – IGBP</a:t>
            </a:r>
            <a:r>
              <a:rPr lang="en-GB" sz="1400" dirty="0">
                <a:solidFill>
                  <a:schemeClr val="tx1">
                    <a:lumMod val="75000"/>
                    <a:lumOff val="25000"/>
                  </a:schemeClr>
                </a:solidFill>
              </a:rPr>
              <a:t> [</a:t>
            </a:r>
            <a:r>
              <a:rPr lang="cy-GB" sz="1400" dirty="0">
                <a:solidFill>
                  <a:schemeClr val="tx1">
                    <a:lumMod val="75000"/>
                    <a:lumOff val="25000"/>
                  </a:schemeClr>
                </a:solidFill>
              </a:rPr>
              <a:t>Cyrchwyd</a:t>
            </a:r>
            <a:r>
              <a:rPr lang="en-GB" sz="1400" dirty="0">
                <a:solidFill>
                  <a:schemeClr val="tx1">
                    <a:lumMod val="75000"/>
                    <a:lumOff val="25000"/>
                  </a:schemeClr>
                </a:solidFill>
              </a:rPr>
              <a:t> 25/10/2024]</a:t>
            </a:r>
          </a:p>
          <a:p>
            <a:pPr marL="68580" indent="-68580">
              <a:spcBef>
                <a:spcPts val="450"/>
              </a:spcBef>
              <a:spcAft>
                <a:spcPts val="450"/>
              </a:spcAft>
              <a:defRPr/>
            </a:pPr>
            <a:r>
              <a:rPr lang="en-GB" sz="1400" dirty="0">
                <a:solidFill>
                  <a:schemeClr val="tx1">
                    <a:lumMod val="75000"/>
                    <a:lumOff val="25000"/>
                  </a:schemeClr>
                </a:solidFill>
              </a:rPr>
              <a:t>IPCC (</a:t>
            </a:r>
            <a:r>
              <a:rPr lang="cy-GB" sz="1400" noProof="0" dirty="0">
                <a:solidFill>
                  <a:schemeClr val="tx1">
                    <a:lumMod val="75000"/>
                    <a:lumOff val="25000"/>
                  </a:schemeClr>
                </a:solidFill>
              </a:rPr>
              <a:t>Dim Dyddiad</a:t>
            </a:r>
            <a:r>
              <a:rPr lang="en-GB" sz="1400" dirty="0">
                <a:solidFill>
                  <a:schemeClr val="tx1">
                    <a:lumMod val="75000"/>
                    <a:lumOff val="25000"/>
                  </a:schemeClr>
                </a:solidFill>
              </a:rPr>
              <a:t>) </a:t>
            </a:r>
            <a:r>
              <a:rPr lang="en-GB" sz="1400" i="1" dirty="0">
                <a:solidFill>
                  <a:schemeClr val="tx1">
                    <a:lumMod val="75000"/>
                    <a:lumOff val="25000"/>
                  </a:schemeClr>
                </a:solidFill>
              </a:rPr>
              <a:t>About the IPCC </a:t>
            </a:r>
            <a:r>
              <a:rPr lang="cy-GB" sz="1400" dirty="0">
                <a:solidFill>
                  <a:schemeClr val="tx1">
                    <a:lumMod val="75000"/>
                    <a:lumOff val="25000"/>
                  </a:schemeClr>
                </a:solidFill>
              </a:rPr>
              <a:t>Ar gael yn</a:t>
            </a:r>
            <a:r>
              <a:rPr lang="en-GB" sz="1400" dirty="0">
                <a:solidFill>
                  <a:schemeClr val="tx1">
                    <a:lumMod val="75000"/>
                    <a:lumOff val="25000"/>
                  </a:schemeClr>
                </a:solidFill>
              </a:rPr>
              <a:t>: </a:t>
            </a:r>
            <a:r>
              <a:rPr lang="en-GB" sz="1400" dirty="0">
                <a:hlinkClick r:id="rId7"/>
              </a:rPr>
              <a:t>About — IPCC</a:t>
            </a:r>
            <a:r>
              <a:rPr lang="en-GB" sz="1400" dirty="0"/>
              <a:t> [</a:t>
            </a:r>
            <a:r>
              <a:rPr lang="cy-GB" sz="1400" dirty="0">
                <a:solidFill>
                  <a:schemeClr val="tx1">
                    <a:lumMod val="75000"/>
                    <a:lumOff val="25000"/>
                  </a:schemeClr>
                </a:solidFill>
              </a:rPr>
              <a:t>Cyrchwyd</a:t>
            </a:r>
            <a:r>
              <a:rPr lang="en-GB" sz="1400" dirty="0"/>
              <a:t> 25/10/2024]</a:t>
            </a:r>
            <a:endParaRPr lang="en-GB" sz="1400" dirty="0">
              <a:solidFill>
                <a:schemeClr val="tx1">
                  <a:lumMod val="75000"/>
                  <a:lumOff val="25000"/>
                </a:schemeClr>
              </a:solidFill>
            </a:endParaRPr>
          </a:p>
          <a:p>
            <a:pPr marL="68580" indent="-68580">
              <a:spcBef>
                <a:spcPts val="450"/>
              </a:spcBef>
              <a:spcAft>
                <a:spcPts val="450"/>
              </a:spcAft>
              <a:defRPr/>
            </a:pPr>
            <a:r>
              <a:rPr lang="en-GB" sz="1400" dirty="0">
                <a:solidFill>
                  <a:schemeClr val="tx1">
                    <a:lumMod val="75000"/>
                    <a:lumOff val="25000"/>
                  </a:schemeClr>
                </a:solidFill>
              </a:rPr>
              <a:t>Jacobs, Michael, (1999)‘Sustainable Development as a Contested Concept’, </a:t>
            </a:r>
            <a:r>
              <a:rPr lang="en-GB" sz="1400" dirty="0" err="1">
                <a:solidFill>
                  <a:schemeClr val="tx1">
                    <a:lumMod val="75000"/>
                    <a:lumOff val="25000"/>
                  </a:schemeClr>
                </a:solidFill>
              </a:rPr>
              <a:t>yn</a:t>
            </a:r>
            <a:r>
              <a:rPr lang="en-GB" sz="1400" dirty="0">
                <a:solidFill>
                  <a:schemeClr val="tx1">
                    <a:lumMod val="75000"/>
                    <a:lumOff val="25000"/>
                  </a:schemeClr>
                </a:solidFill>
              </a:rPr>
              <a:t> Andrew Dobson (</a:t>
            </a:r>
            <a:r>
              <a:rPr lang="en-GB" sz="1400" dirty="0" err="1">
                <a:solidFill>
                  <a:schemeClr val="tx1">
                    <a:lumMod val="75000"/>
                    <a:lumOff val="25000"/>
                  </a:schemeClr>
                </a:solidFill>
              </a:rPr>
              <a:t>gol</a:t>
            </a:r>
            <a:r>
              <a:rPr lang="en-GB" sz="1400" dirty="0">
                <a:solidFill>
                  <a:schemeClr val="tx1">
                    <a:lumMod val="75000"/>
                    <a:lumOff val="25000"/>
                  </a:schemeClr>
                </a:solidFill>
              </a:rPr>
              <a:t>.), </a:t>
            </a:r>
            <a:r>
              <a:rPr lang="en-GB" sz="1400" i="1" dirty="0">
                <a:solidFill>
                  <a:schemeClr val="tx1">
                    <a:lumMod val="75000"/>
                    <a:lumOff val="25000"/>
                  </a:schemeClr>
                </a:solidFill>
              </a:rPr>
              <a:t>Fairness and Futurity: Essays on Environmental Sustainability and Social Justice </a:t>
            </a:r>
            <a:r>
              <a:rPr lang="cy-GB" sz="1400" dirty="0">
                <a:solidFill>
                  <a:schemeClr val="tx1">
                    <a:lumMod val="75000"/>
                    <a:lumOff val="25000"/>
                  </a:schemeClr>
                </a:solidFill>
              </a:rPr>
              <a:t>Rhydychen</a:t>
            </a:r>
            <a:r>
              <a:rPr lang="en-GB" sz="1400" dirty="0">
                <a:solidFill>
                  <a:schemeClr val="tx1">
                    <a:lumMod val="75000"/>
                    <a:lumOff val="25000"/>
                  </a:schemeClr>
                </a:solidFill>
              </a:rPr>
              <a:t>: Oxford University Press. </a:t>
            </a: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331371926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1494235" y="185455"/>
            <a:ext cx="5657850" cy="702116"/>
          </a:xfrm>
        </p:spPr>
        <p:txBody>
          <a:bodyPr/>
          <a:lstStyle/>
          <a:p>
            <a:pPr algn="ctr">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235390" y="1049478"/>
            <a:ext cx="8537417" cy="3618310"/>
          </a:xfrm>
        </p:spPr>
        <p:txBody>
          <a:bodyPr rtlCol="0">
            <a:noAutofit/>
          </a:bodyPr>
          <a:lstStyle/>
          <a:p>
            <a:pPr marL="68580" indent="-68580">
              <a:spcBef>
                <a:spcPts val="450"/>
              </a:spcBef>
              <a:spcAft>
                <a:spcPts val="450"/>
              </a:spcAft>
              <a:defRPr/>
            </a:pPr>
            <a:r>
              <a:rPr lang="en-GB" sz="1400" dirty="0" err="1">
                <a:solidFill>
                  <a:schemeClr val="tx1">
                    <a:lumMod val="75000"/>
                    <a:lumOff val="25000"/>
                  </a:schemeClr>
                </a:solidFill>
              </a:rPr>
              <a:t>Attfield</a:t>
            </a:r>
            <a:r>
              <a:rPr lang="en-GB" sz="1400" dirty="0">
                <a:solidFill>
                  <a:schemeClr val="tx1">
                    <a:lumMod val="75000"/>
                    <a:lumOff val="25000"/>
                  </a:schemeClr>
                </a:solidFill>
              </a:rPr>
              <a:t>, Robin, (2003). </a:t>
            </a:r>
            <a:r>
              <a:rPr lang="en-GB" sz="1400" i="1" dirty="0">
                <a:solidFill>
                  <a:schemeClr val="tx1">
                    <a:lumMod val="75000"/>
                    <a:lumOff val="25000"/>
                  </a:schemeClr>
                </a:solidFill>
              </a:rPr>
              <a:t>Environmental Ethics </a:t>
            </a:r>
            <a:r>
              <a:rPr lang="en-GB" sz="1400" dirty="0">
                <a:solidFill>
                  <a:schemeClr val="tx1">
                    <a:lumMod val="75000"/>
                    <a:lumOff val="25000"/>
                  </a:schemeClr>
                </a:solidFill>
              </a:rPr>
              <a:t>Oxford: Polity.</a:t>
            </a:r>
            <a:endParaRPr lang="en-GB" altLang="en-US" sz="1400" dirty="0">
              <a:solidFill>
                <a:schemeClr val="tx1">
                  <a:lumMod val="75000"/>
                  <a:lumOff val="25000"/>
                </a:schemeClr>
              </a:solidFill>
            </a:endParaRPr>
          </a:p>
          <a:p>
            <a:pPr marL="68580" indent="-68580">
              <a:spcBef>
                <a:spcPts val="450"/>
              </a:spcBef>
              <a:spcAft>
                <a:spcPts val="450"/>
              </a:spcAft>
              <a:defRPr/>
            </a:pPr>
            <a:r>
              <a:rPr lang="en-GB" altLang="en-US" sz="1400" dirty="0">
                <a:solidFill>
                  <a:schemeClr val="tx1">
                    <a:lumMod val="75000"/>
                    <a:lumOff val="25000"/>
                  </a:schemeClr>
                </a:solidFill>
              </a:rPr>
              <a:t>Adams </a:t>
            </a:r>
            <a:r>
              <a:rPr lang="en-GB" altLang="en-US" sz="1400" dirty="0" err="1">
                <a:solidFill>
                  <a:schemeClr val="tx1">
                    <a:lumMod val="75000"/>
                    <a:lumOff val="25000"/>
                  </a:schemeClr>
                </a:solidFill>
              </a:rPr>
              <a:t>W.M</a:t>
            </a:r>
            <a:r>
              <a:rPr lang="en-GB" altLang="en-US" sz="1400" dirty="0">
                <a:solidFill>
                  <a:schemeClr val="tx1">
                    <a:lumMod val="75000"/>
                    <a:lumOff val="25000"/>
                  </a:schemeClr>
                </a:solidFill>
              </a:rPr>
              <a:t>. Green Development (2008)  London: Routledge. Available at: </a:t>
            </a:r>
            <a:r>
              <a:rPr lang="en-GB" sz="1400" dirty="0">
                <a:hlinkClick r:id="rId2"/>
              </a:rPr>
              <a:t>Full details and actions for Green Development: Environment and Sustainability in a Developing World</a:t>
            </a:r>
            <a:r>
              <a:rPr lang="en-GB" altLang="en-US" sz="1400" dirty="0">
                <a:solidFill>
                  <a:schemeClr val="tx1">
                    <a:lumMod val="75000"/>
                    <a:lumOff val="25000"/>
                  </a:schemeClr>
                </a:solidFill>
              </a:rPr>
              <a:t>   [Accessed 25/10/2024]</a:t>
            </a:r>
          </a:p>
          <a:p>
            <a:pPr marL="68580" indent="-68580">
              <a:spcBef>
                <a:spcPts val="450"/>
              </a:spcBef>
              <a:spcAft>
                <a:spcPts val="450"/>
              </a:spcAft>
              <a:defRPr/>
            </a:pPr>
            <a:r>
              <a:rPr lang="en-GB" sz="1400" dirty="0" err="1">
                <a:solidFill>
                  <a:schemeClr val="tx1">
                    <a:lumMod val="75000"/>
                    <a:lumOff val="25000"/>
                  </a:schemeClr>
                </a:solidFill>
              </a:rPr>
              <a:t>Beder</a:t>
            </a:r>
            <a:r>
              <a:rPr lang="en-GB" sz="1400" dirty="0">
                <a:solidFill>
                  <a:schemeClr val="tx1">
                    <a:lumMod val="75000"/>
                    <a:lumOff val="25000"/>
                  </a:schemeClr>
                </a:solidFill>
              </a:rPr>
              <a:t>, Sharon, (1993) </a:t>
            </a:r>
            <a:r>
              <a:rPr lang="en-GB" sz="1400" i="1" dirty="0">
                <a:solidFill>
                  <a:schemeClr val="tx1">
                    <a:lumMod val="75000"/>
                    <a:lumOff val="25000"/>
                  </a:schemeClr>
                </a:solidFill>
              </a:rPr>
              <a:t>The Nature of Sustainable Development </a:t>
            </a:r>
            <a:r>
              <a:rPr lang="en-GB" sz="1400" dirty="0">
                <a:solidFill>
                  <a:schemeClr val="tx1">
                    <a:lumMod val="75000"/>
                    <a:lumOff val="25000"/>
                  </a:schemeClr>
                </a:solidFill>
              </a:rPr>
              <a:t>(Newham, Vic., Australia: Scribe Publications.</a:t>
            </a:r>
          </a:p>
          <a:p>
            <a:pPr marL="68580" indent="-68580">
              <a:spcBef>
                <a:spcPts val="450"/>
              </a:spcBef>
              <a:spcAft>
                <a:spcPts val="450"/>
              </a:spcAft>
              <a:defRPr/>
            </a:pPr>
            <a:r>
              <a:rPr lang="en-GB" altLang="en-US" sz="1400" dirty="0">
                <a:solidFill>
                  <a:schemeClr val="tx1">
                    <a:lumMod val="75000"/>
                    <a:lumOff val="25000"/>
                  </a:schemeClr>
                </a:solidFill>
              </a:rPr>
              <a:t>Buchanan, I. (2018) </a:t>
            </a:r>
            <a:r>
              <a:rPr lang="en-GB" altLang="en-US" sz="1400" i="1" dirty="0">
                <a:solidFill>
                  <a:schemeClr val="tx1">
                    <a:lumMod val="75000"/>
                    <a:lumOff val="25000"/>
                  </a:schemeClr>
                </a:solidFill>
              </a:rPr>
              <a:t>A Dictionary of Critical Theory (2 ed.)</a:t>
            </a:r>
            <a:r>
              <a:rPr lang="en-GB" altLang="en-US" sz="1400" dirty="0">
                <a:solidFill>
                  <a:schemeClr val="tx1">
                    <a:lumMod val="75000"/>
                    <a:lumOff val="25000"/>
                  </a:schemeClr>
                </a:solidFill>
              </a:rPr>
              <a:t>Oxford: OUP Available at: </a:t>
            </a:r>
            <a:r>
              <a:rPr lang="en-GB" sz="1400" dirty="0">
                <a:hlinkClick r:id="rId3"/>
              </a:rPr>
              <a:t>Complexity theory - Oxford Reference </a:t>
            </a:r>
            <a:r>
              <a:rPr lang="en-GB" altLang="en-US" sz="1400" dirty="0">
                <a:solidFill>
                  <a:schemeClr val="tx1">
                    <a:lumMod val="75000"/>
                    <a:lumOff val="25000"/>
                  </a:schemeClr>
                </a:solidFill>
              </a:rPr>
              <a:t>[Accessed 25/10/2024]</a:t>
            </a:r>
          </a:p>
          <a:p>
            <a:pPr marL="68580" indent="-68580">
              <a:spcBef>
                <a:spcPts val="450"/>
              </a:spcBef>
              <a:spcAft>
                <a:spcPts val="450"/>
              </a:spcAft>
              <a:defRPr/>
            </a:pPr>
            <a:r>
              <a:rPr lang="en-GB" altLang="en-US" sz="1400" dirty="0" err="1">
                <a:solidFill>
                  <a:schemeClr val="tx1">
                    <a:lumMod val="75000"/>
                    <a:lumOff val="25000"/>
                  </a:schemeClr>
                </a:solidFill>
              </a:rPr>
              <a:t>Cudworth</a:t>
            </a:r>
            <a:r>
              <a:rPr lang="en-GB" altLang="en-US" sz="1400" dirty="0">
                <a:solidFill>
                  <a:schemeClr val="tx1">
                    <a:lumMod val="75000"/>
                    <a:lumOff val="25000"/>
                  </a:schemeClr>
                </a:solidFill>
              </a:rPr>
              <a:t> E. Environment and Society London: Routledge. </a:t>
            </a:r>
          </a:p>
          <a:p>
            <a:pPr marL="68580" indent="-68580">
              <a:spcBef>
                <a:spcPts val="450"/>
              </a:spcBef>
              <a:spcAft>
                <a:spcPts val="450"/>
              </a:spcAft>
              <a:defRPr/>
            </a:pPr>
            <a:r>
              <a:rPr lang="en-GB" altLang="en-US" sz="1400" dirty="0">
                <a:solidFill>
                  <a:schemeClr val="tx1">
                    <a:lumMod val="75000"/>
                    <a:lumOff val="25000"/>
                  </a:schemeClr>
                </a:solidFill>
              </a:rPr>
              <a:t>Elkington, J. (1998). Partnerships from cannibals with forks: The triple bottom line of 21st‐century business. Environmental Quality Management, 8(1), 37-51. Available at: </a:t>
            </a:r>
            <a:r>
              <a:rPr lang="en-GB" sz="1400" dirty="0">
                <a:hlinkClick r:id="rId4"/>
              </a:rPr>
              <a:t>Partnerships from Cannibals with Forks: The Triple Bottom Line of 21st-Century Business. - EBSCO</a:t>
            </a:r>
            <a:r>
              <a:rPr lang="en-GB" altLang="en-US" sz="1400" dirty="0">
                <a:solidFill>
                  <a:schemeClr val="tx1">
                    <a:lumMod val="75000"/>
                    <a:lumOff val="25000"/>
                  </a:schemeClr>
                </a:solidFill>
              </a:rPr>
              <a:t>    [Accessed 25/10/2024]</a:t>
            </a:r>
          </a:p>
          <a:p>
            <a:pPr marL="68580" indent="-68580">
              <a:spcBef>
                <a:spcPts val="450"/>
              </a:spcBef>
              <a:spcAft>
                <a:spcPts val="450"/>
              </a:spcAft>
              <a:defRPr/>
            </a:pPr>
            <a:r>
              <a:rPr lang="en-GB" sz="1400" dirty="0" err="1">
                <a:solidFill>
                  <a:schemeClr val="tx1">
                    <a:lumMod val="75000"/>
                    <a:lumOff val="25000"/>
                  </a:schemeClr>
                </a:solidFill>
              </a:rPr>
              <a:t>Esteva</a:t>
            </a:r>
            <a:r>
              <a:rPr lang="en-GB" sz="1400" dirty="0">
                <a:solidFill>
                  <a:schemeClr val="tx1">
                    <a:lumMod val="75000"/>
                    <a:lumOff val="25000"/>
                  </a:schemeClr>
                </a:solidFill>
              </a:rPr>
              <a:t>, Gustavo, (1992). ‘Development’, in Wolfgang Sachs (ed.), </a:t>
            </a:r>
            <a:r>
              <a:rPr lang="en-GB" sz="1400" i="1" dirty="0">
                <a:solidFill>
                  <a:schemeClr val="tx1">
                    <a:lumMod val="75000"/>
                    <a:lumOff val="25000"/>
                  </a:schemeClr>
                </a:solidFill>
              </a:rPr>
              <a:t>The Development Dictionary </a:t>
            </a:r>
            <a:r>
              <a:rPr lang="en-GB" sz="1400" dirty="0">
                <a:solidFill>
                  <a:schemeClr val="tx1">
                    <a:lumMod val="75000"/>
                    <a:lumOff val="25000"/>
                  </a:schemeClr>
                </a:solidFill>
              </a:rPr>
              <a:t>London and Atlantic Highlands, NJ; Zed Books, pp.6-25. Available at </a:t>
            </a:r>
            <a:r>
              <a:rPr lang="en-GB" sz="1400" dirty="0">
                <a:hlinkClick r:id="rId5"/>
              </a:rPr>
              <a:t>The Development Dictionary - Google Books</a:t>
            </a:r>
            <a:r>
              <a:rPr lang="en-GB" sz="1400" dirty="0"/>
              <a:t> </a:t>
            </a:r>
            <a:r>
              <a:rPr lang="en-GB" sz="1400" dirty="0">
                <a:solidFill>
                  <a:schemeClr val="tx1">
                    <a:lumMod val="75000"/>
                    <a:lumOff val="25000"/>
                  </a:schemeClr>
                </a:solidFill>
              </a:rPr>
              <a:t>[Accessed 25/10/2024]</a:t>
            </a:r>
          </a:p>
          <a:p>
            <a:pPr marL="68580" indent="-68580">
              <a:spcBef>
                <a:spcPts val="450"/>
              </a:spcBef>
              <a:spcAft>
                <a:spcPts val="450"/>
              </a:spcAft>
              <a:defRPr/>
            </a:pPr>
            <a:r>
              <a:rPr lang="en-GB" sz="1400" dirty="0">
                <a:solidFill>
                  <a:schemeClr val="tx1">
                    <a:lumMod val="75000"/>
                    <a:lumOff val="25000"/>
                  </a:schemeClr>
                </a:solidFill>
              </a:rPr>
              <a:t>International Geosphere-Biosphere Programme (2012) </a:t>
            </a:r>
            <a:r>
              <a:rPr lang="en-GB" sz="1400" i="1" dirty="0">
                <a:solidFill>
                  <a:schemeClr val="tx1">
                    <a:lumMod val="75000"/>
                    <a:lumOff val="25000"/>
                  </a:schemeClr>
                </a:solidFill>
              </a:rPr>
              <a:t>State of the Planet Declaration</a:t>
            </a:r>
            <a:r>
              <a:rPr lang="en-GB" sz="1400" dirty="0">
                <a:solidFill>
                  <a:schemeClr val="tx1">
                    <a:lumMod val="75000"/>
                    <a:lumOff val="25000"/>
                  </a:schemeClr>
                </a:solidFill>
              </a:rPr>
              <a:t> Available at: </a:t>
            </a:r>
            <a:r>
              <a:rPr lang="en-GB" sz="1400" dirty="0">
                <a:hlinkClick r:id="rId6"/>
              </a:rPr>
              <a:t>State of the Planet Declaration – IGBP</a:t>
            </a:r>
            <a:r>
              <a:rPr lang="en-GB" sz="1400" dirty="0">
                <a:solidFill>
                  <a:schemeClr val="tx1">
                    <a:lumMod val="75000"/>
                    <a:lumOff val="25000"/>
                  </a:schemeClr>
                </a:solidFill>
              </a:rPr>
              <a:t> [Accessed 25/10/2024]</a:t>
            </a:r>
          </a:p>
          <a:p>
            <a:pPr marL="68580" indent="-68580">
              <a:spcBef>
                <a:spcPts val="450"/>
              </a:spcBef>
              <a:spcAft>
                <a:spcPts val="450"/>
              </a:spcAft>
              <a:defRPr/>
            </a:pPr>
            <a:r>
              <a:rPr lang="en-GB" sz="1400" dirty="0">
                <a:solidFill>
                  <a:schemeClr val="tx1">
                    <a:lumMod val="75000"/>
                    <a:lumOff val="25000"/>
                  </a:schemeClr>
                </a:solidFill>
              </a:rPr>
              <a:t>IPCC (No Date) </a:t>
            </a:r>
            <a:r>
              <a:rPr lang="en-GB" sz="1400" i="1" dirty="0">
                <a:solidFill>
                  <a:schemeClr val="tx1">
                    <a:lumMod val="75000"/>
                    <a:lumOff val="25000"/>
                  </a:schemeClr>
                </a:solidFill>
              </a:rPr>
              <a:t>About the IPCC </a:t>
            </a:r>
            <a:r>
              <a:rPr lang="en-GB" sz="1400" dirty="0">
                <a:solidFill>
                  <a:schemeClr val="tx1">
                    <a:lumMod val="75000"/>
                    <a:lumOff val="25000"/>
                  </a:schemeClr>
                </a:solidFill>
              </a:rPr>
              <a:t>Available at: </a:t>
            </a:r>
            <a:r>
              <a:rPr lang="en-GB" sz="1400" dirty="0">
                <a:hlinkClick r:id="rId7"/>
              </a:rPr>
              <a:t>About — IPCC</a:t>
            </a:r>
            <a:r>
              <a:rPr lang="en-GB" sz="1400" dirty="0"/>
              <a:t> [Accessed 25/10/2024]</a:t>
            </a:r>
            <a:endParaRPr lang="en-GB" sz="1400" dirty="0">
              <a:solidFill>
                <a:schemeClr val="tx1">
                  <a:lumMod val="75000"/>
                  <a:lumOff val="25000"/>
                </a:schemeClr>
              </a:solidFill>
            </a:endParaRPr>
          </a:p>
          <a:p>
            <a:pPr marL="68580" indent="-68580">
              <a:spcBef>
                <a:spcPts val="450"/>
              </a:spcBef>
              <a:spcAft>
                <a:spcPts val="450"/>
              </a:spcAft>
              <a:defRPr/>
            </a:pPr>
            <a:r>
              <a:rPr lang="en-GB" sz="1400" dirty="0">
                <a:solidFill>
                  <a:schemeClr val="tx1">
                    <a:lumMod val="75000"/>
                    <a:lumOff val="25000"/>
                  </a:schemeClr>
                </a:solidFill>
              </a:rPr>
              <a:t>Jacobs, Michael, (1999)‘Sustainable Development as a Contested Concept’, in Andrew Dobson (ed.), </a:t>
            </a:r>
            <a:r>
              <a:rPr lang="en-GB" sz="1400" i="1" dirty="0">
                <a:solidFill>
                  <a:schemeClr val="tx1">
                    <a:lumMod val="75000"/>
                    <a:lumOff val="25000"/>
                  </a:schemeClr>
                </a:solidFill>
              </a:rPr>
              <a:t>Fairness and Futurity: Essays on Environmental Sustainability and Social Justice </a:t>
            </a:r>
            <a:r>
              <a:rPr lang="en-GB" sz="1400" dirty="0">
                <a:solidFill>
                  <a:schemeClr val="tx1">
                    <a:lumMod val="75000"/>
                    <a:lumOff val="25000"/>
                  </a:schemeClr>
                </a:solidFill>
              </a:rPr>
              <a:t>Oxford: Oxford University Press. </a:t>
            </a:r>
            <a:endParaRPr lang="en-GB" altLang="en-US" sz="1400" dirty="0">
              <a:solidFill>
                <a:schemeClr val="tx1">
                  <a:lumMod val="75000"/>
                  <a:lumOff val="25000"/>
                </a:schemeClr>
              </a:solidFill>
            </a:endParaRPr>
          </a:p>
          <a:p>
            <a:pPr marL="0" indent="0">
              <a:spcBef>
                <a:spcPts val="450"/>
              </a:spcBef>
              <a:spcAft>
                <a:spcPts val="450"/>
              </a:spcAft>
              <a:buNone/>
              <a:defRPr/>
            </a:pPr>
            <a:endParaRPr lang="en-GB" sz="1400" dirty="0">
              <a:solidFill>
                <a:schemeClr val="tx1">
                  <a:lumMod val="75000"/>
                  <a:lumOff val="25000"/>
                </a:schemeClr>
              </a:solidFill>
            </a:endParaRPr>
          </a:p>
          <a:p>
            <a:pPr marL="68580" indent="-68580">
              <a:spcBef>
                <a:spcPts val="450"/>
              </a:spcBef>
              <a:spcAft>
                <a:spcPts val="450"/>
              </a:spcAft>
              <a:buNone/>
              <a:defRPr/>
            </a:pP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403609373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15DE27-01B6-1735-BE60-8EC5CF1EB990}"/>
            </a:ext>
          </a:extLst>
        </p:cNvPr>
        <p:cNvGrpSpPr/>
        <p:nvPr/>
      </p:nvGrpSpPr>
      <p:grpSpPr>
        <a:xfrm>
          <a:off x="0" y="0"/>
          <a:ext cx="0" cy="0"/>
          <a:chOff x="0" y="0"/>
          <a:chExt cx="0" cy="0"/>
        </a:xfrm>
      </p:grpSpPr>
      <p:sp>
        <p:nvSpPr>
          <p:cNvPr id="54274" name="Rectangle 2">
            <a:extLst>
              <a:ext uri="{FF2B5EF4-FFF2-40B4-BE49-F238E27FC236}">
                <a16:creationId xmlns:a16="http://schemas.microsoft.com/office/drawing/2014/main" id="{DB87B6A5-B8E4-B380-3387-A3E7DB143A65}"/>
              </a:ext>
            </a:extLst>
          </p:cNvPr>
          <p:cNvSpPr>
            <a:spLocks noGrp="1" noChangeArrowheads="1"/>
          </p:cNvSpPr>
          <p:nvPr>
            <p:ph type="title"/>
          </p:nvPr>
        </p:nvSpPr>
        <p:spPr>
          <a:xfrm>
            <a:off x="1494235" y="185455"/>
            <a:ext cx="5657850" cy="702116"/>
          </a:xfrm>
        </p:spPr>
        <p:txBody>
          <a:bodyPr/>
          <a:lstStyle/>
          <a:p>
            <a:pPr algn="ctr">
              <a:defRPr/>
            </a:pPr>
            <a:r>
              <a:rPr lang="cy-GB" b="1" noProof="0" dirty="0">
                <a:solidFill>
                  <a:schemeClr val="tx1">
                    <a:lumMod val="75000"/>
                    <a:lumOff val="25000"/>
                  </a:schemeClr>
                </a:solidFill>
              </a:rPr>
              <a:t>Cyfeirnodau</a:t>
            </a:r>
            <a:endParaRPr lang="en-GB" altLang="en-US" b="1" dirty="0">
              <a:solidFill>
                <a:schemeClr val="tx1">
                  <a:lumMod val="75000"/>
                  <a:lumOff val="25000"/>
                </a:schemeClr>
              </a:solidFill>
            </a:endParaRPr>
          </a:p>
        </p:txBody>
      </p:sp>
      <p:sp>
        <p:nvSpPr>
          <p:cNvPr id="54275" name="Rectangle 3">
            <a:extLst>
              <a:ext uri="{FF2B5EF4-FFF2-40B4-BE49-F238E27FC236}">
                <a16:creationId xmlns:a16="http://schemas.microsoft.com/office/drawing/2014/main" id="{BC7352BE-DC38-CA2F-1E80-5BECF979A679}"/>
              </a:ext>
            </a:extLst>
          </p:cNvPr>
          <p:cNvSpPr>
            <a:spLocks noGrp="1" noChangeArrowheads="1"/>
          </p:cNvSpPr>
          <p:nvPr>
            <p:ph idx="1"/>
          </p:nvPr>
        </p:nvSpPr>
        <p:spPr>
          <a:xfrm>
            <a:off x="235390" y="1049478"/>
            <a:ext cx="8537417" cy="3618310"/>
          </a:xfrm>
        </p:spPr>
        <p:txBody>
          <a:bodyPr rtlCol="0">
            <a:noAutofit/>
          </a:bodyPr>
          <a:lstStyle/>
          <a:p>
            <a:pPr marL="68580" indent="-68580">
              <a:spcBef>
                <a:spcPts val="450"/>
              </a:spcBef>
              <a:spcAft>
                <a:spcPts val="450"/>
              </a:spcAft>
              <a:defRPr/>
            </a:pPr>
            <a:r>
              <a:rPr lang="en-GB" sz="1400" dirty="0" err="1">
                <a:solidFill>
                  <a:schemeClr val="tx1">
                    <a:lumMod val="75000"/>
                    <a:lumOff val="25000"/>
                  </a:schemeClr>
                </a:solidFill>
              </a:rPr>
              <a:t>Kakuba</a:t>
            </a:r>
            <a:r>
              <a:rPr lang="en-GB" sz="1400" dirty="0">
                <a:solidFill>
                  <a:schemeClr val="tx1">
                    <a:lumMod val="75000"/>
                    <a:lumOff val="25000"/>
                  </a:schemeClr>
                </a:solidFill>
              </a:rPr>
              <a:t>, S. J. (2016) ‘Foreign Aid to Africa: Conceptualising Socio-Economic and Political Development Applying Complexity Theory’  </a:t>
            </a:r>
            <a:r>
              <a:rPr lang="en-GB" sz="1400" dirty="0" err="1">
                <a:solidFill>
                  <a:schemeClr val="tx1">
                    <a:lumMod val="75000"/>
                    <a:lumOff val="25000"/>
                  </a:schemeClr>
                </a:solidFill>
              </a:rPr>
              <a:t>yn</a:t>
            </a:r>
            <a:r>
              <a:rPr lang="en-GB" sz="1400" dirty="0">
                <a:solidFill>
                  <a:schemeClr val="tx1">
                    <a:lumMod val="75000"/>
                    <a:lumOff val="25000"/>
                  </a:schemeClr>
                </a:solidFill>
              </a:rPr>
              <a:t> </a:t>
            </a:r>
            <a:r>
              <a:rPr lang="en-GB" sz="1400" dirty="0" err="1">
                <a:solidFill>
                  <a:schemeClr val="tx1">
                    <a:lumMod val="75000"/>
                    <a:lumOff val="25000"/>
                  </a:schemeClr>
                </a:solidFill>
              </a:rPr>
              <a:t>Ercetin</a:t>
            </a:r>
            <a:r>
              <a:rPr lang="en-GB" sz="1400" dirty="0">
                <a:solidFill>
                  <a:schemeClr val="tx1">
                    <a:lumMod val="75000"/>
                    <a:lumOff val="25000"/>
                  </a:schemeClr>
                </a:solidFill>
              </a:rPr>
              <a:t>, S.S. a </a:t>
            </a:r>
            <a:r>
              <a:rPr lang="en-GB" sz="1400" dirty="0" err="1">
                <a:solidFill>
                  <a:schemeClr val="tx1">
                    <a:lumMod val="75000"/>
                    <a:lumOff val="25000"/>
                  </a:schemeClr>
                </a:solidFill>
              </a:rPr>
              <a:t>Bağcı</a:t>
            </a:r>
            <a:r>
              <a:rPr lang="en-GB" sz="1400" dirty="0">
                <a:solidFill>
                  <a:schemeClr val="tx1">
                    <a:lumMod val="75000"/>
                    <a:lumOff val="25000"/>
                  </a:schemeClr>
                </a:solidFill>
              </a:rPr>
              <a:t>, H. [</a:t>
            </a:r>
            <a:r>
              <a:rPr lang="en-GB" sz="1400" dirty="0" err="1">
                <a:solidFill>
                  <a:schemeClr val="tx1">
                    <a:lumMod val="75000"/>
                    <a:lumOff val="25000"/>
                  </a:schemeClr>
                </a:solidFill>
              </a:rPr>
              <a:t>Goln</a:t>
            </a:r>
            <a:r>
              <a:rPr lang="en-GB" sz="1400" dirty="0">
                <a:solidFill>
                  <a:schemeClr val="tx1">
                    <a:lumMod val="75000"/>
                    <a:lumOff val="25000"/>
                  </a:schemeClr>
                </a:solidFill>
              </a:rPr>
              <a:t>.] (2016) </a:t>
            </a:r>
            <a:r>
              <a:rPr lang="en-GB" sz="1400" i="1" dirty="0">
                <a:solidFill>
                  <a:schemeClr val="tx1">
                    <a:lumMod val="75000"/>
                    <a:lumOff val="25000"/>
                  </a:schemeClr>
                </a:solidFill>
              </a:rPr>
              <a:t>Handbook of research on chaos and complexity theory in the social sciences</a:t>
            </a:r>
            <a:r>
              <a:rPr lang="en-GB" sz="1400" dirty="0">
                <a:solidFill>
                  <a:schemeClr val="tx1">
                    <a:lumMod val="75000"/>
                    <a:lumOff val="25000"/>
                  </a:schemeClr>
                </a:solidFill>
              </a:rPr>
              <a:t>. Hershey, Pennsylvania: Information Science Reference. </a:t>
            </a:r>
            <a:r>
              <a:rPr lang="cy-GB" sz="1400" dirty="0">
                <a:solidFill>
                  <a:schemeClr val="tx1">
                    <a:lumMod val="75000"/>
                    <a:lumOff val="25000"/>
                  </a:schemeClr>
                </a:solidFill>
              </a:rPr>
              <a:t>Ar gael yn</a:t>
            </a:r>
            <a:r>
              <a:rPr lang="en-GB" sz="1400" dirty="0">
                <a:solidFill>
                  <a:schemeClr val="tx1">
                    <a:lumMod val="75000"/>
                    <a:lumOff val="25000"/>
                  </a:schemeClr>
                </a:solidFill>
              </a:rPr>
              <a:t>:   </a:t>
            </a:r>
            <a:r>
              <a:rPr lang="en-GB" sz="1400" dirty="0">
                <a:hlinkClick r:id="rId2"/>
              </a:rPr>
              <a:t>Handbook of Research on Chaos and Complexity Theory in the Social Sciences | IGI Global </a:t>
            </a:r>
            <a:r>
              <a:rPr lang="en-GB" sz="1400" dirty="0">
                <a:solidFill>
                  <a:schemeClr val="tx1">
                    <a:lumMod val="75000"/>
                    <a:lumOff val="25000"/>
                  </a:schemeClr>
                </a:solidFill>
              </a:rPr>
              <a:t>[</a:t>
            </a:r>
            <a:r>
              <a:rPr lang="cy-GB" sz="1400" dirty="0">
                <a:solidFill>
                  <a:schemeClr val="tx1">
                    <a:lumMod val="75000"/>
                    <a:lumOff val="25000"/>
                  </a:schemeClr>
                </a:solidFill>
              </a:rPr>
              <a:t>Cyrchwyd</a:t>
            </a:r>
            <a:r>
              <a:rPr lang="en-GB" sz="1400" dirty="0">
                <a:solidFill>
                  <a:schemeClr val="tx1">
                    <a:lumMod val="75000"/>
                    <a:lumOff val="25000"/>
                  </a:schemeClr>
                </a:solidFill>
              </a:rPr>
              <a:t> 13/03/2023] </a:t>
            </a:r>
            <a:r>
              <a:rPr lang="cy-GB" sz="1400" noProof="0" dirty="0">
                <a:solidFill>
                  <a:schemeClr val="tx1">
                    <a:lumMod val="75000"/>
                    <a:lumOff val="25000"/>
                  </a:schemeClr>
                </a:solidFill>
              </a:rPr>
              <a:t>*Nid yw ar gael </a:t>
            </a:r>
            <a:r>
              <a:rPr lang="cy-GB" sz="1400" dirty="0">
                <a:solidFill>
                  <a:schemeClr val="tx1">
                    <a:lumMod val="75000"/>
                    <a:lumOff val="25000"/>
                  </a:schemeClr>
                </a:solidFill>
              </a:rPr>
              <a:t>drwy’r llyfrgell</a:t>
            </a:r>
            <a:endParaRPr lang="en-GB" sz="1400" dirty="0">
              <a:solidFill>
                <a:schemeClr val="tx1">
                  <a:lumMod val="75000"/>
                  <a:lumOff val="25000"/>
                </a:schemeClr>
              </a:solidFill>
            </a:endParaRPr>
          </a:p>
          <a:p>
            <a:pPr marL="68580" indent="-68580">
              <a:spcBef>
                <a:spcPts val="450"/>
              </a:spcBef>
              <a:spcAft>
                <a:spcPts val="450"/>
              </a:spcAft>
              <a:defRPr/>
            </a:pPr>
            <a:r>
              <a:rPr lang="en-GB" sz="1400" dirty="0">
                <a:solidFill>
                  <a:schemeClr val="tx1">
                    <a:lumMod val="75000"/>
                    <a:lumOff val="25000"/>
                  </a:schemeClr>
                </a:solidFill>
              </a:rPr>
              <a:t>McKeown, R. (2002). </a:t>
            </a:r>
            <a:r>
              <a:rPr lang="en-GB" sz="1400" i="1" dirty="0">
                <a:solidFill>
                  <a:schemeClr val="tx1">
                    <a:lumMod val="75000"/>
                    <a:lumOff val="25000"/>
                  </a:schemeClr>
                </a:solidFill>
              </a:rPr>
              <a:t>The ESD Toolkit 2.0</a:t>
            </a:r>
            <a:r>
              <a:rPr lang="en-GB" sz="1400" dirty="0">
                <a:solidFill>
                  <a:schemeClr val="tx1">
                    <a:lumMod val="75000"/>
                    <a:lumOff val="25000"/>
                  </a:schemeClr>
                </a:solidFill>
              </a:rPr>
              <a:t>. </a:t>
            </a:r>
            <a:r>
              <a:rPr lang="cy-GB" sz="1400" noProof="0" dirty="0">
                <a:solidFill>
                  <a:schemeClr val="tx1">
                    <a:lumMod val="75000"/>
                    <a:lumOff val="25000"/>
                  </a:schemeClr>
                </a:solidFill>
              </a:rPr>
              <a:t>Dogfen a gyhoeddwyd ar y we. Ar </a:t>
            </a:r>
            <a:r>
              <a:rPr lang="cy-GB" sz="1400" dirty="0">
                <a:solidFill>
                  <a:schemeClr val="tx1">
                    <a:lumMod val="75000"/>
                    <a:lumOff val="25000"/>
                  </a:schemeClr>
                </a:solidFill>
              </a:rPr>
              <a:t>gael yn</a:t>
            </a:r>
            <a:r>
              <a:rPr lang="en-GB" sz="1400" dirty="0">
                <a:solidFill>
                  <a:schemeClr val="tx1">
                    <a:lumMod val="75000"/>
                    <a:lumOff val="25000"/>
                  </a:schemeClr>
                </a:solidFill>
              </a:rPr>
              <a:t>: </a:t>
            </a:r>
            <a:r>
              <a:rPr lang="en-GB" sz="1400" dirty="0">
                <a:hlinkClick r:id="rId3"/>
              </a:rPr>
              <a:t>Untitled Document </a:t>
            </a:r>
            <a:r>
              <a:rPr lang="en-GB" sz="1400" dirty="0"/>
              <a:t> </a:t>
            </a:r>
            <a:r>
              <a:rPr lang="en-GB" sz="1400" dirty="0">
                <a:solidFill>
                  <a:schemeClr val="tx1">
                    <a:lumMod val="75000"/>
                    <a:lumOff val="25000"/>
                  </a:schemeClr>
                </a:solidFill>
              </a:rPr>
              <a:t>[</a:t>
            </a:r>
            <a:r>
              <a:rPr lang="cy-GB" sz="1400" dirty="0">
                <a:solidFill>
                  <a:schemeClr val="tx1">
                    <a:lumMod val="75000"/>
                    <a:lumOff val="25000"/>
                  </a:schemeClr>
                </a:solidFill>
              </a:rPr>
              <a:t>Cyrchwyd</a:t>
            </a:r>
            <a:r>
              <a:rPr lang="en-GB" sz="1400" dirty="0">
                <a:solidFill>
                  <a:schemeClr val="tx1">
                    <a:lumMod val="75000"/>
                    <a:lumOff val="25000"/>
                  </a:schemeClr>
                </a:solidFill>
              </a:rPr>
              <a:t> 2]5/10/2024]</a:t>
            </a:r>
          </a:p>
          <a:p>
            <a:pPr marL="68580" indent="-68580">
              <a:spcBef>
                <a:spcPts val="450"/>
              </a:spcBef>
              <a:spcAft>
                <a:spcPts val="450"/>
              </a:spcAft>
              <a:defRPr/>
            </a:pPr>
            <a:r>
              <a:rPr lang="en-GB" sz="1400" dirty="0">
                <a:solidFill>
                  <a:schemeClr val="tx1">
                    <a:lumMod val="75000"/>
                    <a:lumOff val="25000"/>
                  </a:schemeClr>
                </a:solidFill>
              </a:rPr>
              <a:t>Meadows, D. </a:t>
            </a:r>
            <a:r>
              <a:rPr lang="en-GB" sz="1400" i="1" dirty="0">
                <a:solidFill>
                  <a:schemeClr val="tx1">
                    <a:lumMod val="75000"/>
                    <a:lumOff val="25000"/>
                  </a:schemeClr>
                </a:solidFill>
              </a:rPr>
              <a:t>et al</a:t>
            </a:r>
            <a:r>
              <a:rPr lang="en-GB" sz="1400" dirty="0">
                <a:solidFill>
                  <a:schemeClr val="tx1">
                    <a:lumMod val="75000"/>
                    <a:lumOff val="25000"/>
                  </a:schemeClr>
                </a:solidFill>
              </a:rPr>
              <a:t> (2005) </a:t>
            </a:r>
            <a:r>
              <a:rPr lang="en-GB" sz="1400" i="1" dirty="0">
                <a:solidFill>
                  <a:schemeClr val="tx1">
                    <a:lumMod val="75000"/>
                    <a:lumOff val="25000"/>
                  </a:schemeClr>
                </a:solidFill>
              </a:rPr>
              <a:t>The Limits to Growth: The 30-year Update </a:t>
            </a:r>
            <a:r>
              <a:rPr lang="cy-GB" sz="1400" noProof="0" dirty="0">
                <a:solidFill>
                  <a:schemeClr val="tx1">
                    <a:lumMod val="75000"/>
                    <a:lumOff val="25000"/>
                  </a:schemeClr>
                </a:solidFill>
              </a:rPr>
              <a:t>Llundain</a:t>
            </a:r>
            <a:r>
              <a:rPr lang="en-GB" sz="1400" dirty="0">
                <a:solidFill>
                  <a:schemeClr val="tx1">
                    <a:lumMod val="75000"/>
                    <a:lumOff val="25000"/>
                  </a:schemeClr>
                </a:solidFill>
              </a:rPr>
              <a:t>: Routledge </a:t>
            </a:r>
            <a:r>
              <a:rPr lang="cy-GB" sz="1400" dirty="0">
                <a:solidFill>
                  <a:schemeClr val="tx1">
                    <a:lumMod val="75000"/>
                    <a:lumOff val="25000"/>
                  </a:schemeClr>
                </a:solidFill>
              </a:rPr>
              <a:t>Ar gael yn</a:t>
            </a:r>
            <a:r>
              <a:rPr lang="en-GB" sz="1400" dirty="0">
                <a:solidFill>
                  <a:schemeClr val="tx1">
                    <a:lumMod val="75000"/>
                    <a:lumOff val="25000"/>
                  </a:schemeClr>
                </a:solidFill>
              </a:rPr>
              <a:t>: </a:t>
            </a:r>
            <a:r>
              <a:rPr lang="en-GB" sz="1400" dirty="0">
                <a:hlinkClick r:id="rId4"/>
              </a:rPr>
              <a:t>Full details and actions for The Limits to Growth: The 30-year Update</a:t>
            </a:r>
            <a:r>
              <a:rPr lang="en-GB" sz="1400" dirty="0"/>
              <a:t> </a:t>
            </a:r>
            <a:r>
              <a:rPr lang="en-GB" sz="1400" dirty="0">
                <a:solidFill>
                  <a:schemeClr val="tx1">
                    <a:lumMod val="75000"/>
                    <a:lumOff val="25000"/>
                  </a:schemeClr>
                </a:solidFill>
              </a:rPr>
              <a:t>[</a:t>
            </a:r>
            <a:r>
              <a:rPr lang="cy-GB" sz="1400" dirty="0">
                <a:solidFill>
                  <a:schemeClr val="tx1">
                    <a:lumMod val="75000"/>
                    <a:lumOff val="25000"/>
                  </a:schemeClr>
                </a:solidFill>
              </a:rPr>
              <a:t>Cyrchwyd</a:t>
            </a:r>
            <a:r>
              <a:rPr lang="en-GB" sz="1400" dirty="0">
                <a:solidFill>
                  <a:schemeClr val="tx1">
                    <a:lumMod val="75000"/>
                    <a:lumOff val="25000"/>
                  </a:schemeClr>
                </a:solidFill>
              </a:rPr>
              <a:t> 25/10/2024]</a:t>
            </a:r>
          </a:p>
          <a:p>
            <a:pPr marL="68580" indent="-68580">
              <a:spcBef>
                <a:spcPts val="450"/>
              </a:spcBef>
              <a:spcAft>
                <a:spcPts val="450"/>
              </a:spcAft>
              <a:defRPr/>
            </a:pPr>
            <a:r>
              <a:rPr lang="en-GB" sz="1400" dirty="0">
                <a:solidFill>
                  <a:schemeClr val="tx1">
                    <a:lumMod val="75000"/>
                    <a:lumOff val="25000"/>
                  </a:schemeClr>
                </a:solidFill>
              </a:rPr>
              <a:t>Peter, C., &amp; Swilling, M. (2014). Linking Complexity and Sustainability Theories: Implications for </a:t>
            </a:r>
            <a:r>
              <a:rPr lang="en-GB" sz="1400" dirty="0" err="1">
                <a:solidFill>
                  <a:schemeClr val="tx1">
                    <a:lumMod val="75000"/>
                    <a:lumOff val="25000"/>
                  </a:schemeClr>
                </a:solidFill>
              </a:rPr>
              <a:t>Modeling</a:t>
            </a:r>
            <a:r>
              <a:rPr lang="en-GB" sz="1400" dirty="0">
                <a:solidFill>
                  <a:schemeClr val="tx1">
                    <a:lumMod val="75000"/>
                    <a:lumOff val="25000"/>
                  </a:schemeClr>
                </a:solidFill>
              </a:rPr>
              <a:t> Sustainability Transitions. Sustainability, 6(3), 1594–1622. </a:t>
            </a:r>
            <a:r>
              <a:rPr lang="cy-GB" sz="1400" dirty="0">
                <a:solidFill>
                  <a:schemeClr val="tx1">
                    <a:lumMod val="75000"/>
                    <a:lumOff val="25000"/>
                  </a:schemeClr>
                </a:solidFill>
              </a:rPr>
              <a:t>Ar gael yn</a:t>
            </a:r>
            <a:r>
              <a:rPr lang="en-GB" sz="1400" dirty="0">
                <a:solidFill>
                  <a:schemeClr val="tx1">
                    <a:lumMod val="75000"/>
                    <a:lumOff val="25000"/>
                  </a:schemeClr>
                </a:solidFill>
              </a:rPr>
              <a:t>: </a:t>
            </a:r>
            <a:r>
              <a:rPr lang="en-GB" sz="1050" dirty="0">
                <a:hlinkClick r:id="rId5"/>
              </a:rPr>
              <a:t>Linking Complexity and Sustainability Theories: Implications for </a:t>
            </a:r>
            <a:r>
              <a:rPr lang="en-GB" sz="1050" dirty="0" err="1">
                <a:hlinkClick r:id="rId5"/>
              </a:rPr>
              <a:t>Modeling</a:t>
            </a:r>
            <a:r>
              <a:rPr lang="en-GB" sz="1050" dirty="0">
                <a:hlinkClick r:id="rId5"/>
              </a:rPr>
              <a:t> Sustainability Transitions - ProQuest</a:t>
            </a:r>
            <a:r>
              <a:rPr lang="en-GB" sz="1400" dirty="0">
                <a:solidFill>
                  <a:schemeClr val="tx1">
                    <a:lumMod val="75000"/>
                    <a:lumOff val="25000"/>
                  </a:schemeClr>
                </a:solidFill>
              </a:rPr>
              <a:t>   [</a:t>
            </a:r>
            <a:r>
              <a:rPr lang="cy-GB" sz="1400" dirty="0">
                <a:solidFill>
                  <a:schemeClr val="tx1">
                    <a:lumMod val="75000"/>
                    <a:lumOff val="25000"/>
                  </a:schemeClr>
                </a:solidFill>
              </a:rPr>
              <a:t>Cyrchwyd</a:t>
            </a:r>
            <a:r>
              <a:rPr lang="en-GB" sz="1400" dirty="0">
                <a:solidFill>
                  <a:schemeClr val="tx1">
                    <a:lumMod val="75000"/>
                    <a:lumOff val="25000"/>
                  </a:schemeClr>
                </a:solidFill>
              </a:rPr>
              <a:t> 25/10/2024]</a:t>
            </a:r>
          </a:p>
          <a:p>
            <a:pPr marL="68580" indent="-68580">
              <a:spcBef>
                <a:spcPts val="450"/>
              </a:spcBef>
              <a:spcAft>
                <a:spcPts val="450"/>
              </a:spcAft>
              <a:defRPr/>
            </a:pPr>
            <a:r>
              <a:rPr lang="en-GB" altLang="en-US" sz="1400" dirty="0"/>
              <a:t>Rosane, Olivia (2019). </a:t>
            </a:r>
            <a:r>
              <a:rPr lang="en-GB" altLang="en-US" sz="1400" dirty="0">
                <a:hlinkClick r:id="rId6"/>
              </a:rPr>
              <a:t>"UN Climate Action Summit Falls 'Woefully Short' of Expectations"</a:t>
            </a:r>
            <a:r>
              <a:rPr lang="en-GB" altLang="en-US" sz="1400" dirty="0"/>
              <a:t>.  </a:t>
            </a:r>
            <a:r>
              <a:rPr lang="en-GB" altLang="en-US" sz="1400" dirty="0" err="1"/>
              <a:t>Ecowatch</a:t>
            </a:r>
            <a:r>
              <a:rPr lang="en-GB" altLang="en-US" sz="1400" dirty="0"/>
              <a:t>. </a:t>
            </a:r>
            <a:r>
              <a:rPr lang="cy-GB" sz="1400" noProof="0" dirty="0">
                <a:hlinkClick r:id="rId7"/>
              </a:rPr>
              <a:t>Archifwyd</a:t>
            </a:r>
            <a:r>
              <a:rPr lang="cy-GB" sz="1400" noProof="0" dirty="0"/>
              <a:t> o’r gwreiddiol ar 2019-09-25. </a:t>
            </a:r>
            <a:r>
              <a:rPr lang="en-GB" altLang="en-US" sz="1400" dirty="0"/>
              <a:t>[</a:t>
            </a:r>
            <a:r>
              <a:rPr lang="cy-GB" sz="1400" dirty="0">
                <a:solidFill>
                  <a:schemeClr val="tx1">
                    <a:lumMod val="75000"/>
                    <a:lumOff val="25000"/>
                  </a:schemeClr>
                </a:solidFill>
              </a:rPr>
              <a:t>Cyrchwyd</a:t>
            </a:r>
            <a:r>
              <a:rPr lang="en-GB" altLang="en-US" sz="1400" dirty="0"/>
              <a:t> 25/10/2024]</a:t>
            </a:r>
            <a:endParaRPr lang="en-GB" sz="1400" dirty="0">
              <a:solidFill>
                <a:schemeClr val="tx1">
                  <a:lumMod val="75000"/>
                  <a:lumOff val="25000"/>
                </a:schemeClr>
              </a:solidFill>
            </a:endParaRPr>
          </a:p>
          <a:p>
            <a:pPr marL="68580" indent="-68580">
              <a:spcBef>
                <a:spcPts val="450"/>
              </a:spcBef>
              <a:spcAft>
                <a:spcPts val="450"/>
              </a:spcAft>
              <a:defRPr/>
            </a:pPr>
            <a:r>
              <a:rPr lang="en-GB" altLang="en-US" sz="1400" dirty="0">
                <a:solidFill>
                  <a:schemeClr val="tx1">
                    <a:lumMod val="75000"/>
                    <a:lumOff val="25000"/>
                  </a:schemeClr>
                </a:solidFill>
              </a:rPr>
              <a:t>Scott W. a Gough S.  (2003) Sustainable Development  Framing the Issues. </a:t>
            </a:r>
            <a:r>
              <a:rPr lang="cy-GB" sz="1400" dirty="0">
                <a:solidFill>
                  <a:schemeClr val="tx1">
                    <a:lumMod val="75000"/>
                    <a:lumOff val="25000"/>
                  </a:schemeClr>
                </a:solidFill>
              </a:rPr>
              <a:t>Llundain</a:t>
            </a:r>
            <a:r>
              <a:rPr lang="en-GB" altLang="en-US" sz="1400" dirty="0">
                <a:solidFill>
                  <a:schemeClr val="tx1">
                    <a:lumMod val="75000"/>
                    <a:lumOff val="25000"/>
                  </a:schemeClr>
                </a:solidFill>
              </a:rPr>
              <a:t>: Routledge Falmer. </a:t>
            </a:r>
          </a:p>
          <a:p>
            <a:pPr marL="68580" indent="-68580">
              <a:spcBef>
                <a:spcPts val="450"/>
              </a:spcBef>
              <a:spcAft>
                <a:spcPts val="450"/>
              </a:spcAft>
              <a:defRPr/>
            </a:pPr>
            <a:r>
              <a:rPr lang="en-GB" sz="1400" dirty="0">
                <a:solidFill>
                  <a:schemeClr val="tx1">
                    <a:lumMod val="75000"/>
                    <a:lumOff val="25000"/>
                  </a:schemeClr>
                </a:solidFill>
              </a:rPr>
              <a:t>Shiva, Vandana, (1988) </a:t>
            </a:r>
            <a:r>
              <a:rPr lang="en-GB" sz="1400" i="1" dirty="0">
                <a:solidFill>
                  <a:schemeClr val="tx1">
                    <a:lumMod val="75000"/>
                    <a:lumOff val="25000"/>
                  </a:schemeClr>
                </a:solidFill>
              </a:rPr>
              <a:t>Staying Alive: Women, Ecology and Survival in India </a:t>
            </a:r>
            <a:r>
              <a:rPr lang="en-GB" sz="1400" dirty="0">
                <a:solidFill>
                  <a:schemeClr val="tx1">
                    <a:lumMod val="75000"/>
                    <a:lumOff val="25000"/>
                  </a:schemeClr>
                </a:solidFill>
              </a:rPr>
              <a:t>(</a:t>
            </a:r>
            <a:r>
              <a:rPr lang="cy-GB" sz="1400" dirty="0">
                <a:solidFill>
                  <a:schemeClr val="tx1">
                    <a:lumMod val="75000"/>
                    <a:lumOff val="25000"/>
                  </a:schemeClr>
                </a:solidFill>
              </a:rPr>
              <a:t>Llundain</a:t>
            </a:r>
            <a:r>
              <a:rPr lang="en-GB" sz="1400" dirty="0">
                <a:solidFill>
                  <a:schemeClr val="tx1">
                    <a:lumMod val="75000"/>
                    <a:lumOff val="25000"/>
                  </a:schemeClr>
                </a:solidFill>
              </a:rPr>
              <a:t>: Zed Books,), pen.1 </a:t>
            </a:r>
            <a:r>
              <a:rPr lang="en-GB" sz="1400" dirty="0">
                <a:hlinkClick r:id="rId8"/>
              </a:rPr>
              <a:t>Sustainable Development and Learning: Framing the Issues - Stephen Gough, William Scott - Google Books </a:t>
            </a:r>
            <a:r>
              <a:rPr lang="en-GB" sz="1400" dirty="0"/>
              <a:t> </a:t>
            </a:r>
            <a:r>
              <a:rPr lang="en-GB" sz="1400" dirty="0">
                <a:solidFill>
                  <a:schemeClr val="tx1">
                    <a:lumMod val="75000"/>
                    <a:lumOff val="25000"/>
                  </a:schemeClr>
                </a:solidFill>
              </a:rPr>
              <a:t>[</a:t>
            </a:r>
            <a:r>
              <a:rPr lang="cy-GB" sz="1400" dirty="0">
                <a:solidFill>
                  <a:schemeClr val="tx1">
                    <a:lumMod val="75000"/>
                    <a:lumOff val="25000"/>
                  </a:schemeClr>
                </a:solidFill>
              </a:rPr>
              <a:t>Cyrchwyd</a:t>
            </a:r>
            <a:r>
              <a:rPr lang="en-GB" sz="1400" dirty="0">
                <a:solidFill>
                  <a:schemeClr val="tx1">
                    <a:lumMod val="75000"/>
                    <a:lumOff val="25000"/>
                  </a:schemeClr>
                </a:solidFill>
              </a:rPr>
              <a:t> 25/10/2024]</a:t>
            </a: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258446690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1566532" y="13439"/>
            <a:ext cx="5657850" cy="702116"/>
          </a:xfrm>
        </p:spPr>
        <p:txBody>
          <a:bodyPr/>
          <a:lstStyle/>
          <a:p>
            <a:pPr algn="ctr">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199176" y="1014320"/>
            <a:ext cx="8392562" cy="3618310"/>
          </a:xfrm>
        </p:spPr>
        <p:txBody>
          <a:bodyPr rtlCol="0">
            <a:noAutofit/>
          </a:bodyPr>
          <a:lstStyle/>
          <a:p>
            <a:pPr marL="68580" indent="-68580">
              <a:spcBef>
                <a:spcPts val="450"/>
              </a:spcBef>
              <a:spcAft>
                <a:spcPts val="450"/>
              </a:spcAft>
              <a:defRPr/>
            </a:pPr>
            <a:r>
              <a:rPr lang="en-GB" sz="1400" dirty="0" err="1">
                <a:solidFill>
                  <a:schemeClr val="tx1">
                    <a:lumMod val="75000"/>
                    <a:lumOff val="25000"/>
                  </a:schemeClr>
                </a:solidFill>
              </a:rPr>
              <a:t>Kakuba</a:t>
            </a:r>
            <a:r>
              <a:rPr lang="en-GB" sz="1400" dirty="0">
                <a:solidFill>
                  <a:schemeClr val="tx1">
                    <a:lumMod val="75000"/>
                    <a:lumOff val="25000"/>
                  </a:schemeClr>
                </a:solidFill>
              </a:rPr>
              <a:t>, S. J. (2016) ‘Foreign Aid to Africa: Conceptualising Socio-Economic and Political Development Applying Complexity Theory’  in </a:t>
            </a:r>
            <a:r>
              <a:rPr lang="en-GB" sz="1400" dirty="0" err="1">
                <a:solidFill>
                  <a:schemeClr val="tx1">
                    <a:lumMod val="75000"/>
                    <a:lumOff val="25000"/>
                  </a:schemeClr>
                </a:solidFill>
              </a:rPr>
              <a:t>Ercetin</a:t>
            </a:r>
            <a:r>
              <a:rPr lang="en-GB" sz="1400" dirty="0">
                <a:solidFill>
                  <a:schemeClr val="tx1">
                    <a:lumMod val="75000"/>
                    <a:lumOff val="25000"/>
                  </a:schemeClr>
                </a:solidFill>
              </a:rPr>
              <a:t>, S.S. and </a:t>
            </a:r>
            <a:r>
              <a:rPr lang="en-GB" sz="1400" dirty="0" err="1">
                <a:solidFill>
                  <a:schemeClr val="tx1">
                    <a:lumMod val="75000"/>
                    <a:lumOff val="25000"/>
                  </a:schemeClr>
                </a:solidFill>
              </a:rPr>
              <a:t>Bağcı</a:t>
            </a:r>
            <a:r>
              <a:rPr lang="en-GB" sz="1400" dirty="0">
                <a:solidFill>
                  <a:schemeClr val="tx1">
                    <a:lumMod val="75000"/>
                    <a:lumOff val="25000"/>
                  </a:schemeClr>
                </a:solidFill>
              </a:rPr>
              <a:t>, H. [Eds.] (2016) </a:t>
            </a:r>
            <a:r>
              <a:rPr lang="en-GB" sz="1400" i="1" dirty="0">
                <a:solidFill>
                  <a:schemeClr val="tx1">
                    <a:lumMod val="75000"/>
                    <a:lumOff val="25000"/>
                  </a:schemeClr>
                </a:solidFill>
              </a:rPr>
              <a:t>Handbook of research on chaos and complexity theory in the social sciences</a:t>
            </a:r>
            <a:r>
              <a:rPr lang="en-GB" sz="1400" dirty="0">
                <a:solidFill>
                  <a:schemeClr val="tx1">
                    <a:lumMod val="75000"/>
                    <a:lumOff val="25000"/>
                  </a:schemeClr>
                </a:solidFill>
              </a:rPr>
              <a:t>. Hershey, Pennsylvania: Information Science Reference. Available at:   </a:t>
            </a:r>
            <a:r>
              <a:rPr lang="en-GB" sz="1400" dirty="0">
                <a:hlinkClick r:id="rId2"/>
              </a:rPr>
              <a:t>Handbook of Research on Chaos and Complexity Theory in the Social Sciences | IGI Global </a:t>
            </a:r>
            <a:r>
              <a:rPr lang="en-GB" sz="1400" dirty="0">
                <a:solidFill>
                  <a:schemeClr val="tx1">
                    <a:lumMod val="75000"/>
                    <a:lumOff val="25000"/>
                  </a:schemeClr>
                </a:solidFill>
              </a:rPr>
              <a:t>[Accessed 13/03/2023] *Not available via library</a:t>
            </a:r>
          </a:p>
          <a:p>
            <a:pPr marL="68580" indent="-68580">
              <a:spcBef>
                <a:spcPts val="450"/>
              </a:spcBef>
              <a:spcAft>
                <a:spcPts val="450"/>
              </a:spcAft>
              <a:defRPr/>
            </a:pPr>
            <a:r>
              <a:rPr lang="en-GB" sz="1400" dirty="0">
                <a:solidFill>
                  <a:schemeClr val="tx1">
                    <a:lumMod val="75000"/>
                    <a:lumOff val="25000"/>
                  </a:schemeClr>
                </a:solidFill>
              </a:rPr>
              <a:t>McKeown, R. (2002). </a:t>
            </a:r>
            <a:r>
              <a:rPr lang="en-GB" sz="1400" i="1" dirty="0">
                <a:solidFill>
                  <a:schemeClr val="tx1">
                    <a:lumMod val="75000"/>
                    <a:lumOff val="25000"/>
                  </a:schemeClr>
                </a:solidFill>
              </a:rPr>
              <a:t>The ESD Toolkit 2.0</a:t>
            </a:r>
            <a:r>
              <a:rPr lang="en-GB" sz="1400" dirty="0">
                <a:solidFill>
                  <a:schemeClr val="tx1">
                    <a:lumMod val="75000"/>
                    <a:lumOff val="25000"/>
                  </a:schemeClr>
                </a:solidFill>
              </a:rPr>
              <a:t>. Web-published document. Available at: </a:t>
            </a:r>
            <a:r>
              <a:rPr lang="en-GB" sz="1400" dirty="0">
                <a:hlinkClick r:id="rId3"/>
              </a:rPr>
              <a:t>Untitled Document </a:t>
            </a:r>
            <a:r>
              <a:rPr lang="en-GB" sz="1400" dirty="0"/>
              <a:t> </a:t>
            </a:r>
            <a:r>
              <a:rPr lang="en-GB" sz="1400" dirty="0">
                <a:solidFill>
                  <a:schemeClr val="tx1">
                    <a:lumMod val="75000"/>
                    <a:lumOff val="25000"/>
                  </a:schemeClr>
                </a:solidFill>
              </a:rPr>
              <a:t>[Accessed 2]5/10/2024]</a:t>
            </a:r>
          </a:p>
          <a:p>
            <a:pPr marL="68580" indent="-68580">
              <a:spcBef>
                <a:spcPts val="450"/>
              </a:spcBef>
              <a:spcAft>
                <a:spcPts val="450"/>
              </a:spcAft>
              <a:defRPr/>
            </a:pPr>
            <a:r>
              <a:rPr lang="en-GB" sz="1400" dirty="0">
                <a:solidFill>
                  <a:schemeClr val="tx1">
                    <a:lumMod val="75000"/>
                    <a:lumOff val="25000"/>
                  </a:schemeClr>
                </a:solidFill>
              </a:rPr>
              <a:t>Meadows, D. </a:t>
            </a:r>
            <a:r>
              <a:rPr lang="en-GB" sz="1400" i="1" dirty="0">
                <a:solidFill>
                  <a:schemeClr val="tx1">
                    <a:lumMod val="75000"/>
                    <a:lumOff val="25000"/>
                  </a:schemeClr>
                </a:solidFill>
              </a:rPr>
              <a:t>et al</a:t>
            </a:r>
            <a:r>
              <a:rPr lang="en-GB" sz="1400" dirty="0">
                <a:solidFill>
                  <a:schemeClr val="tx1">
                    <a:lumMod val="75000"/>
                    <a:lumOff val="25000"/>
                  </a:schemeClr>
                </a:solidFill>
              </a:rPr>
              <a:t> (2005) </a:t>
            </a:r>
            <a:r>
              <a:rPr lang="en-GB" sz="1400" i="1" dirty="0">
                <a:solidFill>
                  <a:schemeClr val="tx1">
                    <a:lumMod val="75000"/>
                    <a:lumOff val="25000"/>
                  </a:schemeClr>
                </a:solidFill>
              </a:rPr>
              <a:t>The Limits to Growth: The 30-year Update </a:t>
            </a:r>
            <a:r>
              <a:rPr lang="en-GB" sz="1400" dirty="0">
                <a:solidFill>
                  <a:schemeClr val="tx1">
                    <a:lumMod val="75000"/>
                    <a:lumOff val="25000"/>
                  </a:schemeClr>
                </a:solidFill>
              </a:rPr>
              <a:t>London: Routledge Available at: </a:t>
            </a:r>
            <a:r>
              <a:rPr lang="en-GB" sz="1400" dirty="0">
                <a:hlinkClick r:id="rId4"/>
              </a:rPr>
              <a:t>Full details and actions for The Limits to Growth: The 30-year Update</a:t>
            </a:r>
            <a:r>
              <a:rPr lang="en-GB" sz="1400" dirty="0"/>
              <a:t> </a:t>
            </a:r>
            <a:r>
              <a:rPr lang="en-GB" sz="1400" dirty="0">
                <a:solidFill>
                  <a:schemeClr val="tx1">
                    <a:lumMod val="75000"/>
                    <a:lumOff val="25000"/>
                  </a:schemeClr>
                </a:solidFill>
              </a:rPr>
              <a:t>[Accessed 25/10/2024]</a:t>
            </a:r>
          </a:p>
          <a:p>
            <a:pPr marL="68580" indent="-68580">
              <a:spcBef>
                <a:spcPts val="450"/>
              </a:spcBef>
              <a:spcAft>
                <a:spcPts val="450"/>
              </a:spcAft>
              <a:defRPr/>
            </a:pPr>
            <a:r>
              <a:rPr lang="en-GB" sz="1400" dirty="0">
                <a:solidFill>
                  <a:schemeClr val="tx1">
                    <a:lumMod val="75000"/>
                    <a:lumOff val="25000"/>
                  </a:schemeClr>
                </a:solidFill>
              </a:rPr>
              <a:t>Peter, C., &amp; Swilling, M. (2014). Linking Complexity and Sustainability Theories: Implications for </a:t>
            </a:r>
            <a:r>
              <a:rPr lang="en-GB" sz="1400" dirty="0" err="1">
                <a:solidFill>
                  <a:schemeClr val="tx1">
                    <a:lumMod val="75000"/>
                    <a:lumOff val="25000"/>
                  </a:schemeClr>
                </a:solidFill>
              </a:rPr>
              <a:t>Modeling</a:t>
            </a:r>
            <a:r>
              <a:rPr lang="en-GB" sz="1400" dirty="0">
                <a:solidFill>
                  <a:schemeClr val="tx1">
                    <a:lumMod val="75000"/>
                    <a:lumOff val="25000"/>
                  </a:schemeClr>
                </a:solidFill>
              </a:rPr>
              <a:t> Sustainability Transitions. Sustainability, 6(3), 1594–1622. Available at: </a:t>
            </a:r>
            <a:r>
              <a:rPr lang="en-GB" sz="1050" dirty="0">
                <a:hlinkClick r:id="rId5"/>
              </a:rPr>
              <a:t>Linking Complexity and Sustainability Theories: Implications for </a:t>
            </a:r>
            <a:r>
              <a:rPr lang="en-GB" sz="1050" dirty="0" err="1">
                <a:hlinkClick r:id="rId5"/>
              </a:rPr>
              <a:t>Modeling</a:t>
            </a:r>
            <a:r>
              <a:rPr lang="en-GB" sz="1050" dirty="0">
                <a:hlinkClick r:id="rId5"/>
              </a:rPr>
              <a:t> Sustainability Transitions - ProQuest</a:t>
            </a:r>
            <a:r>
              <a:rPr lang="en-GB" sz="1400" dirty="0">
                <a:solidFill>
                  <a:schemeClr val="tx1">
                    <a:lumMod val="75000"/>
                    <a:lumOff val="25000"/>
                  </a:schemeClr>
                </a:solidFill>
              </a:rPr>
              <a:t>   [Accessed 25/10/2024]</a:t>
            </a:r>
          </a:p>
          <a:p>
            <a:pPr marL="68580" indent="-68580">
              <a:spcBef>
                <a:spcPts val="450"/>
              </a:spcBef>
              <a:spcAft>
                <a:spcPts val="450"/>
              </a:spcAft>
              <a:defRPr/>
            </a:pPr>
            <a:r>
              <a:rPr lang="en-GB" altLang="en-US" sz="1400" dirty="0" err="1"/>
              <a:t>Rosane</a:t>
            </a:r>
            <a:r>
              <a:rPr lang="en-GB" altLang="en-US" sz="1400" dirty="0"/>
              <a:t>, Olivia (2019). </a:t>
            </a:r>
            <a:r>
              <a:rPr lang="en-GB" altLang="en-US" sz="1400" dirty="0">
                <a:hlinkClick r:id="rId6"/>
              </a:rPr>
              <a:t>"UN Climate Action Summit Falls 'Woefully Short' of Expectations"</a:t>
            </a:r>
            <a:r>
              <a:rPr lang="en-GB" altLang="en-US" sz="1400" dirty="0"/>
              <a:t>.  </a:t>
            </a:r>
            <a:r>
              <a:rPr lang="en-GB" altLang="en-US" sz="1400" dirty="0" err="1"/>
              <a:t>Ecowatch</a:t>
            </a:r>
            <a:r>
              <a:rPr lang="en-GB" altLang="en-US" sz="1400" dirty="0"/>
              <a:t>. </a:t>
            </a:r>
            <a:r>
              <a:rPr lang="en-GB" altLang="en-US" sz="1400" dirty="0">
                <a:hlinkClick r:id="rId7"/>
              </a:rPr>
              <a:t>Archived</a:t>
            </a:r>
            <a:r>
              <a:rPr lang="en-GB" altLang="en-US" sz="1400" dirty="0"/>
              <a:t> from the original on 2019-09-25. [Accessed 25/10/2024]</a:t>
            </a:r>
            <a:endParaRPr lang="en-GB" sz="1400" dirty="0">
              <a:solidFill>
                <a:schemeClr val="tx1">
                  <a:lumMod val="75000"/>
                  <a:lumOff val="25000"/>
                </a:schemeClr>
              </a:solidFill>
            </a:endParaRPr>
          </a:p>
          <a:p>
            <a:pPr marL="68580" indent="-68580">
              <a:spcBef>
                <a:spcPts val="450"/>
              </a:spcBef>
              <a:spcAft>
                <a:spcPts val="450"/>
              </a:spcAft>
              <a:defRPr/>
            </a:pPr>
            <a:r>
              <a:rPr lang="en-GB" altLang="en-US" sz="1400" dirty="0">
                <a:solidFill>
                  <a:schemeClr val="tx1">
                    <a:lumMod val="75000"/>
                    <a:lumOff val="25000"/>
                  </a:schemeClr>
                </a:solidFill>
              </a:rPr>
              <a:t>Scott W. and Gough S.  (2003) Sustainable Development  Framing the Issues. London: Routledge Falmer. </a:t>
            </a:r>
          </a:p>
          <a:p>
            <a:pPr marL="68580" indent="-68580">
              <a:spcBef>
                <a:spcPts val="450"/>
              </a:spcBef>
              <a:spcAft>
                <a:spcPts val="450"/>
              </a:spcAft>
              <a:defRPr/>
            </a:pPr>
            <a:r>
              <a:rPr lang="en-GB" sz="1400" dirty="0">
                <a:solidFill>
                  <a:schemeClr val="tx1">
                    <a:lumMod val="75000"/>
                    <a:lumOff val="25000"/>
                  </a:schemeClr>
                </a:solidFill>
              </a:rPr>
              <a:t>Shiva, Vandana, (1988) </a:t>
            </a:r>
            <a:r>
              <a:rPr lang="en-GB" sz="1400" i="1" dirty="0">
                <a:solidFill>
                  <a:schemeClr val="tx1">
                    <a:lumMod val="75000"/>
                    <a:lumOff val="25000"/>
                  </a:schemeClr>
                </a:solidFill>
              </a:rPr>
              <a:t>Staying Alive: Women, Ecology and Survival in India </a:t>
            </a:r>
            <a:r>
              <a:rPr lang="en-GB" sz="1400" dirty="0">
                <a:solidFill>
                  <a:schemeClr val="tx1">
                    <a:lumMod val="75000"/>
                    <a:lumOff val="25000"/>
                  </a:schemeClr>
                </a:solidFill>
              </a:rPr>
              <a:t>(London: Zed Books,), ch.1 </a:t>
            </a:r>
            <a:r>
              <a:rPr lang="en-GB" sz="1400" dirty="0">
                <a:hlinkClick r:id="rId8"/>
              </a:rPr>
              <a:t>Sustainable Development and Learning: Framing the Issues - Stephen Gough, William Scott - Google Books </a:t>
            </a:r>
            <a:r>
              <a:rPr lang="en-GB" sz="1400" dirty="0"/>
              <a:t> </a:t>
            </a:r>
            <a:r>
              <a:rPr lang="en-GB" sz="1400" dirty="0">
                <a:solidFill>
                  <a:schemeClr val="tx1">
                    <a:lumMod val="75000"/>
                    <a:lumOff val="25000"/>
                  </a:schemeClr>
                </a:solidFill>
              </a:rPr>
              <a:t>[Accessed 25/10/2024]</a:t>
            </a:r>
          </a:p>
          <a:p>
            <a:pPr marL="68580" indent="-68580">
              <a:spcBef>
                <a:spcPts val="450"/>
              </a:spcBef>
              <a:spcAft>
                <a:spcPts val="450"/>
              </a:spcAft>
              <a:buNone/>
              <a:defRPr/>
            </a:pPr>
            <a:endParaRPr lang="en-GB" altLang="en-US" sz="1400" dirty="0">
              <a:solidFill>
                <a:schemeClr val="tx1">
                  <a:lumMod val="75000"/>
                  <a:lumOff val="25000"/>
                </a:schemeClr>
              </a:solidFill>
            </a:endParaRPr>
          </a:p>
        </p:txBody>
      </p:sp>
    </p:spTree>
    <p:extLst>
      <p:ext uri="{BB962C8B-B14F-4D97-AF65-F5344CB8AC3E}">
        <p14:creationId xmlns:p14="http://schemas.microsoft.com/office/powerpoint/2010/main" val="322516631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A27E52-64C8-0E8E-DFE5-70A99BF0A5CF}"/>
            </a:ext>
          </a:extLst>
        </p:cNvPr>
        <p:cNvGrpSpPr/>
        <p:nvPr/>
      </p:nvGrpSpPr>
      <p:grpSpPr>
        <a:xfrm>
          <a:off x="0" y="0"/>
          <a:ext cx="0" cy="0"/>
          <a:chOff x="0" y="0"/>
          <a:chExt cx="0" cy="0"/>
        </a:xfrm>
      </p:grpSpPr>
      <p:sp>
        <p:nvSpPr>
          <p:cNvPr id="54274" name="Rectangle 2">
            <a:extLst>
              <a:ext uri="{FF2B5EF4-FFF2-40B4-BE49-F238E27FC236}">
                <a16:creationId xmlns:a16="http://schemas.microsoft.com/office/drawing/2014/main" id="{0310D94D-79BD-C4B8-B044-475F9283B99B}"/>
              </a:ext>
            </a:extLst>
          </p:cNvPr>
          <p:cNvSpPr>
            <a:spLocks noGrp="1" noChangeArrowheads="1"/>
          </p:cNvSpPr>
          <p:nvPr>
            <p:ph type="title"/>
          </p:nvPr>
        </p:nvSpPr>
        <p:spPr>
          <a:xfrm>
            <a:off x="1494235" y="185455"/>
            <a:ext cx="5657850" cy="702116"/>
          </a:xfrm>
        </p:spPr>
        <p:txBody>
          <a:bodyPr/>
          <a:lstStyle/>
          <a:p>
            <a:pPr algn="ctr">
              <a:defRPr/>
            </a:pPr>
            <a:r>
              <a:rPr lang="cy-GB" b="1" dirty="0">
                <a:solidFill>
                  <a:schemeClr val="tx1">
                    <a:lumMod val="75000"/>
                    <a:lumOff val="25000"/>
                  </a:schemeClr>
                </a:solidFill>
              </a:rPr>
              <a:t>Cyfeirnodau</a:t>
            </a:r>
            <a:endParaRPr lang="en-GB" altLang="en-US" b="1" dirty="0">
              <a:solidFill>
                <a:schemeClr val="tx1">
                  <a:lumMod val="75000"/>
                  <a:lumOff val="25000"/>
                </a:schemeClr>
              </a:solidFill>
            </a:endParaRPr>
          </a:p>
        </p:txBody>
      </p:sp>
      <p:sp>
        <p:nvSpPr>
          <p:cNvPr id="54275" name="Rectangle 3">
            <a:extLst>
              <a:ext uri="{FF2B5EF4-FFF2-40B4-BE49-F238E27FC236}">
                <a16:creationId xmlns:a16="http://schemas.microsoft.com/office/drawing/2014/main" id="{9824A7EB-7083-F3A3-A8C0-70E30FBBF3BE}"/>
              </a:ext>
            </a:extLst>
          </p:cNvPr>
          <p:cNvSpPr>
            <a:spLocks noGrp="1" noChangeArrowheads="1"/>
          </p:cNvSpPr>
          <p:nvPr>
            <p:ph idx="1"/>
          </p:nvPr>
        </p:nvSpPr>
        <p:spPr>
          <a:xfrm>
            <a:off x="235390" y="1049478"/>
            <a:ext cx="8537417" cy="3618310"/>
          </a:xfrm>
        </p:spPr>
        <p:txBody>
          <a:bodyPr rtlCol="0">
            <a:noAutofit/>
          </a:bodyPr>
          <a:lstStyle/>
          <a:p>
            <a:pPr marL="68580" indent="-68580">
              <a:spcBef>
                <a:spcPts val="450"/>
              </a:spcBef>
              <a:spcAft>
                <a:spcPts val="450"/>
              </a:spcAft>
              <a:defRPr/>
            </a:pPr>
            <a:r>
              <a:rPr lang="en-GB" sz="1400" dirty="0">
                <a:solidFill>
                  <a:schemeClr val="tx1">
                    <a:lumMod val="75000"/>
                    <a:lumOff val="25000"/>
                  </a:schemeClr>
                </a:solidFill>
              </a:rPr>
              <a:t>CU (</a:t>
            </a:r>
            <a:r>
              <a:rPr lang="cy-GB" sz="1400" noProof="0" dirty="0">
                <a:solidFill>
                  <a:schemeClr val="tx1">
                    <a:lumMod val="75000"/>
                    <a:lumOff val="25000"/>
                  </a:schemeClr>
                </a:solidFill>
              </a:rPr>
              <a:t>Dim Dyddiad </a:t>
            </a:r>
            <a:r>
              <a:rPr lang="en-GB" sz="1400" dirty="0">
                <a:solidFill>
                  <a:schemeClr val="tx1">
                    <a:lumMod val="75000"/>
                    <a:lumOff val="25000"/>
                  </a:schemeClr>
                </a:solidFill>
              </a:rPr>
              <a:t>a) </a:t>
            </a:r>
            <a:r>
              <a:rPr lang="en-GB" sz="1400" i="1" dirty="0">
                <a:solidFill>
                  <a:schemeClr val="tx1">
                    <a:lumMod val="75000"/>
                    <a:lumOff val="25000"/>
                  </a:schemeClr>
                </a:solidFill>
              </a:rPr>
              <a:t>COP27</a:t>
            </a:r>
            <a:r>
              <a:rPr lang="en-GB" sz="1400" dirty="0">
                <a:solidFill>
                  <a:schemeClr val="tx1">
                    <a:lumMod val="75000"/>
                    <a:lumOff val="25000"/>
                  </a:schemeClr>
                </a:solidFill>
              </a:rPr>
              <a:t> </a:t>
            </a:r>
            <a:r>
              <a:rPr lang="cy-GB" sz="1400" dirty="0">
                <a:solidFill>
                  <a:schemeClr val="tx1">
                    <a:lumMod val="75000"/>
                    <a:lumOff val="25000"/>
                  </a:schemeClr>
                </a:solidFill>
              </a:rPr>
              <a:t>Ar gael yn</a:t>
            </a:r>
            <a:r>
              <a:rPr lang="en-GB" sz="1400" dirty="0">
                <a:solidFill>
                  <a:schemeClr val="tx1">
                    <a:lumMod val="75000"/>
                    <a:lumOff val="25000"/>
                  </a:schemeClr>
                </a:solidFill>
              </a:rPr>
              <a:t>: </a:t>
            </a:r>
            <a:r>
              <a:rPr lang="en-GB" sz="1400" dirty="0">
                <a:hlinkClick r:id="rId2"/>
              </a:rPr>
              <a:t>COP27: Delivering for people and the planet | United Nations</a:t>
            </a:r>
            <a:r>
              <a:rPr lang="en-GB" sz="1400" dirty="0"/>
              <a:t> [</a:t>
            </a:r>
            <a:r>
              <a:rPr lang="cy-GB" sz="1400" dirty="0">
                <a:solidFill>
                  <a:schemeClr val="tx1">
                    <a:lumMod val="75000"/>
                    <a:lumOff val="25000"/>
                  </a:schemeClr>
                </a:solidFill>
              </a:rPr>
              <a:t>Cyrchwyd</a:t>
            </a:r>
            <a:r>
              <a:rPr lang="en-GB" sz="1400" dirty="0"/>
              <a:t> 25/10/2024]</a:t>
            </a:r>
            <a:endParaRPr lang="en-GB" sz="1400" dirty="0">
              <a:solidFill>
                <a:schemeClr val="tx1">
                  <a:lumMod val="75000"/>
                  <a:lumOff val="25000"/>
                </a:schemeClr>
              </a:solidFill>
            </a:endParaRPr>
          </a:p>
          <a:p>
            <a:pPr marL="68580" indent="-68580">
              <a:spcBef>
                <a:spcPts val="450"/>
              </a:spcBef>
              <a:spcAft>
                <a:spcPts val="450"/>
              </a:spcAft>
              <a:defRPr/>
            </a:pPr>
            <a:r>
              <a:rPr lang="en-GB" sz="1400" dirty="0">
                <a:solidFill>
                  <a:schemeClr val="tx1">
                    <a:lumMod val="75000"/>
                    <a:lumOff val="25000"/>
                  </a:schemeClr>
                </a:solidFill>
              </a:rPr>
              <a:t>CU (</a:t>
            </a:r>
            <a:r>
              <a:rPr lang="cy-GB" sz="1400" dirty="0">
                <a:solidFill>
                  <a:schemeClr val="tx1">
                    <a:lumMod val="75000"/>
                    <a:lumOff val="25000"/>
                  </a:schemeClr>
                </a:solidFill>
              </a:rPr>
              <a:t>Dim Dyddiad </a:t>
            </a:r>
            <a:r>
              <a:rPr lang="en-GB" sz="1400" dirty="0">
                <a:solidFill>
                  <a:schemeClr val="tx1">
                    <a:lumMod val="75000"/>
                    <a:lumOff val="25000"/>
                  </a:schemeClr>
                </a:solidFill>
              </a:rPr>
              <a:t>b) </a:t>
            </a:r>
            <a:r>
              <a:rPr lang="en-GB" sz="1400" i="1" dirty="0">
                <a:solidFill>
                  <a:schemeClr val="tx1">
                    <a:lumMod val="75000"/>
                    <a:lumOff val="25000"/>
                  </a:schemeClr>
                </a:solidFill>
              </a:rPr>
              <a:t>UN Climate Change Summit</a:t>
            </a:r>
            <a:r>
              <a:rPr lang="en-GB" sz="1400" dirty="0">
                <a:solidFill>
                  <a:schemeClr val="tx1">
                    <a:lumMod val="75000"/>
                    <a:lumOff val="25000"/>
                  </a:schemeClr>
                </a:solidFill>
              </a:rPr>
              <a:t> </a:t>
            </a:r>
            <a:r>
              <a:rPr lang="cy-GB" sz="1400" dirty="0">
                <a:solidFill>
                  <a:schemeClr val="tx1">
                    <a:lumMod val="75000"/>
                    <a:lumOff val="25000"/>
                  </a:schemeClr>
                </a:solidFill>
              </a:rPr>
              <a:t>Ar gael yn</a:t>
            </a:r>
            <a:r>
              <a:rPr lang="en-GB" sz="1400" dirty="0">
                <a:solidFill>
                  <a:schemeClr val="tx1">
                    <a:lumMod val="75000"/>
                    <a:lumOff val="25000"/>
                  </a:schemeClr>
                </a:solidFill>
              </a:rPr>
              <a:t>: </a:t>
            </a:r>
            <a:r>
              <a:rPr lang="en-GB" sz="1400" dirty="0">
                <a:hlinkClick r:id="rId3"/>
              </a:rPr>
              <a:t>2019 Climate Action Summit | United Nations</a:t>
            </a:r>
            <a:r>
              <a:rPr lang="en-GB" sz="1400" dirty="0"/>
              <a:t> [25/10/2024]</a:t>
            </a:r>
          </a:p>
          <a:p>
            <a:pPr marL="68580" indent="-68580">
              <a:spcBef>
                <a:spcPts val="450"/>
              </a:spcBef>
              <a:spcAft>
                <a:spcPts val="450"/>
              </a:spcAft>
              <a:defRPr/>
            </a:pPr>
            <a:r>
              <a:rPr lang="en-GB" sz="1400" dirty="0">
                <a:solidFill>
                  <a:schemeClr val="tx1">
                    <a:lumMod val="75000"/>
                    <a:lumOff val="25000"/>
                  </a:schemeClr>
                </a:solidFill>
              </a:rPr>
              <a:t>CU (</a:t>
            </a:r>
            <a:r>
              <a:rPr lang="cy-GB" sz="1400" dirty="0">
                <a:solidFill>
                  <a:schemeClr val="tx1">
                    <a:lumMod val="75000"/>
                    <a:lumOff val="25000"/>
                  </a:schemeClr>
                </a:solidFill>
              </a:rPr>
              <a:t>Dim Dyddiad </a:t>
            </a:r>
            <a:r>
              <a:rPr lang="en-GB" sz="1400" dirty="0">
                <a:solidFill>
                  <a:schemeClr val="tx1">
                    <a:lumMod val="75000"/>
                    <a:lumOff val="25000"/>
                  </a:schemeClr>
                </a:solidFill>
              </a:rPr>
              <a:t>c) </a:t>
            </a:r>
            <a:r>
              <a:rPr lang="en-GB" sz="1400" i="1" dirty="0">
                <a:solidFill>
                  <a:schemeClr val="tx1">
                    <a:lumMod val="75000"/>
                    <a:lumOff val="25000"/>
                  </a:schemeClr>
                </a:solidFill>
              </a:rPr>
              <a:t>COP 28: What Was Achieved and What Happens Next?</a:t>
            </a:r>
            <a:r>
              <a:rPr lang="en-GB" sz="1400" dirty="0">
                <a:solidFill>
                  <a:schemeClr val="tx1">
                    <a:lumMod val="75000"/>
                    <a:lumOff val="25000"/>
                  </a:schemeClr>
                </a:solidFill>
              </a:rPr>
              <a:t> </a:t>
            </a:r>
            <a:r>
              <a:rPr lang="cy-GB" sz="1400" dirty="0">
                <a:solidFill>
                  <a:schemeClr val="tx1">
                    <a:lumMod val="75000"/>
                    <a:lumOff val="25000"/>
                  </a:schemeClr>
                </a:solidFill>
              </a:rPr>
              <a:t>Ar gael yn</a:t>
            </a:r>
            <a:r>
              <a:rPr lang="en-GB" sz="1400" dirty="0">
                <a:solidFill>
                  <a:schemeClr val="tx1">
                    <a:lumMod val="75000"/>
                    <a:lumOff val="25000"/>
                  </a:schemeClr>
                </a:solidFill>
              </a:rPr>
              <a:t>: </a:t>
            </a:r>
            <a:r>
              <a:rPr lang="en-GB" sz="1400" dirty="0">
                <a:hlinkClick r:id="rId4"/>
              </a:rPr>
              <a:t>COP 28: What Was Achieved and What Happens Next? | UNFCCC</a:t>
            </a:r>
            <a:r>
              <a:rPr lang="en-GB" sz="1400" dirty="0"/>
              <a:t> [</a:t>
            </a:r>
            <a:r>
              <a:rPr lang="cy-GB" sz="1400" dirty="0">
                <a:solidFill>
                  <a:schemeClr val="tx1">
                    <a:lumMod val="75000"/>
                    <a:lumOff val="25000"/>
                  </a:schemeClr>
                </a:solidFill>
              </a:rPr>
              <a:t>Cyrchwyd</a:t>
            </a:r>
            <a:r>
              <a:rPr lang="en-GB" sz="1400" dirty="0"/>
              <a:t> 25/10/24]</a:t>
            </a:r>
          </a:p>
          <a:p>
            <a:pPr marL="68580" indent="-68580">
              <a:spcBef>
                <a:spcPts val="450"/>
              </a:spcBef>
              <a:spcAft>
                <a:spcPts val="450"/>
              </a:spcAft>
              <a:defRPr/>
            </a:pPr>
            <a:r>
              <a:rPr lang="en-GB" sz="1400" dirty="0">
                <a:solidFill>
                  <a:schemeClr val="tx1">
                    <a:lumMod val="75000"/>
                    <a:lumOff val="25000"/>
                  </a:schemeClr>
                </a:solidFill>
              </a:rPr>
              <a:t>CU (</a:t>
            </a:r>
            <a:r>
              <a:rPr lang="cy-GB" sz="1400" dirty="0">
                <a:solidFill>
                  <a:schemeClr val="tx1">
                    <a:lumMod val="75000"/>
                    <a:lumOff val="25000"/>
                  </a:schemeClr>
                </a:solidFill>
              </a:rPr>
              <a:t>Dim Dyddiad </a:t>
            </a:r>
            <a:r>
              <a:rPr lang="en-GB" sz="1400" dirty="0">
                <a:solidFill>
                  <a:schemeClr val="tx1">
                    <a:lumMod val="75000"/>
                    <a:lumOff val="25000"/>
                  </a:schemeClr>
                </a:solidFill>
              </a:rPr>
              <a:t>d) </a:t>
            </a:r>
            <a:r>
              <a:rPr lang="en-GB" sz="1400" i="1" dirty="0">
                <a:solidFill>
                  <a:schemeClr val="tx1">
                    <a:lumMod val="75000"/>
                    <a:lumOff val="25000"/>
                  </a:schemeClr>
                </a:solidFill>
              </a:rPr>
              <a:t>THE 17 GOALS</a:t>
            </a:r>
            <a:r>
              <a:rPr lang="en-GB" sz="1400" dirty="0">
                <a:solidFill>
                  <a:schemeClr val="tx1">
                    <a:lumMod val="75000"/>
                    <a:lumOff val="25000"/>
                  </a:schemeClr>
                </a:solidFill>
              </a:rPr>
              <a:t> </a:t>
            </a:r>
            <a:r>
              <a:rPr lang="cy-GB" sz="1400" dirty="0">
                <a:solidFill>
                  <a:schemeClr val="tx1">
                    <a:lumMod val="75000"/>
                    <a:lumOff val="25000"/>
                  </a:schemeClr>
                </a:solidFill>
              </a:rPr>
              <a:t>Ar gael yn</a:t>
            </a:r>
            <a:r>
              <a:rPr lang="en-GB" sz="1400" dirty="0">
                <a:solidFill>
                  <a:schemeClr val="tx1">
                    <a:lumMod val="75000"/>
                    <a:lumOff val="25000"/>
                  </a:schemeClr>
                </a:solidFill>
              </a:rPr>
              <a:t>: </a:t>
            </a:r>
            <a:r>
              <a:rPr lang="en-GB" sz="1400" dirty="0">
                <a:hlinkClick r:id="rId5"/>
              </a:rPr>
              <a:t>THE 17 GOALS | Sustainable Development</a:t>
            </a:r>
            <a:r>
              <a:rPr lang="en-GB" sz="1400" dirty="0"/>
              <a:t> [</a:t>
            </a:r>
            <a:r>
              <a:rPr lang="cy-GB" sz="1400" dirty="0">
                <a:solidFill>
                  <a:schemeClr val="tx1">
                    <a:lumMod val="75000"/>
                    <a:lumOff val="25000"/>
                  </a:schemeClr>
                </a:solidFill>
              </a:rPr>
              <a:t>Cyrchwyd</a:t>
            </a:r>
            <a:r>
              <a:rPr lang="en-GB" sz="1400" dirty="0"/>
              <a:t> 25/10/2024]</a:t>
            </a:r>
            <a:endParaRPr lang="en-GB" sz="1400" i="1" dirty="0">
              <a:solidFill>
                <a:schemeClr val="tx1">
                  <a:lumMod val="75000"/>
                  <a:lumOff val="25000"/>
                </a:schemeClr>
              </a:solidFill>
            </a:endParaRPr>
          </a:p>
          <a:p>
            <a:pPr marL="68580" indent="-68580">
              <a:spcBef>
                <a:spcPts val="450"/>
              </a:spcBef>
              <a:spcAft>
                <a:spcPts val="450"/>
              </a:spcAft>
              <a:defRPr/>
            </a:pPr>
            <a:r>
              <a:rPr lang="en-GB" sz="1400" dirty="0">
                <a:solidFill>
                  <a:schemeClr val="tx1">
                    <a:lumMod val="75000"/>
                    <a:lumOff val="25000"/>
                  </a:schemeClr>
                </a:solidFill>
              </a:rPr>
              <a:t>Vitek, B. &amp; Jackson, W. [</a:t>
            </a:r>
            <a:r>
              <a:rPr lang="en-GB" sz="1400" dirty="0" err="1">
                <a:solidFill>
                  <a:schemeClr val="tx1">
                    <a:lumMod val="75000"/>
                    <a:lumOff val="25000"/>
                  </a:schemeClr>
                </a:solidFill>
              </a:rPr>
              <a:t>Goln</a:t>
            </a:r>
            <a:r>
              <a:rPr lang="en-GB" sz="1400" dirty="0">
                <a:solidFill>
                  <a:schemeClr val="tx1">
                    <a:lumMod val="75000"/>
                    <a:lumOff val="25000"/>
                  </a:schemeClr>
                </a:solidFill>
              </a:rPr>
              <a:t>.] (2008) </a:t>
            </a:r>
            <a:r>
              <a:rPr lang="en-GB" sz="1400" i="1" dirty="0">
                <a:solidFill>
                  <a:schemeClr val="tx1">
                    <a:lumMod val="75000"/>
                    <a:lumOff val="25000"/>
                  </a:schemeClr>
                </a:solidFill>
              </a:rPr>
              <a:t>The Virtues of Ignorance: Complexity, Sustainability, and the Limits of Knowledge</a:t>
            </a:r>
            <a:r>
              <a:rPr lang="en-GB" sz="1400" dirty="0">
                <a:solidFill>
                  <a:schemeClr val="tx1">
                    <a:lumMod val="75000"/>
                    <a:lumOff val="25000"/>
                  </a:schemeClr>
                </a:solidFill>
              </a:rPr>
              <a:t> </a:t>
            </a:r>
            <a:r>
              <a:rPr lang="cy-GB" sz="1400" dirty="0">
                <a:solidFill>
                  <a:schemeClr val="tx1">
                    <a:lumMod val="75000"/>
                    <a:lumOff val="25000"/>
                  </a:schemeClr>
                </a:solidFill>
              </a:rPr>
              <a:t>Ar gael yn</a:t>
            </a:r>
            <a:r>
              <a:rPr lang="en-GB" sz="1400" dirty="0">
                <a:solidFill>
                  <a:schemeClr val="tx1">
                    <a:lumMod val="75000"/>
                    <a:lumOff val="25000"/>
                  </a:schemeClr>
                </a:solidFill>
              </a:rPr>
              <a:t>: </a:t>
            </a:r>
            <a:r>
              <a:rPr lang="en-GB" sz="1400" dirty="0">
                <a:solidFill>
                  <a:schemeClr val="tx1">
                    <a:lumMod val="75000"/>
                    <a:lumOff val="25000"/>
                  </a:schemeClr>
                </a:solidFill>
                <a:hlinkClick r:id="rId6"/>
              </a:rPr>
              <a:t>https://www-jstor-org.ezproxy.uwtsd.ac.uk/stable/j.ctt2jcj0d</a:t>
            </a:r>
            <a:r>
              <a:rPr lang="en-GB" sz="1400" dirty="0">
                <a:solidFill>
                  <a:schemeClr val="tx1">
                    <a:lumMod val="75000"/>
                    <a:lumOff val="25000"/>
                  </a:schemeClr>
                </a:solidFill>
              </a:rPr>
              <a:t> [</a:t>
            </a:r>
            <a:r>
              <a:rPr lang="cy-GB" sz="1400" dirty="0">
                <a:solidFill>
                  <a:schemeClr val="tx1">
                    <a:lumMod val="75000"/>
                    <a:lumOff val="25000"/>
                  </a:schemeClr>
                </a:solidFill>
              </a:rPr>
              <a:t>Cyrchwyd</a:t>
            </a:r>
            <a:r>
              <a:rPr lang="en-GB" sz="1400" dirty="0">
                <a:solidFill>
                  <a:schemeClr val="tx1">
                    <a:lumMod val="75000"/>
                    <a:lumOff val="25000"/>
                  </a:schemeClr>
                </a:solidFill>
              </a:rPr>
              <a:t> 13/03/2023</a:t>
            </a:r>
            <a:r>
              <a:rPr lang="cy-GB" sz="1400" noProof="0" dirty="0">
                <a:solidFill>
                  <a:schemeClr val="tx1">
                    <a:lumMod val="75000"/>
                    <a:lumOff val="25000"/>
                  </a:schemeClr>
                </a:solidFill>
              </a:rPr>
              <a:t>]* D.S. </a:t>
            </a:r>
            <a:r>
              <a:rPr lang="cy-GB" sz="1400" dirty="0">
                <a:solidFill>
                  <a:schemeClr val="tx1">
                    <a:lumMod val="75000"/>
                    <a:lumOff val="25000"/>
                  </a:schemeClr>
                </a:solidFill>
              </a:rPr>
              <a:t>Nid yw’r testun hwn ar gael drwy’r Llyfrgell mwyach</a:t>
            </a:r>
            <a:endParaRPr lang="cy-GB" sz="1400" i="1" noProof="0" dirty="0">
              <a:solidFill>
                <a:schemeClr val="tx1">
                  <a:lumMod val="75000"/>
                  <a:lumOff val="25000"/>
                </a:schemeClr>
              </a:solidFill>
            </a:endParaRPr>
          </a:p>
          <a:p>
            <a:pPr marL="68580" indent="-68580">
              <a:spcBef>
                <a:spcPts val="450"/>
              </a:spcBef>
              <a:spcAft>
                <a:spcPts val="450"/>
              </a:spcAft>
              <a:defRPr/>
            </a:pPr>
            <a:r>
              <a:rPr lang="cy-GB" sz="1400" noProof="0" dirty="0">
                <a:solidFill>
                  <a:schemeClr val="tx1">
                    <a:lumMod val="75000"/>
                    <a:lumOff val="25000"/>
                  </a:schemeClr>
                </a:solidFill>
              </a:rPr>
              <a:t>Comisiwn y Byd ar yr Amgylchedd a Datblygu</a:t>
            </a:r>
            <a:r>
              <a:rPr lang="en-GB" sz="1400" dirty="0">
                <a:solidFill>
                  <a:schemeClr val="tx1">
                    <a:lumMod val="75000"/>
                    <a:lumOff val="25000"/>
                  </a:schemeClr>
                </a:solidFill>
              </a:rPr>
              <a:t>, (1987) </a:t>
            </a:r>
            <a:r>
              <a:rPr lang="en-GB" sz="1400" i="1" dirty="0">
                <a:solidFill>
                  <a:schemeClr val="tx1">
                    <a:lumMod val="75000"/>
                    <a:lumOff val="25000"/>
                  </a:schemeClr>
                </a:solidFill>
              </a:rPr>
              <a:t>Our Common Future </a:t>
            </a:r>
            <a:r>
              <a:rPr lang="cy-GB" sz="1400" noProof="0" dirty="0">
                <a:solidFill>
                  <a:schemeClr val="tx1">
                    <a:lumMod val="75000"/>
                    <a:lumOff val="25000"/>
                  </a:schemeClr>
                </a:solidFill>
              </a:rPr>
              <a:t>Efrog Newydd: Cenhedloedd Unedig </a:t>
            </a:r>
            <a:r>
              <a:rPr lang="cy-GB" sz="1400" dirty="0">
                <a:solidFill>
                  <a:schemeClr val="tx1">
                    <a:lumMod val="75000"/>
                    <a:lumOff val="25000"/>
                  </a:schemeClr>
                </a:solidFill>
              </a:rPr>
              <a:t>Ar gael yn</a:t>
            </a:r>
            <a:r>
              <a:rPr lang="en-GB" sz="1400" dirty="0">
                <a:solidFill>
                  <a:schemeClr val="tx1">
                    <a:lumMod val="75000"/>
                    <a:lumOff val="25000"/>
                  </a:schemeClr>
                </a:solidFill>
              </a:rPr>
              <a:t>: </a:t>
            </a:r>
            <a:r>
              <a:rPr lang="en-GB" sz="1400" dirty="0">
                <a:hlinkClick r:id="rId7"/>
              </a:rPr>
              <a:t>Our Common Future: Report of the World Commission on Environment and Development</a:t>
            </a:r>
            <a:r>
              <a:rPr lang="en-GB" sz="1400" dirty="0"/>
              <a:t> </a:t>
            </a:r>
            <a:r>
              <a:rPr lang="en-GB" sz="1400" dirty="0">
                <a:solidFill>
                  <a:schemeClr val="tx1">
                    <a:lumMod val="75000"/>
                    <a:lumOff val="25000"/>
                  </a:schemeClr>
                </a:solidFill>
              </a:rPr>
              <a:t>[</a:t>
            </a:r>
            <a:r>
              <a:rPr lang="cy-GB" sz="1400" dirty="0">
                <a:solidFill>
                  <a:schemeClr val="tx1">
                    <a:lumMod val="75000"/>
                    <a:lumOff val="25000"/>
                  </a:schemeClr>
                </a:solidFill>
              </a:rPr>
              <a:t>Cyrchwyd</a:t>
            </a:r>
            <a:r>
              <a:rPr lang="en-GB" sz="1400" dirty="0">
                <a:solidFill>
                  <a:schemeClr val="tx1">
                    <a:lumMod val="75000"/>
                    <a:lumOff val="25000"/>
                  </a:schemeClr>
                </a:solidFill>
              </a:rPr>
              <a:t> 25/10/2024]</a:t>
            </a:r>
          </a:p>
        </p:txBody>
      </p:sp>
    </p:spTree>
    <p:extLst>
      <p:ext uri="{BB962C8B-B14F-4D97-AF65-F5344CB8AC3E}">
        <p14:creationId xmlns:p14="http://schemas.microsoft.com/office/powerpoint/2010/main" val="30510971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B2C0B737-161D-45BD-3041-9DF94D6F4F77}"/>
              </a:ext>
            </a:extLst>
          </p:cNvPr>
          <p:cNvSpPr>
            <a:spLocks noGrp="1" noChangeArrowheads="1"/>
          </p:cNvSpPr>
          <p:nvPr>
            <p:ph type="title"/>
          </p:nvPr>
        </p:nvSpPr>
        <p:spPr>
          <a:xfrm>
            <a:off x="1566532" y="13439"/>
            <a:ext cx="5657850" cy="702116"/>
          </a:xfrm>
        </p:spPr>
        <p:txBody>
          <a:bodyPr/>
          <a:lstStyle/>
          <a:p>
            <a:pPr algn="ctr">
              <a:defRPr/>
            </a:pPr>
            <a:r>
              <a:rPr lang="en-GB" altLang="en-US" b="1" dirty="0">
                <a:solidFill>
                  <a:schemeClr val="tx1">
                    <a:lumMod val="75000"/>
                    <a:lumOff val="25000"/>
                  </a:schemeClr>
                </a:solidFill>
              </a:rPr>
              <a:t>References</a:t>
            </a:r>
          </a:p>
        </p:txBody>
      </p:sp>
      <p:sp>
        <p:nvSpPr>
          <p:cNvPr id="54275" name="Rectangle 3">
            <a:extLst>
              <a:ext uri="{FF2B5EF4-FFF2-40B4-BE49-F238E27FC236}">
                <a16:creationId xmlns:a16="http://schemas.microsoft.com/office/drawing/2014/main" id="{2EB148E7-AB65-E0F4-8EEC-435911D4A334}"/>
              </a:ext>
            </a:extLst>
          </p:cNvPr>
          <p:cNvSpPr>
            <a:spLocks noGrp="1" noChangeArrowheads="1"/>
          </p:cNvSpPr>
          <p:nvPr>
            <p:ph idx="1"/>
          </p:nvPr>
        </p:nvSpPr>
        <p:spPr>
          <a:xfrm>
            <a:off x="199176" y="715555"/>
            <a:ext cx="8392562" cy="3618310"/>
          </a:xfrm>
        </p:spPr>
        <p:txBody>
          <a:bodyPr rtlCol="0">
            <a:noAutofit/>
          </a:bodyPr>
          <a:lstStyle/>
          <a:p>
            <a:pPr marL="68580" indent="-68580">
              <a:spcBef>
                <a:spcPts val="450"/>
              </a:spcBef>
              <a:spcAft>
                <a:spcPts val="450"/>
              </a:spcAft>
              <a:defRPr/>
            </a:pPr>
            <a:r>
              <a:rPr lang="en-GB" sz="1400" dirty="0">
                <a:solidFill>
                  <a:schemeClr val="tx1">
                    <a:lumMod val="75000"/>
                    <a:lumOff val="25000"/>
                  </a:schemeClr>
                </a:solidFill>
              </a:rPr>
              <a:t>UN (No Date a) </a:t>
            </a:r>
            <a:r>
              <a:rPr lang="en-GB" sz="1400" i="1" dirty="0">
                <a:solidFill>
                  <a:schemeClr val="tx1">
                    <a:lumMod val="75000"/>
                    <a:lumOff val="25000"/>
                  </a:schemeClr>
                </a:solidFill>
              </a:rPr>
              <a:t>COP27</a:t>
            </a:r>
            <a:r>
              <a:rPr lang="en-GB" sz="1400" dirty="0">
                <a:solidFill>
                  <a:schemeClr val="tx1">
                    <a:lumMod val="75000"/>
                    <a:lumOff val="25000"/>
                  </a:schemeClr>
                </a:solidFill>
              </a:rPr>
              <a:t> Available at: </a:t>
            </a:r>
            <a:r>
              <a:rPr lang="en-GB" sz="1400" dirty="0">
                <a:hlinkClick r:id="rId2"/>
              </a:rPr>
              <a:t>COP27: Delivering for people and the planet | United Nations</a:t>
            </a:r>
            <a:r>
              <a:rPr lang="en-GB" sz="1400" dirty="0"/>
              <a:t> [Accessed 25/10/2024]</a:t>
            </a:r>
            <a:endParaRPr lang="en-GB" sz="1400" dirty="0">
              <a:solidFill>
                <a:schemeClr val="tx1">
                  <a:lumMod val="75000"/>
                  <a:lumOff val="25000"/>
                </a:schemeClr>
              </a:solidFill>
            </a:endParaRPr>
          </a:p>
          <a:p>
            <a:pPr marL="68580" indent="-68580">
              <a:spcBef>
                <a:spcPts val="450"/>
              </a:spcBef>
              <a:spcAft>
                <a:spcPts val="450"/>
              </a:spcAft>
              <a:defRPr/>
            </a:pPr>
            <a:r>
              <a:rPr lang="en-GB" sz="1400" dirty="0">
                <a:solidFill>
                  <a:schemeClr val="tx1">
                    <a:lumMod val="75000"/>
                    <a:lumOff val="25000"/>
                  </a:schemeClr>
                </a:solidFill>
              </a:rPr>
              <a:t>UN (No Date b) </a:t>
            </a:r>
            <a:r>
              <a:rPr lang="en-GB" sz="1400" i="1" dirty="0">
                <a:solidFill>
                  <a:schemeClr val="tx1">
                    <a:lumMod val="75000"/>
                    <a:lumOff val="25000"/>
                  </a:schemeClr>
                </a:solidFill>
              </a:rPr>
              <a:t>UN Climate Change Summit</a:t>
            </a:r>
            <a:r>
              <a:rPr lang="en-GB" sz="1400" dirty="0">
                <a:solidFill>
                  <a:schemeClr val="tx1">
                    <a:lumMod val="75000"/>
                    <a:lumOff val="25000"/>
                  </a:schemeClr>
                </a:solidFill>
              </a:rPr>
              <a:t> Available at: </a:t>
            </a:r>
            <a:r>
              <a:rPr lang="en-GB" sz="1400" dirty="0">
                <a:hlinkClick r:id="rId3"/>
              </a:rPr>
              <a:t>2019 Climate Action Summit | United Nations</a:t>
            </a:r>
            <a:r>
              <a:rPr lang="en-GB" sz="1400" dirty="0"/>
              <a:t> [25/10/2024]</a:t>
            </a:r>
          </a:p>
          <a:p>
            <a:pPr marL="68580" indent="-68580">
              <a:spcBef>
                <a:spcPts val="450"/>
              </a:spcBef>
              <a:spcAft>
                <a:spcPts val="450"/>
              </a:spcAft>
              <a:defRPr/>
            </a:pPr>
            <a:r>
              <a:rPr lang="en-GB" sz="1400" dirty="0">
                <a:solidFill>
                  <a:schemeClr val="tx1">
                    <a:lumMod val="75000"/>
                    <a:lumOff val="25000"/>
                  </a:schemeClr>
                </a:solidFill>
              </a:rPr>
              <a:t>UN (No Date c) </a:t>
            </a:r>
            <a:r>
              <a:rPr lang="en-GB" sz="1400" i="1" dirty="0">
                <a:solidFill>
                  <a:schemeClr val="tx1">
                    <a:lumMod val="75000"/>
                    <a:lumOff val="25000"/>
                  </a:schemeClr>
                </a:solidFill>
              </a:rPr>
              <a:t>COP 28: What Was Achieved and What Happens Next?</a:t>
            </a:r>
            <a:r>
              <a:rPr lang="en-GB" sz="1400" dirty="0">
                <a:solidFill>
                  <a:schemeClr val="tx1">
                    <a:lumMod val="75000"/>
                    <a:lumOff val="25000"/>
                  </a:schemeClr>
                </a:solidFill>
              </a:rPr>
              <a:t> Available at: </a:t>
            </a:r>
            <a:r>
              <a:rPr lang="en-GB" sz="1400" dirty="0">
                <a:hlinkClick r:id="rId4"/>
              </a:rPr>
              <a:t>COP 28: What Was Achieved and What Happens Next? | UNFCCC</a:t>
            </a:r>
            <a:r>
              <a:rPr lang="en-GB" sz="1400" dirty="0"/>
              <a:t> [Accessed 25/10/24]</a:t>
            </a:r>
          </a:p>
          <a:p>
            <a:pPr marL="68580" indent="-68580">
              <a:spcBef>
                <a:spcPts val="450"/>
              </a:spcBef>
              <a:spcAft>
                <a:spcPts val="450"/>
              </a:spcAft>
              <a:defRPr/>
            </a:pPr>
            <a:r>
              <a:rPr lang="en-GB" sz="1400" dirty="0">
                <a:solidFill>
                  <a:schemeClr val="tx1">
                    <a:lumMod val="75000"/>
                    <a:lumOff val="25000"/>
                  </a:schemeClr>
                </a:solidFill>
              </a:rPr>
              <a:t>UN (No Date d) </a:t>
            </a:r>
            <a:r>
              <a:rPr lang="en-GB" sz="1400" i="1" dirty="0">
                <a:solidFill>
                  <a:schemeClr val="tx1">
                    <a:lumMod val="75000"/>
                    <a:lumOff val="25000"/>
                  </a:schemeClr>
                </a:solidFill>
              </a:rPr>
              <a:t>THE 17 GOALS</a:t>
            </a:r>
            <a:r>
              <a:rPr lang="en-GB" sz="1400" dirty="0">
                <a:solidFill>
                  <a:schemeClr val="tx1">
                    <a:lumMod val="75000"/>
                    <a:lumOff val="25000"/>
                  </a:schemeClr>
                </a:solidFill>
              </a:rPr>
              <a:t> Available at: </a:t>
            </a:r>
            <a:r>
              <a:rPr lang="en-GB" sz="1400" dirty="0">
                <a:hlinkClick r:id="rId5"/>
              </a:rPr>
              <a:t>THE 17 GOALS | Sustainable Development</a:t>
            </a:r>
            <a:r>
              <a:rPr lang="en-GB" sz="1400" dirty="0"/>
              <a:t> [Accessed 25/10/2024]</a:t>
            </a:r>
            <a:endParaRPr lang="en-GB" sz="1400" i="1" dirty="0">
              <a:solidFill>
                <a:schemeClr val="tx1">
                  <a:lumMod val="75000"/>
                  <a:lumOff val="25000"/>
                </a:schemeClr>
              </a:solidFill>
            </a:endParaRPr>
          </a:p>
          <a:p>
            <a:pPr marL="68580" indent="-68580">
              <a:spcBef>
                <a:spcPts val="450"/>
              </a:spcBef>
              <a:spcAft>
                <a:spcPts val="450"/>
              </a:spcAft>
              <a:defRPr/>
            </a:pPr>
            <a:r>
              <a:rPr lang="en-GB" sz="1400" dirty="0">
                <a:solidFill>
                  <a:schemeClr val="tx1">
                    <a:lumMod val="75000"/>
                    <a:lumOff val="25000"/>
                  </a:schemeClr>
                </a:solidFill>
              </a:rPr>
              <a:t>Vitek, B. &amp; Jackson, W. [Eds.] (2008) </a:t>
            </a:r>
            <a:r>
              <a:rPr lang="en-GB" sz="1400" i="1" dirty="0">
                <a:solidFill>
                  <a:schemeClr val="tx1">
                    <a:lumMod val="75000"/>
                    <a:lumOff val="25000"/>
                  </a:schemeClr>
                </a:solidFill>
              </a:rPr>
              <a:t>The Virtues of Ignorance: Complexity, Sustainability, and the Limits of Knowledge</a:t>
            </a:r>
            <a:r>
              <a:rPr lang="en-GB" sz="1400" dirty="0">
                <a:solidFill>
                  <a:schemeClr val="tx1">
                    <a:lumMod val="75000"/>
                    <a:lumOff val="25000"/>
                  </a:schemeClr>
                </a:solidFill>
              </a:rPr>
              <a:t> Available at: </a:t>
            </a:r>
            <a:r>
              <a:rPr lang="en-GB" sz="1400" dirty="0">
                <a:solidFill>
                  <a:schemeClr val="tx1">
                    <a:lumMod val="75000"/>
                    <a:lumOff val="25000"/>
                  </a:schemeClr>
                </a:solidFill>
                <a:hlinkClick r:id="rId6"/>
              </a:rPr>
              <a:t>https://www-jstor-org.ezproxy.uwtsd.ac.uk/stable/j.ctt2jcj0d</a:t>
            </a:r>
            <a:r>
              <a:rPr lang="en-GB" sz="1400" dirty="0">
                <a:solidFill>
                  <a:schemeClr val="tx1">
                    <a:lumMod val="75000"/>
                    <a:lumOff val="25000"/>
                  </a:schemeClr>
                </a:solidFill>
              </a:rPr>
              <a:t> [Accessed 13/03/2023]* N.B. This text is now not available via the Library</a:t>
            </a:r>
            <a:endParaRPr lang="en-GB" sz="1400" i="1" dirty="0">
              <a:solidFill>
                <a:schemeClr val="tx1">
                  <a:lumMod val="75000"/>
                  <a:lumOff val="25000"/>
                </a:schemeClr>
              </a:solidFill>
            </a:endParaRPr>
          </a:p>
          <a:p>
            <a:pPr marL="68580" indent="-68580">
              <a:spcBef>
                <a:spcPts val="450"/>
              </a:spcBef>
              <a:spcAft>
                <a:spcPts val="450"/>
              </a:spcAft>
              <a:defRPr/>
            </a:pPr>
            <a:r>
              <a:rPr lang="en-GB" sz="1400" dirty="0">
                <a:solidFill>
                  <a:schemeClr val="tx1">
                    <a:lumMod val="75000"/>
                    <a:lumOff val="25000"/>
                  </a:schemeClr>
                </a:solidFill>
              </a:rPr>
              <a:t>World Commission of Environment and Development, (1987) </a:t>
            </a:r>
            <a:r>
              <a:rPr lang="en-GB" sz="1400" i="1" dirty="0">
                <a:solidFill>
                  <a:schemeClr val="tx1">
                    <a:lumMod val="75000"/>
                    <a:lumOff val="25000"/>
                  </a:schemeClr>
                </a:solidFill>
              </a:rPr>
              <a:t>Our Common Future </a:t>
            </a:r>
            <a:r>
              <a:rPr lang="en-GB" sz="1400" dirty="0">
                <a:solidFill>
                  <a:schemeClr val="tx1">
                    <a:lumMod val="75000"/>
                    <a:lumOff val="25000"/>
                  </a:schemeClr>
                </a:solidFill>
              </a:rPr>
              <a:t>New York: United Nations Available at: </a:t>
            </a:r>
            <a:r>
              <a:rPr lang="en-GB" sz="1400" dirty="0">
                <a:hlinkClick r:id="rId7"/>
              </a:rPr>
              <a:t>Our Common Future: Report of the World Commission on Environment and Development</a:t>
            </a:r>
            <a:r>
              <a:rPr lang="en-GB" sz="1400" dirty="0"/>
              <a:t> </a:t>
            </a:r>
            <a:r>
              <a:rPr lang="en-GB" sz="1400" dirty="0">
                <a:solidFill>
                  <a:schemeClr val="tx1">
                    <a:lumMod val="75000"/>
                    <a:lumOff val="25000"/>
                  </a:schemeClr>
                </a:solidFill>
              </a:rPr>
              <a:t>[Accessed 25/10/2024]</a:t>
            </a:r>
            <a:endParaRPr lang="en-GB" altLang="en-US" sz="1400" dirty="0">
              <a:solidFill>
                <a:schemeClr val="tx1">
                  <a:lumMod val="75000"/>
                  <a:lumOff val="25000"/>
                </a:schemeClr>
              </a:solidFill>
            </a:endParaRPr>
          </a:p>
          <a:p>
            <a:pPr marL="68580" indent="-68580">
              <a:spcBef>
                <a:spcPts val="450"/>
              </a:spcBef>
              <a:spcAft>
                <a:spcPts val="450"/>
              </a:spcAft>
              <a:buNone/>
              <a:defRPr/>
            </a:pPr>
            <a:endParaRPr lang="en-GB" altLang="en-US" sz="1200" dirty="0">
              <a:solidFill>
                <a:schemeClr val="tx1">
                  <a:lumMod val="75000"/>
                  <a:lumOff val="25000"/>
                </a:schemeClr>
              </a:solidFill>
            </a:endParaRPr>
          </a:p>
        </p:txBody>
      </p:sp>
    </p:spTree>
    <p:extLst>
      <p:ext uri="{BB962C8B-B14F-4D97-AF65-F5344CB8AC3E}">
        <p14:creationId xmlns:p14="http://schemas.microsoft.com/office/powerpoint/2010/main" val="966260900"/>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4520</Words>
  <Application>Microsoft Office PowerPoint</Application>
  <PresentationFormat>On-screen Show (4:3)</PresentationFormat>
  <Paragraphs>275</Paragraphs>
  <Slides>51</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51</vt:i4>
      </vt:variant>
    </vt:vector>
  </HeadingPairs>
  <TitlesOfParts>
    <vt:vector size="56" baseType="lpstr">
      <vt:lpstr>Arial</vt:lpstr>
      <vt:lpstr>Calibri</vt:lpstr>
      <vt:lpstr>Calibri Light</vt:lpstr>
      <vt:lpstr>Holding PAge</vt:lpstr>
      <vt:lpstr>Accessible 2</vt:lpstr>
      <vt:lpstr>PowerPoint Presentation</vt:lpstr>
      <vt:lpstr>PowerPoint Presentation</vt:lpstr>
      <vt:lpstr>PowerPoint Presentation</vt:lpstr>
      <vt:lpstr>Materion Cynaliadwyedd:  Cyflwyniad</vt:lpstr>
      <vt:lpstr>Sustainability Issues:  An Introduction</vt:lpstr>
      <vt:lpstr>Cynaliadwyedd – Cwis Factfulness</vt:lpstr>
      <vt:lpstr>Sustainability – Factfulness Quiz</vt:lpstr>
      <vt:lpstr>PowerPoint Presentation</vt:lpstr>
      <vt:lpstr>PowerPoint Presentation</vt:lpstr>
      <vt:lpstr>Felly, beth yw ystyr cynaliadwyedd?</vt:lpstr>
      <vt:lpstr>So, what is sustainability about?</vt:lpstr>
      <vt:lpstr>Felly, beth yw ystyr cynaliadwyedd?</vt:lpstr>
      <vt:lpstr>So, what is sustainability about?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Datblygiad Cynaliadwy</vt:lpstr>
      <vt:lpstr>Sustainable Development </vt:lpstr>
      <vt:lpstr>Cymdeithas gynaliadwy</vt:lpstr>
      <vt:lpstr>A sustainable society </vt:lpstr>
      <vt:lpstr>Datblygiad Cynaliadwy</vt:lpstr>
      <vt:lpstr>Sustainable Development </vt:lpstr>
      <vt:lpstr>Damcaniaethu Cynaliadwyedd</vt:lpstr>
      <vt:lpstr>Theorising Sustainability</vt:lpstr>
      <vt:lpstr> Pam mae Cynaliadwyedd mor bwysig ?</vt:lpstr>
      <vt:lpstr> Why is Sustainability so important ?</vt:lpstr>
      <vt:lpstr>Wynebu’r dyfodol</vt:lpstr>
      <vt:lpstr>Facing the future </vt:lpstr>
      <vt:lpstr>PowerPoint Presentation</vt:lpstr>
      <vt:lpstr>PowerPoint Presentation</vt:lpstr>
      <vt:lpstr>Uwchgynhadledd Gweithredu ar Newid Hinsawdd y CU 2019</vt:lpstr>
      <vt:lpstr>2019 UN Climate Action Summit </vt:lpstr>
      <vt:lpstr>COP-27 (2022)</vt:lpstr>
      <vt:lpstr>COP-27 (2022)</vt:lpstr>
      <vt:lpstr>Fodd bynnag…….</vt:lpstr>
      <vt:lpstr>However…….</vt:lpstr>
      <vt:lpstr>Nodau Datblygu Cynaliadwy’r CU</vt:lpstr>
      <vt:lpstr>UN Sustainable Development Goals </vt:lpstr>
      <vt:lpstr>Nodau Datblygu Cynaliadwy’r CU</vt:lpstr>
      <vt:lpstr>UN Sustainable Development Goals </vt:lpstr>
      <vt:lpstr>Cyfeirnodau</vt:lpstr>
      <vt:lpstr>References</vt:lpstr>
      <vt:lpstr>Cyfeirnodau</vt:lpstr>
      <vt:lpstr>References</vt:lpstr>
      <vt:lpstr>Cyfeirnodau</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20</cp:revision>
  <dcterms:created xsi:type="dcterms:W3CDTF">2024-09-09T09:14:57Z</dcterms:created>
  <dcterms:modified xsi:type="dcterms:W3CDTF">2025-08-07T09:02:10Z</dcterms:modified>
</cp:coreProperties>
</file>