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46" r:id="rId1"/>
  </p:sldMasterIdLst>
  <p:sldIdLst>
    <p:sldId id="257" r:id="rId2"/>
    <p:sldId id="258" r:id="rId3"/>
    <p:sldId id="259" r:id="rId4"/>
    <p:sldId id="260" r:id="rId5"/>
    <p:sldId id="261" r:id="rId6"/>
    <p:sldId id="262" r:id="rId7"/>
    <p:sldId id="264" r:id="rId8"/>
    <p:sldId id="263"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06" d="100"/>
          <a:sy n="106" d="100"/>
        </p:scale>
        <p:origin x="114" y="3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10/31/2023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8331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10/31/2023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92670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10/31/2023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04162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10/31/2023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6663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10/31/2023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8194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10/31/2023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11860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10/31/2023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01422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10/31/2023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33282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10/31/2023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23267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10/31/2023</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72269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10/31/2023</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1827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10/31/2023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4982234"/>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47" r:id="rId3"/>
    <p:sldLayoutId id="2147483743" r:id="rId4"/>
    <p:sldLayoutId id="2147483738" r:id="rId5"/>
    <p:sldLayoutId id="2147483732" r:id="rId6"/>
    <p:sldLayoutId id="2147483733" r:id="rId7"/>
    <p:sldLayoutId id="2147483734" r:id="rId8"/>
    <p:sldLayoutId id="2147483735" r:id="rId9"/>
    <p:sldLayoutId id="2147483736" r:id="rId10"/>
    <p:sldLayoutId id="2147483737" r:id="rId11"/>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9.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9286AD2-18A9-4868-A4E3-7A2097A2081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5289754" y="639097"/>
            <a:ext cx="6253317" cy="3686015"/>
          </a:xfrm>
        </p:spPr>
        <p:txBody>
          <a:bodyPr>
            <a:normAutofit/>
          </a:bodyPr>
          <a:lstStyle/>
          <a:p>
            <a:pPr algn="ctr"/>
            <a:r>
              <a:rPr lang="en-GB" sz="3600" dirty="0"/>
              <a:t>Do projects in academia fail due to management or market intelligence?</a:t>
            </a:r>
            <a:endParaRPr lang="en-US" sz="3600" dirty="0"/>
          </a:p>
        </p:txBody>
      </p:sp>
      <p:sp>
        <p:nvSpPr>
          <p:cNvPr id="3" name="Subtitle 2">
            <a:extLst>
              <a:ext uri="{FF2B5EF4-FFF2-40B4-BE49-F238E27FC236}">
                <a16:creationId xmlns:a16="http://schemas.microsoft.com/office/drawing/2014/main" id="{A8E9CFF2-3777-4FF4-A759-8491175B0B7C}"/>
              </a:ext>
            </a:extLst>
          </p:cNvPr>
          <p:cNvSpPr>
            <a:spLocks noGrp="1"/>
          </p:cNvSpPr>
          <p:nvPr>
            <p:ph type="subTitle" idx="1"/>
          </p:nvPr>
        </p:nvSpPr>
        <p:spPr>
          <a:xfrm>
            <a:off x="5289753" y="4672739"/>
            <a:ext cx="6269347" cy="1021498"/>
          </a:xfrm>
        </p:spPr>
        <p:txBody>
          <a:bodyPr>
            <a:normAutofit/>
          </a:bodyPr>
          <a:lstStyle/>
          <a:p>
            <a:r>
              <a:rPr lang="en-US" sz="2400" dirty="0" smtClean="0">
                <a:solidFill>
                  <a:schemeClr val="tx1">
                    <a:lumMod val="85000"/>
                    <a:lumOff val="15000"/>
                  </a:schemeClr>
                </a:solidFill>
              </a:rPr>
              <a:t>Medi Williams 2025488</a:t>
            </a:r>
          </a:p>
          <a:p>
            <a:r>
              <a:rPr lang="en-US" sz="1200" dirty="0" smtClean="0">
                <a:solidFill>
                  <a:schemeClr val="tx1">
                    <a:lumMod val="85000"/>
                    <a:lumOff val="15000"/>
                  </a:schemeClr>
                </a:solidFill>
              </a:rPr>
              <a:t>Lecturer Andrew </a:t>
            </a:r>
            <a:r>
              <a:rPr lang="en-US" sz="1200" dirty="0" err="1" smtClean="0">
                <a:solidFill>
                  <a:schemeClr val="tx1">
                    <a:lumMod val="85000"/>
                    <a:lumOff val="15000"/>
                  </a:schemeClr>
                </a:solidFill>
              </a:rPr>
              <a:t>Maund</a:t>
            </a:r>
            <a:endParaRPr lang="en-US" sz="1200" dirty="0">
              <a:solidFill>
                <a:schemeClr val="tx1">
                  <a:lumMod val="85000"/>
                  <a:lumOff val="15000"/>
                </a:schemeClr>
              </a:solidFill>
            </a:endParaRPr>
          </a:p>
        </p:txBody>
      </p:sp>
      <p:pic>
        <p:nvPicPr>
          <p:cNvPr id="5" name="Picture 4" descr="A picture containing building, sitting, bench, side&#10;&#10;Description automatically generated">
            <a:extLst>
              <a:ext uri="{FF2B5EF4-FFF2-40B4-BE49-F238E27FC236}">
                <a16:creationId xmlns:a16="http://schemas.microsoft.com/office/drawing/2014/main" id="{282CF6DD-7FE8-4063-9551-1B7BBCE92ABE}"/>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1" y="1"/>
            <a:ext cx="4635315" cy="6857999"/>
          </a:xfrm>
          <a:prstGeom prst="rect">
            <a:avLst/>
          </a:prstGeom>
        </p:spPr>
      </p:pic>
      <p:cxnSp>
        <p:nvCxnSpPr>
          <p:cNvPr id="24" name="Straight Connector 23">
            <a:extLst>
              <a:ext uri="{FF2B5EF4-FFF2-40B4-BE49-F238E27FC236}">
                <a16:creationId xmlns:a16="http://schemas.microsoft.com/office/drawing/2014/main" id="{E7A7CD63-7EC3-44F3-95D0-595C4019FF2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Picture 3"/>
          <p:cNvPicPr>
            <a:picLocks noChangeAspect="1"/>
          </p:cNvPicPr>
          <p:nvPr/>
        </p:nvPicPr>
        <p:blipFill>
          <a:blip r:embed="rId5"/>
          <a:stretch>
            <a:fillRect/>
          </a:stretch>
        </p:blipFill>
        <p:spPr>
          <a:xfrm>
            <a:off x="5427754" y="754486"/>
            <a:ext cx="2213040" cy="743776"/>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043737824"/>
      </p:ext>
    </p:extLst>
  </p:cSld>
  <p:clrMapOvr>
    <a:masterClrMapping/>
  </p:clrMapOvr>
  <mc:AlternateContent xmlns:mc="http://schemas.openxmlformats.org/markup-compatibility/2006" xmlns:p14="http://schemas.microsoft.com/office/powerpoint/2010/main">
    <mc:Choice Requires="p14">
      <p:transition spd="slow" p14:dur="2000" advTm="2599"/>
    </mc:Choice>
    <mc:Fallback xmlns="">
      <p:transition spd="slow" advTm="25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1097280" y="249382"/>
            <a:ext cx="10058400" cy="4401738"/>
          </a:xfrm>
        </p:spPr>
        <p:txBody>
          <a:bodyPr anchor="t">
            <a:normAutofit/>
          </a:bodyPr>
          <a:lstStyle/>
          <a:p>
            <a:pPr lvl="0"/>
            <a:r>
              <a:rPr lang="en-GB" sz="1800" i="1" u="sng" dirty="0" smtClean="0">
                <a:solidFill>
                  <a:srgbClr val="FFFFFF"/>
                </a:solidFill>
              </a:rPr>
              <a:t>Why?</a:t>
            </a:r>
            <a:r>
              <a:rPr lang="en-GB" sz="1800" i="1" dirty="0" smtClean="0">
                <a:solidFill>
                  <a:srgbClr val="FFFFFF"/>
                </a:solidFill>
              </a:rPr>
              <a:t/>
            </a:r>
            <a:br>
              <a:rPr lang="en-GB" sz="1800" i="1" dirty="0" smtClean="0">
                <a:solidFill>
                  <a:srgbClr val="FFFFFF"/>
                </a:solidFill>
              </a:rPr>
            </a:br>
            <a:r>
              <a:rPr lang="en-GB" sz="1800" i="1" dirty="0" smtClean="0">
                <a:solidFill>
                  <a:srgbClr val="FFFFFF"/>
                </a:solidFill>
              </a:rPr>
              <a:t/>
            </a:r>
            <a:br>
              <a:rPr lang="en-GB" sz="1800" i="1" dirty="0" smtClean="0">
                <a:solidFill>
                  <a:srgbClr val="FFFFFF"/>
                </a:solidFill>
              </a:rPr>
            </a:br>
            <a:r>
              <a:rPr lang="en-GB" sz="1600" i="1" dirty="0" smtClean="0">
                <a:solidFill>
                  <a:srgbClr val="FFFFFF"/>
                </a:solidFill>
              </a:rPr>
              <a:t>Use </a:t>
            </a:r>
            <a:r>
              <a:rPr lang="en-GB" sz="1600" i="1" dirty="0">
                <a:solidFill>
                  <a:srgbClr val="FFFFFF"/>
                </a:solidFill>
              </a:rPr>
              <a:t>of public funding has been scrutinised by numerous </a:t>
            </a:r>
            <a:r>
              <a:rPr lang="en-GB" sz="1600" i="1" dirty="0" smtClean="0">
                <a:solidFill>
                  <a:srgbClr val="FFFFFF"/>
                </a:solidFill>
              </a:rPr>
              <a:t>bodies</a:t>
            </a:r>
            <a:r>
              <a:rPr lang="en-GB" sz="1800" i="1" dirty="0" smtClean="0">
                <a:solidFill>
                  <a:srgbClr val="FFFFFF"/>
                </a:solidFill>
              </a:rPr>
              <a:t/>
            </a:r>
            <a:br>
              <a:rPr lang="en-GB" sz="1800" i="1" dirty="0" smtClean="0">
                <a:solidFill>
                  <a:srgbClr val="FFFFFF"/>
                </a:solidFill>
              </a:rPr>
            </a:br>
            <a:r>
              <a:rPr lang="en-GB" sz="1800" i="1" dirty="0" smtClean="0">
                <a:solidFill>
                  <a:srgbClr val="FFFFFF"/>
                </a:solidFill>
              </a:rPr>
              <a:t/>
            </a:r>
            <a:br>
              <a:rPr lang="en-GB" sz="1800" i="1" dirty="0" smtClean="0">
                <a:solidFill>
                  <a:srgbClr val="FFFFFF"/>
                </a:solidFill>
              </a:rPr>
            </a:br>
            <a:r>
              <a:rPr lang="en-GB" sz="1800" i="1" dirty="0" smtClean="0">
                <a:solidFill>
                  <a:srgbClr val="FFFFFF"/>
                </a:solidFill>
              </a:rPr>
              <a:t/>
            </a:r>
            <a:br>
              <a:rPr lang="en-GB" sz="1800" i="1" dirty="0" smtClean="0">
                <a:solidFill>
                  <a:srgbClr val="FFFFFF"/>
                </a:solidFill>
              </a:rPr>
            </a:br>
            <a:r>
              <a:rPr lang="en-GB" sz="1800" i="1" dirty="0">
                <a:solidFill>
                  <a:srgbClr val="FFFFFF"/>
                </a:solidFill>
              </a:rPr>
              <a:t/>
            </a:r>
            <a:br>
              <a:rPr lang="en-GB" sz="1800" i="1" dirty="0">
                <a:solidFill>
                  <a:srgbClr val="FFFFFF"/>
                </a:solidFill>
              </a:rPr>
            </a:br>
            <a:r>
              <a:rPr lang="en-GB" sz="1800" i="1" dirty="0" smtClean="0">
                <a:solidFill>
                  <a:srgbClr val="FFFFFF"/>
                </a:solidFill>
              </a:rPr>
              <a:t/>
            </a:r>
            <a:br>
              <a:rPr lang="en-GB" sz="1800" i="1" dirty="0" smtClean="0">
                <a:solidFill>
                  <a:srgbClr val="FFFFFF"/>
                </a:solidFill>
              </a:rPr>
            </a:br>
            <a:r>
              <a:rPr lang="en-GB" sz="1800" i="1" dirty="0">
                <a:solidFill>
                  <a:srgbClr val="FFFFFF"/>
                </a:solidFill>
              </a:rPr>
              <a:t/>
            </a:r>
            <a:br>
              <a:rPr lang="en-GB" sz="1800" i="1" dirty="0">
                <a:solidFill>
                  <a:srgbClr val="FFFFFF"/>
                </a:solidFill>
              </a:rPr>
            </a:br>
            <a:r>
              <a:rPr lang="en-GB" sz="1800" i="1" dirty="0" smtClean="0">
                <a:solidFill>
                  <a:srgbClr val="FFFFFF"/>
                </a:solidFill>
              </a:rPr>
              <a:t/>
            </a:r>
            <a:br>
              <a:rPr lang="en-GB" sz="1800" i="1" dirty="0" smtClean="0">
                <a:solidFill>
                  <a:srgbClr val="FFFFFF"/>
                </a:solidFill>
              </a:rPr>
            </a:br>
            <a:r>
              <a:rPr lang="en-GB" sz="1800" i="1" dirty="0">
                <a:solidFill>
                  <a:srgbClr val="FFFFFF"/>
                </a:solidFill>
              </a:rPr>
              <a:t/>
            </a:r>
            <a:br>
              <a:rPr lang="en-GB" sz="1800" i="1" dirty="0">
                <a:solidFill>
                  <a:srgbClr val="FFFFFF"/>
                </a:solidFill>
              </a:rPr>
            </a:br>
            <a:r>
              <a:rPr lang="en-GB" sz="1600" i="1" dirty="0" smtClean="0">
                <a:solidFill>
                  <a:srgbClr val="FFFFFF"/>
                </a:solidFill>
              </a:rPr>
              <a:t>Evaluation reports also indicate that over 50% were only fairly satisfied in both Management and achieving outcomes.</a:t>
            </a:r>
            <a:r>
              <a:rPr lang="en-GB" sz="1800" i="1" dirty="0" smtClean="0">
                <a:solidFill>
                  <a:srgbClr val="FFFFFF"/>
                </a:solidFill>
              </a:rPr>
              <a:t/>
            </a:r>
            <a:br>
              <a:rPr lang="en-GB" sz="1800" i="1" dirty="0" smtClean="0">
                <a:solidFill>
                  <a:srgbClr val="FFFFFF"/>
                </a:solidFill>
              </a:rPr>
            </a:br>
            <a:r>
              <a:rPr lang="en-GB" sz="1800" i="1" dirty="0">
                <a:solidFill>
                  <a:srgbClr val="FFFFFF"/>
                </a:solidFill>
              </a:rPr>
              <a:t/>
            </a:r>
            <a:br>
              <a:rPr lang="en-GB" sz="1800" i="1" dirty="0">
                <a:solidFill>
                  <a:srgbClr val="FFFFFF"/>
                </a:solidFill>
              </a:rPr>
            </a:br>
            <a:r>
              <a:rPr lang="en-GB" sz="1800" i="1" dirty="0" smtClean="0">
                <a:solidFill>
                  <a:srgbClr val="FFFFFF"/>
                </a:solidFill>
              </a:rPr>
              <a:t/>
            </a:r>
            <a:br>
              <a:rPr lang="en-GB" sz="1800" i="1" dirty="0" smtClean="0">
                <a:solidFill>
                  <a:srgbClr val="FFFFFF"/>
                </a:solidFill>
              </a:rPr>
            </a:br>
            <a:endParaRPr lang="en-US" sz="1800" i="1" dirty="0">
              <a:solidFill>
                <a:srgbClr val="FFFFFF"/>
              </a:solidFill>
            </a:endParaRPr>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1100051" y="5225240"/>
            <a:ext cx="10058400" cy="1143000"/>
          </a:xfrm>
        </p:spPr>
        <p:txBody>
          <a:bodyPr>
            <a:normAutofit/>
          </a:bodyPr>
          <a:lstStyle/>
          <a:p>
            <a:r>
              <a:rPr lang="en-US" sz="1000" dirty="0" smtClean="0">
                <a:solidFill>
                  <a:srgbClr val="FFFFFF"/>
                </a:solidFill>
              </a:rPr>
              <a:t>References</a:t>
            </a:r>
          </a:p>
          <a:p>
            <a:r>
              <a:rPr lang="en-GB" sz="1000" dirty="0" smtClean="0">
                <a:solidFill>
                  <a:srgbClr val="FFFFFF"/>
                </a:solidFill>
              </a:rPr>
              <a:t>“</a:t>
            </a:r>
            <a:r>
              <a:rPr lang="en-GB" sz="1000" cap="none" dirty="0" smtClean="0">
                <a:solidFill>
                  <a:srgbClr val="FFFFFF"/>
                </a:solidFill>
              </a:rPr>
              <a:t>Miriam beard jailed for </a:t>
            </a:r>
            <a:r>
              <a:rPr lang="en-GB" sz="1000" cap="none" dirty="0" err="1">
                <a:solidFill>
                  <a:srgbClr val="FFFFFF"/>
                </a:solidFill>
              </a:rPr>
              <a:t>P</a:t>
            </a:r>
            <a:r>
              <a:rPr lang="en-GB" sz="1000" cap="none" dirty="0" err="1" smtClean="0">
                <a:solidFill>
                  <a:srgbClr val="FFFFFF"/>
                </a:solidFill>
              </a:rPr>
              <a:t>las</a:t>
            </a:r>
            <a:r>
              <a:rPr lang="en-GB" sz="1000" cap="none" dirty="0" smtClean="0">
                <a:solidFill>
                  <a:srgbClr val="FFFFFF"/>
                </a:solidFill>
              </a:rPr>
              <a:t> </a:t>
            </a:r>
            <a:r>
              <a:rPr lang="en-GB" sz="1000" cap="none" dirty="0" err="1">
                <a:solidFill>
                  <a:srgbClr val="FFFFFF"/>
                </a:solidFill>
              </a:rPr>
              <a:t>M</a:t>
            </a:r>
            <a:r>
              <a:rPr lang="en-GB" sz="1000" cap="none" dirty="0" err="1" smtClean="0">
                <a:solidFill>
                  <a:srgbClr val="FFFFFF"/>
                </a:solidFill>
              </a:rPr>
              <a:t>adoc</a:t>
            </a:r>
            <a:r>
              <a:rPr lang="en-GB" sz="1000" cap="none" dirty="0" smtClean="0">
                <a:solidFill>
                  <a:srgbClr val="FFFFFF"/>
                </a:solidFill>
              </a:rPr>
              <a:t> communities first fraud</a:t>
            </a:r>
            <a:r>
              <a:rPr lang="en-GB" sz="1000" dirty="0" smtClean="0">
                <a:solidFill>
                  <a:srgbClr val="FFFFFF"/>
                </a:solidFill>
              </a:rPr>
              <a:t>,” (2011)</a:t>
            </a:r>
          </a:p>
          <a:p>
            <a:r>
              <a:rPr lang="en-GB" sz="1000" cap="none" dirty="0">
                <a:solidFill>
                  <a:srgbClr val="FFFFFF"/>
                </a:solidFill>
              </a:rPr>
              <a:t>Hincks, S., &amp; Robson, B. (2010). Regenerating Communities First Neighbourhoods in Wales. https://www.basw.co.uk/system/files/resources/basw_13516-3_0.pdf</a:t>
            </a:r>
            <a:endParaRPr lang="en-US" sz="1000" cap="none" dirty="0">
              <a:solidFill>
                <a:srgbClr val="FFFFFF"/>
              </a:solidFill>
            </a:endParaRPr>
          </a:p>
        </p:txBody>
      </p:sp>
      <p:pic>
        <p:nvPicPr>
          <p:cNvPr id="5" name="Picture 4"/>
          <p:cNvPicPr>
            <a:picLocks noChangeAspect="1"/>
          </p:cNvPicPr>
          <p:nvPr/>
        </p:nvPicPr>
        <p:blipFill>
          <a:blip r:embed="rId4"/>
          <a:stretch>
            <a:fillRect/>
          </a:stretch>
        </p:blipFill>
        <p:spPr>
          <a:xfrm>
            <a:off x="2718260" y="1079651"/>
            <a:ext cx="3823855" cy="1506612"/>
          </a:xfrm>
          <a:prstGeom prst="rect">
            <a:avLst/>
          </a:prstGeom>
        </p:spPr>
      </p:pic>
      <p:pic>
        <p:nvPicPr>
          <p:cNvPr id="7" name="Picture 6"/>
          <p:cNvPicPr>
            <a:picLocks noChangeAspect="1"/>
          </p:cNvPicPr>
          <p:nvPr/>
        </p:nvPicPr>
        <p:blipFill>
          <a:blip r:embed="rId5"/>
          <a:stretch>
            <a:fillRect/>
          </a:stretch>
        </p:blipFill>
        <p:spPr>
          <a:xfrm>
            <a:off x="2718261" y="3154043"/>
            <a:ext cx="3823854" cy="1756094"/>
          </a:xfrm>
          <a:prstGeom prst="rect">
            <a:avLst/>
          </a:prstGeo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91714609"/>
      </p:ext>
    </p:extLst>
  </p:cSld>
  <p:clrMapOvr>
    <a:masterClrMapping/>
  </p:clrMapOvr>
  <mc:AlternateContent xmlns:mc="http://schemas.openxmlformats.org/markup-compatibility/2006" xmlns:p14="http://schemas.microsoft.com/office/powerpoint/2010/main">
    <mc:Choice Requires="p14">
      <p:transition spd="slow" p14:dur="2000" advTm="2507"/>
    </mc:Choice>
    <mc:Fallback xmlns="">
      <p:transition spd="slow" advTm="25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1097280" y="141316"/>
            <a:ext cx="10058400" cy="4509804"/>
          </a:xfrm>
        </p:spPr>
        <p:txBody>
          <a:bodyPr anchor="ctr">
            <a:normAutofit fontScale="90000"/>
          </a:bodyPr>
          <a:lstStyle/>
          <a:p>
            <a:pPr lvl="0"/>
            <a:r>
              <a:rPr lang="en-GB" sz="1800" i="1" u="sng" dirty="0" smtClean="0">
                <a:solidFill>
                  <a:srgbClr val="FFFFFF"/>
                </a:solidFill>
              </a:rPr>
              <a:t>How?</a:t>
            </a:r>
            <a:r>
              <a:rPr lang="en-GB" sz="1800" i="1" dirty="0" smtClean="0">
                <a:solidFill>
                  <a:srgbClr val="FFFFFF"/>
                </a:solidFill>
              </a:rPr>
              <a:t/>
            </a:r>
            <a:br>
              <a:rPr lang="en-GB" sz="1800" i="1" dirty="0" smtClean="0">
                <a:solidFill>
                  <a:srgbClr val="FFFFFF"/>
                </a:solidFill>
              </a:rPr>
            </a:br>
            <a:r>
              <a:rPr lang="en-GB" sz="1800" i="1" dirty="0">
                <a:solidFill>
                  <a:srgbClr val="FFFFFF"/>
                </a:solidFill>
              </a:rPr>
              <a:t/>
            </a:r>
            <a:br>
              <a:rPr lang="en-GB" sz="1800" i="1" dirty="0">
                <a:solidFill>
                  <a:srgbClr val="FFFFFF"/>
                </a:solidFill>
              </a:rPr>
            </a:br>
            <a:r>
              <a:rPr lang="en-GB" sz="1800" i="1" dirty="0" smtClean="0">
                <a:solidFill>
                  <a:srgbClr val="FFFFFF"/>
                </a:solidFill>
              </a:rPr>
              <a:t>Proposed research addressed the Theoretical </a:t>
            </a:r>
            <a:r>
              <a:rPr lang="en-GB" sz="1800" i="1" dirty="0">
                <a:solidFill>
                  <a:srgbClr val="FFFFFF"/>
                </a:solidFill>
              </a:rPr>
              <a:t>Question “Do projects in academia fail due to management or market intelligence</a:t>
            </a:r>
            <a:r>
              <a:rPr lang="en-GB" sz="1800" i="1" dirty="0" smtClean="0">
                <a:solidFill>
                  <a:srgbClr val="FFFFFF"/>
                </a:solidFill>
              </a:rPr>
              <a:t>?” were determined through both preliminary research and indicative research </a:t>
            </a:r>
            <a:br>
              <a:rPr lang="en-GB" sz="1800" i="1" dirty="0" smtClean="0">
                <a:solidFill>
                  <a:srgbClr val="FFFFFF"/>
                </a:solidFill>
              </a:rPr>
            </a:br>
            <a:r>
              <a:rPr lang="en-GB" sz="1800" i="1" dirty="0">
                <a:solidFill>
                  <a:srgbClr val="FFFFFF"/>
                </a:solidFill>
              </a:rPr>
              <a:t/>
            </a:r>
            <a:br>
              <a:rPr lang="en-GB" sz="1800" i="1" dirty="0">
                <a:solidFill>
                  <a:srgbClr val="FFFFFF"/>
                </a:solidFill>
              </a:rPr>
            </a:br>
            <a:r>
              <a:rPr lang="en-GB" sz="1800" i="1" dirty="0" smtClean="0">
                <a:solidFill>
                  <a:srgbClr val="FFFFFF"/>
                </a:solidFill>
              </a:rPr>
              <a:t>1</a:t>
            </a:r>
            <a:r>
              <a:rPr lang="en-GB" sz="1800" i="1" dirty="0">
                <a:solidFill>
                  <a:srgbClr val="FFFFFF"/>
                </a:solidFill>
              </a:rPr>
              <a:t>.	Was the project constructed on credible intelligence?</a:t>
            </a:r>
            <a:br>
              <a:rPr lang="en-GB" sz="1800" i="1" dirty="0">
                <a:solidFill>
                  <a:srgbClr val="FFFFFF"/>
                </a:solidFill>
              </a:rPr>
            </a:br>
            <a:r>
              <a:rPr lang="en-GB" sz="1800" i="1" dirty="0">
                <a:solidFill>
                  <a:srgbClr val="FFFFFF"/>
                </a:solidFill>
              </a:rPr>
              <a:t>2.	Was effective management deployed to achieve success?</a:t>
            </a:r>
            <a:br>
              <a:rPr lang="en-GB" sz="1800" i="1" dirty="0">
                <a:solidFill>
                  <a:srgbClr val="FFFFFF"/>
                </a:solidFill>
              </a:rPr>
            </a:br>
            <a:r>
              <a:rPr lang="en-GB" sz="1800" i="1" dirty="0">
                <a:solidFill>
                  <a:srgbClr val="FFFFFF"/>
                </a:solidFill>
              </a:rPr>
              <a:t>3.	Is project success defined by outcomes or management</a:t>
            </a:r>
            <a:r>
              <a:rPr lang="en-GB" sz="1800" i="1" dirty="0" smtClean="0">
                <a:solidFill>
                  <a:srgbClr val="FFFFFF"/>
                </a:solidFill>
              </a:rPr>
              <a:t>?</a:t>
            </a:r>
            <a:br>
              <a:rPr lang="en-GB" sz="1800" i="1" dirty="0" smtClean="0">
                <a:solidFill>
                  <a:srgbClr val="FFFFFF"/>
                </a:solidFill>
              </a:rPr>
            </a:br>
            <a:r>
              <a:rPr lang="en-GB" sz="1800" i="1" dirty="0">
                <a:solidFill>
                  <a:srgbClr val="FFFFFF"/>
                </a:solidFill>
              </a:rPr>
              <a:t/>
            </a:r>
            <a:br>
              <a:rPr lang="en-GB" sz="1800" i="1" dirty="0">
                <a:solidFill>
                  <a:srgbClr val="FFFFFF"/>
                </a:solidFill>
              </a:rPr>
            </a:br>
            <a:r>
              <a:rPr lang="en-GB" sz="1800" i="1" dirty="0" smtClean="0">
                <a:solidFill>
                  <a:srgbClr val="FFFFFF"/>
                </a:solidFill>
              </a:rPr>
              <a:t>Four Factors that influence these questions that were the object of  the Literature </a:t>
            </a:r>
            <a:r>
              <a:rPr lang="en-GB" sz="1800" i="1" dirty="0">
                <a:solidFill>
                  <a:srgbClr val="FFFFFF"/>
                </a:solidFill>
              </a:rPr>
              <a:t>R</a:t>
            </a:r>
            <a:r>
              <a:rPr lang="en-GB" sz="1800" i="1" dirty="0" smtClean="0">
                <a:solidFill>
                  <a:srgbClr val="FFFFFF"/>
                </a:solidFill>
              </a:rPr>
              <a:t>eview</a:t>
            </a:r>
            <a:br>
              <a:rPr lang="en-GB" sz="1800" i="1" dirty="0" smtClean="0">
                <a:solidFill>
                  <a:srgbClr val="FFFFFF"/>
                </a:solidFill>
              </a:rPr>
            </a:br>
            <a:r>
              <a:rPr lang="en-GB" sz="1800" i="1" dirty="0">
                <a:solidFill>
                  <a:srgbClr val="FFFFFF"/>
                </a:solidFill>
              </a:rPr>
              <a:t/>
            </a:r>
            <a:br>
              <a:rPr lang="en-GB" sz="1800" i="1" dirty="0">
                <a:solidFill>
                  <a:srgbClr val="FFFFFF"/>
                </a:solidFill>
              </a:rPr>
            </a:br>
            <a:r>
              <a:rPr lang="en-GB" sz="1800" i="1" dirty="0" smtClean="0">
                <a:solidFill>
                  <a:srgbClr val="FFFFFF"/>
                </a:solidFill>
              </a:rPr>
              <a:t>Project </a:t>
            </a:r>
            <a:r>
              <a:rPr lang="en-GB" sz="1800" i="1" dirty="0">
                <a:solidFill>
                  <a:srgbClr val="FFFFFF"/>
                </a:solidFill>
              </a:rPr>
              <a:t>success factors</a:t>
            </a:r>
            <a:br>
              <a:rPr lang="en-GB" sz="1800" i="1" dirty="0">
                <a:solidFill>
                  <a:srgbClr val="FFFFFF"/>
                </a:solidFill>
              </a:rPr>
            </a:br>
            <a:r>
              <a:rPr lang="en-GB" sz="1800" i="1" dirty="0">
                <a:solidFill>
                  <a:srgbClr val="FFFFFF"/>
                </a:solidFill>
              </a:rPr>
              <a:t>Project Management Knowledge </a:t>
            </a:r>
            <a:br>
              <a:rPr lang="en-GB" sz="1800" i="1" dirty="0">
                <a:solidFill>
                  <a:srgbClr val="FFFFFF"/>
                </a:solidFill>
              </a:rPr>
            </a:br>
            <a:r>
              <a:rPr lang="en-GB" sz="1800" i="1" dirty="0">
                <a:solidFill>
                  <a:srgbClr val="FFFFFF"/>
                </a:solidFill>
              </a:rPr>
              <a:t>Value Management</a:t>
            </a:r>
            <a:br>
              <a:rPr lang="en-GB" sz="1800" i="1" dirty="0">
                <a:solidFill>
                  <a:srgbClr val="FFFFFF"/>
                </a:solidFill>
              </a:rPr>
            </a:br>
            <a:r>
              <a:rPr lang="en-GB" sz="1800" i="1" dirty="0">
                <a:solidFill>
                  <a:srgbClr val="FFFFFF"/>
                </a:solidFill>
              </a:rPr>
              <a:t>Key Performance Indicators</a:t>
            </a:r>
            <a:br>
              <a:rPr lang="en-GB" sz="1800" i="1" dirty="0">
                <a:solidFill>
                  <a:srgbClr val="FFFFFF"/>
                </a:solidFill>
              </a:rPr>
            </a:br>
            <a:r>
              <a:rPr lang="en-GB" sz="1800" i="1" dirty="0">
                <a:solidFill>
                  <a:srgbClr val="FFFFFF"/>
                </a:solidFill>
              </a:rPr>
              <a:t/>
            </a:r>
            <a:br>
              <a:rPr lang="en-GB" sz="1800" i="1" dirty="0">
                <a:solidFill>
                  <a:srgbClr val="FFFFFF"/>
                </a:solidFill>
              </a:rPr>
            </a:br>
            <a:endParaRPr lang="en-US" sz="1800" i="1" dirty="0">
              <a:solidFill>
                <a:srgbClr val="FFFFFF"/>
              </a:solidFill>
            </a:endParaRPr>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1100051" y="5225240"/>
            <a:ext cx="10058400" cy="1143000"/>
          </a:xfrm>
        </p:spPr>
        <p:txBody>
          <a:bodyPr>
            <a:normAutofit/>
          </a:bodyPr>
          <a:lstStyle/>
          <a:p>
            <a:r>
              <a:rPr lang="en-US" dirty="0">
                <a:solidFill>
                  <a:srgbClr val="FFFFFF"/>
                </a:solidFill>
              </a:rPr>
              <a:t> </a:t>
            </a:r>
          </a:p>
        </p:txBody>
      </p:sp>
      <p:sp>
        <p:nvSpPr>
          <p:cNvPr id="4" name="Rectangle 3"/>
          <p:cNvSpPr/>
          <p:nvPr/>
        </p:nvSpPr>
        <p:spPr>
          <a:xfrm>
            <a:off x="5053503" y="3244334"/>
            <a:ext cx="184731" cy="369332"/>
          </a:xfrm>
          <a:prstGeom prst="rect">
            <a:avLst/>
          </a:prstGeom>
        </p:spPr>
        <p:txBody>
          <a:bodyPr wrap="none">
            <a:spAutoFit/>
          </a:bodyPr>
          <a:lstStyle/>
          <a:p>
            <a:endParaRPr lang="en-GB" dirty="0"/>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75430813"/>
      </p:ext>
    </p:extLst>
  </p:cSld>
  <p:clrMapOvr>
    <a:masterClrMapping/>
  </p:clrMapOvr>
  <mc:AlternateContent xmlns:mc="http://schemas.openxmlformats.org/markup-compatibility/2006" xmlns:p14="http://schemas.microsoft.com/office/powerpoint/2010/main">
    <mc:Choice Requires="p14">
      <p:transition spd="slow" p14:dur="2000" advTm="2163"/>
    </mc:Choice>
    <mc:Fallback xmlns="">
      <p:transition spd="slow" advTm="21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1097280" y="758951"/>
            <a:ext cx="10058400" cy="4079055"/>
          </a:xfrm>
        </p:spPr>
        <p:txBody>
          <a:bodyPr anchor="t">
            <a:normAutofit fontScale="90000"/>
          </a:bodyPr>
          <a:lstStyle/>
          <a:p>
            <a:pPr lvl="0"/>
            <a:r>
              <a:rPr lang="en-US" sz="1800" i="1" u="sng" dirty="0" smtClean="0">
                <a:solidFill>
                  <a:srgbClr val="FFFFFF"/>
                </a:solidFill>
              </a:rPr>
              <a:t>Literature Review</a:t>
            </a:r>
            <a:r>
              <a:rPr lang="en-US" sz="1800" i="1" dirty="0" smtClean="0">
                <a:solidFill>
                  <a:srgbClr val="FFFFFF"/>
                </a:solidFill>
              </a:rPr>
              <a:t/>
            </a:r>
            <a:br>
              <a:rPr lang="en-US" sz="1800" i="1" dirty="0" smtClean="0">
                <a:solidFill>
                  <a:srgbClr val="FFFFFF"/>
                </a:solidFill>
              </a:rPr>
            </a:br>
            <a:r>
              <a:rPr lang="en-US" sz="1800" i="1" dirty="0" smtClean="0">
                <a:solidFill>
                  <a:srgbClr val="FFFFFF"/>
                </a:solidFill>
              </a:rPr>
              <a:t/>
            </a:r>
            <a:br>
              <a:rPr lang="en-US" sz="1800" i="1" dirty="0" smtClean="0">
                <a:solidFill>
                  <a:srgbClr val="FFFFFF"/>
                </a:solidFill>
              </a:rPr>
            </a:br>
            <a:r>
              <a:rPr lang="en-GB" sz="1800" i="1" dirty="0">
                <a:solidFill>
                  <a:srgbClr val="FFFFFF"/>
                </a:solidFill>
              </a:rPr>
              <a:t>Research </a:t>
            </a:r>
            <a:r>
              <a:rPr lang="en-GB" sz="1800" i="1" dirty="0" smtClean="0">
                <a:solidFill>
                  <a:srgbClr val="FFFFFF"/>
                </a:solidFill>
              </a:rPr>
              <a:t>undertook a review of current publications</a:t>
            </a:r>
            <a:r>
              <a:rPr lang="en-GB" sz="1800" i="1" dirty="0">
                <a:solidFill>
                  <a:srgbClr val="FFFFFF"/>
                </a:solidFill>
              </a:rPr>
              <a:t>, books, scholarly articles and published papers, establishing findings, analysing content, correlation and /or contradiction. </a:t>
            </a:r>
            <a:r>
              <a:rPr lang="en-GB" sz="1800" i="1" dirty="0" smtClean="0">
                <a:solidFill>
                  <a:srgbClr val="FFFFFF"/>
                </a:solidFill>
              </a:rPr>
              <a:t>In a thematic Approach based on the identified driving influences to </a:t>
            </a:r>
            <a:r>
              <a:rPr lang="en-GB" sz="1800" i="1" dirty="0">
                <a:solidFill>
                  <a:srgbClr val="FFFFFF"/>
                </a:solidFill>
              </a:rPr>
              <a:t>determine probable causes that hinder successful delivery of projects. </a:t>
            </a:r>
            <a:r>
              <a:rPr lang="en-GB" sz="1800" i="1" dirty="0" smtClean="0">
                <a:solidFill>
                  <a:srgbClr val="FFFFFF"/>
                </a:solidFill>
              </a:rPr>
              <a:t/>
            </a:r>
            <a:br>
              <a:rPr lang="en-GB" sz="1800" i="1" dirty="0" smtClean="0">
                <a:solidFill>
                  <a:srgbClr val="FFFFFF"/>
                </a:solidFill>
              </a:rPr>
            </a:br>
            <a:r>
              <a:rPr lang="en-GB" sz="1800" i="1" dirty="0">
                <a:solidFill>
                  <a:srgbClr val="FFFFFF"/>
                </a:solidFill>
              </a:rPr>
              <a:t/>
            </a:r>
            <a:br>
              <a:rPr lang="en-GB" sz="1800" i="1" dirty="0">
                <a:solidFill>
                  <a:srgbClr val="FFFFFF"/>
                </a:solidFill>
              </a:rPr>
            </a:br>
            <a:r>
              <a:rPr lang="en-GB" sz="1800" i="1" dirty="0" smtClean="0">
                <a:solidFill>
                  <a:srgbClr val="FFFFFF"/>
                </a:solidFill>
              </a:rPr>
              <a:t>Whilst </a:t>
            </a:r>
            <a:r>
              <a:rPr lang="en-GB" sz="1800" i="1" dirty="0">
                <a:solidFill>
                  <a:srgbClr val="FFFFFF"/>
                </a:solidFill>
              </a:rPr>
              <a:t>not specific in the dimension of timespan being reviewed, it is purely to ensure an overarching and clear understanding concurrent issues arising, giving greater depth to investigation and evaluation. </a:t>
            </a:r>
            <a:r>
              <a:rPr lang="en-GB" sz="1800" i="1" dirty="0" smtClean="0">
                <a:solidFill>
                  <a:srgbClr val="FFFFFF"/>
                </a:solidFill>
              </a:rPr>
              <a:t/>
            </a:r>
            <a:br>
              <a:rPr lang="en-GB" sz="1800" i="1" dirty="0" smtClean="0">
                <a:solidFill>
                  <a:srgbClr val="FFFFFF"/>
                </a:solidFill>
              </a:rPr>
            </a:br>
            <a:r>
              <a:rPr lang="en-GB" sz="1800" i="1" dirty="0">
                <a:solidFill>
                  <a:srgbClr val="FFFFFF"/>
                </a:solidFill>
              </a:rPr>
              <a:t/>
            </a:r>
            <a:br>
              <a:rPr lang="en-GB" sz="1800" i="1" dirty="0">
                <a:solidFill>
                  <a:srgbClr val="FFFFFF"/>
                </a:solidFill>
              </a:rPr>
            </a:br>
            <a:r>
              <a:rPr lang="en-GB" sz="1800" i="1" dirty="0" smtClean="0">
                <a:solidFill>
                  <a:srgbClr val="FFFFFF"/>
                </a:solidFill>
              </a:rPr>
              <a:t>Research was approached </a:t>
            </a:r>
            <a:r>
              <a:rPr lang="en-GB" sz="1800" i="1" dirty="0">
                <a:solidFill>
                  <a:srgbClr val="FFFFFF"/>
                </a:solidFill>
              </a:rPr>
              <a:t>from a quantitative and deductive methodology and ethically any bias </a:t>
            </a:r>
            <a:r>
              <a:rPr lang="en-GB" sz="1800" i="1" dirty="0" smtClean="0">
                <a:solidFill>
                  <a:srgbClr val="FFFFFF"/>
                </a:solidFill>
              </a:rPr>
              <a:t>disclosed</a:t>
            </a:r>
            <a:r>
              <a:rPr lang="en-GB" sz="1800" i="1" dirty="0">
                <a:solidFill>
                  <a:srgbClr val="FFFFFF"/>
                </a:solidFill>
              </a:rPr>
              <a:t>.   </a:t>
            </a:r>
            <a:r>
              <a:rPr lang="en-GB" sz="1800" i="1" dirty="0" smtClean="0">
                <a:solidFill>
                  <a:srgbClr val="FFFFFF"/>
                </a:solidFill>
              </a:rPr>
              <a:t/>
            </a:r>
            <a:br>
              <a:rPr lang="en-GB" sz="1800" i="1" dirty="0" smtClean="0">
                <a:solidFill>
                  <a:srgbClr val="FFFFFF"/>
                </a:solidFill>
              </a:rPr>
            </a:br>
            <a:r>
              <a:rPr lang="en-GB" sz="1800" i="1" dirty="0">
                <a:solidFill>
                  <a:srgbClr val="FFFFFF"/>
                </a:solidFill>
              </a:rPr>
              <a:t/>
            </a:r>
            <a:br>
              <a:rPr lang="en-GB" sz="1800" i="1" dirty="0">
                <a:solidFill>
                  <a:srgbClr val="FFFFFF"/>
                </a:solidFill>
              </a:rPr>
            </a:br>
            <a:r>
              <a:rPr lang="en-GB" sz="1800" i="1" dirty="0" smtClean="0">
                <a:solidFill>
                  <a:srgbClr val="FFFFFF"/>
                </a:solidFill>
              </a:rPr>
              <a:t>Research </a:t>
            </a:r>
            <a:r>
              <a:rPr lang="en-GB" sz="1800" i="1" dirty="0">
                <a:solidFill>
                  <a:srgbClr val="FFFFFF"/>
                </a:solidFill>
              </a:rPr>
              <a:t>format </a:t>
            </a:r>
            <a:r>
              <a:rPr lang="en-GB" sz="1800" i="1" dirty="0" smtClean="0">
                <a:solidFill>
                  <a:srgbClr val="FFFFFF"/>
                </a:solidFill>
              </a:rPr>
              <a:t>investigated the </a:t>
            </a:r>
            <a:r>
              <a:rPr lang="en-GB" sz="1800" i="1" dirty="0">
                <a:solidFill>
                  <a:srgbClr val="FFFFFF"/>
                </a:solidFill>
              </a:rPr>
              <a:t>identified contributors, </a:t>
            </a:r>
            <a:r>
              <a:rPr lang="en-GB" sz="1800" i="1" dirty="0" smtClean="0">
                <a:solidFill>
                  <a:srgbClr val="FFFFFF"/>
                </a:solidFill>
              </a:rPr>
              <a:t>scrutinised </a:t>
            </a:r>
            <a:r>
              <a:rPr lang="en-GB" sz="1800" i="1" dirty="0">
                <a:solidFill>
                  <a:srgbClr val="FFFFFF"/>
                </a:solidFill>
              </a:rPr>
              <a:t>their prevalence, importance and substance to analysis findings and draw debate, discussion and recommendation in relation to the topic. </a:t>
            </a:r>
            <a:r>
              <a:rPr lang="en-GB" sz="1800" i="1" dirty="0" smtClean="0">
                <a:solidFill>
                  <a:srgbClr val="FFFFFF"/>
                </a:solidFill>
              </a:rPr>
              <a:t/>
            </a:r>
            <a:br>
              <a:rPr lang="en-GB" sz="1800" i="1" dirty="0" smtClean="0">
                <a:solidFill>
                  <a:srgbClr val="FFFFFF"/>
                </a:solidFill>
              </a:rPr>
            </a:br>
            <a:r>
              <a:rPr lang="en-GB" sz="1800" i="1" dirty="0">
                <a:solidFill>
                  <a:srgbClr val="FFFFFF"/>
                </a:solidFill>
              </a:rPr>
              <a:t/>
            </a:r>
            <a:br>
              <a:rPr lang="en-GB" sz="1800" i="1" dirty="0">
                <a:solidFill>
                  <a:srgbClr val="FFFFFF"/>
                </a:solidFill>
              </a:rPr>
            </a:br>
            <a:r>
              <a:rPr lang="en-GB" sz="1800" i="1" dirty="0" smtClean="0">
                <a:solidFill>
                  <a:srgbClr val="FFFFFF"/>
                </a:solidFill>
              </a:rPr>
              <a:t>A case </a:t>
            </a:r>
            <a:r>
              <a:rPr lang="en-GB" sz="1800" i="1" dirty="0">
                <a:solidFill>
                  <a:srgbClr val="FFFFFF"/>
                </a:solidFill>
              </a:rPr>
              <a:t>studies to draw in-depth and factual analysis. </a:t>
            </a:r>
            <a:r>
              <a:rPr lang="en-GB" sz="1800" i="1" dirty="0" smtClean="0">
                <a:solidFill>
                  <a:srgbClr val="FFFFFF"/>
                </a:solidFill>
              </a:rPr>
              <a:t/>
            </a:r>
            <a:br>
              <a:rPr lang="en-GB" sz="1800" i="1" dirty="0" smtClean="0">
                <a:solidFill>
                  <a:srgbClr val="FFFFFF"/>
                </a:solidFill>
              </a:rPr>
            </a:br>
            <a:r>
              <a:rPr lang="en-GB" sz="1800" i="1" dirty="0">
                <a:solidFill>
                  <a:srgbClr val="FFFFFF"/>
                </a:solidFill>
              </a:rPr>
              <a:t/>
            </a:r>
            <a:br>
              <a:rPr lang="en-GB" sz="1800" i="1" dirty="0">
                <a:solidFill>
                  <a:srgbClr val="FFFFFF"/>
                </a:solidFill>
              </a:rPr>
            </a:br>
            <a:r>
              <a:rPr lang="en-GB" sz="1800" i="1" dirty="0" smtClean="0">
                <a:solidFill>
                  <a:srgbClr val="FFFFFF"/>
                </a:solidFill>
              </a:rPr>
              <a:t>Finally</a:t>
            </a:r>
            <a:r>
              <a:rPr lang="en-GB" sz="1800" i="1" dirty="0">
                <a:solidFill>
                  <a:srgbClr val="FFFFFF"/>
                </a:solidFill>
              </a:rPr>
              <a:t>, </a:t>
            </a:r>
            <a:r>
              <a:rPr lang="en-GB" sz="1800" i="1" dirty="0" smtClean="0">
                <a:solidFill>
                  <a:srgbClr val="FFFFFF"/>
                </a:solidFill>
              </a:rPr>
              <a:t>forming basis </a:t>
            </a:r>
            <a:r>
              <a:rPr lang="en-GB" sz="1800" i="1" dirty="0">
                <a:solidFill>
                  <a:srgbClr val="FFFFFF"/>
                </a:solidFill>
              </a:rPr>
              <a:t>for recommendations </a:t>
            </a:r>
            <a:r>
              <a:rPr lang="en-GB" sz="1800" i="1" dirty="0" smtClean="0">
                <a:solidFill>
                  <a:srgbClr val="FFFFFF"/>
                </a:solidFill>
              </a:rPr>
              <a:t> and conclusion that </a:t>
            </a:r>
            <a:r>
              <a:rPr lang="en-GB" sz="1800" i="1" dirty="0">
                <a:solidFill>
                  <a:srgbClr val="FFFFFF"/>
                </a:solidFill>
              </a:rPr>
              <a:t>can foster new research and/or acknowledge good practice to demystify disparity of measurement of success. </a:t>
            </a:r>
            <a:r>
              <a:rPr lang="en-US" sz="4800" i="1" dirty="0" smtClean="0">
                <a:solidFill>
                  <a:srgbClr val="FFFFFF"/>
                </a:solidFill>
              </a:rPr>
              <a:t/>
            </a:r>
            <a:br>
              <a:rPr lang="en-US" sz="4800" i="1" dirty="0" smtClean="0">
                <a:solidFill>
                  <a:srgbClr val="FFFFFF"/>
                </a:solidFill>
              </a:rPr>
            </a:br>
            <a:endParaRPr lang="en-US" sz="4800" i="1" dirty="0">
              <a:solidFill>
                <a:srgbClr val="FFFFFF"/>
              </a:solidFill>
            </a:endParaRPr>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62424146"/>
      </p:ext>
    </p:extLst>
  </p:cSld>
  <p:clrMapOvr>
    <a:masterClrMapping/>
  </p:clrMapOvr>
  <mc:AlternateContent xmlns:mc="http://schemas.openxmlformats.org/markup-compatibility/2006" xmlns:p14="http://schemas.microsoft.com/office/powerpoint/2010/main">
    <mc:Choice Requires="p14">
      <p:transition spd="slow" p14:dur="2000" advTm="37631"/>
    </mc:Choice>
    <mc:Fallback xmlns="">
      <p:transition spd="slow" advTm="376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1097280" y="758952"/>
            <a:ext cx="10058400" cy="3892168"/>
          </a:xfrm>
        </p:spPr>
        <p:txBody>
          <a:bodyPr anchor="t">
            <a:normAutofit/>
          </a:bodyPr>
          <a:lstStyle/>
          <a:p>
            <a:pPr lvl="0"/>
            <a:r>
              <a:rPr lang="en-US" sz="1800" i="1" u="sng" dirty="0" smtClean="0">
                <a:solidFill>
                  <a:srgbClr val="FFFFFF"/>
                </a:solidFill>
              </a:rPr>
              <a:t>Qualitative Analysis Findings </a:t>
            </a:r>
            <a:r>
              <a:rPr lang="en-US" sz="1800" i="1" dirty="0" smtClean="0">
                <a:solidFill>
                  <a:srgbClr val="FFFFFF"/>
                </a:solidFill>
              </a:rPr>
              <a:t/>
            </a:r>
            <a:br>
              <a:rPr lang="en-US" sz="1800" i="1" dirty="0" smtClean="0">
                <a:solidFill>
                  <a:srgbClr val="FFFFFF"/>
                </a:solidFill>
              </a:rPr>
            </a:br>
            <a:r>
              <a:rPr lang="en-US" sz="1800" i="1" dirty="0">
                <a:solidFill>
                  <a:srgbClr val="FFFFFF"/>
                </a:solidFill>
              </a:rPr>
              <a:t/>
            </a:r>
            <a:br>
              <a:rPr lang="en-US" sz="1800" i="1" dirty="0">
                <a:solidFill>
                  <a:srgbClr val="FFFFFF"/>
                </a:solidFill>
              </a:rPr>
            </a:br>
            <a:endParaRPr lang="en-US" sz="1800" i="1" dirty="0">
              <a:solidFill>
                <a:srgbClr val="FFFFFF"/>
              </a:solidFill>
            </a:endParaRPr>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1100051" y="5225240"/>
            <a:ext cx="10058400" cy="1143000"/>
          </a:xfrm>
        </p:spPr>
        <p:txBody>
          <a:bodyPr>
            <a:normAutofit fontScale="55000" lnSpcReduction="20000"/>
          </a:bodyPr>
          <a:lstStyle/>
          <a:p>
            <a:r>
              <a:rPr lang="en-US" sz="1600" dirty="0" smtClean="0">
                <a:solidFill>
                  <a:srgbClr val="FFFFFF"/>
                </a:solidFill>
              </a:rPr>
              <a:t>References </a:t>
            </a:r>
          </a:p>
          <a:p>
            <a:r>
              <a:rPr lang="en-GB" sz="1600" cap="none" dirty="0" err="1">
                <a:solidFill>
                  <a:srgbClr val="FFFFFF"/>
                </a:solidFill>
              </a:rPr>
              <a:t>Raz</a:t>
            </a:r>
            <a:r>
              <a:rPr lang="en-GB" sz="1600" cap="none" dirty="0">
                <a:solidFill>
                  <a:srgbClr val="FFFFFF"/>
                </a:solidFill>
              </a:rPr>
              <a:t> et al. (2002). </a:t>
            </a:r>
            <a:r>
              <a:rPr lang="en-GB" sz="1600" cap="none" dirty="0" err="1">
                <a:solidFill>
                  <a:srgbClr val="FFFFFF"/>
                </a:solidFill>
              </a:rPr>
              <a:t>Jongbloed</a:t>
            </a:r>
            <a:r>
              <a:rPr lang="en-GB" sz="1600" cap="none" dirty="0">
                <a:solidFill>
                  <a:srgbClr val="FFFFFF"/>
                </a:solidFill>
              </a:rPr>
              <a:t>, (2004). De </a:t>
            </a:r>
            <a:r>
              <a:rPr lang="en-GB" sz="1600" cap="none" dirty="0" err="1">
                <a:solidFill>
                  <a:srgbClr val="FFFFFF"/>
                </a:solidFill>
              </a:rPr>
              <a:t>boer</a:t>
            </a:r>
            <a:r>
              <a:rPr lang="en-GB" sz="1600" cap="none" dirty="0">
                <a:solidFill>
                  <a:srgbClr val="FFFFFF"/>
                </a:solidFill>
              </a:rPr>
              <a:t> et al., (2006). </a:t>
            </a:r>
            <a:r>
              <a:rPr lang="en-GB" sz="1600" cap="none" dirty="0" err="1">
                <a:solidFill>
                  <a:srgbClr val="FFFFFF"/>
                </a:solidFill>
              </a:rPr>
              <a:t>Mebrahtu</a:t>
            </a:r>
            <a:r>
              <a:rPr lang="en-GB" sz="1600" cap="none" dirty="0">
                <a:solidFill>
                  <a:srgbClr val="FFFFFF"/>
                </a:solidFill>
              </a:rPr>
              <a:t> Et al., 200 C.E. </a:t>
            </a:r>
            <a:endParaRPr lang="en-US" sz="1600" cap="none" dirty="0">
              <a:solidFill>
                <a:srgbClr val="FFFFFF"/>
              </a:solidFill>
            </a:endParaRPr>
          </a:p>
          <a:p>
            <a:r>
              <a:rPr lang="en-US" sz="1600" cap="none" dirty="0" smtClean="0">
                <a:solidFill>
                  <a:srgbClr val="FFFFFF"/>
                </a:solidFill>
              </a:rPr>
              <a:t>Love et al</a:t>
            </a:r>
            <a:r>
              <a:rPr lang="en-US" sz="1600" dirty="0" smtClean="0">
                <a:solidFill>
                  <a:srgbClr val="FFFFFF"/>
                </a:solidFill>
              </a:rPr>
              <a:t>., (2005).</a:t>
            </a:r>
            <a:r>
              <a:rPr lang="en-US" sz="1600" cap="none" dirty="0" smtClean="0">
                <a:solidFill>
                  <a:srgbClr val="FFFFFF"/>
                </a:solidFill>
              </a:rPr>
              <a:t> Fong</a:t>
            </a:r>
            <a:r>
              <a:rPr lang="en-US" sz="1600" dirty="0" smtClean="0">
                <a:solidFill>
                  <a:srgbClr val="FFFFFF"/>
                </a:solidFill>
              </a:rPr>
              <a:t>, </a:t>
            </a:r>
            <a:r>
              <a:rPr lang="en-US" sz="1600" dirty="0">
                <a:solidFill>
                  <a:srgbClr val="FFFFFF"/>
                </a:solidFill>
              </a:rPr>
              <a:t>(2003</a:t>
            </a:r>
            <a:r>
              <a:rPr lang="en-US" sz="1600" dirty="0" smtClean="0">
                <a:solidFill>
                  <a:srgbClr val="FFFFFF"/>
                </a:solidFill>
              </a:rPr>
              <a:t>). </a:t>
            </a:r>
            <a:r>
              <a:rPr lang="en-US" sz="1600" cap="none" dirty="0" err="1" smtClean="0">
                <a:solidFill>
                  <a:srgbClr val="FFFFFF"/>
                </a:solidFill>
              </a:rPr>
              <a:t>Ordanini</a:t>
            </a:r>
            <a:r>
              <a:rPr lang="en-US" sz="1600" cap="none" dirty="0" smtClean="0">
                <a:solidFill>
                  <a:srgbClr val="FFFFFF"/>
                </a:solidFill>
              </a:rPr>
              <a:t> </a:t>
            </a:r>
            <a:r>
              <a:rPr lang="en-US" sz="1600" i="1" cap="none" dirty="0" smtClean="0">
                <a:solidFill>
                  <a:srgbClr val="FFFFFF"/>
                </a:solidFill>
              </a:rPr>
              <a:t>Et al</a:t>
            </a:r>
            <a:r>
              <a:rPr lang="en-US" sz="1600" dirty="0" smtClean="0">
                <a:solidFill>
                  <a:srgbClr val="FFFFFF"/>
                </a:solidFill>
              </a:rPr>
              <a:t>. </a:t>
            </a:r>
            <a:r>
              <a:rPr lang="en-US" sz="1600" dirty="0">
                <a:solidFill>
                  <a:srgbClr val="FFFFFF"/>
                </a:solidFill>
              </a:rPr>
              <a:t>(2008</a:t>
            </a:r>
            <a:r>
              <a:rPr lang="en-US" sz="1600" dirty="0" smtClean="0">
                <a:solidFill>
                  <a:srgbClr val="FFFFFF"/>
                </a:solidFill>
              </a:rPr>
              <a:t>). </a:t>
            </a:r>
            <a:r>
              <a:rPr lang="en-GB" sz="1600" cap="none" dirty="0">
                <a:solidFill>
                  <a:srgbClr val="FFFFFF"/>
                </a:solidFill>
              </a:rPr>
              <a:t>Kulkarni </a:t>
            </a:r>
            <a:r>
              <a:rPr lang="en-GB" sz="1600" i="1" cap="none" dirty="0" smtClean="0">
                <a:solidFill>
                  <a:srgbClr val="FFFFFF"/>
                </a:solidFill>
              </a:rPr>
              <a:t>et </a:t>
            </a:r>
            <a:r>
              <a:rPr lang="en-GB" sz="1600" i="1" cap="none" dirty="0">
                <a:solidFill>
                  <a:srgbClr val="FFFFFF"/>
                </a:solidFill>
              </a:rPr>
              <a:t>al</a:t>
            </a:r>
            <a:r>
              <a:rPr lang="en-GB" sz="1600" cap="none" dirty="0">
                <a:solidFill>
                  <a:srgbClr val="FFFFFF"/>
                </a:solidFill>
              </a:rPr>
              <a:t>., (2006). </a:t>
            </a:r>
            <a:r>
              <a:rPr lang="da-DK" sz="1600" cap="none" dirty="0">
                <a:solidFill>
                  <a:srgbClr val="FFFFFF"/>
                </a:solidFill>
              </a:rPr>
              <a:t>Brady &amp; Davies, 2004	Reich et al., </a:t>
            </a:r>
            <a:r>
              <a:rPr lang="da-DK" sz="1600" cap="none" dirty="0" smtClean="0">
                <a:solidFill>
                  <a:srgbClr val="FFFFFF"/>
                </a:solidFill>
              </a:rPr>
              <a:t>2012 Faraj </a:t>
            </a:r>
            <a:r>
              <a:rPr lang="da-DK" sz="1600" cap="none" dirty="0">
                <a:solidFill>
                  <a:srgbClr val="FFFFFF"/>
                </a:solidFill>
              </a:rPr>
              <a:t>&amp; Sproull, 2000	Kotnour, 2000	Lee &amp; Choi, 2003	Barber &amp; Warn, 2005	(Quigley et al., 2007	Hanisch et al., 2009). 	Bou &amp; Sauquet, 2004	Bresnen et al., 2004	Sense, 2003	Jovanović et al., 2009</a:t>
            </a:r>
          </a:p>
          <a:p>
            <a:endParaRPr lang="en-US" sz="1600" cap="none" dirty="0">
              <a:solidFill>
                <a:srgbClr val="FFFFFF"/>
              </a:solidFill>
            </a:endParaRPr>
          </a:p>
          <a:p>
            <a:endParaRPr lang="en-US" sz="1600" dirty="0">
              <a:solidFill>
                <a:srgbClr val="FFFFFF"/>
              </a:solidFill>
            </a:endParaRPr>
          </a:p>
          <a:p>
            <a:endParaRPr lang="en-US" dirty="0">
              <a:solidFill>
                <a:srgbClr val="FFFFFF"/>
              </a:solidFill>
            </a:endParaRPr>
          </a:p>
        </p:txBody>
      </p:sp>
      <p:pic>
        <p:nvPicPr>
          <p:cNvPr id="4" name="Picture 3"/>
          <p:cNvPicPr>
            <a:picLocks noChangeAspect="1"/>
          </p:cNvPicPr>
          <p:nvPr/>
        </p:nvPicPr>
        <p:blipFill>
          <a:blip r:embed="rId4"/>
          <a:stretch>
            <a:fillRect/>
          </a:stretch>
        </p:blipFill>
        <p:spPr>
          <a:xfrm>
            <a:off x="1076398" y="1199951"/>
            <a:ext cx="4247632" cy="2553098"/>
          </a:xfrm>
          <a:prstGeom prst="rect">
            <a:avLst/>
          </a:prstGeom>
        </p:spPr>
      </p:pic>
      <p:pic>
        <p:nvPicPr>
          <p:cNvPr id="5" name="Picture 4"/>
          <p:cNvPicPr>
            <a:picLocks noChangeAspect="1"/>
          </p:cNvPicPr>
          <p:nvPr/>
        </p:nvPicPr>
        <p:blipFill>
          <a:blip r:embed="rId5"/>
          <a:stretch>
            <a:fillRect/>
          </a:stretch>
        </p:blipFill>
        <p:spPr>
          <a:xfrm>
            <a:off x="5851788" y="1199951"/>
            <a:ext cx="4247631" cy="2553098"/>
          </a:xfrm>
          <a:prstGeom prst="rect">
            <a:avLst/>
          </a:prstGeom>
        </p:spPr>
      </p:pic>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412551286"/>
      </p:ext>
    </p:extLst>
  </p:cSld>
  <p:clrMapOvr>
    <a:masterClrMapping/>
  </p:clrMapOvr>
  <mc:AlternateContent xmlns:mc="http://schemas.openxmlformats.org/markup-compatibility/2006" xmlns:p14="http://schemas.microsoft.com/office/powerpoint/2010/main">
    <mc:Choice Requires="p14">
      <p:transition spd="slow" p14:dur="2000" advTm="59133"/>
    </mc:Choice>
    <mc:Fallback xmlns="">
      <p:transition spd="slow" advTm="591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1097280" y="758952"/>
            <a:ext cx="10058400" cy="3892168"/>
          </a:xfrm>
        </p:spPr>
        <p:txBody>
          <a:bodyPr anchor="t">
            <a:normAutofit/>
          </a:bodyPr>
          <a:lstStyle/>
          <a:p>
            <a:pPr lvl="0"/>
            <a:r>
              <a:rPr lang="en-US" sz="1800" i="1" dirty="0" smtClean="0">
                <a:solidFill>
                  <a:srgbClr val="FFFFFF"/>
                </a:solidFill>
              </a:rPr>
              <a:t>Qualitative Analysis Findings (</a:t>
            </a:r>
            <a:r>
              <a:rPr lang="en-US" sz="1800" i="1" dirty="0" err="1" smtClean="0">
                <a:solidFill>
                  <a:srgbClr val="FFFFFF"/>
                </a:solidFill>
              </a:rPr>
              <a:t>Cont</a:t>
            </a:r>
            <a:r>
              <a:rPr lang="en-US" sz="1800" i="1" dirty="0" smtClean="0">
                <a:solidFill>
                  <a:srgbClr val="FFFFFF"/>
                </a:solidFill>
              </a:rPr>
              <a:t>)</a:t>
            </a:r>
            <a:br>
              <a:rPr lang="en-US" sz="1800" i="1" dirty="0" smtClean="0">
                <a:solidFill>
                  <a:srgbClr val="FFFFFF"/>
                </a:solidFill>
              </a:rPr>
            </a:br>
            <a:r>
              <a:rPr lang="en-US" sz="1800" i="1" dirty="0">
                <a:solidFill>
                  <a:srgbClr val="FFFFFF"/>
                </a:solidFill>
              </a:rPr>
              <a:t/>
            </a:r>
            <a:br>
              <a:rPr lang="en-US" sz="1800" i="1" dirty="0">
                <a:solidFill>
                  <a:srgbClr val="FFFFFF"/>
                </a:solidFill>
              </a:rPr>
            </a:br>
            <a:endParaRPr lang="en-US" sz="1800" i="1" dirty="0">
              <a:solidFill>
                <a:srgbClr val="FFFFFF"/>
              </a:solidFill>
            </a:endParaRPr>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1100051" y="5225240"/>
            <a:ext cx="10058400" cy="1143000"/>
          </a:xfrm>
        </p:spPr>
        <p:txBody>
          <a:bodyPr>
            <a:normAutofit fontScale="85000" lnSpcReduction="20000"/>
          </a:bodyPr>
          <a:lstStyle/>
          <a:p>
            <a:r>
              <a:rPr lang="en-US" sz="1600" dirty="0" smtClean="0">
                <a:solidFill>
                  <a:srgbClr val="FFFFFF"/>
                </a:solidFill>
              </a:rPr>
              <a:t>References</a:t>
            </a:r>
          </a:p>
          <a:p>
            <a:r>
              <a:rPr lang="fr-FR" sz="1600" cap="none" dirty="0" err="1" smtClean="0">
                <a:solidFill>
                  <a:srgbClr val="FFFFFF"/>
                </a:solidFill>
              </a:rPr>
              <a:t>Schon</a:t>
            </a:r>
            <a:r>
              <a:rPr lang="fr-FR" sz="1600" dirty="0" smtClean="0">
                <a:solidFill>
                  <a:srgbClr val="FFFFFF"/>
                </a:solidFill>
              </a:rPr>
              <a:t>, (1991). </a:t>
            </a:r>
            <a:r>
              <a:rPr lang="fr-FR" sz="1600" dirty="0">
                <a:solidFill>
                  <a:srgbClr val="FFFFFF"/>
                </a:solidFill>
              </a:rPr>
              <a:t>	</a:t>
            </a:r>
            <a:r>
              <a:rPr lang="fr-FR" sz="1600" cap="none" dirty="0" smtClean="0">
                <a:solidFill>
                  <a:srgbClr val="FFFFFF"/>
                </a:solidFill>
              </a:rPr>
              <a:t>Male </a:t>
            </a:r>
            <a:r>
              <a:rPr lang="fr-FR" sz="1600" i="1" cap="none" dirty="0" smtClean="0">
                <a:solidFill>
                  <a:srgbClr val="FFFFFF"/>
                </a:solidFill>
              </a:rPr>
              <a:t>et al</a:t>
            </a:r>
            <a:r>
              <a:rPr lang="fr-FR" sz="1600" cap="none" dirty="0" smtClean="0">
                <a:solidFill>
                  <a:srgbClr val="FFFFFF"/>
                </a:solidFill>
              </a:rPr>
              <a:t>.(</a:t>
            </a:r>
            <a:r>
              <a:rPr lang="fr-FR" sz="1600" dirty="0" smtClean="0">
                <a:solidFill>
                  <a:srgbClr val="FFFFFF"/>
                </a:solidFill>
              </a:rPr>
              <a:t>1998).</a:t>
            </a:r>
            <a:r>
              <a:rPr lang="fr-FR" sz="1600" cap="none" dirty="0" err="1" smtClean="0">
                <a:solidFill>
                  <a:srgbClr val="FFFFFF"/>
                </a:solidFill>
              </a:rPr>
              <a:t>Petrash</a:t>
            </a:r>
            <a:r>
              <a:rPr lang="fr-FR" sz="1600" cap="none" dirty="0" smtClean="0">
                <a:solidFill>
                  <a:srgbClr val="FFFFFF"/>
                </a:solidFill>
              </a:rPr>
              <a:t>, (1996) Smith,</a:t>
            </a:r>
            <a:r>
              <a:rPr lang="fr-FR" sz="1600" dirty="0" smtClean="0">
                <a:solidFill>
                  <a:srgbClr val="FFFFFF"/>
                </a:solidFill>
              </a:rPr>
              <a:t> </a:t>
            </a:r>
            <a:r>
              <a:rPr lang="fr-FR" sz="1600" dirty="0">
                <a:solidFill>
                  <a:srgbClr val="FFFFFF"/>
                </a:solidFill>
              </a:rPr>
              <a:t>(1990</a:t>
            </a:r>
            <a:r>
              <a:rPr lang="fr-FR" sz="1600" dirty="0" smtClean="0">
                <a:solidFill>
                  <a:srgbClr val="FFFFFF"/>
                </a:solidFill>
              </a:rPr>
              <a:t>). </a:t>
            </a:r>
            <a:r>
              <a:rPr lang="fr-FR" sz="1600" cap="none" dirty="0" err="1" smtClean="0">
                <a:solidFill>
                  <a:srgbClr val="FFFFFF"/>
                </a:solidFill>
              </a:rPr>
              <a:t>Parmenter</a:t>
            </a:r>
            <a:r>
              <a:rPr lang="fr-FR" sz="1600" dirty="0" smtClean="0">
                <a:solidFill>
                  <a:srgbClr val="FFFFFF"/>
                </a:solidFill>
              </a:rPr>
              <a:t>, (2015</a:t>
            </a:r>
            <a:r>
              <a:rPr lang="fr-FR" sz="1600" dirty="0">
                <a:solidFill>
                  <a:srgbClr val="FFFFFF"/>
                </a:solidFill>
              </a:rPr>
              <a:t>). </a:t>
            </a:r>
            <a:r>
              <a:rPr lang="fr-FR" sz="1600" cap="none" dirty="0" smtClean="0">
                <a:solidFill>
                  <a:srgbClr val="FFFFFF"/>
                </a:solidFill>
              </a:rPr>
              <a:t>Newport </a:t>
            </a:r>
            <a:r>
              <a:rPr lang="fr-FR" sz="1600" cap="none" dirty="0">
                <a:solidFill>
                  <a:srgbClr val="FFFFFF"/>
                </a:solidFill>
              </a:rPr>
              <a:t>C</a:t>
            </a:r>
            <a:r>
              <a:rPr lang="fr-FR" sz="1600" cap="none" dirty="0" smtClean="0">
                <a:solidFill>
                  <a:srgbClr val="FFFFFF"/>
                </a:solidFill>
              </a:rPr>
              <a:t>ouncil</a:t>
            </a:r>
            <a:r>
              <a:rPr lang="fr-FR" sz="1600" dirty="0" smtClean="0">
                <a:solidFill>
                  <a:srgbClr val="FFFFFF"/>
                </a:solidFill>
              </a:rPr>
              <a:t>, (</a:t>
            </a:r>
            <a:r>
              <a:rPr lang="fr-FR" sz="1600" dirty="0" err="1" smtClean="0">
                <a:solidFill>
                  <a:srgbClr val="FFFFFF"/>
                </a:solidFill>
              </a:rPr>
              <a:t>n.d</a:t>
            </a:r>
            <a:r>
              <a:rPr lang="fr-FR" sz="1600" dirty="0" smtClean="0">
                <a:solidFill>
                  <a:srgbClr val="FFFFFF"/>
                </a:solidFill>
              </a:rPr>
              <a:t>.) </a:t>
            </a:r>
            <a:r>
              <a:rPr lang="fr-FR" sz="1600" cap="none" dirty="0" err="1" smtClean="0">
                <a:solidFill>
                  <a:srgbClr val="FFFFFF"/>
                </a:solidFill>
              </a:rPr>
              <a:t>Cicmil</a:t>
            </a:r>
            <a:r>
              <a:rPr lang="fr-FR" sz="1600" cap="none" dirty="0" smtClean="0">
                <a:solidFill>
                  <a:srgbClr val="FFFFFF"/>
                </a:solidFill>
              </a:rPr>
              <a:t> </a:t>
            </a:r>
            <a:r>
              <a:rPr lang="fr-FR" sz="1600" i="1" cap="none" dirty="0" smtClean="0">
                <a:solidFill>
                  <a:srgbClr val="FFFFFF"/>
                </a:solidFill>
              </a:rPr>
              <a:t>et al</a:t>
            </a:r>
            <a:r>
              <a:rPr lang="fr-FR" sz="1600" cap="none" dirty="0" smtClean="0">
                <a:solidFill>
                  <a:srgbClr val="FFFFFF"/>
                </a:solidFill>
              </a:rPr>
              <a:t>., (</a:t>
            </a:r>
            <a:r>
              <a:rPr lang="fr-FR" sz="1600" dirty="0" smtClean="0">
                <a:solidFill>
                  <a:srgbClr val="FFFFFF"/>
                </a:solidFill>
              </a:rPr>
              <a:t>2006</a:t>
            </a:r>
            <a:r>
              <a:rPr lang="fr-FR" sz="1600" dirty="0">
                <a:solidFill>
                  <a:srgbClr val="FFFFFF"/>
                </a:solidFill>
              </a:rPr>
              <a:t>) </a:t>
            </a:r>
            <a:r>
              <a:rPr lang="fr-FR" sz="1600" cap="none" dirty="0" smtClean="0">
                <a:solidFill>
                  <a:srgbClr val="FFFFFF"/>
                </a:solidFill>
              </a:rPr>
              <a:t>Swansea Local </a:t>
            </a:r>
            <a:r>
              <a:rPr lang="fr-FR" sz="1600" cap="none" dirty="0">
                <a:solidFill>
                  <a:srgbClr val="FFFFFF"/>
                </a:solidFill>
              </a:rPr>
              <a:t>D</a:t>
            </a:r>
            <a:r>
              <a:rPr lang="fr-FR" sz="1600" cap="none" dirty="0" smtClean="0">
                <a:solidFill>
                  <a:srgbClr val="FFFFFF"/>
                </a:solidFill>
              </a:rPr>
              <a:t>evelopment </a:t>
            </a:r>
            <a:r>
              <a:rPr lang="fr-FR" sz="1600" cap="none" dirty="0">
                <a:solidFill>
                  <a:srgbClr val="FFFFFF"/>
                </a:solidFill>
              </a:rPr>
              <a:t>P</a:t>
            </a:r>
            <a:r>
              <a:rPr lang="fr-FR" sz="1600" cap="none" dirty="0" smtClean="0">
                <a:solidFill>
                  <a:srgbClr val="FFFFFF"/>
                </a:solidFill>
              </a:rPr>
              <a:t>lan </a:t>
            </a:r>
            <a:r>
              <a:rPr lang="fr-FR" sz="1600" dirty="0" smtClean="0">
                <a:solidFill>
                  <a:srgbClr val="FFFFFF"/>
                </a:solidFill>
              </a:rPr>
              <a:t>2010-2025 </a:t>
            </a:r>
            <a:r>
              <a:rPr lang="fr-FR" sz="1600" dirty="0">
                <a:solidFill>
                  <a:srgbClr val="FFFFFF"/>
                </a:solidFill>
              </a:rPr>
              <a:t>(LDP), </a:t>
            </a:r>
            <a:r>
              <a:rPr lang="fr-FR" sz="1600" dirty="0" smtClean="0">
                <a:solidFill>
                  <a:srgbClr val="FFFFFF"/>
                </a:solidFill>
              </a:rPr>
              <a:t>(</a:t>
            </a:r>
            <a:r>
              <a:rPr lang="fr-FR" sz="1600" dirty="0" err="1" smtClean="0">
                <a:solidFill>
                  <a:srgbClr val="FFFFFF"/>
                </a:solidFill>
              </a:rPr>
              <a:t>n.d</a:t>
            </a:r>
            <a:r>
              <a:rPr lang="fr-FR" sz="1600" dirty="0" smtClean="0">
                <a:solidFill>
                  <a:srgbClr val="FFFFFF"/>
                </a:solidFill>
              </a:rPr>
              <a:t>). </a:t>
            </a:r>
            <a:r>
              <a:rPr lang="fr-FR" sz="1600" cap="none" dirty="0" smtClean="0">
                <a:solidFill>
                  <a:srgbClr val="FFFFFF"/>
                </a:solidFill>
              </a:rPr>
              <a:t>UK </a:t>
            </a:r>
            <a:r>
              <a:rPr lang="fr-FR" sz="1600" cap="none" dirty="0" err="1">
                <a:solidFill>
                  <a:srgbClr val="FFFFFF"/>
                </a:solidFill>
              </a:rPr>
              <a:t>S</a:t>
            </a:r>
            <a:r>
              <a:rPr lang="fr-FR" sz="1600" cap="none" dirty="0" err="1" smtClean="0">
                <a:solidFill>
                  <a:srgbClr val="FFFFFF"/>
                </a:solidFill>
              </a:rPr>
              <a:t>hared</a:t>
            </a:r>
            <a:r>
              <a:rPr lang="fr-FR" sz="1600" cap="none" dirty="0" smtClean="0">
                <a:solidFill>
                  <a:srgbClr val="FFFFFF"/>
                </a:solidFill>
              </a:rPr>
              <a:t> </a:t>
            </a:r>
            <a:r>
              <a:rPr lang="fr-FR" sz="1600" cap="none" dirty="0" err="1">
                <a:solidFill>
                  <a:srgbClr val="FFFFFF"/>
                </a:solidFill>
              </a:rPr>
              <a:t>P</a:t>
            </a:r>
            <a:r>
              <a:rPr lang="fr-FR" sz="1600" cap="none" dirty="0" err="1" smtClean="0">
                <a:solidFill>
                  <a:srgbClr val="FFFFFF"/>
                </a:solidFill>
              </a:rPr>
              <a:t>rosperity</a:t>
            </a:r>
            <a:r>
              <a:rPr lang="fr-FR" sz="1600" cap="none" dirty="0" smtClean="0">
                <a:solidFill>
                  <a:srgbClr val="FFFFFF"/>
                </a:solidFill>
              </a:rPr>
              <a:t> </a:t>
            </a:r>
            <a:r>
              <a:rPr lang="fr-FR" sz="1600" cap="none" dirty="0" err="1">
                <a:solidFill>
                  <a:srgbClr val="FFFFFF"/>
                </a:solidFill>
              </a:rPr>
              <a:t>S</a:t>
            </a:r>
            <a:r>
              <a:rPr lang="fr-FR" sz="1600" cap="none" dirty="0" err="1" smtClean="0">
                <a:solidFill>
                  <a:srgbClr val="FFFFFF"/>
                </a:solidFill>
              </a:rPr>
              <a:t>kills</a:t>
            </a:r>
            <a:r>
              <a:rPr lang="fr-FR" sz="1600" cap="none" dirty="0" smtClean="0">
                <a:solidFill>
                  <a:srgbClr val="FFFFFF"/>
                </a:solidFill>
              </a:rPr>
              <a:t> </a:t>
            </a:r>
            <a:r>
              <a:rPr lang="fr-FR" sz="1600" cap="none" dirty="0" err="1">
                <a:solidFill>
                  <a:srgbClr val="FFFFFF"/>
                </a:solidFill>
              </a:rPr>
              <a:t>I</a:t>
            </a:r>
            <a:r>
              <a:rPr lang="fr-FR" sz="1600" cap="none" dirty="0" err="1" smtClean="0">
                <a:solidFill>
                  <a:srgbClr val="FFFFFF"/>
                </a:solidFill>
              </a:rPr>
              <a:t>ndicators</a:t>
            </a:r>
            <a:r>
              <a:rPr lang="fr-FR" sz="1600" dirty="0" smtClean="0">
                <a:solidFill>
                  <a:srgbClr val="FFFFFF"/>
                </a:solidFill>
              </a:rPr>
              <a:t> 2023- </a:t>
            </a:r>
            <a:r>
              <a:rPr lang="fr-FR" sz="1600" cap="none" dirty="0" smtClean="0">
                <a:solidFill>
                  <a:srgbClr val="FFFFFF"/>
                </a:solidFill>
              </a:rPr>
              <a:t>Gower </a:t>
            </a:r>
            <a:r>
              <a:rPr lang="fr-FR" sz="1600" cap="none" dirty="0" err="1">
                <a:solidFill>
                  <a:srgbClr val="FFFFFF"/>
                </a:solidFill>
              </a:rPr>
              <a:t>C</a:t>
            </a:r>
            <a:r>
              <a:rPr lang="fr-FR" sz="1600" cap="none" dirty="0" err="1" smtClean="0">
                <a:solidFill>
                  <a:srgbClr val="FFFFFF"/>
                </a:solidFill>
              </a:rPr>
              <a:t>ollege</a:t>
            </a:r>
            <a:r>
              <a:rPr lang="fr-FR" sz="1600" cap="none" dirty="0" smtClean="0">
                <a:solidFill>
                  <a:srgbClr val="FFFFFF"/>
                </a:solidFill>
              </a:rPr>
              <a:t> Swansea, </a:t>
            </a:r>
            <a:r>
              <a:rPr lang="fr-FR" sz="1600" dirty="0" smtClean="0">
                <a:solidFill>
                  <a:srgbClr val="FFFFFF"/>
                </a:solidFill>
              </a:rPr>
              <a:t>(2023). </a:t>
            </a:r>
            <a:endParaRPr lang="fr-FR" sz="1600" dirty="0">
              <a:solidFill>
                <a:srgbClr val="FFFFFF"/>
              </a:solidFill>
            </a:endParaRPr>
          </a:p>
          <a:p>
            <a:endParaRPr lang="fr-FR" sz="1600" dirty="0">
              <a:solidFill>
                <a:srgbClr val="FFFFFF"/>
              </a:solidFill>
            </a:endParaRPr>
          </a:p>
          <a:p>
            <a:endParaRPr lang="en-US" dirty="0">
              <a:solidFill>
                <a:srgbClr val="FFFFFF"/>
              </a:solidFill>
            </a:endParaRPr>
          </a:p>
        </p:txBody>
      </p:sp>
      <p:pic>
        <p:nvPicPr>
          <p:cNvPr id="6" name="Picture 5"/>
          <p:cNvPicPr>
            <a:picLocks noChangeAspect="1"/>
          </p:cNvPicPr>
          <p:nvPr/>
        </p:nvPicPr>
        <p:blipFill>
          <a:blip r:embed="rId4"/>
          <a:stretch>
            <a:fillRect/>
          </a:stretch>
        </p:blipFill>
        <p:spPr>
          <a:xfrm>
            <a:off x="1210134" y="1327220"/>
            <a:ext cx="4584589" cy="2755631"/>
          </a:xfrm>
          <a:prstGeom prst="rect">
            <a:avLst/>
          </a:prstGeom>
        </p:spPr>
      </p:pic>
      <p:pic>
        <p:nvPicPr>
          <p:cNvPr id="8" name="Picture 7"/>
          <p:cNvPicPr>
            <a:picLocks noChangeAspect="1"/>
          </p:cNvPicPr>
          <p:nvPr/>
        </p:nvPicPr>
        <p:blipFill>
          <a:blip r:embed="rId5"/>
          <a:stretch>
            <a:fillRect/>
          </a:stretch>
        </p:blipFill>
        <p:spPr>
          <a:xfrm>
            <a:off x="6182907" y="1327219"/>
            <a:ext cx="4584589" cy="2755631"/>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16475095"/>
      </p:ext>
    </p:extLst>
  </p:cSld>
  <p:clrMapOvr>
    <a:masterClrMapping/>
  </p:clrMapOvr>
  <mc:AlternateContent xmlns:mc="http://schemas.openxmlformats.org/markup-compatibility/2006" xmlns:p14="http://schemas.microsoft.com/office/powerpoint/2010/main">
    <mc:Choice Requires="p14">
      <p:transition spd="slow" p14:dur="2000" advTm="95673"/>
    </mc:Choice>
    <mc:Fallback xmlns="">
      <p:transition spd="slow" advTm="956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1097280" y="0"/>
            <a:ext cx="10058400" cy="4803520"/>
          </a:xfrm>
        </p:spPr>
        <p:txBody>
          <a:bodyPr anchor="t">
            <a:normAutofit/>
          </a:bodyPr>
          <a:lstStyle/>
          <a:p>
            <a:pPr lvl="0"/>
            <a:r>
              <a:rPr lang="en-US" sz="1800" i="1" dirty="0" smtClean="0">
                <a:solidFill>
                  <a:srgbClr val="FFFFFF"/>
                </a:solidFill>
              </a:rPr>
              <a:t/>
            </a:r>
            <a:br>
              <a:rPr lang="en-US" sz="1800" i="1" dirty="0" smtClean="0">
                <a:solidFill>
                  <a:srgbClr val="FFFFFF"/>
                </a:solidFill>
              </a:rPr>
            </a:br>
            <a:r>
              <a:rPr lang="en-US" sz="1800" i="1" u="sng" dirty="0" smtClean="0">
                <a:solidFill>
                  <a:srgbClr val="FFFFFF"/>
                </a:solidFill>
              </a:rPr>
              <a:t>Discussion</a:t>
            </a:r>
            <a:r>
              <a:rPr lang="en-US" sz="1800" i="1" dirty="0" smtClean="0">
                <a:solidFill>
                  <a:srgbClr val="FFFFFF"/>
                </a:solidFill>
              </a:rPr>
              <a:t/>
            </a:r>
            <a:br>
              <a:rPr lang="en-US" sz="1800" i="1" dirty="0" smtClean="0">
                <a:solidFill>
                  <a:srgbClr val="FFFFFF"/>
                </a:solidFill>
              </a:rPr>
            </a:br>
            <a:r>
              <a:rPr lang="en-US" sz="1800" i="1" dirty="0">
                <a:solidFill>
                  <a:srgbClr val="FFFFFF"/>
                </a:solidFill>
              </a:rPr>
              <a:t/>
            </a:r>
            <a:br>
              <a:rPr lang="en-US" sz="1800" i="1" dirty="0">
                <a:solidFill>
                  <a:srgbClr val="FFFFFF"/>
                </a:solidFill>
              </a:rPr>
            </a:br>
            <a:r>
              <a:rPr lang="en-US" sz="1600" i="1" u="sng" dirty="0" smtClean="0">
                <a:solidFill>
                  <a:srgbClr val="FFFFFF"/>
                </a:solidFill>
              </a:rPr>
              <a:t>Correlations found</a:t>
            </a:r>
            <a:r>
              <a:rPr lang="en-US" sz="1600" i="1" dirty="0" smtClean="0">
                <a:solidFill>
                  <a:srgbClr val="FFFFFF"/>
                </a:solidFill>
              </a:rPr>
              <a:t/>
            </a:r>
            <a:br>
              <a:rPr lang="en-US" sz="1600" i="1" dirty="0" smtClean="0">
                <a:solidFill>
                  <a:srgbClr val="FFFFFF"/>
                </a:solidFill>
              </a:rPr>
            </a:br>
            <a:r>
              <a:rPr lang="en-US" sz="1600" i="1" dirty="0" smtClean="0">
                <a:solidFill>
                  <a:srgbClr val="FFFFFF"/>
                </a:solidFill>
              </a:rPr>
              <a:t>Prevalent was the correlation between research in relation to Management Knowledge and Experience and the findings indicating a consistent message that there is insufficient knowledge and experience presented within projects. Also clearly identifying training needs across project staff.</a:t>
            </a:r>
            <a:br>
              <a:rPr lang="en-US" sz="1600" i="1" dirty="0" smtClean="0">
                <a:solidFill>
                  <a:srgbClr val="FFFFFF"/>
                </a:solidFill>
              </a:rPr>
            </a:br>
            <a:r>
              <a:rPr lang="en-US" sz="1600" i="1" dirty="0" smtClean="0">
                <a:solidFill>
                  <a:srgbClr val="FFFFFF"/>
                </a:solidFill>
              </a:rPr>
              <a:t/>
            </a:r>
            <a:br>
              <a:rPr lang="en-US" sz="1600" i="1" dirty="0" smtClean="0">
                <a:solidFill>
                  <a:srgbClr val="FFFFFF"/>
                </a:solidFill>
              </a:rPr>
            </a:br>
            <a:r>
              <a:rPr lang="en-US" sz="1600" i="1" dirty="0" smtClean="0">
                <a:solidFill>
                  <a:srgbClr val="FFFFFF"/>
                </a:solidFill>
              </a:rPr>
              <a:t>Followed closely by the disparity in understanding of Key Performance Indicators in factoring as a success.</a:t>
            </a:r>
            <a:br>
              <a:rPr lang="en-US" sz="1600" i="1" dirty="0" smtClean="0">
                <a:solidFill>
                  <a:srgbClr val="FFFFFF"/>
                </a:solidFill>
              </a:rPr>
            </a:br>
            <a:r>
              <a:rPr lang="en-US" sz="1600" i="1" dirty="0" smtClean="0">
                <a:solidFill>
                  <a:srgbClr val="FFFFFF"/>
                </a:solidFill>
              </a:rPr>
              <a:t>Research clearly illustrated the various interpretation of outlined key performance indicators as outcomes. Dependent on the project criteria it is sometimes difficult to relate to economic drivers.</a:t>
            </a:r>
            <a:br>
              <a:rPr lang="en-US" sz="1600" i="1" dirty="0" smtClean="0">
                <a:solidFill>
                  <a:srgbClr val="FFFFFF"/>
                </a:solidFill>
              </a:rPr>
            </a:br>
            <a:r>
              <a:rPr lang="en-US" sz="1600" i="1" dirty="0">
                <a:solidFill>
                  <a:srgbClr val="FFFFFF"/>
                </a:solidFill>
              </a:rPr>
              <a:t/>
            </a:r>
            <a:br>
              <a:rPr lang="en-US" sz="1600" i="1" dirty="0">
                <a:solidFill>
                  <a:srgbClr val="FFFFFF"/>
                </a:solidFill>
              </a:rPr>
            </a:br>
            <a:r>
              <a:rPr lang="en-US" sz="1600" i="1" u="sng" dirty="0" smtClean="0">
                <a:solidFill>
                  <a:srgbClr val="FFFFFF"/>
                </a:solidFill>
              </a:rPr>
              <a:t>Inconsistencies Found</a:t>
            </a:r>
            <a:r>
              <a:rPr lang="en-US" sz="1600" i="1" dirty="0" smtClean="0">
                <a:solidFill>
                  <a:srgbClr val="FFFFFF"/>
                </a:solidFill>
              </a:rPr>
              <a:t/>
            </a:r>
            <a:br>
              <a:rPr lang="en-US" sz="1600" i="1" dirty="0" smtClean="0">
                <a:solidFill>
                  <a:srgbClr val="FFFFFF"/>
                </a:solidFill>
              </a:rPr>
            </a:br>
            <a:r>
              <a:rPr lang="en-US" sz="1600" i="1" dirty="0">
                <a:solidFill>
                  <a:srgbClr val="FFFFFF"/>
                </a:solidFill>
              </a:rPr>
              <a:t/>
            </a:r>
            <a:br>
              <a:rPr lang="en-US" sz="1600" i="1" dirty="0">
                <a:solidFill>
                  <a:srgbClr val="FFFFFF"/>
                </a:solidFill>
              </a:rPr>
            </a:br>
            <a:r>
              <a:rPr lang="en-US" sz="1600" i="1" dirty="0" smtClean="0">
                <a:solidFill>
                  <a:srgbClr val="FFFFFF"/>
                </a:solidFill>
              </a:rPr>
              <a:t>Little research evidenced to support the theory of value management as a contributory factor to drive success. However, research in this area identified the weakness of understanding in Key Performance Indicators in driving project success.</a:t>
            </a:r>
            <a:br>
              <a:rPr lang="en-US" sz="1600" i="1" dirty="0" smtClean="0">
                <a:solidFill>
                  <a:srgbClr val="FFFFFF"/>
                </a:solidFill>
              </a:rPr>
            </a:br>
            <a:r>
              <a:rPr lang="en-US" sz="1600" i="1" dirty="0">
                <a:solidFill>
                  <a:srgbClr val="FFFFFF"/>
                </a:solidFill>
              </a:rPr>
              <a:t/>
            </a:r>
            <a:br>
              <a:rPr lang="en-US" sz="1600" i="1" dirty="0">
                <a:solidFill>
                  <a:srgbClr val="FFFFFF"/>
                </a:solidFill>
              </a:rPr>
            </a:br>
            <a:r>
              <a:rPr lang="en-US" sz="1600" i="1" u="sng" dirty="0" smtClean="0">
                <a:solidFill>
                  <a:srgbClr val="FFFFFF"/>
                </a:solidFill>
              </a:rPr>
              <a:t>Limitations  </a:t>
            </a:r>
            <a:br>
              <a:rPr lang="en-US" sz="1600" i="1" u="sng" dirty="0" smtClean="0">
                <a:solidFill>
                  <a:srgbClr val="FFFFFF"/>
                </a:solidFill>
              </a:rPr>
            </a:br>
            <a:r>
              <a:rPr lang="en-US" sz="1600" i="1" dirty="0" smtClean="0">
                <a:solidFill>
                  <a:srgbClr val="FFFFFF"/>
                </a:solidFill>
              </a:rPr>
              <a:t>Expanse of current research availability was unavailable</a:t>
            </a:r>
            <a:br>
              <a:rPr lang="en-US" sz="1600" i="1" dirty="0" smtClean="0">
                <a:solidFill>
                  <a:srgbClr val="FFFFFF"/>
                </a:solidFill>
              </a:rPr>
            </a:br>
            <a:r>
              <a:rPr lang="en-US" sz="1600" i="1" dirty="0" smtClean="0">
                <a:solidFill>
                  <a:srgbClr val="FFFFFF"/>
                </a:solidFill>
              </a:rPr>
              <a:t>Multiple project evaluation had not been carried out to determine comparisons.</a:t>
            </a:r>
            <a:endParaRPr lang="en-US" sz="1600" i="1" u="sng" dirty="0">
              <a:solidFill>
                <a:srgbClr val="FFFFFF"/>
              </a:solidFill>
            </a:endParaRPr>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1100051" y="5225240"/>
            <a:ext cx="10058400" cy="1143000"/>
          </a:xfrm>
        </p:spPr>
        <p:txBody>
          <a:bodyPr>
            <a:normAutofit/>
          </a:bodyPr>
          <a:lstStyle/>
          <a:p>
            <a:endParaRPr lang="en-US" sz="1600" cap="none" dirty="0">
              <a:solidFill>
                <a:srgbClr val="FFFFFF"/>
              </a:solidFill>
            </a:endParaRPr>
          </a:p>
          <a:p>
            <a:endParaRPr lang="en-US" sz="1600" dirty="0">
              <a:solidFill>
                <a:srgbClr val="FFFFFF"/>
              </a:solidFill>
            </a:endParaRPr>
          </a:p>
          <a:p>
            <a:endParaRPr lang="en-US" dirty="0">
              <a:solidFill>
                <a:srgbClr val="FFFFFF"/>
              </a:solidFill>
            </a:endParaRPr>
          </a:p>
        </p:txBody>
      </p:sp>
      <p:sp>
        <p:nvSpPr>
          <p:cNvPr id="11" name="Title 1">
            <a:extLst>
              <a:ext uri="{FF2B5EF4-FFF2-40B4-BE49-F238E27FC236}">
                <a16:creationId xmlns:a16="http://schemas.microsoft.com/office/drawing/2014/main" id="{9AB2EA78-AEB3-469B-9025-3B17201A457B}"/>
              </a:ext>
            </a:extLst>
          </p:cNvPr>
          <p:cNvSpPr txBox="1">
            <a:spLocks/>
          </p:cNvSpPr>
          <p:nvPr/>
        </p:nvSpPr>
        <p:spPr>
          <a:xfrm>
            <a:off x="1249680" y="911352"/>
            <a:ext cx="10058400" cy="3892168"/>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8000" i="0" kern="1200" spc="-50" baseline="0">
                <a:solidFill>
                  <a:schemeClr val="tx1">
                    <a:lumMod val="85000"/>
                    <a:lumOff val="15000"/>
                  </a:schemeClr>
                </a:solidFill>
                <a:latin typeface="+mj-lt"/>
                <a:ea typeface="+mj-ea"/>
                <a:cs typeface="+mj-cs"/>
              </a:defRPr>
            </a:lvl1pPr>
          </a:lstStyle>
          <a:p>
            <a:r>
              <a:rPr lang="en-US" sz="1800" i="1" dirty="0" smtClean="0">
                <a:solidFill>
                  <a:srgbClr val="FFFFFF"/>
                </a:solidFill>
              </a:rPr>
              <a:t/>
            </a:r>
            <a:br>
              <a:rPr lang="en-US" sz="1800" i="1" dirty="0" smtClean="0">
                <a:solidFill>
                  <a:srgbClr val="FFFFFF"/>
                </a:solidFill>
              </a:rPr>
            </a:br>
            <a:r>
              <a:rPr lang="en-US" sz="1800" i="1" dirty="0" smtClean="0">
                <a:solidFill>
                  <a:srgbClr val="FFFFFF"/>
                </a:solidFill>
              </a:rPr>
              <a:t/>
            </a:r>
            <a:br>
              <a:rPr lang="en-US" sz="1800" i="1" dirty="0" smtClean="0">
                <a:solidFill>
                  <a:srgbClr val="FFFFFF"/>
                </a:solidFill>
              </a:rPr>
            </a:br>
            <a:endParaRPr lang="en-US" sz="1800" i="1" dirty="0">
              <a:solidFill>
                <a:srgbClr val="FFFFFF"/>
              </a:solidFill>
            </a:endParaRP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02959016"/>
      </p:ext>
    </p:extLst>
  </p:cSld>
  <p:clrMapOvr>
    <a:masterClrMapping/>
  </p:clrMapOvr>
  <mc:AlternateContent xmlns:mc="http://schemas.openxmlformats.org/markup-compatibility/2006" xmlns:p14="http://schemas.microsoft.com/office/powerpoint/2010/main">
    <mc:Choice Requires="p14">
      <p:transition spd="slow" p14:dur="2000" advTm="53946"/>
    </mc:Choice>
    <mc:Fallback xmlns="">
      <p:transition spd="slow" advTm="539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1097280" y="758952"/>
            <a:ext cx="10058400" cy="3892168"/>
          </a:xfrm>
        </p:spPr>
        <p:txBody>
          <a:bodyPr anchor="t">
            <a:normAutofit/>
          </a:bodyPr>
          <a:lstStyle/>
          <a:p>
            <a:pPr lvl="0"/>
            <a:r>
              <a:rPr lang="en-US" sz="1800" i="1" dirty="0" smtClean="0">
                <a:solidFill>
                  <a:srgbClr val="FFFFFF"/>
                </a:solidFill>
              </a:rPr>
              <a:t/>
            </a:r>
            <a:br>
              <a:rPr lang="en-US" sz="1800" i="1" dirty="0" smtClean="0">
                <a:solidFill>
                  <a:srgbClr val="FFFFFF"/>
                </a:solidFill>
              </a:rPr>
            </a:br>
            <a:r>
              <a:rPr lang="en-US" sz="1800" i="1" dirty="0">
                <a:solidFill>
                  <a:srgbClr val="FFFFFF"/>
                </a:solidFill>
              </a:rPr>
              <a:t> </a:t>
            </a:r>
            <a:r>
              <a:rPr lang="en-US" sz="1800" i="1" u="sng" dirty="0" smtClean="0">
                <a:solidFill>
                  <a:srgbClr val="FFFFFF"/>
                </a:solidFill>
              </a:rPr>
              <a:t>Discussion Recommendations</a:t>
            </a:r>
            <a:br>
              <a:rPr lang="en-US" sz="1800" i="1" u="sng" dirty="0" smtClean="0">
                <a:solidFill>
                  <a:srgbClr val="FFFFFF"/>
                </a:solidFill>
              </a:rPr>
            </a:br>
            <a:r>
              <a:rPr lang="en-US" sz="1800" i="1" dirty="0" smtClean="0">
                <a:solidFill>
                  <a:srgbClr val="FFFFFF"/>
                </a:solidFill>
              </a:rPr>
              <a:t/>
            </a:r>
            <a:br>
              <a:rPr lang="en-US" sz="1800" i="1" dirty="0" smtClean="0">
                <a:solidFill>
                  <a:srgbClr val="FFFFFF"/>
                </a:solidFill>
              </a:rPr>
            </a:br>
            <a:r>
              <a:rPr lang="en-US" sz="1800" i="1" dirty="0" smtClean="0">
                <a:solidFill>
                  <a:srgbClr val="FFFFFF"/>
                </a:solidFill>
              </a:rPr>
              <a:t>Findings illustrate:- </a:t>
            </a:r>
            <a:br>
              <a:rPr lang="en-US" sz="1800" i="1" dirty="0" smtClean="0">
                <a:solidFill>
                  <a:srgbClr val="FFFFFF"/>
                </a:solidFill>
              </a:rPr>
            </a:br>
            <a:r>
              <a:rPr lang="en-US" sz="1800" i="1" dirty="0">
                <a:solidFill>
                  <a:srgbClr val="FFFFFF"/>
                </a:solidFill>
              </a:rPr>
              <a:t/>
            </a:r>
            <a:br>
              <a:rPr lang="en-US" sz="1800" i="1" dirty="0">
                <a:solidFill>
                  <a:srgbClr val="FFFFFF"/>
                </a:solidFill>
              </a:rPr>
            </a:br>
            <a:r>
              <a:rPr lang="en-US" sz="1800" i="1" dirty="0" smtClean="0">
                <a:solidFill>
                  <a:srgbClr val="FFFFFF"/>
                </a:solidFill>
              </a:rPr>
              <a:t>Need for training</a:t>
            </a:r>
            <a:br>
              <a:rPr lang="en-US" sz="1800" i="1" dirty="0" smtClean="0">
                <a:solidFill>
                  <a:srgbClr val="FFFFFF"/>
                </a:solidFill>
              </a:rPr>
            </a:br>
            <a:r>
              <a:rPr lang="en-US" sz="1800" i="1" dirty="0" smtClean="0">
                <a:solidFill>
                  <a:srgbClr val="FFFFFF"/>
                </a:solidFill>
              </a:rPr>
              <a:t/>
            </a:r>
            <a:br>
              <a:rPr lang="en-US" sz="1800" i="1" dirty="0" smtClean="0">
                <a:solidFill>
                  <a:srgbClr val="FFFFFF"/>
                </a:solidFill>
              </a:rPr>
            </a:br>
            <a:r>
              <a:rPr lang="en-US" sz="1800" i="1" dirty="0" smtClean="0">
                <a:solidFill>
                  <a:srgbClr val="FFFFFF"/>
                </a:solidFill>
              </a:rPr>
              <a:t>Management Experience and Knowledge to be relevant and required factor </a:t>
            </a:r>
            <a:br>
              <a:rPr lang="en-US" sz="1800" i="1" dirty="0" smtClean="0">
                <a:solidFill>
                  <a:srgbClr val="FFFFFF"/>
                </a:solidFill>
              </a:rPr>
            </a:br>
            <a:r>
              <a:rPr lang="en-US" sz="1800" i="1" dirty="0">
                <a:solidFill>
                  <a:srgbClr val="FFFFFF"/>
                </a:solidFill>
              </a:rPr>
              <a:t/>
            </a:r>
            <a:br>
              <a:rPr lang="en-US" sz="1800" i="1" dirty="0">
                <a:solidFill>
                  <a:srgbClr val="FFFFFF"/>
                </a:solidFill>
              </a:rPr>
            </a:br>
            <a:r>
              <a:rPr lang="en-US" sz="1800" i="1" dirty="0" smtClean="0">
                <a:solidFill>
                  <a:srgbClr val="FFFFFF"/>
                </a:solidFill>
              </a:rPr>
              <a:t>Greater Understanding in relation to key performance indicators driven from Government to be clearer</a:t>
            </a:r>
            <a:br>
              <a:rPr lang="en-US" sz="1800" i="1" dirty="0" smtClean="0">
                <a:solidFill>
                  <a:srgbClr val="FFFFFF"/>
                </a:solidFill>
              </a:rPr>
            </a:br>
            <a:r>
              <a:rPr lang="en-US" sz="1800" i="1" dirty="0">
                <a:solidFill>
                  <a:srgbClr val="FFFFFF"/>
                </a:solidFill>
              </a:rPr>
              <a:t/>
            </a:r>
            <a:br>
              <a:rPr lang="en-US" sz="1800" i="1" dirty="0">
                <a:solidFill>
                  <a:srgbClr val="FFFFFF"/>
                </a:solidFill>
              </a:rPr>
            </a:br>
            <a:r>
              <a:rPr lang="en-US" sz="1800" i="1" dirty="0" smtClean="0">
                <a:solidFill>
                  <a:srgbClr val="FFFFFF"/>
                </a:solidFill>
              </a:rPr>
              <a:t>Moreover, undertaking a Development Framework approach would be beneficial to minimise risk of failure</a:t>
            </a:r>
            <a:br>
              <a:rPr lang="en-US" sz="1800" i="1" dirty="0" smtClean="0">
                <a:solidFill>
                  <a:srgbClr val="FFFFFF"/>
                </a:solidFill>
              </a:rPr>
            </a:br>
            <a:endParaRPr lang="en-US" sz="1800" i="1" dirty="0">
              <a:solidFill>
                <a:srgbClr val="FFFFFF"/>
              </a:solidFill>
            </a:endParaRPr>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1100051" y="5225240"/>
            <a:ext cx="10058400" cy="1143000"/>
          </a:xfrm>
        </p:spPr>
        <p:txBody>
          <a:bodyPr>
            <a:normAutofit/>
          </a:bodyPr>
          <a:lstStyle/>
          <a:p>
            <a:endParaRPr lang="en-US" sz="1600" cap="none" dirty="0">
              <a:solidFill>
                <a:srgbClr val="FFFFFF"/>
              </a:solidFill>
            </a:endParaRPr>
          </a:p>
          <a:p>
            <a:endParaRPr lang="en-US" sz="1600" dirty="0">
              <a:solidFill>
                <a:srgbClr val="FFFFFF"/>
              </a:solidFill>
            </a:endParaRPr>
          </a:p>
          <a:p>
            <a:endParaRPr lang="en-US" dirty="0">
              <a:solidFill>
                <a:srgbClr val="FFFFFF"/>
              </a:solidFill>
            </a:endParaRP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64257284"/>
      </p:ext>
    </p:extLst>
  </p:cSld>
  <p:clrMapOvr>
    <a:masterClrMapping/>
  </p:clrMapOvr>
  <mc:AlternateContent xmlns:mc="http://schemas.openxmlformats.org/markup-compatibility/2006" xmlns:p14="http://schemas.microsoft.com/office/powerpoint/2010/main">
    <mc:Choice Requires="p14">
      <p:transition spd="slow" p14:dur="2000" advTm="35542"/>
    </mc:Choice>
    <mc:Fallback xmlns="">
      <p:transition spd="slow" advTm="355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1100051" y="774868"/>
            <a:ext cx="10058400" cy="3892168"/>
          </a:xfrm>
        </p:spPr>
        <p:txBody>
          <a:bodyPr anchor="t">
            <a:normAutofit/>
          </a:bodyPr>
          <a:lstStyle/>
          <a:p>
            <a:pPr lvl="0"/>
            <a:r>
              <a:rPr lang="en-US" sz="1800" i="1" u="sng" dirty="0" smtClean="0">
                <a:solidFill>
                  <a:srgbClr val="FFFFFF"/>
                </a:solidFill>
              </a:rPr>
              <a:t>Conclusion and research recommendation</a:t>
            </a:r>
            <a:br>
              <a:rPr lang="en-US" sz="1800" i="1" u="sng" dirty="0" smtClean="0">
                <a:solidFill>
                  <a:srgbClr val="FFFFFF"/>
                </a:solidFill>
              </a:rPr>
            </a:br>
            <a:r>
              <a:rPr lang="en-US" sz="1800" i="1" dirty="0" smtClean="0">
                <a:solidFill>
                  <a:srgbClr val="FFFFFF"/>
                </a:solidFill>
              </a:rPr>
              <a:t>To summarise research findings:</a:t>
            </a:r>
            <a:br>
              <a:rPr lang="en-US" sz="1800" i="1" dirty="0" smtClean="0">
                <a:solidFill>
                  <a:srgbClr val="FFFFFF"/>
                </a:solidFill>
              </a:rPr>
            </a:br>
            <a:r>
              <a:rPr lang="en-US" sz="1800" i="1" dirty="0">
                <a:solidFill>
                  <a:srgbClr val="FFFFFF"/>
                </a:solidFill>
              </a:rPr>
              <a:t/>
            </a:r>
            <a:br>
              <a:rPr lang="en-US" sz="1800" i="1" dirty="0">
                <a:solidFill>
                  <a:srgbClr val="FFFFFF"/>
                </a:solidFill>
              </a:rPr>
            </a:br>
            <a:r>
              <a:rPr lang="en-US" sz="1800" i="1" dirty="0" smtClean="0">
                <a:solidFill>
                  <a:srgbClr val="FFFFFF"/>
                </a:solidFill>
              </a:rPr>
              <a:t>The theoretical question “</a:t>
            </a:r>
            <a:r>
              <a:rPr lang="en-GB" sz="1800" i="1" dirty="0" smtClean="0">
                <a:solidFill>
                  <a:srgbClr val="FFFFFF"/>
                </a:solidFill>
              </a:rPr>
              <a:t>Do </a:t>
            </a:r>
            <a:r>
              <a:rPr lang="en-GB" sz="1800" i="1" dirty="0">
                <a:solidFill>
                  <a:srgbClr val="FFFFFF"/>
                </a:solidFill>
              </a:rPr>
              <a:t>projects in academia fail due to management or market intelligence</a:t>
            </a:r>
            <a:r>
              <a:rPr lang="en-GB" sz="1800" i="1" dirty="0" smtClean="0">
                <a:solidFill>
                  <a:srgbClr val="FFFFFF"/>
                </a:solidFill>
              </a:rPr>
              <a:t>?</a:t>
            </a:r>
            <a:r>
              <a:rPr lang="en-US" sz="1800" i="1" dirty="0" smtClean="0">
                <a:solidFill>
                  <a:srgbClr val="FFFFFF"/>
                </a:solidFill>
              </a:rPr>
              <a:t> was not answered entirely.</a:t>
            </a:r>
            <a:br>
              <a:rPr lang="en-US" sz="1800" i="1" dirty="0" smtClean="0">
                <a:solidFill>
                  <a:srgbClr val="FFFFFF"/>
                </a:solidFill>
              </a:rPr>
            </a:br>
            <a:r>
              <a:rPr lang="en-US" sz="1800" i="1" dirty="0" smtClean="0">
                <a:solidFill>
                  <a:srgbClr val="FFFFFF"/>
                </a:solidFill>
              </a:rPr>
              <a:t>Parity and synergy to relate lack of Management Knowledge and Experience significantly causing hindrance to achieving project success being the most prominent.</a:t>
            </a:r>
            <a:br>
              <a:rPr lang="en-US" sz="1800" i="1" dirty="0" smtClean="0">
                <a:solidFill>
                  <a:srgbClr val="FFFFFF"/>
                </a:solidFill>
              </a:rPr>
            </a:br>
            <a:r>
              <a:rPr lang="en-US" sz="1800" i="1" dirty="0">
                <a:solidFill>
                  <a:srgbClr val="FFFFFF"/>
                </a:solidFill>
              </a:rPr>
              <a:t/>
            </a:r>
            <a:br>
              <a:rPr lang="en-US" sz="1800" i="1" dirty="0">
                <a:solidFill>
                  <a:srgbClr val="FFFFFF"/>
                </a:solidFill>
              </a:rPr>
            </a:br>
            <a:r>
              <a:rPr lang="en-US" sz="1800" i="1" dirty="0" smtClean="0">
                <a:solidFill>
                  <a:srgbClr val="FFFFFF"/>
                </a:solidFill>
              </a:rPr>
              <a:t>Followed closely by the results for understanding the definitions of key performance indicators for outcomes. </a:t>
            </a:r>
            <a:br>
              <a:rPr lang="en-US" sz="1800" i="1" dirty="0" smtClean="0">
                <a:solidFill>
                  <a:srgbClr val="FFFFFF"/>
                </a:solidFill>
              </a:rPr>
            </a:br>
            <a:r>
              <a:rPr lang="en-US" sz="1800" i="1" dirty="0">
                <a:solidFill>
                  <a:srgbClr val="FFFFFF"/>
                </a:solidFill>
              </a:rPr>
              <a:t/>
            </a:r>
            <a:br>
              <a:rPr lang="en-US" sz="1800" i="1" dirty="0">
                <a:solidFill>
                  <a:srgbClr val="FFFFFF"/>
                </a:solidFill>
              </a:rPr>
            </a:br>
            <a:r>
              <a:rPr lang="en-US" sz="1800" i="1" dirty="0" smtClean="0">
                <a:solidFill>
                  <a:srgbClr val="FFFFFF"/>
                </a:solidFill>
              </a:rPr>
              <a:t>In relation to both further research is recommended, in the pursuit of an exact answer. Primary research would be advantages in addition to wider current secondary data in relation to academic project being available, this could include project evaluation paid for as part of the projects being more readily available to enrich research and findings</a:t>
            </a:r>
            <a:endParaRPr lang="en-US" sz="1800" i="1" dirty="0">
              <a:solidFill>
                <a:srgbClr val="FFFFFF"/>
              </a:solidFill>
            </a:endParaRPr>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1100051" y="5225240"/>
            <a:ext cx="10058400" cy="1143000"/>
          </a:xfrm>
        </p:spPr>
        <p:txBody>
          <a:bodyPr>
            <a:normAutofit/>
          </a:bodyPr>
          <a:lstStyle/>
          <a:p>
            <a:endParaRPr lang="en-US" sz="1600" cap="none" dirty="0">
              <a:solidFill>
                <a:srgbClr val="FFFFFF"/>
              </a:solidFill>
            </a:endParaRPr>
          </a:p>
          <a:p>
            <a:endParaRPr lang="en-US" sz="1600" dirty="0">
              <a:solidFill>
                <a:srgbClr val="FFFFFF"/>
              </a:solidFill>
            </a:endParaRPr>
          </a:p>
          <a:p>
            <a:endParaRPr lang="en-US" dirty="0">
              <a:solidFill>
                <a:srgbClr val="FFFFFF"/>
              </a:solidFill>
            </a:endParaRP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49184883"/>
      </p:ext>
    </p:extLst>
  </p:cSld>
  <p:clrMapOvr>
    <a:masterClrMapping/>
  </p:clrMapOvr>
  <mc:AlternateContent xmlns:mc="http://schemas.openxmlformats.org/markup-compatibility/2006" xmlns:p14="http://schemas.microsoft.com/office/powerpoint/2010/main">
    <mc:Choice Requires="p14">
      <p:transition spd="slow" p14:dur="2000" advTm="40311"/>
    </mc:Choice>
    <mc:Fallback xmlns="">
      <p:transition spd="slow" advTm="403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1_RetrospectVTI">
  <a:themeElements>
    <a:clrScheme name="Custom 37">
      <a:dk1>
        <a:srgbClr val="000000"/>
      </a:dk1>
      <a:lt1>
        <a:srgbClr val="FFFFFF"/>
      </a:lt1>
      <a:dk2>
        <a:srgbClr val="4A5356"/>
      </a:dk2>
      <a:lt2>
        <a:srgbClr val="E8E3CE"/>
      </a:lt2>
      <a:accent1>
        <a:srgbClr val="9BA8B7"/>
      </a:accent1>
      <a:accent2>
        <a:srgbClr val="E6A02E"/>
      </a:accent2>
      <a:accent3>
        <a:srgbClr val="BF6A3B"/>
      </a:accent3>
      <a:accent4>
        <a:srgbClr val="92987A"/>
      </a:accent4>
      <a:accent5>
        <a:srgbClr val="857659"/>
      </a:accent5>
      <a:accent6>
        <a:srgbClr val="A0988C"/>
      </a:accent6>
      <a:hlink>
        <a:srgbClr val="00B0F0"/>
      </a:hlink>
      <a:folHlink>
        <a:srgbClr val="738F97"/>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TWO.pptx" id="{769520F8-BFE5-4C8C-A7AA-375C025A91CE}" vid="{AEAFD717-D3C8-4034-8F7E-D5220B0CCEB8}"/>
    </a:ext>
  </a:extLst>
</a:theme>
</file>

<file path=docProps/app.xml><?xml version="1.0" encoding="utf-8"?>
<Properties xmlns="http://schemas.openxmlformats.org/officeDocument/2006/extended-properties" xmlns:vt="http://schemas.openxmlformats.org/officeDocument/2006/docPropsVTypes">
  <Template>Urban monochrome</Template>
  <TotalTime>0</TotalTime>
  <Words>942</Words>
  <Application>Microsoft Office PowerPoint</Application>
  <PresentationFormat>Widescreen</PresentationFormat>
  <Paragraphs>25</Paragraphs>
  <Slides>9</Slides>
  <Notes>0</Notes>
  <HiddenSlides>0</HiddenSlides>
  <MMClips>9</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Bookman Old Style</vt:lpstr>
      <vt:lpstr>Calibri</vt:lpstr>
      <vt:lpstr>Franklin Gothic Book</vt:lpstr>
      <vt:lpstr>1_RetrospectVTI</vt:lpstr>
      <vt:lpstr>Do projects in academia fail due to management or market intelligence?</vt:lpstr>
      <vt:lpstr>Why?  Use of public funding has been scrutinised by numerous bodies        Evaluation reports also indicate that over 50% were only fairly satisfied in both Management and achieving outcomes.   </vt:lpstr>
      <vt:lpstr>How?  Proposed research addressed the Theoretical Question “Do projects in academia fail due to management or market intelligence?” were determined through both preliminary research and indicative research   1. Was the project constructed on credible intelligence? 2. Was effective management deployed to achieve success? 3. Is project success defined by outcomes or management?  Four Factors that influence these questions that were the object of  the Literature Review  Project success factors Project Management Knowledge  Value Management Key Performance Indicators  </vt:lpstr>
      <vt:lpstr>Literature Review  Research undertook a review of current publications, books, scholarly articles and published papers, establishing findings, analysing content, correlation and /or contradiction. In a thematic Approach based on the identified driving influences to determine probable causes that hinder successful delivery of projects.   Whilst not specific in the dimension of timespan being reviewed, it is purely to ensure an overarching and clear understanding concurrent issues arising, giving greater depth to investigation and evaluation.   Research was approached from a quantitative and deductive methodology and ethically any bias disclosed.     Research format investigated the identified contributors, scrutinised their prevalence, importance and substance to analysis findings and draw debate, discussion and recommendation in relation to the topic.   A case studies to draw in-depth and factual analysis.   Finally, forming basis for recommendations  and conclusion that can foster new research and/or acknowledge good practice to demystify disparity of measurement of success.  </vt:lpstr>
      <vt:lpstr>Qualitative Analysis Findings   </vt:lpstr>
      <vt:lpstr>Qualitative Analysis Findings (Cont)  </vt:lpstr>
      <vt:lpstr> Discussion  Correlations found Prevalent was the correlation between research in relation to Management Knowledge and Experience and the findings indicating a consistent message that there is insufficient knowledge and experience presented within projects. Also clearly identifying training needs across project staff.  Followed closely by the disparity in understanding of Key Performance Indicators in factoring as a success. Research clearly illustrated the various interpretation of outlined key performance indicators as outcomes. Dependent on the project criteria it is sometimes difficult to relate to economic drivers.  Inconsistencies Found  Little research evidenced to support the theory of value management as a contributory factor to drive success. However, research in this area identified the weakness of understanding in Key Performance Indicators in driving project success.  Limitations   Expanse of current research availability was unavailable Multiple project evaluation had not been carried out to determine comparisons.</vt:lpstr>
      <vt:lpstr>  Discussion Recommendations  Findings illustrate:-   Need for training  Management Experience and Knowledge to be relevant and required factor   Greater Understanding in relation to key performance indicators driven from Government to be clearer  Moreover, undertaking a Development Framework approach would be beneficial to minimise risk of failure </vt:lpstr>
      <vt:lpstr>Conclusion and research recommendation To summarise research findings:  The theoretical question “Do projects in academia fail due to management or market intelligence? was not answered entirely. Parity and synergy to relate lack of Management Knowledge and Experience significantly causing hindrance to achieving project success being the most prominent.  Followed closely by the results for understanding the definitions of key performance indicators for outcomes.   In relation to both further research is recommended, in the pursuit of an exact answer. Primary research would be advantages in addition to wider current secondary data in relation to academic project being available, this could include project evaluation paid for as part of the projects being more readily available to enrich research and findings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2023-10-23T08:30:58Z</dcterms:created>
  <dcterms:modified xsi:type="dcterms:W3CDTF">2023-10-31T20:07:00Z</dcterms:modified>
</cp:coreProperties>
</file>