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84" r:id="rId3"/>
    <p:sldId id="285" r:id="rId4"/>
    <p:sldId id="259" r:id="rId5"/>
    <p:sldId id="292" r:id="rId6"/>
    <p:sldId id="286" r:id="rId7"/>
    <p:sldId id="288" r:id="rId8"/>
    <p:sldId id="290" r:id="rId9"/>
    <p:sldId id="291" r:id="rId10"/>
    <p:sldId id="293" r:id="rId11"/>
    <p:sldId id="260" r:id="rId12"/>
    <p:sldId id="294" r:id="rId13"/>
    <p:sldId id="266" r:id="rId14"/>
    <p:sldId id="267" r:id="rId15"/>
    <p:sldId id="268" r:id="rId16"/>
    <p:sldId id="269" r:id="rId17"/>
    <p:sldId id="270" r:id="rId18"/>
    <p:sldId id="295" r:id="rId19"/>
    <p:sldId id="271" r:id="rId20"/>
    <p:sldId id="303" r:id="rId21"/>
    <p:sldId id="308" r:id="rId22"/>
    <p:sldId id="304" r:id="rId23"/>
    <p:sldId id="306" r:id="rId24"/>
    <p:sldId id="307" r:id="rId25"/>
    <p:sldId id="305" r:id="rId26"/>
    <p:sldId id="309" r:id="rId27"/>
    <p:sldId id="302" r:id="rId28"/>
    <p:sldId id="310" r:id="rId29"/>
    <p:sldId id="275" r:id="rId30"/>
    <p:sldId id="276" r:id="rId31"/>
    <p:sldId id="296" r:id="rId32"/>
    <p:sldId id="300" r:id="rId33"/>
    <p:sldId id="301" r:id="rId34"/>
    <p:sldId id="31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CD5B0-D070-4FF4-8CED-396632CC8B3B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78E26-24DD-4272-9AED-17737037B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598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7">
            <a:extLst>
              <a:ext uri="{FF2B5EF4-FFF2-40B4-BE49-F238E27FC236}">
                <a16:creationId xmlns:a16="http://schemas.microsoft.com/office/drawing/2014/main" xmlns="" id="{13D40A10-167C-0E4A-941B-4CA78996F0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66279BF-1025-3A4D-BEAA-E18FB9F0BCA9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79874" name="Rectangle 2">
            <a:extLst>
              <a:ext uri="{FF2B5EF4-FFF2-40B4-BE49-F238E27FC236}">
                <a16:creationId xmlns:a16="http://schemas.microsoft.com/office/drawing/2014/main" xmlns="" id="{FE932A51-4EF0-0346-9DE9-3ADE02BDD5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xmlns="" id="{BBCC3662-1A6B-6341-AA23-D6D4A745D7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325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7">
            <a:extLst>
              <a:ext uri="{FF2B5EF4-FFF2-40B4-BE49-F238E27FC236}">
                <a16:creationId xmlns:a16="http://schemas.microsoft.com/office/drawing/2014/main" xmlns="" id="{2E0E2B47-31DB-8B4B-A542-866458DC9A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5C98EB6-C0F6-1A4E-8AC7-4EE963989EE0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81922" name="Rectangle 2">
            <a:extLst>
              <a:ext uri="{FF2B5EF4-FFF2-40B4-BE49-F238E27FC236}">
                <a16:creationId xmlns:a16="http://schemas.microsoft.com/office/drawing/2014/main" xmlns="" id="{AA8F371A-0574-234F-8DC1-919F8D8EFD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xmlns="" id="{8A543177-B311-5547-A1A1-27A9A51097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784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>
            <a:extLst>
              <a:ext uri="{FF2B5EF4-FFF2-40B4-BE49-F238E27FC236}">
                <a16:creationId xmlns:a16="http://schemas.microsoft.com/office/drawing/2014/main" xmlns="" id="{E3E317B4-C130-C447-98E6-DFFD52C0DA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9966CDB-9041-9244-B173-8BDDE4A5CE27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83970" name="Rectangle 2">
            <a:extLst>
              <a:ext uri="{FF2B5EF4-FFF2-40B4-BE49-F238E27FC236}">
                <a16:creationId xmlns:a16="http://schemas.microsoft.com/office/drawing/2014/main" xmlns="" id="{1AEC10D0-E90D-7248-B894-56CD9B7362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xmlns="" id="{8FE1014E-2636-4746-8DBF-BC0804BBC8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2001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1158-E91E-41DB-BDBF-51C30DB2F6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074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FAE39-EF16-4BC8-807D-9F533E4555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37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77DD4B5-1233-4654-858C-3E4715A8A2EE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540FEFD-5FEB-488A-B44F-C33A4172DED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formation of the United Kingdom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413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United Kingdom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united kingdom 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72816"/>
            <a:ext cx="381642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76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Wales :</a:t>
            </a:r>
          </a:p>
          <a:p>
            <a:r>
              <a:rPr lang="en-GB" dirty="0" smtClean="0"/>
              <a:t> Coupled to English crown  and political structures through the Acts of Union 1535-42 (legally, politically, economically);</a:t>
            </a:r>
          </a:p>
          <a:p>
            <a:r>
              <a:rPr lang="en-GB" dirty="0" smtClean="0"/>
              <a:t>Rural-based communities, no urban centres until Industrialisation;</a:t>
            </a:r>
          </a:p>
          <a:p>
            <a:r>
              <a:rPr lang="en-GB" dirty="0" smtClean="0"/>
              <a:t>Distinctive culture around language , education, religion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168352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8252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Wales contd...</a:t>
            </a:r>
          </a:p>
          <a:p>
            <a:r>
              <a:rPr lang="en-GB" dirty="0" smtClean="0"/>
              <a:t>Status – Principality</a:t>
            </a:r>
          </a:p>
          <a:p>
            <a:r>
              <a:rPr lang="en-GB" dirty="0" smtClean="0"/>
              <a:t>Legal and political structures closely linked to England</a:t>
            </a:r>
          </a:p>
          <a:p>
            <a:r>
              <a:rPr lang="en-GB" dirty="0" smtClean="0"/>
              <a:t>1870  onwards – regarded as a ‘Rebirth’ of a distinct Welsh culture</a:t>
            </a:r>
          </a:p>
          <a:p>
            <a:r>
              <a:rPr lang="en-GB" dirty="0" smtClean="0"/>
              <a:t>Liberal ascendancy to Labour Ascendancy</a:t>
            </a:r>
          </a:p>
          <a:p>
            <a:r>
              <a:rPr lang="en-GB" dirty="0" smtClean="0"/>
              <a:t>Emergence of Nationalism</a:t>
            </a:r>
          </a:p>
          <a:p>
            <a:r>
              <a:rPr lang="en-GB" dirty="0" smtClean="0"/>
              <a:t>Devolution story 1970s-present</a:t>
            </a:r>
            <a:endParaRPr lang="en-GB" dirty="0"/>
          </a:p>
        </p:txBody>
      </p:sp>
      <p:sp>
        <p:nvSpPr>
          <p:cNvPr id="5" name="AutoShape 2" descr="Image result for Beaumaris Castle"/>
          <p:cNvSpPr>
            <a:spLocks noChangeAspect="1" noChangeArrowheads="1"/>
          </p:cNvSpPr>
          <p:nvPr/>
        </p:nvSpPr>
        <p:spPr bwMode="auto">
          <a:xfrm>
            <a:off x="63500" y="-136525"/>
            <a:ext cx="19431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Beaumaris</a:t>
            </a:r>
            <a:endParaRPr lang="en-GB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576064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237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5" descr="RhonddaHeritagePark">
            <a:extLst>
              <a:ext uri="{FF2B5EF4-FFF2-40B4-BE49-F238E27FC236}">
                <a16:creationId xmlns:a16="http://schemas.microsoft.com/office/drawing/2014/main" xmlns="" id="{FE8A30A4-D4C9-BE4C-99D6-0602F6BB3A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81950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868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5" descr="_42755285_stadium416">
            <a:extLst>
              <a:ext uri="{FF2B5EF4-FFF2-40B4-BE49-F238E27FC236}">
                <a16:creationId xmlns:a16="http://schemas.microsoft.com/office/drawing/2014/main" xmlns="" id="{1BFDCBA3-CEAE-D84A-9B85-D716F975E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235" y="404813"/>
            <a:ext cx="29718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0" name="Picture 7" descr="NSMT_Wales_17nov06_005">
            <a:extLst>
              <a:ext uri="{FF2B5EF4-FFF2-40B4-BE49-F238E27FC236}">
                <a16:creationId xmlns:a16="http://schemas.microsoft.com/office/drawing/2014/main" xmlns="" id="{CA03AF34-BEF8-1B46-97C3-CFFBDB8EF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030" y="3068638"/>
            <a:ext cx="4140994" cy="367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6463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" name="Picture 5" descr="72343957">
            <a:extLst>
              <a:ext uri="{FF2B5EF4-FFF2-40B4-BE49-F238E27FC236}">
                <a16:creationId xmlns:a16="http://schemas.microsoft.com/office/drawing/2014/main" xmlns="" id="{701F8DC7-9778-1145-A148-6AFAED2BF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890590"/>
            <a:ext cx="5715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423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5" name="Picture 5" descr="flag_wales">
            <a:extLst>
              <a:ext uri="{FF2B5EF4-FFF2-40B4-BE49-F238E27FC236}">
                <a16:creationId xmlns:a16="http://schemas.microsoft.com/office/drawing/2014/main" xmlns="" id="{52F0794A-065E-2445-ADAB-76A3B8A8C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115890"/>
            <a:ext cx="4286250" cy="380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6" name="Picture 7" descr="daffodil">
            <a:extLst>
              <a:ext uri="{FF2B5EF4-FFF2-40B4-BE49-F238E27FC236}">
                <a16:creationId xmlns:a16="http://schemas.microsoft.com/office/drawing/2014/main" xmlns="" id="{78A8EE19-CA57-C648-8B8A-C7871BE6A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141663"/>
            <a:ext cx="291465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0600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Scotland</a:t>
            </a:r>
            <a:endParaRPr lang="en-GB" dirty="0"/>
          </a:p>
        </p:txBody>
      </p:sp>
      <p:pic>
        <p:nvPicPr>
          <p:cNvPr id="2048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16832"/>
            <a:ext cx="3240359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7609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Scotland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Scotland:</a:t>
            </a:r>
          </a:p>
          <a:p>
            <a:r>
              <a:rPr lang="en-GB" b="1" dirty="0" smtClean="0"/>
              <a:t>Independent sovereign Kingdom</a:t>
            </a:r>
          </a:p>
          <a:p>
            <a:r>
              <a:rPr lang="en-GB" dirty="0" smtClean="0"/>
              <a:t>United politically with England in 1707; however many legal, educational institutions remained separate</a:t>
            </a:r>
          </a:p>
          <a:p>
            <a:r>
              <a:rPr lang="en-GB" dirty="0" smtClean="0"/>
              <a:t>Can boast a distinct Enlightenment centred on Edinburgh and Glasgow</a:t>
            </a:r>
          </a:p>
          <a:p>
            <a:endParaRPr lang="en-GB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74" y="1988840"/>
            <a:ext cx="3580581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6728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ENLIGHTENMENT SCOTLAND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did a country on the periphery of 18</a:t>
            </a:r>
            <a:r>
              <a:rPr lang="en-GB" baseline="30000" dirty="0" smtClean="0"/>
              <a:t>th</a:t>
            </a:r>
            <a:r>
              <a:rPr lang="en-GB" dirty="0" smtClean="0"/>
              <a:t> European culture contribute so much?</a:t>
            </a:r>
          </a:p>
          <a:p>
            <a:r>
              <a:rPr lang="en-GB" dirty="0" smtClean="0"/>
              <a:t>e.g.  David Hume to philosophy (right); Adam Smith to economics; James Boswell to biography; James Lind to medicine; Robert Adam to architecture</a:t>
            </a:r>
            <a:endParaRPr lang="en-GB" dirty="0"/>
          </a:p>
        </p:txBody>
      </p:sp>
      <p:pic>
        <p:nvPicPr>
          <p:cNvPr id="5" name="Picture 2" descr="David_Hum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844824"/>
            <a:ext cx="3528392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5771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SOCIETY AND POLITICS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fall of James II witnessed the protestant ascendancy in Scotland around the Presbyterian church</a:t>
            </a:r>
          </a:p>
          <a:p>
            <a:r>
              <a:rPr lang="en-GB" dirty="0" smtClean="0"/>
              <a:t>Tensions between Presbyterian and ‘non-</a:t>
            </a:r>
            <a:r>
              <a:rPr lang="en-GB" dirty="0" err="1" smtClean="0"/>
              <a:t>juring</a:t>
            </a:r>
            <a:r>
              <a:rPr lang="en-GB" dirty="0" smtClean="0"/>
              <a:t>’ </a:t>
            </a:r>
            <a:r>
              <a:rPr lang="en-GB" dirty="0" err="1" smtClean="0"/>
              <a:t>Epicopalians</a:t>
            </a:r>
            <a:r>
              <a:rPr lang="en-GB" dirty="0" smtClean="0"/>
              <a:t> (coloured by </a:t>
            </a:r>
            <a:r>
              <a:rPr lang="en-GB" dirty="0" err="1" smtClean="0"/>
              <a:t>Jacobite</a:t>
            </a:r>
            <a:r>
              <a:rPr lang="en-GB" dirty="0" smtClean="0"/>
              <a:t> sympathies)</a:t>
            </a:r>
          </a:p>
          <a:p>
            <a:r>
              <a:rPr lang="en-GB" dirty="0" smtClean="0"/>
              <a:t>1707 Act of Union – ancient parliament lost</a:t>
            </a:r>
          </a:p>
          <a:p>
            <a:r>
              <a:rPr lang="en-GB" dirty="0" smtClean="0"/>
              <a:t>1714-15 – Hanoverian line created ‘Old Pretender’ rebellion (James Stewart, son of James II)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975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SOCIETY AND POLITICS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1745-6: tensions between Gaelic-speaking Highlanders (together with </a:t>
            </a:r>
            <a:r>
              <a:rPr lang="en-GB" dirty="0" err="1" smtClean="0"/>
              <a:t>Epicopalian</a:t>
            </a:r>
            <a:r>
              <a:rPr lang="en-GB" dirty="0" smtClean="0"/>
              <a:t> lowland Scots), and English-speaking Presbyterians, (supported by an English-led Hanoverian army)</a:t>
            </a:r>
          </a:p>
          <a:p>
            <a:r>
              <a:rPr lang="en-GB" dirty="0" smtClean="0"/>
              <a:t>Rebellion of the ‘Young Pretender’ Charles Edward Stewart (son of James Stewart)</a:t>
            </a:r>
          </a:p>
          <a:p>
            <a:r>
              <a:rPr lang="en-GB" dirty="0" smtClean="0"/>
              <a:t>End of clan power in the Highlands, and arbitrary restrictions on customs and culture</a:t>
            </a:r>
          </a:p>
          <a:p>
            <a:r>
              <a:rPr lang="en-GB" dirty="0" smtClean="0"/>
              <a:t>1773: richly observed by Samuel Johnson and the biographer James Boswell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363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MIGRATION AND COMMERCE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Internal migration from the north to the textile industries of Glasgow</a:t>
            </a:r>
          </a:p>
          <a:p>
            <a:r>
              <a:rPr lang="en-GB" dirty="0" smtClean="0"/>
              <a:t>Emigration to Canada and West Indies</a:t>
            </a:r>
          </a:p>
          <a:p>
            <a:r>
              <a:rPr lang="en-GB" dirty="0" smtClean="0"/>
              <a:t>Trade links forged with the New World – Glasgow links with Virginia tobacco; Scots involvement with the East India Company</a:t>
            </a:r>
          </a:p>
          <a:p>
            <a:r>
              <a:rPr lang="en-GB" dirty="0" smtClean="0"/>
              <a:t>Period witnessed agricultural improvement and the emergence of the Scottish stately home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601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‘INDEPENDENCE IN ALL BUT NAME’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Even after 1707 Scots enjoyed a degree of independence, as long as they returned M.P.s to London parliament </a:t>
            </a:r>
          </a:p>
          <a:p>
            <a:r>
              <a:rPr lang="en-GB" dirty="0" smtClean="0"/>
              <a:t>Scotland retained its own system of law and hereditary landowners e.g. The </a:t>
            </a:r>
            <a:r>
              <a:rPr lang="en-GB" dirty="0" err="1" smtClean="0"/>
              <a:t>Campbells</a:t>
            </a:r>
            <a:r>
              <a:rPr lang="en-GB" dirty="0" smtClean="0"/>
              <a:t> and </a:t>
            </a:r>
            <a:r>
              <a:rPr lang="en-GB" dirty="0" err="1" smtClean="0"/>
              <a:t>Gordons</a:t>
            </a:r>
            <a:r>
              <a:rPr lang="en-GB" dirty="0" smtClean="0"/>
              <a:t> remained powerful</a:t>
            </a:r>
          </a:p>
          <a:p>
            <a:r>
              <a:rPr lang="en-GB" dirty="0" smtClean="0"/>
              <a:t>Edinburgh retained its Law Courts and Supreme Court</a:t>
            </a:r>
          </a:p>
          <a:p>
            <a:r>
              <a:rPr lang="en-GB" dirty="0" smtClean="0"/>
              <a:t>The Church of Scotland (the Kirk) Presbyterian and Calvinist in outlook, but did have links with Enlightenment thinkers – stress on education and logical, systematic thought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46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EDINBURGH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Centre of Enlightenment thought in Scotland</a:t>
            </a:r>
          </a:p>
          <a:p>
            <a:r>
              <a:rPr lang="en-GB" dirty="0" smtClean="0"/>
              <a:t>1765 – major expansion of ‘new town’ by architect James Craig; regular Georgian streets, crescents and </a:t>
            </a:r>
            <a:r>
              <a:rPr lang="en-GB" dirty="0" err="1" smtClean="0"/>
              <a:t>circusses</a:t>
            </a:r>
            <a:endParaRPr lang="en-GB" dirty="0" smtClean="0"/>
          </a:p>
          <a:p>
            <a:r>
              <a:rPr lang="en-GB" dirty="0" smtClean="0"/>
              <a:t>Plethora of debating societies and clubs, linked to the University and its Alumni</a:t>
            </a:r>
          </a:p>
          <a:p>
            <a:r>
              <a:rPr lang="en-GB" dirty="0" smtClean="0"/>
              <a:t>All = a civilising of Scottish society</a:t>
            </a:r>
          </a:p>
          <a:p>
            <a:r>
              <a:rPr lang="en-GB" dirty="0" smtClean="0"/>
              <a:t>Universities produced men of science and medicine – James Lind, Adam Smith, Joseph Black,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015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Devolution granted following 1997 Referendum 75% ‘Yes’ vote</a:t>
            </a:r>
          </a:p>
          <a:p>
            <a:r>
              <a:rPr lang="en-GB" dirty="0" smtClean="0"/>
              <a:t>September 2014 – Independence vote :</a:t>
            </a:r>
          </a:p>
          <a:p>
            <a:r>
              <a:rPr lang="en-GB" dirty="0" smtClean="0"/>
              <a:t>55%  v  45% - NO!</a:t>
            </a:r>
          </a:p>
          <a:p>
            <a:r>
              <a:rPr lang="en-GB" dirty="0" smtClean="0"/>
              <a:t>Brexit  - raises the prospect of new vote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75" y="1988840"/>
            <a:ext cx="3143250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44115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3.IRELAND</a:t>
            </a:r>
            <a:endParaRPr lang="en-GB" dirty="0"/>
          </a:p>
        </p:txBody>
      </p:sp>
      <p:pic>
        <p:nvPicPr>
          <p:cNvPr id="6147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0538" y="1600200"/>
            <a:ext cx="3971925" cy="4525963"/>
          </a:xfrm>
        </p:spPr>
      </p:pic>
      <p:pic>
        <p:nvPicPr>
          <p:cNvPr id="6148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617663"/>
            <a:ext cx="4038600" cy="4491037"/>
          </a:xfrm>
        </p:spPr>
      </p:pic>
    </p:spTree>
    <p:extLst>
      <p:ext uri="{BB962C8B-B14F-4D97-AF65-F5344CB8AC3E}">
        <p14:creationId xmlns:p14="http://schemas.microsoft.com/office/powerpoint/2010/main" val="723645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Act of Union, 1801.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7013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Merged the Parliaments of Great Britain and Ireland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Dublin Parliament dissolved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Followed Uprisings of United Irishmen of 1798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Reflected power of the Protestant Ascendency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Impetus for later Catholic Emancipation</a:t>
            </a:r>
          </a:p>
        </p:txBody>
      </p:sp>
      <p:pic>
        <p:nvPicPr>
          <p:cNvPr id="2050" name="Picture 2" descr="C:\Users\Lester\Pictures\wolfe ton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24036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356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British Rule in Ireland</a:t>
            </a: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7013" cy="4525963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Lord Lieutenant &amp; Chief Secretary.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Dublin Castle &amp; Local Government 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RIC &amp; Army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Coercion, conciliation &amp; collaboration.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 smtClean="0"/>
          </a:p>
        </p:txBody>
      </p:sp>
      <p:pic>
        <p:nvPicPr>
          <p:cNvPr id="24580" name="Picture 6" descr="cast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547938"/>
            <a:ext cx="4038600" cy="2630487"/>
          </a:xfrm>
          <a:noFill/>
        </p:spPr>
      </p:pic>
    </p:spTree>
    <p:extLst>
      <p:ext uri="{BB962C8B-B14F-4D97-AF65-F5344CB8AC3E}">
        <p14:creationId xmlns:p14="http://schemas.microsoft.com/office/powerpoint/2010/main" val="93651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THREADS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b="1" u="sng" smtClean="0"/>
              <a:t>RELIGION</a:t>
            </a:r>
            <a:r>
              <a:rPr lang="en-GB" altLang="en-US" smtClean="0"/>
              <a:t>:</a:t>
            </a:r>
          </a:p>
          <a:p>
            <a:r>
              <a:rPr lang="en-GB" altLang="en-US" smtClean="0"/>
              <a:t>‘between 1690 and 1828, Irish history is largely the history of the Protestant minority of Ireland’ D. George Boyce ‘Ireland 1828-1923’, p.1.</a:t>
            </a:r>
          </a:p>
          <a:p>
            <a:r>
              <a:rPr lang="en-GB" altLang="en-US" smtClean="0"/>
              <a:t>Central to this Ascendancy is landed power – 5000 or so Anglican landowners</a:t>
            </a:r>
          </a:p>
        </p:txBody>
      </p:sp>
      <p:pic>
        <p:nvPicPr>
          <p:cNvPr id="17412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35600" y="1700213"/>
            <a:ext cx="2952750" cy="4392612"/>
          </a:xfrm>
        </p:spPr>
      </p:pic>
    </p:spTree>
    <p:extLst>
      <p:ext uri="{BB962C8B-B14F-4D97-AF65-F5344CB8AC3E}">
        <p14:creationId xmlns:p14="http://schemas.microsoft.com/office/powerpoint/2010/main" val="17732806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THREADS</a:t>
            </a:r>
            <a:endParaRPr lang="en-GB" dirty="0"/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b="1" u="sng" smtClean="0"/>
              <a:t>LAND:</a:t>
            </a:r>
          </a:p>
          <a:p>
            <a:r>
              <a:rPr lang="en-GB" altLang="en-US" smtClean="0"/>
              <a:t>Central question in 19</a:t>
            </a:r>
            <a:r>
              <a:rPr lang="en-GB" altLang="en-US" baseline="30000" smtClean="0"/>
              <a:t>th</a:t>
            </a:r>
            <a:r>
              <a:rPr lang="en-GB" altLang="en-US" smtClean="0"/>
              <a:t> Century Ireland</a:t>
            </a:r>
          </a:p>
          <a:p>
            <a:r>
              <a:rPr lang="en-GB" altLang="en-US" smtClean="0"/>
              <a:t>The Great Famine brought the issue of land and tenure into sharp focus</a:t>
            </a:r>
          </a:p>
          <a:p>
            <a:r>
              <a:rPr lang="en-GB" altLang="en-US" smtClean="0"/>
              <a:t>Agrarian policy and tenants rights</a:t>
            </a:r>
          </a:p>
          <a:p>
            <a:endParaRPr lang="en-GB" altLang="en-US" smtClean="0"/>
          </a:p>
          <a:p>
            <a:endParaRPr lang="en-GB" altLang="en-US" b="1" u="sng" smtClean="0"/>
          </a:p>
        </p:txBody>
      </p:sp>
      <p:pic>
        <p:nvPicPr>
          <p:cNvPr id="18436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825" y="1989138"/>
            <a:ext cx="3455988" cy="4032250"/>
          </a:xfrm>
        </p:spPr>
      </p:pic>
    </p:spTree>
    <p:extLst>
      <p:ext uri="{BB962C8B-B14F-4D97-AF65-F5344CB8AC3E}">
        <p14:creationId xmlns:p14="http://schemas.microsoft.com/office/powerpoint/2010/main" val="3850179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Great Irish Famine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7013" cy="4525963"/>
          </a:xfrm>
        </p:spPr>
        <p:txBody>
          <a:bodyPr rtlCol="0"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 smtClean="0"/>
              <a:t>Great Irish Famine, 1845-1851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English Holocaust or Structural weakness?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Economic &amp; social change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Nationalism, Language &amp; cultural change (G.A.A. &amp; Gaelic League).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dirty="0" smtClean="0"/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dirty="0" smtClean="0"/>
          </a:p>
        </p:txBody>
      </p:sp>
      <p:pic>
        <p:nvPicPr>
          <p:cNvPr id="20484" name="Picture 6" descr="famine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21250" y="1600200"/>
            <a:ext cx="3492500" cy="4525963"/>
          </a:xfrm>
          <a:noFill/>
        </p:spPr>
      </p:pic>
    </p:spTree>
    <p:extLst>
      <p:ext uri="{BB962C8B-B14F-4D97-AF65-F5344CB8AC3E}">
        <p14:creationId xmlns:p14="http://schemas.microsoft.com/office/powerpoint/2010/main" val="32636792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Rise of Sectarianism between Protestants and Catholics</a:t>
            </a:r>
          </a:p>
          <a:p>
            <a:endParaRPr lang="en-GB" dirty="0" smtClean="0"/>
          </a:p>
          <a:p>
            <a:r>
              <a:rPr lang="en-GB" dirty="0" smtClean="0"/>
              <a:t>Central – the issue of Catholic Emancipation</a:t>
            </a:r>
          </a:p>
          <a:p>
            <a:endParaRPr lang="en-GB" dirty="0" smtClean="0"/>
          </a:p>
          <a:p>
            <a:r>
              <a:rPr lang="en-GB" dirty="0" smtClean="0"/>
              <a:t>Emergence of ‘Home Rule’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1988840"/>
            <a:ext cx="273630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442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REBELLION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Uprising 1916 – Republicans rebel in Dublin during the Great War</a:t>
            </a:r>
          </a:p>
          <a:p>
            <a:r>
              <a:rPr lang="en-GB" dirty="0" smtClean="0"/>
              <a:t>1919-1921 – War of Independence</a:t>
            </a:r>
          </a:p>
          <a:p>
            <a:r>
              <a:rPr lang="en-GB" dirty="0" smtClean="0"/>
              <a:t>1922-23 – Partition and Irish Civil War </a:t>
            </a:r>
          </a:p>
          <a:p>
            <a:r>
              <a:rPr lang="en-GB" dirty="0" smtClean="0"/>
              <a:t>Creation of the Province of Northern Ireland</a:t>
            </a:r>
          </a:p>
          <a:p>
            <a:endParaRPr lang="en-GB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280831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9448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northern ireland 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511256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4324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Religion Differences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7013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Catholicism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Anglicanism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Non-Conformists (Dissent): Baptists,  Presbyterians, Methodists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Sectarianism: Ulster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Defenderism</a:t>
            </a:r>
            <a:r>
              <a:rPr lang="en-GB" altLang="en-US" i="1" smtClean="0"/>
              <a:t> &amp; </a:t>
            </a:r>
            <a:r>
              <a:rPr lang="en-GB" altLang="en-US" smtClean="0"/>
              <a:t>Violence</a:t>
            </a:r>
          </a:p>
        </p:txBody>
      </p:sp>
      <p:pic>
        <p:nvPicPr>
          <p:cNvPr id="22532" name="Picture 5" descr="relig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916113"/>
            <a:ext cx="3671888" cy="4033837"/>
          </a:xfrm>
          <a:noFill/>
        </p:spPr>
      </p:pic>
    </p:spTree>
    <p:extLst>
      <p:ext uri="{BB962C8B-B14F-4D97-AF65-F5344CB8AC3E}">
        <p14:creationId xmlns:p14="http://schemas.microsoft.com/office/powerpoint/2010/main" val="296657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DERRY or LONDONDERRY?</a:t>
            </a:r>
            <a:endParaRPr lang="en-GB" dirty="0"/>
          </a:p>
        </p:txBody>
      </p:sp>
      <p:sp>
        <p:nvSpPr>
          <p:cNvPr id="1433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Walls built 1613-19 to protect English and Scot settlers</a:t>
            </a:r>
          </a:p>
          <a:p>
            <a:r>
              <a:rPr lang="en-GB" altLang="en-US" smtClean="0"/>
              <a:t>1700s – Georgian-style development</a:t>
            </a:r>
          </a:p>
          <a:p>
            <a:r>
              <a:rPr lang="en-GB" altLang="en-US" smtClean="0"/>
              <a:t>Sectarian violence during War of Independence</a:t>
            </a:r>
          </a:p>
          <a:p>
            <a:r>
              <a:rPr lang="en-GB" altLang="en-US" smtClean="0"/>
              <a:t>‘Border’ city from 1921-</a:t>
            </a:r>
          </a:p>
        </p:txBody>
      </p:sp>
      <p:pic>
        <p:nvPicPr>
          <p:cNvPr id="14340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844675"/>
            <a:ext cx="4176713" cy="4105275"/>
          </a:xfrm>
        </p:spPr>
      </p:pic>
    </p:spTree>
    <p:extLst>
      <p:ext uri="{BB962C8B-B14F-4D97-AF65-F5344CB8AC3E}">
        <p14:creationId xmlns:p14="http://schemas.microsoft.com/office/powerpoint/2010/main" val="20310944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DERRY</a:t>
            </a:r>
            <a:endParaRPr lang="en-GB" dirty="0"/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450"/>
          </a:xfrm>
        </p:spPr>
        <p:txBody>
          <a:bodyPr/>
          <a:lstStyle/>
          <a:p>
            <a:r>
              <a:rPr lang="en-US" altLang="en-US" smtClean="0"/>
              <a:t>1960s onwards  focal point for Civil Rights movement against employment/housing discrimination towards the Catholic majority; also Election ‘gerrymandering’</a:t>
            </a:r>
          </a:p>
          <a:p>
            <a:r>
              <a:rPr lang="en-US" altLang="en-US" smtClean="0"/>
              <a:t>30 January 1972 – ‘Bloody Sunday’  - 13 civilians killed by British troops</a:t>
            </a:r>
          </a:p>
        </p:txBody>
      </p:sp>
      <p:pic>
        <p:nvPicPr>
          <p:cNvPr id="1536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1989138"/>
            <a:ext cx="3816350" cy="4176712"/>
          </a:xfrm>
        </p:spPr>
      </p:pic>
    </p:spTree>
    <p:extLst>
      <p:ext uri="{BB962C8B-B14F-4D97-AF65-F5344CB8AC3E}">
        <p14:creationId xmlns:p14="http://schemas.microsoft.com/office/powerpoint/2010/main" val="18480975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Troubles 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913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/>
              <a:t>Sectarian violence escalated 1969-1998</a:t>
            </a:r>
          </a:p>
          <a:p>
            <a:r>
              <a:rPr lang="en-GB" altLang="en-US" dirty="0" smtClean="0"/>
              <a:t>Bombings, assassinations, street violence; 1972 – particularly bloody</a:t>
            </a:r>
          </a:p>
          <a:p>
            <a:r>
              <a:rPr lang="en-GB" altLang="en-US" dirty="0" smtClean="0"/>
              <a:t>Sectarian divide -  </a:t>
            </a:r>
            <a:r>
              <a:rPr lang="en-GB" altLang="en-US" dirty="0" err="1" smtClean="0"/>
              <a:t>e.g</a:t>
            </a:r>
            <a:r>
              <a:rPr lang="en-GB" altLang="en-US" dirty="0" smtClean="0"/>
              <a:t> in Belfast : the </a:t>
            </a:r>
            <a:r>
              <a:rPr lang="en-GB" altLang="en-US" dirty="0" err="1" smtClean="0"/>
              <a:t>Shankhill</a:t>
            </a:r>
            <a:r>
              <a:rPr lang="en-GB" altLang="en-US" dirty="0" smtClean="0"/>
              <a:t> Road (Protestant and Loyalist); Falls Road - (Roman Catholic and Republican)</a:t>
            </a:r>
          </a:p>
        </p:txBody>
      </p:sp>
      <p:pic>
        <p:nvPicPr>
          <p:cNvPr id="13316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989138"/>
            <a:ext cx="4392613" cy="4103687"/>
          </a:xfrm>
        </p:spPr>
      </p:pic>
    </p:spTree>
    <p:extLst>
      <p:ext uri="{BB962C8B-B14F-4D97-AF65-F5344CB8AC3E}">
        <p14:creationId xmlns:p14="http://schemas.microsoft.com/office/powerpoint/2010/main" val="787399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Friday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Signed Easter 1998</a:t>
            </a:r>
          </a:p>
          <a:p>
            <a:r>
              <a:rPr lang="en-GB" dirty="0" smtClean="0"/>
              <a:t>Set out power sharing and Devolved Government in the six counties of Northern Ireland</a:t>
            </a:r>
          </a:p>
          <a:p>
            <a:r>
              <a:rPr lang="en-GB" dirty="0" smtClean="0"/>
              <a:t>Set out cross border links with Republic of Ireland </a:t>
            </a:r>
          </a:p>
          <a:p>
            <a:r>
              <a:rPr lang="en-GB" dirty="0"/>
              <a:t>Issues relating to </a:t>
            </a:r>
            <a:r>
              <a:rPr lang="en-GB" dirty="0" smtClean="0"/>
              <a:t>civil rights and demilitarisation</a:t>
            </a:r>
            <a:r>
              <a:rPr lang="en-GB" dirty="0"/>
              <a:t>, justice, and </a:t>
            </a:r>
            <a:r>
              <a:rPr lang="en-GB" dirty="0" smtClean="0"/>
              <a:t>policing</a:t>
            </a:r>
            <a:endParaRPr lang="en-GB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1916832"/>
            <a:ext cx="316835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58623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4. England</a:t>
            </a:r>
            <a:endParaRPr lang="en-GB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6048672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4788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future?</a:t>
            </a:r>
            <a:endParaRPr lang="en-GB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0" y="1988840"/>
            <a:ext cx="3221682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3060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242</TotalTime>
  <Words>926</Words>
  <Application>Microsoft Office PowerPoint</Application>
  <PresentationFormat>On-screen Show (4:3)</PresentationFormat>
  <Paragraphs>124</Paragraphs>
  <Slides>34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Apex</vt:lpstr>
      <vt:lpstr>The formation of the United Kingdom</vt:lpstr>
      <vt:lpstr>United Kingdom</vt:lpstr>
      <vt:lpstr>1. WALES</vt:lpstr>
      <vt:lpstr>DEFINITION</vt:lpstr>
      <vt:lpstr>Beaumaris</vt:lpstr>
      <vt:lpstr>PowerPoint Presentation</vt:lpstr>
      <vt:lpstr>PowerPoint Presentation</vt:lpstr>
      <vt:lpstr>PowerPoint Presentation</vt:lpstr>
      <vt:lpstr>PowerPoint Presentation</vt:lpstr>
      <vt:lpstr>Scotland</vt:lpstr>
      <vt:lpstr>2. Scotland</vt:lpstr>
      <vt:lpstr>ENLIGHTENMENT SCOTLAND</vt:lpstr>
      <vt:lpstr>SOCIETY AND POLITICS</vt:lpstr>
      <vt:lpstr>SOCIETY AND POLITICS</vt:lpstr>
      <vt:lpstr>MIGRATION AND COMMERCE</vt:lpstr>
      <vt:lpstr>‘INDEPENDENCE IN ALL BUT NAME’</vt:lpstr>
      <vt:lpstr>EDINBURGH</vt:lpstr>
      <vt:lpstr>INDEPENDENCE</vt:lpstr>
      <vt:lpstr>3.IRELAND</vt:lpstr>
      <vt:lpstr>Act of Union, 1801.</vt:lpstr>
      <vt:lpstr>British Rule in Ireland</vt:lpstr>
      <vt:lpstr>THREADS</vt:lpstr>
      <vt:lpstr>THREADS</vt:lpstr>
      <vt:lpstr>Great Irish Famine</vt:lpstr>
      <vt:lpstr>Threads</vt:lpstr>
      <vt:lpstr>REBELLION </vt:lpstr>
      <vt:lpstr>PowerPoint Presentation</vt:lpstr>
      <vt:lpstr>Religion Differences</vt:lpstr>
      <vt:lpstr>DERRY or LONDONDERRY?</vt:lpstr>
      <vt:lpstr>DERRY</vt:lpstr>
      <vt:lpstr>Troubles </vt:lpstr>
      <vt:lpstr>Good Friday Agreement</vt:lpstr>
      <vt:lpstr>4. England</vt:lpstr>
      <vt:lpstr>The future?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formation of the United Kingdom</dc:title>
  <dc:creator>Lester Mason</dc:creator>
  <cp:lastModifiedBy>Lester Mason</cp:lastModifiedBy>
  <cp:revision>19</cp:revision>
  <dcterms:created xsi:type="dcterms:W3CDTF">2019-10-05T10:23:39Z</dcterms:created>
  <dcterms:modified xsi:type="dcterms:W3CDTF">2019-10-06T09:55:57Z</dcterms:modified>
</cp:coreProperties>
</file>