
<file path=[Content_Types].xml><?xml version="1.0" encoding="utf-8"?>
<Types xmlns="http://schemas.openxmlformats.org/package/2006/content-types">
  <Default Extension="bin" ContentType="image/unknown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C11D0-4251-4B81-9672-CAF46673273B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3C3644-61BA-4979-8C65-2DEC8BA307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759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9311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784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36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657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66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46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44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26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85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146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211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7730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266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496253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81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3822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602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D9A07E1-6E5A-4133-811C-6E1B2BDA356D}" type="datetimeFigureOut">
              <a:rPr lang="en-GB" smtClean="0"/>
              <a:t>15/07/2023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9CCAC39-E0C2-4E9B-9CCC-826C59E984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885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in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bin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atista.com/statistics/284481/weekly-household-consumption-of-pizza-in-the-united-kingdom-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FFA21-68B7-DDFF-D578-1F1B7990F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64308"/>
            <a:ext cx="9144000" cy="1268499"/>
          </a:xfrm>
        </p:spPr>
        <p:txBody>
          <a:bodyPr>
            <a:normAutofit fontScale="90000"/>
          </a:bodyPr>
          <a:lstStyle/>
          <a:p>
            <a:br>
              <a:rPr lang="en-GB" sz="4400" dirty="0">
                <a:latin typeface="Berlin Sans FB" panose="020E0602020502020306" pitchFamily="34" charset="0"/>
              </a:rPr>
            </a:br>
            <a:r>
              <a:rPr lang="en-GB" sz="4400" dirty="0">
                <a:latin typeface="Berlin Sans FB" panose="020E0602020502020306" pitchFamily="34" charset="0"/>
              </a:rPr>
              <a:t>Business Plan</a:t>
            </a:r>
            <a:br>
              <a:rPr lang="en-GB" dirty="0"/>
            </a:br>
            <a:endParaRPr lang="en-GB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1C14427C-977A-80BF-881D-A46523D96D72}"/>
              </a:ext>
            </a:extLst>
          </p:cNvPr>
          <p:cNvSpPr txBox="1">
            <a:spLocks/>
          </p:cNvSpPr>
          <p:nvPr/>
        </p:nvSpPr>
        <p:spPr>
          <a:xfrm>
            <a:off x="1524000" y="2432807"/>
            <a:ext cx="7586444" cy="376665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tx1"/>
                </a:solidFill>
                <a:latin typeface="Berlin Sans FB" panose="020E0602020502020306" pitchFamily="34" charset="0"/>
              </a:rPr>
              <a:t>Business Name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: </a:t>
            </a:r>
          </a:p>
          <a:p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SpiceFusion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 Fast Food</a:t>
            </a:r>
          </a:p>
          <a:p>
            <a:r>
              <a:rPr lang="en-GB" b="1" dirty="0">
                <a:solidFill>
                  <a:schemeClr val="tx1"/>
                </a:solidFill>
                <a:latin typeface="Berlin Sans FB" panose="020E0602020502020306" pitchFamily="34" charset="0"/>
              </a:rPr>
              <a:t>Student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: </a:t>
            </a:r>
          </a:p>
          <a:p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Petar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 </a:t>
            </a:r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Artyuhov</a:t>
            </a: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r>
              <a:rPr lang="en-GB" b="1" dirty="0">
                <a:solidFill>
                  <a:schemeClr val="tx1"/>
                </a:solidFill>
                <a:latin typeface="Berlin Sans FB" panose="020E0602020502020306" pitchFamily="34" charset="0"/>
              </a:rPr>
              <a:t>Student ID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: 2123090</a:t>
            </a:r>
          </a:p>
          <a:p>
            <a:r>
              <a:rPr lang="en-GB" b="1" dirty="0">
                <a:solidFill>
                  <a:schemeClr val="tx1"/>
                </a:solidFill>
                <a:latin typeface="Berlin Sans FB" panose="020E0602020502020306" pitchFamily="34" charset="0"/>
              </a:rPr>
              <a:t>Lecturer Name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: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David Jenkins</a:t>
            </a:r>
          </a:p>
          <a:p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865EE5-445F-9238-4C1D-AD58BCF30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013" y="0"/>
            <a:ext cx="2743987" cy="1094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0876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B4064-C3AB-97E9-3973-B8B39FB4F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801"/>
            <a:ext cx="8534400" cy="1159778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Business Idea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F5B3C7-ECB9-32A8-9526-BFB4C23AEE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939" y="1668428"/>
            <a:ext cx="3423295" cy="230068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023885-7460-FBEC-42AE-D2C0BFC81D91}"/>
              </a:ext>
            </a:extLst>
          </p:cNvPr>
          <p:cNvSpPr txBox="1"/>
          <p:nvPr/>
        </p:nvSpPr>
        <p:spPr>
          <a:xfrm>
            <a:off x="788564" y="1669409"/>
            <a:ext cx="6937697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A start-up business is referred to as a newly introduced business that is typically placed in the early stages of development. New venture creation pursues innovative ideas that allow it to connect with high potential.¹</a:t>
            </a:r>
          </a:p>
          <a:p>
            <a:pPr algn="just"/>
            <a:endParaRPr lang="en-GB" dirty="0">
              <a:latin typeface="Berlin Sans FB" panose="020E0602020502020306" pitchFamily="34" charset="0"/>
              <a:ea typeface="Times New Roman" panose="02020603050405020304" pitchFamily="18" charset="0"/>
            </a:endParaRPr>
          </a:p>
          <a:p>
            <a:pPr algn="just"/>
            <a:r>
              <a:rPr lang="en-GB" sz="1800" dirty="0" err="1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SpiceFusion</a:t>
            </a:r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 – innovative UK-based fast food chain focused on take away and delivery of fusion pizzas made by combining spices and ingredients from different countries and regions, for example:</a:t>
            </a:r>
          </a:p>
          <a:p>
            <a:pPr algn="just"/>
            <a:endParaRPr lang="en-GB" sz="1800" dirty="0">
              <a:effectLst/>
              <a:latin typeface="Berlin Sans FB" panose="020E0602020502020306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n-GB" dirty="0">
                <a:latin typeface="Berlin Sans FB" panose="020E0602020502020306" pitchFamily="34" charset="0"/>
                <a:ea typeface="Times New Roman" panose="02020603050405020304" pitchFamily="18" charset="0"/>
              </a:rPr>
              <a:t>Thai-Mexican</a:t>
            </a:r>
          </a:p>
          <a:p>
            <a:pPr marL="285750" indent="-285750" algn="just">
              <a:buFontTx/>
              <a:buChar char="-"/>
            </a:pPr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Italian-Indian</a:t>
            </a:r>
            <a:endParaRPr lang="en-GB" dirty="0">
              <a:latin typeface="Berlin Sans FB" panose="020E0602020502020306" pitchFamily="34" charset="0"/>
              <a:ea typeface="Times New Roman" panose="02020603050405020304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Vietnamese</a:t>
            </a:r>
            <a:r>
              <a:rPr lang="en-GB" dirty="0">
                <a:latin typeface="Berlin Sans FB" panose="020E0602020502020306" pitchFamily="34" charset="0"/>
                <a:ea typeface="Times New Roman" panose="02020603050405020304" pitchFamily="18" charset="0"/>
              </a:rPr>
              <a:t>-French</a:t>
            </a:r>
          </a:p>
          <a:p>
            <a:pPr algn="just"/>
            <a:r>
              <a:rPr lang="en-GB" dirty="0">
                <a:latin typeface="Berlin Sans FB" panose="020E0602020502020306" pitchFamily="34" charset="0"/>
                <a:ea typeface="Times New Roman" panose="02020603050405020304" pitchFamily="18" charset="0"/>
              </a:rPr>
              <a:t>-   Any other combination that the client likes</a:t>
            </a:r>
            <a:endParaRPr lang="en-GB" sz="1800" dirty="0">
              <a:effectLst/>
              <a:latin typeface="Berlin Sans FB" panose="020E0602020502020306" pitchFamily="34" charset="0"/>
              <a:ea typeface="Times New Roman" panose="02020603050405020304" pitchFamily="18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87B422-DC8B-32F3-F8FC-1BB92B62AAE0}"/>
              </a:ext>
            </a:extLst>
          </p:cNvPr>
          <p:cNvSpPr txBox="1"/>
          <p:nvPr/>
        </p:nvSpPr>
        <p:spPr>
          <a:xfrm>
            <a:off x="8228012" y="4239728"/>
            <a:ext cx="2919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Source:</a:t>
            </a:r>
          </a:p>
          <a:p>
            <a:pPr algn="ctr"/>
            <a:r>
              <a:rPr lang="en-GB" sz="1200" dirty="0"/>
              <a:t>www.dreamstime.com</a:t>
            </a:r>
          </a:p>
        </p:txBody>
      </p:sp>
    </p:spTree>
    <p:extLst>
      <p:ext uri="{BB962C8B-B14F-4D97-AF65-F5344CB8AC3E}">
        <p14:creationId xmlns:p14="http://schemas.microsoft.com/office/powerpoint/2010/main" val="2311788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B4064-C3AB-97E9-3973-B8B39FB4F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801"/>
            <a:ext cx="8534400" cy="1159778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Business Idea (Cont’d)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023885-7460-FBEC-42AE-D2C0BFC81D91}"/>
              </a:ext>
            </a:extLst>
          </p:cNvPr>
          <p:cNvSpPr txBox="1"/>
          <p:nvPr/>
        </p:nvSpPr>
        <p:spPr>
          <a:xfrm>
            <a:off x="788564" y="1669409"/>
            <a:ext cx="69376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Berlin Sans FB" panose="020E0602020502020306" pitchFamily="34" charset="0"/>
              </a:rPr>
              <a:t>Company features: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Berlin Sans FB" panose="020E0602020502020306" pitchFamily="34" charset="0"/>
              </a:rPr>
              <a:t>Use of tandoori chicken and Indian spices on pizza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Berlin Sans FB" panose="020E0602020502020306" pitchFamily="34" charset="0"/>
              </a:rPr>
              <a:t>Use of sushi rice, herbal sauces, tacos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Berlin Sans FB" panose="020E0602020502020306" pitchFamily="34" charset="0"/>
              </a:rPr>
              <a:t>Huge variety of toppings and seasonings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>
                <a:latin typeface="Berlin Sans FB" panose="020E0602020502020306" pitchFamily="34" charset="0"/>
              </a:rPr>
              <a:t>App-based orders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Berlin Sans FB" panose="020E0602020502020306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87B422-DC8B-32F3-F8FC-1BB92B62AAE0}"/>
              </a:ext>
            </a:extLst>
          </p:cNvPr>
          <p:cNvSpPr txBox="1"/>
          <p:nvPr/>
        </p:nvSpPr>
        <p:spPr>
          <a:xfrm>
            <a:off x="8219623" y="3618932"/>
            <a:ext cx="2919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Source:</a:t>
            </a:r>
          </a:p>
          <a:p>
            <a:pPr algn="ctr"/>
            <a:r>
              <a:rPr lang="en-GB" sz="1200" dirty="0"/>
              <a:t>www.dreamstime.com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20335413-E75A-A904-4C99-11C8D64D33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521" y="617520"/>
            <a:ext cx="3940267" cy="262154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B0F8247-8BDF-65A2-670A-11C0C690E7BB}"/>
              </a:ext>
            </a:extLst>
          </p:cNvPr>
          <p:cNvSpPr txBox="1"/>
          <p:nvPr/>
        </p:nvSpPr>
        <p:spPr>
          <a:xfrm>
            <a:off x="6679183" y="4773092"/>
            <a:ext cx="5078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As per the report (Wunsch, 2023) of 2020/2021, an average of 88 grams of pizza is consumed per person per week in the UK. ²</a:t>
            </a:r>
            <a:endParaRPr lang="en-GB" sz="1600" dirty="0">
              <a:latin typeface="Berlin Sans FB" panose="020E0602020502020306" pitchFamily="34" charset="0"/>
            </a:endParaRPr>
          </a:p>
        </p:txBody>
      </p:sp>
      <p:pic>
        <p:nvPicPr>
          <p:cNvPr id="15" name="image2.png">
            <a:extLst>
              <a:ext uri="{FF2B5EF4-FFF2-40B4-BE49-F238E27FC236}">
                <a16:creationId xmlns:a16="http://schemas.microsoft.com/office/drawing/2014/main" id="{5F0F0DD9-C8AB-156E-C7BE-357235E0028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1338069" y="3239069"/>
            <a:ext cx="4895850" cy="2260600"/>
          </a:xfrm>
          <a:prstGeom prst="rect">
            <a:avLst/>
          </a:prstGeom>
          <a:ln/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B06ACF8-ECDE-4318-1209-25F9F5D9B921}"/>
              </a:ext>
            </a:extLst>
          </p:cNvPr>
          <p:cNvSpPr txBox="1"/>
          <p:nvPr/>
        </p:nvSpPr>
        <p:spPr>
          <a:xfrm>
            <a:off x="1338069" y="5519172"/>
            <a:ext cx="48958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Figure 1: Average rate of purchase of pizza per person per week in the UK</a:t>
            </a:r>
            <a:r>
              <a:rPr lang="en-GB" sz="1400" dirty="0">
                <a:latin typeface="Berlin Sans FB" panose="020E0602020502020306" pitchFamily="34" charset="0"/>
                <a:ea typeface="Times New Roman" panose="02020603050405020304" pitchFamily="18" charset="0"/>
              </a:rPr>
              <a:t>. </a:t>
            </a:r>
            <a:r>
              <a:rPr lang="en-GB" sz="14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(Source: Wunsch, 2023)</a:t>
            </a:r>
            <a:endParaRPr lang="en-GB" sz="1400" dirty="0">
              <a:effectLst/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9913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EC773-6E67-BB8B-D9F6-D66A0BB4E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284448"/>
            <a:ext cx="8534400" cy="1507067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Legal Format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A317C01-769F-8B91-8AEA-3EAE8F5CF6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0629519"/>
              </p:ext>
            </p:extLst>
          </p:nvPr>
        </p:nvGraphicFramePr>
        <p:xfrm>
          <a:off x="684212" y="1729063"/>
          <a:ext cx="6727970" cy="393491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968709">
                  <a:extLst>
                    <a:ext uri="{9D8B030D-6E8A-4147-A177-3AD203B41FA5}">
                      <a16:colId xmlns:a16="http://schemas.microsoft.com/office/drawing/2014/main" val="3315291141"/>
                    </a:ext>
                  </a:extLst>
                </a:gridCol>
                <a:gridCol w="1980141">
                  <a:extLst>
                    <a:ext uri="{9D8B030D-6E8A-4147-A177-3AD203B41FA5}">
                      <a16:colId xmlns:a16="http://schemas.microsoft.com/office/drawing/2014/main" val="3077635556"/>
                    </a:ext>
                  </a:extLst>
                </a:gridCol>
                <a:gridCol w="2779120">
                  <a:extLst>
                    <a:ext uri="{9D8B030D-6E8A-4147-A177-3AD203B41FA5}">
                      <a16:colId xmlns:a16="http://schemas.microsoft.com/office/drawing/2014/main" val="1427993100"/>
                    </a:ext>
                  </a:extLst>
                </a:gridCol>
              </a:tblGrid>
              <a:tr h="18107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>
                          <a:effectLst/>
                        </a:rPr>
                        <a:t>Legal structures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>
                          <a:effectLst/>
                        </a:rPr>
                        <a:t>Advantages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>
                          <a:effectLst/>
                        </a:rPr>
                        <a:t>Disadvantages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7525947"/>
                  </a:ext>
                </a:extLst>
              </a:tr>
              <a:tr h="14861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 dirty="0">
                          <a:effectLst/>
                        </a:rPr>
                        <a:t>Private company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Separate legal entity 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Control over ownership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Limited access to capital 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Difficulty in attracting talents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9679004"/>
                  </a:ext>
                </a:extLst>
              </a:tr>
              <a:tr h="7224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 dirty="0">
                          <a:effectLst/>
                        </a:rPr>
                        <a:t>Limited liability partnership 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Flexibility of income decision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No perpetual existence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16437"/>
                  </a:ext>
                </a:extLst>
              </a:tr>
              <a:tr h="14861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GB" sz="1200" dirty="0">
                          <a:effectLst/>
                        </a:rPr>
                        <a:t>Sole proprietorship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Owns all profits 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Start-up cost is low </a:t>
                      </a:r>
                      <a:endParaRPr lang="en-GB" sz="1100" dirty="0">
                        <a:effectLst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Privacy level is maximum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buFont typeface="Arial" panose="020B0604020202020204" pitchFamily="34" charset="0"/>
                        <a:buChar char="●"/>
                      </a:pPr>
                      <a:r>
                        <a:rPr lang="en-GB" sz="1200" dirty="0">
                          <a:effectLst/>
                        </a:rPr>
                        <a:t>May be unable to retain high-calibre employees </a:t>
                      </a:r>
                      <a:endParaRPr lang="en-GB" sz="1100" dirty="0">
                        <a:effectLst/>
                        <a:latin typeface="Noto Sans Symbols"/>
                        <a:ea typeface="Noto Sans Symbols"/>
                        <a:cs typeface="Noto Sans Symbols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1463004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A657D542-B49D-1BDF-4FCD-47735BC012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Table 1: Advantages and disadvantages</a:t>
            </a:r>
            <a:endParaRPr kumimoji="0" lang="en-GB" altLang="en-US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(Source: Self-created)</a:t>
            </a: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29D75E-A2F0-6D2D-57EC-304476027911}"/>
              </a:ext>
            </a:extLst>
          </p:cNvPr>
          <p:cNvSpPr txBox="1"/>
          <p:nvPr/>
        </p:nvSpPr>
        <p:spPr>
          <a:xfrm>
            <a:off x="7692705" y="1791515"/>
            <a:ext cx="359887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Berlin Sans FB" panose="020E0602020502020306" pitchFamily="34" charset="0"/>
              </a:rPr>
              <a:t>SpiceFusion</a:t>
            </a:r>
            <a:r>
              <a:rPr lang="en-GB" dirty="0">
                <a:latin typeface="Berlin Sans FB" panose="020E0602020502020306" pitchFamily="34" charset="0"/>
              </a:rPr>
              <a:t> will use the sole proprietorship format because it is simple and with low start-up cost.</a:t>
            </a:r>
          </a:p>
          <a:p>
            <a:endParaRPr lang="en-GB" dirty="0">
              <a:latin typeface="Berlin Sans FB" panose="020E0602020502020306" pitchFamily="34" charset="0"/>
            </a:endParaRPr>
          </a:p>
          <a:p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As opined by Khurana et al. (2020) the sole proprietorship is one of the simple legal formats of business where an individual is responsible for all aspects.³</a:t>
            </a:r>
            <a:endParaRPr lang="en-GB" dirty="0">
              <a:latin typeface="Berlin Sans FB" panose="020E0602020502020306" pitchFamily="34" charset="0"/>
            </a:endParaRP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A85EA-41A6-B7C0-E6F7-8D00566F40E8}"/>
              </a:ext>
            </a:extLst>
          </p:cNvPr>
          <p:cNvSpPr txBox="1"/>
          <p:nvPr/>
        </p:nvSpPr>
        <p:spPr>
          <a:xfrm>
            <a:off x="1963024" y="5847127"/>
            <a:ext cx="43119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1400" b="1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Table 1: Advantages and disadvantages</a:t>
            </a:r>
            <a:endParaRPr lang="en-GB" sz="1400" dirty="0">
              <a:effectLst/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GB" sz="14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(Source: Self-created)</a:t>
            </a:r>
            <a:endParaRPr lang="en-GB" sz="1400" dirty="0">
              <a:effectLst/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11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404BB-3F68-8495-0B73-E1C7DABDE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85116"/>
            <a:ext cx="8534400" cy="1507067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Company management</a:t>
            </a:r>
            <a:br>
              <a:rPr lang="en-GB" dirty="0">
                <a:latin typeface="Berlin Sans FB" panose="020E0602020502020306" pitchFamily="34" charset="0"/>
              </a:rPr>
            </a:br>
            <a:endParaRPr lang="en-GB" dirty="0">
              <a:latin typeface="Berlin Sans FB" panose="020E0602020502020306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23412E-59E6-19A4-E2C4-7F091DCA35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040235"/>
            <a:ext cx="8534400" cy="5100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SpiceFusion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 will operate with a centralised management structure.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Staff requirement: 10-12 employees kitchen staff 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Owner responsibilities: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Develop a strategic plan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Source raw material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Menu selection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Financial management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Online + offline marketing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HR management</a:t>
            </a:r>
          </a:p>
          <a:p>
            <a:pPr lvl="1"/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2AE5A0-F197-9D81-7452-2A5E225F8BA9}"/>
              </a:ext>
            </a:extLst>
          </p:cNvPr>
          <p:cNvSpPr txBox="1"/>
          <p:nvPr/>
        </p:nvSpPr>
        <p:spPr>
          <a:xfrm>
            <a:off x="5545122" y="2850766"/>
            <a:ext cx="3531765" cy="1754326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In words of </a:t>
            </a:r>
            <a:r>
              <a:rPr lang="en-GB" dirty="0" err="1">
                <a:latin typeface="Berlin Sans FB" panose="020E0602020502020306" pitchFamily="34" charset="0"/>
              </a:rPr>
              <a:t>Hrabal</a:t>
            </a:r>
            <a:r>
              <a:rPr lang="en-GB" dirty="0">
                <a:latin typeface="Berlin Sans FB" panose="020E0602020502020306" pitchFamily="34" charset="0"/>
              </a:rPr>
              <a:t> et al. (2021)</a:t>
            </a:r>
            <a:r>
              <a:rPr lang="en-GB" sz="18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, a centralised management structure indicates the owner has complete control over staff and others to manipulate business activities to reach high level of competence.⁴</a:t>
            </a:r>
            <a:endParaRPr lang="en-GB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65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22914-91D2-CD8D-2664-D6B345325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18004"/>
            <a:ext cx="8534400" cy="1507067"/>
          </a:xfrm>
        </p:spPr>
        <p:txBody>
          <a:bodyPr>
            <a:normAutofit/>
          </a:bodyPr>
          <a:lstStyle/>
          <a:p>
            <a:r>
              <a:rPr lang="en-GB" sz="3200" dirty="0" err="1">
                <a:latin typeface="Berlin Sans FB" panose="020E0602020502020306" pitchFamily="34" charset="0"/>
              </a:rPr>
              <a:t>Usp</a:t>
            </a:r>
            <a:r>
              <a:rPr lang="en-GB" sz="3200" dirty="0">
                <a:latin typeface="Berlin Sans FB" panose="020E0602020502020306" pitchFamily="34" charset="0"/>
              </a:rPr>
              <a:t> and reasons for starting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18337-6DE2-3B78-C833-3FD5B05695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417740"/>
            <a:ext cx="4365960" cy="41668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marL="0" indent="0">
              <a:buNone/>
            </a:pPr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SpiceFusion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 Unique Selling Point: 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tx1"/>
                </a:solidFill>
                <a:latin typeface="Berlin Sans FB" panose="020E0602020502020306" pitchFamily="34" charset="0"/>
              </a:rPr>
              <a:t>Innovative pizza design with fusion of international flavours at a great price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Reasons for starting business: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Financial independence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Business niche opportunity 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Get knowledge and experience in running a business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endParaRPr lang="en-GB" dirty="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8633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003F34-EED6-B4A7-C841-E1D6CF323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368338"/>
            <a:ext cx="8534400" cy="1507067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Investment required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0739B5-33A1-84C6-066D-BCB99D024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2371987"/>
            <a:ext cx="8534400" cy="361526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Initial investment required: 25000£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Start-up Costs: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6-month property rental: 3600£ (600£/month)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3-months salary for 3 people: 10800£ (1200£/month/person)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6-month Administrative Costs (Legal &amp; Accounting): 600£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3-months Products buying: 3000£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6-months Marketing: 2400£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Cash &amp; other expenses: 4600£</a:t>
            </a:r>
          </a:p>
          <a:p>
            <a:r>
              <a:rPr lang="en-GB" sz="2400" dirty="0">
                <a:solidFill>
                  <a:schemeClr val="tx1"/>
                </a:solidFill>
                <a:latin typeface="Berlin Sans FB" panose="020E0602020502020306" pitchFamily="34" charset="0"/>
              </a:rPr>
              <a:t>Total: </a:t>
            </a:r>
            <a:r>
              <a:rPr lang="en-GB" sz="2400" b="1" u="sng" dirty="0">
                <a:solidFill>
                  <a:schemeClr val="tx1"/>
                </a:solidFill>
                <a:latin typeface="Berlin Sans FB" panose="020E0602020502020306" pitchFamily="34" charset="0"/>
              </a:rPr>
              <a:t>25000£</a:t>
            </a:r>
            <a:endParaRPr lang="en-GB" b="1" u="sng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  <a:p>
            <a:endParaRPr lang="en-GB" dirty="0">
              <a:solidFill>
                <a:schemeClr val="tx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742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9B4BA-98AB-2433-8E35-292690F7E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916" y="888455"/>
            <a:ext cx="8534400" cy="1507067"/>
          </a:xfrm>
        </p:spPr>
        <p:txBody>
          <a:bodyPr/>
          <a:lstStyle/>
          <a:p>
            <a:r>
              <a:rPr lang="en-GB" dirty="0">
                <a:latin typeface="Berlin Sans FB" panose="020E0602020502020306" pitchFamily="34" charset="0"/>
              </a:rPr>
              <a:t>competition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25880-90E6-E142-67A3-13F55AA79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16" y="2648825"/>
            <a:ext cx="3892030" cy="3416416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Product: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Indian Pizza Fusion, Thai-Mexican Fusion, Italian-Indian Fusion, Vietnamese-French Fusion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Price: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Affordable pricing strategy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Place: 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Online platforms, own app, website, social networks</a:t>
            </a:r>
          </a:p>
          <a:p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Promotion: </a:t>
            </a:r>
          </a:p>
          <a:p>
            <a:pPr marL="0" indent="0">
              <a:buNone/>
            </a:pPr>
            <a:r>
              <a:rPr lang="en-GB" dirty="0" err="1">
                <a:solidFill>
                  <a:schemeClr val="tx1"/>
                </a:solidFill>
                <a:latin typeface="Berlin Sans FB" panose="020E0602020502020306" pitchFamily="34" charset="0"/>
              </a:rPr>
              <a:t>Youtube</a:t>
            </a:r>
            <a:r>
              <a:rPr lang="en-GB" dirty="0">
                <a:solidFill>
                  <a:schemeClr val="tx1"/>
                </a:solidFill>
                <a:latin typeface="Berlin Sans FB" panose="020E0602020502020306" pitchFamily="34" charset="0"/>
              </a:rPr>
              <a:t>, Facebook, Instagram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D7F8763-2381-9E39-95B7-FB7A440B1C7D}"/>
              </a:ext>
            </a:extLst>
          </p:cNvPr>
          <p:cNvGrpSpPr>
            <a:grpSpLocks/>
          </p:cNvGrpSpPr>
          <p:nvPr/>
        </p:nvGrpSpPr>
        <p:grpSpPr bwMode="auto">
          <a:xfrm>
            <a:off x="5496985" y="3133900"/>
            <a:ext cx="4596748" cy="2931341"/>
            <a:chOff x="312" y="1128"/>
            <a:chExt cx="11184" cy="5748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091FF9F2-1F68-E1EB-5E32-2223986E505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772" y="1728"/>
              <a:ext cx="36" cy="483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6" name="Straight Arrow Connector 5">
              <a:extLst>
                <a:ext uri="{FF2B5EF4-FFF2-40B4-BE49-F238E27FC236}">
                  <a16:creationId xmlns:a16="http://schemas.microsoft.com/office/drawing/2014/main" id="{ADEFA10A-7FC0-0369-E6ED-32A5E50D7455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2172" y="4020"/>
              <a:ext cx="7596" cy="6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AFF71FC-A69F-B74F-67B2-B38692711A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4" y="1128"/>
              <a:ext cx="2616" cy="612"/>
            </a:xfrm>
            <a:prstGeom prst="roundRect">
              <a:avLst>
                <a:gd name="adj" fmla="val 16667"/>
              </a:avLst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dk1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050" dirty="0">
                  <a:solidFill>
                    <a:schemeClr val="bg1"/>
                  </a:solidFill>
                </a:rPr>
                <a:t>High quality</a:t>
              </a:r>
            </a:p>
          </p:txBody>
        </p:sp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47C72950-85D7-1817-E7E3-9C1E80069D64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" y="3720"/>
              <a:ext cx="2616" cy="576"/>
            </a:xfrm>
            <a:prstGeom prst="roundRect">
              <a:avLst>
                <a:gd name="adj" fmla="val 16667"/>
              </a:avLst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dk1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050" dirty="0">
                  <a:solidFill>
                    <a:schemeClr val="bg1"/>
                  </a:solidFill>
                </a:rPr>
                <a:t>High price</a:t>
              </a:r>
            </a:p>
          </p:txBody>
        </p:sp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D7AA1842-6D8F-4587-DFA3-EA329E72C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8" y="3648"/>
              <a:ext cx="2208" cy="684"/>
            </a:xfrm>
            <a:prstGeom prst="roundRect">
              <a:avLst>
                <a:gd name="adj" fmla="val 16667"/>
              </a:avLst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dk1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200" b="1" i="1" dirty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Low price</a:t>
              </a:r>
              <a:endParaRPr lang="en-GB" sz="11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45D285E-6FBB-8267-E0C7-7CD28521E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8" y="6300"/>
              <a:ext cx="2616" cy="576"/>
            </a:xfrm>
            <a:prstGeom prst="roundRect">
              <a:avLst>
                <a:gd name="adj" fmla="val 16667"/>
              </a:avLst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dk1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200" b="1" i="1" dirty="0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Low quality</a:t>
              </a:r>
              <a:endParaRPr lang="en-GB" sz="11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0ADAEF93-2545-0D41-76EC-023F045CD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00" y="1983"/>
              <a:ext cx="1911" cy="1281"/>
            </a:xfrm>
            <a:prstGeom prst="ellipse">
              <a:avLst/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accent3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200" dirty="0">
                  <a:solidFill>
                    <a:srgbClr val="202124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Just</a:t>
              </a:r>
            </a:p>
            <a:p>
              <a:pPr algn="ctr">
                <a:lnSpc>
                  <a:spcPct val="115000"/>
                </a:lnSpc>
              </a:pPr>
              <a:r>
                <a:rPr lang="en-GB" sz="1200" dirty="0">
                  <a:solidFill>
                    <a:srgbClr val="202124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Eat</a:t>
              </a:r>
              <a:endParaRPr lang="en-GB" sz="1100" dirty="0"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74EADE7-EBA9-B8C1-7C5B-D20772AB7F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0" y="4740"/>
              <a:ext cx="2592" cy="804"/>
            </a:xfrm>
            <a:prstGeom prst="ellipse">
              <a:avLst/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accent5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800" dirty="0">
                  <a:solidFill>
                    <a:srgbClr val="202124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Eat Clean Me</a:t>
              </a:r>
              <a:endParaRPr lang="en-GB" sz="700" dirty="0"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A6452D5-DCFE-137E-C3D7-CC0D5DAE847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00" y="2712"/>
              <a:ext cx="2544" cy="1248"/>
            </a:xfrm>
            <a:prstGeom prst="ellipse">
              <a:avLst/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accent4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200" dirty="0">
                  <a:solidFill>
                    <a:srgbClr val="202124"/>
                  </a:solidFill>
                  <a:effectLst/>
                  <a:latin typeface="Times New Roman" panose="02020603050405020304" pitchFamily="18" charset="0"/>
                  <a:ea typeface="Arial" panose="020B0604020202020204" pitchFamily="34" charset="0"/>
                </a:rPr>
                <a:t>Food Hub</a:t>
              </a:r>
              <a:endParaRPr lang="en-GB" sz="1100" dirty="0"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B3ECF087-42FA-9DD9-CC5E-EEDEFE03FD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199" y="1842"/>
              <a:ext cx="2544" cy="1740"/>
            </a:xfrm>
            <a:prstGeom prst="ellipse">
              <a:avLst/>
            </a:prstGeom>
            <a:solidFill>
              <a:schemeClr val="lt1">
                <a:lumMod val="100000"/>
                <a:lumOff val="0"/>
              </a:schemeClr>
            </a:solidFill>
            <a:ln w="31750">
              <a:solidFill>
                <a:schemeClr val="accent2">
                  <a:lumMod val="100000"/>
                  <a:lumOff val="0"/>
                </a:schemeClr>
              </a:solidFill>
              <a:round/>
              <a:headEnd/>
              <a:tailEnd/>
            </a:ln>
            <a:effectLst/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</a:pPr>
              <a:r>
                <a:rPr lang="en-GB" sz="1600" dirty="0" err="1">
                  <a:solidFill>
                    <a:schemeClr val="bg1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SpiceFusion</a:t>
              </a:r>
              <a:endParaRPr lang="en-GB" sz="14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endParaRP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2D26EE6E-495D-E34C-3AE5-34487D8EF48F}"/>
              </a:ext>
            </a:extLst>
          </p:cNvPr>
          <p:cNvSpPr txBox="1"/>
          <p:nvPr/>
        </p:nvSpPr>
        <p:spPr>
          <a:xfrm>
            <a:off x="6336680" y="2497812"/>
            <a:ext cx="2924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Berlin Sans FB" panose="020E0602020502020306" pitchFamily="34" charset="0"/>
              </a:rPr>
              <a:t>Positioning</a:t>
            </a:r>
          </a:p>
        </p:txBody>
      </p:sp>
    </p:spTree>
    <p:extLst>
      <p:ext uri="{BB962C8B-B14F-4D97-AF65-F5344CB8AC3E}">
        <p14:creationId xmlns:p14="http://schemas.microsoft.com/office/powerpoint/2010/main" val="3779776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7FE123-4832-7391-D5F0-EC2F9BC205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9096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solidFill>
                  <a:schemeClr val="tx1"/>
                </a:solidFill>
                <a:latin typeface="Berlin Sans FB" panose="020E0602020502020306" pitchFamily="34" charset="0"/>
              </a:rPr>
              <a:t>THANK YOU!</a:t>
            </a:r>
          </a:p>
          <a:p>
            <a:pPr marL="0" indent="0" algn="ctr">
              <a:buNone/>
            </a:pPr>
            <a:r>
              <a:rPr lang="en-GB" sz="6000" dirty="0">
                <a:solidFill>
                  <a:schemeClr val="tx1"/>
                </a:solidFill>
                <a:latin typeface="Berlin Sans FB" panose="020E0602020502020306" pitchFamily="34" charset="0"/>
                <a:sym typeface="Wingdings" panose="05000000000000000000" pitchFamily="2" charset="2"/>
              </a:rPr>
              <a:t></a:t>
            </a:r>
          </a:p>
          <a:p>
            <a:pPr marL="0" indent="0" algn="ctr">
              <a:buNone/>
            </a:pPr>
            <a:r>
              <a:rPr lang="en-GB" sz="6000" dirty="0">
                <a:solidFill>
                  <a:schemeClr val="tx1"/>
                </a:solidFill>
                <a:latin typeface="Berlin Sans FB" panose="020E0602020502020306" pitchFamily="34" charset="0"/>
                <a:sym typeface="Wingdings" panose="05000000000000000000" pitchFamily="2" charset="2"/>
              </a:rPr>
              <a:t>Any questions?</a:t>
            </a:r>
            <a:endParaRPr lang="en-GB" sz="6000" dirty="0">
              <a:solidFill>
                <a:schemeClr val="tx1"/>
              </a:solidFill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12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A298B76-4579-9B2D-687E-A6D95BB35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23" y="368338"/>
            <a:ext cx="8534400" cy="655119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Berlin Sans FB" panose="020E0602020502020306" pitchFamily="34" charset="0"/>
              </a:rPr>
              <a:t>Reference list: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BAC3F0-6CE4-CB2F-14A0-799A299ED205}"/>
              </a:ext>
            </a:extLst>
          </p:cNvPr>
          <p:cNvSpPr txBox="1"/>
          <p:nvPr/>
        </p:nvSpPr>
        <p:spPr>
          <a:xfrm>
            <a:off x="675823" y="1117843"/>
            <a:ext cx="9202723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600" dirty="0">
                <a:latin typeface="Berlin Sans FB" panose="020E0602020502020306" pitchFamily="34" charset="0"/>
              </a:rPr>
              <a:t>1.  </a:t>
            </a:r>
            <a:r>
              <a:rPr lang="en-GB" sz="1600" dirty="0" err="1">
                <a:latin typeface="Berlin Sans FB" panose="020E0602020502020306" pitchFamily="34" charset="0"/>
              </a:rPr>
              <a:t>Hrabal</a:t>
            </a:r>
            <a:r>
              <a:rPr lang="en-GB" sz="1600" dirty="0">
                <a:latin typeface="Berlin Sans FB" panose="020E0602020502020306" pitchFamily="34" charset="0"/>
              </a:rPr>
              <a:t>, M., </a:t>
            </a:r>
            <a:r>
              <a:rPr lang="en-GB" sz="1600" dirty="0" err="1">
                <a:latin typeface="Berlin Sans FB" panose="020E0602020502020306" pitchFamily="34" charset="0"/>
              </a:rPr>
              <a:t>Tuček</a:t>
            </a:r>
            <a:r>
              <a:rPr lang="en-GB" sz="1600" dirty="0">
                <a:latin typeface="Berlin Sans FB" panose="020E0602020502020306" pitchFamily="34" charset="0"/>
              </a:rPr>
              <a:t>, D., </a:t>
            </a:r>
            <a:r>
              <a:rPr lang="en-GB" sz="1600" dirty="0" err="1">
                <a:latin typeface="Berlin Sans FB" panose="020E0602020502020306" pitchFamily="34" charset="0"/>
              </a:rPr>
              <a:t>Molnár</a:t>
            </a:r>
            <a:r>
              <a:rPr lang="en-GB" sz="1600" dirty="0">
                <a:latin typeface="Berlin Sans FB" panose="020E0602020502020306" pitchFamily="34" charset="0"/>
              </a:rPr>
              <a:t>, V. and </a:t>
            </a:r>
            <a:r>
              <a:rPr lang="en-GB" sz="1600" dirty="0" err="1">
                <a:latin typeface="Berlin Sans FB" panose="020E0602020502020306" pitchFamily="34" charset="0"/>
              </a:rPr>
              <a:t>Fedorko</a:t>
            </a:r>
            <a:r>
              <a:rPr lang="en-GB" sz="1600" dirty="0">
                <a:latin typeface="Berlin Sans FB" panose="020E0602020502020306" pitchFamily="34" charset="0"/>
              </a:rPr>
              <a:t>, G., 2021. The human factor in business process management: modelling competencies of BPM roles. Business Process Management Journal, 27(1), pp.275-305.</a:t>
            </a:r>
          </a:p>
          <a:p>
            <a:pPr algn="just"/>
            <a:r>
              <a:rPr lang="en-GB" sz="1600" dirty="0">
                <a:latin typeface="Berlin Sans FB" panose="020E0602020502020306" pitchFamily="34" charset="0"/>
              </a:rPr>
              <a:t>2. Khurana, I., </a:t>
            </a:r>
            <a:r>
              <a:rPr lang="en-GB" sz="1600" dirty="0" err="1">
                <a:latin typeface="Berlin Sans FB" panose="020E0602020502020306" pitchFamily="34" charset="0"/>
              </a:rPr>
              <a:t>Krichevskiy</a:t>
            </a:r>
            <a:r>
              <a:rPr lang="en-GB" sz="1600" dirty="0">
                <a:latin typeface="Berlin Sans FB" panose="020E0602020502020306" pitchFamily="34" charset="0"/>
              </a:rPr>
              <a:t>, D., Dempster, G. and Stimpson, S., 2020. Institutions, entrepreneurial adaptation, and the legal form of the organisation. Journal of Entrepreneurship and Public Policy, 10(2), pp.261-283</a:t>
            </a:r>
          </a:p>
          <a:p>
            <a:pPr algn="just"/>
            <a:endParaRPr lang="en-GB" sz="1600" dirty="0">
              <a:latin typeface="Berlin Sans FB" panose="020E0602020502020306" pitchFamily="34" charset="0"/>
            </a:endParaRPr>
          </a:p>
          <a:p>
            <a:pPr algn="just"/>
            <a:r>
              <a:rPr lang="en-GB" sz="1600" dirty="0">
                <a:latin typeface="Berlin Sans FB" panose="020E0602020502020306" pitchFamily="34" charset="0"/>
              </a:rPr>
              <a:t>3.  Taylor, D., King, R., and Smith, D., 2019, Management controls, </a:t>
            </a:r>
            <a:r>
              <a:rPr lang="en-GB" sz="1600" dirty="0" err="1">
                <a:latin typeface="Berlin Sans FB" panose="020E0602020502020306" pitchFamily="34" charset="0"/>
              </a:rPr>
              <a:t>heterarchy</a:t>
            </a:r>
            <a:r>
              <a:rPr lang="en-GB" sz="1600" dirty="0">
                <a:latin typeface="Berlin Sans FB" panose="020E0602020502020306" pitchFamily="34" charset="0"/>
              </a:rPr>
              <a:t>, and innovation: a case study of a start-up company., </a:t>
            </a:r>
            <a:r>
              <a:rPr lang="en-GB" sz="1600" i="1" dirty="0">
                <a:latin typeface="Berlin Sans FB" panose="020E0602020502020306" pitchFamily="34" charset="0"/>
              </a:rPr>
              <a:t>Accounting, Auditing &amp; Accountability Journal, 32(6), pp. 1636 – 1661</a:t>
            </a:r>
          </a:p>
          <a:p>
            <a:pPr algn="just"/>
            <a:endParaRPr lang="en-GB" sz="1600" i="1" dirty="0">
              <a:latin typeface="Berlin Sans FB" panose="020E0602020502020306" pitchFamily="34" charset="0"/>
            </a:endParaRPr>
          </a:p>
          <a:p>
            <a:pPr algn="just"/>
            <a:r>
              <a:rPr lang="en-GB" sz="1600" dirty="0">
                <a:latin typeface="Berlin Sans FB" panose="020E0602020502020306" pitchFamily="34" charset="0"/>
              </a:rPr>
              <a:t>4.  Wunsch, N.-G. (2023) </a:t>
            </a:r>
            <a:r>
              <a:rPr lang="en-GB" sz="1600" i="1" dirty="0">
                <a:latin typeface="Berlin Sans FB" panose="020E0602020502020306" pitchFamily="34" charset="0"/>
              </a:rPr>
              <a:t>Pizza: Weekly consumption in the UK 2020/2021, Statista</a:t>
            </a:r>
          </a:p>
          <a:p>
            <a:pPr algn="just"/>
            <a:r>
              <a:rPr lang="en-GB" sz="16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Available at: </a:t>
            </a:r>
          </a:p>
          <a:p>
            <a:pPr algn="just"/>
            <a:r>
              <a:rPr lang="en-GB" sz="16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  <a:hlinkClick r:id="rId2"/>
              </a:rPr>
              <a:t>https://www.statista.com/statistics/284481/weekly-household-consumption-of-pizza-in-the-united-kingdom-uk/ </a:t>
            </a:r>
            <a:r>
              <a:rPr lang="en-GB" sz="16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(Accessed:  July 13</a:t>
            </a:r>
            <a:r>
              <a:rPr lang="en-GB" sz="1600" baseline="30000" dirty="0">
                <a:latin typeface="Berlin Sans FB" panose="020E0602020502020306" pitchFamily="34" charset="0"/>
                <a:ea typeface="Times New Roman" panose="02020603050405020304" pitchFamily="18" charset="0"/>
              </a:rPr>
              <a:t>th</a:t>
            </a:r>
            <a:r>
              <a:rPr lang="en-GB" sz="1600" dirty="0">
                <a:effectLst/>
                <a:latin typeface="Berlin Sans FB" panose="020E0602020502020306" pitchFamily="34" charset="0"/>
                <a:ea typeface="Times New Roman" panose="02020603050405020304" pitchFamily="18" charset="0"/>
              </a:rPr>
              <a:t>  2023). </a:t>
            </a:r>
          </a:p>
          <a:p>
            <a:pPr algn="just"/>
            <a:endParaRPr lang="en-GB" sz="1600" dirty="0"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pPr algn="just"/>
            <a:endParaRPr lang="en-GB" sz="1600" dirty="0">
              <a:effectLst/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pPr algn="just"/>
            <a:endParaRPr lang="en-GB" sz="1800" dirty="0">
              <a:effectLst/>
              <a:latin typeface="Berlin Sans FB" panose="020E0602020502020306" pitchFamily="34" charset="0"/>
              <a:ea typeface="Arial" panose="020B0604020202020204" pitchFamily="34" charset="0"/>
            </a:endParaRPr>
          </a:p>
          <a:p>
            <a:pPr algn="just"/>
            <a:endParaRPr lang="en-GB" dirty="0">
              <a:latin typeface="Berlin Sans FB" panose="020E0602020502020306" pitchFamily="34" charset="0"/>
            </a:endParaRPr>
          </a:p>
          <a:p>
            <a:pPr algn="just"/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00106730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320</TotalTime>
  <Words>765</Words>
  <Application>Microsoft Office PowerPoint</Application>
  <PresentationFormat>Widescreen</PresentationFormat>
  <Paragraphs>119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Noto Sans Symbols</vt:lpstr>
      <vt:lpstr>Arial</vt:lpstr>
      <vt:lpstr>Berlin Sans FB</vt:lpstr>
      <vt:lpstr>Calibri</vt:lpstr>
      <vt:lpstr>Century Gothic</vt:lpstr>
      <vt:lpstr>Times New Roman</vt:lpstr>
      <vt:lpstr>Wingdings</vt:lpstr>
      <vt:lpstr>Wingdings 3</vt:lpstr>
      <vt:lpstr>Slice</vt:lpstr>
      <vt:lpstr> Business Plan </vt:lpstr>
      <vt:lpstr>Business Idea</vt:lpstr>
      <vt:lpstr>Business Idea (Cont’d)</vt:lpstr>
      <vt:lpstr>Legal Format</vt:lpstr>
      <vt:lpstr>Company management </vt:lpstr>
      <vt:lpstr>Usp and reasons for starting business</vt:lpstr>
      <vt:lpstr>Investment required</vt:lpstr>
      <vt:lpstr>competition</vt:lpstr>
      <vt:lpstr>PowerPoint Presentation</vt:lpstr>
      <vt:lpstr>Reference list: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Business Plan </dc:title>
  <dc:creator>Alex Kushlev</dc:creator>
  <cp:lastModifiedBy>UWTSD ADMIN</cp:lastModifiedBy>
  <cp:revision>2</cp:revision>
  <dcterms:created xsi:type="dcterms:W3CDTF">2023-07-12T23:02:02Z</dcterms:created>
  <dcterms:modified xsi:type="dcterms:W3CDTF">2023-07-15T09:11:33Z</dcterms:modified>
</cp:coreProperties>
</file>