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1" r:id="rId1"/>
  </p:sldMasterIdLst>
  <p:notesMasterIdLst>
    <p:notesMasterId r:id="rId43"/>
  </p:notesMasterIdLst>
  <p:sldIdLst>
    <p:sldId id="364" r:id="rId2"/>
    <p:sldId id="311" r:id="rId3"/>
    <p:sldId id="333" r:id="rId4"/>
    <p:sldId id="346" r:id="rId5"/>
    <p:sldId id="365" r:id="rId6"/>
    <p:sldId id="347" r:id="rId7"/>
    <p:sldId id="359" r:id="rId8"/>
    <p:sldId id="366" r:id="rId9"/>
    <p:sldId id="358" r:id="rId10"/>
    <p:sldId id="367" r:id="rId11"/>
    <p:sldId id="368" r:id="rId12"/>
    <p:sldId id="345" r:id="rId13"/>
    <p:sldId id="369" r:id="rId14"/>
    <p:sldId id="370" r:id="rId15"/>
    <p:sldId id="371" r:id="rId16"/>
    <p:sldId id="372" r:id="rId17"/>
    <p:sldId id="353" r:id="rId18"/>
    <p:sldId id="375" r:id="rId19"/>
    <p:sldId id="335" r:id="rId20"/>
    <p:sldId id="363" r:id="rId21"/>
    <p:sldId id="342" r:id="rId22"/>
    <p:sldId id="343" r:id="rId23"/>
    <p:sldId id="348" r:id="rId24"/>
    <p:sldId id="349" r:id="rId25"/>
    <p:sldId id="350" r:id="rId26"/>
    <p:sldId id="351" r:id="rId27"/>
    <p:sldId id="352" r:id="rId28"/>
    <p:sldId id="356" r:id="rId29"/>
    <p:sldId id="357" r:id="rId30"/>
    <p:sldId id="362" r:id="rId31"/>
    <p:sldId id="360" r:id="rId32"/>
    <p:sldId id="361" r:id="rId33"/>
    <p:sldId id="318" r:id="rId34"/>
    <p:sldId id="315" r:id="rId35"/>
    <p:sldId id="328" r:id="rId36"/>
    <p:sldId id="317" r:id="rId37"/>
    <p:sldId id="376" r:id="rId38"/>
    <p:sldId id="354" r:id="rId39"/>
    <p:sldId id="374" r:id="rId40"/>
    <p:sldId id="321" r:id="rId41"/>
    <p:sldId id="344" r:id="rId42"/>
  </p:sldIdLst>
  <p:sldSz cx="12192000" cy="6858000"/>
  <p:notesSz cx="6858000" cy="9144000"/>
  <p:embeddedFontLst>
    <p:embeddedFont>
      <p:font typeface="Century Gothic" panose="020B0502020202020204" pitchFamily="34" charset="0"/>
      <p:regular r:id="rId44"/>
      <p:bold r:id="rId45"/>
      <p:italic r:id="rId46"/>
      <p:boldItalic r:id="rId47"/>
    </p:embeddedFont>
    <p:embeddedFont>
      <p:font typeface="Wingdings 3" panose="05040102010807070707" pitchFamily="18" charset="2"/>
      <p:regular r:id="rId4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BE5FC8-8464-4072-B438-043754FE00A8}" v="6" dt="2025-01-25T15:50:49.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12" d="100"/>
          <a:sy n="112" d="100"/>
        </p:scale>
        <p:origin x="438" y="96"/>
      </p:cViewPr>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7" d="100"/>
          <a:sy n="67" d="100"/>
        </p:scale>
        <p:origin x="2550" y="2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font" Target="fonts/font5.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3DBE5FC8-8464-4072-B438-043754FE00A8}"/>
    <pc:docChg chg="undo custSel addSld delSld modSld sldOrd">
      <pc:chgData name="Ceri Phelps" userId="44e5b747-28bd-454d-8b1f-8b8d7db49187" providerId="ADAL" clId="{3DBE5FC8-8464-4072-B438-043754FE00A8}" dt="2025-01-25T15:53:07.807" v="150" actId="1076"/>
      <pc:docMkLst>
        <pc:docMk/>
      </pc:docMkLst>
      <pc:sldChg chg="add">
        <pc:chgData name="Ceri Phelps" userId="44e5b747-28bd-454d-8b1f-8b8d7db49187" providerId="ADAL" clId="{3DBE5FC8-8464-4072-B438-043754FE00A8}" dt="2025-01-25T15:48:59.570" v="81"/>
        <pc:sldMkLst>
          <pc:docMk/>
          <pc:sldMk cId="347021379" sldId="311"/>
        </pc:sldMkLst>
      </pc:sldChg>
      <pc:sldChg chg="del">
        <pc:chgData name="Ceri Phelps" userId="44e5b747-28bd-454d-8b1f-8b8d7db49187" providerId="ADAL" clId="{3DBE5FC8-8464-4072-B438-043754FE00A8}" dt="2025-01-25T15:48:41.562" v="78" actId="2696"/>
        <pc:sldMkLst>
          <pc:docMk/>
          <pc:sldMk cId="1240585771" sldId="311"/>
        </pc:sldMkLst>
      </pc:sldChg>
      <pc:sldChg chg="ord">
        <pc:chgData name="Ceri Phelps" userId="44e5b747-28bd-454d-8b1f-8b8d7db49187" providerId="ADAL" clId="{3DBE5FC8-8464-4072-B438-043754FE00A8}" dt="2025-01-25T15:48:12.537" v="77"/>
        <pc:sldMkLst>
          <pc:docMk/>
          <pc:sldMk cId="1175921819" sldId="321"/>
        </pc:sldMkLst>
      </pc:sldChg>
      <pc:sldChg chg="del">
        <pc:chgData name="Ceri Phelps" userId="44e5b747-28bd-454d-8b1f-8b8d7db49187" providerId="ADAL" clId="{3DBE5FC8-8464-4072-B438-043754FE00A8}" dt="2025-01-25T15:50:44.431" v="82" actId="2696"/>
        <pc:sldMkLst>
          <pc:docMk/>
          <pc:sldMk cId="2718428788" sldId="333"/>
        </pc:sldMkLst>
      </pc:sldChg>
      <pc:sldChg chg="add">
        <pc:chgData name="Ceri Phelps" userId="44e5b747-28bd-454d-8b1f-8b8d7db49187" providerId="ADAL" clId="{3DBE5FC8-8464-4072-B438-043754FE00A8}" dt="2025-01-25T15:50:49.239" v="83"/>
        <pc:sldMkLst>
          <pc:docMk/>
          <pc:sldMk cId="3513127832" sldId="333"/>
        </pc:sldMkLst>
      </pc:sldChg>
      <pc:sldChg chg="add del">
        <pc:chgData name="Ceri Phelps" userId="44e5b747-28bd-454d-8b1f-8b8d7db49187" providerId="ADAL" clId="{3DBE5FC8-8464-4072-B438-043754FE00A8}" dt="2025-01-25T15:48:05.420" v="74" actId="2696"/>
        <pc:sldMkLst>
          <pc:docMk/>
          <pc:sldMk cId="1380567619" sldId="344"/>
        </pc:sldMkLst>
      </pc:sldChg>
      <pc:sldChg chg="modSp add mod">
        <pc:chgData name="Ceri Phelps" userId="44e5b747-28bd-454d-8b1f-8b8d7db49187" providerId="ADAL" clId="{3DBE5FC8-8464-4072-B438-043754FE00A8}" dt="2025-01-25T15:52:08.379" v="109" actId="20577"/>
        <pc:sldMkLst>
          <pc:docMk/>
          <pc:sldMk cId="1908417805" sldId="344"/>
        </pc:sldMkLst>
        <pc:spChg chg="mod">
          <ac:chgData name="Ceri Phelps" userId="44e5b747-28bd-454d-8b1f-8b8d7db49187" providerId="ADAL" clId="{3DBE5FC8-8464-4072-B438-043754FE00A8}" dt="2025-01-25T15:52:08.379" v="109" actId="20577"/>
          <ac:spMkLst>
            <pc:docMk/>
            <pc:sldMk cId="1908417805" sldId="344"/>
            <ac:spMk id="2" creationId="{00000000-0000-0000-0000-000000000000}"/>
          </ac:spMkLst>
        </pc:spChg>
      </pc:sldChg>
      <pc:sldChg chg="add">
        <pc:chgData name="Ceri Phelps" userId="44e5b747-28bd-454d-8b1f-8b8d7db49187" providerId="ADAL" clId="{3DBE5FC8-8464-4072-B438-043754FE00A8}" dt="2025-01-25T15:47:34.365" v="72"/>
        <pc:sldMkLst>
          <pc:docMk/>
          <pc:sldMk cId="688733571" sldId="345"/>
        </pc:sldMkLst>
      </pc:sldChg>
      <pc:sldChg chg="add">
        <pc:chgData name="Ceri Phelps" userId="44e5b747-28bd-454d-8b1f-8b8d7db49187" providerId="ADAL" clId="{3DBE5FC8-8464-4072-B438-043754FE00A8}" dt="2025-01-25T15:47:34.365" v="72"/>
        <pc:sldMkLst>
          <pc:docMk/>
          <pc:sldMk cId="1549330989" sldId="346"/>
        </pc:sldMkLst>
      </pc:sldChg>
      <pc:sldChg chg="add">
        <pc:chgData name="Ceri Phelps" userId="44e5b747-28bd-454d-8b1f-8b8d7db49187" providerId="ADAL" clId="{3DBE5FC8-8464-4072-B438-043754FE00A8}" dt="2025-01-25T15:47:34.365" v="72"/>
        <pc:sldMkLst>
          <pc:docMk/>
          <pc:sldMk cId="656217556" sldId="347"/>
        </pc:sldMkLst>
      </pc:sldChg>
      <pc:sldChg chg="add">
        <pc:chgData name="Ceri Phelps" userId="44e5b747-28bd-454d-8b1f-8b8d7db49187" providerId="ADAL" clId="{3DBE5FC8-8464-4072-B438-043754FE00A8}" dt="2025-01-25T15:47:34.365" v="72"/>
        <pc:sldMkLst>
          <pc:docMk/>
          <pc:sldMk cId="426717618" sldId="353"/>
        </pc:sldMkLst>
      </pc:sldChg>
      <pc:sldChg chg="add del">
        <pc:chgData name="Ceri Phelps" userId="44e5b747-28bd-454d-8b1f-8b8d7db49187" providerId="ADAL" clId="{3DBE5FC8-8464-4072-B438-043754FE00A8}" dt="2025-01-25T15:48:05.420" v="74" actId="2696"/>
        <pc:sldMkLst>
          <pc:docMk/>
          <pc:sldMk cId="1933148468" sldId="354"/>
        </pc:sldMkLst>
      </pc:sldChg>
      <pc:sldChg chg="add">
        <pc:chgData name="Ceri Phelps" userId="44e5b747-28bd-454d-8b1f-8b8d7db49187" providerId="ADAL" clId="{3DBE5FC8-8464-4072-B438-043754FE00A8}" dt="2025-01-25T15:48:07.889" v="75"/>
        <pc:sldMkLst>
          <pc:docMk/>
          <pc:sldMk cId="3614952384" sldId="354"/>
        </pc:sldMkLst>
      </pc:sldChg>
      <pc:sldChg chg="add">
        <pc:chgData name="Ceri Phelps" userId="44e5b747-28bd-454d-8b1f-8b8d7db49187" providerId="ADAL" clId="{3DBE5FC8-8464-4072-B438-043754FE00A8}" dt="2025-01-25T15:47:34.365" v="72"/>
        <pc:sldMkLst>
          <pc:docMk/>
          <pc:sldMk cId="2815856176" sldId="358"/>
        </pc:sldMkLst>
      </pc:sldChg>
      <pc:sldChg chg="add">
        <pc:chgData name="Ceri Phelps" userId="44e5b747-28bd-454d-8b1f-8b8d7db49187" providerId="ADAL" clId="{3DBE5FC8-8464-4072-B438-043754FE00A8}" dt="2025-01-25T15:47:34.365" v="72"/>
        <pc:sldMkLst>
          <pc:docMk/>
          <pc:sldMk cId="1614316128" sldId="359"/>
        </pc:sldMkLst>
      </pc:sldChg>
      <pc:sldChg chg="modSp mod">
        <pc:chgData name="Ceri Phelps" userId="44e5b747-28bd-454d-8b1f-8b8d7db49187" providerId="ADAL" clId="{3DBE5FC8-8464-4072-B438-043754FE00A8}" dt="2025-01-25T15:44:53.773" v="71" actId="255"/>
        <pc:sldMkLst>
          <pc:docMk/>
          <pc:sldMk cId="4041800795" sldId="364"/>
        </pc:sldMkLst>
        <pc:spChg chg="mod">
          <ac:chgData name="Ceri Phelps" userId="44e5b747-28bd-454d-8b1f-8b8d7db49187" providerId="ADAL" clId="{3DBE5FC8-8464-4072-B438-043754FE00A8}" dt="2025-01-25T15:44:53.773" v="71" actId="255"/>
          <ac:spMkLst>
            <pc:docMk/>
            <pc:sldMk cId="4041800795" sldId="364"/>
            <ac:spMk id="3" creationId="{00000000-0000-0000-0000-000000000000}"/>
          </ac:spMkLst>
        </pc:spChg>
      </pc:sldChg>
      <pc:sldChg chg="add">
        <pc:chgData name="Ceri Phelps" userId="44e5b747-28bd-454d-8b1f-8b8d7db49187" providerId="ADAL" clId="{3DBE5FC8-8464-4072-B438-043754FE00A8}" dt="2025-01-25T15:47:34.365" v="72"/>
        <pc:sldMkLst>
          <pc:docMk/>
          <pc:sldMk cId="3005798793" sldId="365"/>
        </pc:sldMkLst>
      </pc:sldChg>
      <pc:sldChg chg="add">
        <pc:chgData name="Ceri Phelps" userId="44e5b747-28bd-454d-8b1f-8b8d7db49187" providerId="ADAL" clId="{3DBE5FC8-8464-4072-B438-043754FE00A8}" dt="2025-01-25T15:47:34.365" v="72"/>
        <pc:sldMkLst>
          <pc:docMk/>
          <pc:sldMk cId="2483593847" sldId="366"/>
        </pc:sldMkLst>
      </pc:sldChg>
      <pc:sldChg chg="add">
        <pc:chgData name="Ceri Phelps" userId="44e5b747-28bd-454d-8b1f-8b8d7db49187" providerId="ADAL" clId="{3DBE5FC8-8464-4072-B438-043754FE00A8}" dt="2025-01-25T15:47:34.365" v="72"/>
        <pc:sldMkLst>
          <pc:docMk/>
          <pc:sldMk cId="4090286763" sldId="367"/>
        </pc:sldMkLst>
      </pc:sldChg>
      <pc:sldChg chg="add">
        <pc:chgData name="Ceri Phelps" userId="44e5b747-28bd-454d-8b1f-8b8d7db49187" providerId="ADAL" clId="{3DBE5FC8-8464-4072-B438-043754FE00A8}" dt="2025-01-25T15:47:34.365" v="72"/>
        <pc:sldMkLst>
          <pc:docMk/>
          <pc:sldMk cId="1179098593" sldId="368"/>
        </pc:sldMkLst>
      </pc:sldChg>
      <pc:sldChg chg="add">
        <pc:chgData name="Ceri Phelps" userId="44e5b747-28bd-454d-8b1f-8b8d7db49187" providerId="ADAL" clId="{3DBE5FC8-8464-4072-B438-043754FE00A8}" dt="2025-01-25T15:47:34.365" v="72"/>
        <pc:sldMkLst>
          <pc:docMk/>
          <pc:sldMk cId="1704439" sldId="369"/>
        </pc:sldMkLst>
      </pc:sldChg>
      <pc:sldChg chg="add">
        <pc:chgData name="Ceri Phelps" userId="44e5b747-28bd-454d-8b1f-8b8d7db49187" providerId="ADAL" clId="{3DBE5FC8-8464-4072-B438-043754FE00A8}" dt="2025-01-25T15:47:34.365" v="72"/>
        <pc:sldMkLst>
          <pc:docMk/>
          <pc:sldMk cId="3195714597" sldId="370"/>
        </pc:sldMkLst>
      </pc:sldChg>
      <pc:sldChg chg="add">
        <pc:chgData name="Ceri Phelps" userId="44e5b747-28bd-454d-8b1f-8b8d7db49187" providerId="ADAL" clId="{3DBE5FC8-8464-4072-B438-043754FE00A8}" dt="2025-01-25T15:47:34.365" v="72"/>
        <pc:sldMkLst>
          <pc:docMk/>
          <pc:sldMk cId="311814842" sldId="371"/>
        </pc:sldMkLst>
      </pc:sldChg>
      <pc:sldChg chg="add">
        <pc:chgData name="Ceri Phelps" userId="44e5b747-28bd-454d-8b1f-8b8d7db49187" providerId="ADAL" clId="{3DBE5FC8-8464-4072-B438-043754FE00A8}" dt="2025-01-25T15:47:34.365" v="72"/>
        <pc:sldMkLst>
          <pc:docMk/>
          <pc:sldMk cId="1759350535" sldId="372"/>
        </pc:sldMkLst>
      </pc:sldChg>
      <pc:sldChg chg="add del">
        <pc:chgData name="Ceri Phelps" userId="44e5b747-28bd-454d-8b1f-8b8d7db49187" providerId="ADAL" clId="{3DBE5FC8-8464-4072-B438-043754FE00A8}" dt="2025-01-25T15:48:01.170" v="73" actId="47"/>
        <pc:sldMkLst>
          <pc:docMk/>
          <pc:sldMk cId="2162588087" sldId="373"/>
        </pc:sldMkLst>
      </pc:sldChg>
      <pc:sldChg chg="add del">
        <pc:chgData name="Ceri Phelps" userId="44e5b747-28bd-454d-8b1f-8b8d7db49187" providerId="ADAL" clId="{3DBE5FC8-8464-4072-B438-043754FE00A8}" dt="2025-01-25T15:48:05.420" v="74" actId="2696"/>
        <pc:sldMkLst>
          <pc:docMk/>
          <pc:sldMk cId="2718878693" sldId="374"/>
        </pc:sldMkLst>
      </pc:sldChg>
      <pc:sldChg chg="add">
        <pc:chgData name="Ceri Phelps" userId="44e5b747-28bd-454d-8b1f-8b8d7db49187" providerId="ADAL" clId="{3DBE5FC8-8464-4072-B438-043754FE00A8}" dt="2025-01-25T15:48:07.889" v="75"/>
        <pc:sldMkLst>
          <pc:docMk/>
          <pc:sldMk cId="3705636714" sldId="374"/>
        </pc:sldMkLst>
      </pc:sldChg>
      <pc:sldChg chg="new del">
        <pc:chgData name="Ceri Phelps" userId="44e5b747-28bd-454d-8b1f-8b8d7db49187" providerId="ADAL" clId="{3DBE5FC8-8464-4072-B438-043754FE00A8}" dt="2025-01-25T15:48:49.152" v="80" actId="680"/>
        <pc:sldMkLst>
          <pc:docMk/>
          <pc:sldMk cId="3571478950" sldId="375"/>
        </pc:sldMkLst>
      </pc:sldChg>
      <pc:sldChg chg="delSp modSp new mod">
        <pc:chgData name="Ceri Phelps" userId="44e5b747-28bd-454d-8b1f-8b8d7db49187" providerId="ADAL" clId="{3DBE5FC8-8464-4072-B438-043754FE00A8}" dt="2025-01-25T15:51:27.645" v="105" actId="1076"/>
        <pc:sldMkLst>
          <pc:docMk/>
          <pc:sldMk cId="3630426173" sldId="375"/>
        </pc:sldMkLst>
        <pc:spChg chg="mod">
          <ac:chgData name="Ceri Phelps" userId="44e5b747-28bd-454d-8b1f-8b8d7db49187" providerId="ADAL" clId="{3DBE5FC8-8464-4072-B438-043754FE00A8}" dt="2025-01-25T15:51:27.645" v="105" actId="1076"/>
          <ac:spMkLst>
            <pc:docMk/>
            <pc:sldMk cId="3630426173" sldId="375"/>
            <ac:spMk id="2" creationId="{17483E4A-01EE-0D9D-9E6E-905ACB6353A2}"/>
          </ac:spMkLst>
        </pc:spChg>
        <pc:spChg chg="del">
          <ac:chgData name="Ceri Phelps" userId="44e5b747-28bd-454d-8b1f-8b8d7db49187" providerId="ADAL" clId="{3DBE5FC8-8464-4072-B438-043754FE00A8}" dt="2025-01-25T15:51:25.513" v="104" actId="478"/>
          <ac:spMkLst>
            <pc:docMk/>
            <pc:sldMk cId="3630426173" sldId="375"/>
            <ac:spMk id="3" creationId="{12DF4006-1B4D-FBC1-17C6-6C4A648BF4AB}"/>
          </ac:spMkLst>
        </pc:spChg>
      </pc:sldChg>
      <pc:sldChg chg="delSp modSp new mod">
        <pc:chgData name="Ceri Phelps" userId="44e5b747-28bd-454d-8b1f-8b8d7db49187" providerId="ADAL" clId="{3DBE5FC8-8464-4072-B438-043754FE00A8}" dt="2025-01-25T15:53:07.807" v="150" actId="1076"/>
        <pc:sldMkLst>
          <pc:docMk/>
          <pc:sldMk cId="2585988014" sldId="376"/>
        </pc:sldMkLst>
        <pc:spChg chg="mod">
          <ac:chgData name="Ceri Phelps" userId="44e5b747-28bd-454d-8b1f-8b8d7db49187" providerId="ADAL" clId="{3DBE5FC8-8464-4072-B438-043754FE00A8}" dt="2025-01-25T15:53:07.807" v="150" actId="1076"/>
          <ac:spMkLst>
            <pc:docMk/>
            <pc:sldMk cId="2585988014" sldId="376"/>
            <ac:spMk id="2" creationId="{63D0AF9D-D4FC-B224-98D8-AB06DF432AEA}"/>
          </ac:spMkLst>
        </pc:spChg>
        <pc:spChg chg="del">
          <ac:chgData name="Ceri Phelps" userId="44e5b747-28bd-454d-8b1f-8b8d7db49187" providerId="ADAL" clId="{3DBE5FC8-8464-4072-B438-043754FE00A8}" dt="2025-01-25T15:52:55.314" v="146" actId="478"/>
          <ac:spMkLst>
            <pc:docMk/>
            <pc:sldMk cId="2585988014" sldId="376"/>
            <ac:spMk id="3" creationId="{E4B17027-F2B0-205E-5588-4692810EE2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9C780-9356-490A-A42E-E89EC8D2C645}" type="datetimeFigureOut">
              <a:rPr lang="en-GB" smtClean="0"/>
              <a:t>25/01/2025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4ABF25-8DC0-4265-BEFB-D02090AA66FA}" type="slidenum">
              <a:rPr lang="en-GB" smtClean="0"/>
              <a:t>‹#›</a:t>
            </a:fld>
            <a:endParaRPr lang="en-GB"/>
          </a:p>
        </p:txBody>
      </p:sp>
    </p:spTree>
    <p:extLst>
      <p:ext uri="{BB962C8B-B14F-4D97-AF65-F5344CB8AC3E}">
        <p14:creationId xmlns:p14="http://schemas.microsoft.com/office/powerpoint/2010/main" val="53995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a:t>
            </a:fld>
            <a:endParaRPr lang="en-GB"/>
          </a:p>
        </p:txBody>
      </p:sp>
    </p:spTree>
    <p:extLst>
      <p:ext uri="{BB962C8B-B14F-4D97-AF65-F5344CB8AC3E}">
        <p14:creationId xmlns:p14="http://schemas.microsoft.com/office/powerpoint/2010/main" val="1153162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a:t>
            </a:fld>
            <a:endParaRPr lang="en-GB"/>
          </a:p>
        </p:txBody>
      </p:sp>
    </p:spTree>
    <p:extLst>
      <p:ext uri="{BB962C8B-B14F-4D97-AF65-F5344CB8AC3E}">
        <p14:creationId xmlns:p14="http://schemas.microsoft.com/office/powerpoint/2010/main" val="2976063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6175"/>
            <a:ext cx="5486400" cy="3086100"/>
          </a:xfrm>
        </p:spPr>
      </p:sp>
      <p:sp>
        <p:nvSpPr>
          <p:cNvPr id="3" name="Notes Placeholder 2"/>
          <p:cNvSpPr>
            <a:spLocks noGrp="1"/>
          </p:cNvSpPr>
          <p:nvPr>
            <p:ph type="body" idx="1"/>
          </p:nvPr>
        </p:nvSpPr>
        <p:spPr/>
        <p:txBody>
          <a:bodyPr/>
          <a:lstStyle/>
          <a:p>
            <a:r>
              <a:rPr lang="en-GB" dirty="0"/>
              <a:t>So, before we start to consider some of the particular health risk behaviours, let us consider what we mean by health behaviours.</a:t>
            </a:r>
          </a:p>
          <a:p>
            <a:endParaRPr lang="en-GB" dirty="0"/>
          </a:p>
          <a:p>
            <a:r>
              <a:rPr lang="en-GB" dirty="0"/>
              <a:t>Health behaviours are now broadly considered to be any behaviour that is linked to health, even if better health is not the main reason for engaging in that behaviour.  </a:t>
            </a:r>
          </a:p>
          <a:p>
            <a:r>
              <a:rPr lang="en-GB" dirty="0"/>
              <a:t>If we consider a health behaviour such as engaging in exercise – going for a run for example – then, whilst we know that engaging in exercise has clear benefits in terms of reducing our risk of ill-health, that may not be the primary motivation for the individual.  It may be that the individual enjoys running because of the psychological benefits, or because they have joined a running club to meet people and increase their social circle.  Whatever the main motivation, this is still classed as health behaviour. </a:t>
            </a:r>
          </a:p>
          <a:p>
            <a:endParaRPr lang="en-GB" dirty="0"/>
          </a:p>
          <a:p>
            <a:r>
              <a:rPr lang="en-GB" dirty="0"/>
              <a:t>Importantly, we also need at this point to make the distinction between health risk behaviours and health enhancing behaviours, or behavioural pathogens versus behavioural </a:t>
            </a:r>
            <a:r>
              <a:rPr lang="en-GB" dirty="0" err="1"/>
              <a:t>immunogens</a:t>
            </a:r>
            <a:r>
              <a:rPr lang="en-GB" dirty="0"/>
              <a:t> as </a:t>
            </a:r>
            <a:r>
              <a:rPr lang="en-GB" dirty="0" err="1"/>
              <a:t>Matarazzo</a:t>
            </a:r>
            <a:r>
              <a:rPr lang="en-GB" dirty="0"/>
              <a:t> coined it.  </a:t>
            </a:r>
          </a:p>
          <a:p>
            <a:endParaRPr lang="en-GB" dirty="0"/>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4</a:t>
            </a:fld>
            <a:endParaRPr lang="en-GB"/>
          </a:p>
        </p:txBody>
      </p:sp>
    </p:spTree>
    <p:extLst>
      <p:ext uri="{BB962C8B-B14F-4D97-AF65-F5344CB8AC3E}">
        <p14:creationId xmlns:p14="http://schemas.microsoft.com/office/powerpoint/2010/main" val="868107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6175"/>
            <a:ext cx="5486400" cy="3086100"/>
          </a:xfrm>
        </p:spPr>
      </p:sp>
      <p:sp>
        <p:nvSpPr>
          <p:cNvPr id="3" name="Notes Placeholder 2"/>
          <p:cNvSpPr>
            <a:spLocks noGrp="1"/>
          </p:cNvSpPr>
          <p:nvPr>
            <p:ph type="body" idx="1"/>
          </p:nvPr>
        </p:nvSpPr>
        <p:spPr/>
        <p:txBody>
          <a:bodyPr/>
          <a:lstStyle/>
          <a:p>
            <a:r>
              <a:rPr lang="en-GB" dirty="0"/>
              <a:t>So, before we start to consider some of the particular health risk behaviours, let us consider what we mean my health behaviours.</a:t>
            </a:r>
          </a:p>
          <a:p>
            <a:endParaRPr lang="en-GB" dirty="0"/>
          </a:p>
          <a:p>
            <a:r>
              <a:rPr lang="en-GB" dirty="0"/>
              <a:t>Health behaviours are now broadly considered to be any behaviour that is linked to health, even if better health is not the main reason for engaging in that behaviour.  </a:t>
            </a:r>
          </a:p>
          <a:p>
            <a:r>
              <a:rPr lang="en-GB" dirty="0"/>
              <a:t>If we consider a health behaviour such as engaging in exercise – going for a run for example – then, whilst we know that engaging in exercise has clear benefits in terms of reducing our risk of ill-health, that may not be the primary motivation for the individual.  It may be that the individual enjoys running because of the psychological benefits, or because they have joined a running club to meet people and increase their social circle.  Whatever the main motivation, this is still classed as health behaviour. </a:t>
            </a:r>
          </a:p>
          <a:p>
            <a:endParaRPr lang="en-GB" dirty="0"/>
          </a:p>
          <a:p>
            <a:r>
              <a:rPr lang="en-GB" dirty="0"/>
              <a:t>Importantly, we also need at this point to make the distinction between health risk behaviours and health enhancing behaviours. </a:t>
            </a:r>
          </a:p>
          <a:p>
            <a:endParaRPr lang="en-GB" dirty="0"/>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5</a:t>
            </a:fld>
            <a:endParaRPr lang="en-GB"/>
          </a:p>
        </p:txBody>
      </p:sp>
    </p:spTree>
    <p:extLst>
      <p:ext uri="{BB962C8B-B14F-4D97-AF65-F5344CB8AC3E}">
        <p14:creationId xmlns:p14="http://schemas.microsoft.com/office/powerpoint/2010/main" val="542733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6175"/>
            <a:ext cx="5486400" cy="3086100"/>
          </a:xfrm>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6</a:t>
            </a:fld>
            <a:endParaRPr lang="en-GB"/>
          </a:p>
        </p:txBody>
      </p:sp>
    </p:spTree>
    <p:extLst>
      <p:ext uri="{BB962C8B-B14F-4D97-AF65-F5344CB8AC3E}">
        <p14:creationId xmlns:p14="http://schemas.microsoft.com/office/powerpoint/2010/main" val="3142249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influence of individual differences in personality and other psychological characteristics on susceptibility to illness is now well recognised, and has moved beyond the early non-scientific associations claimed by the likes of Galen as discussed in the previous session on the evolution of our conceptual understanding of health and illness, to a growing evidence base that indicates that certain personality traits or </a:t>
            </a:r>
            <a:r>
              <a:rPr lang="en-GB" dirty="0" err="1"/>
              <a:t>characterstics</a:t>
            </a:r>
            <a:r>
              <a:rPr lang="en-GB" dirty="0"/>
              <a:t> are linked to a higher risk of disease and poorer health outcomes. </a:t>
            </a:r>
          </a:p>
          <a:p>
            <a:endParaRPr lang="en-GB" dirty="0"/>
          </a:p>
          <a:p>
            <a:r>
              <a:rPr lang="en-GB" dirty="0"/>
              <a:t>However, efforts to demonstrate the empirical link between personality and health is not without its difficulties, due to a number of measurement issues that we will discuss shortly.   </a:t>
            </a:r>
          </a:p>
          <a:p>
            <a:endParaRPr lang="en-GB" dirty="0"/>
          </a:p>
          <a:p>
            <a:r>
              <a:rPr lang="en-GB" dirty="0"/>
              <a:t>First of all, let us look at some of the most well recognised associated between personality and illness…</a:t>
            </a:r>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7</a:t>
            </a:fld>
            <a:endParaRPr lang="en-GB"/>
          </a:p>
        </p:txBody>
      </p:sp>
    </p:spTree>
    <p:extLst>
      <p:ext uri="{BB962C8B-B14F-4D97-AF65-F5344CB8AC3E}">
        <p14:creationId xmlns:p14="http://schemas.microsoft.com/office/powerpoint/2010/main" val="716733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5488" y="1095375"/>
            <a:ext cx="5486400" cy="3086100"/>
          </a:xfrm>
        </p:spPr>
      </p:sp>
      <p:sp>
        <p:nvSpPr>
          <p:cNvPr id="3" name="Notes Placeholder 2"/>
          <p:cNvSpPr>
            <a:spLocks noGrp="1"/>
          </p:cNvSpPr>
          <p:nvPr>
            <p:ph type="body" idx="1"/>
          </p:nvPr>
        </p:nvSpPr>
        <p:spPr/>
        <p:txBody>
          <a:bodyPr/>
          <a:lstStyle/>
          <a:p>
            <a:r>
              <a:rPr lang="en-GB" dirty="0"/>
              <a:t>There has long been</a:t>
            </a:r>
            <a:r>
              <a:rPr lang="en-GB" baseline="0" dirty="0"/>
              <a:t> a belief that Type A and Type B personalities are associated with coronary heart disease, with more recent interest in the specific component of hostility.</a:t>
            </a:r>
          </a:p>
          <a:p>
            <a:endParaRPr lang="en-GB" baseline="0" dirty="0"/>
          </a:p>
          <a:p>
            <a:r>
              <a:rPr lang="en-GB" baseline="0" dirty="0"/>
              <a:t>The western collaborative group study carried out in the </a:t>
            </a:r>
            <a:r>
              <a:rPr lang="en-GB" baseline="0" dirty="0" err="1"/>
              <a:t>xxxxx</a:t>
            </a:r>
            <a:r>
              <a:rPr lang="en-GB" baseline="0" dirty="0"/>
              <a:t> was one of the first longitudinal studies to suggest a strong link between Type A behaviours and health.   However, more recent research has suggested less strong evidence for this association.</a:t>
            </a:r>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8</a:t>
            </a:fld>
            <a:endParaRPr lang="en-GB"/>
          </a:p>
        </p:txBody>
      </p:sp>
    </p:spTree>
    <p:extLst>
      <p:ext uri="{BB962C8B-B14F-4D97-AF65-F5344CB8AC3E}">
        <p14:creationId xmlns:p14="http://schemas.microsoft.com/office/powerpoint/2010/main" val="3245596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5488" y="1095375"/>
            <a:ext cx="5486400" cy="3086100"/>
          </a:xfrm>
        </p:spPr>
      </p:sp>
      <p:sp>
        <p:nvSpPr>
          <p:cNvPr id="3" name="Notes Placeholder 2"/>
          <p:cNvSpPr>
            <a:spLocks noGrp="1"/>
          </p:cNvSpPr>
          <p:nvPr>
            <p:ph type="body" idx="1"/>
          </p:nvPr>
        </p:nvSpPr>
        <p:spPr/>
        <p:txBody>
          <a:bodyPr/>
          <a:lstStyle/>
          <a:p>
            <a:r>
              <a:rPr lang="en-GB" dirty="0"/>
              <a:t>Ragland and Brand</a:t>
            </a:r>
            <a:r>
              <a:rPr lang="en-GB" baseline="0" dirty="0"/>
              <a:t> carried out a 22 year follow-up of the western collaborative group study, but used CHD mortality as the primary outcome measure  - and failed to find consistent evidence of an association.  This and later evidence led </a:t>
            </a:r>
            <a:r>
              <a:rPr lang="en-GB" baseline="0" dirty="0" err="1"/>
              <a:t>Myrtek</a:t>
            </a:r>
            <a:r>
              <a:rPr lang="en-GB" baseline="0" dirty="0"/>
              <a:t> in 2001 to suggest that the early association were due to the use of unreliable self-report measures.   Interest then moved on to looking at a specific facet of Type A behaviour, namely  Hostility, with a belief that perhaps this was the key component that underpinned the earlier association with CHD. </a:t>
            </a:r>
          </a:p>
          <a:p>
            <a:endParaRPr lang="en-GB" baseline="0" dirty="0"/>
          </a:p>
          <a:p>
            <a:r>
              <a:rPr lang="en-GB" baseline="0" dirty="0"/>
              <a:t>Interestingly, there is stronger evidence to support the association between coronary heart disease and both anxiety and depression….although there also remain here questions about methodological robustness and cause or effect….</a:t>
            </a:r>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9</a:t>
            </a:fld>
            <a:endParaRPr lang="en-GB"/>
          </a:p>
        </p:txBody>
      </p:sp>
    </p:spTree>
    <p:extLst>
      <p:ext uri="{BB962C8B-B14F-4D97-AF65-F5344CB8AC3E}">
        <p14:creationId xmlns:p14="http://schemas.microsoft.com/office/powerpoint/2010/main" val="2732372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Experimental</a:t>
            </a:r>
            <a:r>
              <a:rPr lang="en-GB" baseline="0" dirty="0"/>
              <a:t> </a:t>
            </a:r>
            <a:r>
              <a:rPr lang="en-GB" dirty="0"/>
              <a:t>Research with student populations showed</a:t>
            </a:r>
            <a:r>
              <a:rPr lang="en-GB" baseline="0" dirty="0"/>
              <a:t> that type D traits were associated with higher blood pressure, increased salivary cortisol and a reduced heart range changes during a stressful task</a:t>
            </a:r>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11</a:t>
            </a:fld>
            <a:endParaRPr lang="en-GB"/>
          </a:p>
        </p:txBody>
      </p:sp>
    </p:spTree>
    <p:extLst>
      <p:ext uri="{BB962C8B-B14F-4D97-AF65-F5344CB8AC3E}">
        <p14:creationId xmlns:p14="http://schemas.microsoft.com/office/powerpoint/2010/main" val="1146138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5488" y="1095375"/>
            <a:ext cx="5486400" cy="3086100"/>
          </a:xfrm>
        </p:spPr>
      </p:sp>
      <p:sp>
        <p:nvSpPr>
          <p:cNvPr id="3" name="Notes Placeholder 2"/>
          <p:cNvSpPr>
            <a:spLocks noGrp="1"/>
          </p:cNvSpPr>
          <p:nvPr>
            <p:ph type="body" idx="1"/>
          </p:nvPr>
        </p:nvSpPr>
        <p:spPr/>
        <p:txBody>
          <a:bodyPr/>
          <a:lstStyle/>
          <a:p>
            <a:r>
              <a:rPr lang="en-GB" dirty="0"/>
              <a:t>The influence of individual differences in personality and other psychological characteristics on susceptibility to illness is now well recognised, and has moved beyond the early non-scientific associations claimed by the likes of Galen as discussed in the previous session on the evolution of our conceptual understanding of health and illness, to a growing evidence base that indicates that certain personality traits or </a:t>
            </a:r>
            <a:r>
              <a:rPr lang="en-GB" dirty="0" err="1"/>
              <a:t>characterstics</a:t>
            </a:r>
            <a:r>
              <a:rPr lang="en-GB" dirty="0"/>
              <a:t> are linked to a higher risk of disease and poorer health outcomes. </a:t>
            </a:r>
          </a:p>
          <a:p>
            <a:endParaRPr lang="en-GB" dirty="0"/>
          </a:p>
          <a:p>
            <a:r>
              <a:rPr lang="en-GB" dirty="0"/>
              <a:t>However, efforts to demonstrate the empirical link between personality and health is not without its difficulties, due to a number of measurement issues that we will discuss shortly.   </a:t>
            </a:r>
          </a:p>
          <a:p>
            <a:endParaRPr lang="en-GB" dirty="0"/>
          </a:p>
          <a:p>
            <a:r>
              <a:rPr lang="en-GB" dirty="0"/>
              <a:t>First of all, let us look at some of the most well recognised associated between personality and illness…</a:t>
            </a:r>
          </a:p>
        </p:txBody>
      </p:sp>
      <p:sp>
        <p:nvSpPr>
          <p:cNvPr id="4" name="Slide Number Placeholder 3"/>
          <p:cNvSpPr>
            <a:spLocks noGrp="1"/>
          </p:cNvSpPr>
          <p:nvPr>
            <p:ph type="sldNum" sz="quarter" idx="10"/>
          </p:nvPr>
        </p:nvSpPr>
        <p:spPr/>
        <p:txBody>
          <a:bodyPr/>
          <a:lstStyle/>
          <a:p>
            <a:fld id="{67232EAD-78F3-4A98-8077-FACFCDBDE9B6}" type="slidenum">
              <a:rPr lang="en-GB" smtClean="0"/>
              <a:t>12</a:t>
            </a:fld>
            <a:endParaRPr lang="en-GB"/>
          </a:p>
        </p:txBody>
      </p:sp>
    </p:spTree>
    <p:extLst>
      <p:ext uri="{BB962C8B-B14F-4D97-AF65-F5344CB8AC3E}">
        <p14:creationId xmlns:p14="http://schemas.microsoft.com/office/powerpoint/2010/main" val="2549910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5488" y="1095375"/>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13</a:t>
            </a:fld>
            <a:endParaRPr lang="en-GB"/>
          </a:p>
        </p:txBody>
      </p:sp>
    </p:spTree>
    <p:extLst>
      <p:ext uri="{BB962C8B-B14F-4D97-AF65-F5344CB8AC3E}">
        <p14:creationId xmlns:p14="http://schemas.microsoft.com/office/powerpoint/2010/main" val="46554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contrast to the amount</a:t>
            </a:r>
            <a:r>
              <a:rPr lang="en-GB" baseline="0" dirty="0"/>
              <a:t> of research on the negative psychosocial correlates of health that we have just discussed, over recent years there has been an increasing interest in exploring the link between positive characteristics and health.  </a:t>
            </a:r>
          </a:p>
          <a:p>
            <a:r>
              <a:rPr lang="en-GB" baseline="0" dirty="0" err="1"/>
              <a:t>Surtes</a:t>
            </a:r>
            <a:r>
              <a:rPr lang="en-GB" baseline="0" dirty="0"/>
              <a:t> and colleagues conducted a prospective six year study in the UK to explore sense of coherence and mortality with a sample of over 20,000 people aged between 41 and 80 years.  A strong sense of coherence was associated with a 30% reduction in mortality from all cause, and especially for cardiovascular disease.  </a:t>
            </a:r>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14</a:t>
            </a:fld>
            <a:endParaRPr lang="en-GB"/>
          </a:p>
        </p:txBody>
      </p:sp>
    </p:spTree>
    <p:extLst>
      <p:ext uri="{BB962C8B-B14F-4D97-AF65-F5344CB8AC3E}">
        <p14:creationId xmlns:p14="http://schemas.microsoft.com/office/powerpoint/2010/main" val="2750615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a:t>
            </a:r>
            <a:r>
              <a:rPr lang="en-GB" baseline="0" dirty="0"/>
              <a:t> of the mechanisms to explain the findings of Surtees et al. could be, according to Marks and colleagues, that anxiety and depression are inversely correlated with sense of coherence.</a:t>
            </a:r>
          </a:p>
          <a:p>
            <a:endParaRPr lang="en-GB" dirty="0"/>
          </a:p>
          <a:p>
            <a:endParaRPr lang="en-GB" dirty="0"/>
          </a:p>
          <a:p>
            <a:r>
              <a:rPr lang="en-GB" dirty="0"/>
              <a:t>Boehm</a:t>
            </a:r>
            <a:r>
              <a:rPr lang="en-GB" baseline="0" dirty="0"/>
              <a:t> &amp; </a:t>
            </a:r>
            <a:r>
              <a:rPr lang="en-GB" baseline="0" dirty="0" err="1"/>
              <a:t>Kubansky</a:t>
            </a:r>
            <a:r>
              <a:rPr lang="en-GB" baseline="0" dirty="0"/>
              <a:t> also acknowledge in their critical review that studies that have explored the impact of changing making changes to psychological wellbeing, through interventions or other approaches, have no direct effect on cardiovascular health once risk factors such as smoking, diet and exercise have been controlled for. </a:t>
            </a:r>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15</a:t>
            </a:fld>
            <a:endParaRPr lang="en-GB"/>
          </a:p>
        </p:txBody>
      </p:sp>
    </p:spTree>
    <p:extLst>
      <p:ext uri="{BB962C8B-B14F-4D97-AF65-F5344CB8AC3E}">
        <p14:creationId xmlns:p14="http://schemas.microsoft.com/office/powerpoint/2010/main" val="13006803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we</a:t>
            </a:r>
            <a:r>
              <a:rPr lang="en-GB" baseline="0" dirty="0"/>
              <a:t> all tend to assume that a focus on positive psychology is in itself a positive way to view health, there has been some interesting critique around this over the last few years</a:t>
            </a:r>
          </a:p>
          <a:p>
            <a:r>
              <a:rPr lang="en-GB" baseline="0" dirty="0"/>
              <a:t>Firstly, as we have seen from the previous slide, a belief that positive wellbeing or indeed a positive </a:t>
            </a:r>
            <a:r>
              <a:rPr lang="en-GB" baseline="0" dirty="0" err="1"/>
              <a:t>mindset</a:t>
            </a:r>
            <a:r>
              <a:rPr lang="en-GB" baseline="0" dirty="0"/>
              <a:t> has a direct effect on our health may mean we play less close attention to our actual health behaviours </a:t>
            </a:r>
          </a:p>
          <a:p>
            <a:endParaRPr lang="en-GB" baseline="0" dirty="0"/>
          </a:p>
          <a:p>
            <a:r>
              <a:rPr lang="en-GB" baseline="0" dirty="0"/>
              <a:t>Encouraging the view that individuals are largely responsible for their health has, as we discussed in a previous lecture, implications for social justice and perhaps could suggest </a:t>
            </a:r>
            <a:r>
              <a:rPr lang="en-GB" baseline="0" dirty="0" err="1"/>
              <a:t>governements</a:t>
            </a:r>
            <a:r>
              <a:rPr lang="en-GB" baseline="0" dirty="0"/>
              <a:t> are less likely to create societal change conducive for health improvement &amp;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terms such as “Fighting Spirit” ,</a:t>
            </a:r>
            <a:r>
              <a:rPr lang="en-GB" baseline="0" dirty="0"/>
              <a:t> heard often in the cancer field, </a:t>
            </a:r>
            <a:r>
              <a:rPr lang="en-GB" dirty="0"/>
              <a:t>are often believed to be associated with better outcomes, but lack any empirical evidence and can lead to a sense of guilt or self-blame,</a:t>
            </a:r>
            <a:r>
              <a:rPr lang="en-GB" baseline="0" dirty="0"/>
              <a:t> and has been the basis of a recent campaign amongst secondary breast cancer groups in the UK to reduce the stigma associated with apparent “failed attempts” to demonstrate a fighting spirit. </a:t>
            </a:r>
            <a:endParaRPr lang="en-GB"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16</a:t>
            </a:fld>
            <a:endParaRPr lang="en-GB"/>
          </a:p>
        </p:txBody>
      </p:sp>
    </p:spTree>
    <p:extLst>
      <p:ext uri="{BB962C8B-B14F-4D97-AF65-F5344CB8AC3E}">
        <p14:creationId xmlns:p14="http://schemas.microsoft.com/office/powerpoint/2010/main" val="12776948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Social cognition models are one of the most successful at explaining health behaviours (but not perfect!)</a:t>
            </a:r>
          </a:p>
          <a:p>
            <a:pPr lvl="0"/>
            <a:r>
              <a:rPr lang="en-GB" dirty="0"/>
              <a:t>Include interaction between: </a:t>
            </a:r>
          </a:p>
          <a:p>
            <a:pPr lvl="1"/>
            <a:r>
              <a:rPr lang="en-GB" dirty="0"/>
              <a:t>Social factors (e.g. social norms) </a:t>
            </a:r>
          </a:p>
          <a:p>
            <a:pPr lvl="1"/>
            <a:r>
              <a:rPr lang="en-GB" dirty="0"/>
              <a:t>Cognitive factors (e.g., attitudes and beliefs) </a:t>
            </a:r>
          </a:p>
          <a:p>
            <a:pPr lvl="1"/>
            <a:r>
              <a:rPr lang="en-GB" dirty="0"/>
              <a:t>Expectancy Value Principle: </a:t>
            </a:r>
          </a:p>
          <a:p>
            <a:pPr lvl="1"/>
            <a:r>
              <a:rPr lang="en-GB" dirty="0"/>
              <a:t>Behaviour is likely to change (or stay the same!) if person expects certain outcomes, and values these outcomes as positive.</a:t>
            </a:r>
          </a:p>
          <a:p>
            <a:pPr lvl="1"/>
            <a:endParaRPr lang="en-GB" dirty="0"/>
          </a:p>
          <a:p>
            <a:pPr lvl="1"/>
            <a:endParaRPr lang="en-GB" dirty="0"/>
          </a:p>
          <a:p>
            <a:pPr lvl="0"/>
            <a:r>
              <a:rPr lang="en-GB" b="1" dirty="0"/>
              <a:t>Provide an empirically supported framework for understanding how people make decisions in relation to their behaviours</a:t>
            </a:r>
            <a:endParaRPr lang="en-GB" dirty="0"/>
          </a:p>
          <a:p>
            <a:pPr lvl="0"/>
            <a:r>
              <a:rPr lang="en-GB" b="1" dirty="0"/>
              <a:t>Identify key factors found to influence behaviour change </a:t>
            </a:r>
            <a:endParaRPr lang="en-GB" dirty="0"/>
          </a:p>
          <a:p>
            <a:pPr lvl="0"/>
            <a:r>
              <a:rPr lang="en-GB" b="1" dirty="0"/>
              <a:t>Interventions can be targeted at any or all of these factors</a:t>
            </a:r>
            <a:endParaRPr lang="en-GB" dirty="0"/>
          </a:p>
          <a:p>
            <a:pPr lvl="0"/>
            <a:r>
              <a:rPr lang="en-GB" b="1" dirty="0"/>
              <a:t>Need to consider generalisability and applicability to specific situations.</a:t>
            </a:r>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19</a:t>
            </a:fld>
            <a:endParaRPr lang="en-GB"/>
          </a:p>
        </p:txBody>
      </p:sp>
    </p:spTree>
    <p:extLst>
      <p:ext uri="{BB962C8B-B14F-4D97-AF65-F5344CB8AC3E}">
        <p14:creationId xmlns:p14="http://schemas.microsoft.com/office/powerpoint/2010/main" val="2786005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Perception of threat:</a:t>
            </a:r>
          </a:p>
          <a:p>
            <a:r>
              <a:rPr lang="en-GB" dirty="0"/>
              <a:t>I believe that not exercising can lead to many serious illness and obesity: perceived severity</a:t>
            </a:r>
          </a:p>
          <a:p>
            <a:r>
              <a:rPr lang="en-GB" dirty="0"/>
              <a:t>I  believe that I do not exercise enough/am overweight: perceived susceptibility</a:t>
            </a:r>
          </a:p>
          <a:p>
            <a:r>
              <a:rPr lang="en-GB" dirty="0"/>
              <a:t>Behavioural evaluation:</a:t>
            </a:r>
          </a:p>
          <a:p>
            <a:r>
              <a:rPr lang="en-GB" dirty="0"/>
              <a:t>If I exercise more, my health will improve: perceived benefits (of change)</a:t>
            </a:r>
          </a:p>
          <a:p>
            <a:r>
              <a:rPr lang="en-GB" dirty="0"/>
              <a:t>Changing my daily routine to fit in exercise when I also have a family/busy job will be difficult, and will be really expensive: perceived barriers (to change).</a:t>
            </a:r>
          </a:p>
          <a:p>
            <a:r>
              <a:rPr lang="en-GB" dirty="0"/>
              <a:t> </a:t>
            </a:r>
          </a:p>
          <a:p>
            <a:r>
              <a:rPr lang="en-GB" dirty="0"/>
              <a:t>Cues to action</a:t>
            </a:r>
          </a:p>
          <a:p>
            <a:r>
              <a:rPr lang="en-GB" dirty="0"/>
              <a:t>That recent television programme on the health risks of obesity worried me (external)</a:t>
            </a:r>
          </a:p>
          <a:p>
            <a:r>
              <a:rPr lang="en-GB" dirty="0"/>
              <a:t>I am regularly feeling breathless on exertion, so maybe I should really think about getting more fit and exercising more: (internal)</a:t>
            </a:r>
          </a:p>
          <a:p>
            <a:r>
              <a:rPr lang="en-GB" dirty="0"/>
              <a:t> </a:t>
            </a:r>
          </a:p>
          <a:p>
            <a:r>
              <a:rPr lang="en-GB" dirty="0"/>
              <a:t>Health motivation </a:t>
            </a:r>
          </a:p>
          <a:p>
            <a:r>
              <a:rPr lang="en-GB" dirty="0"/>
              <a:t>It is important to me to feel healthy</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20</a:t>
            </a:fld>
            <a:endParaRPr lang="en-GB"/>
          </a:p>
        </p:txBody>
      </p:sp>
    </p:spTree>
    <p:extLst>
      <p:ext uri="{BB962C8B-B14F-4D97-AF65-F5344CB8AC3E}">
        <p14:creationId xmlns:p14="http://schemas.microsoft.com/office/powerpoint/2010/main" val="24544906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21</a:t>
            </a:fld>
            <a:endParaRPr lang="en-GB"/>
          </a:p>
        </p:txBody>
      </p:sp>
    </p:spTree>
    <p:extLst>
      <p:ext uri="{BB962C8B-B14F-4D97-AF65-F5344CB8AC3E}">
        <p14:creationId xmlns:p14="http://schemas.microsoft.com/office/powerpoint/2010/main" val="3077560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22</a:t>
            </a:fld>
            <a:endParaRPr lang="en-GB"/>
          </a:p>
        </p:txBody>
      </p:sp>
    </p:spTree>
    <p:extLst>
      <p:ext uri="{BB962C8B-B14F-4D97-AF65-F5344CB8AC3E}">
        <p14:creationId xmlns:p14="http://schemas.microsoft.com/office/powerpoint/2010/main" val="1929590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Moral norms’</a:t>
            </a:r>
            <a:r>
              <a:rPr lang="en-US" dirty="0"/>
              <a:t> – it has been </a:t>
            </a:r>
            <a:r>
              <a:rPr lang="en-US" dirty="0" err="1"/>
              <a:t>recognised</a:t>
            </a:r>
            <a:r>
              <a:rPr lang="en-US" dirty="0"/>
              <a:t> that some intentions and  </a:t>
            </a:r>
            <a:r>
              <a:rPr lang="en-US" dirty="0" err="1"/>
              <a:t>behaviours</a:t>
            </a:r>
            <a:r>
              <a:rPr lang="en-US" dirty="0"/>
              <a:t> may be partially motivated by moral norms, not just social norms.</a:t>
            </a:r>
            <a:endParaRPr lang="en-GB" dirty="0"/>
          </a:p>
          <a:p>
            <a:r>
              <a:rPr lang="en-US" b="1" i="1" dirty="0"/>
              <a:t>Anticipatory regret </a:t>
            </a:r>
            <a:r>
              <a:rPr lang="en-US" dirty="0"/>
              <a:t>– it has been shown that anticipating that regret would result if a certain behavioural decision was made/not made influences both future behavioural intentions and behaviour. </a:t>
            </a:r>
            <a:endParaRPr lang="en-GB" dirty="0"/>
          </a:p>
          <a:p>
            <a:r>
              <a:rPr lang="en-US" b="1" i="1" dirty="0"/>
              <a:t>Self-identity –</a:t>
            </a:r>
            <a:r>
              <a:rPr lang="en-US" dirty="0"/>
              <a:t> how one perceives and labels oneself  may influence intention above and beyond the effect of core TPB variables.</a:t>
            </a:r>
            <a:endParaRPr lang="en-GB" dirty="0"/>
          </a:p>
          <a:p>
            <a:r>
              <a:rPr lang="en-US" b="1" i="1" dirty="0"/>
              <a:t>Implementation intention (II) </a:t>
            </a:r>
            <a:r>
              <a:rPr lang="en-US" dirty="0"/>
              <a:t>– forming an II is thought to be part of the process involved in turning an intention into action, i.e. filling the intention-behaviour gap highlighted by limitations in behavioural prediction by TPB studies.</a:t>
            </a:r>
            <a:endParaRPr lang="en-GB" dirty="0"/>
          </a:p>
          <a:p>
            <a:r>
              <a:rPr lang="en-GB" b="1" i="1" dirty="0"/>
              <a:t>self-efficacy beliefs vs. perceived behavioural control beliefs</a:t>
            </a:r>
            <a:r>
              <a:rPr lang="en-GB" dirty="0"/>
              <a:t> compared in relation to the use of legal and illegal drugs and found that self-efficacy beliefs were more strongly associated with behaviour than were perceived behavioural control beliefs.</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23</a:t>
            </a:fld>
            <a:endParaRPr lang="en-GB"/>
          </a:p>
        </p:txBody>
      </p:sp>
    </p:spTree>
    <p:extLst>
      <p:ext uri="{BB962C8B-B14F-4D97-AF65-F5344CB8AC3E}">
        <p14:creationId xmlns:p14="http://schemas.microsoft.com/office/powerpoint/2010/main" val="29528274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24</a:t>
            </a:fld>
            <a:endParaRPr lang="en-GB"/>
          </a:p>
        </p:txBody>
      </p:sp>
    </p:spTree>
    <p:extLst>
      <p:ext uri="{BB962C8B-B14F-4D97-AF65-F5344CB8AC3E}">
        <p14:creationId xmlns:p14="http://schemas.microsoft.com/office/powerpoint/2010/main" val="4813343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25</a:t>
            </a:fld>
            <a:endParaRPr lang="en-GB"/>
          </a:p>
        </p:txBody>
      </p:sp>
    </p:spTree>
    <p:extLst>
      <p:ext uri="{BB962C8B-B14F-4D97-AF65-F5344CB8AC3E}">
        <p14:creationId xmlns:p14="http://schemas.microsoft.com/office/powerpoint/2010/main" val="42126444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26</a:t>
            </a:fld>
            <a:endParaRPr lang="en-GB"/>
          </a:p>
        </p:txBody>
      </p:sp>
    </p:spTree>
    <p:extLst>
      <p:ext uri="{BB962C8B-B14F-4D97-AF65-F5344CB8AC3E}">
        <p14:creationId xmlns:p14="http://schemas.microsoft.com/office/powerpoint/2010/main" val="613535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Do fear appeals actually influence attitudes and behaviour in the desired manner?</a:t>
            </a:r>
          </a:p>
          <a:p>
            <a:r>
              <a:rPr lang="en-GB" altLang="en-US" dirty="0"/>
              <a:t>Yale Programme of Research on Communication and Attitude Change (</a:t>
            </a:r>
            <a:r>
              <a:rPr lang="en-GB" altLang="en-US" dirty="0" err="1"/>
              <a:t>Hovland</a:t>
            </a:r>
            <a:r>
              <a:rPr lang="en-GB" altLang="en-US" dirty="0"/>
              <a:t> et al., 1953) </a:t>
            </a:r>
          </a:p>
          <a:p>
            <a:pPr lvl="1"/>
            <a:r>
              <a:rPr lang="en-GB" altLang="en-US" dirty="0"/>
              <a:t>Explored the conditions necessary for fear appeals to be effective </a:t>
            </a:r>
          </a:p>
          <a:p>
            <a:pPr lvl="1"/>
            <a:r>
              <a:rPr lang="en-GB" altLang="en-US" dirty="0"/>
              <a:t>Based on “fear-drive” model – fear will motivate people to try out different behaviours </a:t>
            </a:r>
          </a:p>
          <a:p>
            <a:endParaRPr lang="en-GB" altLang="en-US" dirty="0"/>
          </a:p>
          <a:p>
            <a:r>
              <a:rPr lang="en-GB" dirty="0"/>
              <a:t>When presented with a health threat or fear appeal, we appraise three cognitive variables – the severity of the event, the probability that the event will occur if no protective behaviour is carried out, and the availability and effectiveness of coping or other protective responses.  The amount of protection motivation elicited from this process of cognitive appraisal will determine the strength of the intentions to act.</a:t>
            </a:r>
          </a:p>
          <a:p>
            <a:endParaRPr lang="en-GB" altLang="en-US" dirty="0"/>
          </a:p>
          <a:p>
            <a:endParaRPr lang="en-GB" altLang="en-US" dirty="0"/>
          </a:p>
          <a:p>
            <a:endParaRPr lang="en-GB" alt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B32072F-58CF-47B8-B3B6-94538787AECA}" type="slidenum">
              <a:rPr lang="en-GB" altLang="en-US" smtClean="0"/>
              <a:pPr/>
              <a:t>27</a:t>
            </a:fld>
            <a:endParaRPr lang="en-GB" altLang="en-US"/>
          </a:p>
        </p:txBody>
      </p:sp>
    </p:spTree>
    <p:extLst>
      <p:ext uri="{BB962C8B-B14F-4D97-AF65-F5344CB8AC3E}">
        <p14:creationId xmlns:p14="http://schemas.microsoft.com/office/powerpoint/2010/main" val="3306779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28</a:t>
            </a:fld>
            <a:endParaRPr lang="en-GB"/>
          </a:p>
        </p:txBody>
      </p:sp>
    </p:spTree>
    <p:extLst>
      <p:ext uri="{BB962C8B-B14F-4D97-AF65-F5344CB8AC3E}">
        <p14:creationId xmlns:p14="http://schemas.microsoft.com/office/powerpoint/2010/main" val="28047334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29</a:t>
            </a:fld>
            <a:endParaRPr lang="en-GB"/>
          </a:p>
        </p:txBody>
      </p:sp>
    </p:spTree>
    <p:extLst>
      <p:ext uri="{BB962C8B-B14F-4D97-AF65-F5344CB8AC3E}">
        <p14:creationId xmlns:p14="http://schemas.microsoft.com/office/powerpoint/2010/main" val="36750111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30</a:t>
            </a:fld>
            <a:endParaRPr lang="en-GB"/>
          </a:p>
        </p:txBody>
      </p:sp>
    </p:spTree>
    <p:extLst>
      <p:ext uri="{BB962C8B-B14F-4D97-AF65-F5344CB8AC3E}">
        <p14:creationId xmlns:p14="http://schemas.microsoft.com/office/powerpoint/2010/main" val="2466081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31</a:t>
            </a:fld>
            <a:endParaRPr lang="en-GB"/>
          </a:p>
        </p:txBody>
      </p:sp>
    </p:spTree>
    <p:extLst>
      <p:ext uri="{BB962C8B-B14F-4D97-AF65-F5344CB8AC3E}">
        <p14:creationId xmlns:p14="http://schemas.microsoft.com/office/powerpoint/2010/main" val="2672701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32</a:t>
            </a:fld>
            <a:endParaRPr lang="en-GB"/>
          </a:p>
        </p:txBody>
      </p:sp>
    </p:spTree>
    <p:extLst>
      <p:ext uri="{BB962C8B-B14F-4D97-AF65-F5344CB8AC3E}">
        <p14:creationId xmlns:p14="http://schemas.microsoft.com/office/powerpoint/2010/main" val="5099624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COM-B model recognises that behaviour is part of an interacting system involving three key components:  capability, opportunity, and motivation.  According to this model, in order to change behaviour, one or more of these components will need to change to ensure sustained behaviour change, otherwise any attempt to change already existing behaviour is likely to fail or not be sustained.</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33</a:t>
            </a:fld>
            <a:endParaRPr lang="en-GB"/>
          </a:p>
        </p:txBody>
      </p:sp>
    </p:spTree>
    <p:extLst>
      <p:ext uri="{BB962C8B-B14F-4D97-AF65-F5344CB8AC3E}">
        <p14:creationId xmlns:p14="http://schemas.microsoft.com/office/powerpoint/2010/main" val="37266099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BCW has at its core the COM-B that we have just discussed.  It essentially identifies a number of different interventions strategies that that can be applied to any of the three components, and can therefore inform policies which can be developed to successfully deliver those interventions.   Identifies different intervention strategies that can be applied to any of those components of the COM-B model in order to try and change them and therefore lead to behaviour change. It does this through three layers – the hub of the model – in green – is essentially the COM-B model which helps people identify the sources of the behaviour that could be the target for intervention.  The next layer, the red layer, outlines nine intervention functions to choose from depending on the particular focus of the COM-B analysis.  The final layer, in grey, identifies seven types of policy that can be used to deliver the functions of the intervention.   Importantly, any intervention can have more than one function e.g. a stop smoking campaign could be serve both educational and persuasive functions, and a combination of approaches policy approaches may be used to support the functions of the intervention.</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34</a:t>
            </a:fld>
            <a:endParaRPr lang="en-GB"/>
          </a:p>
        </p:txBody>
      </p:sp>
    </p:spTree>
    <p:extLst>
      <p:ext uri="{BB962C8B-B14F-4D97-AF65-F5344CB8AC3E}">
        <p14:creationId xmlns:p14="http://schemas.microsoft.com/office/powerpoint/2010/main" val="25007861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35</a:t>
            </a:fld>
            <a:endParaRPr lang="en-GB"/>
          </a:p>
        </p:txBody>
      </p:sp>
    </p:spTree>
    <p:extLst>
      <p:ext uri="{BB962C8B-B14F-4D97-AF65-F5344CB8AC3E}">
        <p14:creationId xmlns:p14="http://schemas.microsoft.com/office/powerpoint/2010/main" val="37983095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36</a:t>
            </a:fld>
            <a:endParaRPr lang="en-GB"/>
          </a:p>
        </p:txBody>
      </p:sp>
    </p:spTree>
    <p:extLst>
      <p:ext uri="{BB962C8B-B14F-4D97-AF65-F5344CB8AC3E}">
        <p14:creationId xmlns:p14="http://schemas.microsoft.com/office/powerpoint/2010/main" val="13748020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psychologists</a:t>
            </a:r>
            <a:r>
              <a:rPr lang="en-GB" baseline="0" dirty="0"/>
              <a:t> have found it difficult to confidently determine whether the psychological variables discussed here, and especially personality, are associated with </a:t>
            </a:r>
            <a:r>
              <a:rPr lang="en-GB" baseline="0" dirty="0" err="1"/>
              <a:t>susceptibity</a:t>
            </a:r>
            <a:r>
              <a:rPr lang="en-GB" baseline="0" dirty="0"/>
              <a:t> to physical disease directly through physiological mechanisms, indirectly by their impact on health behaviours, or whether the data are best explained by design issues in the way that data has been collected (</a:t>
            </a:r>
            <a:r>
              <a:rPr lang="en-GB" baseline="0" dirty="0" err="1"/>
              <a:t>e.g</a:t>
            </a:r>
            <a:r>
              <a:rPr lang="en-GB" baseline="0" dirty="0"/>
              <a:t>, reliance of self report measures, lack of </a:t>
            </a:r>
            <a:r>
              <a:rPr lang="en-GB" baseline="0" dirty="0" err="1"/>
              <a:t>longitudiunal</a:t>
            </a:r>
            <a:r>
              <a:rPr lang="en-GB" baseline="0" dirty="0"/>
              <a:t> designs or ability to manipulate traits) </a:t>
            </a:r>
            <a:endParaRPr lang="en-GB" dirty="0"/>
          </a:p>
        </p:txBody>
      </p:sp>
      <p:sp>
        <p:nvSpPr>
          <p:cNvPr id="4" name="Slide Number Placeholder 3"/>
          <p:cNvSpPr>
            <a:spLocks noGrp="1"/>
          </p:cNvSpPr>
          <p:nvPr>
            <p:ph type="sldNum" sz="quarter" idx="10"/>
          </p:nvPr>
        </p:nvSpPr>
        <p:spPr/>
        <p:txBody>
          <a:bodyPr/>
          <a:lstStyle/>
          <a:p>
            <a:fld id="{67232EAD-78F3-4A98-8077-FACFCDBDE9B6}" type="slidenum">
              <a:rPr lang="en-GB" smtClean="0"/>
              <a:t>39</a:t>
            </a:fld>
            <a:endParaRPr lang="en-GB"/>
          </a:p>
        </p:txBody>
      </p:sp>
    </p:spTree>
    <p:extLst>
      <p:ext uri="{BB962C8B-B14F-4D97-AF65-F5344CB8AC3E}">
        <p14:creationId xmlns:p14="http://schemas.microsoft.com/office/powerpoint/2010/main" val="27026563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Different models have different strengths and weaknesses</a:t>
            </a:r>
          </a:p>
          <a:p>
            <a:pPr lvl="0"/>
            <a:r>
              <a:rPr lang="en-GB" dirty="0"/>
              <a:t>Strong empirical evidence for TPB and HBM but also limitations (see references on Moodle)</a:t>
            </a:r>
          </a:p>
          <a:p>
            <a:pPr lvl="0"/>
            <a:r>
              <a:rPr lang="en-GB" dirty="0"/>
              <a:t>Newer models attempt to integrate motivation processes with social cognition models </a:t>
            </a:r>
          </a:p>
          <a:p>
            <a:pPr lvl="0"/>
            <a:r>
              <a:rPr lang="en-GB" dirty="0"/>
              <a:t>Each model/theory has specific focus </a:t>
            </a:r>
          </a:p>
          <a:p>
            <a:pPr lvl="0"/>
            <a:r>
              <a:rPr lang="en-GB" dirty="0"/>
              <a:t>BUT must be aware of general limitations of these models and the generalisability/applicability of such models in specific situations </a:t>
            </a:r>
          </a:p>
          <a:p>
            <a:pPr lvl="0"/>
            <a:r>
              <a:rPr lang="en-GB" dirty="0"/>
              <a:t>Do existing studies confirm these theories/models in a specific area?</a:t>
            </a:r>
          </a:p>
          <a:p>
            <a:pPr lvl="0"/>
            <a:r>
              <a:rPr lang="en-GB" dirty="0"/>
              <a:t>What further development work is needed to test or refine these theories?</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40</a:t>
            </a:fld>
            <a:endParaRPr lang="en-GB"/>
          </a:p>
        </p:txBody>
      </p:sp>
    </p:spTree>
    <p:extLst>
      <p:ext uri="{BB962C8B-B14F-4D97-AF65-F5344CB8AC3E}">
        <p14:creationId xmlns:p14="http://schemas.microsoft.com/office/powerpoint/2010/main" val="3898610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92213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4243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93590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2064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69146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50383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3000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46654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8061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7885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65963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23145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82537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37050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83548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03179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0904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1/25/2025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5361656"/>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behaviourchangewheel.co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XKwLplsPapc"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1608" y="545232"/>
            <a:ext cx="8825658" cy="2289759"/>
          </a:xfrm>
        </p:spPr>
        <p:txBody>
          <a:bodyPr/>
          <a:lstStyle/>
          <a:p>
            <a:pPr algn="ctr"/>
            <a:r>
              <a:rPr lang="en-GB" sz="6000" dirty="0"/>
              <a:t>ECPS6006 </a:t>
            </a:r>
            <a:br>
              <a:rPr lang="en-GB" sz="6000" dirty="0"/>
            </a:br>
            <a:r>
              <a:rPr lang="en-GB" sz="6000" dirty="0"/>
              <a:t>Health Psychology </a:t>
            </a:r>
          </a:p>
        </p:txBody>
      </p:sp>
      <p:sp>
        <p:nvSpPr>
          <p:cNvPr id="3" name="Subtitle 2"/>
          <p:cNvSpPr>
            <a:spLocks noGrp="1"/>
          </p:cNvSpPr>
          <p:nvPr>
            <p:ph type="subTitle" idx="1"/>
          </p:nvPr>
        </p:nvSpPr>
        <p:spPr>
          <a:xfrm>
            <a:off x="1154954" y="3618761"/>
            <a:ext cx="9630422" cy="861420"/>
          </a:xfrm>
        </p:spPr>
        <p:txBody>
          <a:bodyPr>
            <a:noAutofit/>
          </a:bodyPr>
          <a:lstStyle/>
          <a:p>
            <a:pPr algn="ctr"/>
            <a:r>
              <a:rPr lang="en-GB" sz="3200" dirty="0"/>
              <a:t>Week Two: </a:t>
            </a:r>
            <a:r>
              <a:rPr lang="en-GB" sz="3200" cap="none" dirty="0"/>
              <a:t>Social cognition models &amp; behaviour change </a:t>
            </a:r>
          </a:p>
          <a:p>
            <a:pPr algn="ctr"/>
            <a:endParaRPr lang="en-GB" sz="2800" dirty="0"/>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4041800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 </a:t>
            </a:r>
          </a:p>
        </p:txBody>
      </p:sp>
      <p:sp>
        <p:nvSpPr>
          <p:cNvPr id="3" name="Content Placeholder 2"/>
          <p:cNvSpPr>
            <a:spLocks noGrp="1"/>
          </p:cNvSpPr>
          <p:nvPr>
            <p:ph idx="1"/>
          </p:nvPr>
        </p:nvSpPr>
        <p:spPr>
          <a:xfrm>
            <a:off x="1012440" y="1763263"/>
            <a:ext cx="8946541" cy="4195481"/>
          </a:xfrm>
        </p:spPr>
        <p:txBody>
          <a:bodyPr/>
          <a:lstStyle/>
          <a:p>
            <a:pPr marL="0" indent="0">
              <a:buNone/>
            </a:pPr>
            <a:r>
              <a:rPr lang="en-GB" dirty="0"/>
              <a:t>By the end of this session you should be able to: </a:t>
            </a:r>
          </a:p>
          <a:p>
            <a:pPr marL="0" indent="0">
              <a:buNone/>
            </a:pPr>
            <a:endParaRPr lang="en-GB" dirty="0"/>
          </a:p>
          <a:p>
            <a:r>
              <a:rPr lang="en-GB" dirty="0"/>
              <a:t>Explain the role of social cognition models in understanding and predicting health behaviour </a:t>
            </a:r>
          </a:p>
          <a:p>
            <a:endParaRPr lang="en-GB" dirty="0"/>
          </a:p>
          <a:p>
            <a:r>
              <a:rPr lang="en-GB" dirty="0"/>
              <a:t> Critically consider the effectiveness of psychological theories of  behaviour change</a:t>
            </a:r>
          </a:p>
          <a:p>
            <a:endParaRPr lang="en-GB" dirty="0"/>
          </a:p>
          <a:p>
            <a:r>
              <a:rPr lang="en-GB" dirty="0"/>
              <a:t>  Critically discuss the role and function of the Behaviour Change Wheel </a:t>
            </a:r>
          </a:p>
          <a:p>
            <a:endParaRPr lang="en-GB" dirty="0"/>
          </a:p>
        </p:txBody>
      </p:sp>
    </p:spTree>
    <p:extLst>
      <p:ext uri="{BB962C8B-B14F-4D97-AF65-F5344CB8AC3E}">
        <p14:creationId xmlns:p14="http://schemas.microsoft.com/office/powerpoint/2010/main" val="34702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21028"/>
          </a:xfrm>
        </p:spPr>
        <p:txBody>
          <a:bodyPr>
            <a:normAutofit/>
          </a:bodyPr>
          <a:lstStyle/>
          <a:p>
            <a:pPr>
              <a:defRPr/>
            </a:pPr>
            <a:r>
              <a:rPr lang="en-GB" sz="3200" b="1" dirty="0"/>
              <a:t>Behaviour change &amp; Health </a:t>
            </a:r>
          </a:p>
        </p:txBody>
      </p:sp>
      <p:sp>
        <p:nvSpPr>
          <p:cNvPr id="3" name="Content Placeholder 2"/>
          <p:cNvSpPr>
            <a:spLocks noGrp="1"/>
          </p:cNvSpPr>
          <p:nvPr>
            <p:ph idx="1"/>
          </p:nvPr>
        </p:nvSpPr>
        <p:spPr>
          <a:xfrm>
            <a:off x="1064676" y="1657966"/>
            <a:ext cx="8946541" cy="4195481"/>
          </a:xfrm>
        </p:spPr>
        <p:txBody>
          <a:bodyPr>
            <a:normAutofit fontScale="92500" lnSpcReduction="20000"/>
          </a:bodyPr>
          <a:lstStyle/>
          <a:p>
            <a:r>
              <a:rPr lang="en-GB" altLang="en-US" dirty="0"/>
              <a:t>Many of the risk factors for disease and illness are behavioural</a:t>
            </a:r>
          </a:p>
          <a:p>
            <a:endParaRPr lang="en-GB" altLang="en-US" dirty="0"/>
          </a:p>
          <a:p>
            <a:r>
              <a:rPr lang="en-GB" altLang="en-US" dirty="0"/>
              <a:t>Ability to change behaviour key to tackling many of the health issues in society today </a:t>
            </a:r>
            <a:endParaRPr lang="en-GB" dirty="0"/>
          </a:p>
          <a:p>
            <a:pPr>
              <a:defRPr/>
            </a:pPr>
            <a:endParaRPr lang="en-GB" dirty="0"/>
          </a:p>
          <a:p>
            <a:pPr>
              <a:defRPr/>
            </a:pPr>
            <a:r>
              <a:rPr lang="en-GB" dirty="0"/>
              <a:t>Behaviours that affect our health can be categorised into: </a:t>
            </a:r>
          </a:p>
          <a:p>
            <a:pPr lvl="1">
              <a:defRPr/>
            </a:pPr>
            <a:r>
              <a:rPr lang="en-GB" dirty="0"/>
              <a:t>Health protective behaviours (exercise, good diet) </a:t>
            </a:r>
          </a:p>
          <a:p>
            <a:pPr lvl="1">
              <a:defRPr/>
            </a:pPr>
            <a:endParaRPr lang="en-GB" dirty="0"/>
          </a:p>
          <a:p>
            <a:pPr lvl="1">
              <a:defRPr/>
            </a:pPr>
            <a:r>
              <a:rPr lang="en-GB" dirty="0"/>
              <a:t>Health risk behaviours (alcohol abuse, smoking, unsafe sex)</a:t>
            </a:r>
          </a:p>
          <a:p>
            <a:pPr lvl="1">
              <a:defRPr/>
            </a:pPr>
            <a:endParaRPr lang="en-GB" dirty="0"/>
          </a:p>
          <a:p>
            <a:pPr>
              <a:defRPr/>
            </a:pPr>
            <a:r>
              <a:rPr lang="en-GB" dirty="0"/>
              <a:t>Need to understand </a:t>
            </a:r>
            <a:r>
              <a:rPr lang="en-GB" b="1" i="1" dirty="0"/>
              <a:t>why </a:t>
            </a:r>
            <a:r>
              <a:rPr lang="en-GB" dirty="0"/>
              <a:t>people </a:t>
            </a:r>
            <a:r>
              <a:rPr lang="en-GB" b="1" i="1" dirty="0"/>
              <a:t>choose</a:t>
            </a:r>
            <a:r>
              <a:rPr lang="en-GB" dirty="0"/>
              <a:t> to behave in ways that will harm their health</a:t>
            </a:r>
          </a:p>
        </p:txBody>
      </p:sp>
    </p:spTree>
    <p:extLst>
      <p:ext uri="{BB962C8B-B14F-4D97-AF65-F5344CB8AC3E}">
        <p14:creationId xmlns:p14="http://schemas.microsoft.com/office/powerpoint/2010/main" val="3513127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Defining health behaviour </a:t>
            </a:r>
          </a:p>
        </p:txBody>
      </p:sp>
      <p:sp>
        <p:nvSpPr>
          <p:cNvPr id="4" name="Rectangle 3"/>
          <p:cNvSpPr/>
          <p:nvPr/>
        </p:nvSpPr>
        <p:spPr>
          <a:xfrm>
            <a:off x="3258590" y="1645922"/>
            <a:ext cx="5076305" cy="18343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“Health behaviour is that which is associated with an individual’s health status, regardless of current health or motivations” (Morrison &amp; Bennett, 2006, p60)</a:t>
            </a:r>
          </a:p>
          <a:p>
            <a:pPr algn="ctr"/>
            <a:endParaRPr lang="en-GB" dirty="0"/>
          </a:p>
        </p:txBody>
      </p:sp>
      <p:sp>
        <p:nvSpPr>
          <p:cNvPr id="5" name="Rectangle 4"/>
          <p:cNvSpPr/>
          <p:nvPr/>
        </p:nvSpPr>
        <p:spPr>
          <a:xfrm>
            <a:off x="1402698" y="4167447"/>
            <a:ext cx="3945774" cy="14297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Behavioural Pathogens </a:t>
            </a:r>
          </a:p>
          <a:p>
            <a:pPr algn="ctr"/>
            <a:r>
              <a:rPr lang="en-GB" dirty="0"/>
              <a:t>V </a:t>
            </a:r>
          </a:p>
          <a:p>
            <a:pPr algn="ctr"/>
            <a:r>
              <a:rPr lang="en-GB" dirty="0"/>
              <a:t>Behavioural </a:t>
            </a:r>
            <a:r>
              <a:rPr lang="en-GB" dirty="0" err="1"/>
              <a:t>Immunogens</a:t>
            </a:r>
            <a:endParaRPr lang="en-GB" dirty="0"/>
          </a:p>
          <a:p>
            <a:pPr algn="ctr"/>
            <a:r>
              <a:rPr lang="en-GB" dirty="0"/>
              <a:t>(</a:t>
            </a:r>
            <a:r>
              <a:rPr lang="en-GB" dirty="0" err="1"/>
              <a:t>Matarazzo</a:t>
            </a:r>
            <a:r>
              <a:rPr lang="en-GB" dirty="0"/>
              <a:t>, 1984)  </a:t>
            </a:r>
          </a:p>
        </p:txBody>
      </p:sp>
      <p:sp>
        <p:nvSpPr>
          <p:cNvPr id="7" name="Rectangle 6"/>
          <p:cNvSpPr/>
          <p:nvPr/>
        </p:nvSpPr>
        <p:spPr>
          <a:xfrm>
            <a:off x="6458988" y="4188229"/>
            <a:ext cx="3945774" cy="14297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risk behaviours </a:t>
            </a:r>
          </a:p>
          <a:p>
            <a:pPr algn="ctr"/>
            <a:r>
              <a:rPr lang="en-GB" dirty="0"/>
              <a:t>V </a:t>
            </a:r>
          </a:p>
          <a:p>
            <a:pPr algn="ctr"/>
            <a:r>
              <a:rPr lang="en-GB" dirty="0"/>
              <a:t>Health protective/enhancing behaviours </a:t>
            </a:r>
          </a:p>
        </p:txBody>
      </p:sp>
    </p:spTree>
    <p:extLst>
      <p:ext uri="{BB962C8B-B14F-4D97-AF65-F5344CB8AC3E}">
        <p14:creationId xmlns:p14="http://schemas.microsoft.com/office/powerpoint/2010/main" val="1549330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Health risk behaviours </a:t>
            </a:r>
          </a:p>
        </p:txBody>
      </p:sp>
      <p:sp>
        <p:nvSpPr>
          <p:cNvPr id="3" name="Content Placeholder 2"/>
          <p:cNvSpPr>
            <a:spLocks noGrp="1"/>
          </p:cNvSpPr>
          <p:nvPr>
            <p:ph idx="1"/>
          </p:nvPr>
        </p:nvSpPr>
        <p:spPr/>
        <p:txBody>
          <a:bodyPr/>
          <a:lstStyle/>
          <a:p>
            <a:r>
              <a:rPr lang="en-GB" dirty="0"/>
              <a:t>Unprotected sexual health </a:t>
            </a:r>
          </a:p>
          <a:p>
            <a:endParaRPr lang="en-GB" dirty="0"/>
          </a:p>
          <a:p>
            <a:r>
              <a:rPr lang="en-GB" dirty="0"/>
              <a:t>Unhealthy diets and obesity </a:t>
            </a:r>
          </a:p>
          <a:p>
            <a:endParaRPr lang="en-GB" dirty="0"/>
          </a:p>
          <a:p>
            <a:r>
              <a:rPr lang="en-GB" dirty="0"/>
              <a:t>Alcohol use </a:t>
            </a:r>
          </a:p>
          <a:p>
            <a:endParaRPr lang="en-GB" dirty="0"/>
          </a:p>
          <a:p>
            <a:r>
              <a:rPr lang="en-GB" dirty="0"/>
              <a:t>Smoking </a:t>
            </a:r>
          </a:p>
          <a:p>
            <a:endParaRPr lang="en-GB" dirty="0"/>
          </a:p>
          <a:p>
            <a:r>
              <a:rPr lang="en-GB" dirty="0"/>
              <a:t>Sedentary lifestyles</a:t>
            </a:r>
          </a:p>
        </p:txBody>
      </p:sp>
      <p:sp>
        <p:nvSpPr>
          <p:cNvPr id="4" name="Rectangle 3"/>
          <p:cNvSpPr/>
          <p:nvPr/>
        </p:nvSpPr>
        <p:spPr>
          <a:xfrm>
            <a:off x="5857703" y="2094808"/>
            <a:ext cx="5076305" cy="18343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“Health behaviour is that which is associated with an individual’s health status, regardless of current health or motivations” (Morrison &amp; Bennett, 2006, p60)</a:t>
            </a:r>
          </a:p>
          <a:p>
            <a:pPr algn="ctr"/>
            <a:endParaRPr lang="en-GB" dirty="0"/>
          </a:p>
        </p:txBody>
      </p:sp>
      <p:sp>
        <p:nvSpPr>
          <p:cNvPr id="5" name="Rectangle 4"/>
          <p:cNvSpPr/>
          <p:nvPr/>
        </p:nvSpPr>
        <p:spPr>
          <a:xfrm>
            <a:off x="6278880" y="4457007"/>
            <a:ext cx="3945774" cy="14297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Behavioural Pathogens </a:t>
            </a:r>
          </a:p>
          <a:p>
            <a:pPr algn="ctr"/>
            <a:r>
              <a:rPr lang="en-GB" dirty="0"/>
              <a:t>V </a:t>
            </a:r>
          </a:p>
          <a:p>
            <a:pPr algn="ctr"/>
            <a:r>
              <a:rPr lang="en-GB" dirty="0"/>
              <a:t>Behavioural </a:t>
            </a:r>
            <a:r>
              <a:rPr lang="en-GB" dirty="0" err="1"/>
              <a:t>Immunogens</a:t>
            </a:r>
            <a:endParaRPr lang="en-GB" dirty="0"/>
          </a:p>
          <a:p>
            <a:pPr algn="ctr"/>
            <a:r>
              <a:rPr lang="en-GB" dirty="0"/>
              <a:t>(</a:t>
            </a:r>
            <a:r>
              <a:rPr lang="en-GB" dirty="0" err="1"/>
              <a:t>Matarazzo</a:t>
            </a:r>
            <a:r>
              <a:rPr lang="en-GB" dirty="0"/>
              <a:t>, 1984)  </a:t>
            </a:r>
          </a:p>
        </p:txBody>
      </p:sp>
    </p:spTree>
    <p:extLst>
      <p:ext uri="{BB962C8B-B14F-4D97-AF65-F5344CB8AC3E}">
        <p14:creationId xmlns:p14="http://schemas.microsoft.com/office/powerpoint/2010/main" val="3005798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03312" y="1174865"/>
            <a:ext cx="4396339" cy="5081473"/>
          </a:xfrm>
        </p:spPr>
        <p:txBody>
          <a:bodyPr/>
          <a:lstStyle/>
          <a:p>
            <a:pPr marL="0" indent="0">
              <a:buNone/>
            </a:pPr>
            <a:r>
              <a:rPr lang="en-GB" b="1" dirty="0"/>
              <a:t>Health risk behaviours </a:t>
            </a:r>
          </a:p>
          <a:p>
            <a:pPr marL="0" indent="0">
              <a:buNone/>
            </a:pPr>
            <a:endParaRPr lang="en-GB" dirty="0"/>
          </a:p>
          <a:p>
            <a:r>
              <a:rPr lang="en-GB" dirty="0"/>
              <a:t>Unprotected sexual health </a:t>
            </a:r>
          </a:p>
          <a:p>
            <a:endParaRPr lang="en-GB" dirty="0"/>
          </a:p>
          <a:p>
            <a:r>
              <a:rPr lang="en-GB" dirty="0"/>
              <a:t>Unhealthy diets and obesity </a:t>
            </a:r>
          </a:p>
          <a:p>
            <a:endParaRPr lang="en-GB" dirty="0"/>
          </a:p>
          <a:p>
            <a:r>
              <a:rPr lang="en-GB" dirty="0"/>
              <a:t>Alcohol use </a:t>
            </a:r>
          </a:p>
          <a:p>
            <a:endParaRPr lang="en-GB" dirty="0"/>
          </a:p>
          <a:p>
            <a:r>
              <a:rPr lang="en-GB" dirty="0"/>
              <a:t>Smoking </a:t>
            </a:r>
          </a:p>
          <a:p>
            <a:endParaRPr lang="en-GB" dirty="0"/>
          </a:p>
          <a:p>
            <a:r>
              <a:rPr lang="en-GB" dirty="0"/>
              <a:t>Sedentary lifestyles</a:t>
            </a:r>
          </a:p>
        </p:txBody>
      </p:sp>
      <p:sp>
        <p:nvSpPr>
          <p:cNvPr id="6" name="Content Placeholder 5"/>
          <p:cNvSpPr>
            <a:spLocks noGrp="1"/>
          </p:cNvSpPr>
          <p:nvPr>
            <p:ph sz="half" idx="2"/>
          </p:nvPr>
        </p:nvSpPr>
        <p:spPr>
          <a:xfrm>
            <a:off x="5959293" y="1108363"/>
            <a:ext cx="4396341" cy="5214475"/>
          </a:xfrm>
        </p:spPr>
        <p:txBody>
          <a:bodyPr/>
          <a:lstStyle/>
          <a:p>
            <a:pPr marL="0" indent="0">
              <a:buNone/>
            </a:pPr>
            <a:r>
              <a:rPr lang="en-GB" dirty="0"/>
              <a:t> </a:t>
            </a:r>
            <a:r>
              <a:rPr lang="en-GB" b="1" dirty="0"/>
              <a:t>Health protective behaviours </a:t>
            </a:r>
          </a:p>
          <a:p>
            <a:pPr marL="0" indent="0">
              <a:buNone/>
            </a:pPr>
            <a:endParaRPr lang="en-GB" dirty="0"/>
          </a:p>
          <a:p>
            <a:r>
              <a:rPr lang="en-GB" dirty="0"/>
              <a:t>Safe sex </a:t>
            </a:r>
          </a:p>
          <a:p>
            <a:endParaRPr lang="en-GB" dirty="0"/>
          </a:p>
          <a:p>
            <a:r>
              <a:rPr lang="en-GB" dirty="0"/>
              <a:t>Healthy diet </a:t>
            </a:r>
          </a:p>
          <a:p>
            <a:endParaRPr lang="en-GB" dirty="0"/>
          </a:p>
          <a:p>
            <a:r>
              <a:rPr lang="en-GB" dirty="0"/>
              <a:t> Exercise </a:t>
            </a:r>
          </a:p>
          <a:p>
            <a:endParaRPr lang="en-GB" dirty="0"/>
          </a:p>
          <a:p>
            <a:r>
              <a:rPr lang="en-GB" dirty="0"/>
              <a:t> Health screening </a:t>
            </a:r>
          </a:p>
          <a:p>
            <a:endParaRPr lang="en-GB" dirty="0"/>
          </a:p>
          <a:p>
            <a:r>
              <a:rPr lang="en-GB" dirty="0"/>
              <a:t> Immunisation behaviour </a:t>
            </a:r>
          </a:p>
        </p:txBody>
      </p:sp>
    </p:spTree>
    <p:extLst>
      <p:ext uri="{BB962C8B-B14F-4D97-AF65-F5344CB8AC3E}">
        <p14:creationId xmlns:p14="http://schemas.microsoft.com/office/powerpoint/2010/main" val="656217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4635" y="375132"/>
            <a:ext cx="9404723" cy="1400530"/>
          </a:xfrm>
        </p:spPr>
        <p:txBody>
          <a:bodyPr/>
          <a:lstStyle/>
          <a:p>
            <a:r>
              <a:rPr lang="en-GB" dirty="0"/>
              <a:t>Personality &amp; Health </a:t>
            </a:r>
          </a:p>
        </p:txBody>
      </p:sp>
      <p:sp>
        <p:nvSpPr>
          <p:cNvPr id="3" name="Content Placeholder 2"/>
          <p:cNvSpPr>
            <a:spLocks noGrp="1"/>
          </p:cNvSpPr>
          <p:nvPr>
            <p:ph idx="1"/>
          </p:nvPr>
        </p:nvSpPr>
        <p:spPr/>
        <p:txBody>
          <a:bodyPr/>
          <a:lstStyle/>
          <a:p>
            <a:r>
              <a:rPr lang="en-GB" dirty="0"/>
              <a:t>  Many different personality dimensions have been proposed e.g. </a:t>
            </a:r>
          </a:p>
          <a:p>
            <a:endParaRPr lang="en-GB" dirty="0"/>
          </a:p>
          <a:p>
            <a:r>
              <a:rPr lang="en-GB" dirty="0"/>
              <a:t>Eysenck’s three-factor model:  Extraversion, Neuroticism, Psychoticism </a:t>
            </a:r>
          </a:p>
          <a:p>
            <a:endParaRPr lang="en-GB" dirty="0"/>
          </a:p>
          <a:p>
            <a:r>
              <a:rPr lang="en-GB" dirty="0"/>
              <a:t> Big Five (Costa &amp; McCrae): OCEAN </a:t>
            </a:r>
          </a:p>
          <a:p>
            <a:endParaRPr lang="en-GB" dirty="0"/>
          </a:p>
          <a:p>
            <a:r>
              <a:rPr lang="en-GB" dirty="0"/>
              <a:t> Locus of control (Rotter): </a:t>
            </a:r>
          </a:p>
          <a:p>
            <a:pPr lvl="1"/>
            <a:r>
              <a:rPr lang="en-GB" dirty="0"/>
              <a:t>Health locus of control (</a:t>
            </a:r>
            <a:r>
              <a:rPr lang="en-GB" dirty="0" err="1"/>
              <a:t>Wallston</a:t>
            </a:r>
            <a:r>
              <a:rPr lang="en-GB" dirty="0"/>
              <a:t> et al., 1978) : internal/external/powerful others </a:t>
            </a:r>
          </a:p>
          <a:p>
            <a:endParaRPr lang="en-GB" dirty="0"/>
          </a:p>
          <a:p>
            <a:endParaRPr lang="en-GB" dirty="0"/>
          </a:p>
        </p:txBody>
      </p:sp>
    </p:spTree>
    <p:extLst>
      <p:ext uri="{BB962C8B-B14F-4D97-AF65-F5344CB8AC3E}">
        <p14:creationId xmlns:p14="http://schemas.microsoft.com/office/powerpoint/2010/main" val="1614316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846" y="505881"/>
            <a:ext cx="9404723" cy="1400530"/>
          </a:xfrm>
        </p:spPr>
        <p:txBody>
          <a:bodyPr/>
          <a:lstStyle/>
          <a:p>
            <a:r>
              <a:rPr lang="en-GB" dirty="0"/>
              <a:t> Personality and Health </a:t>
            </a:r>
          </a:p>
        </p:txBody>
      </p:sp>
      <p:sp>
        <p:nvSpPr>
          <p:cNvPr id="3" name="Content Placeholder 2"/>
          <p:cNvSpPr>
            <a:spLocks noGrp="1"/>
          </p:cNvSpPr>
          <p:nvPr>
            <p:ph idx="1"/>
          </p:nvPr>
        </p:nvSpPr>
        <p:spPr>
          <a:xfrm>
            <a:off x="906610" y="1701210"/>
            <a:ext cx="5515455" cy="4435548"/>
          </a:xfrm>
        </p:spPr>
        <p:txBody>
          <a:bodyPr>
            <a:normAutofit fontScale="92500" lnSpcReduction="20000"/>
          </a:bodyPr>
          <a:lstStyle/>
          <a:p>
            <a:pPr marL="0" indent="0">
              <a:buNone/>
            </a:pPr>
            <a:r>
              <a:rPr lang="en-GB" sz="2400" dirty="0"/>
              <a:t>Type A associated with increased risk of CHD (Friedman and </a:t>
            </a:r>
            <a:r>
              <a:rPr lang="en-GB" sz="2400" dirty="0" err="1"/>
              <a:t>Rosenman</a:t>
            </a:r>
            <a:r>
              <a:rPr lang="en-GB" sz="2400" dirty="0"/>
              <a:t>, 1950)</a:t>
            </a:r>
          </a:p>
          <a:p>
            <a:pPr>
              <a:buFont typeface="Wingdings" panose="05000000000000000000" pitchFamily="2" charset="2"/>
              <a:buChar char="Ø"/>
            </a:pPr>
            <a:r>
              <a:rPr lang="en-GB" sz="2400" dirty="0"/>
              <a:t> Type A characterised by achievement orientation, competitiveness, hostile….</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Type B relaxed, even tempered, amiable, philosophical……</a:t>
            </a:r>
          </a:p>
          <a:p>
            <a:endParaRPr lang="en-GB" dirty="0"/>
          </a:p>
          <a:p>
            <a:r>
              <a:rPr lang="en-GB" dirty="0"/>
              <a:t>Western Collaborative Group Study of over 3,000 men in US reported Type As 2X likely to develop CHD </a:t>
            </a:r>
          </a:p>
          <a:p>
            <a:endParaRPr lang="en-GB" dirty="0"/>
          </a:p>
        </p:txBody>
      </p:sp>
      <p:pic>
        <p:nvPicPr>
          <p:cNvPr id="5" name="Picture 4"/>
          <p:cNvPicPr>
            <a:picLocks noChangeAspect="1"/>
          </p:cNvPicPr>
          <p:nvPr/>
        </p:nvPicPr>
        <p:blipFill>
          <a:blip r:embed="rId3"/>
          <a:stretch>
            <a:fillRect/>
          </a:stretch>
        </p:blipFill>
        <p:spPr>
          <a:xfrm>
            <a:off x="6618767" y="1906411"/>
            <a:ext cx="4671637" cy="3893031"/>
          </a:xfrm>
          <a:prstGeom prst="rect">
            <a:avLst/>
          </a:prstGeom>
        </p:spPr>
      </p:pic>
      <p:sp>
        <p:nvSpPr>
          <p:cNvPr id="6" name="Rectangle 5"/>
          <p:cNvSpPr/>
          <p:nvPr/>
        </p:nvSpPr>
        <p:spPr>
          <a:xfrm>
            <a:off x="6618767" y="5817512"/>
            <a:ext cx="4800600" cy="861774"/>
          </a:xfrm>
          <a:prstGeom prst="rect">
            <a:avLst/>
          </a:prstGeom>
        </p:spPr>
        <p:txBody>
          <a:bodyPr wrap="square">
            <a:spAutoFit/>
          </a:bodyPr>
          <a:lstStyle/>
          <a:p>
            <a:r>
              <a:rPr lang="en-GB" sz="1000" dirty="0"/>
              <a:t>https://www.google.com/url?sa=i&amp;url=https%3A%2F%2Fwww.simplypsychology.org%2Fpersonality-a.html&amp;psig=AOvVaw1FlwZfMgvXRgwA4cQr2TY4&amp;ust=1611596532322000&amp;source=images&amp;cd=vfe&amp;ved=2ahUKEwjr4fSHj7XuAhUX4oUKHUzbBTEQr4kDegUIARCyAQ</a:t>
            </a:r>
          </a:p>
        </p:txBody>
      </p:sp>
    </p:spTree>
    <p:extLst>
      <p:ext uri="{BB962C8B-B14F-4D97-AF65-F5344CB8AC3E}">
        <p14:creationId xmlns:p14="http://schemas.microsoft.com/office/powerpoint/2010/main" val="2483593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846" y="505881"/>
            <a:ext cx="9404723" cy="1400530"/>
          </a:xfrm>
        </p:spPr>
        <p:txBody>
          <a:bodyPr/>
          <a:lstStyle/>
          <a:p>
            <a:r>
              <a:rPr lang="en-GB" dirty="0"/>
              <a:t> Personality and Health </a:t>
            </a:r>
          </a:p>
        </p:txBody>
      </p:sp>
      <p:sp>
        <p:nvSpPr>
          <p:cNvPr id="3" name="Content Placeholder 2"/>
          <p:cNvSpPr>
            <a:spLocks noGrp="1"/>
          </p:cNvSpPr>
          <p:nvPr>
            <p:ph idx="1"/>
          </p:nvPr>
        </p:nvSpPr>
        <p:spPr>
          <a:xfrm>
            <a:off x="906610" y="1701210"/>
            <a:ext cx="8652060" cy="4435548"/>
          </a:xfrm>
        </p:spPr>
        <p:txBody>
          <a:bodyPr>
            <a:normAutofit/>
          </a:bodyPr>
          <a:lstStyle/>
          <a:p>
            <a:r>
              <a:rPr lang="en-GB" dirty="0"/>
              <a:t>  The early association between CHD and Type A may have reflected the nature of the measures used</a:t>
            </a:r>
          </a:p>
          <a:p>
            <a:pPr lvl="1"/>
            <a:r>
              <a:rPr lang="en-GB" dirty="0"/>
              <a:t>Self report measure of chest pain (angina) rather than clinical measures such as mortality (Ragland and Brand, 1988; </a:t>
            </a:r>
            <a:r>
              <a:rPr lang="en-GB" dirty="0" err="1"/>
              <a:t>Myrtek</a:t>
            </a:r>
            <a:r>
              <a:rPr lang="en-GB" dirty="0"/>
              <a:t>, 2001).</a:t>
            </a:r>
          </a:p>
          <a:p>
            <a:pPr lvl="1"/>
            <a:endParaRPr lang="en-GB" dirty="0"/>
          </a:p>
          <a:p>
            <a:r>
              <a:rPr lang="en-GB" dirty="0"/>
              <a:t> Subsequent studies exploring the link between hostility (dimension of Type A) also showed inconsistent results. </a:t>
            </a:r>
          </a:p>
          <a:p>
            <a:endParaRPr lang="en-GB" dirty="0"/>
          </a:p>
          <a:p>
            <a:r>
              <a:rPr lang="en-GB" dirty="0"/>
              <a:t> </a:t>
            </a:r>
            <a:r>
              <a:rPr lang="en-GB" dirty="0" err="1"/>
              <a:t>Suls</a:t>
            </a:r>
            <a:r>
              <a:rPr lang="en-GB" dirty="0"/>
              <a:t> &amp; </a:t>
            </a:r>
            <a:r>
              <a:rPr lang="en-GB" dirty="0" err="1"/>
              <a:t>Bunde</a:t>
            </a:r>
            <a:r>
              <a:rPr lang="en-GB" dirty="0"/>
              <a:t> (2005) suggested that at best a weak relationship, possibly explained by the correlation of hostility with anxiety and depression. </a:t>
            </a:r>
          </a:p>
        </p:txBody>
      </p:sp>
    </p:spTree>
    <p:extLst>
      <p:ext uri="{BB962C8B-B14F-4D97-AF65-F5344CB8AC3E}">
        <p14:creationId xmlns:p14="http://schemas.microsoft.com/office/powerpoint/2010/main" val="2815856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Personality and Health </a:t>
            </a:r>
          </a:p>
        </p:txBody>
      </p:sp>
      <p:sp>
        <p:nvSpPr>
          <p:cNvPr id="3" name="Content Placeholder 2"/>
          <p:cNvSpPr>
            <a:spLocks noGrp="1"/>
          </p:cNvSpPr>
          <p:nvPr>
            <p:ph idx="1"/>
          </p:nvPr>
        </p:nvSpPr>
        <p:spPr/>
        <p:txBody>
          <a:bodyPr/>
          <a:lstStyle/>
          <a:p>
            <a:pPr marL="0" indent="0">
              <a:buNone/>
            </a:pPr>
            <a:r>
              <a:rPr lang="en-GB" dirty="0"/>
              <a:t>Type C Personality and Cancer (</a:t>
            </a:r>
            <a:r>
              <a:rPr lang="en-GB" dirty="0" err="1"/>
              <a:t>Temoshok</a:t>
            </a:r>
            <a:r>
              <a:rPr lang="en-GB" dirty="0"/>
              <a:t> &amp; Fox, 1984) </a:t>
            </a:r>
          </a:p>
          <a:p>
            <a:endParaRPr lang="en-GB" dirty="0"/>
          </a:p>
          <a:p>
            <a:r>
              <a:rPr lang="en-GB" dirty="0"/>
              <a:t> Co-operative and appeasing </a:t>
            </a:r>
          </a:p>
          <a:p>
            <a:r>
              <a:rPr lang="en-GB" dirty="0"/>
              <a:t>Compliant and passive </a:t>
            </a:r>
          </a:p>
          <a:p>
            <a:r>
              <a:rPr lang="en-GB" dirty="0"/>
              <a:t>Stoic </a:t>
            </a:r>
          </a:p>
          <a:p>
            <a:r>
              <a:rPr lang="en-GB" dirty="0"/>
              <a:t>Unassertive and self sacrificing </a:t>
            </a:r>
          </a:p>
          <a:p>
            <a:r>
              <a:rPr lang="en-GB" dirty="0"/>
              <a:t>Inhibition of negative emotions</a:t>
            </a:r>
          </a:p>
          <a:p>
            <a:endParaRPr lang="en-GB" dirty="0"/>
          </a:p>
          <a:p>
            <a:pPr marL="0" indent="0">
              <a:buNone/>
            </a:pPr>
            <a:r>
              <a:rPr lang="en-GB" dirty="0"/>
              <a:t>Research evidence suggests associated with higher incidence of cancer </a:t>
            </a:r>
          </a:p>
        </p:txBody>
      </p:sp>
    </p:spTree>
    <p:extLst>
      <p:ext uri="{BB962C8B-B14F-4D97-AF65-F5344CB8AC3E}">
        <p14:creationId xmlns:p14="http://schemas.microsoft.com/office/powerpoint/2010/main" val="4090286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Personality and Health </a:t>
            </a:r>
          </a:p>
        </p:txBody>
      </p:sp>
      <p:sp>
        <p:nvSpPr>
          <p:cNvPr id="3" name="Content Placeholder 2"/>
          <p:cNvSpPr>
            <a:spLocks noGrp="1"/>
          </p:cNvSpPr>
          <p:nvPr>
            <p:ph idx="1"/>
          </p:nvPr>
        </p:nvSpPr>
        <p:spPr/>
        <p:txBody>
          <a:bodyPr/>
          <a:lstStyle/>
          <a:p>
            <a:pPr marL="0" indent="0">
              <a:buNone/>
            </a:pPr>
            <a:r>
              <a:rPr lang="en-GB" dirty="0"/>
              <a:t>Type D Personality and CHD  (</a:t>
            </a:r>
            <a:r>
              <a:rPr lang="en-GB" dirty="0" err="1"/>
              <a:t>Denollet</a:t>
            </a:r>
            <a:r>
              <a:rPr lang="en-GB" dirty="0"/>
              <a:t> et al., 1990s)</a:t>
            </a:r>
          </a:p>
          <a:p>
            <a:pPr marL="0" indent="0">
              <a:buNone/>
            </a:pPr>
            <a:endParaRPr lang="en-GB" dirty="0"/>
          </a:p>
          <a:p>
            <a:r>
              <a:rPr lang="en-GB" dirty="0"/>
              <a:t> “distressed” personality </a:t>
            </a:r>
          </a:p>
          <a:p>
            <a:r>
              <a:rPr lang="en-GB" dirty="0"/>
              <a:t>High levels of negative affectivity </a:t>
            </a:r>
          </a:p>
          <a:p>
            <a:r>
              <a:rPr lang="en-GB" dirty="0"/>
              <a:t>High levels of social inhibition </a:t>
            </a:r>
          </a:p>
          <a:p>
            <a:endParaRPr lang="en-GB" dirty="0"/>
          </a:p>
          <a:p>
            <a:pPr marL="0" indent="0">
              <a:buNone/>
            </a:pPr>
            <a:r>
              <a:rPr lang="en-GB" dirty="0"/>
              <a:t>Research evidence suggests associated with increased mortality following a cardiac event</a:t>
            </a:r>
          </a:p>
          <a:p>
            <a:pPr marL="685800" lvl="1">
              <a:buFont typeface="Wingdings" panose="05000000000000000000" pitchFamily="2" charset="2"/>
              <a:buChar char="Ø"/>
            </a:pPr>
            <a:r>
              <a:rPr lang="en-GB" dirty="0"/>
              <a:t>may be due to physiological correlates: increased cardiovascular reactivity </a:t>
            </a:r>
          </a:p>
        </p:txBody>
      </p:sp>
    </p:spTree>
    <p:extLst>
      <p:ext uri="{BB962C8B-B14F-4D97-AF65-F5344CB8AC3E}">
        <p14:creationId xmlns:p14="http://schemas.microsoft.com/office/powerpoint/2010/main" val="1179098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Personality and Health </a:t>
            </a:r>
          </a:p>
        </p:txBody>
      </p:sp>
      <p:sp>
        <p:nvSpPr>
          <p:cNvPr id="3" name="Content Placeholder 2"/>
          <p:cNvSpPr>
            <a:spLocks noGrp="1"/>
          </p:cNvSpPr>
          <p:nvPr>
            <p:ph idx="1"/>
          </p:nvPr>
        </p:nvSpPr>
        <p:spPr>
          <a:xfrm>
            <a:off x="911926" y="2015704"/>
            <a:ext cx="6275683" cy="4195481"/>
          </a:xfrm>
        </p:spPr>
        <p:txBody>
          <a:bodyPr/>
          <a:lstStyle/>
          <a:p>
            <a:pPr marL="0" indent="0">
              <a:buNone/>
            </a:pPr>
            <a:r>
              <a:rPr lang="en-GB" b="1" dirty="0"/>
              <a:t>Conscientiousness and longevity </a:t>
            </a:r>
          </a:p>
          <a:p>
            <a:endParaRPr lang="en-GB" dirty="0"/>
          </a:p>
          <a:p>
            <a:r>
              <a:rPr lang="en-GB" dirty="0"/>
              <a:t>Kern &amp; Friedman (2008)-  meta analysis of 20 studies revealed modest but significant correlation of 0.11 between the two variables</a:t>
            </a:r>
          </a:p>
          <a:p>
            <a:endParaRPr lang="en-GB" dirty="0"/>
          </a:p>
          <a:p>
            <a:r>
              <a:rPr lang="en-GB" dirty="0"/>
              <a:t>Potentially mediated by health behaviour i.e., conscientious people are more likely to engage in beneficial health related behaviours (</a:t>
            </a:r>
            <a:r>
              <a:rPr lang="en-GB" dirty="0" err="1"/>
              <a:t>Bogg</a:t>
            </a:r>
            <a:r>
              <a:rPr lang="en-GB" dirty="0"/>
              <a:t> &amp; Roberts, 2004).</a:t>
            </a:r>
          </a:p>
          <a:p>
            <a:pPr lvl="1"/>
            <a:r>
              <a:rPr lang="en-GB" dirty="0"/>
              <a:t>Also linked to SES  </a:t>
            </a:r>
          </a:p>
        </p:txBody>
      </p:sp>
      <p:sp>
        <p:nvSpPr>
          <p:cNvPr id="4" name="Oval 3"/>
          <p:cNvSpPr/>
          <p:nvPr/>
        </p:nvSpPr>
        <p:spPr>
          <a:xfrm>
            <a:off x="7581014" y="1929809"/>
            <a:ext cx="3604437" cy="37586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Is personality likely to be a useful focus for intervention? </a:t>
            </a:r>
          </a:p>
          <a:p>
            <a:pPr algn="ctr"/>
            <a:endParaRPr lang="en-GB" dirty="0"/>
          </a:p>
          <a:p>
            <a:pPr algn="ctr"/>
            <a:r>
              <a:rPr lang="en-GB" dirty="0"/>
              <a:t>Why?</a:t>
            </a:r>
          </a:p>
          <a:p>
            <a:pPr algn="ctr"/>
            <a:r>
              <a:rPr lang="en-GB" dirty="0"/>
              <a:t>Why not? </a:t>
            </a:r>
          </a:p>
        </p:txBody>
      </p:sp>
    </p:spTree>
    <p:extLst>
      <p:ext uri="{BB962C8B-B14F-4D97-AF65-F5344CB8AC3E}">
        <p14:creationId xmlns:p14="http://schemas.microsoft.com/office/powerpoint/2010/main" val="688733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Personality and Health </a:t>
            </a:r>
          </a:p>
        </p:txBody>
      </p:sp>
      <p:sp>
        <p:nvSpPr>
          <p:cNvPr id="3" name="Content Placeholder 2"/>
          <p:cNvSpPr>
            <a:spLocks noGrp="1"/>
          </p:cNvSpPr>
          <p:nvPr>
            <p:ph idx="1"/>
          </p:nvPr>
        </p:nvSpPr>
        <p:spPr>
          <a:xfrm>
            <a:off x="911926" y="2015704"/>
            <a:ext cx="9689572" cy="4195481"/>
          </a:xfrm>
        </p:spPr>
        <p:txBody>
          <a:bodyPr/>
          <a:lstStyle/>
          <a:p>
            <a:pPr marL="0" indent="0">
              <a:buNone/>
            </a:pPr>
            <a:r>
              <a:rPr lang="en-GB" dirty="0"/>
              <a:t>Problems with current state of research into personality and health (Marks et al.  2015). </a:t>
            </a:r>
          </a:p>
          <a:p>
            <a:pPr marL="0" indent="0">
              <a:buNone/>
            </a:pPr>
            <a:endParaRPr lang="en-GB" dirty="0"/>
          </a:p>
          <a:p>
            <a:pPr marL="685800" lvl="1">
              <a:buFont typeface="Wingdings" panose="05000000000000000000" pitchFamily="2" charset="2"/>
              <a:buChar char="Ø"/>
            </a:pPr>
            <a:r>
              <a:rPr lang="en-GB" dirty="0"/>
              <a:t>  need to identify the key personality structures most associated with health </a:t>
            </a:r>
          </a:p>
          <a:p>
            <a:pPr marL="685800" lvl="1">
              <a:buFont typeface="Wingdings" panose="05000000000000000000" pitchFamily="2" charset="2"/>
              <a:buChar char="Ø"/>
            </a:pPr>
            <a:endParaRPr lang="en-GB" dirty="0"/>
          </a:p>
          <a:p>
            <a:pPr marL="685800" lvl="1">
              <a:buFont typeface="Wingdings" panose="05000000000000000000" pitchFamily="2" charset="2"/>
              <a:buChar char="Ø"/>
            </a:pPr>
            <a:r>
              <a:rPr lang="en-GB" dirty="0"/>
              <a:t>  need to identify personality variables that are associated with physiological health outcomes and not just self-reported illness </a:t>
            </a:r>
          </a:p>
          <a:p>
            <a:pPr marL="685800" lvl="1">
              <a:buFont typeface="Wingdings" panose="05000000000000000000" pitchFamily="2" charset="2"/>
              <a:buChar char="Ø"/>
            </a:pPr>
            <a:endParaRPr lang="en-GB" dirty="0"/>
          </a:p>
          <a:p>
            <a:pPr marL="685800" lvl="1">
              <a:buFont typeface="Wingdings" panose="05000000000000000000" pitchFamily="2" charset="2"/>
              <a:buChar char="Ø"/>
            </a:pPr>
            <a:r>
              <a:rPr lang="en-GB" dirty="0"/>
              <a:t>  need to explore whether interventions designed to change behaviour are more effective if they control for personality variables </a:t>
            </a:r>
          </a:p>
        </p:txBody>
      </p:sp>
    </p:spTree>
    <p:extLst>
      <p:ext uri="{BB962C8B-B14F-4D97-AF65-F5344CB8AC3E}">
        <p14:creationId xmlns:p14="http://schemas.microsoft.com/office/powerpoint/2010/main" val="1704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Psychology &amp; health </a:t>
            </a:r>
          </a:p>
        </p:txBody>
      </p:sp>
      <p:sp>
        <p:nvSpPr>
          <p:cNvPr id="3" name="Content Placeholder 2"/>
          <p:cNvSpPr>
            <a:spLocks noGrp="1"/>
          </p:cNvSpPr>
          <p:nvPr>
            <p:ph idx="1"/>
          </p:nvPr>
        </p:nvSpPr>
        <p:spPr/>
        <p:txBody>
          <a:bodyPr>
            <a:normAutofit lnSpcReduction="10000"/>
          </a:bodyPr>
          <a:lstStyle/>
          <a:p>
            <a:r>
              <a:rPr lang="en-GB" dirty="0"/>
              <a:t> optimism </a:t>
            </a:r>
          </a:p>
          <a:p>
            <a:endParaRPr lang="en-GB" dirty="0"/>
          </a:p>
          <a:p>
            <a:r>
              <a:rPr lang="en-GB" dirty="0"/>
              <a:t> life satisfaction </a:t>
            </a:r>
          </a:p>
          <a:p>
            <a:endParaRPr lang="en-GB" dirty="0"/>
          </a:p>
          <a:p>
            <a:r>
              <a:rPr lang="en-GB" dirty="0"/>
              <a:t> hardiness (buffering effect?)</a:t>
            </a:r>
          </a:p>
          <a:p>
            <a:endParaRPr lang="en-GB" dirty="0"/>
          </a:p>
          <a:p>
            <a:r>
              <a:rPr lang="en-GB" dirty="0"/>
              <a:t>self esteem </a:t>
            </a:r>
          </a:p>
          <a:p>
            <a:endParaRPr lang="en-GB" dirty="0"/>
          </a:p>
          <a:p>
            <a:r>
              <a:rPr lang="en-GB" dirty="0"/>
              <a:t>sense of coherence (perceiving world as meaningful and manageable; linked with 30% reduction in mortality in large scale study; </a:t>
            </a:r>
            <a:r>
              <a:rPr lang="en-GB" dirty="0" err="1"/>
              <a:t>Surtes</a:t>
            </a:r>
            <a:r>
              <a:rPr lang="en-GB" dirty="0"/>
              <a:t> et al. 2003)  </a:t>
            </a:r>
          </a:p>
        </p:txBody>
      </p:sp>
      <p:sp>
        <p:nvSpPr>
          <p:cNvPr id="4" name="Oval 3"/>
          <p:cNvSpPr/>
          <p:nvPr/>
        </p:nvSpPr>
        <p:spPr>
          <a:xfrm>
            <a:off x="7686308" y="1397795"/>
            <a:ext cx="3604437" cy="37586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Critical question: harm or good? </a:t>
            </a:r>
            <a:endParaRPr lang="en-GB" dirty="0"/>
          </a:p>
        </p:txBody>
      </p:sp>
    </p:spTree>
    <p:extLst>
      <p:ext uri="{BB962C8B-B14F-4D97-AF65-F5344CB8AC3E}">
        <p14:creationId xmlns:p14="http://schemas.microsoft.com/office/powerpoint/2010/main" val="3195714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Psychology &amp; health</a:t>
            </a:r>
          </a:p>
        </p:txBody>
      </p:sp>
      <p:sp>
        <p:nvSpPr>
          <p:cNvPr id="3" name="Content Placeholder 2"/>
          <p:cNvSpPr>
            <a:spLocks noGrp="1"/>
          </p:cNvSpPr>
          <p:nvPr>
            <p:ph idx="1"/>
          </p:nvPr>
        </p:nvSpPr>
        <p:spPr/>
        <p:txBody>
          <a:bodyPr>
            <a:normAutofit lnSpcReduction="10000"/>
          </a:bodyPr>
          <a:lstStyle/>
          <a:p>
            <a:r>
              <a:rPr lang="en-GB" dirty="0"/>
              <a:t> Are positive characteristics inversely related to anxiety and depression?</a:t>
            </a:r>
          </a:p>
          <a:p>
            <a:pPr lvl="1"/>
            <a:r>
              <a:rPr lang="en-GB" dirty="0" err="1"/>
              <a:t>Konttien</a:t>
            </a:r>
            <a:r>
              <a:rPr lang="en-GB" dirty="0"/>
              <a:t> et al. (2008) – strong negative correlations of above .5 – 0.6 between sense of coherence and depression and anxiety </a:t>
            </a:r>
          </a:p>
          <a:p>
            <a:pPr lvl="1"/>
            <a:endParaRPr lang="en-GB" dirty="0"/>
          </a:p>
          <a:p>
            <a:r>
              <a:rPr lang="en-GB" dirty="0"/>
              <a:t>Boehm &amp; </a:t>
            </a:r>
            <a:r>
              <a:rPr lang="en-GB" dirty="0" err="1"/>
              <a:t>Kubansky</a:t>
            </a:r>
            <a:r>
              <a:rPr lang="en-GB" dirty="0"/>
              <a:t> (2012) </a:t>
            </a:r>
          </a:p>
          <a:p>
            <a:pPr lvl="1"/>
            <a:r>
              <a:rPr lang="en-GB" dirty="0"/>
              <a:t>Strong evidence for association between psychological </a:t>
            </a:r>
            <a:r>
              <a:rPr lang="en-GB" dirty="0" err="1"/>
              <a:t>welbeing</a:t>
            </a:r>
            <a:r>
              <a:rPr lang="en-GB" dirty="0"/>
              <a:t> and cardiovascular health </a:t>
            </a:r>
          </a:p>
          <a:p>
            <a:pPr lvl="1"/>
            <a:r>
              <a:rPr lang="en-GB" dirty="0"/>
              <a:t>BUT note strong correlations between health behaviours and psychological wellbeing </a:t>
            </a:r>
          </a:p>
          <a:p>
            <a:pPr lvl="1"/>
            <a:r>
              <a:rPr lang="en-GB" dirty="0"/>
              <a:t>Changes to psychological wellbeing independent of risk factors do not have a direct effect on cardiovascular health </a:t>
            </a:r>
          </a:p>
        </p:txBody>
      </p:sp>
    </p:spTree>
    <p:extLst>
      <p:ext uri="{BB962C8B-B14F-4D97-AF65-F5344CB8AC3E}">
        <p14:creationId xmlns:p14="http://schemas.microsoft.com/office/powerpoint/2010/main" val="311814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Psychology &amp; health</a:t>
            </a:r>
          </a:p>
        </p:txBody>
      </p:sp>
      <p:sp>
        <p:nvSpPr>
          <p:cNvPr id="3" name="Content Placeholder 2"/>
          <p:cNvSpPr>
            <a:spLocks noGrp="1"/>
          </p:cNvSpPr>
          <p:nvPr>
            <p:ph idx="1"/>
          </p:nvPr>
        </p:nvSpPr>
        <p:spPr>
          <a:xfrm>
            <a:off x="875201" y="1659449"/>
            <a:ext cx="8946541" cy="4195481"/>
          </a:xfrm>
        </p:spPr>
        <p:txBody>
          <a:bodyPr>
            <a:normAutofit/>
          </a:bodyPr>
          <a:lstStyle/>
          <a:p>
            <a:pPr marL="0" indent="0">
              <a:buNone/>
            </a:pPr>
            <a:r>
              <a:rPr lang="en-GB" dirty="0"/>
              <a:t>More harm than good?: </a:t>
            </a:r>
          </a:p>
          <a:p>
            <a:pPr marL="0" indent="0">
              <a:buNone/>
            </a:pPr>
            <a:endParaRPr lang="en-GB" dirty="0"/>
          </a:p>
          <a:p>
            <a:pPr>
              <a:buFont typeface="Wingdings" panose="05000000000000000000" pitchFamily="2" charset="2"/>
              <a:buChar char="Ø"/>
            </a:pPr>
            <a:r>
              <a:rPr lang="en-GB" dirty="0"/>
              <a:t> Directs attention away from reducing health risk behaviours </a:t>
            </a:r>
          </a:p>
          <a:p>
            <a:endParaRPr lang="en-GB" dirty="0"/>
          </a:p>
          <a:p>
            <a:r>
              <a:rPr lang="en-GB" dirty="0"/>
              <a:t>Associated with the view that individuals are largely responsible for  their own health </a:t>
            </a:r>
          </a:p>
          <a:p>
            <a:endParaRPr lang="en-GB" dirty="0"/>
          </a:p>
          <a:p>
            <a:r>
              <a:rPr lang="en-GB" dirty="0"/>
              <a:t>“Fighting Spirit”  - no empirical evidence that associated with better prognosis or outcomes (Coyne &amp; </a:t>
            </a:r>
            <a:r>
              <a:rPr lang="en-GB" dirty="0" err="1"/>
              <a:t>Tennen</a:t>
            </a:r>
            <a:r>
              <a:rPr lang="en-GB" dirty="0"/>
              <a:t>, 2010).</a:t>
            </a:r>
          </a:p>
          <a:p>
            <a:pPr lvl="1"/>
            <a:r>
              <a:rPr lang="en-GB" dirty="0"/>
              <a:t>Stigma, self-blame and sense of failure </a:t>
            </a:r>
          </a:p>
          <a:p>
            <a:endParaRPr lang="en-GB" dirty="0"/>
          </a:p>
          <a:p>
            <a:endParaRPr lang="en-GB" dirty="0"/>
          </a:p>
          <a:p>
            <a:endParaRPr lang="en-GB" dirty="0"/>
          </a:p>
        </p:txBody>
      </p:sp>
    </p:spTree>
    <p:extLst>
      <p:ext uri="{BB962C8B-B14F-4D97-AF65-F5344CB8AC3E}">
        <p14:creationId xmlns:p14="http://schemas.microsoft.com/office/powerpoint/2010/main" val="1759350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psychosocial correlates </a:t>
            </a:r>
          </a:p>
        </p:txBody>
      </p:sp>
      <p:sp>
        <p:nvSpPr>
          <p:cNvPr id="3" name="Content Placeholder 2"/>
          <p:cNvSpPr>
            <a:spLocks noGrp="1"/>
          </p:cNvSpPr>
          <p:nvPr>
            <p:ph idx="1"/>
          </p:nvPr>
        </p:nvSpPr>
        <p:spPr>
          <a:xfrm>
            <a:off x="1104293" y="1591755"/>
            <a:ext cx="9942935" cy="4915371"/>
          </a:xfrm>
        </p:spPr>
        <p:txBody>
          <a:bodyPr/>
          <a:lstStyle/>
          <a:p>
            <a:r>
              <a:rPr lang="en-GB" dirty="0"/>
              <a:t>Social norms </a:t>
            </a:r>
          </a:p>
          <a:p>
            <a:endParaRPr lang="en-GB" dirty="0"/>
          </a:p>
          <a:p>
            <a:r>
              <a:rPr lang="en-GB" dirty="0"/>
              <a:t>Attitudes</a:t>
            </a:r>
          </a:p>
          <a:p>
            <a:endParaRPr lang="en-GB" dirty="0"/>
          </a:p>
          <a:p>
            <a:r>
              <a:rPr lang="en-GB" dirty="0"/>
              <a:t>Risk perception </a:t>
            </a:r>
          </a:p>
          <a:p>
            <a:endParaRPr lang="en-GB" dirty="0"/>
          </a:p>
          <a:p>
            <a:r>
              <a:rPr lang="en-GB" dirty="0"/>
              <a:t>Motivation </a:t>
            </a:r>
          </a:p>
          <a:p>
            <a:endParaRPr lang="en-GB" dirty="0"/>
          </a:p>
          <a:p>
            <a:r>
              <a:rPr lang="en-GB" dirty="0"/>
              <a:t>Self efficacy </a:t>
            </a:r>
          </a:p>
          <a:p>
            <a:endParaRPr lang="en-GB" dirty="0"/>
          </a:p>
        </p:txBody>
      </p:sp>
      <p:sp>
        <p:nvSpPr>
          <p:cNvPr id="4" name="Oval 3"/>
          <p:cNvSpPr/>
          <p:nvPr/>
        </p:nvSpPr>
        <p:spPr>
          <a:xfrm>
            <a:off x="6214731" y="1685259"/>
            <a:ext cx="4322134" cy="40084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Underpin many health psychology theories and models</a:t>
            </a:r>
          </a:p>
          <a:p>
            <a:pPr algn="ctr"/>
            <a:endParaRPr lang="en-GB" dirty="0"/>
          </a:p>
          <a:p>
            <a:pPr algn="ctr"/>
            <a:r>
              <a:rPr lang="en-GB" dirty="0"/>
              <a:t>More conducive to intervention? </a:t>
            </a:r>
          </a:p>
          <a:p>
            <a:pPr algn="ctr"/>
            <a:r>
              <a:rPr lang="en-GB" dirty="0"/>
              <a:t>Why? </a:t>
            </a:r>
          </a:p>
          <a:p>
            <a:pPr algn="ctr"/>
            <a:r>
              <a:rPr lang="en-GB" dirty="0"/>
              <a:t>Why not? </a:t>
            </a:r>
          </a:p>
        </p:txBody>
      </p:sp>
    </p:spTree>
    <p:extLst>
      <p:ext uri="{BB962C8B-B14F-4D97-AF65-F5344CB8AC3E}">
        <p14:creationId xmlns:p14="http://schemas.microsoft.com/office/powerpoint/2010/main" val="426717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83E4A-01EE-0D9D-9E6E-905ACB6353A2}"/>
              </a:ext>
            </a:extLst>
          </p:cNvPr>
          <p:cNvSpPr>
            <a:spLocks noGrp="1"/>
          </p:cNvSpPr>
          <p:nvPr>
            <p:ph type="title"/>
          </p:nvPr>
        </p:nvSpPr>
        <p:spPr>
          <a:xfrm>
            <a:off x="3175666" y="2028470"/>
            <a:ext cx="9404723" cy="1400530"/>
          </a:xfrm>
        </p:spPr>
        <p:txBody>
          <a:bodyPr/>
          <a:lstStyle/>
          <a:p>
            <a:r>
              <a:rPr lang="en-GB" dirty="0"/>
              <a:t>Coffee Break</a:t>
            </a:r>
          </a:p>
        </p:txBody>
      </p:sp>
    </p:spTree>
    <p:extLst>
      <p:ext uri="{BB962C8B-B14F-4D97-AF65-F5344CB8AC3E}">
        <p14:creationId xmlns:p14="http://schemas.microsoft.com/office/powerpoint/2010/main" val="3630426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sz="3600" dirty="0"/>
              <a:t>Theories of Health Behaviour </a:t>
            </a:r>
          </a:p>
        </p:txBody>
      </p:sp>
      <p:sp>
        <p:nvSpPr>
          <p:cNvPr id="46083" name="Content Placeholder 2"/>
          <p:cNvSpPr>
            <a:spLocks noGrp="1"/>
          </p:cNvSpPr>
          <p:nvPr>
            <p:ph idx="1"/>
          </p:nvPr>
        </p:nvSpPr>
        <p:spPr>
          <a:xfrm>
            <a:off x="901902" y="1478812"/>
            <a:ext cx="8229600" cy="4525962"/>
          </a:xfrm>
        </p:spPr>
        <p:txBody>
          <a:bodyPr>
            <a:noAutofit/>
          </a:bodyPr>
          <a:lstStyle/>
          <a:p>
            <a:r>
              <a:rPr lang="en-GB" altLang="en-US" dirty="0"/>
              <a:t>Social Cognition Models</a:t>
            </a:r>
          </a:p>
          <a:p>
            <a:pPr lvl="1"/>
            <a:r>
              <a:rPr lang="en-GB" altLang="en-US" dirty="0"/>
              <a:t>Health Belief Model (</a:t>
            </a:r>
            <a:r>
              <a:rPr lang="en-GB" altLang="en-US" dirty="0" err="1"/>
              <a:t>Rosenstock</a:t>
            </a:r>
            <a:r>
              <a:rPr lang="en-GB" altLang="en-US" dirty="0"/>
              <a:t>, 1966) </a:t>
            </a:r>
          </a:p>
          <a:p>
            <a:pPr lvl="1"/>
            <a:r>
              <a:rPr lang="en-GB" altLang="en-US" dirty="0"/>
              <a:t>Theory of Planned Behaviour (</a:t>
            </a:r>
            <a:r>
              <a:rPr lang="en-GB" altLang="en-US" dirty="0" err="1"/>
              <a:t>Ajzen</a:t>
            </a:r>
            <a:r>
              <a:rPr lang="en-GB" altLang="en-US" dirty="0"/>
              <a:t>, 1985, 1991)</a:t>
            </a:r>
          </a:p>
          <a:p>
            <a:pPr lvl="1"/>
            <a:endParaRPr lang="en-GB" altLang="en-US" dirty="0"/>
          </a:p>
          <a:p>
            <a:r>
              <a:rPr lang="en-GB" altLang="en-US" dirty="0"/>
              <a:t>Stage theories</a:t>
            </a:r>
          </a:p>
          <a:p>
            <a:pPr lvl="1"/>
            <a:r>
              <a:rPr lang="en-GB" altLang="en-US" dirty="0" err="1"/>
              <a:t>Transtheoretical</a:t>
            </a:r>
            <a:r>
              <a:rPr lang="en-GB" altLang="en-US" dirty="0"/>
              <a:t> Model (</a:t>
            </a:r>
            <a:r>
              <a:rPr lang="en-GB" altLang="en-US" dirty="0" err="1"/>
              <a:t>Prochaska</a:t>
            </a:r>
            <a:r>
              <a:rPr lang="en-GB" altLang="en-US" dirty="0"/>
              <a:t> &amp; </a:t>
            </a:r>
            <a:r>
              <a:rPr lang="en-GB" altLang="en-US" dirty="0" err="1"/>
              <a:t>DiClemente</a:t>
            </a:r>
            <a:r>
              <a:rPr lang="en-GB" altLang="en-US" dirty="0"/>
              <a:t>, 1984)</a:t>
            </a:r>
          </a:p>
          <a:p>
            <a:endParaRPr lang="en-GB" altLang="en-US" dirty="0"/>
          </a:p>
          <a:p>
            <a:r>
              <a:rPr lang="en-GB" altLang="en-US" dirty="0"/>
              <a:t>Models of motivation </a:t>
            </a:r>
          </a:p>
          <a:p>
            <a:pPr lvl="1"/>
            <a:r>
              <a:rPr lang="en-GB" altLang="en-US" dirty="0"/>
              <a:t>Protection motivation theory (Rogers, 1975)</a:t>
            </a:r>
          </a:p>
          <a:p>
            <a:pPr lvl="1"/>
            <a:r>
              <a:rPr lang="en-GB" altLang="en-US" dirty="0"/>
              <a:t>PRIME theory (West, 2006)</a:t>
            </a:r>
          </a:p>
        </p:txBody>
      </p:sp>
    </p:spTree>
    <p:extLst>
      <p:ext uri="{BB962C8B-B14F-4D97-AF65-F5344CB8AC3E}">
        <p14:creationId xmlns:p14="http://schemas.microsoft.com/office/powerpoint/2010/main" val="3263319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222679" y="381001"/>
            <a:ext cx="8382000" cy="838200"/>
          </a:xfrm>
        </p:spPr>
        <p:txBody>
          <a:bodyPr/>
          <a:lstStyle/>
          <a:p>
            <a:r>
              <a:rPr lang="en-US" altLang="en-US" sz="2400" dirty="0"/>
              <a:t>The Health Belief Model (</a:t>
            </a:r>
            <a:r>
              <a:rPr lang="en-GB" altLang="en-US" sz="2400" dirty="0" err="1"/>
              <a:t>Rosenstock</a:t>
            </a:r>
            <a:r>
              <a:rPr lang="en-GB" altLang="en-US" sz="2400" dirty="0"/>
              <a:t>, 1974)</a:t>
            </a:r>
            <a:r>
              <a:rPr lang="en-US" altLang="en-US" sz="2400" dirty="0"/>
              <a:t> </a:t>
            </a:r>
          </a:p>
        </p:txBody>
      </p:sp>
      <p:pic>
        <p:nvPicPr>
          <p:cNvPr id="49156" name="Picture 6" descr="C05NF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3426" y="1219201"/>
            <a:ext cx="8183563" cy="407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7988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83758" y="541539"/>
            <a:ext cx="9255617" cy="838200"/>
          </a:xfrm>
        </p:spPr>
        <p:txBody>
          <a:bodyPr>
            <a:normAutofit/>
          </a:bodyPr>
          <a:lstStyle/>
          <a:p>
            <a:pPr eaLnBrk="1" hangingPunct="1">
              <a:defRPr/>
            </a:pPr>
            <a:r>
              <a:rPr lang="en-US" sz="2800" dirty="0"/>
              <a:t>The Theory of Planned Behaviour (</a:t>
            </a:r>
            <a:r>
              <a:rPr lang="en-US" sz="2800" dirty="0" err="1"/>
              <a:t>Azjen</a:t>
            </a:r>
            <a:r>
              <a:rPr lang="en-US" sz="2800" dirty="0"/>
              <a:t>, 1985, 1991)</a:t>
            </a:r>
          </a:p>
        </p:txBody>
      </p:sp>
      <p:pic>
        <p:nvPicPr>
          <p:cNvPr id="53252" name="Picture 6" descr="C05NF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7492" y="1336853"/>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7488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1756201" y="321950"/>
            <a:ext cx="8229600" cy="1143000"/>
          </a:xfrm>
        </p:spPr>
        <p:txBody>
          <a:bodyPr/>
          <a:lstStyle/>
          <a:p>
            <a:r>
              <a:rPr lang="en-GB" altLang="en-US" dirty="0"/>
              <a:t>Evaluation of TRA/TPB</a:t>
            </a:r>
          </a:p>
        </p:txBody>
      </p:sp>
      <p:sp>
        <p:nvSpPr>
          <p:cNvPr id="54275" name="Content Placeholder 2"/>
          <p:cNvSpPr>
            <a:spLocks noGrp="1"/>
          </p:cNvSpPr>
          <p:nvPr>
            <p:ph idx="1"/>
          </p:nvPr>
        </p:nvSpPr>
        <p:spPr>
          <a:xfrm>
            <a:off x="1593069" y="1418711"/>
            <a:ext cx="8229600" cy="4525962"/>
          </a:xfrm>
        </p:spPr>
        <p:txBody>
          <a:bodyPr>
            <a:normAutofit lnSpcReduction="10000"/>
          </a:bodyPr>
          <a:lstStyle/>
          <a:p>
            <a:r>
              <a:rPr lang="en-GB" altLang="en-US" dirty="0"/>
              <a:t>Attitudes and social norms strongly predictive of intention to engage in behaviour </a:t>
            </a:r>
          </a:p>
          <a:p>
            <a:pPr lvl="1"/>
            <a:r>
              <a:rPr lang="en-GB" altLang="en-US" dirty="0"/>
              <a:t>(e.g., Conner &amp; Sparks, 1996, r=.67)</a:t>
            </a:r>
          </a:p>
          <a:p>
            <a:endParaRPr lang="en-GB" altLang="en-US" dirty="0"/>
          </a:p>
          <a:p>
            <a:r>
              <a:rPr lang="en-GB" altLang="en-US" dirty="0"/>
              <a:t>Relationship between intention and actually engaging in behaviour can be lower </a:t>
            </a:r>
          </a:p>
          <a:p>
            <a:pPr lvl="1"/>
            <a:r>
              <a:rPr lang="en-GB" altLang="en-US" dirty="0"/>
              <a:t>(e.g., Conner &amp; Sparks, 1996 r= .50 to .60)</a:t>
            </a:r>
          </a:p>
          <a:p>
            <a:pPr lvl="1"/>
            <a:r>
              <a:rPr lang="en-GB" altLang="en-US" dirty="0"/>
              <a:t>Variation across studies/measures used.</a:t>
            </a:r>
          </a:p>
          <a:p>
            <a:pPr lvl="1"/>
            <a:endParaRPr lang="en-GB" altLang="en-US" dirty="0"/>
          </a:p>
          <a:p>
            <a:r>
              <a:rPr lang="en-GB" altLang="en-US" dirty="0"/>
              <a:t>Intentions do not always predict behaviour</a:t>
            </a:r>
          </a:p>
          <a:p>
            <a:pPr lvl="1"/>
            <a:r>
              <a:rPr lang="en-GB" altLang="en-US" dirty="0"/>
              <a:t>Competing intentions</a:t>
            </a:r>
          </a:p>
          <a:p>
            <a:pPr lvl="1"/>
            <a:r>
              <a:rPr lang="en-GB" altLang="en-US" dirty="0"/>
              <a:t>Implementation Intentions (</a:t>
            </a:r>
            <a:r>
              <a:rPr lang="en-GB" altLang="en-US" dirty="0" err="1"/>
              <a:t>Gollwitzer</a:t>
            </a:r>
            <a:r>
              <a:rPr lang="en-GB" altLang="en-US" dirty="0"/>
              <a:t>, 1993)</a:t>
            </a:r>
          </a:p>
          <a:p>
            <a:pPr lvl="1"/>
            <a:endParaRPr lang="en-GB" altLang="en-US" dirty="0"/>
          </a:p>
          <a:p>
            <a:endParaRPr lang="en-GB" altLang="en-US" dirty="0"/>
          </a:p>
        </p:txBody>
      </p:sp>
    </p:spTree>
    <p:extLst>
      <p:ext uri="{BB962C8B-B14F-4D97-AF65-F5344CB8AC3E}">
        <p14:creationId xmlns:p14="http://schemas.microsoft.com/office/powerpoint/2010/main" val="2496795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19288" y="333375"/>
            <a:ext cx="8382000" cy="838200"/>
          </a:xfrm>
        </p:spPr>
        <p:txBody>
          <a:bodyPr/>
          <a:lstStyle/>
          <a:p>
            <a:pPr eaLnBrk="1" hangingPunct="1"/>
            <a:r>
              <a:rPr lang="en-US" altLang="en-US" sz="3200" dirty="0"/>
              <a:t>Critical Evaluation of The TPB</a:t>
            </a:r>
          </a:p>
        </p:txBody>
      </p:sp>
      <p:sp>
        <p:nvSpPr>
          <p:cNvPr id="59395" name="Rectangle 3"/>
          <p:cNvSpPr>
            <a:spLocks noGrp="1" noChangeArrowheads="1"/>
          </p:cNvSpPr>
          <p:nvPr>
            <p:ph idx="1"/>
          </p:nvPr>
        </p:nvSpPr>
        <p:spPr>
          <a:xfrm>
            <a:off x="1456902" y="1590430"/>
            <a:ext cx="8112125" cy="4481512"/>
          </a:xfrm>
        </p:spPr>
        <p:txBody>
          <a:bodyPr>
            <a:normAutofit/>
          </a:bodyPr>
          <a:lstStyle/>
          <a:p>
            <a:pPr marL="0" indent="0">
              <a:lnSpc>
                <a:spcPct val="80000"/>
              </a:lnSpc>
              <a:spcBef>
                <a:spcPct val="15000"/>
              </a:spcBef>
              <a:buNone/>
            </a:pPr>
            <a:r>
              <a:rPr lang="en-US" altLang="en-US" sz="1800" b="1" dirty="0"/>
              <a:t>Original model does not include direct recognition of: </a:t>
            </a:r>
          </a:p>
          <a:p>
            <a:pPr>
              <a:lnSpc>
                <a:spcPct val="80000"/>
              </a:lnSpc>
              <a:spcBef>
                <a:spcPct val="15000"/>
              </a:spcBef>
              <a:buFont typeface="Wingdings" panose="05000000000000000000" pitchFamily="2" charset="2"/>
              <a:buChar char="q"/>
            </a:pPr>
            <a:endParaRPr lang="en-US" altLang="en-US" sz="1800" b="1" dirty="0"/>
          </a:p>
          <a:p>
            <a:pPr>
              <a:lnSpc>
                <a:spcPct val="80000"/>
              </a:lnSpc>
              <a:spcBef>
                <a:spcPct val="15000"/>
              </a:spcBef>
              <a:buFont typeface="Wingdings" panose="05000000000000000000" pitchFamily="2" charset="2"/>
              <a:buChar char="q"/>
            </a:pPr>
            <a:r>
              <a:rPr lang="en-US" altLang="en-US" sz="1800" b="1" dirty="0"/>
              <a:t>Moral norms</a:t>
            </a:r>
            <a:r>
              <a:rPr lang="en-US" altLang="en-US" sz="1800" dirty="0"/>
              <a:t> </a:t>
            </a:r>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r>
              <a:rPr lang="en-US" altLang="en-US" sz="1800" b="1" dirty="0"/>
              <a:t>Anticipatory regret </a:t>
            </a:r>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r>
              <a:rPr lang="en-US" altLang="en-US" sz="1800" b="1" dirty="0"/>
              <a:t>Self-identity</a:t>
            </a:r>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r>
              <a:rPr lang="en-US" altLang="en-US" sz="1800" b="1" dirty="0"/>
              <a:t>Implementation intentions</a:t>
            </a:r>
          </a:p>
          <a:p>
            <a:pPr>
              <a:lnSpc>
                <a:spcPct val="80000"/>
              </a:lnSpc>
              <a:spcBef>
                <a:spcPct val="15000"/>
              </a:spcBef>
              <a:buFont typeface="Wingdings" panose="05000000000000000000" pitchFamily="2" charset="2"/>
              <a:buChar char="q"/>
            </a:pPr>
            <a:endParaRPr lang="en-US" altLang="en-US" sz="1800" b="1" dirty="0"/>
          </a:p>
          <a:p>
            <a:pPr>
              <a:lnSpc>
                <a:spcPct val="80000"/>
              </a:lnSpc>
              <a:spcBef>
                <a:spcPct val="15000"/>
              </a:spcBef>
              <a:buFont typeface="Wingdings" panose="05000000000000000000" pitchFamily="2" charset="2"/>
              <a:buChar char="q"/>
            </a:pPr>
            <a:endParaRPr lang="en-US" altLang="en-US" sz="1800" dirty="0"/>
          </a:p>
          <a:p>
            <a:pPr>
              <a:lnSpc>
                <a:spcPct val="80000"/>
              </a:lnSpc>
              <a:spcBef>
                <a:spcPct val="15000"/>
              </a:spcBef>
              <a:buFont typeface="Wingdings" panose="05000000000000000000" pitchFamily="2" charset="2"/>
              <a:buChar char="q"/>
            </a:pPr>
            <a:r>
              <a:rPr lang="en-GB" altLang="en-US" sz="1800" b="1" dirty="0"/>
              <a:t>self-efficacy beliefs vs. perceived behavioural control beliefs</a:t>
            </a:r>
            <a:endParaRPr lang="en-US" altLang="en-US" sz="1800" dirty="0"/>
          </a:p>
        </p:txBody>
      </p:sp>
    </p:spTree>
    <p:extLst>
      <p:ext uri="{BB962C8B-B14F-4D97-AF65-F5344CB8AC3E}">
        <p14:creationId xmlns:p14="http://schemas.microsoft.com/office/powerpoint/2010/main" val="1202020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lstStyle/>
          <a:p>
            <a:pPr eaLnBrk="1" hangingPunct="1"/>
            <a:r>
              <a:rPr lang="en-US" altLang="en-US" sz="3200" dirty="0"/>
              <a:t>Critical Evaluation of Social Cognition Models</a:t>
            </a:r>
          </a:p>
        </p:txBody>
      </p:sp>
      <p:sp>
        <p:nvSpPr>
          <p:cNvPr id="60419" name="Content Placeholder 2"/>
          <p:cNvSpPr>
            <a:spLocks noGrp="1"/>
          </p:cNvSpPr>
          <p:nvPr>
            <p:ph idx="1"/>
          </p:nvPr>
        </p:nvSpPr>
        <p:spPr>
          <a:xfrm>
            <a:off x="1361249" y="1438924"/>
            <a:ext cx="8229600" cy="5040312"/>
          </a:xfrm>
        </p:spPr>
        <p:txBody>
          <a:bodyPr>
            <a:normAutofit/>
          </a:bodyPr>
          <a:lstStyle/>
          <a:p>
            <a:r>
              <a:rPr lang="en-GB" altLang="en-US" sz="1800" dirty="0"/>
              <a:t>Social cognition models assume we are always rational decision-makers</a:t>
            </a:r>
          </a:p>
          <a:p>
            <a:endParaRPr lang="en-GB" altLang="en-US" sz="1800" dirty="0"/>
          </a:p>
          <a:p>
            <a:r>
              <a:rPr lang="en-GB" altLang="en-US" sz="1800" dirty="0"/>
              <a:t>Do we always deliberately and consciously weigh up the “pros” and “cons” of a given behaviour?</a:t>
            </a:r>
          </a:p>
          <a:p>
            <a:pPr lvl="1"/>
            <a:r>
              <a:rPr lang="en-GB" altLang="en-US" sz="1600" dirty="0"/>
              <a:t>What about behavioural choices that have become routine or automatic?</a:t>
            </a:r>
          </a:p>
          <a:p>
            <a:pPr lvl="1"/>
            <a:r>
              <a:rPr lang="en-GB" altLang="en-US" sz="1600" dirty="0"/>
              <a:t>How easy it is change attitudes/beliefs underpinning such behaviours?</a:t>
            </a:r>
          </a:p>
          <a:p>
            <a:pPr>
              <a:buFontTx/>
              <a:buNone/>
            </a:pPr>
            <a:endParaRPr lang="en-GB" altLang="en-US" sz="1800" dirty="0"/>
          </a:p>
          <a:p>
            <a:r>
              <a:rPr lang="en-GB" altLang="en-US" sz="1800" dirty="0"/>
              <a:t>Are our attitudes and beliefs about e.g., social norms fixed and stable?  </a:t>
            </a:r>
          </a:p>
          <a:p>
            <a:pPr lvl="1"/>
            <a:r>
              <a:rPr lang="en-GB" altLang="en-US" sz="1600" dirty="0"/>
              <a:t>May explain variability in predictive value of models</a:t>
            </a:r>
          </a:p>
          <a:p>
            <a:endParaRPr lang="en-GB" altLang="en-US" sz="1800" dirty="0"/>
          </a:p>
          <a:p>
            <a:endParaRPr lang="en-GB" altLang="en-US" sz="1800" dirty="0"/>
          </a:p>
          <a:p>
            <a:endParaRPr lang="en-GB" altLang="en-US" dirty="0"/>
          </a:p>
          <a:p>
            <a:endParaRPr lang="en-GB" altLang="en-US" dirty="0"/>
          </a:p>
        </p:txBody>
      </p:sp>
    </p:spTree>
    <p:extLst>
      <p:ext uri="{BB962C8B-B14F-4D97-AF65-F5344CB8AC3E}">
        <p14:creationId xmlns:p14="http://schemas.microsoft.com/office/powerpoint/2010/main" val="2288773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275344" y="466457"/>
            <a:ext cx="8382000" cy="838200"/>
          </a:xfrm>
        </p:spPr>
        <p:txBody>
          <a:bodyPr/>
          <a:lstStyle/>
          <a:p>
            <a:pPr eaLnBrk="1" hangingPunct="1"/>
            <a:r>
              <a:rPr lang="en-US" altLang="en-US" sz="3200" dirty="0"/>
              <a:t>Critical Evaluation of The TPB</a:t>
            </a:r>
          </a:p>
        </p:txBody>
      </p:sp>
      <p:sp>
        <p:nvSpPr>
          <p:cNvPr id="3" name="Content Placeholder 2"/>
          <p:cNvSpPr>
            <a:spLocks noGrp="1"/>
          </p:cNvSpPr>
          <p:nvPr>
            <p:ph idx="1"/>
          </p:nvPr>
        </p:nvSpPr>
        <p:spPr>
          <a:xfrm>
            <a:off x="1487510" y="1702538"/>
            <a:ext cx="8229600" cy="4359118"/>
          </a:xfrm>
        </p:spPr>
        <p:txBody>
          <a:bodyPr>
            <a:normAutofit/>
          </a:bodyPr>
          <a:lstStyle/>
          <a:p>
            <a:pPr>
              <a:defRPr/>
            </a:pPr>
            <a:r>
              <a:rPr lang="en-GB" dirty="0"/>
              <a:t>Time to retire the Theory of Planned Behaviour</a:t>
            </a:r>
            <a:r>
              <a:rPr lang="en-GB" sz="1600" dirty="0"/>
              <a:t>?</a:t>
            </a:r>
          </a:p>
          <a:p>
            <a:pPr marL="457200" lvl="1" indent="0">
              <a:buNone/>
              <a:defRPr/>
            </a:pPr>
            <a:r>
              <a:rPr lang="en-GB" sz="1400" dirty="0" err="1"/>
              <a:t>Sniehotta</a:t>
            </a:r>
            <a:r>
              <a:rPr lang="en-GB" sz="1400" dirty="0"/>
              <a:t>, </a:t>
            </a:r>
            <a:r>
              <a:rPr lang="en-GB" sz="1400" dirty="0" err="1"/>
              <a:t>Presseau</a:t>
            </a:r>
            <a:r>
              <a:rPr lang="en-GB" sz="1400" dirty="0"/>
              <a:t> &amp; Araujo-</a:t>
            </a:r>
            <a:r>
              <a:rPr lang="en-GB" sz="1400" dirty="0" err="1"/>
              <a:t>Soares</a:t>
            </a:r>
            <a:r>
              <a:rPr lang="en-GB" sz="1400" dirty="0"/>
              <a:t> (2014): critique</a:t>
            </a:r>
          </a:p>
          <a:p>
            <a:pPr marL="457200" lvl="1" indent="0">
              <a:buNone/>
              <a:defRPr/>
            </a:pPr>
            <a:endParaRPr lang="en-GB" sz="1400" dirty="0"/>
          </a:p>
          <a:p>
            <a:pPr>
              <a:defRPr/>
            </a:pPr>
            <a:r>
              <a:rPr lang="en-GB" sz="1800" dirty="0"/>
              <a:t>Limited predictive validity </a:t>
            </a:r>
          </a:p>
          <a:p>
            <a:pPr lvl="1">
              <a:defRPr/>
            </a:pPr>
            <a:r>
              <a:rPr lang="en-GB" sz="1600" dirty="0"/>
              <a:t>Intention behaviour gap and “inclined abstainers”</a:t>
            </a:r>
          </a:p>
          <a:p>
            <a:pPr lvl="1">
              <a:defRPr/>
            </a:pPr>
            <a:r>
              <a:rPr lang="en-GB" sz="1600" dirty="0"/>
              <a:t>Behaviour change interventions based on TPB not strongly supported </a:t>
            </a:r>
          </a:p>
          <a:p>
            <a:pPr lvl="1">
              <a:defRPr/>
            </a:pPr>
            <a:endParaRPr lang="en-GB" sz="1600" dirty="0"/>
          </a:p>
          <a:p>
            <a:pPr>
              <a:defRPr/>
            </a:pPr>
            <a:r>
              <a:rPr lang="en-GB" sz="1800" dirty="0"/>
              <a:t>Experimental tests of TPB rare and not supportive of theory’s assumptions</a:t>
            </a:r>
          </a:p>
          <a:p>
            <a:pPr>
              <a:defRPr/>
            </a:pPr>
            <a:endParaRPr lang="en-GB" sz="1800" dirty="0"/>
          </a:p>
          <a:p>
            <a:pPr>
              <a:defRPr/>
            </a:pPr>
            <a:r>
              <a:rPr lang="en-GB" sz="1800" dirty="0"/>
              <a:t>Excludes unconscious influences on behaviour </a:t>
            </a:r>
          </a:p>
          <a:p>
            <a:pPr>
              <a:defRPr/>
            </a:pPr>
            <a:endParaRPr lang="en-GB" dirty="0"/>
          </a:p>
          <a:p>
            <a:pPr>
              <a:defRPr/>
            </a:pPr>
            <a:endParaRPr lang="en-GB" dirty="0"/>
          </a:p>
          <a:p>
            <a:pPr marL="457200" lvl="1" indent="0">
              <a:buNone/>
              <a:defRPr/>
            </a:pPr>
            <a:endParaRPr lang="en-GB" sz="1400" dirty="0"/>
          </a:p>
          <a:p>
            <a:pPr lvl="1">
              <a:defRPr/>
            </a:pPr>
            <a:endParaRPr lang="en-GB" sz="1400" dirty="0"/>
          </a:p>
          <a:p>
            <a:pPr lvl="1">
              <a:defRPr/>
            </a:pPr>
            <a:endParaRPr lang="en-GB" sz="1400" dirty="0"/>
          </a:p>
          <a:p>
            <a:pPr lvl="1">
              <a:defRPr/>
            </a:pPr>
            <a:endParaRPr lang="en-GB" sz="1400" dirty="0"/>
          </a:p>
        </p:txBody>
      </p:sp>
    </p:spTree>
    <p:extLst>
      <p:ext uri="{BB962C8B-B14F-4D97-AF65-F5344CB8AC3E}">
        <p14:creationId xmlns:p14="http://schemas.microsoft.com/office/powerpoint/2010/main" val="1667538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064989" y="260395"/>
            <a:ext cx="8382000" cy="838200"/>
          </a:xfrm>
        </p:spPr>
        <p:txBody>
          <a:bodyPr/>
          <a:lstStyle/>
          <a:p>
            <a:pPr eaLnBrk="1" hangingPunct="1"/>
            <a:r>
              <a:rPr lang="en-US" altLang="en-US" sz="3200" dirty="0"/>
              <a:t>Critical Evaluation of The TPB</a:t>
            </a:r>
          </a:p>
        </p:txBody>
      </p:sp>
      <p:sp>
        <p:nvSpPr>
          <p:cNvPr id="3" name="Content Placeholder 2"/>
          <p:cNvSpPr>
            <a:spLocks noGrp="1"/>
          </p:cNvSpPr>
          <p:nvPr>
            <p:ph idx="1"/>
          </p:nvPr>
        </p:nvSpPr>
        <p:spPr>
          <a:xfrm>
            <a:off x="862886" y="962898"/>
            <a:ext cx="9723548" cy="5519468"/>
          </a:xfrm>
        </p:spPr>
        <p:txBody>
          <a:bodyPr>
            <a:noAutofit/>
          </a:bodyPr>
          <a:lstStyle/>
          <a:p>
            <a:pPr>
              <a:defRPr/>
            </a:pPr>
            <a:r>
              <a:rPr lang="en-GB" sz="1600" dirty="0"/>
              <a:t>Time to retire the Theory of Planned Behaviour?</a:t>
            </a:r>
          </a:p>
          <a:p>
            <a:pPr marL="457200" lvl="1" indent="0">
              <a:buNone/>
              <a:defRPr/>
            </a:pPr>
            <a:r>
              <a:rPr lang="en-GB" sz="1400" dirty="0" err="1"/>
              <a:t>Azjen</a:t>
            </a:r>
            <a:r>
              <a:rPr lang="en-GB" sz="1400" dirty="0"/>
              <a:t> response (2014) – TPB alive and well!</a:t>
            </a:r>
          </a:p>
          <a:p>
            <a:pPr marL="457200" lvl="1" indent="0">
              <a:buNone/>
              <a:defRPr/>
            </a:pPr>
            <a:endParaRPr lang="en-GB" sz="1600" dirty="0"/>
          </a:p>
          <a:p>
            <a:pPr>
              <a:defRPr/>
            </a:pPr>
            <a:r>
              <a:rPr lang="en-GB" sz="1600" dirty="0"/>
              <a:t>Arguments are misguided and based on a poor understanding of TPB</a:t>
            </a:r>
          </a:p>
          <a:p>
            <a:pPr>
              <a:defRPr/>
            </a:pPr>
            <a:endParaRPr lang="en-GB" sz="1600" dirty="0"/>
          </a:p>
          <a:p>
            <a:pPr>
              <a:defRPr/>
            </a:pPr>
            <a:r>
              <a:rPr lang="en-GB" sz="1600" dirty="0"/>
              <a:t>TPB predicts links between intentions and attitudes, subjective norm and PBC well </a:t>
            </a:r>
          </a:p>
          <a:p>
            <a:pPr lvl="1">
              <a:defRPr/>
            </a:pPr>
            <a:r>
              <a:rPr lang="en-GB" sz="1400" dirty="0"/>
              <a:t>Link between intentions and actual behaviour are complex due to events occurring between intention and actual behaviour being carried out </a:t>
            </a:r>
          </a:p>
          <a:p>
            <a:pPr lvl="1">
              <a:defRPr/>
            </a:pPr>
            <a:r>
              <a:rPr lang="en-GB" sz="1400" dirty="0"/>
              <a:t>Additional variables e.g. anticipated affect (guilt, regret, pleasure) can improve prediction of intentions-behaviour </a:t>
            </a:r>
          </a:p>
          <a:p>
            <a:pPr>
              <a:defRPr/>
            </a:pPr>
            <a:endParaRPr lang="en-GB" sz="1400" dirty="0"/>
          </a:p>
          <a:p>
            <a:pPr>
              <a:defRPr/>
            </a:pPr>
            <a:r>
              <a:rPr lang="en-GB" sz="1600" dirty="0"/>
              <a:t>TPB does not assume people always behave in a rational manner – beliefs may be irrational or biased.</a:t>
            </a:r>
          </a:p>
          <a:p>
            <a:pPr>
              <a:defRPr/>
            </a:pPr>
            <a:endParaRPr lang="en-GB" sz="1600" dirty="0"/>
          </a:p>
          <a:p>
            <a:pPr>
              <a:defRPr/>
            </a:pPr>
            <a:r>
              <a:rPr lang="en-GB" sz="1600" dirty="0"/>
              <a:t>TPB not a theory of “behaviour change” but a theory explaining intentions and behaviour </a:t>
            </a:r>
          </a:p>
          <a:p>
            <a:pPr>
              <a:defRPr/>
            </a:pPr>
            <a:endParaRPr lang="en-GB" sz="1800" dirty="0"/>
          </a:p>
          <a:p>
            <a:pPr lvl="1">
              <a:defRPr/>
            </a:pPr>
            <a:endParaRPr lang="en-GB" sz="1600" dirty="0"/>
          </a:p>
          <a:p>
            <a:pPr lvl="1">
              <a:defRPr/>
            </a:pPr>
            <a:endParaRPr lang="en-GB" sz="1600" dirty="0"/>
          </a:p>
        </p:txBody>
      </p:sp>
    </p:spTree>
    <p:extLst>
      <p:ext uri="{BB962C8B-B14F-4D97-AF65-F5344CB8AC3E}">
        <p14:creationId xmlns:p14="http://schemas.microsoft.com/office/powerpoint/2010/main" val="10902565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lstStyle/>
          <a:p>
            <a:r>
              <a:rPr lang="en-GB" altLang="en-US" sz="2800" dirty="0"/>
              <a:t>Protection Motivation Theory Rogers (1975; 1983) </a:t>
            </a:r>
            <a:br>
              <a:rPr lang="en-GB" altLang="en-US" sz="3600" dirty="0"/>
            </a:br>
            <a:endParaRPr lang="en-GB" altLang="en-US" sz="3600" dirty="0"/>
          </a:p>
        </p:txBody>
      </p:sp>
      <p:sp>
        <p:nvSpPr>
          <p:cNvPr id="3" name="Content Placeholder 2"/>
          <p:cNvSpPr>
            <a:spLocks noGrp="1"/>
          </p:cNvSpPr>
          <p:nvPr>
            <p:ph idx="1"/>
          </p:nvPr>
        </p:nvSpPr>
        <p:spPr>
          <a:xfrm>
            <a:off x="961644" y="1202912"/>
            <a:ext cx="8946541" cy="4195481"/>
          </a:xfrm>
        </p:spPr>
        <p:txBody>
          <a:bodyPr/>
          <a:lstStyle/>
          <a:p>
            <a:pPr marL="0" indent="0">
              <a:buNone/>
              <a:defRPr/>
            </a:pPr>
            <a:r>
              <a:rPr lang="en-GB" dirty="0"/>
              <a:t>A model of the cognitive processes that occur in response to messages designed to instil fear</a:t>
            </a:r>
          </a:p>
          <a:p>
            <a:pPr marL="0" indent="0">
              <a:buNone/>
              <a:defRPr/>
            </a:pPr>
            <a:endParaRPr lang="en-GB" dirty="0"/>
          </a:p>
          <a:p>
            <a:pPr marL="0" indent="0">
              <a:buNone/>
              <a:defRPr/>
            </a:pPr>
            <a:r>
              <a:rPr lang="en-GB" dirty="0"/>
              <a:t>Behaviour is the result of decision-making based on an evaluation of expected consequences of a behaviour and the value of those consequences </a:t>
            </a:r>
          </a:p>
        </p:txBody>
      </p:sp>
      <p:pic>
        <p:nvPicPr>
          <p:cNvPr id="2" name="Picture 1"/>
          <p:cNvPicPr>
            <a:picLocks noChangeAspect="1"/>
          </p:cNvPicPr>
          <p:nvPr/>
        </p:nvPicPr>
        <p:blipFill>
          <a:blip r:embed="rId3"/>
          <a:stretch>
            <a:fillRect/>
          </a:stretch>
        </p:blipFill>
        <p:spPr>
          <a:xfrm>
            <a:off x="912435" y="3569215"/>
            <a:ext cx="8961897" cy="2810500"/>
          </a:xfrm>
          <a:prstGeom prst="rect">
            <a:avLst/>
          </a:prstGeom>
        </p:spPr>
      </p:pic>
    </p:spTree>
    <p:extLst>
      <p:ext uri="{BB962C8B-B14F-4D97-AF65-F5344CB8AC3E}">
        <p14:creationId xmlns:p14="http://schemas.microsoft.com/office/powerpoint/2010/main" val="1200751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a:t>Protection Motivation Theory </a:t>
            </a:r>
          </a:p>
        </p:txBody>
      </p:sp>
      <p:sp>
        <p:nvSpPr>
          <p:cNvPr id="3" name="Content Placeholder 2"/>
          <p:cNvSpPr>
            <a:spLocks noGrp="1"/>
          </p:cNvSpPr>
          <p:nvPr>
            <p:ph idx="1"/>
          </p:nvPr>
        </p:nvSpPr>
        <p:spPr>
          <a:xfrm>
            <a:off x="1064675" y="1756704"/>
            <a:ext cx="8946541" cy="4195481"/>
          </a:xfrm>
        </p:spPr>
        <p:txBody>
          <a:bodyPr>
            <a:normAutofit/>
          </a:bodyPr>
          <a:lstStyle/>
          <a:p>
            <a:pPr marL="0" indent="0">
              <a:buNone/>
              <a:defRPr/>
            </a:pPr>
            <a:r>
              <a:rPr lang="en-GB" sz="1800" dirty="0"/>
              <a:t>Milne, Sheeran &amp; Orbell (2000) Meta-analysis </a:t>
            </a:r>
          </a:p>
          <a:p>
            <a:pPr>
              <a:defRPr/>
            </a:pPr>
            <a:endParaRPr lang="en-GB" sz="1050" dirty="0"/>
          </a:p>
          <a:p>
            <a:pPr>
              <a:defRPr/>
            </a:pPr>
            <a:r>
              <a:rPr lang="en-GB" sz="1600" dirty="0"/>
              <a:t>Useful in aiding understanding of the arguments that should be contained in persuasive communications designed to produce belief change and subsequent changes in intentions and, perhaps, behaviour.</a:t>
            </a:r>
          </a:p>
          <a:p>
            <a:pPr>
              <a:defRPr/>
            </a:pPr>
            <a:endParaRPr lang="en-GB" sz="1600" dirty="0"/>
          </a:p>
          <a:p>
            <a:pPr>
              <a:defRPr/>
            </a:pPr>
            <a:r>
              <a:rPr lang="en-GB" sz="1600" dirty="0"/>
              <a:t>Experimental PMT studies have demonstrated that information can be manipulated so as to successfully change beliefs. </a:t>
            </a:r>
          </a:p>
          <a:p>
            <a:pPr>
              <a:defRPr/>
            </a:pPr>
            <a:endParaRPr lang="en-GB" sz="1600" dirty="0"/>
          </a:p>
          <a:p>
            <a:pPr>
              <a:defRPr/>
            </a:pPr>
            <a:r>
              <a:rPr lang="en-GB" sz="1600" dirty="0"/>
              <a:t>Role within public-health intervention programs:  Smoking cessation, obesity.</a:t>
            </a:r>
          </a:p>
          <a:p>
            <a:pPr>
              <a:defRPr/>
            </a:pPr>
            <a:endParaRPr lang="en-GB" sz="1600" dirty="0"/>
          </a:p>
          <a:p>
            <a:pPr>
              <a:defRPr/>
            </a:pPr>
            <a:r>
              <a:rPr lang="en-GB" sz="1600" dirty="0"/>
              <a:t>COVID-19 – could this model be useful in explaining face-covering behaviour? </a:t>
            </a:r>
          </a:p>
        </p:txBody>
      </p:sp>
    </p:spTree>
    <p:extLst>
      <p:ext uri="{BB962C8B-B14F-4D97-AF65-F5344CB8AC3E}">
        <p14:creationId xmlns:p14="http://schemas.microsoft.com/office/powerpoint/2010/main" val="1608512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99564"/>
          </a:xfrm>
        </p:spPr>
        <p:txBody>
          <a:bodyPr>
            <a:normAutofit/>
          </a:bodyPr>
          <a:lstStyle/>
          <a:p>
            <a:pPr>
              <a:defRPr/>
            </a:pPr>
            <a:r>
              <a:rPr lang="en-GB" sz="3600" dirty="0"/>
              <a:t>Stages theories of behaviour change </a:t>
            </a:r>
          </a:p>
        </p:txBody>
      </p:sp>
      <p:sp>
        <p:nvSpPr>
          <p:cNvPr id="69635" name="Content Placeholder 2"/>
          <p:cNvSpPr>
            <a:spLocks noGrp="1"/>
          </p:cNvSpPr>
          <p:nvPr>
            <p:ph idx="1"/>
          </p:nvPr>
        </p:nvSpPr>
        <p:spPr>
          <a:xfrm>
            <a:off x="875201" y="1653674"/>
            <a:ext cx="9569565" cy="4195481"/>
          </a:xfrm>
        </p:spPr>
        <p:txBody>
          <a:bodyPr>
            <a:normAutofit/>
          </a:bodyPr>
          <a:lstStyle/>
          <a:p>
            <a:r>
              <a:rPr lang="en-GB" altLang="en-US" sz="1800" dirty="0"/>
              <a:t>Stage theories assume that different factors are important at different stages </a:t>
            </a:r>
          </a:p>
          <a:p>
            <a:endParaRPr lang="en-GB" altLang="en-US" sz="1800" dirty="0"/>
          </a:p>
          <a:p>
            <a:r>
              <a:rPr lang="en-GB" altLang="en-US" sz="1800" dirty="0"/>
              <a:t>Certain factors influence the individual’s ability to move from one stage to the next, and these will vary from one stage to another</a:t>
            </a:r>
          </a:p>
          <a:p>
            <a:endParaRPr lang="en-GB" altLang="en-US" sz="1800" dirty="0"/>
          </a:p>
          <a:p>
            <a:r>
              <a:rPr lang="en-GB" altLang="en-US" sz="1800" dirty="0"/>
              <a:t>Not a continuum but qualitatively different stages </a:t>
            </a:r>
          </a:p>
          <a:p>
            <a:endParaRPr lang="en-GB" altLang="en-US" sz="1800" dirty="0"/>
          </a:p>
          <a:p>
            <a:pPr>
              <a:defRPr/>
            </a:pPr>
            <a:r>
              <a:rPr lang="en-GB" sz="1600" dirty="0"/>
              <a:t>Stage theories include: </a:t>
            </a:r>
          </a:p>
          <a:p>
            <a:pPr lvl="1">
              <a:defRPr/>
            </a:pPr>
            <a:r>
              <a:rPr lang="en-GB" sz="1400" dirty="0" err="1"/>
              <a:t>Transtheoretical</a:t>
            </a:r>
            <a:r>
              <a:rPr lang="en-GB" sz="1400" dirty="0"/>
              <a:t> Model (</a:t>
            </a:r>
            <a:r>
              <a:rPr lang="en-GB" sz="1400" dirty="0" err="1"/>
              <a:t>Prochaska</a:t>
            </a:r>
            <a:r>
              <a:rPr lang="en-GB" sz="1400" dirty="0"/>
              <a:t> &amp; </a:t>
            </a:r>
            <a:r>
              <a:rPr lang="en-GB" sz="1400" dirty="0" err="1"/>
              <a:t>DiClemente</a:t>
            </a:r>
            <a:r>
              <a:rPr lang="en-GB" sz="1400" dirty="0"/>
              <a:t>, 1983) </a:t>
            </a:r>
          </a:p>
          <a:p>
            <a:pPr lvl="1">
              <a:defRPr/>
            </a:pPr>
            <a:r>
              <a:rPr lang="en-GB" sz="1400" dirty="0"/>
              <a:t>Precaution adoption process model (Weinstein &amp; Sandman, 1992) </a:t>
            </a:r>
          </a:p>
          <a:p>
            <a:pPr lvl="1">
              <a:defRPr/>
            </a:pPr>
            <a:r>
              <a:rPr lang="en-GB" sz="1400" dirty="0"/>
              <a:t>Health Action Process Approach (</a:t>
            </a:r>
            <a:r>
              <a:rPr lang="en-GB" sz="1400" dirty="0" err="1"/>
              <a:t>Schwarzer</a:t>
            </a:r>
            <a:r>
              <a:rPr lang="en-GB" sz="1400" dirty="0"/>
              <a:t>, 1992) </a:t>
            </a:r>
          </a:p>
          <a:p>
            <a:endParaRPr lang="en-GB" altLang="en-US" sz="1600" dirty="0"/>
          </a:p>
        </p:txBody>
      </p:sp>
      <p:sp>
        <p:nvSpPr>
          <p:cNvPr id="3" name="AutoShape 2" descr="The Transtheoretical Model (Stages of Chan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14359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99564"/>
          </a:xfrm>
        </p:spPr>
        <p:txBody>
          <a:bodyPr>
            <a:noAutofit/>
          </a:bodyPr>
          <a:lstStyle/>
          <a:p>
            <a:pPr>
              <a:defRPr/>
            </a:pPr>
            <a:r>
              <a:rPr lang="en-GB" sz="2400" dirty="0" err="1"/>
              <a:t>Transtheoretical</a:t>
            </a:r>
            <a:r>
              <a:rPr lang="en-GB" sz="2400" dirty="0"/>
              <a:t> Model (</a:t>
            </a:r>
            <a:r>
              <a:rPr lang="en-GB" sz="2400" dirty="0" err="1"/>
              <a:t>Prochaska</a:t>
            </a:r>
            <a:r>
              <a:rPr lang="en-GB" sz="2400" dirty="0"/>
              <a:t> and </a:t>
            </a:r>
            <a:r>
              <a:rPr lang="en-GB" sz="2400" dirty="0" err="1"/>
              <a:t>DiClemente</a:t>
            </a:r>
            <a:r>
              <a:rPr lang="en-GB" sz="2400" dirty="0"/>
              <a:t>, 1984) </a:t>
            </a:r>
          </a:p>
        </p:txBody>
      </p:sp>
      <p:sp>
        <p:nvSpPr>
          <p:cNvPr id="3" name="AutoShape 2" descr="The Transtheoretical Model (Stages of Chan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4369" y="1911664"/>
            <a:ext cx="6224069" cy="4329196"/>
          </a:xfrm>
          <a:prstGeom prst="rect">
            <a:avLst/>
          </a:prstGeom>
        </p:spPr>
      </p:pic>
      <p:sp>
        <p:nvSpPr>
          <p:cNvPr id="4" name="Rectangle 3"/>
          <p:cNvSpPr/>
          <p:nvPr/>
        </p:nvSpPr>
        <p:spPr>
          <a:xfrm>
            <a:off x="2231077" y="1484452"/>
            <a:ext cx="5841664" cy="369332"/>
          </a:xfrm>
          <a:prstGeom prst="rect">
            <a:avLst/>
          </a:prstGeom>
        </p:spPr>
        <p:txBody>
          <a:bodyPr wrap="none">
            <a:spAutoFit/>
          </a:bodyPr>
          <a:lstStyle/>
          <a:p>
            <a:r>
              <a:rPr lang="en-GB" dirty="0"/>
              <a:t>https://www.youtube.com/watch?v=ayjXMix-nMw</a:t>
            </a:r>
          </a:p>
        </p:txBody>
      </p:sp>
    </p:spTree>
    <p:extLst>
      <p:ext uri="{BB962C8B-B14F-4D97-AF65-F5344CB8AC3E}">
        <p14:creationId xmlns:p14="http://schemas.microsoft.com/office/powerpoint/2010/main" val="2204612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905814" y="231775"/>
            <a:ext cx="9366899" cy="1143000"/>
          </a:xfrm>
        </p:spPr>
        <p:txBody>
          <a:bodyPr/>
          <a:lstStyle/>
          <a:p>
            <a:r>
              <a:rPr lang="en-GB" altLang="en-US" sz="3200" dirty="0"/>
              <a:t>Critique of </a:t>
            </a:r>
            <a:r>
              <a:rPr lang="en-GB" altLang="en-US" sz="3200" dirty="0" err="1"/>
              <a:t>Trantheoretical</a:t>
            </a:r>
            <a:r>
              <a:rPr lang="en-GB" altLang="en-US" sz="3200" dirty="0"/>
              <a:t> Model </a:t>
            </a:r>
          </a:p>
        </p:txBody>
      </p:sp>
      <p:sp>
        <p:nvSpPr>
          <p:cNvPr id="3" name="Content Placeholder 2"/>
          <p:cNvSpPr>
            <a:spLocks noGrp="1"/>
          </p:cNvSpPr>
          <p:nvPr>
            <p:ph idx="1"/>
          </p:nvPr>
        </p:nvSpPr>
        <p:spPr>
          <a:xfrm>
            <a:off x="1159479" y="1374775"/>
            <a:ext cx="8229600" cy="4525962"/>
          </a:xfrm>
        </p:spPr>
        <p:txBody>
          <a:bodyPr>
            <a:normAutofit lnSpcReduction="10000"/>
          </a:bodyPr>
          <a:lstStyle/>
          <a:p>
            <a:pPr marL="0" indent="0">
              <a:buNone/>
              <a:defRPr/>
            </a:pPr>
            <a:r>
              <a:rPr lang="en-GB" sz="2400" dirty="0"/>
              <a:t>West (2005) </a:t>
            </a:r>
          </a:p>
          <a:p>
            <a:pPr>
              <a:defRPr/>
            </a:pPr>
            <a:r>
              <a:rPr lang="en-GB" sz="1800" dirty="0"/>
              <a:t>the model is flawed even in its most basic tenet, the concept of the ‘stage’. </a:t>
            </a:r>
          </a:p>
          <a:p>
            <a:pPr>
              <a:defRPr/>
            </a:pPr>
            <a:endParaRPr lang="en-GB" sz="1800" dirty="0"/>
          </a:p>
          <a:p>
            <a:pPr>
              <a:defRPr/>
            </a:pPr>
            <a:r>
              <a:rPr lang="en-GB" sz="1800" dirty="0"/>
              <a:t> approach to classifying individuals assumes that individuals typically make coherent and stable plans. </a:t>
            </a:r>
          </a:p>
          <a:p>
            <a:pPr>
              <a:defRPr/>
            </a:pPr>
            <a:endParaRPr lang="en-GB" sz="1800" dirty="0"/>
          </a:p>
          <a:p>
            <a:pPr>
              <a:defRPr/>
            </a:pPr>
            <a:r>
              <a:rPr lang="en-GB" sz="1800" dirty="0"/>
              <a:t>stage definitions represent a mixture of different types of construct that do not fit together coherently</a:t>
            </a:r>
          </a:p>
          <a:p>
            <a:pPr>
              <a:defRPr/>
            </a:pPr>
            <a:endParaRPr lang="en-GB" sz="1800" dirty="0"/>
          </a:p>
          <a:p>
            <a:pPr>
              <a:defRPr/>
            </a:pPr>
            <a:r>
              <a:rPr lang="en-GB" sz="1800" dirty="0"/>
              <a:t>Focuses on conscious decision-making and planning processes and draws attention away from what are known to be important underpinnings of human motivation – does not take into account motives or “want”</a:t>
            </a:r>
          </a:p>
          <a:p>
            <a:pPr>
              <a:defRPr/>
            </a:pPr>
            <a:endParaRPr lang="en-GB" sz="2400" dirty="0"/>
          </a:p>
        </p:txBody>
      </p:sp>
    </p:spTree>
    <p:extLst>
      <p:ext uri="{BB962C8B-B14F-4D97-AF65-F5344CB8AC3E}">
        <p14:creationId xmlns:p14="http://schemas.microsoft.com/office/powerpoint/2010/main" val="3460714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208489" y="602971"/>
            <a:ext cx="9404723" cy="1400530"/>
          </a:xfrm>
        </p:spPr>
        <p:txBody>
          <a:bodyPr/>
          <a:lstStyle/>
          <a:p>
            <a:r>
              <a:rPr lang="en-GB" altLang="en-US" dirty="0"/>
              <a:t>PRIME theory (West &amp; Brown)  </a:t>
            </a:r>
          </a:p>
        </p:txBody>
      </p:sp>
      <p:sp>
        <p:nvSpPr>
          <p:cNvPr id="3" name="Content Placeholder 2"/>
          <p:cNvSpPr>
            <a:spLocks noGrp="1"/>
          </p:cNvSpPr>
          <p:nvPr>
            <p:ph idx="1"/>
          </p:nvPr>
        </p:nvSpPr>
        <p:spPr>
          <a:xfrm>
            <a:off x="1013161" y="1726653"/>
            <a:ext cx="6563910" cy="4195481"/>
          </a:xfrm>
        </p:spPr>
        <p:txBody>
          <a:bodyPr/>
          <a:lstStyle/>
          <a:p>
            <a:pPr>
              <a:defRPr/>
            </a:pPr>
            <a:r>
              <a:rPr lang="en-GB" dirty="0"/>
              <a:t>A general theory of how motivation drives our behaviour</a:t>
            </a:r>
          </a:p>
          <a:p>
            <a:pPr>
              <a:defRPr/>
            </a:pPr>
            <a:endParaRPr lang="en-GB" dirty="0"/>
          </a:p>
          <a:p>
            <a:pPr>
              <a:defRPr/>
            </a:pPr>
            <a:r>
              <a:rPr lang="en-GB" dirty="0"/>
              <a:t>Human motivational system has five interacting systems </a:t>
            </a:r>
          </a:p>
          <a:p>
            <a:pPr lvl="1">
              <a:defRPr/>
            </a:pPr>
            <a:r>
              <a:rPr lang="en-GB" dirty="0"/>
              <a:t>Plans</a:t>
            </a:r>
          </a:p>
          <a:p>
            <a:pPr lvl="1">
              <a:defRPr/>
            </a:pPr>
            <a:r>
              <a:rPr lang="en-GB" dirty="0"/>
              <a:t>Responses</a:t>
            </a:r>
          </a:p>
          <a:p>
            <a:pPr lvl="1">
              <a:defRPr/>
            </a:pPr>
            <a:r>
              <a:rPr lang="en-GB" dirty="0"/>
              <a:t>Impulses and Inhibitions</a:t>
            </a:r>
          </a:p>
          <a:p>
            <a:pPr lvl="1">
              <a:defRPr/>
            </a:pPr>
            <a:r>
              <a:rPr lang="en-GB" dirty="0"/>
              <a:t>Motives</a:t>
            </a:r>
          </a:p>
          <a:p>
            <a:pPr lvl="1">
              <a:defRPr/>
            </a:pPr>
            <a:r>
              <a:rPr lang="en-GB" dirty="0"/>
              <a:t>Evaluations </a:t>
            </a:r>
          </a:p>
          <a:p>
            <a:pPr marL="457200" lvl="1" indent="0">
              <a:buNone/>
              <a:defRPr/>
            </a:pPr>
            <a:endParaRPr lang="en-GB" dirty="0"/>
          </a:p>
        </p:txBody>
      </p:sp>
      <p:sp>
        <p:nvSpPr>
          <p:cNvPr id="2" name="Rectangle 1"/>
          <p:cNvSpPr/>
          <p:nvPr/>
        </p:nvSpPr>
        <p:spPr>
          <a:xfrm>
            <a:off x="7924800" y="2283854"/>
            <a:ext cx="3086637" cy="34558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every moment we act in pursuit of what we want most or need at that moment”</a:t>
            </a:r>
          </a:p>
        </p:txBody>
      </p:sp>
    </p:spTree>
    <p:extLst>
      <p:ext uri="{BB962C8B-B14F-4D97-AF65-F5344CB8AC3E}">
        <p14:creationId xmlns:p14="http://schemas.microsoft.com/office/powerpoint/2010/main" val="18751471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pic>
        <p:nvPicPr>
          <p:cNvPr id="2560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62609" y="1608028"/>
            <a:ext cx="7571725" cy="4484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lgn="ctr"/>
            <a:r>
              <a:rPr lang="en-GB" dirty="0"/>
              <a:t>The COM-B Model </a:t>
            </a:r>
          </a:p>
        </p:txBody>
      </p:sp>
    </p:spTree>
    <p:extLst>
      <p:ext uri="{BB962C8B-B14F-4D97-AF65-F5344CB8AC3E}">
        <p14:creationId xmlns:p14="http://schemas.microsoft.com/office/powerpoint/2010/main" val="16997614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a:t>The Behaviour Change Wheel </a:t>
            </a:r>
            <a:br>
              <a:rPr lang="en-GB" altLang="en-US" dirty="0"/>
            </a:br>
            <a:endParaRPr lang="en-GB" altLang="en-US" dirty="0"/>
          </a:p>
        </p:txBody>
      </p:sp>
      <p:sp>
        <p:nvSpPr>
          <p:cNvPr id="2" name="Content Placeholder 1"/>
          <p:cNvSpPr>
            <a:spLocks noGrp="1"/>
          </p:cNvSpPr>
          <p:nvPr>
            <p:ph idx="1"/>
          </p:nvPr>
        </p:nvSpPr>
        <p:spPr>
          <a:xfrm>
            <a:off x="987403" y="1808219"/>
            <a:ext cx="6559618" cy="4195481"/>
          </a:xfrm>
        </p:spPr>
        <p:txBody>
          <a:bodyPr>
            <a:normAutofit/>
          </a:bodyPr>
          <a:lstStyle/>
          <a:p>
            <a:r>
              <a:rPr lang="en-GB" dirty="0"/>
              <a:t> Developed from a systematic lit review  that identified 19 frameworks of behaviour change </a:t>
            </a:r>
          </a:p>
          <a:p>
            <a:endParaRPr lang="en-GB" dirty="0"/>
          </a:p>
          <a:p>
            <a:r>
              <a:rPr lang="en-GB" dirty="0"/>
              <a:t>The review identified that none of these existing frameworks were comprehensive, tending to focus on specific factors such as attitudes, or societal factors. </a:t>
            </a:r>
          </a:p>
          <a:p>
            <a:endParaRPr lang="en-GB" dirty="0"/>
          </a:p>
          <a:p>
            <a:r>
              <a:rPr lang="en-GB" dirty="0"/>
              <a:t>BCW attempts to integrate and synthesise the common features of existing frameworks into a broad model of behaviour.</a:t>
            </a:r>
          </a:p>
          <a:p>
            <a:endParaRPr lang="en-GB" dirty="0"/>
          </a:p>
        </p:txBody>
      </p:sp>
      <p:sp>
        <p:nvSpPr>
          <p:cNvPr id="3" name="Rectangle 2"/>
          <p:cNvSpPr/>
          <p:nvPr/>
        </p:nvSpPr>
        <p:spPr>
          <a:xfrm>
            <a:off x="7447481" y="3905959"/>
            <a:ext cx="5336147" cy="584775"/>
          </a:xfrm>
          <a:prstGeom prst="rect">
            <a:avLst/>
          </a:prstGeom>
        </p:spPr>
        <p:txBody>
          <a:bodyPr wrap="square">
            <a:spAutoFit/>
          </a:bodyPr>
          <a:lstStyle/>
          <a:p>
            <a:r>
              <a:rPr lang="en-GB" sz="1600" dirty="0">
                <a:hlinkClick r:id="rId3"/>
              </a:rPr>
              <a:t>http://www.behaviourchangewheel.com/</a:t>
            </a:r>
            <a:endParaRPr lang="en-GB" sz="1600" dirty="0"/>
          </a:p>
          <a:p>
            <a:endParaRPr lang="en-GB" sz="1600" dirty="0"/>
          </a:p>
        </p:txBody>
      </p:sp>
      <p:sp>
        <p:nvSpPr>
          <p:cNvPr id="4" name="Rectangle 3"/>
          <p:cNvSpPr/>
          <p:nvPr/>
        </p:nvSpPr>
        <p:spPr>
          <a:xfrm>
            <a:off x="7888313" y="2545307"/>
            <a:ext cx="3360397" cy="1169551"/>
          </a:xfrm>
          <a:prstGeom prst="rect">
            <a:avLst/>
          </a:prstGeom>
          <a:ln>
            <a:solidFill>
              <a:schemeClr val="tx1"/>
            </a:solidFill>
          </a:ln>
        </p:spPr>
        <p:txBody>
          <a:bodyPr wrap="square">
            <a:spAutoFit/>
          </a:bodyPr>
          <a:lstStyle/>
          <a:p>
            <a:r>
              <a:rPr lang="en-GB" sz="1400" dirty="0" err="1"/>
              <a:t>Michie</a:t>
            </a:r>
            <a:r>
              <a:rPr lang="en-GB" sz="1400" dirty="0"/>
              <a:t> S, Atkins L, West R. (2014) The Behaviour Change Wheel: A Guide to Designing Interventions. London: Silverback Publishing. www.behaviourchangewheel.com</a:t>
            </a:r>
          </a:p>
        </p:txBody>
      </p:sp>
    </p:spTree>
    <p:extLst>
      <p:ext uri="{BB962C8B-B14F-4D97-AF65-F5344CB8AC3E}">
        <p14:creationId xmlns:p14="http://schemas.microsoft.com/office/powerpoint/2010/main" val="34037182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a:t>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10000"/>
          </a:bodyPr>
          <a:lstStyle/>
          <a:p>
            <a:endParaRPr lang="en-GB" dirty="0"/>
          </a:p>
          <a:p>
            <a:r>
              <a:rPr lang="en-GB" dirty="0"/>
              <a:t>The COM-B model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a:xfrm>
            <a:off x="1641475" y="857251"/>
            <a:ext cx="7886700" cy="993775"/>
          </a:xfrm>
        </p:spPr>
        <p:txBody>
          <a:bodyPr/>
          <a:lstStyle/>
          <a:p>
            <a:r>
              <a:rPr lang="en-GB" altLang="en-US"/>
              <a:t>Behaviour Change Wheel</a:t>
            </a:r>
          </a:p>
        </p:txBody>
      </p:sp>
      <p:sp>
        <p:nvSpPr>
          <p:cNvPr id="2" name="Rectangle 1"/>
          <p:cNvSpPr/>
          <p:nvPr/>
        </p:nvSpPr>
        <p:spPr>
          <a:xfrm>
            <a:off x="2285208" y="2687391"/>
            <a:ext cx="7672263" cy="646331"/>
          </a:xfrm>
          <a:prstGeom prst="rect">
            <a:avLst/>
          </a:prstGeom>
        </p:spPr>
        <p:txBody>
          <a:bodyPr wrap="square">
            <a:spAutoFit/>
          </a:bodyPr>
          <a:lstStyle/>
          <a:p>
            <a:r>
              <a:rPr lang="en-GB" dirty="0">
                <a:hlinkClick r:id="rId3"/>
              </a:rPr>
              <a:t>https://www.youtube.com/watch?v=XKwLplsPapc</a:t>
            </a:r>
            <a:endParaRPr lang="en-GB" dirty="0"/>
          </a:p>
          <a:p>
            <a:endParaRPr lang="en-GB" dirty="0"/>
          </a:p>
        </p:txBody>
      </p:sp>
      <p:sp>
        <p:nvSpPr>
          <p:cNvPr id="3" name="Rectangle 2"/>
          <p:cNvSpPr/>
          <p:nvPr/>
        </p:nvSpPr>
        <p:spPr>
          <a:xfrm>
            <a:off x="2451279" y="3660074"/>
            <a:ext cx="6096000" cy="1200329"/>
          </a:xfrm>
          <a:prstGeom prst="rect">
            <a:avLst/>
          </a:prstGeom>
        </p:spPr>
        <p:txBody>
          <a:bodyPr>
            <a:spAutoFit/>
          </a:bodyPr>
          <a:lstStyle/>
          <a:p>
            <a:r>
              <a:rPr lang="en-GB" dirty="0" err="1"/>
              <a:t>Michie</a:t>
            </a:r>
            <a:r>
              <a:rPr lang="en-GB" dirty="0"/>
              <a:t>, S., Van </a:t>
            </a:r>
            <a:r>
              <a:rPr lang="en-GB" dirty="0" err="1"/>
              <a:t>Stralen</a:t>
            </a:r>
            <a:r>
              <a:rPr lang="en-GB" dirty="0"/>
              <a:t>, M. M., &amp; West, R. (2011). The behaviour change wheel: a new method for characterising and designing behaviour change interventions. Implementation science, 6(1), 42.</a:t>
            </a:r>
          </a:p>
        </p:txBody>
      </p:sp>
    </p:spTree>
    <p:extLst>
      <p:ext uri="{BB962C8B-B14F-4D97-AF65-F5344CB8AC3E}">
        <p14:creationId xmlns:p14="http://schemas.microsoft.com/office/powerpoint/2010/main" val="36235572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AF9D-D4FC-B224-98D8-AB06DF432AEA}"/>
              </a:ext>
            </a:extLst>
          </p:cNvPr>
          <p:cNvSpPr>
            <a:spLocks noGrp="1"/>
          </p:cNvSpPr>
          <p:nvPr>
            <p:ph type="title"/>
          </p:nvPr>
        </p:nvSpPr>
        <p:spPr>
          <a:xfrm>
            <a:off x="3218396" y="2332792"/>
            <a:ext cx="4968476" cy="993658"/>
          </a:xfrm>
        </p:spPr>
        <p:txBody>
          <a:bodyPr/>
          <a:lstStyle/>
          <a:p>
            <a:r>
              <a:rPr lang="en-GB" dirty="0"/>
              <a:t>COM-B Exercise </a:t>
            </a:r>
          </a:p>
        </p:txBody>
      </p:sp>
    </p:spTree>
    <p:extLst>
      <p:ext uri="{BB962C8B-B14F-4D97-AF65-F5344CB8AC3E}">
        <p14:creationId xmlns:p14="http://schemas.microsoft.com/office/powerpoint/2010/main" val="25859880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Summary </a:t>
            </a:r>
          </a:p>
        </p:txBody>
      </p:sp>
      <p:sp>
        <p:nvSpPr>
          <p:cNvPr id="3" name="Content Placeholder 2"/>
          <p:cNvSpPr>
            <a:spLocks noGrp="1"/>
          </p:cNvSpPr>
          <p:nvPr>
            <p:ph idx="1"/>
          </p:nvPr>
        </p:nvSpPr>
        <p:spPr>
          <a:xfrm>
            <a:off x="1047894" y="1443153"/>
            <a:ext cx="9553604" cy="4669472"/>
          </a:xfrm>
        </p:spPr>
        <p:txBody>
          <a:bodyPr>
            <a:normAutofit fontScale="92500" lnSpcReduction="10000"/>
          </a:bodyPr>
          <a:lstStyle/>
          <a:p>
            <a:r>
              <a:rPr lang="en-GB" dirty="0"/>
              <a:t> Engaging in health protective behaviours and reducing health risk behaviours are associated with better health</a:t>
            </a:r>
          </a:p>
          <a:p>
            <a:endParaRPr lang="en-GB" dirty="0"/>
          </a:p>
          <a:p>
            <a:pPr marL="0" indent="0">
              <a:buNone/>
            </a:pPr>
            <a:endParaRPr lang="en-GB" dirty="0"/>
          </a:p>
          <a:p>
            <a:r>
              <a:rPr lang="en-GB" dirty="0"/>
              <a:t>Psychological variables associated with individuals health behaviour choices but more difficult to show direct link with physiological health outcomes.</a:t>
            </a:r>
          </a:p>
          <a:p>
            <a:endParaRPr lang="en-GB" dirty="0"/>
          </a:p>
          <a:p>
            <a:r>
              <a:rPr lang="en-GB" dirty="0"/>
              <a:t>Behaviour is not the only factor associated with disease </a:t>
            </a:r>
          </a:p>
          <a:p>
            <a:pPr lvl="1"/>
            <a:r>
              <a:rPr lang="en-GB" dirty="0"/>
              <a:t>Environmental factors</a:t>
            </a:r>
          </a:p>
          <a:p>
            <a:pPr lvl="1"/>
            <a:r>
              <a:rPr lang="en-GB" dirty="0"/>
              <a:t>biological and genetic factors</a:t>
            </a:r>
          </a:p>
          <a:p>
            <a:endParaRPr lang="en-GB" dirty="0"/>
          </a:p>
          <a:p>
            <a:r>
              <a:rPr lang="en-GB" dirty="0"/>
              <a:t>Psychological models  can provide a useful framework for understanding how to intervene to improve health outcomes</a:t>
            </a:r>
          </a:p>
          <a:p>
            <a:endParaRPr lang="en-GB" dirty="0"/>
          </a:p>
          <a:p>
            <a:endParaRPr lang="en-GB" dirty="0"/>
          </a:p>
        </p:txBody>
      </p:sp>
    </p:spTree>
    <p:extLst>
      <p:ext uri="{BB962C8B-B14F-4D97-AF65-F5344CB8AC3E}">
        <p14:creationId xmlns:p14="http://schemas.microsoft.com/office/powerpoint/2010/main" val="36149523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3523" y="652224"/>
            <a:ext cx="4324900" cy="977070"/>
          </a:xfrm>
        </p:spPr>
        <p:txBody>
          <a:bodyPr/>
          <a:lstStyle/>
          <a:p>
            <a:r>
              <a:rPr lang="en-GB" dirty="0"/>
              <a:t>Conclusions </a:t>
            </a:r>
          </a:p>
        </p:txBody>
      </p:sp>
      <p:sp>
        <p:nvSpPr>
          <p:cNvPr id="4" name="Content Placeholder 3"/>
          <p:cNvSpPr>
            <a:spLocks noGrp="1"/>
          </p:cNvSpPr>
          <p:nvPr>
            <p:ph idx="1"/>
          </p:nvPr>
        </p:nvSpPr>
        <p:spPr>
          <a:xfrm>
            <a:off x="1103312" y="1803537"/>
            <a:ext cx="8946541" cy="4195481"/>
          </a:xfrm>
        </p:spPr>
        <p:txBody>
          <a:bodyPr/>
          <a:lstStyle/>
          <a:p>
            <a:r>
              <a:rPr lang="en-GB" dirty="0"/>
              <a:t>Difficult to determine whether psychological variables are associated with health directly or indirectly, or design issues </a:t>
            </a:r>
          </a:p>
          <a:p>
            <a:endParaRPr lang="en-GB" dirty="0"/>
          </a:p>
          <a:p>
            <a:r>
              <a:rPr lang="en-GB" dirty="0"/>
              <a:t> Important to understand which psychosocial variables are correlated with health-relevant physiological variables and not just health behaviours </a:t>
            </a:r>
          </a:p>
          <a:p>
            <a:endParaRPr lang="en-GB" dirty="0"/>
          </a:p>
          <a:p>
            <a:r>
              <a:rPr lang="en-GB" dirty="0"/>
              <a:t> Need to design studies that enable the effectiveness of interventions based on modifying psychological variables on not only health behaviours but on prognosis and health outcomes for those living with disease </a:t>
            </a:r>
          </a:p>
          <a:p>
            <a:endParaRPr lang="en-GB" dirty="0"/>
          </a:p>
          <a:p>
            <a:endParaRPr lang="en-GB" dirty="0"/>
          </a:p>
        </p:txBody>
      </p:sp>
    </p:spTree>
    <p:extLst>
      <p:ext uri="{BB962C8B-B14F-4D97-AF65-F5344CB8AC3E}">
        <p14:creationId xmlns:p14="http://schemas.microsoft.com/office/powerpoint/2010/main" val="3705636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a:t>
            </a:r>
          </a:p>
        </p:txBody>
      </p:sp>
      <p:sp>
        <p:nvSpPr>
          <p:cNvPr id="3" name="Content Placeholder 2"/>
          <p:cNvSpPr>
            <a:spLocks noGrp="1"/>
          </p:cNvSpPr>
          <p:nvPr>
            <p:ph idx="1"/>
          </p:nvPr>
        </p:nvSpPr>
        <p:spPr/>
        <p:txBody>
          <a:bodyPr>
            <a:normAutofit fontScale="92500" lnSpcReduction="20000"/>
          </a:bodyPr>
          <a:lstStyle/>
          <a:p>
            <a:r>
              <a:rPr lang="en-GB" dirty="0"/>
              <a:t>Changing behaviour is a key aim for policy makers, healthcare providers, and academics, but successful behaviour change is a difficult challenge </a:t>
            </a:r>
          </a:p>
          <a:p>
            <a:endParaRPr lang="en-GB" dirty="0"/>
          </a:p>
          <a:p>
            <a:r>
              <a:rPr lang="en-GB" dirty="0"/>
              <a:t>Wide range of models offering explanations of behaviour change </a:t>
            </a:r>
          </a:p>
          <a:p>
            <a:endParaRPr lang="en-GB" dirty="0"/>
          </a:p>
          <a:p>
            <a:r>
              <a:rPr lang="en-GB" dirty="0"/>
              <a:t>The Behaviour Change Wheel provides a framework to help those designing interventions to consider all potential options linked to the COM-B model and identify the most promising strategy </a:t>
            </a:r>
          </a:p>
          <a:p>
            <a:endParaRPr lang="en-GB" dirty="0"/>
          </a:p>
          <a:p>
            <a:r>
              <a:rPr lang="en-GB" dirty="0"/>
              <a:t> Importance of ensuring behaviour change interventions are theory-based and implemented within a strong development and evaluation framework </a:t>
            </a:r>
          </a:p>
          <a:p>
            <a:endParaRPr lang="en-GB" dirty="0"/>
          </a:p>
        </p:txBody>
      </p:sp>
    </p:spTree>
    <p:extLst>
      <p:ext uri="{BB962C8B-B14F-4D97-AF65-F5344CB8AC3E}">
        <p14:creationId xmlns:p14="http://schemas.microsoft.com/office/powerpoint/2010/main" val="1175921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Readings for this session </a:t>
            </a:r>
          </a:p>
        </p:txBody>
      </p:sp>
      <p:sp>
        <p:nvSpPr>
          <p:cNvPr id="3" name="Content Placeholder 2"/>
          <p:cNvSpPr>
            <a:spLocks noGrp="1"/>
          </p:cNvSpPr>
          <p:nvPr>
            <p:ph idx="1"/>
          </p:nvPr>
        </p:nvSpPr>
        <p:spPr>
          <a:xfrm>
            <a:off x="1003558" y="1459944"/>
            <a:ext cx="8946541" cy="4857729"/>
          </a:xfrm>
        </p:spPr>
        <p:txBody>
          <a:bodyPr>
            <a:normAutofit fontScale="92500" lnSpcReduction="20000"/>
          </a:bodyPr>
          <a:lstStyle/>
          <a:p>
            <a:endParaRPr lang="en-GB" dirty="0"/>
          </a:p>
          <a:p>
            <a:r>
              <a:rPr lang="en-GB" dirty="0"/>
              <a:t>Boehm, J. K., &amp; </a:t>
            </a:r>
            <a:r>
              <a:rPr lang="en-GB" dirty="0" err="1"/>
              <a:t>Kubzansky</a:t>
            </a:r>
            <a:r>
              <a:rPr lang="en-GB" dirty="0"/>
              <a:t>, L. D. (2012). The heart's content: the association between positive psychological well-being and cardiovascular health. </a:t>
            </a:r>
            <a:r>
              <a:rPr lang="en-GB" i="1" dirty="0"/>
              <a:t>Psychological bulletin</a:t>
            </a:r>
            <a:r>
              <a:rPr lang="en-GB" dirty="0"/>
              <a:t>, </a:t>
            </a:r>
            <a:r>
              <a:rPr lang="en-GB" i="1" dirty="0"/>
              <a:t>138</a:t>
            </a:r>
            <a:r>
              <a:rPr lang="en-GB" dirty="0"/>
              <a:t>(4), 655.</a:t>
            </a:r>
          </a:p>
          <a:p>
            <a:endParaRPr lang="en-GB" dirty="0"/>
          </a:p>
          <a:p>
            <a:r>
              <a:rPr lang="en-GB" dirty="0"/>
              <a:t>Coyne, J. C., </a:t>
            </a:r>
            <a:r>
              <a:rPr lang="en-GB" dirty="0" err="1"/>
              <a:t>Stefanek</a:t>
            </a:r>
            <a:r>
              <a:rPr lang="en-GB" dirty="0"/>
              <a:t>, M., &amp; Palmer, S. C. (2007). Psychotherapy and survival in cancer: The conflict between hope and evidence. </a:t>
            </a:r>
            <a:r>
              <a:rPr lang="en-GB" i="1" dirty="0"/>
              <a:t>Psychological bulletin</a:t>
            </a:r>
            <a:r>
              <a:rPr lang="en-GB" dirty="0"/>
              <a:t>, 133(3), 367.</a:t>
            </a:r>
          </a:p>
          <a:p>
            <a:endParaRPr lang="en-GB" dirty="0"/>
          </a:p>
          <a:p>
            <a:r>
              <a:rPr lang="en-GB" dirty="0" err="1"/>
              <a:t>Myrtek</a:t>
            </a:r>
            <a:r>
              <a:rPr lang="en-GB" dirty="0"/>
              <a:t>, M. (2001). Meta-analyses of prospective studies on coronary heart disease, type A personality, and hostility. </a:t>
            </a:r>
            <a:r>
              <a:rPr lang="en-GB" i="1" dirty="0"/>
              <a:t>International journal of cardiology</a:t>
            </a:r>
            <a:r>
              <a:rPr lang="en-GB" dirty="0"/>
              <a:t>, </a:t>
            </a:r>
            <a:r>
              <a:rPr lang="en-GB" i="1" dirty="0"/>
              <a:t>79</a:t>
            </a:r>
            <a:r>
              <a:rPr lang="en-GB" dirty="0"/>
              <a:t>(2-3), 245-251.</a:t>
            </a:r>
          </a:p>
          <a:p>
            <a:endParaRPr lang="en-GB" dirty="0"/>
          </a:p>
          <a:p>
            <a:r>
              <a:rPr lang="en-GB" dirty="0"/>
              <a:t>Sloan, Richard P. Virtue and vice in health and illness: the idea that wouldn't die. </a:t>
            </a:r>
            <a:r>
              <a:rPr lang="en-GB" i="1" dirty="0"/>
              <a:t>The Lancet</a:t>
            </a:r>
            <a:r>
              <a:rPr lang="en-GB" dirty="0"/>
              <a:t> 377.9769 (2011): 896-897.</a:t>
            </a:r>
          </a:p>
          <a:p>
            <a:endParaRPr lang="en-GB" dirty="0"/>
          </a:p>
          <a:p>
            <a:endParaRPr lang="en-GB" dirty="0"/>
          </a:p>
          <a:p>
            <a:endParaRPr lang="en-GB" dirty="0"/>
          </a:p>
        </p:txBody>
      </p:sp>
    </p:spTree>
    <p:extLst>
      <p:ext uri="{BB962C8B-B14F-4D97-AF65-F5344CB8AC3E}">
        <p14:creationId xmlns:p14="http://schemas.microsoft.com/office/powerpoint/2010/main" val="1908417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815</TotalTime>
  <Words>4648</Words>
  <Application>Microsoft Office PowerPoint</Application>
  <PresentationFormat>Widescreen</PresentationFormat>
  <Paragraphs>479</Paragraphs>
  <Slides>41</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Wingdings 3</vt:lpstr>
      <vt:lpstr>Century Gothic</vt:lpstr>
      <vt:lpstr>Calibri</vt:lpstr>
      <vt:lpstr>Wingdings</vt:lpstr>
      <vt:lpstr>Arial</vt:lpstr>
      <vt:lpstr>Ion</vt:lpstr>
      <vt:lpstr>ECPS6006  Health Psychology </vt:lpstr>
      <vt:lpstr>Session outline </vt:lpstr>
      <vt:lpstr>Behaviour change &amp; Health </vt:lpstr>
      <vt:lpstr>Defining health behaviour </vt:lpstr>
      <vt:lpstr>Health risk behaviours </vt:lpstr>
      <vt:lpstr>PowerPoint Presentation</vt:lpstr>
      <vt:lpstr>Personality &amp; Health </vt:lpstr>
      <vt:lpstr> Personality and Health </vt:lpstr>
      <vt:lpstr> Personality and Health </vt:lpstr>
      <vt:lpstr>Personality and Health </vt:lpstr>
      <vt:lpstr>Personality and Health </vt:lpstr>
      <vt:lpstr> Personality and Health </vt:lpstr>
      <vt:lpstr> Personality and Health </vt:lpstr>
      <vt:lpstr>Positive Psychology &amp; health </vt:lpstr>
      <vt:lpstr>Positive Psychology &amp; health</vt:lpstr>
      <vt:lpstr>Positive Psychology &amp; health</vt:lpstr>
      <vt:lpstr>Other psychosocial correlates </vt:lpstr>
      <vt:lpstr>Coffee Break</vt:lpstr>
      <vt:lpstr>Theories of Health Behaviour </vt:lpstr>
      <vt:lpstr>The Health Belief Model (Rosenstock, 1974) </vt:lpstr>
      <vt:lpstr>The Theory of Planned Behaviour (Azjen, 1985, 1991)</vt:lpstr>
      <vt:lpstr>Evaluation of TRA/TPB</vt:lpstr>
      <vt:lpstr>Critical Evaluation of The TPB</vt:lpstr>
      <vt:lpstr>Critical Evaluation of Social Cognition Models</vt:lpstr>
      <vt:lpstr>Critical Evaluation of The TPB</vt:lpstr>
      <vt:lpstr>Critical Evaluation of The TPB</vt:lpstr>
      <vt:lpstr>Protection Motivation Theory Rogers (1975; 1983)  </vt:lpstr>
      <vt:lpstr>Protection Motivation Theory </vt:lpstr>
      <vt:lpstr>Stages theories of behaviour change </vt:lpstr>
      <vt:lpstr>Transtheoretical Model (Prochaska and DiClemente, 1984) </vt:lpstr>
      <vt:lpstr>Critique of Trantheoretical Model </vt:lpstr>
      <vt:lpstr>PRIME theory (West &amp; Brown)  </vt:lpstr>
      <vt:lpstr>The COM-B Model </vt:lpstr>
      <vt:lpstr>The Behaviour Change Wheel  </vt:lpstr>
      <vt:lpstr>The Behaviour Change Wheel  </vt:lpstr>
      <vt:lpstr>Behaviour Change Wheel</vt:lpstr>
      <vt:lpstr>COM-B Exercise </vt:lpstr>
      <vt:lpstr>Session Summary </vt:lpstr>
      <vt:lpstr>Conclusions </vt:lpstr>
      <vt:lpstr>Conclusions </vt:lpstr>
      <vt:lpstr>Readings for this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and Health</dc:title>
  <dc:creator>Ceri Phelps</dc:creator>
  <cp:lastModifiedBy>Ceri Phelps</cp:lastModifiedBy>
  <cp:revision>38</cp:revision>
  <dcterms:created xsi:type="dcterms:W3CDTF">2020-10-09T11:12:01Z</dcterms:created>
  <dcterms:modified xsi:type="dcterms:W3CDTF">2025-01-25T15:53:14Z</dcterms:modified>
</cp:coreProperties>
</file>