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74"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669088" cy="9753600"/>
  <p:embeddedFontLst>
    <p:embeddedFont>
      <p:font typeface="Noto Sans" panose="020B0502040504020204" pitchFamily="34" charset="0"/>
      <p:regular r:id="rId22"/>
      <p:bold r:id="rId23"/>
      <p:italic r:id="rId24"/>
      <p:boldItalic r:id="rId25"/>
    </p:embeddedFont>
    <p:embeddedFont>
      <p:font typeface="Open Sans" panose="020B0606030504020204" pitchFamily="34" charset="0"/>
      <p:regular r:id="rId26"/>
      <p:bold r:id="rId27"/>
      <p:italic r:id="rId28"/>
      <p:boldItalic r:id="rId29"/>
    </p:embeddedFont>
    <p:embeddedFont>
      <p:font typeface="Verdana" panose="020B0604030504040204" pitchFamily="34" charset="0"/>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4" roundtripDataSignature="AMtx7mjMp9aL0TWrdYqZRdlIHM5J9DvNN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7" d="100"/>
          <a:sy n="77" d="100"/>
        </p:scale>
        <p:origin x="1206" y="-132"/>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21" Type="http://schemas.openxmlformats.org/officeDocument/2006/relationships/notesMaster" Target="notesMasters/notesMaster1.xml"/><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90838" cy="487363"/>
          </a:xfrm>
          <a:prstGeom prst="rect">
            <a:avLst/>
          </a:prstGeom>
          <a:noFill/>
          <a:ln>
            <a:noFill/>
          </a:ln>
        </p:spPr>
        <p:txBody>
          <a:bodyPr spcFirstLastPara="1" wrap="square" lIns="90125" tIns="45050" rIns="90125" bIns="4505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778250" y="0"/>
            <a:ext cx="2890838" cy="487363"/>
          </a:xfrm>
          <a:prstGeom prst="rect">
            <a:avLst/>
          </a:prstGeom>
          <a:noFill/>
          <a:ln>
            <a:noFill/>
          </a:ln>
        </p:spPr>
        <p:txBody>
          <a:bodyPr spcFirstLastPara="1" wrap="square" lIns="90125" tIns="45050" rIns="90125" bIns="4505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889000" y="4632325"/>
            <a:ext cx="4891088" cy="4391025"/>
          </a:xfrm>
          <a:prstGeom prst="rect">
            <a:avLst/>
          </a:prstGeom>
          <a:noFill/>
          <a:ln>
            <a:noFill/>
          </a:ln>
        </p:spPr>
        <p:txBody>
          <a:bodyPr spcFirstLastPara="1" wrap="square" lIns="90125" tIns="45050" rIns="90125" bIns="450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6238"/>
            <a:ext cx="2890838" cy="487362"/>
          </a:xfrm>
          <a:prstGeom prst="rect">
            <a:avLst/>
          </a:prstGeom>
          <a:noFill/>
          <a:ln>
            <a:noFill/>
          </a:ln>
        </p:spPr>
        <p:txBody>
          <a:bodyPr spcFirstLastPara="1" wrap="square" lIns="90125" tIns="45050" rIns="90125" bIns="4505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778250" y="9266238"/>
            <a:ext cx="2890838" cy="487362"/>
          </a:xfrm>
          <a:prstGeom prst="rect">
            <a:avLst/>
          </a:prstGeom>
          <a:noFill/>
          <a:ln>
            <a:noFill/>
          </a:ln>
        </p:spPr>
        <p:txBody>
          <a:bodyPr spcFirstLastPara="1" wrap="square" lIns="90125" tIns="45050" rIns="90125" bIns="450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82" name="Google Shape;82;p2: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0" name="Google Shape;90;p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aff4ba1d3c_0_2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aff4ba1d3c_0_20: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9" name="Google Shape;99;g3aff4ba1d3c_0_20: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06" name="Google Shape;106;p4: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aff4ba1d3c_0_3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aff4ba1d3c_0_36: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13" name="Google Shape;113;g3aff4ba1d3c_0_36: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20" name="Google Shape;120;p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dirty="0"/>
          </a:p>
        </p:txBody>
      </p:sp>
      <p:sp>
        <p:nvSpPr>
          <p:cNvPr id="128" name="Google Shape;128;p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36" name="Google Shape;136;p7: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aff4ba1d3c_0_5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aff4ba1d3c_0_50: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45" name="Google Shape;145;g3aff4ba1d3c_0_50: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aff4ba1d3c_0_4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aff4ba1d3c_0_43: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53" name="Google Shape;153;g3aff4ba1d3c_0_43: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8: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60" name="Google Shape;160;p8: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aff4ba1d3c_0_5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aff4ba1d3c_0_59: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67" name="Google Shape;167;g3aff4ba1d3c_0_59: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9: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74" name="Google Shape;174;p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aff4ba1d3c_0_6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aff4ba1d3c_0_66: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83" name="Google Shape;183;g3aff4ba1d3c_0_66: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aff4ba1d3c_0_7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aff4ba1d3c_0_75: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91" name="Google Shape;191;g3aff4ba1d3c_0_75: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0: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98" name="Google Shape;198;p1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206" name="Google Shape;206;p1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3"/>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13"/>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14"/>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1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1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1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1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1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20"/>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21"/>
          <p:cNvSpPr>
            <a:spLocks noGrp="1"/>
          </p:cNvSpPr>
          <p:nvPr>
            <p:ph type="pic" idx="2"/>
          </p:nvPr>
        </p:nvSpPr>
        <p:spPr>
          <a:xfrm>
            <a:off x="1792288" y="612775"/>
            <a:ext cx="5486400" cy="3824337"/>
          </a:xfrm>
          <a:prstGeom prst="rect">
            <a:avLst/>
          </a:prstGeom>
          <a:noFill/>
          <a:ln>
            <a:noFill/>
          </a:ln>
        </p:spPr>
      </p:sp>
      <p:sp>
        <p:nvSpPr>
          <p:cNvPr id="61" name="Google Shape;61;p21"/>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22"/>
          <p:cNvSpPr txBox="1">
            <a:spLocks noGrp="1"/>
          </p:cNvSpPr>
          <p:nvPr>
            <p:ph type="body" idx="1"/>
          </p:nvPr>
        </p:nvSpPr>
        <p:spPr>
          <a:xfrm rot="5400000">
            <a:off x="2613819" y="-556418"/>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2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3"/>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23"/>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2"/>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www.hopkinsmedicine.org/health/conditions-and-diseases/helicobacter-pylori" TargetMode="Externa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fatigue.no" TargetMode="External"/><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slideLayout" Target="../slideLayouts/slideLayout2.xml"/><Relationship Id="rId7" Type="http://schemas.openxmlformats.org/officeDocument/2006/relationships/hyperlink" Target="https://www.longtermplan.nhs.uk/"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macmillan.org.uk/" TargetMode="External"/><Relationship Id="rId5" Type="http://schemas.openxmlformats.org/officeDocument/2006/relationships/hyperlink" Target="https://www.cancerresearchuk.org/" TargetMode="External"/><Relationship Id="rId4" Type="http://schemas.openxmlformats.org/officeDocument/2006/relationships/notesSlide" Target="../notesSlides/notesSlide18.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
          <p:cNvSpPr txBox="1">
            <a:spLocks noGrp="1"/>
          </p:cNvSpPr>
          <p:nvPr>
            <p:ph type="subTitle" idx="1"/>
          </p:nvPr>
        </p:nvSpPr>
        <p:spPr>
          <a:xfrm>
            <a:off x="549275" y="1340768"/>
            <a:ext cx="8050709" cy="1584176"/>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1"/>
              </a:buClr>
              <a:buSzPts val="2800"/>
              <a:buNone/>
            </a:pPr>
            <a:r>
              <a:rPr lang="en-GB" sz="2800" b="1" dirty="0">
                <a:solidFill>
                  <a:schemeClr val="lt1"/>
                </a:solidFill>
              </a:rPr>
              <a:t>BMHP5032 Introduction to Physiology</a:t>
            </a:r>
            <a:endParaRPr dirty="0"/>
          </a:p>
          <a:p>
            <a:pPr marL="0" lvl="0" indent="0" algn="l" rtl="0">
              <a:spcBef>
                <a:spcPts val="560"/>
              </a:spcBef>
              <a:spcAft>
                <a:spcPts val="0"/>
              </a:spcAft>
              <a:buClr>
                <a:schemeClr val="lt1"/>
              </a:buClr>
              <a:buSzPts val="2800"/>
              <a:buNone/>
            </a:pPr>
            <a:r>
              <a:rPr lang="en-GB" sz="2800" b="1" dirty="0">
                <a:solidFill>
                  <a:schemeClr val="lt1"/>
                </a:solidFill>
              </a:rPr>
              <a:t>Component 2 – Presentation </a:t>
            </a:r>
            <a:endParaRPr dirty="0"/>
          </a:p>
          <a:p>
            <a:pPr marL="0" lvl="0" indent="0" algn="l" rtl="0">
              <a:spcBef>
                <a:spcPts val="560"/>
              </a:spcBef>
              <a:spcAft>
                <a:spcPts val="0"/>
              </a:spcAft>
              <a:buClr>
                <a:schemeClr val="lt1"/>
              </a:buClr>
              <a:buSzPts val="2800"/>
              <a:buNone/>
            </a:pPr>
            <a:r>
              <a:rPr lang="en-GB" sz="2800" b="1" dirty="0">
                <a:solidFill>
                  <a:schemeClr val="lt1"/>
                </a:solidFill>
              </a:rPr>
              <a:t>Care Plan</a:t>
            </a:r>
            <a:endParaRPr dirty="0"/>
          </a:p>
          <a:p>
            <a:pPr marL="0" lvl="0" indent="0" algn="l" rtl="0">
              <a:spcBef>
                <a:spcPts val="560"/>
              </a:spcBef>
              <a:spcAft>
                <a:spcPts val="0"/>
              </a:spcAft>
              <a:buClr>
                <a:srgbClr val="888888"/>
              </a:buClr>
              <a:buSzPts val="2800"/>
              <a:buNone/>
            </a:pPr>
            <a:endParaRPr sz="2800" b="1" dirty="0">
              <a:solidFill>
                <a:schemeClr val="lt1"/>
              </a:solidFill>
            </a:endParaRPr>
          </a:p>
          <a:p>
            <a:pPr marL="0" lvl="0" indent="0" algn="l" rtl="0">
              <a:spcBef>
                <a:spcPts val="560"/>
              </a:spcBef>
              <a:spcAft>
                <a:spcPts val="0"/>
              </a:spcAft>
              <a:buClr>
                <a:schemeClr val="lt1"/>
              </a:buClr>
              <a:buSzPts val="2800"/>
              <a:buNone/>
            </a:pPr>
            <a:r>
              <a:rPr lang="en-GB" sz="2800" b="1" dirty="0">
                <a:solidFill>
                  <a:schemeClr val="lt1"/>
                </a:solidFill>
              </a:rPr>
              <a:t>Student ID: 2413001</a:t>
            </a:r>
            <a:endParaRPr dirty="0"/>
          </a:p>
          <a:p>
            <a:pPr marL="0" lvl="0" indent="0" algn="l" rtl="0">
              <a:spcBef>
                <a:spcPts val="560"/>
              </a:spcBef>
              <a:spcAft>
                <a:spcPts val="0"/>
              </a:spcAft>
              <a:buClr>
                <a:schemeClr val="lt1"/>
              </a:buClr>
              <a:buSzPts val="2800"/>
              <a:buNone/>
            </a:pPr>
            <a:r>
              <a:rPr lang="en-GB" sz="2800" b="1" dirty="0">
                <a:solidFill>
                  <a:schemeClr val="lt1"/>
                </a:solidFill>
              </a:rPr>
              <a:t>Student name: Onyemaechi Christian Meregini</a:t>
            </a:r>
            <a:endParaRPr dirty="0"/>
          </a:p>
          <a:p>
            <a:pPr marL="0" lvl="0" indent="0" algn="l" rtl="0">
              <a:spcBef>
                <a:spcPts val="560"/>
              </a:spcBef>
              <a:spcAft>
                <a:spcPts val="0"/>
              </a:spcAft>
              <a:buClr>
                <a:schemeClr val="lt1"/>
              </a:buClr>
              <a:buSzPts val="2800"/>
              <a:buNone/>
            </a:pPr>
            <a:r>
              <a:rPr lang="en-GB" sz="2800" b="1" dirty="0">
                <a:solidFill>
                  <a:schemeClr val="lt1"/>
                </a:solidFill>
              </a:rPr>
              <a:t>Lecturer Name: </a:t>
            </a:r>
            <a:r>
              <a:rPr lang="en-GB" sz="2800" b="1" dirty="0" err="1">
                <a:solidFill>
                  <a:schemeClr val="lt1"/>
                </a:solidFill>
              </a:rPr>
              <a:t>Shaila</a:t>
            </a:r>
            <a:r>
              <a:rPr lang="en-GB" sz="2800" b="1" dirty="0">
                <a:solidFill>
                  <a:schemeClr val="lt1"/>
                </a:solidFill>
              </a:rPr>
              <a:t> Hussain</a:t>
            </a:r>
            <a:endParaRPr dirty="0"/>
          </a:p>
        </p:txBody>
      </p:sp>
      <p:sp>
        <p:nvSpPr>
          <p:cNvPr id="79" name="Google Shape;79;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pic>
        <p:nvPicPr>
          <p:cNvPr id="2" name="Audio 1">
            <a:hlinkClick r:id="" action="ppaction://media"/>
            <a:extLst>
              <a:ext uri="{FF2B5EF4-FFF2-40B4-BE49-F238E27FC236}">
                <a16:creationId xmlns:a16="http://schemas.microsoft.com/office/drawing/2014/main" id="{555F4474-7255-B071-4349-E465509489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66"/>
    </mc:Choice>
    <mc:Fallback>
      <p:transition spd="slow" advTm="1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2"/>
          <p:cNvSpPr txBox="1">
            <a:spLocks noGrp="1"/>
          </p:cNvSpPr>
          <p:nvPr>
            <p:ph type="title"/>
          </p:nvPr>
        </p:nvSpPr>
        <p:spPr>
          <a:xfrm>
            <a:off x="457200" y="274638"/>
            <a:ext cx="8229600" cy="41467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Introduction</a:t>
            </a:r>
            <a:endParaRPr sz="2000" dirty="0">
              <a:latin typeface="Arial" panose="020B0604020202020204" pitchFamily="34" charset="0"/>
              <a:cs typeface="Arial" panose="020B0604020202020204" pitchFamily="34" charset="0"/>
            </a:endParaRPr>
          </a:p>
        </p:txBody>
      </p:sp>
      <p:sp>
        <p:nvSpPr>
          <p:cNvPr id="85" name="Google Shape;85;p2"/>
          <p:cNvSpPr txBox="1">
            <a:spLocks noGrp="1"/>
          </p:cNvSpPr>
          <p:nvPr>
            <p:ph type="body" idx="1"/>
          </p:nvPr>
        </p:nvSpPr>
        <p:spPr>
          <a:xfrm>
            <a:off x="457200" y="844061"/>
            <a:ext cx="8229600" cy="4778973"/>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rgbClr val="0070C0"/>
              </a:buClr>
              <a:buSzPts val="3200"/>
              <a:buChar char="•"/>
            </a:pPr>
            <a:r>
              <a:rPr lang="en-GB" sz="2000" dirty="0">
                <a:solidFill>
                  <a:srgbClr val="0070C0"/>
                </a:solidFill>
                <a:latin typeface="Arial" panose="020B0604020202020204" pitchFamily="34" charset="0"/>
                <a:cs typeface="Arial" panose="020B0604020202020204" pitchFamily="34" charset="0"/>
              </a:rPr>
              <a:t>Fictional Patient Is Mr PJ Suffering From Stomach Cancer</a:t>
            </a:r>
            <a:endParaRPr dirty="0">
              <a:solidFill>
                <a:srgbClr val="0070C0"/>
              </a:solidFill>
            </a:endParaRPr>
          </a:p>
          <a:p>
            <a:pPr marL="342900" lvl="0" indent="-254000" algn="l" rtl="0">
              <a:lnSpc>
                <a:spcPct val="150000"/>
              </a:lnSpc>
              <a:spcBef>
                <a:spcPts val="0"/>
              </a:spcBef>
              <a:spcAft>
                <a:spcPts val="0"/>
              </a:spcAft>
              <a:buClr>
                <a:srgbClr val="0070C0"/>
              </a:buClr>
              <a:buSzPts val="1800"/>
              <a:buChar char="•"/>
            </a:pPr>
            <a:r>
              <a:rPr lang="en-GB" sz="1400" dirty="0">
                <a:latin typeface="+mn-lt"/>
                <a:ea typeface="Arial"/>
                <a:cs typeface="Arial"/>
                <a:sym typeface="Arial"/>
              </a:rPr>
              <a:t>Mr PJ is a 62-year-old male that was recently diagnosed with stomach cancer (gastric adenocarcinoma). </a:t>
            </a:r>
            <a:r>
              <a:rPr lang="en-GB" sz="1400" b="0" i="0" dirty="0">
                <a:solidFill>
                  <a:srgbClr val="000000"/>
                </a:solidFill>
                <a:effectLst/>
                <a:latin typeface="+mn-lt"/>
              </a:rPr>
              <a:t>stomach cancer, or gastric cancer, originates in the stomach. Although its occurrence has declined significantly over the past two decades, stomach cancer is still among the most prevalent cancers worldwide. The most common type is adenocarcinoma, one that starts from the stomach’s inner lining. There are other types that start from middle or outer parts of the stomach, but they are relatively rare </a:t>
            </a:r>
            <a:r>
              <a:rPr lang="en-GB" sz="1400" dirty="0">
                <a:latin typeface="+mn-lt"/>
                <a:ea typeface="Arial"/>
                <a:cs typeface="Arial"/>
                <a:sym typeface="Arial"/>
              </a:rPr>
              <a:t>(Cancer Research UK, 2023).</a:t>
            </a:r>
          </a:p>
          <a:p>
            <a:pPr marL="342900" lvl="0" indent="-254000" algn="l" rtl="0">
              <a:lnSpc>
                <a:spcPct val="150000"/>
              </a:lnSpc>
              <a:spcBef>
                <a:spcPts val="0"/>
              </a:spcBef>
              <a:spcAft>
                <a:spcPts val="0"/>
              </a:spcAft>
              <a:buClr>
                <a:srgbClr val="0070C0"/>
              </a:buClr>
              <a:buSzPts val="1800"/>
              <a:buChar char="•"/>
            </a:pPr>
            <a:endParaRPr lang="en-GB" sz="1400" b="0" i="0" dirty="0">
              <a:solidFill>
                <a:srgbClr val="000000"/>
              </a:solidFill>
              <a:effectLst/>
              <a:latin typeface="+mn-lt"/>
            </a:endParaRPr>
          </a:p>
          <a:p>
            <a:pPr algn="l" fontAlgn="base"/>
            <a:r>
              <a:rPr lang="en-GB" sz="1400" b="1" i="0" dirty="0">
                <a:solidFill>
                  <a:srgbClr val="333333"/>
                </a:solidFill>
                <a:effectLst/>
                <a:latin typeface="+mn-lt"/>
              </a:rPr>
              <a:t>What causes gastric cancer?</a:t>
            </a:r>
          </a:p>
          <a:p>
            <a:pPr marL="0" indent="0">
              <a:lnSpc>
                <a:spcPct val="150000"/>
              </a:lnSpc>
              <a:spcBef>
                <a:spcPts val="0"/>
              </a:spcBef>
            </a:pPr>
            <a:r>
              <a:rPr lang="en-GB" sz="1400" b="0" i="0" dirty="0">
                <a:solidFill>
                  <a:srgbClr val="333333"/>
                </a:solidFill>
                <a:effectLst/>
                <a:latin typeface="+mn-lt"/>
              </a:rPr>
              <a:t> Though the actual cause of stomach cancer is not yet known, there are some factors associated with </a:t>
            </a:r>
          </a:p>
          <a:p>
            <a:pPr marL="0" indent="0">
              <a:lnSpc>
                <a:spcPct val="150000"/>
              </a:lnSpc>
              <a:spcBef>
                <a:spcPts val="0"/>
              </a:spcBef>
              <a:buNone/>
            </a:pPr>
            <a:r>
              <a:rPr lang="en-GB" sz="1400" b="0" i="0" dirty="0">
                <a:solidFill>
                  <a:srgbClr val="333333"/>
                </a:solidFill>
                <a:effectLst/>
                <a:latin typeface="+mn-lt"/>
              </a:rPr>
              <a:t>     it, particularly diet and </a:t>
            </a:r>
            <a:r>
              <a:rPr lang="en-GB" sz="1400" b="0" i="0" dirty="0" err="1">
                <a:solidFill>
                  <a:srgbClr val="333333"/>
                </a:solidFill>
                <a:effectLst/>
                <a:latin typeface="+mn-lt"/>
              </a:rPr>
              <a:t>lifestyle.For</a:t>
            </a:r>
            <a:r>
              <a:rPr lang="en-GB" sz="1400" b="0" i="0" dirty="0">
                <a:solidFill>
                  <a:srgbClr val="333333"/>
                </a:solidFill>
                <a:effectLst/>
                <a:latin typeface="+mn-lt"/>
              </a:rPr>
              <a:t> example, a diet high in smoked or salted foods and processed</a:t>
            </a:r>
          </a:p>
          <a:p>
            <a:pPr marL="0" indent="0">
              <a:lnSpc>
                <a:spcPct val="150000"/>
              </a:lnSpc>
              <a:spcBef>
                <a:spcPts val="0"/>
              </a:spcBef>
              <a:buNone/>
            </a:pPr>
            <a:r>
              <a:rPr lang="en-GB" sz="1400" dirty="0">
                <a:solidFill>
                  <a:srgbClr val="333333"/>
                </a:solidFill>
                <a:latin typeface="+mn-lt"/>
              </a:rPr>
              <a:t>   </a:t>
            </a:r>
            <a:r>
              <a:rPr lang="en-GB" sz="1400" b="0" i="0" dirty="0">
                <a:solidFill>
                  <a:srgbClr val="333333"/>
                </a:solidFill>
                <a:effectLst/>
                <a:latin typeface="+mn-lt"/>
              </a:rPr>
              <a:t> meat and low in vegetables is a risk factor for stomach cancer, as is drinking alcohol and</a:t>
            </a:r>
          </a:p>
          <a:p>
            <a:pPr marL="0" indent="0">
              <a:lnSpc>
                <a:spcPct val="150000"/>
              </a:lnSpc>
              <a:spcBef>
                <a:spcPts val="0"/>
              </a:spcBef>
              <a:buNone/>
            </a:pPr>
            <a:r>
              <a:rPr lang="en-GB" sz="1400" dirty="0">
                <a:solidFill>
                  <a:srgbClr val="333333"/>
                </a:solidFill>
                <a:latin typeface="+mn-lt"/>
              </a:rPr>
              <a:t>    </a:t>
            </a:r>
            <a:r>
              <a:rPr lang="en-GB" sz="1400" b="0" i="0" dirty="0">
                <a:solidFill>
                  <a:srgbClr val="333333"/>
                </a:solidFill>
                <a:effectLst/>
                <a:latin typeface="+mn-lt"/>
              </a:rPr>
              <a:t>smoking. </a:t>
            </a:r>
            <a:r>
              <a:rPr lang="en-GB" sz="1400" b="0" i="0" dirty="0">
                <a:solidFill>
                  <a:schemeClr val="tx1"/>
                </a:solidFill>
                <a:effectLst/>
                <a:latin typeface="+mn-lt"/>
                <a:hlinkClick r:id="rId5">
                  <a:extLst>
                    <a:ext uri="{A12FA001-AC4F-418D-AE19-62706E023703}">
                      <ahyp:hlinkClr xmlns:ahyp="http://schemas.microsoft.com/office/drawing/2018/hyperlinkcolor" val="tx"/>
                    </a:ext>
                  </a:extLst>
                </a:hlinkClick>
              </a:rPr>
              <a:t>Helicobacter pylori</a:t>
            </a:r>
            <a:r>
              <a:rPr lang="en-GB" sz="1400" b="0" i="0" dirty="0">
                <a:solidFill>
                  <a:schemeClr val="tx1"/>
                </a:solidFill>
                <a:effectLst/>
                <a:latin typeface="+mn-lt"/>
              </a:rPr>
              <a:t>, </a:t>
            </a:r>
            <a:r>
              <a:rPr lang="en-GB" sz="1400" b="0" i="0" dirty="0">
                <a:solidFill>
                  <a:srgbClr val="333333"/>
                </a:solidFill>
                <a:effectLst/>
                <a:latin typeface="+mn-lt"/>
              </a:rPr>
              <a:t>a microorganism that infects the inner lining of stomach, also</a:t>
            </a:r>
          </a:p>
          <a:p>
            <a:pPr marL="0" indent="0">
              <a:lnSpc>
                <a:spcPct val="150000"/>
              </a:lnSpc>
              <a:spcBef>
                <a:spcPts val="0"/>
              </a:spcBef>
              <a:buNone/>
            </a:pPr>
            <a:r>
              <a:rPr lang="en-GB" sz="1400" dirty="0">
                <a:solidFill>
                  <a:srgbClr val="333333"/>
                </a:solidFill>
                <a:latin typeface="+mn-lt"/>
              </a:rPr>
              <a:t>    </a:t>
            </a:r>
            <a:r>
              <a:rPr lang="en-GB" sz="1400" b="0" i="0" dirty="0">
                <a:solidFill>
                  <a:srgbClr val="333333"/>
                </a:solidFill>
                <a:effectLst/>
                <a:latin typeface="+mn-lt"/>
              </a:rPr>
              <a:t>contributes to cancer development</a:t>
            </a:r>
            <a:r>
              <a:rPr lang="en-GB" sz="1000" b="0" i="0" dirty="0">
                <a:solidFill>
                  <a:srgbClr val="333333"/>
                </a:solidFill>
                <a:effectLst/>
                <a:latin typeface="Noto Sans" panose="020B0502040504020204" pitchFamily="34" charset="0"/>
              </a:rPr>
              <a:t>.  https://www.hopkinsmedicine.org/health/conditions-and-diseases/stomach-gastric-cancer#:~:text=Stomach%20cancer%20may%20not%20cause,of%20other%2C%20less%20serious%20conditions.</a:t>
            </a:r>
            <a:endParaRPr lang="en-GB" sz="1400" b="1" dirty="0">
              <a:latin typeface="Arial"/>
              <a:ea typeface="Arial"/>
              <a:cs typeface="Arial"/>
              <a:sym typeface="Arial"/>
            </a:endParaRPr>
          </a:p>
          <a:p>
            <a:pPr marL="342900" lvl="0" indent="-254000" algn="l" rtl="0">
              <a:lnSpc>
                <a:spcPct val="150000"/>
              </a:lnSpc>
              <a:spcBef>
                <a:spcPts val="0"/>
              </a:spcBef>
              <a:spcAft>
                <a:spcPts val="0"/>
              </a:spcAft>
              <a:buClr>
                <a:srgbClr val="0070C0"/>
              </a:buClr>
              <a:buSzPts val="1800"/>
              <a:buChar char="•"/>
            </a:pPr>
            <a:endParaRPr sz="1400" dirty="0">
              <a:solidFill>
                <a:srgbClr val="0070C0"/>
              </a:solidFill>
            </a:endParaRPr>
          </a:p>
        </p:txBody>
      </p:sp>
      <p:sp>
        <p:nvSpPr>
          <p:cNvPr id="86" name="Google Shape;86;p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87" name="Google Shape;87;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a:t>
            </a:fld>
            <a:endParaRPr/>
          </a:p>
        </p:txBody>
      </p:sp>
      <p:pic>
        <p:nvPicPr>
          <p:cNvPr id="2" name="Audio 1">
            <a:hlinkClick r:id="" action="ppaction://media"/>
            <a:extLst>
              <a:ext uri="{FF2B5EF4-FFF2-40B4-BE49-F238E27FC236}">
                <a16:creationId xmlns:a16="http://schemas.microsoft.com/office/drawing/2014/main" id="{885305BB-DD56-A946-CA02-1DA3BE2C6B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7572"/>
    </mc:Choice>
    <mc:Fallback xmlns="">
      <p:transition spd="slow" advTm="87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457200" y="274638"/>
            <a:ext cx="8229600" cy="45688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Information about the person</a:t>
            </a:r>
            <a:endParaRPr sz="2000" dirty="0">
              <a:latin typeface="Arial" panose="020B0604020202020204" pitchFamily="34" charset="0"/>
              <a:cs typeface="Arial" panose="020B0604020202020204" pitchFamily="34" charset="0"/>
            </a:endParaRPr>
          </a:p>
        </p:txBody>
      </p:sp>
      <p:sp>
        <p:nvSpPr>
          <p:cNvPr id="93" name="Google Shape;93;p3"/>
          <p:cNvSpPr txBox="1">
            <a:spLocks noGrp="1"/>
          </p:cNvSpPr>
          <p:nvPr>
            <p:ph type="body" idx="1"/>
          </p:nvPr>
        </p:nvSpPr>
        <p:spPr>
          <a:xfrm>
            <a:off x="457200" y="829994"/>
            <a:ext cx="8613900" cy="5503306"/>
          </a:xfrm>
          <a:prstGeom prst="rect">
            <a:avLst/>
          </a:prstGeom>
          <a:noFill/>
          <a:ln>
            <a:noFill/>
          </a:ln>
        </p:spPr>
        <p:txBody>
          <a:bodyPr spcFirstLastPara="1" wrap="square" lIns="91425" tIns="45700" rIns="91425" bIns="45700" anchor="t" anchorCtr="0">
            <a:noAutofit/>
          </a:bodyPr>
          <a:lstStyle/>
          <a:p>
            <a:pPr marL="342900" lvl="0" indent="-254000" algn="l" rtl="0">
              <a:spcBef>
                <a:spcPts val="0"/>
              </a:spcBef>
              <a:spcAft>
                <a:spcPts val="0"/>
              </a:spcAft>
              <a:buClr>
                <a:srgbClr val="0070C0"/>
              </a:buClr>
              <a:buSzPts val="1800"/>
              <a:buFont typeface="Open Sans"/>
              <a:buChar char="•"/>
            </a:pPr>
            <a:r>
              <a:rPr lang="en-GB" sz="1800" dirty="0">
                <a:solidFill>
                  <a:srgbClr val="0070C0"/>
                </a:solidFill>
                <a:latin typeface="+mn-lt"/>
              </a:rPr>
              <a:t>The Main Demographic Information &amp; Main Health Measurement Of Mr PJ.</a:t>
            </a:r>
            <a:endParaRPr sz="1800" dirty="0">
              <a:latin typeface="+mn-lt"/>
            </a:endParaRPr>
          </a:p>
          <a:p>
            <a:pPr marL="342900" lvl="0" indent="0" algn="l" rtl="0">
              <a:spcBef>
                <a:spcPts val="640"/>
              </a:spcBef>
              <a:spcAft>
                <a:spcPts val="0"/>
              </a:spcAft>
              <a:buNone/>
            </a:pPr>
            <a:endParaRPr sz="1800" dirty="0">
              <a:solidFill>
                <a:srgbClr val="0070C0"/>
              </a:solidFill>
              <a:latin typeface="+mn-lt"/>
            </a:endParaRPr>
          </a:p>
          <a:p>
            <a:pPr marL="457200" lvl="0" indent="-317500" algn="l" rtl="0">
              <a:lnSpc>
                <a:spcPct val="115000"/>
              </a:lnSpc>
              <a:spcBef>
                <a:spcPts val="1200"/>
              </a:spcBef>
              <a:spcAft>
                <a:spcPts val="0"/>
              </a:spcAft>
              <a:buSzPts val="1400"/>
              <a:buChar char="●"/>
            </a:pPr>
            <a:r>
              <a:rPr lang="en-GB" sz="1400" dirty="0">
                <a:latin typeface="Arial"/>
                <a:ea typeface="Arial"/>
                <a:cs typeface="Arial"/>
                <a:sym typeface="Arial"/>
              </a:rPr>
              <a:t>Name: PJ</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Age: 62</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 Gender: Male</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Ethnicity: Black African,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Occupation: Retired transport worker</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Living situation: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Lives with wife;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adult daughter visits weekly,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BMI: 19.8 (underweight range for older adults)</a:t>
            </a:r>
            <a:br>
              <a:rPr lang="en-GB" sz="1400" dirty="0">
                <a:latin typeface="Arial"/>
                <a:ea typeface="Arial"/>
                <a:cs typeface="Arial"/>
                <a:sym typeface="Arial"/>
              </a:rPr>
            </a:br>
            <a:endParaRPr sz="1400" dirty="0">
              <a:latin typeface="Arial"/>
              <a:ea typeface="Arial"/>
              <a:cs typeface="Arial"/>
              <a:sym typeface="Arial"/>
            </a:endParaRPr>
          </a:p>
          <a:p>
            <a:pPr marL="342900" lvl="0" indent="-254000" algn="l" rtl="0">
              <a:spcBef>
                <a:spcPts val="640"/>
              </a:spcBef>
              <a:spcAft>
                <a:spcPts val="0"/>
              </a:spcAft>
              <a:buClr>
                <a:srgbClr val="0070C0"/>
              </a:buClr>
              <a:buSzPts val="1800"/>
              <a:buChar char="•"/>
            </a:pPr>
            <a:endParaRPr dirty="0">
              <a:solidFill>
                <a:srgbClr val="0070C0"/>
              </a:solidFill>
            </a:endParaRPr>
          </a:p>
        </p:txBody>
      </p:sp>
      <p:sp>
        <p:nvSpPr>
          <p:cNvPr id="94" name="Google Shape;94;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95" name="Google Shape;95;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3" name="Audio 2">
            <a:hlinkClick r:id="" action="ppaction://media"/>
            <a:extLst>
              <a:ext uri="{FF2B5EF4-FFF2-40B4-BE49-F238E27FC236}">
                <a16:creationId xmlns:a16="http://schemas.microsoft.com/office/drawing/2014/main" id="{9EC6D1DA-091B-BC02-CA0A-F0987E6B95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7711"/>
    </mc:Choice>
    <mc:Fallback xmlns="">
      <p:transition spd="slow" advTm="57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3aff4ba1d3c_0_20"/>
          <p:cNvSpPr txBox="1">
            <a:spLocks noGrp="1"/>
          </p:cNvSpPr>
          <p:nvPr>
            <p:ph type="title"/>
          </p:nvPr>
        </p:nvSpPr>
        <p:spPr>
          <a:xfrm>
            <a:off x="457200" y="136650"/>
            <a:ext cx="8229600" cy="1087239"/>
          </a:xfrm>
          <a:prstGeom prst="rect">
            <a:avLst/>
          </a:prstGeom>
        </p:spPr>
        <p:txBody>
          <a:bodyPr spcFirstLastPara="1" wrap="square" lIns="91425" tIns="45700" rIns="91425" bIns="45700" anchor="ctr" anchorCtr="0">
            <a:noAutofit/>
          </a:bodyPr>
          <a:lstStyle/>
          <a:p>
            <a:pPr marL="342900" lvl="0" indent="-254000" algn="l" rtl="0">
              <a:spcBef>
                <a:spcPts val="0"/>
              </a:spcBef>
              <a:spcAft>
                <a:spcPts val="0"/>
              </a:spcAft>
              <a:buClr>
                <a:srgbClr val="0070C0"/>
              </a:buClr>
              <a:buSzPts val="1800"/>
              <a:buFont typeface="Open Sans"/>
              <a:buChar char="•"/>
            </a:pPr>
            <a:br>
              <a:rPr lang="en-GB" sz="2000" dirty="0">
                <a:solidFill>
                  <a:srgbClr val="0070C0"/>
                </a:solidFill>
                <a:latin typeface="Arial" panose="020B0604020202020204" pitchFamily="34" charset="0"/>
                <a:cs typeface="Arial" panose="020B0604020202020204" pitchFamily="34" charset="0"/>
              </a:rPr>
            </a:br>
            <a:br>
              <a:rPr lang="en-GB" sz="2000" dirty="0">
                <a:solidFill>
                  <a:srgbClr val="0070C0"/>
                </a:solidFill>
                <a:latin typeface="Arial" panose="020B0604020202020204" pitchFamily="34" charset="0"/>
                <a:cs typeface="Arial" panose="020B0604020202020204" pitchFamily="34" charset="0"/>
              </a:rPr>
            </a:br>
            <a:r>
              <a:rPr lang="en-GB" sz="2000" dirty="0">
                <a:solidFill>
                  <a:srgbClr val="0070C0"/>
                </a:solidFill>
                <a:latin typeface="Arial" panose="020B0604020202020204" pitchFamily="34" charset="0"/>
                <a:cs typeface="Arial" panose="020B0604020202020204" pitchFamily="34" charset="0"/>
              </a:rPr>
              <a:t>The Main Demographic Information &amp; Health Measurement Of Mr PJ Contd.</a:t>
            </a:r>
            <a:endParaRPr sz="2000" b="1"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sp>
        <p:nvSpPr>
          <p:cNvPr id="102" name="Google Shape;102;g3aff4ba1d3c_0_20"/>
          <p:cNvSpPr txBox="1">
            <a:spLocks noGrp="1"/>
          </p:cNvSpPr>
          <p:nvPr>
            <p:ph type="body" idx="1"/>
          </p:nvPr>
        </p:nvSpPr>
        <p:spPr>
          <a:xfrm>
            <a:off x="457200" y="1008994"/>
            <a:ext cx="8229600" cy="4508308"/>
          </a:xfrm>
          <a:prstGeom prst="rect">
            <a:avLst/>
          </a:prstGeom>
        </p:spPr>
        <p:txBody>
          <a:bodyPr spcFirstLastPara="1" wrap="square" lIns="91425" tIns="45700" rIns="91425" bIns="45700" anchor="t" anchorCtr="0">
            <a:noAutofit/>
          </a:bodyPr>
          <a:lstStyle/>
          <a:p>
            <a:pPr marL="457200" lvl="0" indent="-317500" algn="l" rtl="0">
              <a:lnSpc>
                <a:spcPct val="115000"/>
              </a:lnSpc>
              <a:spcBef>
                <a:spcPts val="1200"/>
              </a:spcBef>
              <a:spcAft>
                <a:spcPts val="0"/>
              </a:spcAft>
              <a:buSzPts val="1400"/>
              <a:buChar char="●"/>
            </a:pPr>
            <a:r>
              <a:rPr lang="en-GB" sz="1400" dirty="0">
                <a:latin typeface="Arial"/>
                <a:ea typeface="Arial"/>
                <a:cs typeface="Arial"/>
                <a:sym typeface="Arial"/>
              </a:rPr>
              <a:t>Blood Pressure: 150/92 mmHg (hypertension), Pulse: 92 bpm,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Weight: 61 kg (recent unintentional weight loss of 8 kg in 3 months)</a:t>
            </a:r>
          </a:p>
          <a:p>
            <a:pPr marL="139700" lvl="0" indent="0" algn="l" rtl="0">
              <a:lnSpc>
                <a:spcPct val="115000"/>
              </a:lnSpc>
              <a:spcBef>
                <a:spcPts val="0"/>
              </a:spcBef>
              <a:spcAft>
                <a:spcPts val="0"/>
              </a:spcAft>
              <a:buSzPts val="1400"/>
              <a:buNone/>
            </a:pPr>
            <a:endParaRPr sz="1400" b="1"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b="1" dirty="0">
                <a:latin typeface="Arial"/>
                <a:ea typeface="Arial"/>
                <a:cs typeface="Arial"/>
                <a:sym typeface="Arial"/>
              </a:rPr>
              <a:t>Current Symptoms</a:t>
            </a:r>
            <a:r>
              <a:rPr lang="en-GB" sz="1400" dirty="0">
                <a:latin typeface="Arial"/>
                <a:ea typeface="Arial"/>
                <a:cs typeface="Arial"/>
                <a:sym typeface="Arial"/>
              </a:rPr>
              <a:t>: Early satiety-</a:t>
            </a:r>
            <a:r>
              <a:rPr lang="en-GB" sz="1400" b="0" i="0" dirty="0">
                <a:solidFill>
                  <a:srgbClr val="474747"/>
                </a:solidFill>
                <a:effectLst/>
                <a:latin typeface="+mn-lt"/>
              </a:rPr>
              <a:t> (is feeling full sooner than normal or after eating less than usual), abdominal</a:t>
            </a:r>
            <a:r>
              <a:rPr lang="en-GB" sz="1400" dirty="0">
                <a:latin typeface="+mn-lt"/>
                <a:ea typeface="Arial"/>
                <a:cs typeface="Arial"/>
                <a:sym typeface="Arial"/>
              </a:rPr>
              <a:t> </a:t>
            </a:r>
            <a:r>
              <a:rPr lang="en-GB" sz="1400" dirty="0">
                <a:latin typeface="Arial"/>
                <a:ea typeface="Arial"/>
                <a:cs typeface="Arial"/>
                <a:sym typeface="Arial"/>
              </a:rPr>
              <a:t>pain, nausea, fatigue, low appetite, </a:t>
            </a:r>
          </a:p>
          <a:p>
            <a:pPr marL="457200" lvl="0" indent="-317500" algn="l" rtl="0">
              <a:lnSpc>
                <a:spcPct val="115000"/>
              </a:lnSpc>
              <a:spcBef>
                <a:spcPts val="0"/>
              </a:spcBef>
              <a:spcAft>
                <a:spcPts val="0"/>
              </a:spcAft>
              <a:buSzPts val="1400"/>
              <a:buChar char="●"/>
            </a:pPr>
            <a:r>
              <a:rPr lang="en-GB" sz="1400" b="1" dirty="0">
                <a:latin typeface="Arial"/>
                <a:ea typeface="Arial"/>
                <a:cs typeface="Arial"/>
                <a:sym typeface="Arial"/>
              </a:rPr>
              <a:t>Diagnosis: </a:t>
            </a:r>
            <a:r>
              <a:rPr lang="en-GB" sz="1400" dirty="0">
                <a:latin typeface="Arial"/>
                <a:ea typeface="Arial"/>
                <a:cs typeface="Arial"/>
                <a:sym typeface="Arial"/>
              </a:rPr>
              <a:t>Gastric adenocarcinoma — stage I1. Stomach cancer disrupts normal gastric physiology by:</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Reducing gastric emptying due to obstruction by the tumour (NICE, 2023).</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Interfering with the secretion of gastric acid and enzymes, impairing digestion (Tortora &amp; Derrickson, 2021).</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Causing malabsorption and weight loss, because nutrients are not broken down efficiently.</a:t>
            </a:r>
            <a:br>
              <a:rPr lang="en-GB" sz="1400" dirty="0">
                <a:latin typeface="Arial"/>
                <a:ea typeface="Arial"/>
                <a:cs typeface="Arial"/>
                <a:sym typeface="Arial"/>
              </a:rPr>
            </a:br>
            <a:r>
              <a:rPr lang="en-GB" sz="1400" dirty="0">
                <a:latin typeface="Arial"/>
                <a:ea typeface="Arial"/>
                <a:cs typeface="Arial"/>
                <a:sym typeface="Arial"/>
              </a:rPr>
              <a:t>Triggering chronic inflammation, resulting in pain and decreased appetite.</a:t>
            </a: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dirty="0">
                <a:latin typeface="Arial"/>
                <a:ea typeface="Arial"/>
                <a:cs typeface="Arial"/>
                <a:sym typeface="Arial"/>
              </a:rPr>
              <a:t>These physiological impairments contribute to fatigue, malnutrition, and reduced physical capacity.</a:t>
            </a:r>
            <a:endParaRPr sz="1400" dirty="0">
              <a:latin typeface="Arial"/>
              <a:ea typeface="Arial"/>
              <a:cs typeface="Arial"/>
              <a:sym typeface="Arial"/>
            </a:endParaRPr>
          </a:p>
          <a:p>
            <a:pPr marL="342900" lvl="0" indent="-228600" algn="l" rtl="0">
              <a:spcBef>
                <a:spcPts val="1200"/>
              </a:spcBef>
              <a:spcAft>
                <a:spcPts val="0"/>
              </a:spcAft>
              <a:buClr>
                <a:srgbClr val="0070C0"/>
              </a:buClr>
              <a:buSzPts val="1400"/>
              <a:buChar char="•"/>
            </a:pPr>
            <a:endParaRPr sz="1400" dirty="0">
              <a:solidFill>
                <a:srgbClr val="0070C0"/>
              </a:solidFill>
              <a:latin typeface="Arial"/>
              <a:ea typeface="Arial"/>
              <a:cs typeface="Arial"/>
              <a:sym typeface="Arial"/>
            </a:endParaRPr>
          </a:p>
          <a:p>
            <a:pPr marL="0" lvl="0" indent="0" algn="l" rtl="0">
              <a:lnSpc>
                <a:spcPct val="115000"/>
              </a:lnSpc>
              <a:spcBef>
                <a:spcPts val="1200"/>
              </a:spcBef>
              <a:spcAft>
                <a:spcPts val="0"/>
              </a:spcAft>
              <a:buClr>
                <a:schemeClr val="dk1"/>
              </a:buClr>
              <a:buSzPts val="1100"/>
              <a:buFont typeface="Arial"/>
              <a:buNone/>
            </a:pPr>
            <a:endParaRPr sz="1100" dirty="0">
              <a:latin typeface="Arial"/>
              <a:ea typeface="Arial"/>
              <a:cs typeface="Arial"/>
              <a:sym typeface="Arial"/>
            </a:endParaRPr>
          </a:p>
          <a:p>
            <a:pPr marL="0" lvl="0" indent="0" algn="l" rtl="0">
              <a:spcBef>
                <a:spcPts val="1200"/>
              </a:spcBef>
              <a:spcAft>
                <a:spcPts val="0"/>
              </a:spcAft>
              <a:buNone/>
            </a:pPr>
            <a:endParaRPr dirty="0"/>
          </a:p>
        </p:txBody>
      </p:sp>
      <p:sp>
        <p:nvSpPr>
          <p:cNvPr id="103" name="Google Shape;103;g3aff4ba1d3c_0_20"/>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pic>
        <p:nvPicPr>
          <p:cNvPr id="3" name="Audio 2">
            <a:hlinkClick r:id="" action="ppaction://media"/>
            <a:extLst>
              <a:ext uri="{FF2B5EF4-FFF2-40B4-BE49-F238E27FC236}">
                <a16:creationId xmlns:a16="http://schemas.microsoft.com/office/drawing/2014/main" id="{305AB50D-B90E-83F5-59E0-466A6192B0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0482"/>
    </mc:Choice>
    <mc:Fallback xmlns="">
      <p:transition spd="slow" advTm="16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608F-07A4-7799-2EDF-31D0292343BB}"/>
              </a:ext>
            </a:extLst>
          </p:cNvPr>
          <p:cNvSpPr>
            <a:spLocks noGrp="1"/>
          </p:cNvSpPr>
          <p:nvPr>
            <p:ph type="title"/>
          </p:nvPr>
        </p:nvSpPr>
        <p:spPr/>
        <p:txBody>
          <a:bodyPr/>
          <a:lstStyle/>
          <a:p>
            <a:r>
              <a:rPr lang="en-GB" sz="2000" dirty="0">
                <a:latin typeface="+mj-lt"/>
              </a:rPr>
              <a:t>Stomach Cancer Diagnosis;</a:t>
            </a:r>
            <a:br>
              <a:rPr lang="en-GB" sz="2000" dirty="0">
                <a:latin typeface="+mj-lt"/>
              </a:rPr>
            </a:br>
            <a:r>
              <a:rPr lang="en-GB" sz="2000" dirty="0">
                <a:latin typeface="+mj-lt"/>
              </a:rPr>
              <a:t>Endoscopy with Biopsy</a:t>
            </a:r>
          </a:p>
        </p:txBody>
      </p:sp>
      <p:sp>
        <p:nvSpPr>
          <p:cNvPr id="3" name="Text Placeholder 2">
            <a:extLst>
              <a:ext uri="{FF2B5EF4-FFF2-40B4-BE49-F238E27FC236}">
                <a16:creationId xmlns:a16="http://schemas.microsoft.com/office/drawing/2014/main" id="{B7E44E91-3C1C-6ED1-7004-0B9E7FFB2414}"/>
              </a:ext>
            </a:extLst>
          </p:cNvPr>
          <p:cNvSpPr>
            <a:spLocks noGrp="1"/>
          </p:cNvSpPr>
          <p:nvPr>
            <p:ph type="body" idx="1"/>
          </p:nvPr>
        </p:nvSpPr>
        <p:spPr>
          <a:xfrm>
            <a:off x="457200" y="1417638"/>
            <a:ext cx="8229600" cy="4099595"/>
          </a:xfrm>
        </p:spPr>
        <p:txBody>
          <a:bodyPr/>
          <a:lstStyle/>
          <a:p>
            <a:pPr marL="0" indent="0">
              <a:lnSpc>
                <a:spcPct val="150000"/>
              </a:lnSpc>
              <a:spcBef>
                <a:spcPts val="0"/>
              </a:spcBef>
            </a:pPr>
            <a:r>
              <a:rPr lang="en-GB" sz="1400" dirty="0">
                <a:latin typeface="Arial" panose="020B0604020202020204" pitchFamily="34" charset="0"/>
                <a:cs typeface="Arial" panose="020B0604020202020204" pitchFamily="34" charset="0"/>
              </a:rPr>
              <a:t> Endoscopy is the most reliable and accurate test for gastrointestinal conditions, especially ones in</a:t>
            </a:r>
          </a:p>
          <a:p>
            <a:pPr marL="0" indent="0">
              <a:lnSpc>
                <a:spcPct val="150000"/>
              </a:lnSpc>
              <a:spcBef>
                <a:spcPts val="0"/>
              </a:spcBef>
              <a:buNone/>
            </a:pPr>
            <a:r>
              <a:rPr lang="en-GB" sz="1400" dirty="0">
                <a:latin typeface="Arial" panose="020B0604020202020204" pitchFamily="34" charset="0"/>
                <a:cs typeface="Arial" panose="020B0604020202020204" pitchFamily="34" charset="0"/>
              </a:rPr>
              <a:t>the inner lining of the stomach and small intestines. Advanced endoscopic techniques lead to earlier</a:t>
            </a:r>
          </a:p>
          <a:p>
            <a:pPr marL="0" indent="0">
              <a:lnSpc>
                <a:spcPct val="150000"/>
              </a:lnSpc>
              <a:spcBef>
                <a:spcPts val="0"/>
              </a:spcBef>
              <a:buNone/>
            </a:pPr>
            <a:r>
              <a:rPr lang="en-GB" sz="1400" dirty="0">
                <a:latin typeface="Arial" panose="020B0604020202020204" pitchFamily="34" charset="0"/>
                <a:cs typeface="Arial" panose="020B0604020202020204" pitchFamily="34" charset="0"/>
              </a:rPr>
              <a:t>detection of gastric cancer, which means the cancer is easier to treat. </a:t>
            </a:r>
          </a:p>
          <a:p>
            <a:pPr marL="0" indent="0">
              <a:lnSpc>
                <a:spcPct val="150000"/>
              </a:lnSpc>
              <a:spcBef>
                <a:spcPts val="0"/>
              </a:spcBef>
            </a:pPr>
            <a:endParaRPr lang="en-GB" sz="1400" dirty="0">
              <a:latin typeface="Arial" panose="020B0604020202020204" pitchFamily="34" charset="0"/>
              <a:cs typeface="Arial" panose="020B0604020202020204" pitchFamily="34" charset="0"/>
            </a:endParaRPr>
          </a:p>
          <a:p>
            <a:pPr marL="0" indent="0">
              <a:lnSpc>
                <a:spcPct val="150000"/>
              </a:lnSpc>
              <a:spcBef>
                <a:spcPts val="0"/>
              </a:spcBef>
            </a:pPr>
            <a:r>
              <a:rPr lang="en-GB" sz="1400" dirty="0">
                <a:latin typeface="Arial" panose="020B0604020202020204" pitchFamily="34" charset="0"/>
                <a:cs typeface="Arial" panose="020B0604020202020204" pitchFamily="34" charset="0"/>
              </a:rPr>
              <a:t> An endoscope is a thin, lighted tube with a tiny camera at its tip. Your doctor can see the back of</a:t>
            </a:r>
          </a:p>
          <a:p>
            <a:pPr marL="0" indent="0">
              <a:lnSpc>
                <a:spcPct val="150000"/>
              </a:lnSpc>
              <a:spcBef>
                <a:spcPts val="0"/>
              </a:spcBef>
              <a:buNone/>
            </a:pPr>
            <a:r>
              <a:rPr lang="en-GB" sz="1400" dirty="0">
                <a:latin typeface="Arial" panose="020B0604020202020204" pitchFamily="34" charset="0"/>
                <a:cs typeface="Arial" panose="020B0604020202020204" pitchFamily="34" charset="0"/>
              </a:rPr>
              <a:t> your mouth and throat, </a:t>
            </a:r>
            <a:r>
              <a:rPr lang="en-GB" sz="1400" dirty="0" err="1">
                <a:latin typeface="Arial" panose="020B0604020202020204" pitchFamily="34" charset="0"/>
                <a:cs typeface="Arial" panose="020B0604020202020204" pitchFamily="34" charset="0"/>
              </a:rPr>
              <a:t>esophagus</a:t>
            </a:r>
            <a:r>
              <a:rPr lang="en-GB" sz="1400" dirty="0">
                <a:latin typeface="Arial" panose="020B0604020202020204" pitchFamily="34" charset="0"/>
                <a:cs typeface="Arial" panose="020B0604020202020204" pitchFamily="34" charset="0"/>
              </a:rPr>
              <a:t>, stomach and parts of the small intestine on a screen. During an endoscopy:</a:t>
            </a:r>
          </a:p>
          <a:p>
            <a:endParaRPr lang="en-GB" dirty="0"/>
          </a:p>
        </p:txBody>
      </p:sp>
      <p:sp>
        <p:nvSpPr>
          <p:cNvPr id="4" name="Slide Number Placeholder 3">
            <a:extLst>
              <a:ext uri="{FF2B5EF4-FFF2-40B4-BE49-F238E27FC236}">
                <a16:creationId xmlns:a16="http://schemas.microsoft.com/office/drawing/2014/main" id="{DCA94061-240B-120C-51EB-47B5C7EA2A2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5</a:t>
            </a:fld>
            <a:endParaRPr lang="en-GB"/>
          </a:p>
        </p:txBody>
      </p:sp>
    </p:spTree>
    <p:extLst>
      <p:ext uri="{BB962C8B-B14F-4D97-AF65-F5344CB8AC3E}">
        <p14:creationId xmlns:p14="http://schemas.microsoft.com/office/powerpoint/2010/main" val="3963014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4"/>
          <p:cNvSpPr txBox="1">
            <a:spLocks noGrp="1"/>
          </p:cNvSpPr>
          <p:nvPr>
            <p:ph type="title"/>
          </p:nvPr>
        </p:nvSpPr>
        <p:spPr>
          <a:xfrm>
            <a:off x="457200" y="44624"/>
            <a:ext cx="8229600" cy="64469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Anatomy and Physiology</a:t>
            </a:r>
            <a:endParaRPr sz="2000" dirty="0">
              <a:latin typeface="Arial" panose="020B0604020202020204" pitchFamily="34" charset="0"/>
              <a:cs typeface="Arial" panose="020B0604020202020204" pitchFamily="34" charset="0"/>
            </a:endParaRPr>
          </a:p>
        </p:txBody>
      </p:sp>
      <p:sp>
        <p:nvSpPr>
          <p:cNvPr id="109" name="Google Shape;109;p4"/>
          <p:cNvSpPr txBox="1">
            <a:spLocks noGrp="1"/>
          </p:cNvSpPr>
          <p:nvPr>
            <p:ph type="body" idx="1"/>
          </p:nvPr>
        </p:nvSpPr>
        <p:spPr>
          <a:xfrm>
            <a:off x="457200" y="801858"/>
            <a:ext cx="8229600" cy="4715375"/>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Arial" panose="020B0604020202020204" pitchFamily="34" charset="0"/>
                <a:cs typeface="Arial" panose="020B0604020202020204" pitchFamily="34" charset="0"/>
              </a:rPr>
              <a:t>The Physiology and Anatomy Of  Stomach Cancer: See Figure 1,</a:t>
            </a:r>
          </a:p>
          <a:p>
            <a:pPr marL="342900" lvl="0" indent="-292100" algn="l" rtl="0">
              <a:spcBef>
                <a:spcPts val="0"/>
              </a:spcBef>
              <a:spcAft>
                <a:spcPts val="0"/>
              </a:spcAft>
              <a:buClr>
                <a:srgbClr val="0070C0"/>
              </a:buClr>
              <a:buSzPts val="2400"/>
              <a:buChar char="•"/>
            </a:pPr>
            <a:endParaRPr sz="2000" dirty="0">
              <a:solidFill>
                <a:srgbClr val="0070C0"/>
              </a:solidFill>
              <a:latin typeface="Arial" panose="020B0604020202020204" pitchFamily="34" charset="0"/>
              <a:cs typeface="Arial" panose="020B0604020202020204" pitchFamily="34" charset="0"/>
            </a:endParaRPr>
          </a:p>
          <a:p>
            <a:pPr marL="0" lvl="0" indent="0" algn="l" rtl="0">
              <a:lnSpc>
                <a:spcPct val="150000"/>
              </a:lnSpc>
              <a:spcBef>
                <a:spcPts val="1200"/>
              </a:spcBef>
              <a:spcAft>
                <a:spcPts val="0"/>
              </a:spcAft>
              <a:buNone/>
            </a:pPr>
            <a:r>
              <a:rPr lang="en-GB" sz="1400" dirty="0">
                <a:latin typeface="Arial"/>
                <a:ea typeface="Arial"/>
                <a:cs typeface="Arial"/>
                <a:sym typeface="Arial"/>
              </a:rPr>
              <a:t>The stomach is responsible for mechanical churning, chemical digestion (via enzymes and hydrochloric acid), and controlled release of chyme into the duodenum. Gastric cancer commonly arises from the epithelial cells lining the stomach. Pathophysiology includes:</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Malignant transformation of mucosal cells due to genetic mutations and chronic inflammation (CRUK, 2023).</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Invasion of deeper layers including the muscularis and serosa.</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Impaired motility and obstruction, causing early satiety.</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Reduced intrinsic factor production, affecting Vitamin B12 absorption.</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Potential metastasis to the liver, lymph nodes, and peritoneum.</a:t>
            </a:r>
            <a:endParaRPr sz="1400" dirty="0">
              <a:latin typeface="Arial"/>
              <a:ea typeface="Arial"/>
              <a:cs typeface="Arial"/>
              <a:sym typeface="Arial"/>
            </a:endParaRPr>
          </a:p>
          <a:p>
            <a:pPr marL="342900" lvl="0" indent="-254000" algn="l" rtl="0">
              <a:spcBef>
                <a:spcPts val="0"/>
              </a:spcBef>
              <a:spcAft>
                <a:spcPts val="0"/>
              </a:spcAft>
              <a:buClr>
                <a:srgbClr val="0070C0"/>
              </a:buClr>
              <a:buSzPts val="1800"/>
              <a:buChar char="•"/>
            </a:pPr>
            <a:endParaRPr dirty="0">
              <a:solidFill>
                <a:srgbClr val="0070C0"/>
              </a:solidFill>
            </a:endParaRPr>
          </a:p>
        </p:txBody>
      </p:sp>
      <p:pic>
        <p:nvPicPr>
          <p:cNvPr id="2" name="Audio 1">
            <a:hlinkClick r:id="" action="ppaction://media"/>
            <a:extLst>
              <a:ext uri="{FF2B5EF4-FFF2-40B4-BE49-F238E27FC236}">
                <a16:creationId xmlns:a16="http://schemas.microsoft.com/office/drawing/2014/main" id="{E23AF513-0EFE-9037-2F91-9DF583D918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9654"/>
    </mc:Choice>
    <mc:Fallback xmlns="">
      <p:transition spd="slow" advTm="10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g3aff4ba1d3c_0_36"/>
          <p:cNvSpPr txBox="1">
            <a:spLocks noGrp="1"/>
          </p:cNvSpPr>
          <p:nvPr>
            <p:ph type="title"/>
          </p:nvPr>
        </p:nvSpPr>
        <p:spPr>
          <a:xfrm>
            <a:off x="457200" y="309489"/>
            <a:ext cx="8039686" cy="689318"/>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Font typeface="Arial"/>
              <a:buNone/>
            </a:pPr>
            <a:r>
              <a:rPr lang="en-GB" sz="2000" b="1" dirty="0">
                <a:latin typeface="Arial" panose="020B0604020202020204" pitchFamily="34" charset="0"/>
                <a:cs typeface="Arial" panose="020B0604020202020204" pitchFamily="34" charset="0"/>
              </a:rPr>
              <a:t>Anatomy and Physiology</a:t>
            </a:r>
            <a:endParaRPr sz="2000"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sp>
        <p:nvSpPr>
          <p:cNvPr id="116" name="Google Shape;116;g3aff4ba1d3c_0_36"/>
          <p:cNvSpPr txBox="1">
            <a:spLocks noGrp="1"/>
          </p:cNvSpPr>
          <p:nvPr>
            <p:ph type="body" idx="1"/>
          </p:nvPr>
        </p:nvSpPr>
        <p:spPr>
          <a:xfrm>
            <a:off x="457200" y="604911"/>
            <a:ext cx="8229600" cy="5776839"/>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ctr" rtl="0">
              <a:spcBef>
                <a:spcPts val="360"/>
              </a:spcBef>
              <a:spcAft>
                <a:spcPts val="0"/>
              </a:spcAft>
              <a:buNone/>
            </a:pPr>
            <a:r>
              <a:rPr lang="en-GB" sz="2000" b="1" i="1" u="sng" dirty="0">
                <a:latin typeface="Arial" panose="020B0604020202020204" pitchFamily="34" charset="0"/>
                <a:cs typeface="Arial" panose="020B0604020202020204" pitchFamily="34" charset="0"/>
              </a:rPr>
              <a:t>Figure 1 - Stomach Cancer</a:t>
            </a:r>
          </a:p>
          <a:p>
            <a:pPr marL="0" lvl="0" indent="0" algn="ctr" rtl="0">
              <a:spcBef>
                <a:spcPts val="360"/>
              </a:spcBef>
              <a:spcAft>
                <a:spcPts val="0"/>
              </a:spcAft>
              <a:buNone/>
            </a:pPr>
            <a:r>
              <a:rPr lang="en-GB" sz="2000" b="1" i="1" u="sng" dirty="0">
                <a:latin typeface="Arial" panose="020B0604020202020204" pitchFamily="34" charset="0"/>
                <a:cs typeface="Arial" panose="020B0604020202020204" pitchFamily="34" charset="0"/>
              </a:rPr>
              <a:t>https://www.google.com/search?q=pictures+of+stomach+cancer+tumors&amp;rlz=1C1WPZC_enGB1032GB1032&amp;oq=Photo+of+Stomach+Cancer&amp;gs_lcrp=EgZjaHJvbWU</a:t>
            </a:r>
            <a:endParaRPr sz="2000" b="1" i="1" u="sng" dirty="0">
              <a:latin typeface="Arial" panose="020B0604020202020204" pitchFamily="34" charset="0"/>
              <a:cs typeface="Arial" panose="020B0604020202020204" pitchFamily="34" charset="0"/>
            </a:endParaRPr>
          </a:p>
        </p:txBody>
      </p:sp>
      <p:sp>
        <p:nvSpPr>
          <p:cNvPr id="117" name="Google Shape;117;g3aff4ba1d3c_0_3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pic>
        <p:nvPicPr>
          <p:cNvPr id="1026" name="Picture 2" descr="3,600+ Stomach Cancer Stock Photos, Pictures &amp; Royalty-Free ...">
            <a:extLst>
              <a:ext uri="{FF2B5EF4-FFF2-40B4-BE49-F238E27FC236}">
                <a16:creationId xmlns:a16="http://schemas.microsoft.com/office/drawing/2014/main" id="{E34FE30B-81A2-08FC-0972-D6321FC674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6603" y="731520"/>
            <a:ext cx="7540283" cy="4248443"/>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A3E4CFEC-96F8-6A08-22DF-073EC76B2E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571"/>
    </mc:Choice>
    <mc:Fallback xmlns="">
      <p:transition spd="slow" advTm="27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5"/>
          <p:cNvSpPr txBox="1">
            <a:spLocks noGrp="1"/>
          </p:cNvSpPr>
          <p:nvPr>
            <p:ph type="title"/>
          </p:nvPr>
        </p:nvSpPr>
        <p:spPr>
          <a:xfrm>
            <a:off x="457200" y="274638"/>
            <a:ext cx="8229600" cy="54128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Care Plan (1/3)</a:t>
            </a:r>
            <a:endParaRPr sz="2000" dirty="0">
              <a:latin typeface="+mn-lt"/>
            </a:endParaRPr>
          </a:p>
        </p:txBody>
      </p:sp>
      <p:sp>
        <p:nvSpPr>
          <p:cNvPr id="123" name="Google Shape;123;p5"/>
          <p:cNvSpPr txBox="1">
            <a:spLocks noGrp="1"/>
          </p:cNvSpPr>
          <p:nvPr>
            <p:ph type="body" idx="1"/>
          </p:nvPr>
        </p:nvSpPr>
        <p:spPr>
          <a:xfrm>
            <a:off x="457200" y="914400"/>
            <a:ext cx="8229600" cy="4602833"/>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The Lifestyle And Health Behaviour Of Mr PJ .</a:t>
            </a:r>
          </a:p>
          <a:p>
            <a:pPr marL="342900" lvl="0" indent="-292100" algn="l" rtl="0">
              <a:spcBef>
                <a:spcPts val="0"/>
              </a:spcBef>
              <a:spcAft>
                <a:spcPts val="0"/>
              </a:spcAft>
              <a:buClr>
                <a:srgbClr val="0070C0"/>
              </a:buClr>
              <a:buSzPts val="2400"/>
              <a:buChar char="•"/>
            </a:pPr>
            <a:endParaRPr lang="en-GB" sz="2000" dirty="0">
              <a:solidFill>
                <a:srgbClr val="0070C0"/>
              </a:solidFill>
              <a:latin typeface="+mn-lt"/>
            </a:endParaRPr>
          </a:p>
          <a:p>
            <a:pPr marL="342900" lvl="0" indent="-292100" algn="l" rtl="0">
              <a:spcBef>
                <a:spcPts val="0"/>
              </a:spcBef>
              <a:spcAft>
                <a:spcPts val="0"/>
              </a:spcAft>
              <a:buClr>
                <a:srgbClr val="0070C0"/>
              </a:buClr>
              <a:buSzPts val="2400"/>
              <a:buChar char="•"/>
            </a:pPr>
            <a:r>
              <a:rPr lang="en-GB" sz="1400" dirty="0">
                <a:solidFill>
                  <a:schemeClr val="tx1"/>
                </a:solidFill>
                <a:latin typeface="Arial" panose="020B0604020202020204" pitchFamily="34" charset="0"/>
                <a:cs typeface="Arial" panose="020B0604020202020204" pitchFamily="34" charset="0"/>
              </a:rPr>
              <a:t>Basic information of the lifestyle and health behaviour of Mr PJ  includes the following:</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Diet high in smoked and salted foods (cultural preference).</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Former smoker, quit 5 years ago.</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Minimal physical activity due to fatigue.</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Moderate alcohol consumption (5–7 units per week).</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Limited engagement with preventative healthcare before diagnosis.</a:t>
            </a:r>
            <a:br>
              <a:rPr lang="en-GB" sz="1400" dirty="0">
                <a:latin typeface="Arial"/>
                <a:ea typeface="Arial"/>
                <a:cs typeface="Arial"/>
                <a:sym typeface="Arial"/>
              </a:rPr>
            </a:b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dirty="0">
                <a:latin typeface="Arial"/>
                <a:ea typeface="Arial"/>
                <a:cs typeface="Arial"/>
                <a:sym typeface="Arial"/>
              </a:rPr>
              <a:t>These behaviours may have contributed to increased risk for gastric cancer (NICE, 2023).</a:t>
            </a:r>
            <a:endParaRPr sz="1400" dirty="0">
              <a:latin typeface="Arial"/>
              <a:ea typeface="Arial"/>
              <a:cs typeface="Arial"/>
              <a:sym typeface="Arial"/>
            </a:endParaRPr>
          </a:p>
          <a:p>
            <a:pPr marL="342900" lvl="0" indent="-254000" algn="l" rtl="0">
              <a:spcBef>
                <a:spcPts val="1200"/>
              </a:spcBef>
              <a:spcAft>
                <a:spcPts val="0"/>
              </a:spcAft>
              <a:buClr>
                <a:srgbClr val="0070C0"/>
              </a:buClr>
              <a:buSzPts val="1800"/>
              <a:buChar char="•"/>
            </a:pPr>
            <a:endParaRPr dirty="0">
              <a:solidFill>
                <a:srgbClr val="0070C0"/>
              </a:solidFill>
            </a:endParaRPr>
          </a:p>
        </p:txBody>
      </p:sp>
      <p:sp>
        <p:nvSpPr>
          <p:cNvPr id="124" name="Google Shape;124;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25" name="Google Shape;125;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8</a:t>
            </a:fld>
            <a:endParaRPr/>
          </a:p>
        </p:txBody>
      </p:sp>
      <p:pic>
        <p:nvPicPr>
          <p:cNvPr id="3" name="Audio 2">
            <a:hlinkClick r:id="" action="ppaction://media"/>
            <a:extLst>
              <a:ext uri="{FF2B5EF4-FFF2-40B4-BE49-F238E27FC236}">
                <a16:creationId xmlns:a16="http://schemas.microsoft.com/office/drawing/2014/main" id="{5FC45A20-1A64-EACA-839C-2B345E1BC8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5126"/>
    </mc:Choice>
    <mc:Fallback xmlns="">
      <p:transition spd="slow" advTm="135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6"/>
          <p:cNvSpPr txBox="1">
            <a:spLocks noGrp="1"/>
          </p:cNvSpPr>
          <p:nvPr>
            <p:ph type="title"/>
          </p:nvPr>
        </p:nvSpPr>
        <p:spPr>
          <a:xfrm>
            <a:off x="457200" y="274638"/>
            <a:ext cx="8229600" cy="6538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Care Plan (2/3)</a:t>
            </a:r>
            <a:endParaRPr sz="2000" dirty="0">
              <a:latin typeface="Arial" panose="020B0604020202020204" pitchFamily="34" charset="0"/>
              <a:cs typeface="Arial" panose="020B0604020202020204" pitchFamily="34" charset="0"/>
            </a:endParaRPr>
          </a:p>
        </p:txBody>
      </p:sp>
      <p:sp>
        <p:nvSpPr>
          <p:cNvPr id="131" name="Google Shape;131;p6"/>
          <p:cNvSpPr txBox="1">
            <a:spLocks noGrp="1"/>
          </p:cNvSpPr>
          <p:nvPr>
            <p:ph type="body" idx="1"/>
          </p:nvPr>
        </p:nvSpPr>
        <p:spPr>
          <a:xfrm>
            <a:off x="457200" y="928468"/>
            <a:ext cx="8229600" cy="4588765"/>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Arial" panose="020B0604020202020204" pitchFamily="34" charset="0"/>
                <a:cs typeface="Arial" panose="020B0604020202020204" pitchFamily="34" charset="0"/>
              </a:rPr>
              <a:t>The Everyday Routine Of Mr PJ.</a:t>
            </a:r>
            <a:endParaRPr sz="2400" dirty="0">
              <a:solidFill>
                <a:srgbClr val="0070C0"/>
              </a:solidFill>
            </a:endParaRPr>
          </a:p>
          <a:p>
            <a:pPr marL="0" lvl="0" indent="0" algn="l" rtl="0">
              <a:lnSpc>
                <a:spcPct val="115000"/>
              </a:lnSpc>
              <a:spcBef>
                <a:spcPts val="1200"/>
              </a:spcBef>
              <a:spcAft>
                <a:spcPts val="0"/>
              </a:spcAft>
              <a:buNone/>
            </a:pPr>
            <a:r>
              <a:rPr lang="en-GB" sz="1400" dirty="0">
                <a:solidFill>
                  <a:srgbClr val="000000"/>
                </a:solidFill>
                <a:latin typeface="Arial"/>
                <a:ea typeface="Arial"/>
                <a:cs typeface="Arial"/>
                <a:sym typeface="Arial"/>
              </a:rPr>
              <a:t>Mr PJ’s daily routine has been  significantly disrupted by his illness. He has is currently going through a phase of major adjustments to his daily routine as a result.. In his experience currently:- </a:t>
            </a:r>
            <a:endParaRPr sz="1400" dirty="0">
              <a:solidFill>
                <a:srgbClr val="000000"/>
              </a:solidFill>
              <a:latin typeface="Arial"/>
              <a:ea typeface="Arial"/>
              <a:cs typeface="Arial"/>
              <a:sym typeface="Arial"/>
            </a:endParaRPr>
          </a:p>
          <a:p>
            <a:pPr marL="457200" lvl="0" indent="-304800" algn="l" rtl="0">
              <a:lnSpc>
                <a:spcPct val="115000"/>
              </a:lnSpc>
              <a:spcBef>
                <a:spcPts val="1200"/>
              </a:spcBef>
              <a:spcAft>
                <a:spcPts val="0"/>
              </a:spcAft>
              <a:buClr>
                <a:srgbClr val="000000"/>
              </a:buClr>
              <a:buSzPts val="1200"/>
              <a:buChar char="●"/>
            </a:pPr>
            <a:r>
              <a:rPr lang="en-GB" sz="1400" dirty="0">
                <a:solidFill>
                  <a:srgbClr val="000000"/>
                </a:solidFill>
                <a:latin typeface="Arial"/>
                <a:ea typeface="Arial"/>
                <a:cs typeface="Arial"/>
                <a:sym typeface="Arial"/>
              </a:rPr>
              <a:t>He wakes late due to poor sleep and </a:t>
            </a:r>
            <a:r>
              <a:rPr lang="en-GB" sz="1400" dirty="0">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fatigue, no</a:t>
            </a:r>
            <a:r>
              <a:rPr lang="en-GB" sz="1400" dirty="0">
                <a:solidFill>
                  <a:srgbClr val="000000"/>
                </a:solidFill>
                <a:latin typeface="Arial"/>
                <a:ea typeface="Arial"/>
                <a:cs typeface="Arial"/>
                <a:sym typeface="Arial"/>
              </a:rPr>
              <a:t> personal hygiene most days</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Breakfast often skipped due to nausea.</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Unable to maintain his nutrition , Requires help preparing meals. </a:t>
            </a: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Short walks but fatigues quickly.</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Spends most of the day </a:t>
            </a:r>
            <a:r>
              <a:rPr lang="en-GB" sz="1400" dirty="0" err="1">
                <a:solidFill>
                  <a:srgbClr val="000000"/>
                </a:solidFill>
                <a:latin typeface="Arial"/>
                <a:ea typeface="Arial"/>
                <a:cs typeface="Arial"/>
                <a:sym typeface="Arial"/>
              </a:rPr>
              <a:t>rn</a:t>
            </a:r>
            <a:r>
              <a:rPr lang="en-GB" sz="1400" dirty="0">
                <a:solidFill>
                  <a:srgbClr val="000000"/>
                </a:solidFill>
                <a:latin typeface="Arial"/>
                <a:ea typeface="Arial"/>
                <a:cs typeface="Arial"/>
                <a:sym typeface="Arial"/>
              </a:rPr>
              <a:t> bed, reading or resting.</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Attends weekly oncology appointments and dietitian sessions.</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Needs emotional support from family due to anxiety about prognosis.</a:t>
            </a:r>
            <a:endParaRPr sz="1400" dirty="0">
              <a:solidFill>
                <a:srgbClr val="000000"/>
              </a:solidFill>
              <a:latin typeface="Arial"/>
              <a:ea typeface="Arial"/>
              <a:cs typeface="Arial"/>
              <a:sym typeface="Arial"/>
            </a:endParaRPr>
          </a:p>
          <a:p>
            <a:pPr marL="342900" lvl="0" indent="-215900" algn="l" rtl="0">
              <a:spcBef>
                <a:spcPts val="0"/>
              </a:spcBef>
              <a:spcAft>
                <a:spcPts val="0"/>
              </a:spcAft>
              <a:buClr>
                <a:srgbClr val="0070C0"/>
              </a:buClr>
              <a:buSzPts val="1200"/>
              <a:buChar char="•"/>
            </a:pPr>
            <a:endParaRPr sz="1200" dirty="0">
              <a:solidFill>
                <a:srgbClr val="0070C0"/>
              </a:solidFill>
              <a:latin typeface="Arial"/>
              <a:ea typeface="Arial"/>
              <a:cs typeface="Arial"/>
              <a:sym typeface="Arial"/>
            </a:endParaRPr>
          </a:p>
        </p:txBody>
      </p:sp>
      <p:sp>
        <p:nvSpPr>
          <p:cNvPr id="132" name="Google Shape;132;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33" name="Google Shape;133;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pic>
        <p:nvPicPr>
          <p:cNvPr id="3" name="Audio 2">
            <a:hlinkClick r:id="" action="ppaction://media"/>
            <a:extLst>
              <a:ext uri="{FF2B5EF4-FFF2-40B4-BE49-F238E27FC236}">
                <a16:creationId xmlns:a16="http://schemas.microsoft.com/office/drawing/2014/main" id="{3659ED8D-7063-0047-0A13-C7D135E54C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0195"/>
    </mc:Choice>
    <mc:Fallback xmlns="">
      <p:transition spd="slow" advTm="9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7"/>
          <p:cNvSpPr txBox="1">
            <a:spLocks noGrp="1"/>
          </p:cNvSpPr>
          <p:nvPr>
            <p:ph type="title"/>
          </p:nvPr>
        </p:nvSpPr>
        <p:spPr>
          <a:xfrm>
            <a:off x="457200" y="274638"/>
            <a:ext cx="8229600" cy="50446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Care Plan (3/3) </a:t>
            </a:r>
            <a:endParaRPr sz="2000" dirty="0">
              <a:latin typeface="Arial" panose="020B0604020202020204" pitchFamily="34" charset="0"/>
              <a:cs typeface="Arial" panose="020B0604020202020204" pitchFamily="34" charset="0"/>
            </a:endParaRPr>
          </a:p>
        </p:txBody>
      </p:sp>
      <p:sp>
        <p:nvSpPr>
          <p:cNvPr id="139" name="Google Shape;139;p7"/>
          <p:cNvSpPr txBox="1">
            <a:spLocks noGrp="1"/>
          </p:cNvSpPr>
          <p:nvPr>
            <p:ph type="body" idx="1"/>
          </p:nvPr>
        </p:nvSpPr>
        <p:spPr>
          <a:xfrm>
            <a:off x="0" y="779100"/>
            <a:ext cx="8686800" cy="5602700"/>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Communication And Ethical Considerations For The Care Of Mr. PJ </a:t>
            </a:r>
            <a:endParaRPr sz="2000" dirty="0">
              <a:solidFill>
                <a:srgbClr val="0070C0"/>
              </a:solidFill>
              <a:latin typeface="+mn-lt"/>
            </a:endParaRPr>
          </a:p>
          <a:p>
            <a:pPr marL="342900" lvl="0" indent="0" algn="l" rtl="0">
              <a:spcBef>
                <a:spcPts val="0"/>
              </a:spcBef>
              <a:spcAft>
                <a:spcPts val="0"/>
              </a:spcAft>
              <a:buNone/>
            </a:pPr>
            <a:endParaRPr sz="2400" dirty="0">
              <a:solidFill>
                <a:srgbClr val="0070C0"/>
              </a:solidFill>
            </a:endParaRPr>
          </a:p>
          <a:p>
            <a:pPr marL="0" lvl="0" indent="0" algn="l" rtl="0">
              <a:spcBef>
                <a:spcPts val="0"/>
              </a:spcBef>
              <a:spcAft>
                <a:spcPts val="0"/>
              </a:spcAft>
              <a:buNone/>
            </a:pPr>
            <a:r>
              <a:rPr lang="en-GB" sz="1400" dirty="0">
                <a:latin typeface="Arial"/>
                <a:ea typeface="Arial"/>
                <a:cs typeface="Arial"/>
                <a:sym typeface="Arial"/>
              </a:rPr>
              <a:t>Communication with PJ must follow NHS Person-Centred Care principles and NICE shared decision-making guidelines (NICE, 2021).- Key considerations when communicating with PJ should include the following:</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b="1" dirty="0">
                <a:latin typeface="Arial"/>
                <a:ea typeface="Arial"/>
                <a:cs typeface="Arial"/>
                <a:sym typeface="Arial"/>
              </a:rPr>
              <a:t>Cultural sensitivity</a:t>
            </a:r>
            <a:r>
              <a:rPr lang="en-GB" sz="1400" dirty="0">
                <a:latin typeface="Arial"/>
                <a:ea typeface="Arial"/>
                <a:cs typeface="Arial"/>
                <a:sym typeface="Arial"/>
              </a:rPr>
              <a:t>—</a:t>
            </a: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Being intentional in the designing of he care package to acknowledge his cultural diet and beliefs in line with his cultural background.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The package must use clear language, avoiding medical jargon for clear and easy understanding.</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 Respect autonomy— To ensure Mr PJ makes informed choices about his treatment on every level.</a:t>
            </a:r>
            <a:endParaRPr sz="1400" dirty="0">
              <a:latin typeface="Arial"/>
              <a:ea typeface="Arial"/>
              <a:cs typeface="Arial"/>
              <a:sym typeface="Arial"/>
            </a:endParaRPr>
          </a:p>
          <a:p>
            <a:pPr marL="45720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b="1" dirty="0">
                <a:latin typeface="Arial"/>
                <a:ea typeface="Arial"/>
                <a:cs typeface="Arial"/>
                <a:sym typeface="Arial"/>
              </a:rPr>
              <a:t>Confidentiality Policy</a:t>
            </a:r>
            <a:r>
              <a:rPr lang="en-GB" sz="1400" dirty="0">
                <a:latin typeface="Arial"/>
                <a:ea typeface="Arial"/>
                <a:cs typeface="Arial"/>
                <a:sym typeface="Arial"/>
              </a:rPr>
              <a:t>:</a:t>
            </a: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 The Care plan must be written in line with GDPR and NHS Code of Practice.</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The Care givers can Involve the family only with the consent of Mr PJ.</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Carers must address emotional distress respectfully,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Every stakeholder must recognise his fears and spiritual needs.</a:t>
            </a: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100" dirty="0">
                <a:latin typeface="Arial"/>
                <a:ea typeface="Arial"/>
                <a:cs typeface="Arial"/>
                <a:sym typeface="Arial"/>
              </a:rPr>
            </a:br>
            <a:endParaRPr sz="2400" dirty="0">
              <a:solidFill>
                <a:srgbClr val="0070C0"/>
              </a:solidFill>
            </a:endParaRPr>
          </a:p>
        </p:txBody>
      </p:sp>
      <p:sp>
        <p:nvSpPr>
          <p:cNvPr id="140" name="Google Shape;140;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41" name="Google Shape;141;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10</a:t>
            </a:fld>
            <a:endParaRPr/>
          </a:p>
        </p:txBody>
      </p:sp>
      <p:pic>
        <p:nvPicPr>
          <p:cNvPr id="3" name="Audio 2">
            <a:hlinkClick r:id="" action="ppaction://media"/>
            <a:extLst>
              <a:ext uri="{FF2B5EF4-FFF2-40B4-BE49-F238E27FC236}">
                <a16:creationId xmlns:a16="http://schemas.microsoft.com/office/drawing/2014/main" id="{E63B5856-E5F6-16A8-8D20-015BA7C15E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9654"/>
    </mc:Choice>
    <mc:Fallback xmlns="">
      <p:transition spd="slow" advTm="13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g3aff4ba1d3c_0_50"/>
          <p:cNvSpPr txBox="1">
            <a:spLocks noGrp="1"/>
          </p:cNvSpPr>
          <p:nvPr>
            <p:ph type="title"/>
          </p:nvPr>
        </p:nvSpPr>
        <p:spPr>
          <a:xfrm>
            <a:off x="457200" y="274638"/>
            <a:ext cx="8229600" cy="639762"/>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Communication &amp; Ethical Consideration Contd.</a:t>
            </a:r>
            <a:endParaRPr sz="2000" b="1" dirty="0">
              <a:latin typeface="Arial" panose="020B0604020202020204" pitchFamily="34" charset="0"/>
              <a:cs typeface="Arial" panose="020B0604020202020204" pitchFamily="34" charset="0"/>
            </a:endParaRPr>
          </a:p>
        </p:txBody>
      </p:sp>
      <p:sp>
        <p:nvSpPr>
          <p:cNvPr id="148" name="Google Shape;148;g3aff4ba1d3c_0_50"/>
          <p:cNvSpPr txBox="1">
            <a:spLocks noGrp="1"/>
          </p:cNvSpPr>
          <p:nvPr>
            <p:ph type="body" idx="1"/>
          </p:nvPr>
        </p:nvSpPr>
        <p:spPr>
          <a:xfrm>
            <a:off x="457200" y="1055077"/>
            <a:ext cx="8229600" cy="4462224"/>
          </a:xfrm>
          <a:prstGeom prst="rect">
            <a:avLst/>
          </a:prstGeom>
        </p:spPr>
        <p:txBody>
          <a:bodyPr spcFirstLastPara="1" wrap="square" lIns="91425" tIns="45700" rIns="91425" bIns="45700" anchor="t" anchorCtr="0">
            <a:noAutofit/>
          </a:bodyPr>
          <a:lstStyle/>
          <a:p>
            <a:pPr marL="438150" indent="-285750">
              <a:lnSpc>
                <a:spcPct val="115000"/>
              </a:lnSpc>
              <a:spcBef>
                <a:spcPts val="1200"/>
              </a:spcBef>
              <a:buSzPts val="1200"/>
            </a:pPr>
            <a:r>
              <a:rPr lang="en-GB" sz="1400" dirty="0">
                <a:latin typeface="Arial"/>
                <a:ea typeface="Arial"/>
                <a:cs typeface="Arial"/>
                <a:sym typeface="Arial"/>
              </a:rPr>
              <a:t>The care package must provide information in accessible formats (written, verbal, visual).</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Font typeface="Arial"/>
              <a:buChar char="●"/>
            </a:pP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This is to ensure Mr PJ is offered choices regarding his treatment,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including surgery, chemotherapy, or supportive care.</a:t>
            </a:r>
            <a:endParaRPr sz="1400" dirty="0">
              <a:latin typeface="Arial"/>
              <a:ea typeface="Arial"/>
              <a:cs typeface="Arial"/>
              <a:sym typeface="Arial"/>
            </a:endParaRPr>
          </a:p>
          <a:p>
            <a:pPr marL="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The care team must maintain clear documentation and </a:t>
            </a:r>
            <a:r>
              <a:rPr lang="en-GB" sz="1400" dirty="0" err="1">
                <a:latin typeface="Arial"/>
                <a:ea typeface="Arial"/>
                <a:cs typeface="Arial"/>
                <a:sym typeface="Arial"/>
              </a:rPr>
              <a:t>MultiDisciplinary</a:t>
            </a:r>
            <a:r>
              <a:rPr lang="en-GB" sz="1400" dirty="0">
                <a:latin typeface="Arial"/>
                <a:ea typeface="Arial"/>
                <a:cs typeface="Arial"/>
                <a:sym typeface="Arial"/>
              </a:rPr>
              <a:t> Team (MDT) communication.</a:t>
            </a:r>
            <a:endParaRPr sz="1400" dirty="0">
              <a:latin typeface="Arial"/>
              <a:ea typeface="Arial"/>
              <a:cs typeface="Arial"/>
              <a:sym typeface="Arial"/>
            </a:endParaRPr>
          </a:p>
          <a:p>
            <a:pPr marL="45720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The care givers must encourage Mr PJ to ask questions and be free to express his preferences to guide in care planning.</a:t>
            </a:r>
            <a:endParaRPr sz="1400" dirty="0">
              <a:latin typeface="Arial"/>
              <a:ea typeface="Arial"/>
              <a:cs typeface="Arial"/>
              <a:sym typeface="Arial"/>
            </a:endParaRPr>
          </a:p>
          <a:p>
            <a:pPr marL="0" lvl="0" indent="0" algn="l" rtl="0">
              <a:spcBef>
                <a:spcPts val="1200"/>
              </a:spcBef>
              <a:spcAft>
                <a:spcPts val="0"/>
              </a:spcAft>
              <a:buNone/>
            </a:pPr>
            <a:endParaRPr sz="1200" dirty="0">
              <a:latin typeface="Arial"/>
              <a:ea typeface="Arial"/>
              <a:cs typeface="Arial"/>
              <a:sym typeface="Arial"/>
            </a:endParaRPr>
          </a:p>
        </p:txBody>
      </p:sp>
      <p:sp>
        <p:nvSpPr>
          <p:cNvPr id="149" name="Google Shape;149;g3aff4ba1d3c_0_50"/>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pic>
        <p:nvPicPr>
          <p:cNvPr id="3" name="Audio 2">
            <a:hlinkClick r:id="" action="ppaction://media"/>
            <a:extLst>
              <a:ext uri="{FF2B5EF4-FFF2-40B4-BE49-F238E27FC236}">
                <a16:creationId xmlns:a16="http://schemas.microsoft.com/office/drawing/2014/main" id="{44566786-DA9D-9DB3-6992-9EACA52CBE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5629"/>
    </mc:Choice>
    <mc:Fallback xmlns="">
      <p:transition spd="slow" advTm="95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g3aff4ba1d3c_0_43"/>
          <p:cNvSpPr txBox="1">
            <a:spLocks noGrp="1"/>
          </p:cNvSpPr>
          <p:nvPr>
            <p:ph type="title"/>
          </p:nvPr>
        </p:nvSpPr>
        <p:spPr>
          <a:xfrm>
            <a:off x="457200" y="136650"/>
            <a:ext cx="8229600" cy="539755"/>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dirty="0">
                <a:latin typeface="Arial" panose="020B0604020202020204" pitchFamily="34" charset="0"/>
                <a:cs typeface="Arial" panose="020B0604020202020204" pitchFamily="34" charset="0"/>
              </a:rPr>
              <a:t>Communication &amp; Ethical Consideration Contd. </a:t>
            </a:r>
            <a:endParaRPr sz="2000" dirty="0">
              <a:latin typeface="Arial" panose="020B0604020202020204" pitchFamily="34" charset="0"/>
              <a:cs typeface="Arial" panose="020B0604020202020204" pitchFamily="34" charset="0"/>
            </a:endParaRPr>
          </a:p>
        </p:txBody>
      </p:sp>
      <p:sp>
        <p:nvSpPr>
          <p:cNvPr id="156" name="Google Shape;156;g3aff4ba1d3c_0_43"/>
          <p:cNvSpPr txBox="1">
            <a:spLocks noGrp="1"/>
          </p:cNvSpPr>
          <p:nvPr>
            <p:ph type="body" idx="1"/>
          </p:nvPr>
        </p:nvSpPr>
        <p:spPr>
          <a:xfrm>
            <a:off x="457200" y="676405"/>
            <a:ext cx="8229600" cy="4908469"/>
          </a:xfrm>
          <a:prstGeom prst="rect">
            <a:avLst/>
          </a:prstGeom>
        </p:spPr>
        <p:txBody>
          <a:bodyPr spcFirstLastPara="1" wrap="square" lIns="91425" tIns="45700" rIns="91425" bIns="45700" anchor="t" anchorCtr="0">
            <a:noAutofit/>
          </a:bodyPr>
          <a:lstStyle/>
          <a:p>
            <a:pPr marL="0" lvl="0" indent="0" algn="l" rtl="0">
              <a:lnSpc>
                <a:spcPct val="115000"/>
              </a:lnSpc>
              <a:spcBef>
                <a:spcPts val="1200"/>
              </a:spcBef>
              <a:spcAft>
                <a:spcPts val="0"/>
              </a:spcAft>
              <a:buNone/>
            </a:pPr>
            <a:r>
              <a:rPr lang="en-GB" sz="1400" b="1" dirty="0">
                <a:latin typeface="Arial"/>
                <a:ea typeface="Arial"/>
                <a:cs typeface="Arial"/>
                <a:sym typeface="Arial"/>
              </a:rPr>
              <a:t>Ethical Considerations- Respect for autonomy</a:t>
            </a:r>
            <a:r>
              <a:rPr lang="en-GB" sz="1400" dirty="0">
                <a:latin typeface="Arial"/>
                <a:ea typeface="Arial"/>
                <a:cs typeface="Arial"/>
                <a:sym typeface="Arial"/>
              </a:rPr>
              <a:t>—</a:t>
            </a:r>
          </a:p>
          <a:p>
            <a:pPr marL="285750" indent="-285750">
              <a:lnSpc>
                <a:spcPct val="115000"/>
              </a:lnSpc>
              <a:spcBef>
                <a:spcPts val="1200"/>
              </a:spcBef>
            </a:pPr>
            <a:r>
              <a:rPr lang="en-GB" sz="1400" dirty="0">
                <a:latin typeface="Arial"/>
                <a:ea typeface="Arial"/>
                <a:cs typeface="Arial"/>
                <a:sym typeface="Arial"/>
              </a:rPr>
              <a:t>Patient has the right to choose treatment pathway, therefore Mr PJ has the right to choose the pathway to his treatment based on Informed consent.</a:t>
            </a:r>
          </a:p>
          <a:p>
            <a:pPr marL="285750" indent="-285750">
              <a:lnSpc>
                <a:spcPct val="115000"/>
              </a:lnSpc>
              <a:spcBef>
                <a:spcPts val="1200"/>
              </a:spcBef>
            </a:pPr>
            <a:r>
              <a:rPr lang="en-GB" sz="1400" dirty="0">
                <a:latin typeface="Arial"/>
                <a:ea typeface="Arial"/>
                <a:cs typeface="Arial"/>
                <a:sym typeface="Arial"/>
              </a:rPr>
              <a:t>All the documents from all procedures must be properly accounted for kept sate by the care givers</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Beneficence and non-maleficence—avoid unnecessary harm. </a:t>
            </a:r>
            <a:endParaRPr sz="1400" dirty="0">
              <a:latin typeface="Arial"/>
              <a:ea typeface="Arial"/>
              <a:cs typeface="Arial"/>
              <a:sym typeface="Arial"/>
            </a:endParaRPr>
          </a:p>
          <a:p>
            <a:pPr marL="285750" indent="-285750">
              <a:lnSpc>
                <a:spcPct val="115000"/>
              </a:lnSpc>
              <a:spcBef>
                <a:spcPts val="1200"/>
              </a:spcBef>
            </a:pPr>
            <a:r>
              <a:rPr lang="en-GB" sz="1400" b="1" dirty="0">
                <a:latin typeface="Arial"/>
                <a:ea typeface="Arial"/>
                <a:cs typeface="Arial"/>
                <a:sym typeface="Arial"/>
              </a:rPr>
              <a:t>Equity</a:t>
            </a:r>
            <a:r>
              <a:rPr lang="en-GB" sz="1400" dirty="0">
                <a:latin typeface="Arial"/>
                <a:ea typeface="Arial"/>
                <a:cs typeface="Arial"/>
                <a:sym typeface="Arial"/>
              </a:rPr>
              <a:t>—ensure fair access to treatment regardless of ethnicity or age, economic &amp; social inequality</a:t>
            </a:r>
            <a:endParaRPr sz="1400" dirty="0">
              <a:latin typeface="Arial"/>
              <a:ea typeface="Arial"/>
              <a:cs typeface="Arial"/>
              <a:sym typeface="Arial"/>
            </a:endParaRPr>
          </a:p>
          <a:p>
            <a:pPr marL="0" lvl="0" indent="0" algn="l" rtl="0">
              <a:lnSpc>
                <a:spcPct val="115000"/>
              </a:lnSpc>
              <a:spcBef>
                <a:spcPts val="1200"/>
              </a:spcBef>
              <a:spcAft>
                <a:spcPts val="0"/>
              </a:spcAft>
              <a:buClr>
                <a:schemeClr val="dk1"/>
              </a:buClr>
              <a:buSzPts val="1100"/>
              <a:buFont typeface="Arial"/>
              <a:buNone/>
            </a:pPr>
            <a:r>
              <a:rPr lang="en-GB" sz="1400" b="1" dirty="0">
                <a:latin typeface="Arial"/>
                <a:ea typeface="Arial"/>
                <a:cs typeface="Arial"/>
                <a:sym typeface="Arial"/>
              </a:rPr>
              <a:t>Additional Considerations</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There must be regular reviews of his home environment (OT assessment). Falls risk assessment.</a:t>
            </a:r>
          </a:p>
          <a:p>
            <a:pPr marL="285750" indent="-285750">
              <a:lnSpc>
                <a:spcPct val="115000"/>
              </a:lnSpc>
              <a:spcBef>
                <a:spcPts val="1200"/>
              </a:spcBef>
            </a:pPr>
            <a:r>
              <a:rPr lang="en-GB" sz="1400" dirty="0">
                <a:latin typeface="Arial"/>
                <a:ea typeface="Arial"/>
                <a:cs typeface="Arial"/>
                <a:sym typeface="Arial"/>
              </a:rPr>
              <a:t>There must be a plan for future care, including discussions with Mr PJ and the care team about preferred place of care if disease progresses (advance care planning).</a:t>
            </a:r>
          </a:p>
          <a:p>
            <a:pPr marL="285750" indent="-285750">
              <a:lnSpc>
                <a:spcPct val="115000"/>
              </a:lnSpc>
              <a:spcBef>
                <a:spcPts val="1200"/>
              </a:spcBef>
              <a:spcAft>
                <a:spcPts val="1200"/>
              </a:spcAft>
              <a:buSzPts val="1100"/>
            </a:pPr>
            <a:r>
              <a:rPr lang="en-GB" sz="1400" dirty="0">
                <a:latin typeface="Arial"/>
                <a:ea typeface="Arial"/>
                <a:cs typeface="Arial"/>
                <a:sym typeface="Arial"/>
              </a:rPr>
              <a:t>Adequate provision to care and support for PJ’s wife if need be.</a:t>
            </a:r>
            <a:br>
              <a:rPr lang="en-GB" sz="1400" dirty="0">
                <a:latin typeface="Arial"/>
                <a:ea typeface="Arial"/>
                <a:cs typeface="Arial"/>
                <a:sym typeface="Arial"/>
              </a:rPr>
            </a:br>
            <a:endParaRPr sz="1400" dirty="0">
              <a:latin typeface="Arial"/>
              <a:ea typeface="Arial"/>
              <a:cs typeface="Arial"/>
              <a:sym typeface="Arial"/>
            </a:endParaRPr>
          </a:p>
        </p:txBody>
      </p:sp>
      <p:sp>
        <p:nvSpPr>
          <p:cNvPr id="157" name="Google Shape;157;g3aff4ba1d3c_0_43"/>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pic>
        <p:nvPicPr>
          <p:cNvPr id="2" name="Audio 1">
            <a:hlinkClick r:id="" action="ppaction://media"/>
            <a:extLst>
              <a:ext uri="{FF2B5EF4-FFF2-40B4-BE49-F238E27FC236}">
                <a16:creationId xmlns:a16="http://schemas.microsoft.com/office/drawing/2014/main" id="{D14AABFD-9A3E-5542-1323-04BAB222FC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3934"/>
    </mc:Choice>
    <mc:Fallback xmlns="">
      <p:transition spd="slow" advTm="153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8"/>
          <p:cNvSpPr txBox="1">
            <a:spLocks noGrp="1"/>
          </p:cNvSpPr>
          <p:nvPr>
            <p:ph type="title"/>
          </p:nvPr>
        </p:nvSpPr>
        <p:spPr>
          <a:xfrm>
            <a:off x="457200" y="44624"/>
            <a:ext cx="8229600" cy="72909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Risk Factors</a:t>
            </a:r>
            <a:endParaRPr sz="2000" dirty="0">
              <a:latin typeface="+mn-lt"/>
            </a:endParaRPr>
          </a:p>
        </p:txBody>
      </p:sp>
      <p:sp>
        <p:nvSpPr>
          <p:cNvPr id="163" name="Google Shape;163;p8"/>
          <p:cNvSpPr txBox="1">
            <a:spLocks noGrp="1"/>
          </p:cNvSpPr>
          <p:nvPr>
            <p:ph type="body" idx="1"/>
          </p:nvPr>
        </p:nvSpPr>
        <p:spPr>
          <a:xfrm>
            <a:off x="0" y="773723"/>
            <a:ext cx="8686800" cy="5467177"/>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Risk Factors For Mr PJ’s Health Due To His Lifestyle, Behaviour, And Health Condition.</a:t>
            </a:r>
          </a:p>
          <a:p>
            <a:pPr marL="342900" lvl="0" indent="-292100" algn="l" rtl="0">
              <a:spcBef>
                <a:spcPts val="0"/>
              </a:spcBef>
              <a:spcAft>
                <a:spcPts val="0"/>
              </a:spcAft>
              <a:buClr>
                <a:srgbClr val="0070C0"/>
              </a:buClr>
              <a:buSzPts val="2400"/>
              <a:buChar char="•"/>
            </a:pPr>
            <a:endParaRPr sz="2000" dirty="0">
              <a:solidFill>
                <a:srgbClr val="0070C0"/>
              </a:solidFill>
              <a:latin typeface="+mn-lt"/>
            </a:endParaRPr>
          </a:p>
          <a:p>
            <a:pPr marL="0" lvl="0" indent="0" algn="l" rtl="0">
              <a:lnSpc>
                <a:spcPct val="115000"/>
              </a:lnSpc>
              <a:spcBef>
                <a:spcPts val="1200"/>
              </a:spcBef>
              <a:spcAft>
                <a:spcPts val="0"/>
              </a:spcAft>
              <a:buNone/>
            </a:pPr>
            <a:r>
              <a:rPr lang="en-GB" sz="1400" dirty="0">
                <a:latin typeface="Arial"/>
                <a:ea typeface="Arial"/>
                <a:cs typeface="Arial"/>
                <a:sym typeface="Arial"/>
              </a:rPr>
              <a:t>Mr PJ’s condition and lifestyle create several risks that can worsen the already bad situation and these are some examples:</a:t>
            </a:r>
            <a:endParaRPr sz="1400" dirty="0">
              <a:latin typeface="Arial"/>
              <a:ea typeface="Arial"/>
              <a:cs typeface="Arial"/>
              <a:sym typeface="Arial"/>
            </a:endParaRPr>
          </a:p>
          <a:p>
            <a:pPr marL="0" lvl="0" indent="0" algn="l" rtl="0">
              <a:lnSpc>
                <a:spcPct val="115000"/>
              </a:lnSpc>
              <a:spcBef>
                <a:spcPts val="1400"/>
              </a:spcBef>
              <a:spcAft>
                <a:spcPts val="0"/>
              </a:spcAft>
              <a:buNone/>
            </a:pPr>
            <a:r>
              <a:rPr lang="en-GB" sz="1400" b="1" dirty="0">
                <a:latin typeface="Arial"/>
                <a:ea typeface="Arial"/>
                <a:cs typeface="Arial"/>
                <a:sym typeface="Arial"/>
              </a:rPr>
              <a:t>Nutritional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He is very likely to experience malnutrition due to continuous decrease in appetite and impaired digestion,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Frequent levels of vitamin deficiency (e.g., B12, iron) as a result of poor diet and lack of appetite to eat..</a:t>
            </a: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b="1" dirty="0">
                <a:latin typeface="Arial"/>
                <a:ea typeface="Arial"/>
                <a:cs typeface="Arial"/>
                <a:sym typeface="Arial"/>
              </a:rPr>
              <a:t>Physical Health Risks- </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Weight loss,</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loss of muscle mass,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Increased frailty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Font typeface="Wingdings" panose="05000000000000000000" pitchFamily="2" charset="2"/>
              <a:buChar char="§"/>
            </a:pPr>
            <a:r>
              <a:rPr lang="en-GB" sz="1400" dirty="0">
                <a:latin typeface="Arial"/>
                <a:ea typeface="Arial"/>
                <a:cs typeface="Arial"/>
                <a:sym typeface="Arial"/>
              </a:rPr>
              <a:t>risks of falls.</a:t>
            </a:r>
            <a:br>
              <a:rPr lang="en-GB" sz="1400" dirty="0">
                <a:latin typeface="Arial"/>
                <a:ea typeface="Arial"/>
                <a:cs typeface="Arial"/>
                <a:sym typeface="Arial"/>
              </a:rPr>
            </a:br>
            <a:r>
              <a:rPr lang="en-GB" sz="1400" dirty="0">
                <a:latin typeface="Arial"/>
                <a:ea typeface="Arial"/>
                <a:cs typeface="Arial"/>
                <a:sym typeface="Arial"/>
              </a:rPr>
              <a:t>Risk of treatment complications (chemotherapy-induced nausea, immune suppression).</a:t>
            </a: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400" dirty="0">
                <a:latin typeface="Arial"/>
                <a:ea typeface="Arial"/>
                <a:cs typeface="Arial"/>
                <a:sym typeface="Arial"/>
              </a:rPr>
            </a:b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200" dirty="0">
                <a:latin typeface="Arial"/>
                <a:ea typeface="Arial"/>
                <a:cs typeface="Arial"/>
                <a:sym typeface="Arial"/>
              </a:rPr>
            </a:br>
            <a:endParaRPr sz="1200" dirty="0">
              <a:latin typeface="Arial"/>
              <a:ea typeface="Arial"/>
              <a:cs typeface="Arial"/>
              <a:sym typeface="Arial"/>
            </a:endParaRPr>
          </a:p>
          <a:p>
            <a:pPr marL="342900" lvl="0" indent="-292100" algn="l" rtl="0">
              <a:spcBef>
                <a:spcPts val="0"/>
              </a:spcBef>
              <a:spcAft>
                <a:spcPts val="0"/>
              </a:spcAft>
              <a:buClr>
                <a:srgbClr val="0070C0"/>
              </a:buClr>
              <a:buSzPts val="2400"/>
              <a:buChar char="•"/>
            </a:pPr>
            <a:endParaRPr sz="2400" dirty="0">
              <a:solidFill>
                <a:srgbClr val="0070C0"/>
              </a:solidFill>
            </a:endParaRPr>
          </a:p>
        </p:txBody>
      </p:sp>
      <p:pic>
        <p:nvPicPr>
          <p:cNvPr id="2" name="Audio 1">
            <a:hlinkClick r:id="" action="ppaction://media"/>
            <a:extLst>
              <a:ext uri="{FF2B5EF4-FFF2-40B4-BE49-F238E27FC236}">
                <a16:creationId xmlns:a16="http://schemas.microsoft.com/office/drawing/2014/main" id="{20B8B452-273B-501D-02DC-1B0B96BDA1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9019"/>
    </mc:Choice>
    <mc:Fallback xmlns="">
      <p:transition spd="slow" advTm="39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g3aff4ba1d3c_0_59"/>
          <p:cNvSpPr txBox="1">
            <a:spLocks noGrp="1"/>
          </p:cNvSpPr>
          <p:nvPr>
            <p:ph type="title"/>
          </p:nvPr>
        </p:nvSpPr>
        <p:spPr>
          <a:xfrm>
            <a:off x="457200" y="274638"/>
            <a:ext cx="8229600" cy="850777"/>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Risk Factors Contd.</a:t>
            </a:r>
            <a:endParaRPr sz="2000" b="1" dirty="0">
              <a:latin typeface="Arial" panose="020B0604020202020204" pitchFamily="34" charset="0"/>
              <a:cs typeface="Arial" panose="020B0604020202020204" pitchFamily="34" charset="0"/>
            </a:endParaRPr>
          </a:p>
        </p:txBody>
      </p:sp>
      <p:sp>
        <p:nvSpPr>
          <p:cNvPr id="170" name="Google Shape;170;g3aff4ba1d3c_0_59"/>
          <p:cNvSpPr txBox="1">
            <a:spLocks noGrp="1"/>
          </p:cNvSpPr>
          <p:nvPr>
            <p:ph type="body" idx="1"/>
          </p:nvPr>
        </p:nvSpPr>
        <p:spPr>
          <a:xfrm>
            <a:off x="457200" y="1125415"/>
            <a:ext cx="8229600" cy="4391886"/>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a:p>
            <a:pPr marL="0" lvl="0" indent="0" algn="l" rtl="0">
              <a:lnSpc>
                <a:spcPct val="115000"/>
              </a:lnSpc>
              <a:spcBef>
                <a:spcPts val="1400"/>
              </a:spcBef>
              <a:spcAft>
                <a:spcPts val="0"/>
              </a:spcAft>
              <a:buClr>
                <a:schemeClr val="dk1"/>
              </a:buClr>
              <a:buSzPts val="1100"/>
              <a:buFont typeface="Arial"/>
              <a:buNone/>
            </a:pPr>
            <a:r>
              <a:rPr lang="en-GB" sz="1200" b="1" dirty="0">
                <a:latin typeface="Arial"/>
                <a:ea typeface="Arial"/>
                <a:cs typeface="Arial"/>
                <a:sym typeface="Arial"/>
              </a:rPr>
              <a:t> </a:t>
            </a:r>
            <a:r>
              <a:rPr lang="en-GB" sz="1400" b="1" dirty="0">
                <a:latin typeface="Arial"/>
                <a:ea typeface="Arial"/>
                <a:cs typeface="Arial"/>
                <a:sym typeface="Arial"/>
              </a:rPr>
              <a:t>Psychological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Anxiety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depression related to cancer diagnosis,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Social withdrawal.</a:t>
            </a:r>
            <a:endParaRPr sz="1400" dirty="0">
              <a:latin typeface="Arial"/>
              <a:ea typeface="Arial"/>
              <a:cs typeface="Arial"/>
              <a:sym typeface="Arial"/>
            </a:endParaRPr>
          </a:p>
          <a:p>
            <a:pPr marL="457200" lvl="0" indent="0" algn="l" rtl="0">
              <a:lnSpc>
                <a:spcPct val="115000"/>
              </a:lnSpc>
              <a:spcBef>
                <a:spcPts val="1200"/>
              </a:spcBef>
              <a:spcAft>
                <a:spcPts val="0"/>
              </a:spcAft>
              <a:buNone/>
            </a:pPr>
            <a:br>
              <a:rPr lang="en-GB" sz="1400" dirty="0">
                <a:latin typeface="Arial"/>
                <a:ea typeface="Arial"/>
                <a:cs typeface="Arial"/>
                <a:sym typeface="Arial"/>
              </a:rPr>
            </a:br>
            <a:r>
              <a:rPr lang="en-GB" sz="1400" b="1" dirty="0">
                <a:latin typeface="Arial"/>
                <a:ea typeface="Arial"/>
                <a:cs typeface="Arial"/>
                <a:sym typeface="Arial"/>
              </a:rPr>
              <a:t>Lifestyle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Hypertension increases cardiovascular strain.</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Limited mobility increases risk of deconditioning.</a:t>
            </a:r>
            <a:endParaRPr sz="1400" dirty="0">
              <a:latin typeface="Arial"/>
              <a:ea typeface="Arial"/>
              <a:cs typeface="Arial"/>
              <a:sym typeface="Arial"/>
            </a:endParaRPr>
          </a:p>
          <a:p>
            <a:pPr marL="0" lvl="0" indent="0" algn="l" rtl="0">
              <a:spcBef>
                <a:spcPts val="1200"/>
              </a:spcBef>
              <a:spcAft>
                <a:spcPts val="0"/>
              </a:spcAft>
              <a:buNone/>
            </a:pPr>
            <a:endParaRPr dirty="0"/>
          </a:p>
        </p:txBody>
      </p:sp>
      <p:sp>
        <p:nvSpPr>
          <p:cNvPr id="171" name="Google Shape;171;g3aff4ba1d3c_0_59"/>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pic>
        <p:nvPicPr>
          <p:cNvPr id="2" name="Audio 1">
            <a:hlinkClick r:id="" action="ppaction://media"/>
            <a:extLst>
              <a:ext uri="{FF2B5EF4-FFF2-40B4-BE49-F238E27FC236}">
                <a16:creationId xmlns:a16="http://schemas.microsoft.com/office/drawing/2014/main" id="{DFABE513-F07B-97C6-8B27-12B199AD19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811"/>
    </mc:Choice>
    <mc:Fallback xmlns="">
      <p:transition spd="slow" advTm="2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9"/>
          <p:cNvSpPr txBox="1">
            <a:spLocks noGrp="1"/>
          </p:cNvSpPr>
          <p:nvPr>
            <p:ph type="title"/>
          </p:nvPr>
        </p:nvSpPr>
        <p:spPr>
          <a:xfrm>
            <a:off x="457200" y="274638"/>
            <a:ext cx="8229600" cy="49908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sz="2000" dirty="0">
              <a:latin typeface="Arial" panose="020B0604020202020204" pitchFamily="34" charset="0"/>
              <a:cs typeface="Arial" panose="020B0604020202020204" pitchFamily="34" charset="0"/>
            </a:endParaRPr>
          </a:p>
        </p:txBody>
      </p:sp>
      <p:sp>
        <p:nvSpPr>
          <p:cNvPr id="177" name="Google Shape;177;p9"/>
          <p:cNvSpPr txBox="1">
            <a:spLocks noGrp="1"/>
          </p:cNvSpPr>
          <p:nvPr>
            <p:ph type="body" idx="1"/>
          </p:nvPr>
        </p:nvSpPr>
        <p:spPr>
          <a:xfrm>
            <a:off x="145450" y="773723"/>
            <a:ext cx="8387100" cy="4984127"/>
          </a:xfrm>
          <a:prstGeom prst="rect">
            <a:avLst/>
          </a:prstGeom>
          <a:noFill/>
          <a:ln>
            <a:noFill/>
          </a:ln>
        </p:spPr>
        <p:txBody>
          <a:bodyPr spcFirstLastPara="1" wrap="square" lIns="91425" tIns="45700" rIns="91425" bIns="45700" anchor="t" anchorCtr="0">
            <a:noAutofit/>
          </a:bodyPr>
          <a:lstStyle/>
          <a:p>
            <a:pPr marL="342900" lvl="0" indent="-254000" algn="l" rtl="0">
              <a:spcBef>
                <a:spcPts val="0"/>
              </a:spcBef>
              <a:spcAft>
                <a:spcPts val="0"/>
              </a:spcAft>
              <a:buClr>
                <a:srgbClr val="0070C0"/>
              </a:buClr>
              <a:buSzPts val="1800"/>
              <a:buChar char="•"/>
            </a:pPr>
            <a:r>
              <a:rPr lang="en-GB" sz="2000" b="1" dirty="0">
                <a:solidFill>
                  <a:srgbClr val="0070C0"/>
                </a:solidFill>
                <a:latin typeface="+mn-lt"/>
              </a:rPr>
              <a:t>Evidence-based Recommendations for the care routine, monitoring, and care planning for Mr PJ.</a:t>
            </a:r>
            <a:endParaRPr sz="2000" b="1" dirty="0">
              <a:latin typeface="+mn-lt"/>
            </a:endParaRPr>
          </a:p>
          <a:p>
            <a:pPr marL="88900" lvl="0" indent="0" algn="l" rtl="0">
              <a:spcBef>
                <a:spcPts val="640"/>
              </a:spcBef>
              <a:spcAft>
                <a:spcPts val="0"/>
              </a:spcAft>
              <a:buClr>
                <a:srgbClr val="0070C0"/>
              </a:buClr>
              <a:buSzPts val="1800"/>
              <a:buNone/>
            </a:pPr>
            <a:endParaRPr sz="2000" b="1" dirty="0">
              <a:solidFill>
                <a:srgbClr val="0070C0"/>
              </a:solidFill>
              <a:latin typeface="+mn-lt"/>
            </a:endParaRPr>
          </a:p>
          <a:p>
            <a:pPr marL="0" lvl="0" indent="0" algn="l" rtl="0">
              <a:lnSpc>
                <a:spcPct val="115000"/>
              </a:lnSpc>
              <a:spcBef>
                <a:spcPts val="1200"/>
              </a:spcBef>
              <a:spcAft>
                <a:spcPts val="0"/>
              </a:spcAft>
              <a:buNone/>
            </a:pPr>
            <a:r>
              <a:rPr lang="en-GB" sz="1200" dirty="0">
                <a:latin typeface="Arial"/>
                <a:ea typeface="Arial"/>
                <a:cs typeface="Arial"/>
                <a:sym typeface="Arial"/>
              </a:rPr>
              <a:t>Recommendations in line with NICE (2023), NHS Long Term Plan, and Macmillan Cancer Support guidelines for;</a:t>
            </a:r>
            <a:endParaRPr sz="1200" dirty="0">
              <a:latin typeface="Arial"/>
              <a:ea typeface="Arial"/>
              <a:cs typeface="Arial"/>
              <a:sym typeface="Arial"/>
            </a:endParaRPr>
          </a:p>
          <a:p>
            <a:pPr marL="0" lvl="0" indent="0" algn="l" rtl="0">
              <a:lnSpc>
                <a:spcPct val="115000"/>
              </a:lnSpc>
              <a:spcBef>
                <a:spcPts val="1200"/>
              </a:spcBef>
              <a:spcAft>
                <a:spcPts val="0"/>
              </a:spcAft>
              <a:buNone/>
            </a:pPr>
            <a:r>
              <a:rPr lang="en-GB" sz="1200" dirty="0">
                <a:latin typeface="Arial"/>
                <a:ea typeface="Arial"/>
                <a:cs typeface="Arial"/>
                <a:sym typeface="Arial"/>
              </a:rPr>
              <a:t> Care Routine and Monitoring–  These are explained the following sub-headings;</a:t>
            </a:r>
            <a:endParaRPr sz="1200" dirty="0">
              <a:latin typeface="Arial"/>
              <a:ea typeface="Arial"/>
              <a:cs typeface="Arial"/>
              <a:sym typeface="Arial"/>
            </a:endParaRPr>
          </a:p>
          <a:p>
            <a:pPr marL="0" lvl="0" indent="0" algn="l" rtl="0">
              <a:lnSpc>
                <a:spcPct val="115000"/>
              </a:lnSpc>
              <a:spcBef>
                <a:spcPts val="1200"/>
              </a:spcBef>
              <a:spcAft>
                <a:spcPts val="0"/>
              </a:spcAft>
              <a:buNone/>
            </a:pPr>
            <a:r>
              <a:rPr lang="en-GB" sz="1200" b="1" dirty="0">
                <a:latin typeface="Arial"/>
                <a:ea typeface="Arial"/>
                <a:cs typeface="Arial"/>
                <a:sym typeface="Arial"/>
              </a:rPr>
              <a:t>Nutritional Support</a:t>
            </a:r>
            <a:r>
              <a:rPr lang="en-GB" sz="1200" dirty="0">
                <a:latin typeface="Arial"/>
                <a:ea typeface="Arial"/>
                <a:cs typeface="Arial"/>
                <a:sym typeface="Arial"/>
              </a:rPr>
              <a:t>-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Regular </a:t>
            </a:r>
            <a:r>
              <a:rPr lang="en-GB" sz="1200" dirty="0" err="1">
                <a:latin typeface="Arial"/>
                <a:ea typeface="Arial"/>
                <a:cs typeface="Arial"/>
                <a:sym typeface="Arial"/>
              </a:rPr>
              <a:t>rgeferral</a:t>
            </a:r>
            <a:r>
              <a:rPr lang="en-GB" sz="1200" dirty="0">
                <a:latin typeface="Arial"/>
                <a:ea typeface="Arial"/>
                <a:cs typeface="Arial"/>
                <a:sym typeface="Arial"/>
              </a:rPr>
              <a:t> to specialist oncology dietitian (NICE, 2023),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Small, frequent, nutrient-dense meals, High-protein supplements prescribed if required,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To monitor weight weekly and BMI monthly.</a:t>
            </a:r>
            <a:endParaRPr sz="1200" dirty="0">
              <a:latin typeface="Arial"/>
              <a:ea typeface="Arial"/>
              <a:cs typeface="Arial"/>
              <a:sym typeface="Arial"/>
            </a:endParaRPr>
          </a:p>
          <a:p>
            <a:pPr marL="0" lvl="0" indent="0" algn="l" rtl="0">
              <a:lnSpc>
                <a:spcPct val="115000"/>
              </a:lnSpc>
              <a:spcBef>
                <a:spcPts val="1200"/>
              </a:spcBef>
              <a:spcAft>
                <a:spcPts val="0"/>
              </a:spcAft>
              <a:buNone/>
            </a:pPr>
            <a:br>
              <a:rPr lang="en-GB" sz="1200" dirty="0">
                <a:latin typeface="Arial"/>
                <a:ea typeface="Arial"/>
                <a:cs typeface="Arial"/>
                <a:sym typeface="Arial"/>
              </a:rPr>
            </a:br>
            <a:r>
              <a:rPr lang="en-GB" sz="1200" b="1" dirty="0">
                <a:latin typeface="Arial"/>
                <a:ea typeface="Arial"/>
                <a:cs typeface="Arial"/>
                <a:sym typeface="Arial"/>
              </a:rPr>
              <a:t>Symptom Management-</a:t>
            </a:r>
            <a:endParaRPr sz="1200" b="1"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The provision of medicine for nausea resulting from his health condition.,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Regular use of  numerical pain scale, (0-10)-0  to monitor pain </a:t>
            </a:r>
            <a:br>
              <a:rPr lang="en-GB" sz="1200" dirty="0">
                <a:latin typeface="Arial"/>
                <a:ea typeface="Arial"/>
                <a:cs typeface="Arial"/>
                <a:sym typeface="Arial"/>
              </a:rPr>
            </a:br>
            <a:endParaRPr sz="1200" b="1" dirty="0">
              <a:latin typeface="Arial"/>
              <a:ea typeface="Arial"/>
              <a:cs typeface="Arial"/>
              <a:sym typeface="Arial"/>
            </a:endParaRPr>
          </a:p>
          <a:p>
            <a:pPr marL="0" lvl="0" indent="0" algn="l" rtl="0">
              <a:lnSpc>
                <a:spcPct val="115000"/>
              </a:lnSpc>
              <a:spcBef>
                <a:spcPts val="1200"/>
              </a:spcBef>
              <a:spcAft>
                <a:spcPts val="0"/>
              </a:spcAft>
              <a:buNone/>
            </a:pPr>
            <a:endParaRPr sz="1300" b="1" dirty="0">
              <a:latin typeface="Arial"/>
              <a:ea typeface="Arial"/>
              <a:cs typeface="Arial"/>
              <a:sym typeface="Arial"/>
            </a:endParaRPr>
          </a:p>
          <a:p>
            <a:pPr marL="342900" lvl="0" indent="-254000" algn="l" rtl="0">
              <a:spcBef>
                <a:spcPts val="1200"/>
              </a:spcBef>
              <a:spcAft>
                <a:spcPts val="0"/>
              </a:spcAft>
              <a:buClr>
                <a:srgbClr val="0070C0"/>
              </a:buClr>
              <a:buSzPts val="1800"/>
              <a:buChar char="•"/>
            </a:pPr>
            <a:endParaRPr sz="1800" dirty="0">
              <a:solidFill>
                <a:srgbClr val="0070C0"/>
              </a:solidFill>
            </a:endParaRPr>
          </a:p>
        </p:txBody>
      </p:sp>
      <p:sp>
        <p:nvSpPr>
          <p:cNvPr id="178" name="Google Shape;178;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79" name="Google Shape;179;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15</a:t>
            </a:fld>
            <a:endParaRPr/>
          </a:p>
        </p:txBody>
      </p:sp>
      <p:pic>
        <p:nvPicPr>
          <p:cNvPr id="2" name="Audio 1">
            <a:hlinkClick r:id="" action="ppaction://media"/>
            <a:extLst>
              <a:ext uri="{FF2B5EF4-FFF2-40B4-BE49-F238E27FC236}">
                <a16:creationId xmlns:a16="http://schemas.microsoft.com/office/drawing/2014/main" id="{78187337-04A1-6E51-C86A-9A494F8214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856"/>
    </mc:Choice>
    <mc:Fallback xmlns="">
      <p:transition spd="slow" advTm="68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g3aff4ba1d3c_0_6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 Contd.</a:t>
            </a:r>
            <a:endParaRPr sz="2000" b="1" dirty="0">
              <a:latin typeface="Arial" panose="020B0604020202020204" pitchFamily="34" charset="0"/>
              <a:cs typeface="Arial" panose="020B0604020202020204" pitchFamily="34" charset="0"/>
            </a:endParaRPr>
          </a:p>
        </p:txBody>
      </p:sp>
      <p:sp>
        <p:nvSpPr>
          <p:cNvPr id="186" name="Google Shape;186;g3aff4ba1d3c_0_66"/>
          <p:cNvSpPr txBox="1">
            <a:spLocks noGrp="1"/>
          </p:cNvSpPr>
          <p:nvPr>
            <p:ph type="body" idx="1"/>
          </p:nvPr>
        </p:nvSpPr>
        <p:spPr>
          <a:xfrm>
            <a:off x="457200" y="1266092"/>
            <a:ext cx="8229600" cy="4251209"/>
          </a:xfrm>
          <a:prstGeom prst="rect">
            <a:avLst/>
          </a:prstGeom>
        </p:spPr>
        <p:txBody>
          <a:bodyPr spcFirstLastPara="1" wrap="square" lIns="91425" tIns="45700" rIns="91425" bIns="45700" anchor="t" anchorCtr="0">
            <a:noAutofit/>
          </a:bodyPr>
          <a:lstStyle/>
          <a:p>
            <a:pPr marL="285750" indent="-285750">
              <a:lnSpc>
                <a:spcPct val="115000"/>
              </a:lnSpc>
              <a:spcBef>
                <a:spcPts val="1200"/>
              </a:spcBef>
            </a:pPr>
            <a:r>
              <a:rPr lang="en-GB" sz="1400" b="1" dirty="0">
                <a:latin typeface="Arial"/>
                <a:ea typeface="Arial"/>
                <a:cs typeface="Arial"/>
                <a:sym typeface="Arial"/>
              </a:rPr>
              <a:t>Gastric cryo-protection medications if required:  Monitor bowel habits and hydration</a:t>
            </a:r>
            <a:r>
              <a:rPr lang="en-GB" sz="1400" dirty="0">
                <a:latin typeface="Arial"/>
                <a:ea typeface="Arial"/>
                <a:cs typeface="Arial"/>
                <a:sym typeface="Arial"/>
              </a:rPr>
              <a:t>.</a:t>
            </a:r>
          </a:p>
          <a:p>
            <a:pPr marL="285750" indent="-285750">
              <a:lnSpc>
                <a:spcPct val="115000"/>
              </a:lnSpc>
              <a:spcBef>
                <a:spcPts val="1200"/>
              </a:spcBef>
            </a:pPr>
            <a:endParaRPr sz="1400" b="1" dirty="0">
              <a:latin typeface="Arial"/>
              <a:ea typeface="Arial"/>
              <a:cs typeface="Arial"/>
              <a:sym typeface="Arial"/>
            </a:endParaRPr>
          </a:p>
          <a:p>
            <a:pPr marL="285750" indent="-285750">
              <a:lnSpc>
                <a:spcPct val="115000"/>
              </a:lnSpc>
              <a:spcBef>
                <a:spcPts val="1200"/>
              </a:spcBef>
            </a:pPr>
            <a:r>
              <a:rPr lang="en-GB" sz="1400" b="1" dirty="0">
                <a:latin typeface="Arial"/>
                <a:ea typeface="Arial"/>
                <a:cs typeface="Arial"/>
                <a:sym typeface="Arial"/>
              </a:rPr>
              <a:t>Medical Monitoring-</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tumour marker tests and imaging as scheduled.,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blood tests to monitor haemoglobin, iron, B12, and renal function,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monitoring of Blood Pleasure BP  to check hypertension.</a:t>
            </a:r>
            <a:endParaRPr sz="1400" dirty="0">
              <a:latin typeface="Arial"/>
              <a:ea typeface="Arial"/>
              <a:cs typeface="Arial"/>
              <a:sym typeface="Arial"/>
            </a:endParaRPr>
          </a:p>
          <a:p>
            <a:pPr marL="285750" indent="-285750">
              <a:lnSpc>
                <a:spcPct val="115000"/>
              </a:lnSpc>
              <a:spcBef>
                <a:spcPts val="1200"/>
              </a:spcBef>
            </a:pPr>
            <a:br>
              <a:rPr lang="en-GB" sz="1400" dirty="0">
                <a:latin typeface="Arial"/>
                <a:ea typeface="Arial"/>
                <a:cs typeface="Arial"/>
                <a:sym typeface="Arial"/>
              </a:rPr>
            </a:br>
            <a:r>
              <a:rPr lang="en-GB" sz="1400" b="1" dirty="0">
                <a:latin typeface="Arial"/>
                <a:ea typeface="Arial"/>
                <a:cs typeface="Arial"/>
                <a:sym typeface="Arial"/>
              </a:rPr>
              <a:t>Physical Activity-</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Low-impact exercise programme (short walks, gentle stretching).,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Physiotherapy referral to reduce muscle wasting.</a:t>
            </a:r>
            <a:endParaRPr sz="1400" dirty="0">
              <a:latin typeface="Arial"/>
              <a:ea typeface="Arial"/>
              <a:cs typeface="Arial"/>
              <a:sym typeface="Arial"/>
            </a:endParaRPr>
          </a:p>
          <a:p>
            <a:pPr marL="285750" indent="-285750">
              <a:lnSpc>
                <a:spcPct val="115000"/>
              </a:lnSpc>
              <a:spcBef>
                <a:spcPts val="1200"/>
              </a:spcBef>
            </a:pPr>
            <a:br>
              <a:rPr lang="en-GB" sz="1400" dirty="0">
                <a:latin typeface="Arial"/>
                <a:ea typeface="Arial"/>
                <a:cs typeface="Arial"/>
                <a:sym typeface="Arial"/>
              </a:rPr>
            </a:br>
            <a:endParaRPr sz="1400" b="1" dirty="0">
              <a:latin typeface="Arial"/>
              <a:ea typeface="Arial"/>
              <a:cs typeface="Arial"/>
              <a:sym typeface="Arial"/>
            </a:endParaRPr>
          </a:p>
          <a:p>
            <a:pPr marL="285750" indent="-285750">
              <a:lnSpc>
                <a:spcPct val="115000"/>
              </a:lnSpc>
              <a:spcBef>
                <a:spcPts val="1200"/>
              </a:spcBef>
              <a:spcAft>
                <a:spcPts val="1200"/>
              </a:spcAft>
            </a:pPr>
            <a:endParaRPr sz="1300" b="1" dirty="0">
              <a:latin typeface="Arial"/>
              <a:ea typeface="Arial"/>
              <a:cs typeface="Arial"/>
              <a:sym typeface="Arial"/>
            </a:endParaRPr>
          </a:p>
        </p:txBody>
      </p:sp>
      <p:sp>
        <p:nvSpPr>
          <p:cNvPr id="187" name="Google Shape;187;g3aff4ba1d3c_0_6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pic>
        <p:nvPicPr>
          <p:cNvPr id="2" name="Audio 1">
            <a:hlinkClick r:id="" action="ppaction://media"/>
            <a:extLst>
              <a:ext uri="{FF2B5EF4-FFF2-40B4-BE49-F238E27FC236}">
                <a16:creationId xmlns:a16="http://schemas.microsoft.com/office/drawing/2014/main" id="{D0C2BC71-FB98-0D38-D455-4D3FB5ABF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9855"/>
    </mc:Choice>
    <mc:Fallback xmlns="">
      <p:transition spd="slow" advTm="39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3aff4ba1d3c_0_7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 Contd.</a:t>
            </a:r>
            <a:endParaRPr sz="2000" b="1" dirty="0">
              <a:latin typeface="Arial" panose="020B0604020202020204" pitchFamily="34" charset="0"/>
              <a:cs typeface="Arial" panose="020B0604020202020204" pitchFamily="34" charset="0"/>
            </a:endParaRPr>
          </a:p>
        </p:txBody>
      </p:sp>
      <p:sp>
        <p:nvSpPr>
          <p:cNvPr id="194" name="Google Shape;194;g3aff4ba1d3c_0_75"/>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indent="0">
              <a:lnSpc>
                <a:spcPct val="115000"/>
              </a:lnSpc>
              <a:spcBef>
                <a:spcPts val="1200"/>
              </a:spcBef>
              <a:buNone/>
            </a:pPr>
            <a:br>
              <a:rPr lang="en-GB" sz="1100" dirty="0">
                <a:latin typeface="Arial"/>
                <a:ea typeface="Arial"/>
                <a:cs typeface="Arial"/>
                <a:sym typeface="Arial"/>
              </a:rPr>
            </a:br>
            <a:r>
              <a:rPr lang="en-GB" sz="1400" b="1" dirty="0">
                <a:latin typeface="Arial"/>
                <a:ea typeface="Arial"/>
                <a:cs typeface="Arial"/>
                <a:sym typeface="Arial"/>
              </a:rPr>
              <a:t>Psychological and Social Support-</a:t>
            </a:r>
            <a:endParaRPr sz="1400" b="1" dirty="0">
              <a:latin typeface="Arial"/>
              <a:ea typeface="Arial"/>
              <a:cs typeface="Arial"/>
              <a:sym typeface="Arial"/>
            </a:endParaRPr>
          </a:p>
          <a:p>
            <a:pPr marL="285750" indent="-285750">
              <a:lnSpc>
                <a:spcPct val="115000"/>
              </a:lnSpc>
              <a:spcBef>
                <a:spcPts val="1200"/>
              </a:spcBef>
            </a:pP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Adequate preparation made for regular referral to psycho-oncology services,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 package offer counselling and culturally appropriate pastoral care,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 package equally explore financial support or PIP if appropriate.</a:t>
            </a:r>
            <a:endParaRPr sz="1400" dirty="0">
              <a:latin typeface="Arial"/>
              <a:ea typeface="Arial"/>
              <a:cs typeface="Arial"/>
              <a:sym typeface="Arial"/>
            </a:endParaRPr>
          </a:p>
          <a:p>
            <a:pPr marL="285750" indent="-285750">
              <a:lnSpc>
                <a:spcPct val="115000"/>
              </a:lnSpc>
              <a:spcBef>
                <a:spcPts val="1200"/>
              </a:spcBef>
            </a:pPr>
            <a:endParaRPr sz="1400" dirty="0">
              <a:latin typeface="Arial"/>
              <a:ea typeface="Arial"/>
              <a:cs typeface="Arial"/>
              <a:sym typeface="Arial"/>
            </a:endParaRPr>
          </a:p>
          <a:p>
            <a:pPr marL="171450" indent="-171450">
              <a:lnSpc>
                <a:spcPct val="115000"/>
              </a:lnSpc>
              <a:spcBef>
                <a:spcPts val="1200"/>
              </a:spcBef>
            </a:pPr>
            <a:endParaRPr sz="1100" dirty="0">
              <a:latin typeface="Arial"/>
              <a:ea typeface="Arial"/>
              <a:cs typeface="Arial"/>
              <a:sym typeface="Arial"/>
            </a:endParaRPr>
          </a:p>
          <a:p>
            <a:pPr marL="171450" indent="-171450">
              <a:lnSpc>
                <a:spcPct val="115000"/>
              </a:lnSpc>
              <a:spcBef>
                <a:spcPts val="1200"/>
              </a:spcBef>
            </a:pPr>
            <a:endParaRPr sz="1100" dirty="0">
              <a:latin typeface="Arial"/>
              <a:ea typeface="Arial"/>
              <a:cs typeface="Arial"/>
              <a:sym typeface="Arial"/>
            </a:endParaRPr>
          </a:p>
          <a:p>
            <a:pPr marL="171450" indent="-171450">
              <a:lnSpc>
                <a:spcPct val="115000"/>
              </a:lnSpc>
              <a:spcBef>
                <a:spcPts val="1200"/>
              </a:spcBef>
              <a:buSzPts val="1100"/>
            </a:pPr>
            <a:endParaRPr sz="1100" dirty="0">
              <a:latin typeface="Arial"/>
              <a:ea typeface="Arial"/>
              <a:cs typeface="Arial"/>
              <a:sym typeface="Arial"/>
            </a:endParaRPr>
          </a:p>
          <a:p>
            <a:pPr indent="-457200">
              <a:spcBef>
                <a:spcPts val="1200"/>
              </a:spcBef>
            </a:pPr>
            <a:endParaRPr dirty="0"/>
          </a:p>
        </p:txBody>
      </p:sp>
      <p:sp>
        <p:nvSpPr>
          <p:cNvPr id="195" name="Google Shape;195;g3aff4ba1d3c_0_75"/>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pic>
        <p:nvPicPr>
          <p:cNvPr id="2" name="Audio 1">
            <a:hlinkClick r:id="" action="ppaction://media"/>
            <a:extLst>
              <a:ext uri="{FF2B5EF4-FFF2-40B4-BE49-F238E27FC236}">
                <a16:creationId xmlns:a16="http://schemas.microsoft.com/office/drawing/2014/main" id="{E71B80B0-C1CD-0027-FFF6-79438F8B70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315"/>
    </mc:Choice>
    <mc:Fallback xmlns="">
      <p:transition spd="slow" advTm="28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Conclusion</a:t>
            </a:r>
            <a:endParaRPr sz="2000" dirty="0">
              <a:latin typeface="+mn-lt"/>
            </a:endParaRPr>
          </a:p>
        </p:txBody>
      </p:sp>
      <p:sp>
        <p:nvSpPr>
          <p:cNvPr id="201" name="Google Shape;201;p10"/>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rgbClr val="0070C0"/>
              </a:buClr>
              <a:buSzPts val="3200"/>
              <a:buChar char="•"/>
            </a:pPr>
            <a:endParaRPr dirty="0">
              <a:solidFill>
                <a:srgbClr val="0070C0"/>
              </a:solidFill>
            </a:endParaRPr>
          </a:p>
          <a:p>
            <a:pPr marL="0" lvl="0" indent="0" algn="l" rtl="0">
              <a:lnSpc>
                <a:spcPct val="150000"/>
              </a:lnSpc>
              <a:spcBef>
                <a:spcPts val="0"/>
              </a:spcBef>
              <a:spcAft>
                <a:spcPts val="0"/>
              </a:spcAft>
              <a:buClr>
                <a:srgbClr val="0070C0"/>
              </a:buClr>
              <a:buSzPts val="1400"/>
              <a:buChar char="•"/>
            </a:pPr>
            <a:r>
              <a:rPr lang="en-GB" sz="1400" dirty="0">
                <a:latin typeface="Arial"/>
                <a:ea typeface="Arial"/>
                <a:cs typeface="Arial"/>
                <a:sym typeface="Arial"/>
              </a:rPr>
              <a:t>This care plan illustrates the complex needs of a patient with stomach cancer, focusing on the physiological impact of the disease, lifestyle influences, and psychosocial challenges. Mr PJ requires a comprehensive, person-centred approach integrating nutritional support, symptom management, psychological care, ethical communication, and evidence-based monitoring. By following NHS and NICE guidelines, the plan ensures his physical health, autonomy, wellbeing, and dignity are prioritised throughout treatment and ongoing care. Provisions are equally created for future care planning. To adequately ensure the delivery of efficient person-centred care outcome always.</a:t>
            </a:r>
            <a:endParaRPr sz="1400" dirty="0">
              <a:solidFill>
                <a:srgbClr val="0070C0"/>
              </a:solidFill>
              <a:latin typeface="Arial"/>
              <a:ea typeface="Arial"/>
              <a:cs typeface="Arial"/>
              <a:sym typeface="Arial"/>
            </a:endParaRPr>
          </a:p>
        </p:txBody>
      </p:sp>
      <p:sp>
        <p:nvSpPr>
          <p:cNvPr id="202" name="Google Shape;202;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203" name="Google Shape;203;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18</a:t>
            </a:fld>
            <a:endParaRPr/>
          </a:p>
        </p:txBody>
      </p:sp>
      <p:pic>
        <p:nvPicPr>
          <p:cNvPr id="2" name="Audio 1">
            <a:hlinkClick r:id="" action="ppaction://media"/>
            <a:extLst>
              <a:ext uri="{FF2B5EF4-FFF2-40B4-BE49-F238E27FC236}">
                <a16:creationId xmlns:a16="http://schemas.microsoft.com/office/drawing/2014/main" id="{3718B6F4-E4EF-8B82-3A9C-3B1EC14FB7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9886"/>
    </mc:Choice>
    <mc:Fallback xmlns="">
      <p:transition spd="slow" advTm="79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References</a:t>
            </a:r>
            <a:endParaRPr sz="2000" dirty="0">
              <a:latin typeface="Arial" panose="020B0604020202020204" pitchFamily="34" charset="0"/>
              <a:cs typeface="Arial" panose="020B0604020202020204" pitchFamily="34" charset="0"/>
            </a:endParaRPr>
          </a:p>
        </p:txBody>
      </p:sp>
      <p:sp>
        <p:nvSpPr>
          <p:cNvPr id="209" name="Google Shape;209;p11"/>
          <p:cNvSpPr txBox="1">
            <a:spLocks noGrp="1"/>
          </p:cNvSpPr>
          <p:nvPr>
            <p:ph type="body" idx="1"/>
          </p:nvPr>
        </p:nvSpPr>
        <p:spPr>
          <a:xfrm>
            <a:off x="457200" y="1280160"/>
            <a:ext cx="8229600" cy="4237073"/>
          </a:xfrm>
          <a:prstGeom prst="rect">
            <a:avLst/>
          </a:prstGeom>
          <a:noFill/>
          <a:ln>
            <a:noFill/>
          </a:ln>
        </p:spPr>
        <p:txBody>
          <a:bodyPr spcFirstLastPara="1" wrap="square" lIns="91425" tIns="45700" rIns="91425" bIns="45700" anchor="t" anchorCtr="0">
            <a:noAutofit/>
          </a:bodyPr>
          <a:lstStyle/>
          <a:p>
            <a:pPr marL="323850" indent="-285750">
              <a:lnSpc>
                <a:spcPct val="115000"/>
              </a:lnSpc>
              <a:spcBef>
                <a:spcPts val="1200"/>
              </a:spcBef>
              <a:buClr>
                <a:srgbClr val="0070C0"/>
              </a:buClr>
              <a:buSzPts val="1200"/>
            </a:pPr>
            <a:r>
              <a:rPr lang="en-GB" sz="1400" dirty="0">
                <a:latin typeface="Arial"/>
                <a:ea typeface="Arial"/>
                <a:cs typeface="Arial"/>
                <a:sym typeface="Arial"/>
              </a:rPr>
              <a:t>Cancer Research UK (2023) </a:t>
            </a:r>
            <a:r>
              <a:rPr lang="en-GB" sz="1400" i="1" dirty="0">
                <a:latin typeface="Arial"/>
                <a:ea typeface="Arial"/>
                <a:cs typeface="Arial"/>
                <a:sym typeface="Arial"/>
              </a:rPr>
              <a:t>Stomach Cancer</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5"/>
              </a:rPr>
              <a:t> </a:t>
            </a:r>
            <a:r>
              <a:rPr lang="en-GB" sz="1400" u="sng" dirty="0">
                <a:solidFill>
                  <a:schemeClr val="hlink"/>
                </a:solidFill>
                <a:latin typeface="Arial"/>
                <a:ea typeface="Arial"/>
                <a:cs typeface="Arial"/>
                <a:sym typeface="Arial"/>
                <a:hlinkClick r:id="rId5"/>
              </a:rPr>
              <a:t>https://www.cancerresearchuk.org/</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Macmillan Cancer Support (2024) </a:t>
            </a:r>
            <a:r>
              <a:rPr lang="en-GB" sz="1400" i="1" dirty="0">
                <a:latin typeface="Arial"/>
                <a:ea typeface="Arial"/>
                <a:cs typeface="Arial"/>
                <a:sym typeface="Arial"/>
              </a:rPr>
              <a:t>Stomach cancer overview</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6"/>
              </a:rPr>
              <a:t> </a:t>
            </a:r>
            <a:r>
              <a:rPr lang="en-GB" sz="1400" u="sng" dirty="0">
                <a:solidFill>
                  <a:schemeClr val="hlink"/>
                </a:solidFill>
                <a:latin typeface="Arial"/>
                <a:ea typeface="Arial"/>
                <a:cs typeface="Arial"/>
                <a:sym typeface="Arial"/>
                <a:hlinkClick r:id="rId6"/>
              </a:rPr>
              <a:t>https://www.macmillan.org.uk/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NHS (2019) </a:t>
            </a:r>
            <a:r>
              <a:rPr lang="en-GB" sz="1400" i="1" dirty="0">
                <a:latin typeface="Arial"/>
                <a:ea typeface="Arial"/>
                <a:cs typeface="Arial"/>
                <a:sym typeface="Arial"/>
              </a:rPr>
              <a:t>The NHS Long Term Plan</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7"/>
              </a:rPr>
              <a:t> </a:t>
            </a:r>
            <a:r>
              <a:rPr lang="en-GB" sz="1400" u="sng" dirty="0">
                <a:solidFill>
                  <a:schemeClr val="hlink"/>
                </a:solidFill>
                <a:latin typeface="Arial"/>
                <a:ea typeface="Arial"/>
                <a:cs typeface="Arial"/>
                <a:sym typeface="Arial"/>
                <a:hlinkClick r:id="rId7"/>
              </a:rPr>
              <a:t>https://www.longtermplan.nhs.uk/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NICE (2021) </a:t>
            </a:r>
            <a:r>
              <a:rPr lang="en-GB" sz="1400" i="1" dirty="0">
                <a:latin typeface="Arial"/>
                <a:ea typeface="Arial"/>
                <a:cs typeface="Arial"/>
                <a:sym typeface="Arial"/>
              </a:rPr>
              <a:t>Shared decision-making: NICE guideline [NG197]</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8"/>
              </a:rPr>
              <a:t> </a:t>
            </a:r>
            <a:r>
              <a:rPr lang="en-GB" sz="1400" u="sng" dirty="0">
                <a:solidFill>
                  <a:schemeClr val="hlink"/>
                </a:solidFill>
                <a:latin typeface="Arial"/>
                <a:ea typeface="Arial"/>
                <a:cs typeface="Arial"/>
                <a:sym typeface="Arial"/>
                <a:hlinkClick r:id="rId8"/>
              </a:rPr>
              <a:t>https://www.nice.org.uk/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NICE (2023) </a:t>
            </a:r>
            <a:r>
              <a:rPr lang="en-GB" sz="1400" i="1" dirty="0">
                <a:latin typeface="Arial"/>
                <a:ea typeface="Arial"/>
                <a:cs typeface="Arial"/>
                <a:sym typeface="Arial"/>
              </a:rPr>
              <a:t>Stomach cancer: diagnosis and management</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8"/>
              </a:rPr>
              <a:t> </a:t>
            </a:r>
            <a:r>
              <a:rPr lang="en-GB" sz="1400" u="sng" dirty="0">
                <a:solidFill>
                  <a:schemeClr val="hlink"/>
                </a:solidFill>
                <a:latin typeface="Arial"/>
                <a:ea typeface="Arial"/>
                <a:cs typeface="Arial"/>
                <a:sym typeface="Arial"/>
                <a:hlinkClick r:id="rId8"/>
              </a:rPr>
              <a:t>https://www.nice.org.uk/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Tortora, G. and Derrickson, B. (2021) </a:t>
            </a:r>
            <a:r>
              <a:rPr lang="en-GB" sz="1400" i="1" dirty="0">
                <a:latin typeface="Arial"/>
                <a:ea typeface="Arial"/>
                <a:cs typeface="Arial"/>
                <a:sym typeface="Arial"/>
              </a:rPr>
              <a:t>Principles of Anatomy and Physiology</a:t>
            </a:r>
            <a:r>
              <a:rPr lang="en-GB" sz="1400" dirty="0">
                <a:latin typeface="Arial"/>
                <a:ea typeface="Arial"/>
                <a:cs typeface="Arial"/>
                <a:sym typeface="Arial"/>
              </a:rPr>
              <a:t>. 16th </a:t>
            </a:r>
            <a:r>
              <a:rPr lang="en-GB" sz="1400" dirty="0" err="1">
                <a:latin typeface="Arial"/>
                <a:ea typeface="Arial"/>
                <a:cs typeface="Arial"/>
                <a:sym typeface="Arial"/>
              </a:rPr>
              <a:t>edn</a:t>
            </a:r>
            <a:r>
              <a:rPr lang="en-GB" sz="1400" dirty="0">
                <a:latin typeface="Arial"/>
                <a:ea typeface="Arial"/>
                <a:cs typeface="Arial"/>
                <a:sym typeface="Arial"/>
              </a:rPr>
              <a:t>. Wiley.</a:t>
            </a:r>
            <a:endParaRPr sz="1400" dirty="0">
              <a:latin typeface="Arial"/>
              <a:ea typeface="Arial"/>
              <a:cs typeface="Arial"/>
              <a:sym typeface="Arial"/>
            </a:endParaRPr>
          </a:p>
          <a:p>
            <a:pPr marL="342900" lvl="0" indent="-254000" algn="l" rtl="0">
              <a:spcBef>
                <a:spcPts val="0"/>
              </a:spcBef>
              <a:spcAft>
                <a:spcPts val="0"/>
              </a:spcAft>
              <a:buClr>
                <a:srgbClr val="0070C0"/>
              </a:buClr>
              <a:buSzPts val="1800"/>
              <a:buChar char="•"/>
            </a:pPr>
            <a:endParaRPr dirty="0">
              <a:solidFill>
                <a:srgbClr val="0070C0"/>
              </a:solidFill>
            </a:endParaRPr>
          </a:p>
        </p:txBody>
      </p:sp>
      <p:sp>
        <p:nvSpPr>
          <p:cNvPr id="210" name="Google Shape;210;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211" name="Google Shape;211;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19</a:t>
            </a:fld>
            <a:endParaRPr/>
          </a:p>
        </p:txBody>
      </p:sp>
      <p:pic>
        <p:nvPicPr>
          <p:cNvPr id="2" name="Audio 1">
            <a:hlinkClick r:id="" action="ppaction://media"/>
            <a:extLst>
              <a:ext uri="{FF2B5EF4-FFF2-40B4-BE49-F238E27FC236}">
                <a16:creationId xmlns:a16="http://schemas.microsoft.com/office/drawing/2014/main" id="{50B2E529-C13B-E45A-2D2E-BE4F6F97FE8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182"/>
    </mc:Choice>
    <mc:Fallback xmlns="">
      <p:transition spd="slow" advTm="3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1299</TotalTime>
  <Words>2031</Words>
  <Application>Microsoft Office PowerPoint</Application>
  <PresentationFormat>On-screen Show (4:3)</PresentationFormat>
  <Paragraphs>222</Paragraphs>
  <Slides>19</Slides>
  <Notes>18</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Open Sans</vt:lpstr>
      <vt:lpstr>Noto Sans</vt:lpstr>
      <vt:lpstr>Arial</vt:lpstr>
      <vt:lpstr>Wingdings</vt:lpstr>
      <vt:lpstr>Verdana</vt:lpstr>
      <vt:lpstr>20140311PresentationUWTSDTemplate</vt:lpstr>
      <vt:lpstr>PowerPoint Presentation</vt:lpstr>
      <vt:lpstr>Introduction</vt:lpstr>
      <vt:lpstr>Information about the person</vt:lpstr>
      <vt:lpstr>  The Main Demographic Information &amp; Health Measurement Of Mr PJ Contd. </vt:lpstr>
      <vt:lpstr>Stomach Cancer Diagnosis; Endoscopy with Biopsy</vt:lpstr>
      <vt:lpstr>Anatomy and Physiology</vt:lpstr>
      <vt:lpstr>Anatomy and Physiology </vt:lpstr>
      <vt:lpstr>Care Plan (1/3)</vt:lpstr>
      <vt:lpstr>Care Plan (2/3)</vt:lpstr>
      <vt:lpstr>Care Plan (3/3) </vt:lpstr>
      <vt:lpstr>Communication &amp; Ethical Consideration Contd.</vt:lpstr>
      <vt:lpstr>Communication &amp; Ethical Consideration Contd. </vt:lpstr>
      <vt:lpstr>Risk Factors</vt:lpstr>
      <vt:lpstr>Risk Factors Contd.</vt:lpstr>
      <vt:lpstr>Recommendations</vt:lpstr>
      <vt:lpstr>Recommendation Contd.</vt:lpstr>
      <vt:lpstr>Recommendation Contd.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Venus</dc:creator>
  <cp:lastModifiedBy>Onyemaechi Christian Meregini (2413001)</cp:lastModifiedBy>
  <cp:revision>19</cp:revision>
  <dcterms:created xsi:type="dcterms:W3CDTF">2002-10-07T19:43:58Z</dcterms:created>
  <dcterms:modified xsi:type="dcterms:W3CDTF">2025-12-17T23:23:21Z</dcterms:modified>
</cp:coreProperties>
</file>