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4" r:id="rId9"/>
    <p:sldId id="272" r:id="rId10"/>
    <p:sldId id="265" r:id="rId11"/>
    <p:sldId id="268" r:id="rId12"/>
    <p:sldId id="269" r:id="rId13"/>
    <p:sldId id="270" r:id="rId14"/>
    <p:sldId id="271" r:id="rId15"/>
    <p:sldId id="266" r:id="rId16"/>
    <p:sldId id="26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4B4DA-3295-6278-22CB-E2A1183CE16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F880F9-D41C-E81F-33AA-676BF4C1E7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466B12-C7B8-5977-2B04-185F47177833}"/>
              </a:ext>
            </a:extLst>
          </p:cNvPr>
          <p:cNvSpPr>
            <a:spLocks noGrp="1"/>
          </p:cNvSpPr>
          <p:nvPr>
            <p:ph type="dt" sz="half" idx="10"/>
          </p:nvPr>
        </p:nvSpPr>
        <p:spPr/>
        <p:txBody>
          <a:bodyPr/>
          <a:lstStyle/>
          <a:p>
            <a:fld id="{E4D40009-4853-4CFD-8B41-A1B88022EBA0}" type="datetimeFigureOut">
              <a:rPr lang="en-GB" smtClean="0"/>
              <a:t>24/01/2024</a:t>
            </a:fld>
            <a:endParaRPr lang="en-GB"/>
          </a:p>
        </p:txBody>
      </p:sp>
      <p:sp>
        <p:nvSpPr>
          <p:cNvPr id="5" name="Footer Placeholder 4">
            <a:extLst>
              <a:ext uri="{FF2B5EF4-FFF2-40B4-BE49-F238E27FC236}">
                <a16:creationId xmlns:a16="http://schemas.microsoft.com/office/drawing/2014/main" id="{FEEFC69D-9CAC-13B2-547D-AC903F30CD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FB1427-00A0-9678-1047-3DF267838EE4}"/>
              </a:ext>
            </a:extLst>
          </p:cNvPr>
          <p:cNvSpPr>
            <a:spLocks noGrp="1"/>
          </p:cNvSpPr>
          <p:nvPr>
            <p:ph type="sldNum" sz="quarter" idx="12"/>
          </p:nvPr>
        </p:nvSpPr>
        <p:spPr/>
        <p:txBody>
          <a:bodyPr/>
          <a:lstStyle/>
          <a:p>
            <a:fld id="{AC1C105C-CF10-476D-BE2B-0FEE296571D7}" type="slidenum">
              <a:rPr lang="en-GB" smtClean="0"/>
              <a:t>‹#›</a:t>
            </a:fld>
            <a:endParaRPr lang="en-GB"/>
          </a:p>
        </p:txBody>
      </p:sp>
    </p:spTree>
    <p:extLst>
      <p:ext uri="{BB962C8B-B14F-4D97-AF65-F5344CB8AC3E}">
        <p14:creationId xmlns:p14="http://schemas.microsoft.com/office/powerpoint/2010/main" val="4083175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4A0F9-1874-34DE-C142-1750DB7C24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B707A9-86C4-9606-925A-B71D938A90A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184C50-0EDE-7BA9-D824-37D763C507AC}"/>
              </a:ext>
            </a:extLst>
          </p:cNvPr>
          <p:cNvSpPr>
            <a:spLocks noGrp="1"/>
          </p:cNvSpPr>
          <p:nvPr>
            <p:ph type="dt" sz="half" idx="10"/>
          </p:nvPr>
        </p:nvSpPr>
        <p:spPr/>
        <p:txBody>
          <a:bodyPr/>
          <a:lstStyle/>
          <a:p>
            <a:fld id="{E4D40009-4853-4CFD-8B41-A1B88022EBA0}" type="datetimeFigureOut">
              <a:rPr lang="en-GB" smtClean="0"/>
              <a:t>24/01/2024</a:t>
            </a:fld>
            <a:endParaRPr lang="en-GB"/>
          </a:p>
        </p:txBody>
      </p:sp>
      <p:sp>
        <p:nvSpPr>
          <p:cNvPr id="5" name="Footer Placeholder 4">
            <a:extLst>
              <a:ext uri="{FF2B5EF4-FFF2-40B4-BE49-F238E27FC236}">
                <a16:creationId xmlns:a16="http://schemas.microsoft.com/office/drawing/2014/main" id="{C7A2E0D3-B89D-26B6-235F-4AFC36C733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28F751-AC3C-07B1-A8D4-C1298820F1A0}"/>
              </a:ext>
            </a:extLst>
          </p:cNvPr>
          <p:cNvSpPr>
            <a:spLocks noGrp="1"/>
          </p:cNvSpPr>
          <p:nvPr>
            <p:ph type="sldNum" sz="quarter" idx="12"/>
          </p:nvPr>
        </p:nvSpPr>
        <p:spPr/>
        <p:txBody>
          <a:bodyPr/>
          <a:lstStyle/>
          <a:p>
            <a:fld id="{AC1C105C-CF10-476D-BE2B-0FEE296571D7}" type="slidenum">
              <a:rPr lang="en-GB" smtClean="0"/>
              <a:t>‹#›</a:t>
            </a:fld>
            <a:endParaRPr lang="en-GB"/>
          </a:p>
        </p:txBody>
      </p:sp>
    </p:spTree>
    <p:extLst>
      <p:ext uri="{BB962C8B-B14F-4D97-AF65-F5344CB8AC3E}">
        <p14:creationId xmlns:p14="http://schemas.microsoft.com/office/powerpoint/2010/main" val="1350558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94B3A-12B8-B4A2-2BE3-0FC142067C8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5509CA-450A-F700-FA06-CE80BB2325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ECD8452-53F6-DB4E-9A0D-34BACFC3F1AC}"/>
              </a:ext>
            </a:extLst>
          </p:cNvPr>
          <p:cNvSpPr>
            <a:spLocks noGrp="1"/>
          </p:cNvSpPr>
          <p:nvPr>
            <p:ph type="dt" sz="half" idx="10"/>
          </p:nvPr>
        </p:nvSpPr>
        <p:spPr/>
        <p:txBody>
          <a:bodyPr/>
          <a:lstStyle/>
          <a:p>
            <a:fld id="{E4D40009-4853-4CFD-8B41-A1B88022EBA0}" type="datetimeFigureOut">
              <a:rPr lang="en-GB" smtClean="0"/>
              <a:t>24/01/2024</a:t>
            </a:fld>
            <a:endParaRPr lang="en-GB"/>
          </a:p>
        </p:txBody>
      </p:sp>
      <p:sp>
        <p:nvSpPr>
          <p:cNvPr id="5" name="Footer Placeholder 4">
            <a:extLst>
              <a:ext uri="{FF2B5EF4-FFF2-40B4-BE49-F238E27FC236}">
                <a16:creationId xmlns:a16="http://schemas.microsoft.com/office/drawing/2014/main" id="{79297C4B-F5C8-789C-6397-AC62F87298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672D93-AED2-AA5D-77B9-FD5CEBEB2055}"/>
              </a:ext>
            </a:extLst>
          </p:cNvPr>
          <p:cNvSpPr>
            <a:spLocks noGrp="1"/>
          </p:cNvSpPr>
          <p:nvPr>
            <p:ph type="sldNum" sz="quarter" idx="12"/>
          </p:nvPr>
        </p:nvSpPr>
        <p:spPr/>
        <p:txBody>
          <a:bodyPr/>
          <a:lstStyle/>
          <a:p>
            <a:fld id="{AC1C105C-CF10-476D-BE2B-0FEE296571D7}" type="slidenum">
              <a:rPr lang="en-GB" smtClean="0"/>
              <a:t>‹#›</a:t>
            </a:fld>
            <a:endParaRPr lang="en-GB"/>
          </a:p>
        </p:txBody>
      </p:sp>
    </p:spTree>
    <p:extLst>
      <p:ext uri="{BB962C8B-B14F-4D97-AF65-F5344CB8AC3E}">
        <p14:creationId xmlns:p14="http://schemas.microsoft.com/office/powerpoint/2010/main" val="651201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5E5B-97B2-7932-D3E6-D6FFC8569A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9BA045-1CC6-551E-315A-F06F7A5AF21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2B032E-8E03-F7E2-B5BC-7A95A4767FF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5B6F09B-50FE-B740-5851-2731B12A190A}"/>
              </a:ext>
            </a:extLst>
          </p:cNvPr>
          <p:cNvSpPr>
            <a:spLocks noGrp="1"/>
          </p:cNvSpPr>
          <p:nvPr>
            <p:ph type="dt" sz="half" idx="10"/>
          </p:nvPr>
        </p:nvSpPr>
        <p:spPr/>
        <p:txBody>
          <a:bodyPr/>
          <a:lstStyle/>
          <a:p>
            <a:fld id="{E4D40009-4853-4CFD-8B41-A1B88022EBA0}" type="datetimeFigureOut">
              <a:rPr lang="en-GB" smtClean="0"/>
              <a:t>24/01/2024</a:t>
            </a:fld>
            <a:endParaRPr lang="en-GB"/>
          </a:p>
        </p:txBody>
      </p:sp>
      <p:sp>
        <p:nvSpPr>
          <p:cNvPr id="6" name="Footer Placeholder 5">
            <a:extLst>
              <a:ext uri="{FF2B5EF4-FFF2-40B4-BE49-F238E27FC236}">
                <a16:creationId xmlns:a16="http://schemas.microsoft.com/office/drawing/2014/main" id="{5CCB4C70-CA55-0D54-B5E0-8176847BE8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3B153AB-E1D3-FC0E-75D3-1A63A77540A2}"/>
              </a:ext>
            </a:extLst>
          </p:cNvPr>
          <p:cNvSpPr>
            <a:spLocks noGrp="1"/>
          </p:cNvSpPr>
          <p:nvPr>
            <p:ph type="sldNum" sz="quarter" idx="12"/>
          </p:nvPr>
        </p:nvSpPr>
        <p:spPr/>
        <p:txBody>
          <a:bodyPr/>
          <a:lstStyle/>
          <a:p>
            <a:fld id="{AC1C105C-CF10-476D-BE2B-0FEE296571D7}" type="slidenum">
              <a:rPr lang="en-GB" smtClean="0"/>
              <a:t>‹#›</a:t>
            </a:fld>
            <a:endParaRPr lang="en-GB"/>
          </a:p>
        </p:txBody>
      </p:sp>
    </p:spTree>
    <p:extLst>
      <p:ext uri="{BB962C8B-B14F-4D97-AF65-F5344CB8AC3E}">
        <p14:creationId xmlns:p14="http://schemas.microsoft.com/office/powerpoint/2010/main" val="2080477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DC926A-9B52-6F11-D977-A3358C7BA3B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DBCF6F-4E57-9DFF-1C60-03EB7E997E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A9F702-574E-5FE4-CCAF-74FF8C7B9D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E8D2B18-BE30-78BC-FBDD-6799C3345F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FB2357B-86AA-6167-1EB2-898F19B57D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009C00-4DC7-51CD-BD59-E3E57487B10C}"/>
              </a:ext>
            </a:extLst>
          </p:cNvPr>
          <p:cNvSpPr>
            <a:spLocks noGrp="1"/>
          </p:cNvSpPr>
          <p:nvPr>
            <p:ph type="dt" sz="half" idx="10"/>
          </p:nvPr>
        </p:nvSpPr>
        <p:spPr/>
        <p:txBody>
          <a:bodyPr/>
          <a:lstStyle/>
          <a:p>
            <a:fld id="{E4D40009-4853-4CFD-8B41-A1B88022EBA0}" type="datetimeFigureOut">
              <a:rPr lang="en-GB" smtClean="0"/>
              <a:t>24/01/2024</a:t>
            </a:fld>
            <a:endParaRPr lang="en-GB"/>
          </a:p>
        </p:txBody>
      </p:sp>
      <p:sp>
        <p:nvSpPr>
          <p:cNvPr id="8" name="Footer Placeholder 7">
            <a:extLst>
              <a:ext uri="{FF2B5EF4-FFF2-40B4-BE49-F238E27FC236}">
                <a16:creationId xmlns:a16="http://schemas.microsoft.com/office/drawing/2014/main" id="{00228C79-368E-BD88-0BBE-FCEAEB5C61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CFDD76-BA7B-FB90-6B70-B1ACFA77CC5D}"/>
              </a:ext>
            </a:extLst>
          </p:cNvPr>
          <p:cNvSpPr>
            <a:spLocks noGrp="1"/>
          </p:cNvSpPr>
          <p:nvPr>
            <p:ph type="sldNum" sz="quarter" idx="12"/>
          </p:nvPr>
        </p:nvSpPr>
        <p:spPr/>
        <p:txBody>
          <a:bodyPr/>
          <a:lstStyle/>
          <a:p>
            <a:fld id="{AC1C105C-CF10-476D-BE2B-0FEE296571D7}" type="slidenum">
              <a:rPr lang="en-GB" smtClean="0"/>
              <a:t>‹#›</a:t>
            </a:fld>
            <a:endParaRPr lang="en-GB"/>
          </a:p>
        </p:txBody>
      </p:sp>
    </p:spTree>
    <p:extLst>
      <p:ext uri="{BB962C8B-B14F-4D97-AF65-F5344CB8AC3E}">
        <p14:creationId xmlns:p14="http://schemas.microsoft.com/office/powerpoint/2010/main" val="6361803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6EB64-5DAB-67F8-DFA0-3B43A58441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CC55802-8855-82B6-D47C-D0E62F35806C}"/>
              </a:ext>
            </a:extLst>
          </p:cNvPr>
          <p:cNvSpPr>
            <a:spLocks noGrp="1"/>
          </p:cNvSpPr>
          <p:nvPr>
            <p:ph type="dt" sz="half" idx="10"/>
          </p:nvPr>
        </p:nvSpPr>
        <p:spPr/>
        <p:txBody>
          <a:bodyPr/>
          <a:lstStyle/>
          <a:p>
            <a:fld id="{E4D40009-4853-4CFD-8B41-A1B88022EBA0}" type="datetimeFigureOut">
              <a:rPr lang="en-GB" smtClean="0"/>
              <a:t>24/01/2024</a:t>
            </a:fld>
            <a:endParaRPr lang="en-GB"/>
          </a:p>
        </p:txBody>
      </p:sp>
      <p:sp>
        <p:nvSpPr>
          <p:cNvPr id="4" name="Footer Placeholder 3">
            <a:extLst>
              <a:ext uri="{FF2B5EF4-FFF2-40B4-BE49-F238E27FC236}">
                <a16:creationId xmlns:a16="http://schemas.microsoft.com/office/drawing/2014/main" id="{52868140-3B48-9AE4-AB38-967ECFAF2B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E19F33-C178-5157-32AF-E3CCF75654FE}"/>
              </a:ext>
            </a:extLst>
          </p:cNvPr>
          <p:cNvSpPr>
            <a:spLocks noGrp="1"/>
          </p:cNvSpPr>
          <p:nvPr>
            <p:ph type="sldNum" sz="quarter" idx="12"/>
          </p:nvPr>
        </p:nvSpPr>
        <p:spPr/>
        <p:txBody>
          <a:bodyPr/>
          <a:lstStyle/>
          <a:p>
            <a:fld id="{AC1C105C-CF10-476D-BE2B-0FEE296571D7}" type="slidenum">
              <a:rPr lang="en-GB" smtClean="0"/>
              <a:t>‹#›</a:t>
            </a:fld>
            <a:endParaRPr lang="en-GB"/>
          </a:p>
        </p:txBody>
      </p:sp>
    </p:spTree>
    <p:extLst>
      <p:ext uri="{BB962C8B-B14F-4D97-AF65-F5344CB8AC3E}">
        <p14:creationId xmlns:p14="http://schemas.microsoft.com/office/powerpoint/2010/main" val="332474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C81AA5-E78E-1C03-8D15-BA008199C8EA}"/>
              </a:ext>
            </a:extLst>
          </p:cNvPr>
          <p:cNvSpPr>
            <a:spLocks noGrp="1"/>
          </p:cNvSpPr>
          <p:nvPr>
            <p:ph type="dt" sz="half" idx="10"/>
          </p:nvPr>
        </p:nvSpPr>
        <p:spPr/>
        <p:txBody>
          <a:bodyPr/>
          <a:lstStyle/>
          <a:p>
            <a:fld id="{E4D40009-4853-4CFD-8B41-A1B88022EBA0}" type="datetimeFigureOut">
              <a:rPr lang="en-GB" smtClean="0"/>
              <a:t>24/01/2024</a:t>
            </a:fld>
            <a:endParaRPr lang="en-GB"/>
          </a:p>
        </p:txBody>
      </p:sp>
      <p:sp>
        <p:nvSpPr>
          <p:cNvPr id="3" name="Footer Placeholder 2">
            <a:extLst>
              <a:ext uri="{FF2B5EF4-FFF2-40B4-BE49-F238E27FC236}">
                <a16:creationId xmlns:a16="http://schemas.microsoft.com/office/drawing/2014/main" id="{06255A3D-6573-632B-CC59-AC1BD91AF00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0C9B9E-13D1-7EE4-395B-77252FCA2A09}"/>
              </a:ext>
            </a:extLst>
          </p:cNvPr>
          <p:cNvSpPr>
            <a:spLocks noGrp="1"/>
          </p:cNvSpPr>
          <p:nvPr>
            <p:ph type="sldNum" sz="quarter" idx="12"/>
          </p:nvPr>
        </p:nvSpPr>
        <p:spPr/>
        <p:txBody>
          <a:bodyPr/>
          <a:lstStyle/>
          <a:p>
            <a:fld id="{AC1C105C-CF10-476D-BE2B-0FEE296571D7}" type="slidenum">
              <a:rPr lang="en-GB" smtClean="0"/>
              <a:t>‹#›</a:t>
            </a:fld>
            <a:endParaRPr lang="en-GB"/>
          </a:p>
        </p:txBody>
      </p:sp>
    </p:spTree>
    <p:extLst>
      <p:ext uri="{BB962C8B-B14F-4D97-AF65-F5344CB8AC3E}">
        <p14:creationId xmlns:p14="http://schemas.microsoft.com/office/powerpoint/2010/main" val="1706341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C35B5-5E55-16D6-B39F-48B2778691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12F33F-D72E-E967-3870-B1F2108928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806F9DE-2964-4EDE-C523-4F08006F6F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5FF8E9-F2C2-2360-5806-0857ADE071D9}"/>
              </a:ext>
            </a:extLst>
          </p:cNvPr>
          <p:cNvSpPr>
            <a:spLocks noGrp="1"/>
          </p:cNvSpPr>
          <p:nvPr>
            <p:ph type="dt" sz="half" idx="10"/>
          </p:nvPr>
        </p:nvSpPr>
        <p:spPr/>
        <p:txBody>
          <a:bodyPr/>
          <a:lstStyle/>
          <a:p>
            <a:fld id="{E4D40009-4853-4CFD-8B41-A1B88022EBA0}" type="datetimeFigureOut">
              <a:rPr lang="en-GB" smtClean="0"/>
              <a:t>24/01/2024</a:t>
            </a:fld>
            <a:endParaRPr lang="en-GB"/>
          </a:p>
        </p:txBody>
      </p:sp>
      <p:sp>
        <p:nvSpPr>
          <p:cNvPr id="6" name="Footer Placeholder 5">
            <a:extLst>
              <a:ext uri="{FF2B5EF4-FFF2-40B4-BE49-F238E27FC236}">
                <a16:creationId xmlns:a16="http://schemas.microsoft.com/office/drawing/2014/main" id="{388E59D8-70B7-A189-B47D-9CEA44C03A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A1D3F9-6401-2311-0542-14A435C3E54D}"/>
              </a:ext>
            </a:extLst>
          </p:cNvPr>
          <p:cNvSpPr>
            <a:spLocks noGrp="1"/>
          </p:cNvSpPr>
          <p:nvPr>
            <p:ph type="sldNum" sz="quarter" idx="12"/>
          </p:nvPr>
        </p:nvSpPr>
        <p:spPr/>
        <p:txBody>
          <a:bodyPr/>
          <a:lstStyle/>
          <a:p>
            <a:fld id="{AC1C105C-CF10-476D-BE2B-0FEE296571D7}" type="slidenum">
              <a:rPr lang="en-GB" smtClean="0"/>
              <a:t>‹#›</a:t>
            </a:fld>
            <a:endParaRPr lang="en-GB"/>
          </a:p>
        </p:txBody>
      </p:sp>
    </p:spTree>
    <p:extLst>
      <p:ext uri="{BB962C8B-B14F-4D97-AF65-F5344CB8AC3E}">
        <p14:creationId xmlns:p14="http://schemas.microsoft.com/office/powerpoint/2010/main" val="213513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151A7-8844-22C3-A4DC-3964303D41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FC342B-43A7-5351-2BA5-43C4C61A2B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8E281F8-3A22-F7ED-A666-BCC911793C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A02A75-A951-E2A7-0B13-844EF0A64DF1}"/>
              </a:ext>
            </a:extLst>
          </p:cNvPr>
          <p:cNvSpPr>
            <a:spLocks noGrp="1"/>
          </p:cNvSpPr>
          <p:nvPr>
            <p:ph type="dt" sz="half" idx="10"/>
          </p:nvPr>
        </p:nvSpPr>
        <p:spPr/>
        <p:txBody>
          <a:bodyPr/>
          <a:lstStyle/>
          <a:p>
            <a:fld id="{E4D40009-4853-4CFD-8B41-A1B88022EBA0}" type="datetimeFigureOut">
              <a:rPr lang="en-GB" smtClean="0"/>
              <a:t>24/01/2024</a:t>
            </a:fld>
            <a:endParaRPr lang="en-GB"/>
          </a:p>
        </p:txBody>
      </p:sp>
      <p:sp>
        <p:nvSpPr>
          <p:cNvPr id="6" name="Footer Placeholder 5">
            <a:extLst>
              <a:ext uri="{FF2B5EF4-FFF2-40B4-BE49-F238E27FC236}">
                <a16:creationId xmlns:a16="http://schemas.microsoft.com/office/drawing/2014/main" id="{C2903806-0E18-764D-F598-DB7AB69C69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4E3490-4776-D7B3-756B-B4BFA801ECC0}"/>
              </a:ext>
            </a:extLst>
          </p:cNvPr>
          <p:cNvSpPr>
            <a:spLocks noGrp="1"/>
          </p:cNvSpPr>
          <p:nvPr>
            <p:ph type="sldNum" sz="quarter" idx="12"/>
          </p:nvPr>
        </p:nvSpPr>
        <p:spPr/>
        <p:txBody>
          <a:bodyPr/>
          <a:lstStyle/>
          <a:p>
            <a:fld id="{AC1C105C-CF10-476D-BE2B-0FEE296571D7}" type="slidenum">
              <a:rPr lang="en-GB" smtClean="0"/>
              <a:t>‹#›</a:t>
            </a:fld>
            <a:endParaRPr lang="en-GB"/>
          </a:p>
        </p:txBody>
      </p:sp>
    </p:spTree>
    <p:extLst>
      <p:ext uri="{BB962C8B-B14F-4D97-AF65-F5344CB8AC3E}">
        <p14:creationId xmlns:p14="http://schemas.microsoft.com/office/powerpoint/2010/main" val="855638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AD0AF-F786-6BC1-5460-3E9DF64DBE2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8D8CF8-D70F-E8A5-08E5-30C2BA242A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AD15C8-28A9-CB8A-BBE7-23A91142CDD7}"/>
              </a:ext>
            </a:extLst>
          </p:cNvPr>
          <p:cNvSpPr>
            <a:spLocks noGrp="1"/>
          </p:cNvSpPr>
          <p:nvPr>
            <p:ph type="dt" sz="half" idx="10"/>
          </p:nvPr>
        </p:nvSpPr>
        <p:spPr/>
        <p:txBody>
          <a:bodyPr/>
          <a:lstStyle/>
          <a:p>
            <a:fld id="{E4D40009-4853-4CFD-8B41-A1B88022EBA0}" type="datetimeFigureOut">
              <a:rPr lang="en-GB" smtClean="0"/>
              <a:t>24/01/2024</a:t>
            </a:fld>
            <a:endParaRPr lang="en-GB"/>
          </a:p>
        </p:txBody>
      </p:sp>
      <p:sp>
        <p:nvSpPr>
          <p:cNvPr id="5" name="Footer Placeholder 4">
            <a:extLst>
              <a:ext uri="{FF2B5EF4-FFF2-40B4-BE49-F238E27FC236}">
                <a16:creationId xmlns:a16="http://schemas.microsoft.com/office/drawing/2014/main" id="{70D2989D-80D7-855F-BD7C-B3BEDFF07B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A727E5-C26A-25BB-EF24-635D3C89D59B}"/>
              </a:ext>
            </a:extLst>
          </p:cNvPr>
          <p:cNvSpPr>
            <a:spLocks noGrp="1"/>
          </p:cNvSpPr>
          <p:nvPr>
            <p:ph type="sldNum" sz="quarter" idx="12"/>
          </p:nvPr>
        </p:nvSpPr>
        <p:spPr/>
        <p:txBody>
          <a:bodyPr/>
          <a:lstStyle/>
          <a:p>
            <a:fld id="{AC1C105C-CF10-476D-BE2B-0FEE296571D7}" type="slidenum">
              <a:rPr lang="en-GB" smtClean="0"/>
              <a:t>‹#›</a:t>
            </a:fld>
            <a:endParaRPr lang="en-GB"/>
          </a:p>
        </p:txBody>
      </p:sp>
    </p:spTree>
    <p:extLst>
      <p:ext uri="{BB962C8B-B14F-4D97-AF65-F5344CB8AC3E}">
        <p14:creationId xmlns:p14="http://schemas.microsoft.com/office/powerpoint/2010/main" val="1931452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6BE617-71BB-AF15-63AE-15ED0CAE424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A10D9D-1E10-30EC-72C3-913C36A1E4D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50B8B6-7FCB-B7D9-23AE-BB323234820A}"/>
              </a:ext>
            </a:extLst>
          </p:cNvPr>
          <p:cNvSpPr>
            <a:spLocks noGrp="1"/>
          </p:cNvSpPr>
          <p:nvPr>
            <p:ph type="dt" sz="half" idx="10"/>
          </p:nvPr>
        </p:nvSpPr>
        <p:spPr/>
        <p:txBody>
          <a:bodyPr/>
          <a:lstStyle/>
          <a:p>
            <a:fld id="{E4D40009-4853-4CFD-8B41-A1B88022EBA0}" type="datetimeFigureOut">
              <a:rPr lang="en-GB" smtClean="0"/>
              <a:t>24/01/2024</a:t>
            </a:fld>
            <a:endParaRPr lang="en-GB"/>
          </a:p>
        </p:txBody>
      </p:sp>
      <p:sp>
        <p:nvSpPr>
          <p:cNvPr id="5" name="Footer Placeholder 4">
            <a:extLst>
              <a:ext uri="{FF2B5EF4-FFF2-40B4-BE49-F238E27FC236}">
                <a16:creationId xmlns:a16="http://schemas.microsoft.com/office/drawing/2014/main" id="{EAF5AE8B-2B86-8DE2-A44F-CBF165C457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8152EC-33C9-5CB2-5053-1B9114C73A28}"/>
              </a:ext>
            </a:extLst>
          </p:cNvPr>
          <p:cNvSpPr>
            <a:spLocks noGrp="1"/>
          </p:cNvSpPr>
          <p:nvPr>
            <p:ph type="sldNum" sz="quarter" idx="12"/>
          </p:nvPr>
        </p:nvSpPr>
        <p:spPr/>
        <p:txBody>
          <a:bodyPr/>
          <a:lstStyle/>
          <a:p>
            <a:fld id="{AC1C105C-CF10-476D-BE2B-0FEE296571D7}" type="slidenum">
              <a:rPr lang="en-GB" smtClean="0"/>
              <a:t>‹#›</a:t>
            </a:fld>
            <a:endParaRPr lang="en-GB"/>
          </a:p>
        </p:txBody>
      </p:sp>
    </p:spTree>
    <p:extLst>
      <p:ext uri="{BB962C8B-B14F-4D97-AF65-F5344CB8AC3E}">
        <p14:creationId xmlns:p14="http://schemas.microsoft.com/office/powerpoint/2010/main" val="4340657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617DCC-FDF0-7072-97F1-FF2F6B805D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E459505-852D-985A-7789-9ABED526966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2EEC74-9047-450D-D2D5-8B0F2C3E4D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D40009-4853-4CFD-8B41-A1B88022EBA0}" type="datetimeFigureOut">
              <a:rPr lang="en-GB" smtClean="0"/>
              <a:t>24/01/2024</a:t>
            </a:fld>
            <a:endParaRPr lang="en-GB"/>
          </a:p>
        </p:txBody>
      </p:sp>
      <p:sp>
        <p:nvSpPr>
          <p:cNvPr id="5" name="Footer Placeholder 4">
            <a:extLst>
              <a:ext uri="{FF2B5EF4-FFF2-40B4-BE49-F238E27FC236}">
                <a16:creationId xmlns:a16="http://schemas.microsoft.com/office/drawing/2014/main" id="{292548D1-7A13-EED4-20A6-F626FC2222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5F8FADB-61D6-5EEE-4132-FB870437CA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1C105C-CF10-476D-BE2B-0FEE296571D7}" type="slidenum">
              <a:rPr lang="en-GB" smtClean="0"/>
              <a:t>‹#›</a:t>
            </a:fld>
            <a:endParaRPr lang="en-GB"/>
          </a:p>
        </p:txBody>
      </p:sp>
    </p:spTree>
    <p:extLst>
      <p:ext uri="{BB962C8B-B14F-4D97-AF65-F5344CB8AC3E}">
        <p14:creationId xmlns:p14="http://schemas.microsoft.com/office/powerpoint/2010/main" val="8857646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usinessadvice.co.uk/business-advice/how-to-value-a-business/" TargetMode="External"/><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companiesmarketcap.com/"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F4208-3676-D392-24EA-8CEC361C279C}"/>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6B1D87E6-FFE1-F881-80AF-43F085C564D4}"/>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09476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4CA63-F0AD-ABB5-CF64-C92524DF315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859155B-53B5-7F8E-5B04-85227A7765B4}"/>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27ED4C3-FEAC-8FE0-4888-AC6BE5AE13DC}"/>
              </a:ext>
            </a:extLst>
          </p:cNvPr>
          <p:cNvPicPr>
            <a:picLocks noChangeAspect="1"/>
          </p:cNvPicPr>
          <p:nvPr/>
        </p:nvPicPr>
        <p:blipFill>
          <a:blip r:embed="rId2"/>
          <a:stretch>
            <a:fillRect/>
          </a:stretch>
        </p:blipFill>
        <p:spPr>
          <a:xfrm>
            <a:off x="191645" y="469192"/>
            <a:ext cx="11808709" cy="56802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9230956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C470A-1A25-A78E-4187-914EDA75DCDA}"/>
              </a:ext>
            </a:extLst>
          </p:cNvPr>
          <p:cNvSpPr>
            <a:spLocks noGrp="1"/>
          </p:cNvSpPr>
          <p:nvPr>
            <p:ph type="title"/>
          </p:nvPr>
        </p:nvSpPr>
        <p:spPr/>
        <p:txBody>
          <a:bodyPr/>
          <a:lstStyle/>
          <a:p>
            <a:r>
              <a:rPr lang="en-GB" dirty="0" err="1"/>
              <a:t>Byd</a:t>
            </a:r>
            <a:r>
              <a:rPr lang="en-GB" dirty="0"/>
              <a:t> Summary</a:t>
            </a:r>
          </a:p>
        </p:txBody>
      </p:sp>
      <p:sp>
        <p:nvSpPr>
          <p:cNvPr id="3" name="Content Placeholder 2">
            <a:extLst>
              <a:ext uri="{FF2B5EF4-FFF2-40B4-BE49-F238E27FC236}">
                <a16:creationId xmlns:a16="http://schemas.microsoft.com/office/drawing/2014/main" id="{CEE803B6-C4AE-4CDD-56E2-09387CE81446}"/>
              </a:ext>
            </a:extLst>
          </p:cNvPr>
          <p:cNvSpPr>
            <a:spLocks noGrp="1"/>
          </p:cNvSpPr>
          <p:nvPr>
            <p:ph idx="1"/>
          </p:nvPr>
        </p:nvSpPr>
        <p:spPr/>
        <p:txBody>
          <a:bodyPr>
            <a:normAutofit lnSpcReduction="10000"/>
          </a:bodyPr>
          <a:lstStyle/>
          <a:p>
            <a:r>
              <a:rPr lang="en-US" dirty="0"/>
              <a:t>BYD Company Limited (BYD or ‘the company’) is a manufacturer and distributor of automobile and related products. The company is also involved in information technology (IT), new energy automobiles, handset components, and assembly business as well as a rechargeable battery and photovoltaic business. </a:t>
            </a:r>
          </a:p>
          <a:p>
            <a:r>
              <a:rPr lang="en-US" dirty="0"/>
              <a:t>The key customers of the company include Huawei, Samsung, Apple, Lenovo, Vivo, Xiaomi, Dell, and global leading professional robot brands such as </a:t>
            </a:r>
            <a:r>
              <a:rPr lang="en-US" dirty="0" err="1"/>
              <a:t>Ecovacs</a:t>
            </a:r>
            <a:r>
              <a:rPr lang="en-US" dirty="0"/>
              <a:t> and iRobot. The company has operations in China, India, Australia, the US, the UK, Malaysia, Japan, Brazil, Chile, Peru, Colombia, South Korea, Ecuador, France, and Hungary. The company is headquartered in Shenzhen, Guangdong, China.</a:t>
            </a:r>
          </a:p>
          <a:p>
            <a:endParaRPr lang="en-US" dirty="0"/>
          </a:p>
        </p:txBody>
      </p:sp>
    </p:spTree>
    <p:extLst>
      <p:ext uri="{BB962C8B-B14F-4D97-AF65-F5344CB8AC3E}">
        <p14:creationId xmlns:p14="http://schemas.microsoft.com/office/powerpoint/2010/main" val="44228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C470A-1A25-A78E-4187-914EDA75DCDA}"/>
              </a:ext>
            </a:extLst>
          </p:cNvPr>
          <p:cNvSpPr>
            <a:spLocks noGrp="1"/>
          </p:cNvSpPr>
          <p:nvPr>
            <p:ph type="title"/>
          </p:nvPr>
        </p:nvSpPr>
        <p:spPr/>
        <p:txBody>
          <a:bodyPr/>
          <a:lstStyle/>
          <a:p>
            <a:r>
              <a:rPr lang="en-GB" dirty="0" err="1"/>
              <a:t>Byd</a:t>
            </a:r>
            <a:r>
              <a:rPr lang="en-GB" dirty="0"/>
              <a:t> Summary</a:t>
            </a:r>
          </a:p>
        </p:txBody>
      </p:sp>
      <p:sp>
        <p:nvSpPr>
          <p:cNvPr id="3" name="Content Placeholder 2">
            <a:extLst>
              <a:ext uri="{FF2B5EF4-FFF2-40B4-BE49-F238E27FC236}">
                <a16:creationId xmlns:a16="http://schemas.microsoft.com/office/drawing/2014/main" id="{CEE803B6-C4AE-4CDD-56E2-09387CE81446}"/>
              </a:ext>
            </a:extLst>
          </p:cNvPr>
          <p:cNvSpPr>
            <a:spLocks noGrp="1"/>
          </p:cNvSpPr>
          <p:nvPr>
            <p:ph idx="1"/>
          </p:nvPr>
        </p:nvSpPr>
        <p:spPr/>
        <p:txBody>
          <a:bodyPr>
            <a:normAutofit/>
          </a:bodyPr>
          <a:lstStyle/>
          <a:p>
            <a:r>
              <a:rPr lang="en-US" dirty="0"/>
              <a:t>The company reported revenues of (Renminbi) CNY424,060.6 million for the fiscal year ended December 2022 (FY2022), an increase of 96.2% over FY2021. </a:t>
            </a:r>
          </a:p>
          <a:p>
            <a:r>
              <a:rPr lang="en-US" dirty="0"/>
              <a:t>In FY2022, the company’s operating margin was 5.1%, compared to an operating margin of 2.1% in FY2021. </a:t>
            </a:r>
          </a:p>
          <a:p>
            <a:r>
              <a:rPr lang="en-US" dirty="0"/>
              <a:t>In FY2022, the company recorded a net margin of 3.9%, compared to a net margin of 1.4% in FY2021. The company reported revenues of CNY162,150.7 million for the third quarter ended September 2023, an increase of 15.9% over the previous quarter.</a:t>
            </a:r>
            <a:endParaRPr lang="en-GB" dirty="0"/>
          </a:p>
        </p:txBody>
      </p:sp>
    </p:spTree>
    <p:extLst>
      <p:ext uri="{BB962C8B-B14F-4D97-AF65-F5344CB8AC3E}">
        <p14:creationId xmlns:p14="http://schemas.microsoft.com/office/powerpoint/2010/main" val="3065032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D5F7E-AB21-6094-8C97-274F710FF940}"/>
              </a:ext>
            </a:extLst>
          </p:cNvPr>
          <p:cNvSpPr>
            <a:spLocks noGrp="1"/>
          </p:cNvSpPr>
          <p:nvPr>
            <p:ph type="title"/>
          </p:nvPr>
        </p:nvSpPr>
        <p:spPr/>
        <p:txBody>
          <a:bodyPr/>
          <a:lstStyle/>
          <a:p>
            <a:r>
              <a:rPr lang="en-GB" dirty="0"/>
              <a:t>Stats</a:t>
            </a:r>
          </a:p>
        </p:txBody>
      </p:sp>
      <p:pic>
        <p:nvPicPr>
          <p:cNvPr id="5" name="Picture 4">
            <a:extLst>
              <a:ext uri="{FF2B5EF4-FFF2-40B4-BE49-F238E27FC236}">
                <a16:creationId xmlns:a16="http://schemas.microsoft.com/office/drawing/2014/main" id="{1F84684B-A0DF-8DFF-157D-13C2F53F094E}"/>
              </a:ext>
            </a:extLst>
          </p:cNvPr>
          <p:cNvPicPr>
            <a:picLocks noChangeAspect="1"/>
          </p:cNvPicPr>
          <p:nvPr/>
        </p:nvPicPr>
        <p:blipFill>
          <a:blip r:embed="rId2"/>
          <a:stretch>
            <a:fillRect/>
          </a:stretch>
        </p:blipFill>
        <p:spPr>
          <a:xfrm>
            <a:off x="4386404" y="57150"/>
            <a:ext cx="7620000" cy="67437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455701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35B9C-E8BC-AEE8-F4F9-B573DDB158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4FCF1D-8360-5D62-2FFF-1BB3EA504AB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628A4B6E-FE3A-CA5F-F257-EB0D51CEBB3F}"/>
              </a:ext>
            </a:extLst>
          </p:cNvPr>
          <p:cNvPicPr>
            <a:picLocks noChangeAspect="1"/>
          </p:cNvPicPr>
          <p:nvPr/>
        </p:nvPicPr>
        <p:blipFill>
          <a:blip r:embed="rId2"/>
          <a:stretch>
            <a:fillRect/>
          </a:stretch>
        </p:blipFill>
        <p:spPr>
          <a:xfrm>
            <a:off x="317241" y="543463"/>
            <a:ext cx="11725469" cy="56335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6342740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0AD5-32D7-3F23-445A-B49E76F225D5}"/>
              </a:ext>
            </a:extLst>
          </p:cNvPr>
          <p:cNvSpPr>
            <a:spLocks noGrp="1"/>
          </p:cNvSpPr>
          <p:nvPr>
            <p:ph type="title"/>
          </p:nvPr>
        </p:nvSpPr>
        <p:spPr/>
        <p:txBody>
          <a:bodyPr/>
          <a:lstStyle/>
          <a:p>
            <a:r>
              <a:rPr lang="en-GB" dirty="0"/>
              <a:t>Tesla Summary</a:t>
            </a:r>
          </a:p>
        </p:txBody>
      </p:sp>
      <p:sp>
        <p:nvSpPr>
          <p:cNvPr id="3" name="Content Placeholder 2">
            <a:extLst>
              <a:ext uri="{FF2B5EF4-FFF2-40B4-BE49-F238E27FC236}">
                <a16:creationId xmlns:a16="http://schemas.microsoft.com/office/drawing/2014/main" id="{88745E88-7087-5FA5-6743-E857BDA333BB}"/>
              </a:ext>
            </a:extLst>
          </p:cNvPr>
          <p:cNvSpPr>
            <a:spLocks noGrp="1"/>
          </p:cNvSpPr>
          <p:nvPr>
            <p:ph idx="1"/>
          </p:nvPr>
        </p:nvSpPr>
        <p:spPr/>
        <p:txBody>
          <a:bodyPr>
            <a:normAutofit lnSpcReduction="10000"/>
          </a:bodyPr>
          <a:lstStyle/>
          <a:p>
            <a:r>
              <a:rPr lang="en-US" dirty="0"/>
              <a:t>Tesla, Inc. (Tesla or 'the company') is an automotive company that designs, manufactures and markets electric vehicles, components, and energy storage and generation systems. The company's electric vehicle portfolio includes the Model S sedan, the Model 3 sedan, and the Model X sport utility vehicle (SUV). </a:t>
            </a:r>
          </a:p>
          <a:p>
            <a:r>
              <a:rPr lang="en-US" dirty="0"/>
              <a:t>Tesla also provides energy systems including solar panels and rechargeable lithium-ion batteries. The company provides products and services through international sales organizations, galleries, vehicle service centers, stores and Supercharger stations. It serves individuals, industrial and commercial customers. The company has business presence across North America, Europe and Asia. The company is headquartered in Austin, Texas, the US.</a:t>
            </a:r>
          </a:p>
          <a:p>
            <a:endParaRPr lang="en-US" dirty="0"/>
          </a:p>
        </p:txBody>
      </p:sp>
    </p:spTree>
    <p:extLst>
      <p:ext uri="{BB962C8B-B14F-4D97-AF65-F5344CB8AC3E}">
        <p14:creationId xmlns:p14="http://schemas.microsoft.com/office/powerpoint/2010/main" val="2238311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20AD5-32D7-3F23-445A-B49E76F225D5}"/>
              </a:ext>
            </a:extLst>
          </p:cNvPr>
          <p:cNvSpPr>
            <a:spLocks noGrp="1"/>
          </p:cNvSpPr>
          <p:nvPr>
            <p:ph type="title"/>
          </p:nvPr>
        </p:nvSpPr>
        <p:spPr/>
        <p:txBody>
          <a:bodyPr/>
          <a:lstStyle/>
          <a:p>
            <a:r>
              <a:rPr lang="en-GB" dirty="0"/>
              <a:t>Tesla Summary</a:t>
            </a:r>
          </a:p>
        </p:txBody>
      </p:sp>
      <p:sp>
        <p:nvSpPr>
          <p:cNvPr id="3" name="Content Placeholder 2">
            <a:extLst>
              <a:ext uri="{FF2B5EF4-FFF2-40B4-BE49-F238E27FC236}">
                <a16:creationId xmlns:a16="http://schemas.microsoft.com/office/drawing/2014/main" id="{88745E88-7087-5FA5-6743-E857BDA333BB}"/>
              </a:ext>
            </a:extLst>
          </p:cNvPr>
          <p:cNvSpPr>
            <a:spLocks noGrp="1"/>
          </p:cNvSpPr>
          <p:nvPr>
            <p:ph idx="1"/>
          </p:nvPr>
        </p:nvSpPr>
        <p:spPr/>
        <p:txBody>
          <a:bodyPr>
            <a:normAutofit/>
          </a:bodyPr>
          <a:lstStyle/>
          <a:p>
            <a:r>
              <a:rPr lang="en-US" dirty="0"/>
              <a:t>The company reported revenues of (US Dollars) US$81,462 million for the fiscal year ended December 2022 (FY2022), an increase of 51.4% over FY2021. </a:t>
            </a:r>
          </a:p>
          <a:p>
            <a:r>
              <a:rPr lang="en-US" dirty="0"/>
              <a:t>In FY2022, the company’s operating margin was 16.7%, compared to an operating margin of 12.1% in FY2021. </a:t>
            </a:r>
          </a:p>
          <a:p>
            <a:r>
              <a:rPr lang="en-US" dirty="0"/>
              <a:t>In FY2022, the company recorded a net margin of 15.4%, compared to a net margin of 10.3% in FY2021. The company reported revenues of US$23,350 million for the third quarter ended September 2023, a decrease of 6.3% over the previous quarter.</a:t>
            </a:r>
            <a:endParaRPr lang="en-GB" dirty="0"/>
          </a:p>
        </p:txBody>
      </p:sp>
    </p:spTree>
    <p:extLst>
      <p:ext uri="{BB962C8B-B14F-4D97-AF65-F5344CB8AC3E}">
        <p14:creationId xmlns:p14="http://schemas.microsoft.com/office/powerpoint/2010/main" val="41946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F49715A-645A-194F-28F4-26824CB4B70C}"/>
              </a:ext>
            </a:extLst>
          </p:cNvPr>
          <p:cNvPicPr>
            <a:picLocks noChangeAspect="1"/>
          </p:cNvPicPr>
          <p:nvPr/>
        </p:nvPicPr>
        <p:blipFill>
          <a:blip r:embed="rId2"/>
          <a:stretch>
            <a:fillRect/>
          </a:stretch>
        </p:blipFill>
        <p:spPr>
          <a:xfrm>
            <a:off x="185096" y="758458"/>
            <a:ext cx="5781959" cy="53410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5" name="Picture 4">
            <a:extLst>
              <a:ext uri="{FF2B5EF4-FFF2-40B4-BE49-F238E27FC236}">
                <a16:creationId xmlns:a16="http://schemas.microsoft.com/office/drawing/2014/main" id="{14FD2D5B-1D2C-4F71-01F4-6C25C278CE6D}"/>
              </a:ext>
            </a:extLst>
          </p:cNvPr>
          <p:cNvPicPr>
            <a:picLocks noChangeAspect="1"/>
          </p:cNvPicPr>
          <p:nvPr/>
        </p:nvPicPr>
        <p:blipFill>
          <a:blip r:embed="rId3"/>
          <a:stretch>
            <a:fillRect/>
          </a:stretch>
        </p:blipFill>
        <p:spPr>
          <a:xfrm>
            <a:off x="6224945" y="758458"/>
            <a:ext cx="5781959" cy="534108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510859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63D90-2780-020B-071F-9F13BCD0E6D3}"/>
              </a:ext>
            </a:extLst>
          </p:cNvPr>
          <p:cNvSpPr>
            <a:spLocks noGrp="1"/>
          </p:cNvSpPr>
          <p:nvPr>
            <p:ph type="title"/>
          </p:nvPr>
        </p:nvSpPr>
        <p:spPr/>
        <p:txBody>
          <a:bodyPr/>
          <a:lstStyle/>
          <a:p>
            <a:r>
              <a:rPr lang="en-GB" dirty="0"/>
              <a:t>What is Market Capitalisation?</a:t>
            </a:r>
          </a:p>
        </p:txBody>
      </p:sp>
      <p:sp>
        <p:nvSpPr>
          <p:cNvPr id="3" name="Content Placeholder 2">
            <a:extLst>
              <a:ext uri="{FF2B5EF4-FFF2-40B4-BE49-F238E27FC236}">
                <a16:creationId xmlns:a16="http://schemas.microsoft.com/office/drawing/2014/main" id="{5024E2F6-5BAE-ACD6-FA6E-F9842ED54AA3}"/>
              </a:ext>
            </a:extLst>
          </p:cNvPr>
          <p:cNvSpPr>
            <a:spLocks noGrp="1"/>
          </p:cNvSpPr>
          <p:nvPr>
            <p:ph idx="1"/>
          </p:nvPr>
        </p:nvSpPr>
        <p:spPr/>
        <p:txBody>
          <a:bodyPr>
            <a:normAutofit lnSpcReduction="10000"/>
          </a:bodyPr>
          <a:lstStyle/>
          <a:p>
            <a:r>
              <a:rPr lang="en-US" dirty="0"/>
              <a:t>Market Capitalization (Market Cap) is the most recent market value of a company’s outstanding shares. The Market Cap is equal to the current share price multiplied by the number of shares outstanding.</a:t>
            </a:r>
          </a:p>
          <a:p>
            <a:endParaRPr lang="en-US" dirty="0"/>
          </a:p>
          <a:p>
            <a:r>
              <a:rPr lang="en-US" dirty="0"/>
              <a:t>Used by the investing community to rank companies and compare them relative to one another in different sectors. </a:t>
            </a:r>
          </a:p>
          <a:p>
            <a:endParaRPr lang="en-US" dirty="0"/>
          </a:p>
          <a:p>
            <a:r>
              <a:rPr lang="en-US" dirty="0"/>
              <a:t>To determine a company’s market cap, simply take its current market share price and multiply the figure by the total number of shares outstanding.</a:t>
            </a:r>
            <a:endParaRPr lang="en-GB" dirty="0"/>
          </a:p>
        </p:txBody>
      </p:sp>
    </p:spTree>
    <p:extLst>
      <p:ext uri="{BB962C8B-B14F-4D97-AF65-F5344CB8AC3E}">
        <p14:creationId xmlns:p14="http://schemas.microsoft.com/office/powerpoint/2010/main" val="2207910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A4117-21DE-4858-C806-651CBD27E7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86ACD5F-4130-08F3-7ADC-FA5332364EE1}"/>
              </a:ext>
            </a:extLst>
          </p:cNvPr>
          <p:cNvSpPr>
            <a:spLocks noGrp="1"/>
          </p:cNvSpPr>
          <p:nvPr>
            <p:ph idx="1"/>
          </p:nvPr>
        </p:nvSpPr>
        <p:spPr/>
        <p:txBody>
          <a:bodyPr/>
          <a:lstStyle/>
          <a:p>
            <a:endParaRPr lang="en-GB" dirty="0"/>
          </a:p>
        </p:txBody>
      </p:sp>
      <p:pic>
        <p:nvPicPr>
          <p:cNvPr id="5" name="Picture 4">
            <a:extLst>
              <a:ext uri="{FF2B5EF4-FFF2-40B4-BE49-F238E27FC236}">
                <a16:creationId xmlns:a16="http://schemas.microsoft.com/office/drawing/2014/main" id="{0FDFDAD6-141A-A4E2-B862-BD66B56E0DD5}"/>
              </a:ext>
            </a:extLst>
          </p:cNvPr>
          <p:cNvPicPr>
            <a:picLocks noChangeAspect="1"/>
          </p:cNvPicPr>
          <p:nvPr/>
        </p:nvPicPr>
        <p:blipFill>
          <a:blip r:embed="rId2"/>
          <a:stretch>
            <a:fillRect/>
          </a:stretch>
        </p:blipFill>
        <p:spPr>
          <a:xfrm>
            <a:off x="2108814" y="1208975"/>
            <a:ext cx="7429500" cy="46767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37469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1DAD6-49B5-C512-E094-A1A4FCB63277}"/>
              </a:ext>
            </a:extLst>
          </p:cNvPr>
          <p:cNvSpPr>
            <a:spLocks noGrp="1"/>
          </p:cNvSpPr>
          <p:nvPr>
            <p:ph type="title"/>
          </p:nvPr>
        </p:nvSpPr>
        <p:spPr/>
        <p:txBody>
          <a:bodyPr/>
          <a:lstStyle/>
          <a:p>
            <a:r>
              <a:rPr lang="en-US" dirty="0"/>
              <a:t>Assets and Liabilities = Real Value</a:t>
            </a:r>
            <a:endParaRPr lang="en-GB" dirty="0"/>
          </a:p>
        </p:txBody>
      </p:sp>
      <p:sp>
        <p:nvSpPr>
          <p:cNvPr id="3" name="Content Placeholder 2">
            <a:extLst>
              <a:ext uri="{FF2B5EF4-FFF2-40B4-BE49-F238E27FC236}">
                <a16:creationId xmlns:a16="http://schemas.microsoft.com/office/drawing/2014/main" id="{E3C433E3-9A5A-A7BC-8368-B8D807BFFB1C}"/>
              </a:ext>
            </a:extLst>
          </p:cNvPr>
          <p:cNvSpPr>
            <a:spLocks noGrp="1"/>
          </p:cNvSpPr>
          <p:nvPr>
            <p:ph idx="1"/>
          </p:nvPr>
        </p:nvSpPr>
        <p:spPr/>
        <p:txBody>
          <a:bodyPr>
            <a:normAutofit/>
          </a:bodyPr>
          <a:lstStyle/>
          <a:p>
            <a:r>
              <a:rPr lang="en-GB" dirty="0"/>
              <a:t>If my house seems to have a value of a million pounds, that looks fantastic on paper.</a:t>
            </a:r>
          </a:p>
          <a:p>
            <a:r>
              <a:rPr lang="en-GB" dirty="0"/>
              <a:t>If I sell, I have a million to do whatever I want with. Hooray!</a:t>
            </a:r>
          </a:p>
          <a:p>
            <a:r>
              <a:rPr lang="en-GB" dirty="0"/>
              <a:t>Yes, but … if I have a mortgage of £999,000, things are not so </a:t>
            </a:r>
            <a:r>
              <a:rPr lang="en-GB" dirty="0" err="1"/>
              <a:t>rosey</a:t>
            </a:r>
            <a:r>
              <a:rPr lang="en-GB" dirty="0"/>
              <a:t>.</a:t>
            </a:r>
          </a:p>
          <a:p>
            <a:r>
              <a:rPr lang="en-GB" dirty="0"/>
              <a:t>So, we take the asset and deduct the liabilities.</a:t>
            </a:r>
          </a:p>
        </p:txBody>
      </p:sp>
    </p:spTree>
    <p:extLst>
      <p:ext uri="{BB962C8B-B14F-4D97-AF65-F5344CB8AC3E}">
        <p14:creationId xmlns:p14="http://schemas.microsoft.com/office/powerpoint/2010/main" val="1058692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1DAD6-49B5-C512-E094-A1A4FCB63277}"/>
              </a:ext>
            </a:extLst>
          </p:cNvPr>
          <p:cNvSpPr>
            <a:spLocks noGrp="1"/>
          </p:cNvSpPr>
          <p:nvPr>
            <p:ph type="title"/>
          </p:nvPr>
        </p:nvSpPr>
        <p:spPr/>
        <p:txBody>
          <a:bodyPr/>
          <a:lstStyle/>
          <a:p>
            <a:r>
              <a:rPr lang="en-US" dirty="0"/>
              <a:t>Assets and Liabilities = Real Value</a:t>
            </a:r>
            <a:endParaRPr lang="en-GB" dirty="0"/>
          </a:p>
        </p:txBody>
      </p:sp>
      <p:sp>
        <p:nvSpPr>
          <p:cNvPr id="3" name="Content Placeholder 2">
            <a:extLst>
              <a:ext uri="{FF2B5EF4-FFF2-40B4-BE49-F238E27FC236}">
                <a16:creationId xmlns:a16="http://schemas.microsoft.com/office/drawing/2014/main" id="{E3C433E3-9A5A-A7BC-8368-B8D807BFFB1C}"/>
              </a:ext>
            </a:extLst>
          </p:cNvPr>
          <p:cNvSpPr>
            <a:spLocks noGrp="1"/>
          </p:cNvSpPr>
          <p:nvPr>
            <p:ph idx="1"/>
          </p:nvPr>
        </p:nvSpPr>
        <p:spPr>
          <a:xfrm>
            <a:off x="838200" y="2141537"/>
            <a:ext cx="5118980" cy="4351338"/>
          </a:xfrm>
        </p:spPr>
        <p:txBody>
          <a:bodyPr>
            <a:normAutofit/>
          </a:bodyPr>
          <a:lstStyle/>
          <a:p>
            <a:r>
              <a:rPr lang="en-GB" dirty="0"/>
              <a:t>In addition, we might consider future potentials.</a:t>
            </a:r>
          </a:p>
          <a:p>
            <a:r>
              <a:rPr lang="en-GB" dirty="0"/>
              <a:t>What if thousands of people work in the steel industry and the steel works is about to close?</a:t>
            </a:r>
          </a:p>
          <a:p>
            <a:r>
              <a:rPr lang="en-GB" dirty="0"/>
              <a:t>What if many wealthy people suddenly move into my area?</a:t>
            </a:r>
          </a:p>
        </p:txBody>
      </p:sp>
      <p:pic>
        <p:nvPicPr>
          <p:cNvPr id="5" name="Picture 4">
            <a:extLst>
              <a:ext uri="{FF2B5EF4-FFF2-40B4-BE49-F238E27FC236}">
                <a16:creationId xmlns:a16="http://schemas.microsoft.com/office/drawing/2014/main" id="{92A55663-BA12-984E-EF1E-B2BC5EED7148}"/>
              </a:ext>
            </a:extLst>
          </p:cNvPr>
          <p:cNvPicPr>
            <a:picLocks noChangeAspect="1"/>
          </p:cNvPicPr>
          <p:nvPr/>
        </p:nvPicPr>
        <p:blipFill>
          <a:blip r:embed="rId2"/>
          <a:stretch>
            <a:fillRect/>
          </a:stretch>
        </p:blipFill>
        <p:spPr>
          <a:xfrm>
            <a:off x="6412074" y="1338279"/>
            <a:ext cx="4839121" cy="5326030"/>
          </a:xfrm>
          <a:prstGeom prst="rect">
            <a:avLst/>
          </a:prstGeom>
        </p:spPr>
      </p:pic>
      <p:sp>
        <p:nvSpPr>
          <p:cNvPr id="7" name="TextBox 6">
            <a:extLst>
              <a:ext uri="{FF2B5EF4-FFF2-40B4-BE49-F238E27FC236}">
                <a16:creationId xmlns:a16="http://schemas.microsoft.com/office/drawing/2014/main" id="{554F0411-3F4E-18B4-4727-434EA652EF87}"/>
              </a:ext>
            </a:extLst>
          </p:cNvPr>
          <p:cNvSpPr txBox="1"/>
          <p:nvPr/>
        </p:nvSpPr>
        <p:spPr>
          <a:xfrm>
            <a:off x="646612" y="5927443"/>
            <a:ext cx="4839121" cy="646331"/>
          </a:xfrm>
          <a:prstGeom prst="rect">
            <a:avLst/>
          </a:prstGeom>
          <a:noFill/>
        </p:spPr>
        <p:txBody>
          <a:bodyPr wrap="square">
            <a:spAutoFit/>
          </a:bodyPr>
          <a:lstStyle/>
          <a:p>
            <a:r>
              <a:rPr lang="en-GB" dirty="0">
                <a:hlinkClick r:id="rId3"/>
              </a:rPr>
              <a:t>https://businessadvice.co.uk/business-advice/how-to-value-a-business/</a:t>
            </a:r>
            <a:r>
              <a:rPr lang="en-GB" dirty="0"/>
              <a:t> </a:t>
            </a:r>
          </a:p>
        </p:txBody>
      </p:sp>
    </p:spTree>
    <p:extLst>
      <p:ext uri="{BB962C8B-B14F-4D97-AF65-F5344CB8AC3E}">
        <p14:creationId xmlns:p14="http://schemas.microsoft.com/office/powerpoint/2010/main" val="819973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463C8F-AD26-8A1A-5638-BCE16B80E5B4}"/>
              </a:ext>
            </a:extLst>
          </p:cNvPr>
          <p:cNvSpPr>
            <a:spLocks noGrp="1"/>
          </p:cNvSpPr>
          <p:nvPr>
            <p:ph type="title"/>
          </p:nvPr>
        </p:nvSpPr>
        <p:spPr/>
        <p:txBody>
          <a:bodyPr/>
          <a:lstStyle/>
          <a:p>
            <a:r>
              <a:rPr lang="en-GB" dirty="0"/>
              <a:t>Discounted Cashflow</a:t>
            </a:r>
          </a:p>
        </p:txBody>
      </p:sp>
      <p:sp>
        <p:nvSpPr>
          <p:cNvPr id="3" name="Content Placeholder 2">
            <a:extLst>
              <a:ext uri="{FF2B5EF4-FFF2-40B4-BE49-F238E27FC236}">
                <a16:creationId xmlns:a16="http://schemas.microsoft.com/office/drawing/2014/main" id="{F70C1E76-7E2F-B7EC-3DE4-E30158295609}"/>
              </a:ext>
            </a:extLst>
          </p:cNvPr>
          <p:cNvSpPr>
            <a:spLocks noGrp="1"/>
          </p:cNvSpPr>
          <p:nvPr>
            <p:ph idx="1"/>
          </p:nvPr>
        </p:nvSpPr>
        <p:spPr/>
        <p:txBody>
          <a:bodyPr/>
          <a:lstStyle/>
          <a:p>
            <a:r>
              <a:rPr lang="en-GB" dirty="0"/>
              <a:t>Cashflow today – money in and out, and retained cash</a:t>
            </a:r>
          </a:p>
          <a:p>
            <a:r>
              <a:rPr lang="en-GB" dirty="0"/>
              <a:t>If I have a turnover of £200,000 with a profit of £20,000 or 10% then clearly I am paying my staff, all overheads, and am doing well</a:t>
            </a:r>
          </a:p>
          <a:p>
            <a:r>
              <a:rPr lang="en-GB" dirty="0"/>
              <a:t>If I sell what might someone reasonably pay for my business?</a:t>
            </a:r>
          </a:p>
          <a:p>
            <a:r>
              <a:rPr lang="en-GB" dirty="0"/>
              <a:t>DCF takes into account future prospect.</a:t>
            </a:r>
          </a:p>
          <a:p>
            <a:r>
              <a:rPr lang="en-GB" dirty="0"/>
              <a:t>If in the last three years my profit margin has gone from 1% to 10%, might it increase 10 times again in the next three years?</a:t>
            </a:r>
          </a:p>
          <a:p>
            <a:r>
              <a:rPr lang="en-GB" dirty="0"/>
              <a:t>My track record and ability to convince shareholders is important.</a:t>
            </a:r>
          </a:p>
          <a:p>
            <a:endParaRPr lang="en-GB" dirty="0"/>
          </a:p>
        </p:txBody>
      </p:sp>
    </p:spTree>
    <p:extLst>
      <p:ext uri="{BB962C8B-B14F-4D97-AF65-F5344CB8AC3E}">
        <p14:creationId xmlns:p14="http://schemas.microsoft.com/office/powerpoint/2010/main" val="1309998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14AF8-7EC3-3950-5D81-5D346929DD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A8E7BB-5313-5E92-7BDD-D152D866692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8ABC77C-22D0-366E-A347-093B00E1A96D}"/>
              </a:ext>
            </a:extLst>
          </p:cNvPr>
          <p:cNvPicPr>
            <a:picLocks noChangeAspect="1"/>
          </p:cNvPicPr>
          <p:nvPr/>
        </p:nvPicPr>
        <p:blipFill>
          <a:blip r:embed="rId2"/>
          <a:stretch>
            <a:fillRect/>
          </a:stretch>
        </p:blipFill>
        <p:spPr>
          <a:xfrm>
            <a:off x="747174" y="211983"/>
            <a:ext cx="10697651" cy="59649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943897B6-406A-A15A-9936-F4301BC037D1}"/>
              </a:ext>
            </a:extLst>
          </p:cNvPr>
          <p:cNvSpPr txBox="1"/>
          <p:nvPr/>
        </p:nvSpPr>
        <p:spPr>
          <a:xfrm>
            <a:off x="3981285" y="6330105"/>
            <a:ext cx="6097554" cy="369332"/>
          </a:xfrm>
          <a:prstGeom prst="rect">
            <a:avLst/>
          </a:prstGeom>
          <a:noFill/>
        </p:spPr>
        <p:txBody>
          <a:bodyPr wrap="square">
            <a:spAutoFit/>
          </a:bodyPr>
          <a:lstStyle/>
          <a:p>
            <a:r>
              <a:rPr lang="en-GB" dirty="0">
                <a:hlinkClick r:id="rId3"/>
              </a:rPr>
              <a:t>https://companiesmarketcap.com/</a:t>
            </a:r>
            <a:r>
              <a:rPr lang="en-GB" dirty="0"/>
              <a:t> </a:t>
            </a:r>
          </a:p>
        </p:txBody>
      </p:sp>
    </p:spTree>
    <p:extLst>
      <p:ext uri="{BB962C8B-B14F-4D97-AF65-F5344CB8AC3E}">
        <p14:creationId xmlns:p14="http://schemas.microsoft.com/office/powerpoint/2010/main" val="10536312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72FEA-BBE7-6072-7554-C708C31896D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E996450-EECE-AF2E-792B-8E7C13A4F807}"/>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74B61E8-02C9-D34F-D255-82F2695E2DFE}"/>
              </a:ext>
            </a:extLst>
          </p:cNvPr>
          <p:cNvPicPr>
            <a:picLocks noChangeAspect="1"/>
          </p:cNvPicPr>
          <p:nvPr/>
        </p:nvPicPr>
        <p:blipFill>
          <a:blip r:embed="rId2"/>
          <a:stretch>
            <a:fillRect/>
          </a:stretch>
        </p:blipFill>
        <p:spPr>
          <a:xfrm>
            <a:off x="746448" y="521946"/>
            <a:ext cx="11081657" cy="58141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5916671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TotalTime>
  <Words>795</Words>
  <Application>Microsoft Office PowerPoint</Application>
  <PresentationFormat>Widescreen</PresentationFormat>
  <Paragraphs>39</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PowerPoint Presentation</vt:lpstr>
      <vt:lpstr>PowerPoint Presentation</vt:lpstr>
      <vt:lpstr>Byd Summary</vt:lpstr>
      <vt:lpstr>Byd Summary</vt:lpstr>
      <vt:lpstr>Stats</vt:lpstr>
      <vt:lpstr>PowerPoint Presentation</vt:lpstr>
      <vt:lpstr>Tesla Summary</vt:lpstr>
      <vt:lpstr>Tesla Summary</vt:lpstr>
      <vt:lpstr>PowerPoint Presentation</vt:lpstr>
      <vt:lpstr>What is Market Capitalisation?</vt:lpstr>
      <vt:lpstr>PowerPoint Presentation</vt:lpstr>
      <vt:lpstr>Assets and Liabilities = Real Value</vt:lpstr>
      <vt:lpstr>Assets and Liabilities = Real Value</vt:lpstr>
      <vt:lpstr>Discounted Cashflow</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Durke</dc:creator>
  <cp:lastModifiedBy>Mike Durke</cp:lastModifiedBy>
  <cp:revision>3</cp:revision>
  <dcterms:created xsi:type="dcterms:W3CDTF">2024-01-24T12:30:24Z</dcterms:created>
  <dcterms:modified xsi:type="dcterms:W3CDTF">2024-01-24T13:52:18Z</dcterms:modified>
</cp:coreProperties>
</file>