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12.jpg" ContentType="image/jpg"/>
  <Override PartName="/ppt/media/image14.jpg" ContentType="image/jp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9" r:id="rId4"/>
  </p:sldMasterIdLst>
  <p:notesMasterIdLst>
    <p:notesMasterId r:id="rId31"/>
  </p:notesMasterIdLst>
  <p:sldIdLst>
    <p:sldId id="256" r:id="rId5"/>
    <p:sldId id="257" r:id="rId6"/>
    <p:sldId id="259" r:id="rId7"/>
    <p:sldId id="258" r:id="rId8"/>
    <p:sldId id="261" r:id="rId9"/>
    <p:sldId id="262" r:id="rId10"/>
    <p:sldId id="264" r:id="rId11"/>
    <p:sldId id="263" r:id="rId12"/>
    <p:sldId id="265" r:id="rId13"/>
    <p:sldId id="266" r:id="rId14"/>
    <p:sldId id="275" r:id="rId15"/>
    <p:sldId id="276" r:id="rId16"/>
    <p:sldId id="279" r:id="rId17"/>
    <p:sldId id="278" r:id="rId18"/>
    <p:sldId id="277" r:id="rId19"/>
    <p:sldId id="285" r:id="rId20"/>
    <p:sldId id="286" r:id="rId21"/>
    <p:sldId id="280" r:id="rId22"/>
    <p:sldId id="269" r:id="rId23"/>
    <p:sldId id="288" r:id="rId24"/>
    <p:sldId id="289" r:id="rId25"/>
    <p:sldId id="260" r:id="rId26"/>
    <p:sldId id="281" r:id="rId27"/>
    <p:sldId id="271" r:id="rId28"/>
    <p:sldId id="272" r:id="rId29"/>
    <p:sldId id="284" r:id="rId30"/>
  </p:sldIdLst>
  <p:sldSz cx="6858000" cy="51435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0D79"/>
    <a:srgbClr val="CC0099"/>
    <a:srgbClr val="E2109C"/>
    <a:srgbClr val="990099"/>
    <a:srgbClr val="FE9202"/>
    <a:srgbClr val="007033"/>
    <a:srgbClr val="6C1A00"/>
    <a:srgbClr val="00AACC"/>
    <a:srgbClr val="5EEC3C"/>
    <a:srgbClr val="1D3A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9F64BC-0626-4F8D-89CC-7800590F2F5D}" v="17" dt="2022-07-24T09:07:57.3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221" autoAdjust="0"/>
    <p:restoredTop sz="94249" autoAdjust="0"/>
  </p:normalViewPr>
  <p:slideViewPr>
    <p:cSldViewPr>
      <p:cViewPr varScale="1">
        <p:scale>
          <a:sx n="95" d="100"/>
          <a:sy n="95" d="100"/>
        </p:scale>
        <p:origin x="954" y="132"/>
      </p:cViewPr>
      <p:guideLst>
        <p:guide orient="horz" pos="16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832" y="1085851"/>
            <a:ext cx="4965726" cy="2497186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9832" y="3583035"/>
            <a:ext cx="4965726" cy="646065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97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359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3" y="2146301"/>
            <a:ext cx="4965725" cy="1436735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2" y="3583036"/>
            <a:ext cx="4965726" cy="645300"/>
          </a:xfrm>
        </p:spPr>
        <p:txBody>
          <a:bodyPr anchor="t"/>
          <a:lstStyle>
            <a:lvl1pPr marL="0" indent="0" algn="l">
              <a:buNone/>
              <a:defRPr sz="1500" cap="all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346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0775" y="1545433"/>
            <a:ext cx="2473585" cy="3146822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81482" y="1542070"/>
            <a:ext cx="2473586" cy="315018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863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775" y="1428750"/>
            <a:ext cx="247358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775" y="1885950"/>
            <a:ext cx="2473585" cy="280630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81482" y="1428750"/>
            <a:ext cx="2473585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181482" y="1885950"/>
            <a:ext cx="2473585" cy="280630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799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318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713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1085850"/>
            <a:ext cx="1913597" cy="1085850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2048" y="1085850"/>
            <a:ext cx="2923510" cy="3429000"/>
          </a:xfrm>
        </p:spPr>
        <p:txBody>
          <a:bodyPr anchor="ctr"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2346961"/>
            <a:ext cx="1913597" cy="2171699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237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42" y="1390644"/>
            <a:ext cx="2865506" cy="1181106"/>
          </a:xfrm>
        </p:spPr>
        <p:txBody>
          <a:bodyPr anchor="b">
            <a:normAutofit/>
          </a:bodyPr>
          <a:lstStyle>
            <a:lvl1pPr algn="l">
              <a:defRPr sz="27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910138" y="857250"/>
            <a:ext cx="180069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2743200"/>
            <a:ext cx="2861046" cy="1028700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350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3" y="3600440"/>
            <a:ext cx="4965725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832" y="514350"/>
            <a:ext cx="4965726" cy="27305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4025494"/>
            <a:ext cx="4965725" cy="370284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01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2" y="1085850"/>
            <a:ext cx="4965726" cy="148590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2743200"/>
            <a:ext cx="4965726" cy="1771650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8295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057" y="1085850"/>
            <a:ext cx="4500787" cy="1738237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090898" y="2824087"/>
            <a:ext cx="4087403" cy="256631"/>
          </a:xfrm>
        </p:spPr>
        <p:txBody>
          <a:bodyPr anchor="t">
            <a:normAutofit/>
          </a:bodyPr>
          <a:lstStyle>
            <a:lvl1pPr marL="0" indent="0">
              <a:buNone/>
              <a:defRPr lang="en-US" sz="105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3262993"/>
            <a:ext cx="4965726" cy="1257300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505423" y="728440"/>
            <a:ext cx="451193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249768" y="1960341"/>
            <a:ext cx="451193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021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2343151"/>
            <a:ext cx="4965727" cy="1239885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2" y="3583036"/>
            <a:ext cx="4965726" cy="645300"/>
          </a:xfrm>
        </p:spPr>
        <p:txBody>
          <a:bodyPr anchor="t"/>
          <a:lstStyle>
            <a:lvl1pPr marL="0" indent="0" algn="l">
              <a:buNone/>
              <a:defRPr sz="1500" cap="none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437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6126" y="1485900"/>
            <a:ext cx="165804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367106" y="2000250"/>
            <a:ext cx="1647063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85128" y="1485900"/>
            <a:ext cx="1652066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179190" y="2000250"/>
            <a:ext cx="1658003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008688" y="1485900"/>
            <a:ext cx="164974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4008688" y="2000250"/>
            <a:ext cx="1649744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096501" y="1600200"/>
            <a:ext cx="0" cy="29718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917273" y="1600200"/>
            <a:ext cx="0" cy="297516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6392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7106" y="3188212"/>
            <a:ext cx="1654209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367106" y="1657350"/>
            <a:ext cx="1654209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367106" y="3620409"/>
            <a:ext cx="1654209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88344" y="3188212"/>
            <a:ext cx="1648850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188343" y="1657350"/>
            <a:ext cx="1648850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187582" y="3620409"/>
            <a:ext cx="1651034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008688" y="3188212"/>
            <a:ext cx="164974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008687" y="1657350"/>
            <a:ext cx="1649744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4008619" y="3620407"/>
            <a:ext cx="1651928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096501" y="1600200"/>
            <a:ext cx="0" cy="29718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917273" y="1600200"/>
            <a:ext cx="0" cy="297516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4013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23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72337" y="322661"/>
            <a:ext cx="986095" cy="4369594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7106" y="579904"/>
            <a:ext cx="4176609" cy="41123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9C63CABA-B738-4EF5-8393-012EC76B2B2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56356" y="2419045"/>
            <a:ext cx="1097838" cy="434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521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4724574" y="1257300"/>
            <a:ext cx="2114550" cy="21145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4267374" y="-342900"/>
            <a:ext cx="1200150" cy="12001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4724574" y="4572000"/>
            <a:ext cx="742950" cy="7429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15491" y="2000250"/>
            <a:ext cx="3143250" cy="31432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629841" y="2171700"/>
            <a:ext cx="1771650" cy="17716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5809233" y="0"/>
            <a:ext cx="514350" cy="82459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3533" y="339538"/>
            <a:ext cx="5291535" cy="10503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775" y="1539694"/>
            <a:ext cx="5033741" cy="31466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5621242" y="1371579"/>
            <a:ext cx="742949" cy="17149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4675002" y="2447528"/>
            <a:ext cx="2894846" cy="17149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824824" y="221803"/>
            <a:ext cx="471610" cy="57576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1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EEBAA0-B108-8A15-2612-51477987DABA}"/>
              </a:ext>
            </a:extLst>
          </p:cNvPr>
          <p:cNvSpPr txBox="1"/>
          <p:nvPr userDrawn="1"/>
        </p:nvSpPr>
        <p:spPr>
          <a:xfrm>
            <a:off x="-6862" y="5213747"/>
            <a:ext cx="629221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05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2434568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315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e.m.wikipedia.org/wiki/Aviva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creativecommons.org/licenses/by-sa/3.0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s://creativecommons.org/licenses/by-sa/3.0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creativecommons.org/licenses/by-sa/3.0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freepngimg.com/png/85354-text-question-blog-questions-logo-any" TargetMode="External"/><Relationship Id="rId5" Type="http://schemas.openxmlformats.org/officeDocument/2006/relationships/image" Target="../media/image15.png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4278" y="1133364"/>
            <a:ext cx="6140200" cy="1737398"/>
          </a:xfrm>
        </p:spPr>
        <p:txBody>
          <a:bodyPr>
            <a:no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Presentation – Strategies for Effective Communication in a Business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2302" y="2942892"/>
            <a:ext cx="4965726" cy="2072138"/>
          </a:xfrm>
        </p:spPr>
        <p:txBody>
          <a:bodyPr>
            <a:normAutofit/>
          </a:bodyPr>
          <a:lstStyle/>
          <a:p>
            <a:r>
              <a:rPr lang="en-US" b="1" dirty="0"/>
              <a:t>Group Presentation</a:t>
            </a:r>
          </a:p>
          <a:p>
            <a:r>
              <a:rPr lang="en-US" b="1" dirty="0"/>
              <a:t>Student name: TUNDE PETKES 2124153</a:t>
            </a:r>
          </a:p>
          <a:p>
            <a:r>
              <a:rPr lang="en-US" b="1" dirty="0"/>
              <a:t>                           IBOLYA SZOFIA DEZSI 2110294</a:t>
            </a:r>
          </a:p>
          <a:p>
            <a:r>
              <a:rPr lang="en-US" b="1" dirty="0"/>
              <a:t>                           MIHAIL CROITORU 2124152</a:t>
            </a:r>
          </a:p>
          <a:p>
            <a:r>
              <a:rPr lang="en-US" b="1" dirty="0"/>
              <a:t>                           PETRU PARASCA 2123010</a:t>
            </a:r>
          </a:p>
          <a:p>
            <a:r>
              <a:rPr lang="en-US" b="1" dirty="0"/>
              <a:t>LECTURER: MUHAMMAD ISLAM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39A2A26C-A448-4951-653D-4ABB7E6E3F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356B19-01D9-0D02-70D4-CAEBD4031E59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2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177D9D3-37A5-CA2C-EBB2-DE2897B8D5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53183" y="2942892"/>
            <a:ext cx="1901295" cy="136587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DE06530-A9D7-EF3E-4698-AFA810E200B2}"/>
              </a:ext>
            </a:extLst>
          </p:cNvPr>
          <p:cNvSpPr txBox="1"/>
          <p:nvPr/>
        </p:nvSpPr>
        <p:spPr>
          <a:xfrm>
            <a:off x="4934974" y="4426374"/>
            <a:ext cx="165735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de.m.wikipedia.org/wiki/Aviv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224" y="385037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Overview of the company </a:t>
            </a:r>
            <a:endParaRPr lang="en-US" sz="1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Stakeholders </a:t>
            </a:r>
            <a:endParaRPr lang="en-US" sz="17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communication channels</a:t>
            </a:r>
            <a:endParaRPr lang="en-US" sz="1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  <a:endParaRPr lang="x-none" sz="1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Use of theories for effective communication in the organization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communication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Channels used in the communication for the improvement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endParaRPr lang="en-US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0D268C69-C567-912E-5002-6B3489A27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4AFB81-3BC9-998F-FFB7-8CB50E02975B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85720" y="416372"/>
            <a:ext cx="4460446" cy="763525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3015" y="1350110"/>
            <a:ext cx="5033741" cy="3146611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aim of this presentation is to reflect communication and its importance.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discusses the Aviva company and its communication methods within the company.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helps to understand effective communication in the organization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highlights the possible communication barriers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Channels that can help to increase the communication efficiency in the company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0924EBFB-5653-3959-90E6-DF41A20A35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02395D-4A37-AE81-DCB3-A644D6331CF8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101633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85720" y="1134921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company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74901" y="1685510"/>
            <a:ext cx="3113635" cy="3146822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Plc is a British company. 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was started in 2000 in London, United Kingdom (Aviva, 2022)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dealing with the 18 million consumers around the UK, Canada, and Ireland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the largest insurance and pension provider in the UK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482BA91-5ED7-F061-4B95-E7F6CB5A4A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D91AEF-BA5B-2376-C2F0-317B6682FB42}"/>
              </a:ext>
            </a:extLst>
          </p:cNvPr>
          <p:cNvSpPr txBox="1"/>
          <p:nvPr/>
        </p:nvSpPr>
        <p:spPr>
          <a:xfrm>
            <a:off x="14141" y="782048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3" name="Picture 2" descr="A low angle view of a building&#10;&#10;Description automatically generated with medium confidence">
            <a:extLst>
              <a:ext uri="{FF2B5EF4-FFF2-40B4-BE49-F238E27FC236}">
                <a16:creationId xmlns:a16="http://schemas.microsoft.com/office/drawing/2014/main" id="{B849912C-73E1-B600-9811-A38514586F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870662" y="2118174"/>
            <a:ext cx="2364678" cy="19806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478860E-2163-A9A3-BB24-935DC5BDEEAC}"/>
              </a:ext>
            </a:extLst>
          </p:cNvPr>
          <p:cNvSpPr txBox="1"/>
          <p:nvPr/>
        </p:nvSpPr>
        <p:spPr>
          <a:xfrm>
            <a:off x="4139840" y="425150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70783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08106" y="355807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3010" y="1547921"/>
            <a:ext cx="3054100" cy="3161702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stakeholder is the party that is interested in the company, and its got affected by the company decisions (Annual Report, 2021)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is a leading company. There are many people that are interested in the company and its operations.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Stakeholders of Aviva Plc are its internal stakeholders, including the employees and the owners.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External stakeholders are the suppliers, communities, shareholders and customers. 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C319EE-2AE0-EAFB-4A5D-E65DDC781B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123590" y="1388837"/>
            <a:ext cx="3734410" cy="3054099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8CA92887-0D2D-111E-C9F6-49544DACE4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691F51-E644-5A23-80C6-28436ACFB0D7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C7DFC0-80C5-D6AF-87D4-9CB245C9A265}"/>
              </a:ext>
            </a:extLst>
          </p:cNvPr>
          <p:cNvSpPr txBox="1"/>
          <p:nvPr/>
        </p:nvSpPr>
        <p:spPr>
          <a:xfrm>
            <a:off x="4032125" y="4474133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61121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35937" y="345169"/>
            <a:ext cx="5291535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Aviva communication channels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0775" y="1545433"/>
            <a:ext cx="2960930" cy="3146822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manages communication with its employees through an employees' forum, direct meetings, surveys and feedback.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 external stakeholders, Aviva focuses on meetings with the executive directors for funds. With customers, it communicates important factors through promotional activities (Aviva UNGC, 2022)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Published guides for the employees and their families and electronic communication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263830-4C0F-D23A-5A3A-7CBB15D9AB0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7115" y="1350110"/>
            <a:ext cx="2473585" cy="2901395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9E7A80E2-5773-A57F-0BCC-8B26A88075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C0B5DC-C5CF-AD70-6B44-4DA98523A1DE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0E709B-251D-05B6-2EEE-E68EB4387E65}"/>
              </a:ext>
            </a:extLst>
          </p:cNvPr>
          <p:cNvSpPr txBox="1"/>
          <p:nvPr/>
        </p:nvSpPr>
        <p:spPr>
          <a:xfrm>
            <a:off x="4139840" y="425150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932497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52934" y="1134921"/>
            <a:ext cx="5291535" cy="1050398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03900" y="1960930"/>
            <a:ext cx="5098800" cy="3111714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Communication is vital for company success, and it is very effective in managing the stakeholders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Ratna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2019).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is a leading company, and effective communication channels and strategies allow the company to provide quality services.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communication channels allow the company to manage the quality of the company and its products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Ratheeswari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2018).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transparency allows for managing the trust among the company and its stakeholders.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communication channels increase the employee’s engagement in the company.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1188E8A-8909-AC1A-F0BB-32E4678C9D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F58875-DCC9-4A6E-45FE-B3F931648415}"/>
              </a:ext>
            </a:extLst>
          </p:cNvPr>
          <p:cNvSpPr txBox="1"/>
          <p:nvPr/>
        </p:nvSpPr>
        <p:spPr>
          <a:xfrm>
            <a:off x="-1" y="739290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29932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0666" y="1226037"/>
            <a:ext cx="5291535" cy="1050398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56268" y="2113635"/>
            <a:ext cx="5098800" cy="2806304"/>
          </a:xfrm>
        </p:spPr>
        <p:txBody>
          <a:bodyPr>
            <a:normAutofit fontScale="85000" lnSpcReduction="2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ensures effective communication channels and strategies for increasing transparency in the operations.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conducts meetings with the shareholders and the employees to communicate effectively and deliver important information (Annual Report, 2021)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and transparent communications are one of the governance codes of conduct of the company (Wood and Kenyon, 2018).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allows the company to manage good relations with the stakeholders, develop good consumer relationships, and improve business relations.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F069695F-9B3B-CB93-E381-69EB703B09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CDA5FAD-41F7-AF33-78AF-5F7F31121955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98407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1167231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  <a:br>
              <a:rPr lang="en-PK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2113635"/>
            <a:ext cx="5098800" cy="2806304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Having an effective communication channel is important because it allows for promoting trust and transparency.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increases the chances of employee loyalty.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increases the chances of innovation within the company and provides a quick solution.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allows the development of a good relationship with the clients and the consumers.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6B382A8-9501-F502-3971-EBCF4CCA0B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0DA238-E760-AC47-8B1C-814AB40F1027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76738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451245"/>
            <a:ext cx="5291535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Shannon-Weaver Communication Model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63533" y="1545433"/>
            <a:ext cx="2730827" cy="3146822"/>
          </a:xfrm>
        </p:spPr>
        <p:txBody>
          <a:bodyPr>
            <a:normAutofit fontScale="40000" lnSpcReduction="20000"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The Shannon-Weaver</a:t>
            </a: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model is generally a mathematical theory of communication.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For effective communication, Aviva Company should consider all the steps illustrated in this model.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It is important to focus on the sender, as he/she is the one who initiates communication in the company (Xu and Zhang, 2021). 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For Aviva, the team must be effective and skilled enough to encode messages inside or outside the organization. 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3428999" y="1921095"/>
            <a:ext cx="3206805" cy="233041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ED9C0689-619B-65B9-E2C8-D636FFF88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B344626-B9D4-F5B8-0C6D-F739CCDDDD05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D210CC-6B88-6BDE-C897-FB2D5FE7DECA}"/>
              </a:ext>
            </a:extLst>
          </p:cNvPr>
          <p:cNvSpPr txBox="1"/>
          <p:nvPr/>
        </p:nvSpPr>
        <p:spPr>
          <a:xfrm>
            <a:off x="3763642" y="4322923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114165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92860" y="452417"/>
            <a:ext cx="5872280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Shannon-Weaver Communication Model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1502815"/>
            <a:ext cx="6413610" cy="3235757"/>
          </a:xfrm>
        </p:spPr>
        <p:txBody>
          <a:bodyPr>
            <a:no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For Aviva Company, the team must be effective and skilled enough to encode messages inside or outside the organization.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Channel or medium used in Aviva should be advanced and technically strong.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Similarly, noise interruption is the main thing that makes it difficult to understand what is comprehended (Li et al., 2021).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Encoding and decoding of the message should be performed in a well-effective way in the company.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069DAFF7-0D82-6CDC-4B18-3817B06EC4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3AD367-2F93-825C-0F0A-ECFD864528A6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2083768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7605" y="1097481"/>
            <a:ext cx="5872280" cy="1050398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Lasswell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Communication Model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1747028"/>
            <a:ext cx="6413610" cy="2806304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model's key focus is to deal with Mass Communication.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the case of Aviva, a sender must be the one who is associated with a large media corporation.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communicate effectively, the company needs to focus on control analysis to monitor how the message is sent and received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Babaei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2021).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/>
          <p:nvPr/>
        </p:nvPicPr>
        <p:blipFill>
          <a:blip r:embed="rId2"/>
          <a:stretch>
            <a:fillRect/>
          </a:stretch>
        </p:blipFill>
        <p:spPr>
          <a:xfrm>
            <a:off x="2970885" y="3483518"/>
            <a:ext cx="3512215" cy="1290650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DF87B211-6EB2-CF32-24B2-1F9A99A3E8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829AC8-DEF3-1E5F-FF60-7852DE383C8A}"/>
              </a:ext>
            </a:extLst>
          </p:cNvPr>
          <p:cNvSpPr txBox="1"/>
          <p:nvPr/>
        </p:nvSpPr>
        <p:spPr>
          <a:xfrm>
            <a:off x="5091" y="750480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D0855A-36EF-8D49-23D7-FFE2A6D186AF}"/>
              </a:ext>
            </a:extLst>
          </p:cNvPr>
          <p:cNvSpPr txBox="1"/>
          <p:nvPr/>
        </p:nvSpPr>
        <p:spPr>
          <a:xfrm>
            <a:off x="3463745" y="4774168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21936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1288492"/>
            <a:ext cx="5872280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Lasswell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Communication Model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55538" y="1960930"/>
            <a:ext cx="6413610" cy="2959009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Aviva needs to analyze the actual effect of new media on the messages they are communicating.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enhance communication, the company can use a blueprint to break down the communication and analyze it within different steps.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Effect analysis is an important step, as it provides a clear understanding of the feedback of the receiver to the sender.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2A4EF3A-704A-71F1-4413-2849F3EDD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BC8284-4759-7D1E-D8A6-5F46260C64F5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2297841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18929" y="1145278"/>
            <a:ext cx="5872280" cy="1050398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Schramm Communication Model 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9490" y="1703523"/>
            <a:ext cx="4123035" cy="4180649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model explains that encoding and decoding are the main elements in the entire process of communication.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management of Aviva Company should work on their feedback team, as the cyclic framework of communication depends on feedback.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is beneficial for the company to recognize the complexities of communication and focus on every single detail which may be misunderstood and misinterpreted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Rubtcova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Pavenkov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4241822" y="2113635"/>
            <a:ext cx="2382968" cy="152705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44444E47-08A4-AD24-80FC-5193883AFD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ADF37B-5E17-63B4-2DD8-A90FF26EE1D2}"/>
              </a:ext>
            </a:extLst>
          </p:cNvPr>
          <p:cNvSpPr txBox="1"/>
          <p:nvPr/>
        </p:nvSpPr>
        <p:spPr>
          <a:xfrm>
            <a:off x="4901" y="789704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114174-BDDA-DBC2-C44C-3036E060CADE}"/>
              </a:ext>
            </a:extLst>
          </p:cNvPr>
          <p:cNvSpPr txBox="1"/>
          <p:nvPr/>
        </p:nvSpPr>
        <p:spPr>
          <a:xfrm>
            <a:off x="4394117" y="3814996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5277776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521572"/>
            <a:ext cx="5291535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Communication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0775" y="1545433"/>
            <a:ext cx="2960930" cy="3146822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is challenging to maintain the flow of communication in the organization.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Environmental barriers can affect communication between employees and management (Kwame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Petrucka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Interpersonal and cultural barriers are common in insurance companies like Aviva.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barrier causes failure in working relationships and affects the outcomes of the project.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6154" y="1545433"/>
            <a:ext cx="2875396" cy="283224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36E666FF-7602-22E1-DA40-AA5D8B2965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AEB8E2A-8080-26FC-515B-83A0044520B9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0A67D5-A551-E234-3C14-49BF2DCDD9FA}"/>
              </a:ext>
            </a:extLst>
          </p:cNvPr>
          <p:cNvSpPr txBox="1"/>
          <p:nvPr/>
        </p:nvSpPr>
        <p:spPr>
          <a:xfrm>
            <a:off x="4073599" y="4507589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0871891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C461A-AE01-DE8B-D864-C48CC08DA0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432" y="739290"/>
            <a:ext cx="4965726" cy="480520"/>
          </a:xfrm>
        </p:spPr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Types of Barriers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15E7F4-D0D6-C7DF-3612-50D89935B1A3}"/>
              </a:ext>
            </a:extLst>
          </p:cNvPr>
          <p:cNvSpPr txBox="1"/>
          <p:nvPr/>
        </p:nvSpPr>
        <p:spPr>
          <a:xfrm>
            <a:off x="222195" y="1502815"/>
            <a:ext cx="610820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Language barriers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Inability to converse in a language that is known by both the sender and receiver is the greatest barrier to effective communication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language barriers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Multi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Region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Interpreting difference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Emotional barriers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emotional state may influence your capacity to make yourself understood and hamper your understanding of others.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emotional barriers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Fier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Mistrust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Stess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  <a:p>
            <a:endParaRPr lang="en-GB" sz="1400" dirty="0"/>
          </a:p>
        </p:txBody>
      </p: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50457B6C-6708-B78D-243A-65986C1F91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C7E61F6-4DCD-AC5A-38BA-0109C3634C9C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922166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7EA0E-CE7E-D6E9-216A-756221927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195" y="1197405"/>
            <a:ext cx="6495757" cy="45811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Physical Barriers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Physical barriers relate to a disturbance in the immediate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situation,which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can interfere with the course of effective communication.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physical barriers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Defects in media</a:t>
            </a:r>
          </a:p>
          <a:p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Ditraction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in the environment 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Cultural Barriers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 provide people with ways of thinking ways of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seeing,hearing,and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interpreting the world.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cultural barriers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Diversified cultural background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58D15E6E-58F3-BB8A-8C09-E83E07856E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F893B2-173A-2ABF-B9B1-C9B86AFFF30F}"/>
              </a:ext>
            </a:extLst>
          </p:cNvPr>
          <p:cNvSpPr txBox="1"/>
          <p:nvPr/>
        </p:nvSpPr>
        <p:spPr>
          <a:xfrm>
            <a:off x="53203" y="739290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7827574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0310" y="557258"/>
            <a:ext cx="5872280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Communication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8043" y="1491316"/>
            <a:ext cx="5566870" cy="4086670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Cultural barriers are the key barrier between stakeholders and companies when operations occur at the global level.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Decision-making barriers cause conflicts among stakeholders and reduce their capability (Wooster et al., 2021).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Remote working barriers and insecurities within the team are also important for a company to consider for Aviva Company.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barriers discourage an individual from working well and together within the workplace.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9821" y="3451274"/>
            <a:ext cx="2390128" cy="1305017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C5D20E8D-A22D-6519-AEA1-04506553C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84AE26-C87D-7503-0D7F-2A16B447A45B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5A1A84-3845-0B5D-2F0C-6406416AF92D}"/>
              </a:ext>
            </a:extLst>
          </p:cNvPr>
          <p:cNvSpPr txBox="1"/>
          <p:nvPr/>
        </p:nvSpPr>
        <p:spPr>
          <a:xfrm>
            <a:off x="4192525" y="474729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403371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553282"/>
            <a:ext cx="5814157" cy="1163277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Channels used in the communication for the improvement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9490" y="2125826"/>
            <a:ext cx="6108200" cy="2806304"/>
          </a:xfrm>
        </p:spPr>
        <p:txBody>
          <a:bodyPr/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uses its employee forum for its internal communication</a:t>
            </a:r>
            <a:endParaRPr lang="en-PK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manage external communication through promotions and meetings with the shareholder and investors </a:t>
            </a:r>
            <a:endParaRPr lang="en-PK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company use face-to-face meetings, electronic communications channels, survey and feedback </a:t>
            </a:r>
            <a:endParaRPr lang="en-PK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6D932E7-8DDA-C592-94C7-EB110000F9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0407CB-1F98-42AC-B21B-71FC85F87083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3110251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96540" y="132336"/>
            <a:ext cx="3968651" cy="440505"/>
          </a:xfrm>
          <a:prstGeom prst="rect">
            <a:avLst/>
          </a:prstGeom>
        </p:spPr>
        <p:txBody>
          <a:bodyPr vert="horz" wrap="square" lIns="0" tIns="9525" rIns="0" bIns="0" rtlCol="0" anchor="t">
            <a:spAutoFit/>
          </a:bodyPr>
          <a:lstStyle/>
          <a:p>
            <a:pPr marL="12859" algn="ctr">
              <a:spcBef>
                <a:spcPts val="75"/>
              </a:spcBef>
            </a:pPr>
            <a:r>
              <a:rPr sz="2800" b="1" spc="-8" dirty="0"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sz="2800" b="1" spc="-3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b="1" spc="-8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3" name="object 3"/>
          <p:cNvSpPr/>
          <p:nvPr/>
        </p:nvSpPr>
        <p:spPr>
          <a:xfrm>
            <a:off x="3195523" y="2145071"/>
            <a:ext cx="3206805" cy="23765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4" name="object 4"/>
          <p:cNvSpPr txBox="1"/>
          <p:nvPr/>
        </p:nvSpPr>
        <p:spPr>
          <a:xfrm>
            <a:off x="239106" y="853352"/>
            <a:ext cx="6322083" cy="2094708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123825" marR="3810">
              <a:spcBef>
                <a:spcPts val="79"/>
              </a:spcBef>
            </a:pPr>
            <a:endParaRPr lang="en-GB" sz="2400" spc="-8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3825" marR="3810">
              <a:spcBef>
                <a:spcPts val="79"/>
              </a:spcBef>
            </a:pPr>
            <a:r>
              <a:rPr sz="2400" spc="-8" dirty="0">
                <a:latin typeface="Arial" panose="020B0604020202020204" pitchFamily="34" charset="0"/>
                <a:cs typeface="Arial" panose="020B0604020202020204" pitchFamily="34" charset="0"/>
              </a:rPr>
              <a:t>Official communication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which </a:t>
            </a:r>
            <a:r>
              <a:rPr sz="2400" spc="-26" dirty="0">
                <a:latin typeface="Arial" panose="020B0604020202020204" pitchFamily="34" charset="0"/>
                <a:cs typeface="Arial" panose="020B0604020202020204" pitchFamily="34" charset="0"/>
              </a:rPr>
              <a:t>takes </a:t>
            </a:r>
            <a:r>
              <a:rPr sz="2400" spc="-4" dirty="0">
                <a:latin typeface="Arial" panose="020B0604020202020204" pitchFamily="34" charset="0"/>
                <a:cs typeface="Arial" panose="020B0604020202020204" pitchFamily="34" charset="0"/>
              </a:rPr>
              <a:t>place  </a:t>
            </a:r>
            <a:r>
              <a:rPr sz="2400" spc="-8" dirty="0">
                <a:latin typeface="Arial" panose="020B0604020202020204" pitchFamily="34" charset="0"/>
                <a:cs typeface="Arial" panose="020B0604020202020204" pitchFamily="34" charset="0"/>
              </a:rPr>
              <a:t>through official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channels in the</a:t>
            </a:r>
            <a:r>
              <a:rPr sz="2400" spc="38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organization.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23"/>
              </a:spcBef>
            </a:pPr>
            <a:endParaRPr sz="2663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525" marR="3440906"/>
            <a:r>
              <a:rPr b="1" spc="-4" dirty="0"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b="1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b="1" spc="-8" dirty="0">
                <a:latin typeface="Arial" panose="020B0604020202020204" pitchFamily="34" charset="0"/>
                <a:cs typeface="Arial" panose="020B0604020202020204" pitchFamily="34" charset="0"/>
              </a:rPr>
              <a:t>communication  </a:t>
            </a:r>
            <a:r>
              <a:rPr b="1" spc="-4" dirty="0">
                <a:latin typeface="Arial" panose="020B0604020202020204" pitchFamily="34" charset="0"/>
                <a:cs typeface="Arial" panose="020B0604020202020204" pitchFamily="34" charset="0"/>
              </a:rPr>
              <a:t>can </a:t>
            </a: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be </a:t>
            </a:r>
            <a:r>
              <a:rPr b="1" spc="-4" dirty="0">
                <a:latin typeface="Arial" panose="020B0604020202020204" pitchFamily="34" charset="0"/>
                <a:cs typeface="Arial" panose="020B0604020202020204" pitchFamily="34" charset="0"/>
              </a:rPr>
              <a:t>classified </a:t>
            </a: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as</a:t>
            </a:r>
            <a:r>
              <a:rPr b="1" spc="-38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0505" y="2985802"/>
            <a:ext cx="2434969" cy="153580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88595" indent="-179546">
              <a:spcBef>
                <a:spcPts val="75"/>
              </a:spcBef>
              <a:buAutoNum type="arabicParenR"/>
              <a:tabLst>
                <a:tab pos="189071" algn="l"/>
              </a:tabLst>
            </a:pPr>
            <a:r>
              <a:rPr sz="1350" b="1" spc="-11" dirty="0">
                <a:latin typeface="Arial" panose="020B0604020202020204" pitchFamily="34" charset="0"/>
                <a:cs typeface="Arial" panose="020B0604020202020204" pitchFamily="34" charset="0"/>
              </a:rPr>
              <a:t>Vertical</a:t>
            </a:r>
            <a:r>
              <a:rPr sz="1350" b="1" spc="-26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350" b="1" spc="-4" dirty="0">
                <a:latin typeface="Arial" panose="020B0604020202020204" pitchFamily="34" charset="0"/>
                <a:cs typeface="Arial" panose="020B0604020202020204" pitchFamily="34" charset="0"/>
              </a:rPr>
              <a:t>communication:</a:t>
            </a:r>
            <a:endParaRPr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2909" lvl="1" indent="-175259">
              <a:spcBef>
                <a:spcPts val="1080"/>
              </a:spcBef>
              <a:buFont typeface="Wingdings"/>
              <a:buChar char=""/>
              <a:tabLst>
                <a:tab pos="413385" algn="l"/>
              </a:tabLst>
            </a:pPr>
            <a:r>
              <a:rPr sz="1350" b="1" spc="-8" dirty="0">
                <a:latin typeface="Arial" panose="020B0604020202020204" pitchFamily="34" charset="0"/>
                <a:cs typeface="Arial" panose="020B0604020202020204" pitchFamily="34" charset="0"/>
              </a:rPr>
              <a:t>Upwards </a:t>
            </a:r>
            <a:r>
              <a:rPr sz="1350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sz="1350" b="1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350" b="1" spc="-8" dirty="0">
                <a:latin typeface="Arial" panose="020B0604020202020204" pitchFamily="34" charset="0"/>
                <a:cs typeface="Arial" panose="020B0604020202020204" pitchFamily="34" charset="0"/>
              </a:rPr>
              <a:t>downwards.</a:t>
            </a:r>
            <a:endParaRPr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11"/>
              </a:spcBef>
              <a:buFont typeface="Wingdings"/>
              <a:buChar char=""/>
            </a:pPr>
            <a:endParaRPr sz="1613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8595" indent="-179546">
              <a:buAutoNum type="arabicParenR"/>
              <a:tabLst>
                <a:tab pos="189071" algn="l"/>
              </a:tabLst>
            </a:pPr>
            <a:r>
              <a:rPr sz="1350" b="1" spc="-8" dirty="0">
                <a:latin typeface="Arial" panose="020B0604020202020204" pitchFamily="34" charset="0"/>
                <a:cs typeface="Arial" panose="020B0604020202020204" pitchFamily="34" charset="0"/>
              </a:rPr>
              <a:t>Horizontal</a:t>
            </a:r>
            <a:r>
              <a:rPr sz="1350" b="1" spc="-68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350" b="1" spc="-4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4"/>
              </a:spcBef>
              <a:buFont typeface="Carlito"/>
              <a:buAutoNum type="arabicParenR"/>
            </a:pPr>
            <a:endParaRPr sz="1988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8595" indent="-179546">
              <a:buAutoNum type="arabicParenR"/>
              <a:tabLst>
                <a:tab pos="189071" algn="l"/>
              </a:tabLst>
            </a:pPr>
            <a:r>
              <a:rPr sz="1350" b="1" spc="-4" dirty="0">
                <a:latin typeface="Arial" panose="020B0604020202020204" pitchFamily="34" charset="0"/>
                <a:cs typeface="Arial" panose="020B0604020202020204" pitchFamily="34" charset="0"/>
              </a:rPr>
              <a:t>Diagonal</a:t>
            </a:r>
            <a:r>
              <a:rPr sz="1350" b="1" spc="-3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350" b="1" spc="-4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E93A1A-3A81-3693-F363-83BC7A002956}"/>
              </a:ext>
            </a:extLst>
          </p:cNvPr>
          <p:cNvSpPr txBox="1"/>
          <p:nvPr/>
        </p:nvSpPr>
        <p:spPr>
          <a:xfrm>
            <a:off x="3887115" y="4635669"/>
            <a:ext cx="2290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3FD24C00-ADBF-004D-0029-E0F7964042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4454CC5-5FE2-4454-9E5F-3734BE7C19AF}"/>
              </a:ext>
            </a:extLst>
          </p:cNvPr>
          <p:cNvSpPr txBox="1"/>
          <p:nvPr/>
        </p:nvSpPr>
        <p:spPr>
          <a:xfrm>
            <a:off x="0" y="815610"/>
            <a:ext cx="1901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FEEC245-DDCE-334F-3A46-3FCBB94CBB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224" y="1241080"/>
            <a:ext cx="5344675" cy="35122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5BF95F-3F8B-E422-84C6-6BCE9D8E5F2C}"/>
              </a:ext>
            </a:extLst>
          </p:cNvPr>
          <p:cNvSpPr txBox="1"/>
          <p:nvPr/>
        </p:nvSpPr>
        <p:spPr>
          <a:xfrm>
            <a:off x="2818180" y="4709620"/>
            <a:ext cx="1942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7949BD1D-B397-6BCE-FACC-8F176CCB9B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F6ADD2B-32F5-F7B8-5776-4BE207635442}"/>
              </a:ext>
            </a:extLst>
          </p:cNvPr>
          <p:cNvSpPr txBox="1"/>
          <p:nvPr/>
        </p:nvSpPr>
        <p:spPr>
          <a:xfrm>
            <a:off x="57162" y="736270"/>
            <a:ext cx="167975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1519731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6569" y="261987"/>
            <a:ext cx="3918585" cy="840615"/>
          </a:xfrm>
          <a:prstGeom prst="rect">
            <a:avLst/>
          </a:prstGeom>
        </p:spPr>
        <p:txBody>
          <a:bodyPr vert="horz" wrap="square" lIns="0" tIns="9525" rIns="0" bIns="0" rtlCol="0" anchor="t">
            <a:spAutoFit/>
          </a:bodyPr>
          <a:lstStyle/>
          <a:p>
            <a:pPr marL="9525" algn="ctr">
              <a:spcBef>
                <a:spcPts val="75"/>
              </a:spcBef>
            </a:pPr>
            <a:r>
              <a:rPr sz="2700" spc="-1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Horizontal</a:t>
            </a:r>
            <a:r>
              <a:rPr sz="2700" spc="-2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700" spc="-8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700" spc="-8" dirty="0">
                <a:solidFill>
                  <a:srgbClr val="000000"/>
                </a:solidFill>
              </a:rPr>
              <a:t>:</a:t>
            </a:r>
            <a:endParaRPr sz="2700" dirty="0"/>
          </a:p>
        </p:txBody>
      </p:sp>
      <p:sp>
        <p:nvSpPr>
          <p:cNvPr id="3" name="object 3"/>
          <p:cNvSpPr txBox="1"/>
          <p:nvPr/>
        </p:nvSpPr>
        <p:spPr>
          <a:xfrm>
            <a:off x="441721" y="1325123"/>
            <a:ext cx="5614511" cy="5636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>
                <a:latin typeface="Arial" panose="020B0604020202020204" pitchFamily="34" charset="0"/>
                <a:cs typeface="Arial" panose="020B0604020202020204" pitchFamily="34" charset="0"/>
              </a:rPr>
              <a:t>Between people on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pc="-4" dirty="0">
                <a:latin typeface="Arial" panose="020B0604020202020204" pitchFamily="34" charset="0"/>
                <a:cs typeface="Arial" panose="020B0604020202020204" pitchFamily="34" charset="0"/>
              </a:rPr>
              <a:t>same </a:t>
            </a:r>
            <a:r>
              <a:rPr spc="-8" dirty="0">
                <a:latin typeface="Arial" panose="020B0604020202020204" pitchFamily="34" charset="0"/>
                <a:cs typeface="Arial" panose="020B0604020202020204" pitchFamily="34" charset="0"/>
              </a:rPr>
              <a:t>level </a:t>
            </a:r>
            <a:r>
              <a:rPr spc="-4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spc="-11" dirty="0">
                <a:latin typeface="Arial" panose="020B0604020202020204" pitchFamily="34" charset="0"/>
                <a:cs typeface="Arial" panose="020B0604020202020204" pitchFamily="34" charset="0"/>
              </a:rPr>
              <a:t>organization</a:t>
            </a:r>
            <a:r>
              <a:rPr spc="-4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pc="-23" dirty="0">
                <a:latin typeface="Arial" panose="020B0604020202020204" pitchFamily="34" charset="0"/>
                <a:cs typeface="Arial" panose="020B0604020202020204" pitchFamily="34" charset="0"/>
              </a:rPr>
              <a:t>hierarchy</a:t>
            </a:r>
            <a:r>
              <a:rPr spc="-23" dirty="0">
                <a:latin typeface="Carlito"/>
                <a:cs typeface="Carlito"/>
              </a:rPr>
              <a:t>.</a:t>
            </a:r>
            <a:endParaRPr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2783" y="1915337"/>
            <a:ext cx="1345540" cy="5636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>
              <a:spcBef>
                <a:spcPts val="75"/>
              </a:spcBef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spc="-3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spc="-4" dirty="0">
                <a:latin typeface="Arial" panose="020B0604020202020204" pitchFamily="34" charset="0"/>
                <a:cs typeface="Arial" panose="020B0604020202020204" pitchFamily="34" charset="0"/>
              </a:rPr>
              <a:t>oduction  Manager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283559" y="1905831"/>
            <a:ext cx="1456185" cy="5636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>
              <a:spcBef>
                <a:spcPts val="75"/>
              </a:spcBef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Mar</a:t>
            </a:r>
            <a:r>
              <a:rPr spc="-53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eting  </a:t>
            </a:r>
            <a:r>
              <a:rPr spc="-4" dirty="0">
                <a:latin typeface="Arial" panose="020B0604020202020204" pitchFamily="34" charset="0"/>
                <a:cs typeface="Arial" panose="020B0604020202020204" pitchFamily="34" charset="0"/>
              </a:rPr>
              <a:t>Manager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099621" y="1949324"/>
            <a:ext cx="1905476" cy="476726"/>
            <a:chOff x="2883407" y="2273807"/>
            <a:chExt cx="2540635" cy="635635"/>
          </a:xfrm>
        </p:grpSpPr>
        <p:sp>
          <p:nvSpPr>
            <p:cNvPr id="7" name="object 7"/>
            <p:cNvSpPr/>
            <p:nvPr/>
          </p:nvSpPr>
          <p:spPr>
            <a:xfrm>
              <a:off x="2896361" y="2286761"/>
              <a:ext cx="2514600" cy="609600"/>
            </a:xfrm>
            <a:custGeom>
              <a:avLst/>
              <a:gdLst/>
              <a:ahLst/>
              <a:cxnLst/>
              <a:rect l="l" t="t" r="r" b="b"/>
              <a:pathLst>
                <a:path w="2514600" h="609600">
                  <a:moveTo>
                    <a:pt x="2209800" y="0"/>
                  </a:moveTo>
                  <a:lnTo>
                    <a:pt x="2209800" y="152400"/>
                  </a:lnTo>
                  <a:lnTo>
                    <a:pt x="304800" y="152400"/>
                  </a:lnTo>
                  <a:lnTo>
                    <a:pt x="304800" y="0"/>
                  </a:lnTo>
                  <a:lnTo>
                    <a:pt x="0" y="304800"/>
                  </a:lnTo>
                  <a:lnTo>
                    <a:pt x="304800" y="609600"/>
                  </a:lnTo>
                  <a:lnTo>
                    <a:pt x="304800" y="457200"/>
                  </a:lnTo>
                  <a:lnTo>
                    <a:pt x="2209800" y="457200"/>
                  </a:lnTo>
                  <a:lnTo>
                    <a:pt x="2209800" y="609600"/>
                  </a:lnTo>
                  <a:lnTo>
                    <a:pt x="2514600" y="304800"/>
                  </a:lnTo>
                  <a:lnTo>
                    <a:pt x="2209800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2896361" y="2286761"/>
              <a:ext cx="2514600" cy="609600"/>
            </a:xfrm>
            <a:custGeom>
              <a:avLst/>
              <a:gdLst/>
              <a:ahLst/>
              <a:cxnLst/>
              <a:rect l="l" t="t" r="r" b="b"/>
              <a:pathLst>
                <a:path w="2514600" h="609600">
                  <a:moveTo>
                    <a:pt x="0" y="304800"/>
                  </a:moveTo>
                  <a:lnTo>
                    <a:pt x="304800" y="0"/>
                  </a:lnTo>
                  <a:lnTo>
                    <a:pt x="304800" y="152400"/>
                  </a:lnTo>
                  <a:lnTo>
                    <a:pt x="2209800" y="152400"/>
                  </a:lnTo>
                  <a:lnTo>
                    <a:pt x="2209800" y="0"/>
                  </a:lnTo>
                  <a:lnTo>
                    <a:pt x="2514600" y="304800"/>
                  </a:lnTo>
                  <a:lnTo>
                    <a:pt x="2209800" y="609600"/>
                  </a:lnTo>
                  <a:lnTo>
                    <a:pt x="2209800" y="457200"/>
                  </a:lnTo>
                  <a:lnTo>
                    <a:pt x="304800" y="457200"/>
                  </a:lnTo>
                  <a:lnTo>
                    <a:pt x="304800" y="609600"/>
                  </a:lnTo>
                  <a:lnTo>
                    <a:pt x="0" y="304800"/>
                  </a:lnTo>
                  <a:close/>
                </a:path>
              </a:pathLst>
            </a:custGeom>
            <a:ln w="25908">
              <a:solidFill>
                <a:srgbClr val="385D89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41721" y="2615364"/>
            <a:ext cx="4667034" cy="4251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700" b="1" spc="-8" dirty="0">
                <a:latin typeface="Arial" panose="020B0604020202020204" pitchFamily="34" charset="0"/>
                <a:cs typeface="Arial" panose="020B0604020202020204" pitchFamily="34" charset="0"/>
              </a:rPr>
              <a:t>Diagonal Communication</a:t>
            </a:r>
            <a:r>
              <a:rPr sz="2700" b="1" spc="-8" dirty="0">
                <a:latin typeface="Carlito"/>
                <a:cs typeface="Carlito"/>
              </a:rPr>
              <a:t>:</a:t>
            </a:r>
            <a:endParaRPr sz="2700" dirty="0">
              <a:latin typeface="Carlito"/>
              <a:cs typeface="Carlito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944896" y="3114177"/>
            <a:ext cx="2896934" cy="165551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6DADFA-8FCF-D5F3-EA7D-654E7AC02D0A}"/>
              </a:ext>
            </a:extLst>
          </p:cNvPr>
          <p:cNvSpPr txBox="1"/>
          <p:nvPr/>
        </p:nvSpPr>
        <p:spPr>
          <a:xfrm>
            <a:off x="2360066" y="4769696"/>
            <a:ext cx="2337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69B8E8A8-D30A-D9D0-E3AF-F56E4E569A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E936594-AB81-20E4-3783-CF1473745FAC}"/>
              </a:ext>
            </a:extLst>
          </p:cNvPr>
          <p:cNvSpPr txBox="1"/>
          <p:nvPr/>
        </p:nvSpPr>
        <p:spPr>
          <a:xfrm>
            <a:off x="5316" y="776729"/>
            <a:ext cx="167975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0775" y="474116"/>
            <a:ext cx="5814157" cy="1163277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Channels used in the communication for the improvement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5368" y="2079716"/>
            <a:ext cx="5098800" cy="2806304"/>
          </a:xfrm>
        </p:spPr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Continuous communication is very important for aligning and achieving business goals.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Digital communication channels  (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Kovaitė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2020)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Official and unofficial communication channels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Slack and Microsoft teams are of the emerging communication channels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These communication channels help the companies in managing the overall company effectiveness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Private messaging app for fast reply and easy to manage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Online messaging platforms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media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2261079D-4EC2-1C2F-6854-E908D3A735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274C26-0912-E26E-E955-26E49E75666E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948178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0310" y="739290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1252" y="1502815"/>
            <a:ext cx="5955495" cy="335951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is a British Company that provides quality services within the insurance market.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key element in the success of the company.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are different barriers that affect the communication level in the organization.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assists companies in managing their performance of the company.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1BEBCD3-F4DD-2EF0-253A-190BAC5553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D73FE7-CED2-3C53-718A-7453F93EAF48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9584199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5390" y="128471"/>
            <a:ext cx="5291535" cy="610820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891995"/>
            <a:ext cx="6413610" cy="4123035"/>
          </a:xfrm>
        </p:spPr>
        <p:txBody>
          <a:bodyPr>
            <a:no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Annual reports, 2022. Our reports. [online] Aviva.com. Available at: &lt;https://www.aviva.com/investors/reports/&gt; [Accessed 15 July 2022].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Aviva UNGC, 2022. Aviva’s Communication on Progress to the UNGC2018. [online] Ungc-production.s3.us-west-2.amazonaws.com. Available at: &lt;https://ungc-production.s3.us-west-2.amazonaws.com/attachments/cop_2019/477238/original/Aviva_UNGC_COP_2018.pdf?1564766148&gt; [Accessed 15 July 2022].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Babaei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Ghavidel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RiahiNia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N., 2021. Content Analysis of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Infographics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with the Theme of Reading Based on the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Lasswell's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Communication Model.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Research on Information Science and Public Libraries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(4), pp.629-664.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Kovaitė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Šūmakaris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Stankevičienė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J., 2020. Digital communication channels in Industry 4.0 implementation: The role of internal communication.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Management: Journal of Contemporary Management Issues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pp.171-191.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Kwame, A.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Petrucka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P.M., 2021. A literature-based study of patient-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care and communication in nurse-patient interactions: barriers, facilitators, and the way forward.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BMC nursing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pp.1-10.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Li, Y., 2021. Construction and Practice of Blended Learning Mode of English Writing Course Based on Information Technology. In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2021 4th International Conference on Information Systems and Computer Aided Education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(pp. 1032-1037).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Ratheeswari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K., 2018. Information communication technology in education.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and Advanced Research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pp.45-47.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Ratna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H., 2019. The importance of effective communication in healthcare practice.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Harvard Public Health Review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pp.1-6.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Rubtcova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Pavenkov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O., 2021.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Lasswell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and Osgood-Schramm models of mass communication. In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the 3rd World Conference on Social Sciences on the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(pp. 3-5).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Wood, E.H. and Kenyon, A.J., 2018. Remembering together: The importance of shared emotional memory in event experiences.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Event Management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(2), pp.163-181.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Wooster, J.,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Bethishou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Gernant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S.A., On, P.C.,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Candelario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D.M.,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Uppala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Mansukhani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R.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Shoair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O.A., 2021. Methods and Barriers to Communication Between Pharmacists During Transitions of Care.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Pharmacy Practice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p.08971900211064154.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Xu, H. and Zhang, L., 2021, July. Urban Interactive Installation Art as Pseudo-Environment Based on the Frame of the Shannon–Weaver Model. In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Conference on Human-Computer Interaction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(pp. 318-336).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4762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AD582565-DA86-63F8-59DA-CD79739B4C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CB4F0D3-212E-018E-99BC-15C56B1CD524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0" name="Picture 9" descr="A picture containing logo&#10;&#10;Description automatically generated">
            <a:extLst>
              <a:ext uri="{FF2B5EF4-FFF2-40B4-BE49-F238E27FC236}">
                <a16:creationId xmlns:a16="http://schemas.microsoft.com/office/drawing/2014/main" id="{6D917BA4-458B-E8C3-921C-7F494C4856D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85721" y="1044700"/>
            <a:ext cx="5066056" cy="33477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2A6675C-48D2-853D-C73D-B60FE2D7CF42}"/>
              </a:ext>
            </a:extLst>
          </p:cNvPr>
          <p:cNvSpPr txBox="1"/>
          <p:nvPr/>
        </p:nvSpPr>
        <p:spPr>
          <a:xfrm>
            <a:off x="1923017" y="4470358"/>
            <a:ext cx="41287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freepngimg.com/png/85354-text-question-blog-questions-logo-any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233359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4651BC9-11DD-4CCF-BB0C-AA7683D07D1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B5F298B-DA96-456E-A87A-DB6A30488B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C890BA9-C46B-4949-8724-92050C8673A4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0e7fbce4-8ae7-4085-8b0a-9efa4c7cae6d"/>
    <ds:schemaRef ds:uri="4eb0a523-77d0-454a-93a8-50ca111d3c44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2295</Words>
  <Application>Microsoft Office PowerPoint</Application>
  <PresentationFormat>Custom</PresentationFormat>
  <Paragraphs>197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Ion</vt:lpstr>
      <vt:lpstr>Presentation – Strategies for Effective Communication in a Business Setting</vt:lpstr>
      <vt:lpstr>Table of Content </vt:lpstr>
      <vt:lpstr>Introduction </vt:lpstr>
      <vt:lpstr>Overview of the company </vt:lpstr>
      <vt:lpstr>Stakeholders</vt:lpstr>
      <vt:lpstr>Aviva communication channels</vt:lpstr>
      <vt:lpstr>Benefits of effective communication on organizations’ business process </vt:lpstr>
      <vt:lpstr>Benefits of effective communication on organizations’ business process </vt:lpstr>
      <vt:lpstr>Benefits of effective communication on organizations’ business process  </vt:lpstr>
      <vt:lpstr>Shannon-Weaver Communication Model  </vt:lpstr>
      <vt:lpstr>Shannon-Weaver Communication Model  </vt:lpstr>
      <vt:lpstr>Lasswell Communication Model </vt:lpstr>
      <vt:lpstr>Lasswell Communication Model </vt:lpstr>
      <vt:lpstr>Schramm Communication Model </vt:lpstr>
      <vt:lpstr>Barriers to Effective Communication</vt:lpstr>
      <vt:lpstr>Types of Barriers</vt:lpstr>
      <vt:lpstr>PowerPoint Presentation</vt:lpstr>
      <vt:lpstr>Barriers to Effective Communication</vt:lpstr>
      <vt:lpstr>Channels used in the communication for the improvement</vt:lpstr>
      <vt:lpstr>Formal Communication</vt:lpstr>
      <vt:lpstr>PowerPoint Presentation</vt:lpstr>
      <vt:lpstr>Horizontal Communication:</vt:lpstr>
      <vt:lpstr>Channels used in the communication for the improvement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– Strategies for Effective Communication in a Business Setting</dc:title>
  <dc:creator/>
  <cp:lastModifiedBy/>
  <cp:revision>2</cp:revision>
  <dcterms:created xsi:type="dcterms:W3CDTF">2017-08-01T15:40:51Z</dcterms:created>
  <dcterms:modified xsi:type="dcterms:W3CDTF">2022-07-24T09:50:02Z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