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5"/>
  </p:notesMasterIdLst>
  <p:handoutMasterIdLst>
    <p:handoutMasterId r:id="rId76"/>
  </p:handoutMasterIdLst>
  <p:sldIdLst>
    <p:sldId id="256" r:id="rId2"/>
    <p:sldId id="257" r:id="rId3"/>
    <p:sldId id="300" r:id="rId4"/>
    <p:sldId id="301" r:id="rId5"/>
    <p:sldId id="302" r:id="rId6"/>
    <p:sldId id="308" r:id="rId7"/>
    <p:sldId id="304" r:id="rId8"/>
    <p:sldId id="305" r:id="rId9"/>
    <p:sldId id="349" r:id="rId10"/>
    <p:sldId id="377" r:id="rId11"/>
    <p:sldId id="264" r:id="rId12"/>
    <p:sldId id="265" r:id="rId13"/>
    <p:sldId id="266" r:id="rId14"/>
    <p:sldId id="268" r:id="rId15"/>
    <p:sldId id="271" r:id="rId16"/>
    <p:sldId id="273" r:id="rId17"/>
    <p:sldId id="275" r:id="rId18"/>
    <p:sldId id="310" r:id="rId19"/>
    <p:sldId id="278" r:id="rId20"/>
    <p:sldId id="279" r:id="rId21"/>
    <p:sldId id="312" r:id="rId22"/>
    <p:sldId id="281" r:id="rId23"/>
    <p:sldId id="282" r:id="rId24"/>
    <p:sldId id="283" r:id="rId25"/>
    <p:sldId id="284" r:id="rId26"/>
    <p:sldId id="285" r:id="rId27"/>
    <p:sldId id="315" r:id="rId28"/>
    <p:sldId id="316" r:id="rId29"/>
    <p:sldId id="327" r:id="rId30"/>
    <p:sldId id="320" r:id="rId31"/>
    <p:sldId id="321" r:id="rId32"/>
    <p:sldId id="328" r:id="rId33"/>
    <p:sldId id="323" r:id="rId34"/>
    <p:sldId id="324" r:id="rId35"/>
    <p:sldId id="325" r:id="rId36"/>
    <p:sldId id="326" r:id="rId37"/>
    <p:sldId id="350" r:id="rId38"/>
    <p:sldId id="337" r:id="rId39"/>
    <p:sldId id="331" r:id="rId40"/>
    <p:sldId id="332" r:id="rId41"/>
    <p:sldId id="333" r:id="rId42"/>
    <p:sldId id="334" r:id="rId43"/>
    <p:sldId id="335" r:id="rId44"/>
    <p:sldId id="371" r:id="rId45"/>
    <p:sldId id="336" r:id="rId46"/>
    <p:sldId id="351" r:id="rId47"/>
    <p:sldId id="372" r:id="rId48"/>
    <p:sldId id="352" r:id="rId49"/>
    <p:sldId id="378" r:id="rId50"/>
    <p:sldId id="353" r:id="rId51"/>
    <p:sldId id="354" r:id="rId52"/>
    <p:sldId id="355" r:id="rId53"/>
    <p:sldId id="356" r:id="rId54"/>
    <p:sldId id="357" r:id="rId55"/>
    <p:sldId id="358" r:id="rId56"/>
    <p:sldId id="373" r:id="rId57"/>
    <p:sldId id="376" r:id="rId58"/>
    <p:sldId id="359" r:id="rId59"/>
    <p:sldId id="360" r:id="rId60"/>
    <p:sldId id="361" r:id="rId61"/>
    <p:sldId id="362" r:id="rId62"/>
    <p:sldId id="363" r:id="rId63"/>
    <p:sldId id="364" r:id="rId64"/>
    <p:sldId id="365" r:id="rId65"/>
    <p:sldId id="368" r:id="rId66"/>
    <p:sldId id="375" r:id="rId67"/>
    <p:sldId id="369" r:id="rId68"/>
    <p:sldId id="370" r:id="rId69"/>
    <p:sldId id="366" r:id="rId70"/>
    <p:sldId id="367" r:id="rId71"/>
    <p:sldId id="317" r:id="rId72"/>
    <p:sldId id="289" r:id="rId73"/>
    <p:sldId id="290" r:id="rId7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3" d="100"/>
          <a:sy n="73" d="100"/>
        </p:scale>
        <p:origin x="3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BC8C85C6-FFA3-409A-8BCA-7D9FA2FC34C1}" type="datetimeFigureOut">
              <a:rPr lang="en-GB" smtClean="0"/>
              <a:t>01/04/2019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DD868F52-467D-4081-8ED2-85F92DFF3478}" type="slidenum">
              <a:rPr lang="en-GB" smtClean="0"/>
              <a:t>‹#›</a:t>
            </a:fld>
            <a:endParaRPr lang="en-GB"/>
          </a:p>
        </p:txBody>
      </p:sp>
    </p:spTree>
    <p:extLst>
      <p:ext uri="{BB962C8B-B14F-4D97-AF65-F5344CB8AC3E}">
        <p14:creationId xmlns:p14="http://schemas.microsoft.com/office/powerpoint/2010/main" val="9930886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6C4461E3-41F0-49F3-90DE-E7F8BC46DC82}" type="datetimeFigureOut">
              <a:rPr lang="en-GB" smtClean="0"/>
              <a:t>01/04/2019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965922B0-B0CE-406D-B1A9-E79141AED86B}" type="slidenum">
              <a:rPr lang="en-GB" smtClean="0"/>
              <a:t>‹#›</a:t>
            </a:fld>
            <a:endParaRPr lang="en-GB"/>
          </a:p>
        </p:txBody>
      </p:sp>
    </p:spTree>
    <p:extLst>
      <p:ext uri="{BB962C8B-B14F-4D97-AF65-F5344CB8AC3E}">
        <p14:creationId xmlns:p14="http://schemas.microsoft.com/office/powerpoint/2010/main" val="940390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131589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56</a:t>
            </a:fld>
            <a:endParaRPr lang="en-GB"/>
          </a:p>
        </p:txBody>
      </p:sp>
    </p:spTree>
    <p:extLst>
      <p:ext uri="{BB962C8B-B14F-4D97-AF65-F5344CB8AC3E}">
        <p14:creationId xmlns:p14="http://schemas.microsoft.com/office/powerpoint/2010/main" val="724986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66</a:t>
            </a:fld>
            <a:endParaRPr lang="en-GB"/>
          </a:p>
        </p:txBody>
      </p:sp>
    </p:spTree>
    <p:extLst>
      <p:ext uri="{BB962C8B-B14F-4D97-AF65-F5344CB8AC3E}">
        <p14:creationId xmlns:p14="http://schemas.microsoft.com/office/powerpoint/2010/main" val="2468964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446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566816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5553A2-1BB5-42BD-9A38-A9BEAD58876C}"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976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5553A2-1BB5-42BD-9A38-A9BEAD58876C}"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407601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5553A2-1BB5-42BD-9A38-A9BEAD58876C}" type="datetimeFigureOut">
              <a:rPr lang="en-GB" smtClean="0"/>
              <a:t>01/04/2019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78485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5553A2-1BB5-42BD-9A38-A9BEAD58876C}" type="datetimeFigureOut">
              <a:rPr lang="en-GB" smtClean="0"/>
              <a:t>01/04/2019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533247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25553A2-1BB5-42BD-9A38-A9BEAD58876C}" type="datetimeFigureOut">
              <a:rPr lang="en-GB" smtClean="0"/>
              <a:t>01/04/2019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699026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25553A2-1BB5-42BD-9A38-A9BEAD58876C}" type="datetimeFigureOut">
              <a:rPr lang="en-GB" smtClean="0"/>
              <a:t>01/04/2019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6F5E76C-67F7-40CE-9B76-22A0C48A5524}" type="slidenum">
              <a:rPr lang="en-GB" smtClean="0"/>
              <a:t>‹#›</a:t>
            </a:fld>
            <a:endParaRPr lang="en-GB"/>
          </a:p>
        </p:txBody>
      </p:sp>
    </p:spTree>
    <p:extLst>
      <p:ext uri="{BB962C8B-B14F-4D97-AF65-F5344CB8AC3E}">
        <p14:creationId xmlns:p14="http://schemas.microsoft.com/office/powerpoint/2010/main" val="1062124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5553A2-1BB5-42BD-9A38-A9BEAD58876C}"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1593207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10088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84664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25553A2-1BB5-42BD-9A38-A9BEAD58876C}" type="datetimeFigureOut">
              <a:rPr lang="en-GB" smtClean="0"/>
              <a:t>01/04/2019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6F5E76C-67F7-40CE-9B76-22A0C48A552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918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educationendowmentfoundation.org.uk/our-work/projects/thinking-doing-talking-science"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stem.org.uk/resources/collection/3059/nuffield-primary-science"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 Id="rId4" Type="http://schemas.openxmlformats.org/officeDocument/2006/relationships/hyperlink" Target="https://explorify.wellcome.ac.uk/"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IQ-yJPnRxOM"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pstt.org.uk/resources/cpd-units/bright-ideas-in-primary-science"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pstt-cpd.org.uk/ext/cpd/bright-ideas/introduction-to-the-bright-ideas-time.html"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educationendowmentfoundation.org.uk/our-work/projects/thinking-doing-talking-science"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0/steps/4022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tes.com/teaching-resources/steam" TargetMode="External"/><Relationship Id="rId2" Type="http://schemas.openxmlformats.org/officeDocument/2006/relationships/hyperlink" Target="https://pstt.org.uk/resources/cpd-units/dramatic-science"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www.creativitycultureeducation.org/wp-content/uploads/learning-creative-approaches-that-raise-standards-250.pdf" TargetMode="External"/><Relationship Id="rId2" Type="http://schemas.openxmlformats.org/officeDocument/2006/relationships/hyperlink" Target="https://www.ase.org.uk/journals/school-science-review/2009/3/332/1957/SSR332Mar2009p91.pdf" TargetMode="External"/><Relationship Id="rId1" Type="http://schemas.openxmlformats.org/officeDocument/2006/relationships/slideLayout" Target="../slideLayouts/slideLayout2.xml"/><Relationship Id="rId5" Type="http://schemas.openxmlformats.org/officeDocument/2006/relationships/hyperlink" Target="http://enquiringminds.org.uk/pdfs/Enquiring_Minds_guide.pdf" TargetMode="External"/><Relationship Id="rId4" Type="http://schemas.openxmlformats.org/officeDocument/2006/relationships/hyperlink" Target="http://www.educationscotland.gov.uk/resources/w/genericresource_tcm4872101.asp?strReferringChannel=learningandteaching&amp;strReferringPageID=tcm:4-612195-64&amp;class=l3+d137245" TargetMode="External"/></Relationships>
</file>

<file path=ppt/slides/_rels/slide70.xml.rels><?xml version="1.0" encoding="UTF-8" standalone="yes"?>
<Relationships xmlns="http://schemas.openxmlformats.org/package/2006/relationships"><Relationship Id="rId8" Type="http://schemas.openxmlformats.org/officeDocument/2006/relationships/hyperlink" Target="http://www.bbc.co.uk/terrificscientific/sections/cymraeg" TargetMode="External"/><Relationship Id="rId3" Type="http://schemas.openxmlformats.org/officeDocument/2006/relationships/hyperlink" Target="https://www.tes.com/member/Teachers%20TV" TargetMode="External"/><Relationship Id="rId7" Type="http://schemas.openxmlformats.org/officeDocument/2006/relationships/hyperlink" Target="http://www.saps.org.uk/" TargetMode="External"/><Relationship Id="rId2" Type="http://schemas.openxmlformats.org/officeDocument/2006/relationships/hyperlink" Target="https://hwb.wales.gov.uk/search?query=Gwyddoniaeth" TargetMode="External"/><Relationship Id="rId1" Type="http://schemas.openxmlformats.org/officeDocument/2006/relationships/slideLayout" Target="../slideLayouts/slideLayout2.xml"/><Relationship Id="rId6" Type="http://schemas.openxmlformats.org/officeDocument/2006/relationships/hyperlink" Target="https://www.hamilton-trust.org.uk/" TargetMode="External"/><Relationship Id="rId5" Type="http://schemas.openxmlformats.org/officeDocument/2006/relationships/hyperlink" Target="http://www.pstt.org.uk/" TargetMode="External"/><Relationship Id="rId4" Type="http://schemas.openxmlformats.org/officeDocument/2006/relationships/hyperlink" Target="https://www.tes.com/primary-teaching-resources/" TargetMode="External"/><Relationship Id="rId9" Type="http://schemas.openxmlformats.org/officeDocument/2006/relationships/hyperlink" Target="http://www.bbc.co.uk/terrificscientific" TargetMode="Externa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8" Type="http://schemas.openxmlformats.org/officeDocument/2006/relationships/hyperlink" Target="https://wellcome.ac.uk/what-we-do/our-work/transforming-primary-science" TargetMode="External"/><Relationship Id="rId3" Type="http://schemas.openxmlformats.org/officeDocument/2006/relationships/hyperlink" Target="https://www.stem.org.uk/primary-science" TargetMode="External"/><Relationship Id="rId7" Type="http://schemas.openxmlformats.org/officeDocument/2006/relationships/hyperlink" Target="https://pstt.org.uk/"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 Id="rId6" Type="http://schemas.openxmlformats.org/officeDocument/2006/relationships/hyperlink" Target="https://pstt.org.uk/resources/curriculum-materials" TargetMode="External"/><Relationship Id="rId5" Type="http://schemas.openxmlformats.org/officeDocument/2006/relationships/hyperlink" Target="http://www.schoolscience.co.uk/primary/resources" TargetMode="External"/><Relationship Id="rId4" Type="http://schemas.openxmlformats.org/officeDocument/2006/relationships/hyperlink" Target="https://www.stem.org.uk/elibrary/resource/35440" TargetMode="External"/><Relationship Id="rId9" Type="http://schemas.openxmlformats.org/officeDocument/2006/relationships/hyperlink" Target="http://www.ase.org.uk/journals/primary-science/issue-contents/" TargetMode="Externa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ECAD5006C </a:t>
            </a:r>
            <a:endParaRPr lang="en-GB" dirty="0"/>
          </a:p>
        </p:txBody>
      </p:sp>
      <p:sp>
        <p:nvSpPr>
          <p:cNvPr id="5" name="Content Placeholder 4"/>
          <p:cNvSpPr>
            <a:spLocks noGrp="1"/>
          </p:cNvSpPr>
          <p:nvPr>
            <p:ph idx="1"/>
          </p:nvPr>
        </p:nvSpPr>
        <p:spPr/>
        <p:txBody>
          <a:bodyPr/>
          <a:lstStyle/>
          <a:p>
            <a:endParaRPr lang="en-GB" dirty="0" smtClean="0"/>
          </a:p>
          <a:p>
            <a:r>
              <a:rPr lang="en-GB" sz="4000" dirty="0" smtClean="0"/>
              <a:t>Gwyddoniaeth a </a:t>
            </a:r>
            <a:r>
              <a:rPr lang="en-GB" sz="4000" dirty="0" err="1" smtClean="0"/>
              <a:t>Dysgu</a:t>
            </a:r>
            <a:r>
              <a:rPr lang="en-GB" sz="4000" dirty="0" smtClean="0"/>
              <a:t> </a:t>
            </a:r>
            <a:r>
              <a:rPr lang="en-GB" sz="4000" dirty="0" err="1" smtClean="0"/>
              <a:t>Seiliedig</a:t>
            </a:r>
            <a:r>
              <a:rPr lang="en-GB" sz="4000" dirty="0" smtClean="0"/>
              <a:t> </a:t>
            </a:r>
            <a:r>
              <a:rPr lang="en-GB" sz="4000" dirty="0" err="1" smtClean="0"/>
              <a:t>ar</a:t>
            </a:r>
            <a:r>
              <a:rPr lang="en-GB" sz="4000" dirty="0" smtClean="0"/>
              <a:t> </a:t>
            </a:r>
            <a:r>
              <a:rPr lang="en-GB" sz="4000" dirty="0" err="1" smtClean="0"/>
              <a:t>Ymholi</a:t>
            </a:r>
            <a:endParaRPr lang="en-GB" sz="4000" dirty="0"/>
          </a:p>
        </p:txBody>
      </p:sp>
    </p:spTree>
    <p:extLst>
      <p:ext uri="{BB962C8B-B14F-4D97-AF65-F5344CB8AC3E}">
        <p14:creationId xmlns:p14="http://schemas.microsoft.com/office/powerpoint/2010/main" val="16292445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Amcanion</a:t>
            </a:r>
            <a:r>
              <a:rPr lang="en-GB" dirty="0" smtClean="0"/>
              <a:t> y </a:t>
            </a:r>
            <a:r>
              <a:rPr lang="en-GB" dirty="0" err="1" smtClean="0"/>
              <a:t>sesiynau</a:t>
            </a:r>
            <a:r>
              <a:rPr lang="en-GB" dirty="0" smtClean="0"/>
              <a:t> </a:t>
            </a:r>
            <a:r>
              <a:rPr lang="en-GB" dirty="0" err="1" smtClean="0"/>
              <a:t>gwyddoniaeth</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t> </a:t>
            </a:r>
            <a:r>
              <a:rPr lang="en-GB" dirty="0" smtClean="0"/>
              <a:t> </a:t>
            </a:r>
            <a:r>
              <a:rPr lang="en-GB" dirty="0" err="1" smtClean="0"/>
              <a:t>Adfyfyrio</a:t>
            </a:r>
            <a:r>
              <a:rPr lang="en-GB" dirty="0" smtClean="0"/>
              <a:t> </a:t>
            </a:r>
            <a:r>
              <a:rPr lang="en-GB" dirty="0" err="1" smtClean="0"/>
              <a:t>ar</a:t>
            </a:r>
            <a:r>
              <a:rPr lang="en-GB" dirty="0" smtClean="0"/>
              <a:t> </a:t>
            </a:r>
            <a:r>
              <a:rPr lang="en-GB" dirty="0" err="1" smtClean="0"/>
              <a:t>natur</a:t>
            </a:r>
            <a:r>
              <a:rPr lang="en-GB" dirty="0" smtClean="0"/>
              <a:t> </a:t>
            </a:r>
            <a:r>
              <a:rPr lang="en-GB" dirty="0" err="1" smtClean="0"/>
              <a:t>gwyddoniaeth</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r>
              <a:rPr lang="en-GB" dirty="0" smtClean="0"/>
              <a:t> </a:t>
            </a:r>
            <a:r>
              <a:rPr lang="en-GB" dirty="0" err="1" smtClean="0"/>
              <a:t>gynradd</a:t>
            </a:r>
            <a:endParaRPr lang="en-GB" dirty="0"/>
          </a:p>
          <a:p>
            <a:pPr>
              <a:buFont typeface="Wingdings" panose="05000000000000000000" pitchFamily="2" charset="2"/>
              <a:buChar char="§"/>
            </a:pPr>
            <a:r>
              <a:rPr lang="en-GB" dirty="0"/>
              <a:t>  </a:t>
            </a:r>
            <a:r>
              <a:rPr lang="en-GB" dirty="0" err="1" smtClean="0"/>
              <a:t>Egwyddorion</a:t>
            </a:r>
            <a:r>
              <a:rPr lang="en-GB" dirty="0" smtClean="0"/>
              <a:t> a “</a:t>
            </a:r>
            <a:r>
              <a:rPr lang="en-GB" dirty="0" err="1" smtClean="0"/>
              <a:t>Syniadau</a:t>
            </a:r>
            <a:r>
              <a:rPr lang="en-GB" dirty="0" smtClean="0"/>
              <a:t> </a:t>
            </a:r>
            <a:r>
              <a:rPr lang="en-GB" dirty="0" err="1" smtClean="0"/>
              <a:t>mawr</a:t>
            </a:r>
            <a:r>
              <a:rPr lang="en-GB" dirty="0" smtClean="0"/>
              <a:t>” </a:t>
            </a:r>
            <a:r>
              <a:rPr lang="en-GB" dirty="0" err="1" smtClean="0"/>
              <a:t>gwyddoniaeth</a:t>
            </a:r>
            <a:r>
              <a:rPr lang="en-GB" dirty="0" smtClean="0"/>
              <a:t> </a:t>
            </a:r>
            <a:r>
              <a:rPr lang="en-GB" dirty="0"/>
              <a:t>– </a:t>
            </a:r>
            <a:r>
              <a:rPr lang="en-GB" dirty="0" err="1" smtClean="0"/>
              <a:t>sgiliau</a:t>
            </a:r>
            <a:r>
              <a:rPr lang="en-GB" dirty="0" smtClean="0"/>
              <a:t> </a:t>
            </a:r>
            <a:r>
              <a:rPr lang="en-GB" dirty="0" err="1" smtClean="0"/>
              <a:t>ymholi</a:t>
            </a:r>
            <a:r>
              <a:rPr lang="en-GB" dirty="0" smtClean="0"/>
              <a:t> a </a:t>
            </a:r>
            <a:r>
              <a:rPr lang="en-GB" dirty="0" err="1" smtClean="0"/>
              <a:t>chysyniadau</a:t>
            </a:r>
            <a:endParaRPr lang="en-GB" dirty="0"/>
          </a:p>
          <a:p>
            <a:pPr>
              <a:buFont typeface="Wingdings" panose="05000000000000000000" pitchFamily="2" charset="2"/>
              <a:buChar char="§"/>
            </a:pPr>
            <a:r>
              <a:rPr lang="en-GB" dirty="0"/>
              <a:t>  </a:t>
            </a:r>
            <a:r>
              <a:rPr lang="en-GB" dirty="0" err="1" smtClean="0"/>
              <a:t>Ymholiad</a:t>
            </a:r>
            <a:r>
              <a:rPr lang="en-GB" dirty="0" smtClean="0"/>
              <a:t> </a:t>
            </a:r>
            <a:r>
              <a:rPr lang="en-GB" dirty="0" err="1" smtClean="0"/>
              <a:t>gwyddoniaeth</a:t>
            </a:r>
            <a:r>
              <a:rPr lang="en-GB" dirty="0" smtClean="0"/>
              <a:t> ac </a:t>
            </a:r>
            <a:r>
              <a:rPr lang="en-GB" dirty="0" err="1" smtClean="0"/>
              <a:t>esblygiad</a:t>
            </a:r>
            <a:r>
              <a:rPr lang="en-GB" dirty="0" smtClean="0"/>
              <a:t> y </a:t>
            </a:r>
            <a:r>
              <a:rPr lang="en-GB" dirty="0" err="1" smtClean="0"/>
              <a:t>cwricwlwm</a:t>
            </a:r>
            <a:r>
              <a:rPr lang="en-GB" dirty="0" smtClean="0"/>
              <a:t> </a:t>
            </a:r>
            <a:r>
              <a:rPr lang="en-GB" dirty="0" err="1" smtClean="0"/>
              <a:t>yng</a:t>
            </a:r>
            <a:r>
              <a:rPr lang="en-GB" dirty="0" smtClean="0"/>
              <a:t> </a:t>
            </a:r>
            <a:r>
              <a:rPr lang="en-GB" dirty="0" err="1" smtClean="0"/>
              <a:t>Nghymru</a:t>
            </a:r>
            <a:r>
              <a:rPr lang="en-GB" dirty="0" smtClean="0"/>
              <a:t> </a:t>
            </a:r>
            <a:r>
              <a:rPr lang="en-GB" dirty="0"/>
              <a:t>(</a:t>
            </a:r>
            <a:r>
              <a:rPr lang="en-GB" dirty="0" smtClean="0"/>
              <a:t>Donaldson, </a:t>
            </a:r>
            <a:r>
              <a:rPr lang="en-GB" dirty="0" err="1" smtClean="0"/>
              <a:t>sgiliau</a:t>
            </a:r>
            <a:r>
              <a:rPr lang="en-GB" dirty="0" smtClean="0"/>
              <a:t> </a:t>
            </a:r>
            <a:r>
              <a:rPr lang="en-GB" dirty="0" err="1" smtClean="0"/>
              <a:t>penodol</a:t>
            </a:r>
            <a:r>
              <a:rPr lang="en-GB" dirty="0" smtClean="0"/>
              <a:t>)</a:t>
            </a:r>
            <a:endParaRPr lang="en-GB" dirty="0"/>
          </a:p>
          <a:p>
            <a:pPr>
              <a:buFont typeface="Wingdings" panose="05000000000000000000" pitchFamily="2" charset="2"/>
              <a:buChar char="§"/>
            </a:pPr>
            <a:r>
              <a:rPr lang="en-GB" dirty="0"/>
              <a:t>  </a:t>
            </a:r>
            <a:r>
              <a:rPr lang="en-GB" dirty="0" err="1" smtClean="0"/>
              <a:t>Diffinio</a:t>
            </a:r>
            <a:r>
              <a:rPr lang="en-GB" dirty="0" smtClean="0"/>
              <a:t> model </a:t>
            </a:r>
            <a:r>
              <a:rPr lang="en-GB" dirty="0" err="1" smtClean="0"/>
              <a:t>cyffredinol</a:t>
            </a:r>
            <a:r>
              <a:rPr lang="en-GB" dirty="0" smtClean="0"/>
              <a:t> o </a:t>
            </a:r>
            <a:r>
              <a:rPr lang="en-GB" dirty="0" err="1" smtClean="0"/>
              <a:t>ymholi</a:t>
            </a:r>
            <a:r>
              <a:rPr lang="en-GB" dirty="0" smtClean="0"/>
              <a:t> </a:t>
            </a:r>
            <a:r>
              <a:rPr lang="en-GB" dirty="0" err="1" smtClean="0"/>
              <a:t>mewn</a:t>
            </a:r>
            <a:r>
              <a:rPr lang="en-GB" dirty="0" smtClean="0"/>
              <a:t> </a:t>
            </a:r>
            <a:r>
              <a:rPr lang="en-GB" dirty="0" err="1" smtClean="0"/>
              <a:t>gwyddoniaeth</a:t>
            </a:r>
            <a:endParaRPr lang="en-GB" dirty="0"/>
          </a:p>
          <a:p>
            <a:pPr>
              <a:buFont typeface="Wingdings" panose="05000000000000000000" pitchFamily="2" charset="2"/>
              <a:buChar char="§"/>
            </a:pPr>
            <a:r>
              <a:rPr lang="en-GB" dirty="0"/>
              <a:t>  </a:t>
            </a:r>
            <a:r>
              <a:rPr lang="en-GB" dirty="0" err="1" smtClean="0"/>
              <a:t>Ymholiad</a:t>
            </a:r>
            <a:r>
              <a:rPr lang="en-GB" dirty="0" smtClean="0"/>
              <a:t> </a:t>
            </a:r>
            <a:r>
              <a:rPr lang="en-GB" dirty="0" err="1" smtClean="0"/>
              <a:t>gwyddonol</a:t>
            </a:r>
            <a:r>
              <a:rPr lang="en-GB" dirty="0" smtClean="0"/>
              <a:t> a </a:t>
            </a:r>
            <a:r>
              <a:rPr lang="en-GB" dirty="0" err="1" smtClean="0"/>
              <a:t>Dysgu</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Ymholi</a:t>
            </a:r>
            <a:r>
              <a:rPr lang="en-GB" dirty="0" smtClean="0"/>
              <a:t> (DSY) – Theori </a:t>
            </a:r>
            <a:r>
              <a:rPr lang="en-GB" dirty="0" err="1" smtClean="0"/>
              <a:t>mewn</a:t>
            </a:r>
            <a:r>
              <a:rPr lang="en-GB" dirty="0" smtClean="0"/>
              <a:t> </a:t>
            </a:r>
            <a:r>
              <a:rPr lang="en-GB" dirty="0" err="1" smtClean="0"/>
              <a:t>i</a:t>
            </a:r>
            <a:r>
              <a:rPr lang="en-GB" dirty="0" smtClean="0"/>
              <a:t> </a:t>
            </a:r>
            <a:r>
              <a:rPr lang="en-GB" dirty="0" err="1" smtClean="0"/>
              <a:t>ymarfer</a:t>
            </a:r>
            <a:r>
              <a:rPr lang="en-GB" dirty="0" smtClean="0"/>
              <a:t> </a:t>
            </a:r>
            <a:r>
              <a:rPr lang="en-GB" dirty="0" err="1" smtClean="0"/>
              <a:t>yn</a:t>
            </a:r>
            <a:r>
              <a:rPr lang="en-GB" dirty="0" smtClean="0"/>
              <a:t> y </a:t>
            </a:r>
            <a:r>
              <a:rPr lang="en-GB" dirty="0" err="1" smtClean="0"/>
              <a:t>dosbarth</a:t>
            </a:r>
            <a:r>
              <a:rPr lang="en-GB" dirty="0" smtClean="0"/>
              <a:t>?</a:t>
            </a:r>
          </a:p>
          <a:p>
            <a:pPr marL="177800" indent="-177800">
              <a:buFont typeface="Wingdings" panose="05000000000000000000" pitchFamily="2" charset="2"/>
              <a:buChar char="§"/>
            </a:pPr>
            <a:r>
              <a:rPr lang="en-GB" dirty="0" smtClean="0"/>
              <a:t> </a:t>
            </a:r>
            <a:r>
              <a:rPr lang="en-GB" dirty="0" err="1" smtClean="0"/>
              <a:t>Hyrwyddo</a:t>
            </a:r>
            <a:r>
              <a:rPr lang="en-GB" dirty="0" smtClean="0"/>
              <a:t> </a:t>
            </a:r>
            <a:r>
              <a:rPr lang="en-GB" dirty="0" err="1" smtClean="0"/>
              <a:t>cydweithio</a:t>
            </a:r>
            <a:r>
              <a:rPr lang="en-GB" dirty="0" smtClean="0"/>
              <a:t> </a:t>
            </a:r>
            <a:r>
              <a:rPr lang="en-GB" dirty="0" err="1" smtClean="0"/>
              <a:t>mewn</a:t>
            </a:r>
            <a:r>
              <a:rPr lang="en-GB" dirty="0" smtClean="0"/>
              <a:t> </a:t>
            </a:r>
            <a:r>
              <a:rPr lang="en-GB" dirty="0" err="1" smtClean="0"/>
              <a:t>grwpiau</a:t>
            </a:r>
            <a:r>
              <a:rPr lang="en-GB" dirty="0" smtClean="0"/>
              <a:t> </a:t>
            </a:r>
            <a:r>
              <a:rPr lang="en-GB" dirty="0" err="1" smtClean="0"/>
              <a:t>i</a:t>
            </a:r>
            <a:r>
              <a:rPr lang="en-GB" dirty="0" smtClean="0"/>
              <a:t> </a:t>
            </a:r>
            <a:r>
              <a:rPr lang="en-GB" dirty="0" err="1" smtClean="0"/>
              <a:t>gynllunio</a:t>
            </a:r>
            <a:r>
              <a:rPr lang="en-GB" dirty="0" smtClean="0"/>
              <a:t>, </a:t>
            </a:r>
            <a:r>
              <a:rPr lang="en-GB" dirty="0" err="1" smtClean="0"/>
              <a:t>datblygu</a:t>
            </a:r>
            <a:r>
              <a:rPr lang="en-GB" dirty="0" smtClean="0"/>
              <a:t> ac </a:t>
            </a:r>
            <a:r>
              <a:rPr lang="en-GB" dirty="0" err="1" smtClean="0"/>
              <a:t>adfyfyrio</a:t>
            </a:r>
            <a:r>
              <a:rPr lang="en-GB" dirty="0" smtClean="0"/>
              <a:t> </a:t>
            </a:r>
            <a:r>
              <a:rPr lang="en-GB" dirty="0" err="1" smtClean="0"/>
              <a:t>ar</a:t>
            </a:r>
            <a:r>
              <a:rPr lang="en-GB" dirty="0" smtClean="0"/>
              <a:t> </a:t>
            </a:r>
            <a:r>
              <a:rPr lang="en-GB" dirty="0" err="1" smtClean="0"/>
              <a:t>gyd-destun</a:t>
            </a:r>
            <a:r>
              <a:rPr lang="en-GB" dirty="0" smtClean="0"/>
              <a:t> a   </a:t>
            </a:r>
            <a:r>
              <a:rPr lang="en-GB" dirty="0" err="1" smtClean="0"/>
              <a:t>ddewiswyd</a:t>
            </a:r>
            <a:endParaRPr lang="en-GB" dirty="0" smtClean="0"/>
          </a:p>
          <a:p>
            <a:pPr>
              <a:buFont typeface="Wingdings" panose="05000000000000000000" pitchFamily="2" charset="2"/>
              <a:buChar char="§"/>
            </a:pPr>
            <a:r>
              <a:rPr lang="en-GB" dirty="0" smtClean="0"/>
              <a:t> </a:t>
            </a:r>
            <a:r>
              <a:rPr lang="en-GB" dirty="0" err="1" smtClean="0"/>
              <a:t>Cysylltu</a:t>
            </a:r>
            <a:r>
              <a:rPr lang="en-GB" dirty="0" smtClean="0"/>
              <a:t> </a:t>
            </a:r>
            <a:r>
              <a:rPr lang="en-GB" dirty="0" err="1" smtClean="0"/>
              <a:t>gyda</a:t>
            </a:r>
            <a:r>
              <a:rPr lang="en-GB" dirty="0" smtClean="0"/>
              <a:t> </a:t>
            </a:r>
            <a:r>
              <a:rPr lang="en-GB" dirty="0" err="1" smtClean="0"/>
              <a:t>heriau’r</a:t>
            </a:r>
            <a:r>
              <a:rPr lang="en-GB" dirty="0" smtClean="0"/>
              <a:t> </a:t>
            </a:r>
            <a:r>
              <a:rPr lang="en-GB" dirty="0" err="1" smtClean="0"/>
              <a:t>aseiniad</a:t>
            </a:r>
            <a:r>
              <a:rPr lang="en-GB" dirty="0" smtClean="0"/>
              <a:t> – </a:t>
            </a:r>
            <a:r>
              <a:rPr lang="en-GB" dirty="0" err="1" smtClean="0"/>
              <a:t>cyfeiriadau</a:t>
            </a:r>
            <a:r>
              <a:rPr lang="en-GB" dirty="0" smtClean="0"/>
              <a:t> a </a:t>
            </a:r>
            <a:r>
              <a:rPr lang="en-GB" dirty="0" err="1" smtClean="0"/>
              <a:t>gwybodaeth</a:t>
            </a:r>
            <a:r>
              <a:rPr lang="en-GB" dirty="0" smtClean="0"/>
              <a:t> </a:t>
            </a:r>
            <a:r>
              <a:rPr lang="en-GB" dirty="0" err="1" smtClean="0"/>
              <a:t>perthnasol</a:t>
            </a:r>
            <a:endParaRPr lang="en-GB" dirty="0"/>
          </a:p>
          <a:p>
            <a:endParaRPr lang="en-GB" dirty="0"/>
          </a:p>
        </p:txBody>
      </p:sp>
    </p:spTree>
    <p:extLst>
      <p:ext uri="{BB962C8B-B14F-4D97-AF65-F5344CB8AC3E}">
        <p14:creationId xmlns:p14="http://schemas.microsoft.com/office/powerpoint/2010/main" val="20412913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r>
              <a:rPr lang="en-GB" dirty="0" smtClean="0"/>
              <a:t>: </a:t>
            </a:r>
            <a:r>
              <a:rPr lang="en-GB" dirty="0" err="1" smtClean="0"/>
              <a:t>Amcanion</a:t>
            </a:r>
            <a:r>
              <a:rPr lang="en-GB" dirty="0" smtClean="0"/>
              <a:t> </a:t>
            </a:r>
            <a:endParaRPr lang="en-GB" dirty="0"/>
          </a:p>
        </p:txBody>
      </p:sp>
      <p:sp>
        <p:nvSpPr>
          <p:cNvPr id="3" name="Content Placeholder 2"/>
          <p:cNvSpPr>
            <a:spLocks noGrp="1"/>
          </p:cNvSpPr>
          <p:nvPr>
            <p:ph idx="1"/>
          </p:nvPr>
        </p:nvSpPr>
        <p:spPr/>
        <p:txBody>
          <a:bodyPr/>
          <a:lstStyle/>
          <a:p>
            <a:pPr lvl="0" fontAlgn="base" hangingPunct="0"/>
            <a:endParaRPr lang="cy-GB" dirty="0" smtClean="0"/>
          </a:p>
          <a:p>
            <a:pPr fontAlgn="base" hangingPunct="0"/>
            <a:r>
              <a:rPr lang="cy-GB" sz="2800" dirty="0" smtClean="0"/>
              <a:t>Datblygu </a:t>
            </a:r>
            <a:r>
              <a:rPr lang="cy-GB" sz="2800" dirty="0"/>
              <a:t>gwybodaeth, dealltwriaeth ac ymwybyddiaeth feirniadol myfyrwyr ynghylch modelau dysgu seiliedig ar ymholi. </a:t>
            </a:r>
            <a:endParaRPr lang="en-GB" sz="2800" dirty="0"/>
          </a:p>
          <a:p>
            <a:pPr fontAlgn="base" hangingPunct="0"/>
            <a:endParaRPr lang="cy-GB" sz="2800" dirty="0" smtClean="0"/>
          </a:p>
          <a:p>
            <a:pPr fontAlgn="base" hangingPunct="0"/>
            <a:r>
              <a:rPr lang="cy-GB" sz="2800" dirty="0" smtClean="0"/>
              <a:t>Archwilio </a:t>
            </a:r>
            <a:r>
              <a:rPr lang="cy-GB" sz="2800" dirty="0"/>
              <a:t>gwahanol sgiliau ymholi a’r modd y gellir hyrwyddo’r rhain yn yr ystod oedran 3-11.</a:t>
            </a:r>
            <a:endParaRPr lang="en-GB" sz="2800" dirty="0"/>
          </a:p>
          <a:p>
            <a:endParaRPr lang="en-GB" dirty="0"/>
          </a:p>
        </p:txBody>
      </p:sp>
    </p:spTree>
    <p:extLst>
      <p:ext uri="{BB962C8B-B14F-4D97-AF65-F5344CB8AC3E}">
        <p14:creationId xmlns:p14="http://schemas.microsoft.com/office/powerpoint/2010/main" val="34605080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Deilliannau</a:t>
            </a:r>
            <a:r>
              <a:rPr lang="en-GB" dirty="0" smtClean="0"/>
              <a:t> </a:t>
            </a:r>
            <a:r>
              <a:rPr lang="en-GB" dirty="0" err="1" smtClean="0"/>
              <a:t>Dysgu</a:t>
            </a:r>
            <a:r>
              <a:rPr lang="en-GB" dirty="0" smtClean="0"/>
              <a:t> </a:t>
            </a:r>
            <a:endParaRPr lang="en-GB" dirty="0"/>
          </a:p>
        </p:txBody>
      </p:sp>
      <p:sp>
        <p:nvSpPr>
          <p:cNvPr id="3" name="Content Placeholder 2"/>
          <p:cNvSpPr>
            <a:spLocks noGrp="1"/>
          </p:cNvSpPr>
          <p:nvPr>
            <p:ph idx="1"/>
          </p:nvPr>
        </p:nvSpPr>
        <p:spPr>
          <a:xfrm>
            <a:off x="1097279" y="1845734"/>
            <a:ext cx="10324253" cy="4023360"/>
          </a:xfrm>
        </p:spPr>
        <p:txBody>
          <a:bodyPr>
            <a:normAutofit/>
          </a:bodyPr>
          <a:lstStyle/>
          <a:p>
            <a:pPr marL="0" indent="0">
              <a:buNone/>
            </a:pPr>
            <a:endParaRPr lang="cy-GB" sz="2400" dirty="0" smtClean="0"/>
          </a:p>
          <a:p>
            <a:pPr marL="0" indent="0">
              <a:buNone/>
            </a:pPr>
            <a:r>
              <a:rPr lang="cy-GB" sz="2400" dirty="0" smtClean="0"/>
              <a:t>Ar </a:t>
            </a:r>
            <a:r>
              <a:rPr lang="cy-GB" sz="2400" dirty="0"/>
              <a:t>ôl cwblhau’r modwl hwn yn llwyddiannus, dylai’r myfyriwr </a:t>
            </a:r>
            <a:r>
              <a:rPr lang="cy-GB" sz="2400" dirty="0" smtClean="0"/>
              <a:t>allu dangos </a:t>
            </a:r>
            <a:r>
              <a:rPr lang="cy-GB" sz="2400" dirty="0"/>
              <a:t>y gallu i</a:t>
            </a:r>
            <a:r>
              <a:rPr lang="cy-GB" sz="2400" dirty="0" smtClean="0"/>
              <a:t>:</a:t>
            </a:r>
          </a:p>
          <a:p>
            <a:pPr marL="0" indent="0">
              <a:buNone/>
            </a:pPr>
            <a:endParaRPr lang="cy-GB" sz="2400" dirty="0"/>
          </a:p>
          <a:p>
            <a:pPr lvl="1" fontAlgn="base" hangingPunct="0"/>
            <a:r>
              <a:rPr lang="en-US" sz="2400" dirty="0" err="1" smtClean="0"/>
              <a:t>Dd</a:t>
            </a:r>
            <a:r>
              <a:rPr lang="cy-GB" sz="2400" dirty="0"/>
              <a:t>iffinio ac esbonio potensial dysgu seiliedig ar ymholi yn yr ysgol gynradd.</a:t>
            </a:r>
            <a:endParaRPr lang="en-GB" sz="2400" dirty="0"/>
          </a:p>
          <a:p>
            <a:pPr lvl="1" fontAlgn="base" hangingPunct="0"/>
            <a:r>
              <a:rPr lang="en-US" sz="2400" dirty="0" err="1" smtClean="0"/>
              <a:t>Nodi’n</a:t>
            </a:r>
            <a:r>
              <a:rPr lang="en-US" sz="2400" dirty="0" smtClean="0"/>
              <a:t> </a:t>
            </a:r>
            <a:r>
              <a:rPr lang="en-US" sz="2400" dirty="0" err="1" smtClean="0"/>
              <a:t>feirniadol</a:t>
            </a:r>
            <a:r>
              <a:rPr lang="en-US" sz="2400" dirty="0" smtClean="0"/>
              <a:t> </a:t>
            </a:r>
            <a:r>
              <a:rPr lang="cy-GB" sz="2400" dirty="0"/>
              <a:t>sgiliau ymholi penodol a’r modd y gellir datblygu’r rhain mewn ystod o gyd-destunau daearyddol, hanesyddol, gwyddonol a chrefyddol trwy’r ystod oedran </a:t>
            </a:r>
            <a:r>
              <a:rPr lang="en-US" sz="2400" dirty="0" smtClean="0"/>
              <a:t>3-11.</a:t>
            </a:r>
            <a:endParaRPr lang="en-GB" sz="2400" dirty="0" smtClean="0"/>
          </a:p>
          <a:p>
            <a:pPr lvl="1" fontAlgn="base" hangingPunct="0"/>
            <a:r>
              <a:rPr lang="en-US" sz="2400" dirty="0" err="1" smtClean="0"/>
              <a:t>Dadansoddi’r</a:t>
            </a:r>
            <a:r>
              <a:rPr lang="en-US" sz="2400" dirty="0" smtClean="0"/>
              <a:t> </a:t>
            </a:r>
            <a:r>
              <a:rPr lang="cy-GB" sz="2400" dirty="0" smtClean="0"/>
              <a:t>gwahanol fodelau a dulliau sy’n seiliedig ar ymholi.</a:t>
            </a:r>
            <a:endParaRPr lang="en-GB" sz="2400" dirty="0"/>
          </a:p>
        </p:txBody>
      </p:sp>
    </p:spTree>
    <p:extLst>
      <p:ext uri="{BB962C8B-B14F-4D97-AF65-F5344CB8AC3E}">
        <p14:creationId xmlns:p14="http://schemas.microsoft.com/office/powerpoint/2010/main" val="35255164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933" y="286603"/>
            <a:ext cx="10988298" cy="1046251"/>
          </a:xfrm>
        </p:spPr>
        <p:txBody>
          <a:bodyPr>
            <a:normAutofit/>
          </a:bodyPr>
          <a:lstStyle/>
          <a:p>
            <a:r>
              <a:rPr lang="en-GB" sz="4400" dirty="0" err="1" smtClean="0"/>
              <a:t>Cyflwyniad</a:t>
            </a:r>
            <a:r>
              <a:rPr lang="en-GB" sz="4400" dirty="0" smtClean="0"/>
              <a:t> </a:t>
            </a:r>
            <a:r>
              <a:rPr lang="en-GB" sz="4400" dirty="0" err="1" smtClean="0"/>
              <a:t>i</a:t>
            </a:r>
            <a:r>
              <a:rPr lang="en-GB" sz="4400" dirty="0" smtClean="0"/>
              <a:t> “</a:t>
            </a:r>
            <a:r>
              <a:rPr lang="en-GB" sz="4400" dirty="0" err="1" smtClean="0"/>
              <a:t>Ddysgu</a:t>
            </a:r>
            <a:r>
              <a:rPr lang="en-GB" sz="4400" dirty="0" smtClean="0"/>
              <a:t> </a:t>
            </a:r>
            <a:r>
              <a:rPr lang="en-GB" sz="4400" dirty="0" err="1" smtClean="0"/>
              <a:t>yn</a:t>
            </a:r>
            <a:r>
              <a:rPr lang="en-GB" sz="4400" dirty="0" smtClean="0"/>
              <a:t> </a:t>
            </a:r>
            <a:r>
              <a:rPr lang="en-GB" sz="4400" dirty="0" err="1" smtClean="0"/>
              <a:t>Seiliedig</a:t>
            </a:r>
            <a:r>
              <a:rPr lang="en-GB" sz="4400" dirty="0" smtClean="0"/>
              <a:t> </a:t>
            </a:r>
            <a:r>
              <a:rPr lang="en-GB" sz="4400" dirty="0" err="1" smtClean="0"/>
              <a:t>ar</a:t>
            </a:r>
            <a:r>
              <a:rPr lang="en-GB" sz="4400" dirty="0" smtClean="0"/>
              <a:t> </a:t>
            </a:r>
            <a:r>
              <a:rPr lang="en-GB" sz="4400" dirty="0" err="1" smtClean="0"/>
              <a:t>Ymholi</a:t>
            </a:r>
            <a:r>
              <a:rPr lang="en-GB" sz="4400" dirty="0" smtClean="0"/>
              <a:t>” (DSY)</a:t>
            </a:r>
            <a:endParaRPr lang="en-GB" sz="4400" dirty="0"/>
          </a:p>
        </p:txBody>
      </p:sp>
      <p:sp>
        <p:nvSpPr>
          <p:cNvPr id="3" name="Content Placeholder 2"/>
          <p:cNvSpPr>
            <a:spLocks noGrp="1"/>
          </p:cNvSpPr>
          <p:nvPr>
            <p:ph idx="1"/>
          </p:nvPr>
        </p:nvSpPr>
        <p:spPr>
          <a:xfrm>
            <a:off x="1097280" y="2040467"/>
            <a:ext cx="10058400" cy="4023360"/>
          </a:xfrm>
        </p:spPr>
        <p:txBody>
          <a:bodyPr>
            <a:normAutofit/>
          </a:bodyPr>
          <a:lstStyle/>
          <a:p>
            <a:r>
              <a:rPr lang="cy-GB" sz="3200" dirty="0" smtClean="0"/>
              <a:t>Cyfeiria </a:t>
            </a:r>
            <a:r>
              <a:rPr lang="cy-GB" sz="3200" dirty="0"/>
              <a:t>DSY at ddull o addysgu a dysgu sy’n seiliedig ar ymholiad hunangyfeiriol gan y dysgwr. </a:t>
            </a:r>
            <a:endParaRPr lang="cy-GB" sz="3200" dirty="0" smtClean="0"/>
          </a:p>
          <a:p>
            <a:endParaRPr lang="cy-GB" dirty="0" smtClean="0"/>
          </a:p>
          <a:p>
            <a:r>
              <a:rPr lang="cy-GB" sz="3200" dirty="0" smtClean="0"/>
              <a:t>Yn </a:t>
            </a:r>
            <a:r>
              <a:rPr lang="cy-GB" sz="3200" dirty="0"/>
              <a:t>achos DSY, proses o ddarganfod ac ymholi sy’n ysgogi’r dysgu ac o’r herwydd, gellid ei ystyried yn derm ymbarél ar gyfer dysgu sy’n cynnwys, er enghraifft, ddysgu sy’n seiliedig ar broblemau, gwaith maes, prosiectau neu astudiaethau achos. </a:t>
            </a:r>
            <a:endParaRPr lang="en-US" sz="3200" dirty="0"/>
          </a:p>
          <a:p>
            <a:endParaRPr lang="en-GB" dirty="0"/>
          </a:p>
        </p:txBody>
      </p:sp>
    </p:spTree>
    <p:extLst>
      <p:ext uri="{BB962C8B-B14F-4D97-AF65-F5344CB8AC3E}">
        <p14:creationId xmlns:p14="http://schemas.microsoft.com/office/powerpoint/2010/main" val="42476052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cy-GB" sz="3200" dirty="0"/>
              <a:t>Gan ddechrau gyda ‘senario’ ac o dan gyfarwyddyd hwylusydd (athro), noda dysgwyr eu materion a'u cwestiynau eu hunain. </a:t>
            </a:r>
          </a:p>
          <a:p>
            <a:r>
              <a:rPr lang="cy-GB" sz="3200" dirty="0" smtClean="0"/>
              <a:t>Wedyn </a:t>
            </a:r>
            <a:r>
              <a:rPr lang="cy-GB" sz="3200" dirty="0"/>
              <a:t>astudiant yr adnoddau y mae arnynt eu hangen i ymchwilio i’r pwnc, a thrwy hynny sicrhau’r wybodaeth yr oedd ei hangen. </a:t>
            </a:r>
          </a:p>
          <a:p>
            <a:r>
              <a:rPr lang="cy-GB" sz="3200" dirty="0" smtClean="0"/>
              <a:t>Gellir </a:t>
            </a:r>
            <a:r>
              <a:rPr lang="cy-GB" sz="3200" dirty="0"/>
              <a:t>dadlau bod gwybodaeth a enillir yn y modd hwn yn haws ei chofio am iddi ddod o brofiad ac mewn perthynas â phroblem go iawn.</a:t>
            </a:r>
            <a:endParaRPr lang="en-GB" sz="3200" dirty="0"/>
          </a:p>
          <a:p>
            <a:endParaRPr lang="en-GB" dirty="0"/>
          </a:p>
        </p:txBody>
      </p:sp>
    </p:spTree>
    <p:extLst>
      <p:ext uri="{BB962C8B-B14F-4D97-AF65-F5344CB8AC3E}">
        <p14:creationId xmlns:p14="http://schemas.microsoft.com/office/powerpoint/2010/main" val="5664826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Nodweddion</a:t>
            </a:r>
            <a:r>
              <a:rPr lang="en-GB" dirty="0" smtClean="0"/>
              <a:t> DSY</a:t>
            </a:r>
            <a:endParaRPr lang="en-GB" dirty="0"/>
          </a:p>
        </p:txBody>
      </p:sp>
      <p:sp>
        <p:nvSpPr>
          <p:cNvPr id="3" name="Content Placeholder 2"/>
          <p:cNvSpPr>
            <a:spLocks noGrp="1"/>
          </p:cNvSpPr>
          <p:nvPr>
            <p:ph idx="1"/>
          </p:nvPr>
        </p:nvSpPr>
        <p:spPr/>
        <p:txBody>
          <a:bodyPr>
            <a:normAutofit fontScale="92500"/>
          </a:bodyPr>
          <a:lstStyle/>
          <a:p>
            <a:pPr lvl="0" fontAlgn="base" hangingPunct="0"/>
            <a:r>
              <a:rPr lang="cy-GB" sz="2600" dirty="0"/>
              <a:t>Mae’r dysgu’n canolbwyntio ar ddisgyblion yn y bôn gyda phwyslais ar waith annibynnol/grŵp a defnydd y llyfrgell, y we ac adnoddau gwybodaeth eraill.</a:t>
            </a:r>
            <a:endParaRPr lang="en-GB" sz="2600" dirty="0"/>
          </a:p>
          <a:p>
            <a:pPr lvl="0" fontAlgn="base" hangingPunct="0"/>
            <a:r>
              <a:rPr lang="cy-GB" sz="2600" dirty="0"/>
              <a:t>Daw athrawon yn hwyluswyr, gan gynnig anogaeth a chefnogaeth er mwyn i ddysgwyr fynd yn gyfrifol am yr hyn a ddysgant a sut. </a:t>
            </a:r>
            <a:endParaRPr lang="en-GB" sz="2600" dirty="0"/>
          </a:p>
          <a:p>
            <a:pPr lvl="0" fontAlgn="base" hangingPunct="0"/>
            <a:r>
              <a:rPr lang="cy-GB" sz="2600" dirty="0"/>
              <a:t>Cyrhaedda dysgwyr bwynt lle nad ydynt yn ymchwilio i gwestiynau a osodir gan eraill, ond gallant lunio eu pynciau ymchwil eu hun a throi’r ymchwil hwnnw’n wybodaeth ddiddorol.</a:t>
            </a:r>
            <a:endParaRPr lang="en-GB" sz="2600" dirty="0"/>
          </a:p>
          <a:p>
            <a:pPr lvl="0" fontAlgn="base" hangingPunct="0"/>
            <a:r>
              <a:rPr lang="cy-GB" sz="2600" dirty="0"/>
              <a:t>Caiff dysgwyr nid yn unig ddealltwriaeth ddyfnach o’r pwnc, ond hefyd y sgiliau datblygu gwybodaeth ac arwain sydd eu hangen ar gyfer mynd i'r afael â phroblemau cymhleth a geir yn y byd go iawn.</a:t>
            </a:r>
            <a:endParaRPr lang="en-GB" sz="2600" dirty="0"/>
          </a:p>
          <a:p>
            <a:endParaRPr lang="en-GB" dirty="0"/>
          </a:p>
        </p:txBody>
      </p:sp>
    </p:spTree>
    <p:extLst>
      <p:ext uri="{BB962C8B-B14F-4D97-AF65-F5344CB8AC3E}">
        <p14:creationId xmlns:p14="http://schemas.microsoft.com/office/powerpoint/2010/main" val="24184354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Manteision</a:t>
            </a:r>
            <a:r>
              <a:rPr lang="en-GB" dirty="0" smtClean="0"/>
              <a:t> DSY</a:t>
            </a:r>
            <a:endParaRPr lang="en-GB" dirty="0"/>
          </a:p>
        </p:txBody>
      </p:sp>
      <p:sp>
        <p:nvSpPr>
          <p:cNvPr id="3" name="Content Placeholder 2"/>
          <p:cNvSpPr>
            <a:spLocks noGrp="1"/>
          </p:cNvSpPr>
          <p:nvPr>
            <p:ph idx="1"/>
          </p:nvPr>
        </p:nvSpPr>
        <p:spPr/>
        <p:txBody>
          <a:bodyPr>
            <a:normAutofit lnSpcReduction="10000"/>
          </a:bodyPr>
          <a:lstStyle/>
          <a:p>
            <a:pPr lvl="0" fontAlgn="base" hangingPunct="0"/>
            <a:r>
              <a:rPr lang="cy-GB" sz="2200" dirty="0"/>
              <a:t>Yn sylfaenol, mae disgyblion yn ymwneud yn fwy â’r maes dysgu/pwnc. Ystyrir bod dysgu’n fwy perthnasol i anghenion dysgwyr, ac o’r herwydd maent yn frwd ac yn eiddgar i ddysgu.</a:t>
            </a:r>
            <a:endParaRPr lang="en-GB" sz="2200" dirty="0"/>
          </a:p>
          <a:p>
            <a:pPr lvl="0" fontAlgn="base" hangingPunct="0"/>
            <a:r>
              <a:rPr lang="cy-GB" sz="2200" dirty="0"/>
              <a:t>Gall dysgwyr ymhelaethu ar hyn y maent wedi’i ddysgu trwy ddilyn eu diddordebau ymchwil eu hunain.</a:t>
            </a:r>
            <a:endParaRPr lang="en-GB" sz="2200" dirty="0"/>
          </a:p>
          <a:p>
            <a:pPr lvl="0" fontAlgn="base" hangingPunct="0"/>
            <a:r>
              <a:rPr lang="cy-GB" sz="2200" dirty="0"/>
              <a:t>Caniatâ DSY i ddisgyblion ddatblygu dull mwy hyblyg o ddysgu, gan roi’r rhyddid a’r cyfrifoldeb iddynt drefnu eu patrwm gweithio oddi mewn i gyfyngiadau amser y dasg.</a:t>
            </a:r>
            <a:endParaRPr lang="en-GB" sz="2200" dirty="0"/>
          </a:p>
          <a:p>
            <a:pPr lvl="0" fontAlgn="base" hangingPunct="0"/>
            <a:r>
              <a:rPr lang="cy-GB" sz="2200" dirty="0"/>
              <a:t>Mae gweithio oddi mewn i grŵp a chyfathrebu ag eraill yn sgiliau byw hanfodol i ddisgyblion.</a:t>
            </a:r>
            <a:endParaRPr lang="en-GB" sz="2200" dirty="0"/>
          </a:p>
          <a:p>
            <a:pPr lvl="0" fontAlgn="base" hangingPunct="0"/>
            <a:r>
              <a:rPr lang="cy-GB" sz="2200" dirty="0"/>
              <a:t>I athrawon, mae defnyddio modelau a dulliau DSY yn helpu i ddeall y broses ddysgu ac anghenion newidiol dysgwyr/disgyblion.</a:t>
            </a:r>
            <a:endParaRPr lang="en-GB" sz="2200" dirty="0"/>
          </a:p>
          <a:p>
            <a:endParaRPr lang="en-GB" dirty="0"/>
          </a:p>
        </p:txBody>
      </p:sp>
    </p:spTree>
    <p:extLst>
      <p:ext uri="{BB962C8B-B14F-4D97-AF65-F5344CB8AC3E}">
        <p14:creationId xmlns:p14="http://schemas.microsoft.com/office/powerpoint/2010/main" val="29929643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Heriau</a:t>
            </a:r>
            <a:r>
              <a:rPr lang="en-GB" dirty="0" smtClean="0"/>
              <a:t> DSY?</a:t>
            </a:r>
            <a:endParaRPr lang="en-GB" dirty="0"/>
          </a:p>
        </p:txBody>
      </p:sp>
      <p:sp>
        <p:nvSpPr>
          <p:cNvPr id="3" name="Content Placeholder 2"/>
          <p:cNvSpPr>
            <a:spLocks noGrp="1"/>
          </p:cNvSpPr>
          <p:nvPr>
            <p:ph idx="1"/>
          </p:nvPr>
        </p:nvSpPr>
        <p:spPr/>
        <p:txBody>
          <a:bodyPr/>
          <a:lstStyle/>
          <a:p>
            <a:endParaRPr lang="en-GB" dirty="0" smtClean="0"/>
          </a:p>
          <a:p>
            <a:r>
              <a:rPr lang="en-GB" sz="4000" dirty="0" err="1" smtClean="0"/>
              <a:t>Gweithgaredd</a:t>
            </a:r>
            <a:r>
              <a:rPr lang="en-GB" sz="4000" dirty="0" smtClean="0"/>
              <a:t> </a:t>
            </a:r>
            <a:r>
              <a:rPr lang="en-GB" sz="4000" dirty="0" err="1" smtClean="0"/>
              <a:t>grŵp</a:t>
            </a:r>
            <a:r>
              <a:rPr lang="en-GB" sz="4000" dirty="0" smtClean="0"/>
              <a:t>:</a:t>
            </a:r>
          </a:p>
          <a:p>
            <a:r>
              <a:rPr lang="en-GB" sz="4000" dirty="0" err="1" smtClean="0"/>
              <a:t>Rhestrwch</a:t>
            </a:r>
            <a:r>
              <a:rPr lang="en-GB" sz="4000" dirty="0" smtClean="0"/>
              <a:t> </a:t>
            </a:r>
            <a:r>
              <a:rPr lang="en-GB" sz="4000" dirty="0" err="1" smtClean="0"/>
              <a:t>yr</a:t>
            </a:r>
            <a:r>
              <a:rPr lang="en-GB" sz="4000" dirty="0" smtClean="0"/>
              <a:t> </a:t>
            </a:r>
            <a:r>
              <a:rPr lang="en-GB" sz="4000" dirty="0" err="1" smtClean="0"/>
              <a:t>heriau</a:t>
            </a:r>
            <a:r>
              <a:rPr lang="en-GB" sz="4000" dirty="0" smtClean="0"/>
              <a:t> </a:t>
            </a:r>
            <a:r>
              <a:rPr lang="en-GB" sz="4000" dirty="0" err="1" smtClean="0"/>
              <a:t>i</a:t>
            </a:r>
            <a:r>
              <a:rPr lang="en-GB" sz="4000" dirty="0" smtClean="0"/>
              <a:t> </a:t>
            </a:r>
            <a:r>
              <a:rPr lang="en-GB" sz="4000" dirty="0" err="1" smtClean="0"/>
              <a:t>weithredu</a:t>
            </a:r>
            <a:r>
              <a:rPr lang="en-GB" sz="4000" dirty="0" smtClean="0"/>
              <a:t> DSY </a:t>
            </a:r>
            <a:r>
              <a:rPr lang="en-GB" sz="4000" dirty="0" err="1" smtClean="0"/>
              <a:t>yn</a:t>
            </a:r>
            <a:r>
              <a:rPr lang="en-GB" sz="4000" dirty="0" smtClean="0"/>
              <a:t> y </a:t>
            </a:r>
            <a:r>
              <a:rPr lang="en-GB" sz="4000" dirty="0" err="1" smtClean="0"/>
              <a:t>dosbarth</a:t>
            </a:r>
            <a:r>
              <a:rPr lang="en-GB" sz="4000" dirty="0" smtClean="0"/>
              <a:t>.</a:t>
            </a:r>
            <a:endParaRPr lang="en-GB" sz="4000" dirty="0"/>
          </a:p>
        </p:txBody>
      </p:sp>
    </p:spTree>
    <p:extLst>
      <p:ext uri="{BB962C8B-B14F-4D97-AF65-F5344CB8AC3E}">
        <p14:creationId xmlns:p14="http://schemas.microsoft.com/office/powerpoint/2010/main" val="39368402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solidFill>
                  <a:srgbClr val="FF0000"/>
                </a:solidFill>
              </a:rPr>
              <a:t>Adnabod</a:t>
            </a:r>
            <a:r>
              <a:rPr lang="en-GB" dirty="0" smtClean="0">
                <a:solidFill>
                  <a:srgbClr val="FF0000"/>
                </a:solidFill>
              </a:rPr>
              <a:t> </a:t>
            </a:r>
            <a:r>
              <a:rPr lang="en-GB" dirty="0" err="1" smtClean="0">
                <a:solidFill>
                  <a:srgbClr val="FF0000"/>
                </a:solidFill>
              </a:rPr>
              <a:t>gwybodaeth</a:t>
            </a:r>
            <a:r>
              <a:rPr lang="en-GB" dirty="0" smtClean="0">
                <a:solidFill>
                  <a:srgbClr val="FF0000"/>
                </a:solidFill>
              </a:rPr>
              <a:t> </a:t>
            </a:r>
            <a:r>
              <a:rPr lang="en-GB" dirty="0" err="1" smtClean="0">
                <a:solidFill>
                  <a:srgbClr val="FF0000"/>
                </a:solidFill>
              </a:rPr>
              <a:t>allweddol</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rhan</a:t>
            </a:r>
            <a:r>
              <a:rPr lang="en-GB" dirty="0" smtClean="0">
                <a:solidFill>
                  <a:srgbClr val="FF0000"/>
                </a:solidFill>
              </a:rPr>
              <a:t> 1 </a:t>
            </a:r>
            <a:r>
              <a:rPr lang="en-GB" dirty="0" err="1" smtClean="0">
                <a:solidFill>
                  <a:srgbClr val="FF0000"/>
                </a:solidFill>
              </a:rPr>
              <a:t>o’r</a:t>
            </a:r>
            <a:r>
              <a:rPr lang="en-GB" dirty="0" smtClean="0">
                <a:solidFill>
                  <a:srgbClr val="FF0000"/>
                </a:solidFill>
              </a:rPr>
              <a:t> </a:t>
            </a:r>
            <a:r>
              <a:rPr lang="en-GB" dirty="0" err="1" smtClean="0">
                <a:solidFill>
                  <a:srgbClr val="FF0000"/>
                </a:solidFill>
              </a:rPr>
              <a:t>aseiniad</a:t>
            </a:r>
            <a:r>
              <a:rPr lang="en-GB" dirty="0" smtClean="0">
                <a:solidFill>
                  <a:srgbClr val="FF0000"/>
                </a:solidFill>
              </a:rPr>
              <a:t> </a:t>
            </a:r>
            <a:endParaRPr lang="en-GB" dirty="0">
              <a:solidFill>
                <a:srgbClr val="FF0000"/>
              </a:solidFill>
            </a:endParaRPr>
          </a:p>
        </p:txBody>
      </p:sp>
      <p:sp>
        <p:nvSpPr>
          <p:cNvPr id="3" name="Content Placeholder 2"/>
          <p:cNvSpPr>
            <a:spLocks noGrp="1"/>
          </p:cNvSpPr>
          <p:nvPr>
            <p:ph idx="1"/>
          </p:nvPr>
        </p:nvSpPr>
        <p:spPr/>
        <p:txBody>
          <a:bodyPr/>
          <a:lstStyle/>
          <a:p>
            <a:endParaRPr lang="en-GB" dirty="0" smtClean="0"/>
          </a:p>
          <a:p>
            <a:r>
              <a:rPr lang="en-GB" sz="4000" dirty="0" err="1" smtClean="0"/>
              <a:t>Meddwl</a:t>
            </a:r>
            <a:r>
              <a:rPr lang="en-GB" sz="4000" dirty="0" smtClean="0"/>
              <a:t> am </a:t>
            </a:r>
            <a:r>
              <a:rPr lang="en-GB" sz="4000" dirty="0" err="1" smtClean="0"/>
              <a:t>gyfeiriadau</a:t>
            </a:r>
            <a:r>
              <a:rPr lang="en-GB" sz="4000" dirty="0" smtClean="0"/>
              <a:t> </a:t>
            </a:r>
            <a:r>
              <a:rPr lang="en-GB" sz="4000" dirty="0" err="1" smtClean="0"/>
              <a:t>allweddol</a:t>
            </a:r>
            <a:r>
              <a:rPr lang="en-GB" sz="4000" dirty="0" smtClean="0"/>
              <a:t> a </a:t>
            </a:r>
            <a:r>
              <a:rPr lang="en-GB" sz="4000" dirty="0" err="1" smtClean="0"/>
              <a:t>naratif</a:t>
            </a:r>
            <a:r>
              <a:rPr lang="en-GB" sz="4000" dirty="0" smtClean="0"/>
              <a:t> y </a:t>
            </a:r>
            <a:r>
              <a:rPr lang="en-GB" sz="4000" dirty="0" err="1" smtClean="0"/>
              <a:t>sleidiau</a:t>
            </a:r>
            <a:r>
              <a:rPr lang="en-GB" sz="4000" dirty="0" smtClean="0"/>
              <a:t> </a:t>
            </a:r>
            <a:r>
              <a:rPr lang="en-GB" sz="4000" dirty="0" err="1" smtClean="0"/>
              <a:t>ar</a:t>
            </a:r>
            <a:r>
              <a:rPr lang="en-GB" sz="4000" dirty="0" smtClean="0"/>
              <a:t> </a:t>
            </a:r>
            <a:r>
              <a:rPr lang="en-GB" sz="4000" dirty="0" err="1" smtClean="0"/>
              <a:t>gyfer</a:t>
            </a:r>
            <a:r>
              <a:rPr lang="en-GB" sz="4000" dirty="0" smtClean="0"/>
              <a:t> </a:t>
            </a:r>
            <a:r>
              <a:rPr lang="en-GB" sz="4000" dirty="0" err="1" smtClean="0"/>
              <a:t>rhan</a:t>
            </a:r>
            <a:r>
              <a:rPr lang="en-GB" sz="4000" dirty="0" smtClean="0"/>
              <a:t> 1</a:t>
            </a:r>
            <a:endParaRPr lang="en-GB" sz="4000" dirty="0"/>
          </a:p>
        </p:txBody>
      </p:sp>
    </p:spTree>
    <p:extLst>
      <p:ext uri="{BB962C8B-B14F-4D97-AF65-F5344CB8AC3E}">
        <p14:creationId xmlns:p14="http://schemas.microsoft.com/office/powerpoint/2010/main" val="4124660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sz="2800" dirty="0">
              <a:latin typeface="Arial" pitchFamily="34" charset="0"/>
              <a:cs typeface="Arial" pitchFamily="34" charset="0"/>
            </a:endParaRPr>
          </a:p>
          <a:p>
            <a:r>
              <a:rPr lang="en-GB" sz="2800" dirty="0" err="1">
                <a:solidFill>
                  <a:srgbClr val="FF0000"/>
                </a:solidFill>
                <a:latin typeface="Arial" pitchFamily="34" charset="0"/>
                <a:cs typeface="Arial" pitchFamily="34" charset="0"/>
              </a:rPr>
              <a:t>Dyma</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ffordd</a:t>
            </a:r>
            <a:r>
              <a:rPr lang="en-GB" sz="2800" dirty="0">
                <a:solidFill>
                  <a:srgbClr val="FF0000"/>
                </a:solidFill>
                <a:latin typeface="Arial" pitchFamily="34" charset="0"/>
                <a:cs typeface="Arial" pitchFamily="34" charset="0"/>
              </a:rPr>
              <a:t> o </a:t>
            </a:r>
            <a:r>
              <a:rPr lang="en-GB" sz="2800" dirty="0" err="1">
                <a:solidFill>
                  <a:srgbClr val="FF0000"/>
                </a:solidFill>
                <a:latin typeface="Arial" pitchFamily="34" charset="0"/>
                <a:cs typeface="Arial" pitchFamily="34" charset="0"/>
              </a:rPr>
              <a:t>ddisgrifio</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dysgu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ble</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mae’r</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sgiliau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prosesu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neu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sgiliau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ymholi</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yn</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cael</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eu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defnyddio</a:t>
            </a:r>
            <a:r>
              <a:rPr lang="en-GB"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i</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gasglu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tystiolaeth</a:t>
            </a:r>
            <a:r>
              <a:rPr lang="en-GB"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i</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brofi</a:t>
            </a:r>
            <a:r>
              <a:rPr lang="en-GB" sz="2800" dirty="0">
                <a:solidFill>
                  <a:srgbClr val="FF0000"/>
                </a:solidFill>
                <a:latin typeface="Arial" pitchFamily="34" charset="0"/>
                <a:cs typeface="Arial" pitchFamily="34" charset="0"/>
              </a:rPr>
              <a:t> </a:t>
            </a:r>
            <a:r>
              <a:rPr lang="en-US" sz="2800" dirty="0">
                <a:solidFill>
                  <a:srgbClr val="FF0000"/>
                </a:solidFill>
                <a:latin typeface="Arial" pitchFamily="34" charset="0"/>
                <a:cs typeface="Arial" pitchFamily="34" charset="0"/>
              </a:rPr>
              <a:t>a all </a:t>
            </a:r>
            <a:r>
              <a:rPr lang="en-US" sz="2800" dirty="0" err="1">
                <a:solidFill>
                  <a:srgbClr val="FF0000"/>
                </a:solidFill>
                <a:latin typeface="Arial" pitchFamily="34" charset="0"/>
                <a:cs typeface="Arial" pitchFamily="34" charset="0"/>
              </a:rPr>
              <a:t>rhai</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syniadau</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esbonio</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ffenomenau</a:t>
            </a:r>
            <a:r>
              <a:rPr lang="en-US" sz="2800" dirty="0">
                <a:solidFill>
                  <a:srgbClr val="FF0000"/>
                </a:solidFill>
                <a:latin typeface="Arial" pitchFamily="34" charset="0"/>
                <a:cs typeface="Arial" pitchFamily="34" charset="0"/>
              </a:rPr>
              <a:t> a </a:t>
            </a:r>
            <a:r>
              <a:rPr lang="en-US" sz="2800" dirty="0" err="1">
                <a:solidFill>
                  <a:srgbClr val="FF0000"/>
                </a:solidFill>
                <a:latin typeface="Arial" pitchFamily="34" charset="0"/>
                <a:cs typeface="Arial" pitchFamily="34" charset="0"/>
              </a:rPr>
              <a:t>digwyddiadau</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yn</a:t>
            </a:r>
            <a:r>
              <a:rPr lang="en-US" sz="2800" dirty="0">
                <a:solidFill>
                  <a:srgbClr val="FF0000"/>
                </a:solidFill>
                <a:latin typeface="Arial" pitchFamily="34" charset="0"/>
                <a:cs typeface="Arial" pitchFamily="34" charset="0"/>
              </a:rPr>
              <a:t> y </a:t>
            </a:r>
            <a:r>
              <a:rPr lang="en-US" sz="2800" dirty="0" err="1">
                <a:solidFill>
                  <a:srgbClr val="FF0000"/>
                </a:solidFill>
                <a:latin typeface="Arial" pitchFamily="34" charset="0"/>
                <a:cs typeface="Arial" pitchFamily="34" charset="0"/>
              </a:rPr>
              <a:t>byd</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o'n</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cwmpas</a:t>
            </a:r>
            <a:r>
              <a:rPr lang="en-GB" sz="2800" dirty="0">
                <a:solidFill>
                  <a:srgbClr val="FF0000"/>
                </a:solidFill>
                <a:latin typeface="Arial" pitchFamily="34" charset="0"/>
                <a:cs typeface="Arial" pitchFamily="34" charset="0"/>
              </a:rPr>
              <a:t>.</a:t>
            </a:r>
          </a:p>
          <a:p>
            <a:endParaRPr lang="en-GB" sz="2800" dirty="0">
              <a:solidFill>
                <a:srgbClr val="FF0000"/>
              </a:solidFill>
              <a:latin typeface="Arial" pitchFamily="34" charset="0"/>
              <a:cs typeface="Arial" pitchFamily="34" charset="0"/>
            </a:endParaRPr>
          </a:p>
          <a:p>
            <a:r>
              <a:rPr lang="en-GB" sz="2800" dirty="0">
                <a:solidFill>
                  <a:srgbClr val="FF0000"/>
                </a:solidFill>
                <a:latin typeface="Arial" pitchFamily="34" charset="0"/>
                <a:cs typeface="Arial" pitchFamily="34" charset="0"/>
              </a:rPr>
              <a:t>Gweler: </a:t>
            </a:r>
            <a:r>
              <a:rPr lang="en-GB" sz="2800" dirty="0" err="1">
                <a:solidFill>
                  <a:srgbClr val="FF0000"/>
                </a:solidFill>
                <a:latin typeface="Arial" pitchFamily="34" charset="0"/>
                <a:cs typeface="Arial" pitchFamily="34" charset="0"/>
              </a:rPr>
              <a:t>Harlen</a:t>
            </a:r>
            <a:r>
              <a:rPr lang="en-GB" sz="2800" dirty="0">
                <a:solidFill>
                  <a:srgbClr val="FF0000"/>
                </a:solidFill>
                <a:latin typeface="Arial" pitchFamily="34" charset="0"/>
                <a:cs typeface="Arial" pitchFamily="34" charset="0"/>
              </a:rPr>
              <a:t>, W. (2009) “Enquiry and good science teaching”, </a:t>
            </a:r>
            <a:r>
              <a:rPr lang="en-GB" sz="2800" i="1" dirty="0">
                <a:solidFill>
                  <a:srgbClr val="FF0000"/>
                </a:solidFill>
                <a:latin typeface="Arial" pitchFamily="34" charset="0"/>
                <a:cs typeface="Arial" pitchFamily="34" charset="0"/>
              </a:rPr>
              <a:t>Primary Science</a:t>
            </a:r>
            <a:r>
              <a:rPr lang="en-GB" sz="2800" dirty="0">
                <a:solidFill>
                  <a:srgbClr val="FF0000"/>
                </a:solidFill>
                <a:latin typeface="Arial" pitchFamily="34" charset="0"/>
                <a:cs typeface="Arial" pitchFamily="34" charset="0"/>
              </a:rPr>
              <a:t>, 106, January, p5-8.</a:t>
            </a:r>
          </a:p>
          <a:p>
            <a:r>
              <a:rPr lang="en-US" dirty="0" smtClean="0"/>
              <a:t>(</a:t>
            </a:r>
            <a:r>
              <a:rPr lang="en-US" dirty="0" err="1" smtClean="0"/>
              <a:t>Ar</a:t>
            </a:r>
            <a:r>
              <a:rPr lang="en-US" dirty="0" smtClean="0"/>
              <a:t> Moodle) </a:t>
            </a:r>
            <a:endParaRPr lang="en-US" dirty="0"/>
          </a:p>
        </p:txBody>
      </p:sp>
      <p:sp>
        <p:nvSpPr>
          <p:cNvPr id="3" name="Title 2"/>
          <p:cNvSpPr>
            <a:spLocks noGrp="1"/>
          </p:cNvSpPr>
          <p:nvPr>
            <p:ph type="title"/>
          </p:nvPr>
        </p:nvSpPr>
        <p:spPr/>
        <p:txBody>
          <a:bodyPr>
            <a:normAutofit/>
          </a:bodyPr>
          <a:lstStyle/>
          <a:p>
            <a:r>
              <a:rPr lang="en-GB" dirty="0" err="1">
                <a:latin typeface="Arial" pitchFamily="34" charset="0"/>
                <a:cs typeface="Arial" pitchFamily="34" charset="0"/>
              </a:rPr>
              <a:t>Dysgu</a:t>
            </a:r>
            <a:r>
              <a:rPr lang="en-GB" dirty="0">
                <a:latin typeface="Arial" pitchFamily="34" charset="0"/>
                <a:cs typeface="Arial" pitchFamily="34" charset="0"/>
              </a:rPr>
              <a:t> </a:t>
            </a:r>
            <a:r>
              <a:rPr lang="en-GB" dirty="0" err="1">
                <a:effectLst/>
                <a:latin typeface="Arial" pitchFamily="34" charset="0"/>
                <a:cs typeface="Arial" pitchFamily="34" charset="0"/>
              </a:rPr>
              <a:t>drwy</a:t>
            </a:r>
            <a:r>
              <a:rPr lang="en-GB" dirty="0">
                <a:latin typeface="Arial" pitchFamily="34" charset="0"/>
                <a:cs typeface="Arial" pitchFamily="34" charset="0"/>
              </a:rPr>
              <a:t> </a:t>
            </a:r>
            <a:r>
              <a:rPr lang="en-GB" dirty="0" err="1">
                <a:latin typeface="Arial" pitchFamily="34" charset="0"/>
                <a:cs typeface="Arial" pitchFamily="34" charset="0"/>
              </a:rPr>
              <a:t>ymholiad</a:t>
            </a:r>
            <a:r>
              <a:rPr lang="en-GB" dirty="0">
                <a:latin typeface="Arial" pitchFamily="34" charset="0"/>
                <a:cs typeface="Arial" pitchFamily="34" charset="0"/>
              </a:rPr>
              <a:t> </a:t>
            </a:r>
            <a:r>
              <a:rPr lang="en-GB" dirty="0" err="1">
                <a:latin typeface="Arial" pitchFamily="34" charset="0"/>
                <a:cs typeface="Arial" pitchFamily="34" charset="0"/>
              </a:rPr>
              <a:t>gwyddonol</a:t>
            </a:r>
            <a:endParaRPr lang="en-US" dirty="0"/>
          </a:p>
        </p:txBody>
      </p:sp>
    </p:spTree>
    <p:extLst>
      <p:ext uri="{BB962C8B-B14F-4D97-AF65-F5344CB8AC3E}">
        <p14:creationId xmlns:p14="http://schemas.microsoft.com/office/powerpoint/2010/main" val="32018472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err="1">
                <a:latin typeface="Arial" pitchFamily="34" charset="0"/>
                <a:cs typeface="Arial" pitchFamily="34" charset="0"/>
              </a:rPr>
              <a:t>Rydym</a:t>
            </a:r>
            <a:r>
              <a:rPr lang="en-GB" dirty="0">
                <a:latin typeface="Arial" pitchFamily="34" charset="0"/>
                <a:cs typeface="Arial" pitchFamily="34" charset="0"/>
              </a:rPr>
              <a:t> </a:t>
            </a:r>
            <a:r>
              <a:rPr lang="en-GB" dirty="0" err="1">
                <a:latin typeface="Arial" pitchFamily="34" charset="0"/>
                <a:cs typeface="Arial" pitchFamily="34" charset="0"/>
              </a:rPr>
              <a:t>eisiau</a:t>
            </a:r>
            <a:r>
              <a:rPr lang="en-GB" dirty="0">
                <a:latin typeface="Arial" pitchFamily="34" charset="0"/>
                <a:cs typeface="Arial" pitchFamily="34" charset="0"/>
              </a:rPr>
              <a:t> </a:t>
            </a:r>
            <a:r>
              <a:rPr lang="en-GB" dirty="0" err="1">
                <a:latin typeface="Arial" pitchFamily="34" charset="0"/>
                <a:cs typeface="Arial" pitchFamily="34" charset="0"/>
              </a:rPr>
              <a:t>datblygu</a:t>
            </a:r>
            <a:r>
              <a:rPr lang="en-GB" dirty="0">
                <a:latin typeface="Arial" pitchFamily="34" charset="0"/>
                <a:cs typeface="Arial" pitchFamily="34" charset="0"/>
              </a:rPr>
              <a:t> </a:t>
            </a:r>
            <a:r>
              <a:rPr lang="en-GB" i="1" dirty="0" err="1">
                <a:latin typeface="Arial" pitchFamily="34" charset="0"/>
                <a:cs typeface="Arial" pitchFamily="34" charset="0"/>
              </a:rPr>
              <a:t>dealltwriaeth</a:t>
            </a:r>
            <a:r>
              <a:rPr lang="en-GB" dirty="0">
                <a:latin typeface="Arial" pitchFamily="34" charset="0"/>
                <a:cs typeface="Arial" pitchFamily="34" charset="0"/>
              </a:rPr>
              <a:t>, ac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hyn</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dibynnu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ddysgwyr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pethau</a:t>
            </a:r>
            <a:r>
              <a:rPr lang="en-GB" dirty="0">
                <a:latin typeface="Arial" pitchFamily="34" charset="0"/>
                <a:cs typeface="Arial" pitchFamily="34" charset="0"/>
              </a:rPr>
              <a:t> </a:t>
            </a:r>
            <a:r>
              <a:rPr lang="en-GB" dirty="0" err="1">
                <a:latin typeface="Arial" pitchFamily="34" charset="0"/>
                <a:cs typeface="Arial" pitchFamily="34" charset="0"/>
              </a:rPr>
              <a:t>allan</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hunain</a:t>
            </a:r>
            <a:r>
              <a:rPr lang="en-GB" dirty="0">
                <a:latin typeface="Arial" pitchFamily="34" charset="0"/>
                <a:cs typeface="Arial" pitchFamily="34" charset="0"/>
              </a:rPr>
              <a:t>.</a:t>
            </a:r>
          </a:p>
          <a:p>
            <a:pPr marL="109728" indent="0">
              <a:buNone/>
            </a:pPr>
            <a:endParaRPr lang="en-GB" dirty="0">
              <a:latin typeface="Arial" pitchFamily="34" charset="0"/>
              <a:cs typeface="Arial" pitchFamily="34" charset="0"/>
            </a:endParaRPr>
          </a:p>
          <a:p>
            <a:r>
              <a:rPr lang="en-GB" dirty="0" err="1">
                <a:latin typeface="Arial" pitchFamily="34" charset="0"/>
                <a:cs typeface="Arial" pitchFamily="34" charset="0"/>
              </a:rPr>
              <a:t>Mae’n</a:t>
            </a:r>
            <a:r>
              <a:rPr lang="en-GB" dirty="0">
                <a:latin typeface="Arial" pitchFamily="34" charset="0"/>
                <a:cs typeface="Arial" pitchFamily="34" charset="0"/>
              </a:rPr>
              <a:t> </a:t>
            </a:r>
            <a:r>
              <a:rPr lang="en-GB" dirty="0" err="1">
                <a:latin typeface="Arial" pitchFamily="34" charset="0"/>
                <a:cs typeface="Arial" pitchFamily="34" charset="0"/>
              </a:rPr>
              <a:t>adlewyrchu</a:t>
            </a:r>
            <a:r>
              <a:rPr lang="en-GB" dirty="0">
                <a:latin typeface="Arial" pitchFamily="34" charset="0"/>
                <a:cs typeface="Arial" pitchFamily="34" charset="0"/>
              </a:rPr>
              <a:t> y </a:t>
            </a:r>
            <a:r>
              <a:rPr lang="en-GB" dirty="0" err="1">
                <a:latin typeface="Arial" pitchFamily="34" charset="0"/>
                <a:cs typeface="Arial" pitchFamily="34" charset="0"/>
              </a:rPr>
              <a:t>ffordd</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gwyddonwyr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Maent</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defnyddio</a:t>
            </a:r>
            <a:r>
              <a:rPr lang="en-GB" dirty="0">
                <a:latin typeface="Arial" pitchFamily="34" charset="0"/>
                <a:cs typeface="Arial" pitchFamily="34" charset="0"/>
              </a:rPr>
              <a:t> </a:t>
            </a:r>
            <a:r>
              <a:rPr lang="en-GB" dirty="0" err="1">
                <a:latin typeface="Arial" pitchFamily="34" charset="0"/>
                <a:cs typeface="Arial" pitchFamily="34" charset="0"/>
              </a:rPr>
              <a:t>syniadau</a:t>
            </a:r>
            <a:r>
              <a:rPr lang="en-GB" dirty="0">
                <a:latin typeface="Arial" pitchFamily="34" charset="0"/>
                <a:cs typeface="Arial" pitchFamily="34" charset="0"/>
              </a:rPr>
              <a:t> </a:t>
            </a:r>
            <a:r>
              <a:rPr lang="en-GB" dirty="0" err="1" smtClean="0">
                <a:latin typeface="Arial" pitchFamily="34" charset="0"/>
                <a:cs typeface="Arial" pitchFamily="34" charset="0"/>
              </a:rPr>
              <a:t>gyntaf</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rhagfynegiadau</a:t>
            </a:r>
            <a:r>
              <a:rPr lang="en-GB" dirty="0">
                <a:latin typeface="Arial" pitchFamily="34" charset="0"/>
                <a:cs typeface="Arial" pitchFamily="34" charset="0"/>
              </a:rPr>
              <a:t> ac </a:t>
            </a:r>
            <a:r>
              <a:rPr lang="en-GB" dirty="0" err="1">
                <a:latin typeface="Arial" pitchFamily="34" charset="0"/>
                <a:cs typeface="Arial" pitchFamily="34" charset="0"/>
              </a:rPr>
              <a:t>yna’n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arsylwadau</a:t>
            </a:r>
            <a:r>
              <a:rPr lang="en-GB" dirty="0">
                <a:latin typeface="Arial" pitchFamily="34" charset="0"/>
                <a:cs typeface="Arial" pitchFamily="34" charset="0"/>
              </a:rPr>
              <a:t> </a:t>
            </a:r>
            <a:r>
              <a:rPr lang="en-US" dirty="0" err="1">
                <a:latin typeface="Arial" pitchFamily="34" charset="0"/>
                <a:cs typeface="Arial" pitchFamily="34" charset="0"/>
              </a:rPr>
              <a:t>i</a:t>
            </a:r>
            <a:r>
              <a:rPr lang="en-GB" dirty="0">
                <a:latin typeface="Arial" pitchFamily="34" charset="0"/>
                <a:cs typeface="Arial" pitchFamily="34" charset="0"/>
              </a:rPr>
              <a:t> weld </a:t>
            </a:r>
            <a:r>
              <a:rPr lang="en-GB" dirty="0" err="1">
                <a:latin typeface="Arial" pitchFamily="34" charset="0"/>
                <a:cs typeface="Arial" pitchFamily="34" charset="0"/>
              </a:rPr>
              <a:t>os</a:t>
            </a:r>
            <a:r>
              <a:rPr lang="en-GB" dirty="0">
                <a:latin typeface="Arial" pitchFamily="34" charset="0"/>
                <a:cs typeface="Arial" pitchFamily="34" charset="0"/>
              </a:rPr>
              <a:t> </a:t>
            </a:r>
            <a:r>
              <a:rPr lang="en-GB" dirty="0" err="1">
                <a:latin typeface="Arial" pitchFamily="34" charset="0"/>
                <a:cs typeface="Arial" pitchFamily="34" charset="0"/>
              </a:rPr>
              <a:t>oedd</a:t>
            </a:r>
            <a:r>
              <a:rPr lang="en-GB" dirty="0">
                <a:latin typeface="Arial" pitchFamily="34" charset="0"/>
                <a:cs typeface="Arial" pitchFamily="34" charset="0"/>
              </a:rPr>
              <a:t> y </a:t>
            </a:r>
            <a:r>
              <a:rPr lang="en-GB" dirty="0" err="1">
                <a:latin typeface="Arial" pitchFamily="34" charset="0"/>
                <a:cs typeface="Arial" pitchFamily="34" charset="0"/>
              </a:rPr>
              <a:t>rhagfynegiadau</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cefnogi’r</a:t>
            </a:r>
            <a:r>
              <a:rPr lang="en-GB" dirty="0">
                <a:latin typeface="Arial" pitchFamily="34" charset="0"/>
                <a:cs typeface="Arial" pitchFamily="34" charset="0"/>
              </a:rPr>
              <a:t> </a:t>
            </a:r>
            <a:r>
              <a:rPr lang="en-GB" dirty="0" err="1">
                <a:latin typeface="Arial" pitchFamily="34" charset="0"/>
                <a:cs typeface="Arial" pitchFamily="34" charset="0"/>
              </a:rPr>
              <a:t>ffeithiau</a:t>
            </a:r>
            <a:r>
              <a:rPr lang="en-GB" dirty="0">
                <a:latin typeface="Arial" pitchFamily="34" charset="0"/>
                <a:cs typeface="Arial" pitchFamily="34" charset="0"/>
              </a:rPr>
              <a:t>.</a:t>
            </a:r>
          </a:p>
          <a:p>
            <a:pPr>
              <a:buNone/>
            </a:pPr>
            <a:endParaRPr lang="en-GB" dirty="0">
              <a:latin typeface="Arial" pitchFamily="34" charset="0"/>
              <a:cs typeface="Arial" pitchFamily="34" charset="0"/>
            </a:endParaRPr>
          </a:p>
          <a:p>
            <a:r>
              <a:rPr lang="en-GB" dirty="0" err="1">
                <a:solidFill>
                  <a:srgbClr val="FF0000"/>
                </a:solidFill>
                <a:latin typeface="Arial" pitchFamily="34" charset="0"/>
                <a:cs typeface="Arial" pitchFamily="34" charset="0"/>
              </a:rPr>
              <a:t>Mae’n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unol</a:t>
            </a:r>
            <a:r>
              <a:rPr lang="en-GB" dirty="0">
                <a:solidFill>
                  <a:srgbClr val="FF0000"/>
                </a:solidFill>
                <a:latin typeface="Arial" pitchFamily="34" charset="0"/>
                <a:cs typeface="Arial" pitchFamily="34" charset="0"/>
              </a:rPr>
              <a:t> â </a:t>
            </a:r>
            <a:r>
              <a:rPr lang="en-GB" dirty="0" err="1">
                <a:solidFill>
                  <a:srgbClr val="FF0000"/>
                </a:solidFill>
                <a:latin typeface="Arial" pitchFamily="34" charset="0"/>
                <a:cs typeface="Arial" pitchFamily="34" charset="0"/>
              </a:rPr>
              <a:t>sut</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plant </a:t>
            </a:r>
            <a:r>
              <a:rPr lang="en-GB" dirty="0" err="1">
                <a:solidFill>
                  <a:srgbClr val="FF0000"/>
                </a:solidFill>
                <a:latin typeface="Arial" pitchFamily="34" charset="0"/>
                <a:cs typeface="Arial" pitchFamily="34" charset="0"/>
              </a:rPr>
              <a:t>yn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dysgu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Ar</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lefel</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cynradd</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meddwl</a:t>
            </a:r>
            <a:r>
              <a:rPr lang="en-GB" dirty="0">
                <a:solidFill>
                  <a:srgbClr val="FF0000"/>
                </a:solidFill>
                <a:latin typeface="Arial" pitchFamily="34" charset="0"/>
                <a:cs typeface="Arial" pitchFamily="34" charset="0"/>
              </a:rPr>
              <a:t> a </a:t>
            </a:r>
            <a:r>
              <a:rPr lang="en-GB" dirty="0" err="1">
                <a:solidFill>
                  <a:srgbClr val="FF0000"/>
                </a:solidFill>
                <a:latin typeface="Arial" pitchFamily="34" charset="0"/>
                <a:cs typeface="Arial" pitchFamily="34" charset="0"/>
              </a:rPr>
              <a:t>gwneud</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wedi</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eu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cysylltu’n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agos</a:t>
            </a:r>
            <a:r>
              <a:rPr lang="en-GB" dirty="0">
                <a:solidFill>
                  <a:srgbClr val="FF0000"/>
                </a:solidFill>
                <a:latin typeface="Arial" pitchFamily="34" charset="0"/>
                <a:cs typeface="Arial" pitchFamily="34" charset="0"/>
              </a:rPr>
              <a:t> ac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dealltwriaeth</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yn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dibynnu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ar</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sut</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plant </a:t>
            </a:r>
            <a:r>
              <a:rPr lang="en-GB" dirty="0" err="1">
                <a:solidFill>
                  <a:srgbClr val="FF0000"/>
                </a:solidFill>
                <a:latin typeface="Arial" pitchFamily="34" charset="0"/>
                <a:cs typeface="Arial" pitchFamily="34" charset="0"/>
              </a:rPr>
              <a:t>yn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gallu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gweld</a:t>
            </a:r>
            <a:r>
              <a:rPr lang="en-GB" dirty="0">
                <a:solidFill>
                  <a:srgbClr val="FF0000"/>
                </a:solidFill>
                <a:latin typeface="Arial" pitchFamily="34" charset="0"/>
                <a:cs typeface="Arial" pitchFamily="34" charset="0"/>
              </a:rPr>
              <a:t> a </a:t>
            </a:r>
            <a:r>
              <a:rPr lang="en-GB" dirty="0" err="1">
                <a:solidFill>
                  <a:srgbClr val="FF0000"/>
                </a:solidFill>
                <a:latin typeface="Arial" pitchFamily="34" charset="0"/>
                <a:cs typeface="Arial" pitchFamily="34" charset="0"/>
              </a:rPr>
              <a:t>datrys</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pethau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eu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hunain</a:t>
            </a:r>
            <a:r>
              <a:rPr lang="en-GB" dirty="0">
                <a:solidFill>
                  <a:srgbClr val="FF0000"/>
                </a:solidFill>
                <a:latin typeface="Arial" pitchFamily="34" charset="0"/>
                <a:cs typeface="Arial" pitchFamily="34" charset="0"/>
              </a:rPr>
              <a:t>.</a:t>
            </a:r>
          </a:p>
          <a:p>
            <a:endParaRPr lang="en-US" dirty="0"/>
          </a:p>
        </p:txBody>
      </p:sp>
      <p:sp>
        <p:nvSpPr>
          <p:cNvPr id="3" name="Title 2"/>
          <p:cNvSpPr>
            <a:spLocks noGrp="1"/>
          </p:cNvSpPr>
          <p:nvPr>
            <p:ph type="title"/>
          </p:nvPr>
        </p:nvSpPr>
        <p:spPr>
          <a:xfrm>
            <a:off x="1097280" y="433953"/>
            <a:ext cx="10058400" cy="1016804"/>
          </a:xfrm>
        </p:spPr>
        <p:txBody>
          <a:bodyPr>
            <a:normAutofit/>
          </a:bodyPr>
          <a:lstStyle/>
          <a:p>
            <a:r>
              <a:rPr lang="en-GB" sz="4000" dirty="0">
                <a:effectLst/>
                <a:latin typeface="Arial" pitchFamily="34" charset="0"/>
                <a:cs typeface="Arial" pitchFamily="34" charset="0"/>
              </a:rPr>
              <a:t>Pam </a:t>
            </a:r>
            <a:r>
              <a:rPr lang="en-GB" sz="4000" dirty="0" smtClean="0">
                <a:effectLst/>
                <a:latin typeface="Arial" pitchFamily="34" charset="0"/>
                <a:cs typeface="Arial" pitchFamily="34" charset="0"/>
              </a:rPr>
              <a:t>bod </a:t>
            </a:r>
            <a:r>
              <a:rPr lang="en-GB" sz="4000" dirty="0">
                <a:effectLst/>
                <a:latin typeface="Arial" pitchFamily="34" charset="0"/>
                <a:cs typeface="Arial" pitchFamily="34" charset="0"/>
              </a:rPr>
              <a:t>y math </a:t>
            </a:r>
            <a:r>
              <a:rPr lang="en-GB" sz="4000" dirty="0" err="1" smtClean="0">
                <a:effectLst/>
                <a:latin typeface="Arial" pitchFamily="34" charset="0"/>
                <a:cs typeface="Arial" pitchFamily="34" charset="0"/>
              </a:rPr>
              <a:t>hwn</a:t>
            </a:r>
            <a:r>
              <a:rPr lang="en-GB" sz="4000" dirty="0" smtClean="0">
                <a:effectLst/>
                <a:latin typeface="Arial" pitchFamily="34" charset="0"/>
                <a:cs typeface="Arial" pitchFamily="34" charset="0"/>
              </a:rPr>
              <a:t> </a:t>
            </a:r>
            <a:r>
              <a:rPr lang="en-GB" sz="4000" dirty="0">
                <a:effectLst/>
                <a:latin typeface="Arial" pitchFamily="34" charset="0"/>
                <a:cs typeface="Arial" pitchFamily="34" charset="0"/>
              </a:rPr>
              <a:t>o </a:t>
            </a:r>
            <a:r>
              <a:rPr lang="en-GB" sz="4000" dirty="0" err="1">
                <a:effectLst/>
                <a:latin typeface="Arial" pitchFamily="34" charset="0"/>
                <a:cs typeface="Arial" pitchFamily="34" charset="0"/>
              </a:rPr>
              <a:t>ddysgu’n</a:t>
            </a:r>
            <a:r>
              <a:rPr lang="en-GB" sz="4000" dirty="0">
                <a:effectLst/>
                <a:latin typeface="Arial" pitchFamily="34" charset="0"/>
                <a:cs typeface="Arial" pitchFamily="34" charset="0"/>
              </a:rPr>
              <a:t> </a:t>
            </a:r>
            <a:r>
              <a:rPr lang="en-GB" sz="4000" dirty="0" err="1">
                <a:effectLst/>
                <a:latin typeface="Arial" pitchFamily="34" charset="0"/>
                <a:cs typeface="Arial" pitchFamily="34" charset="0"/>
              </a:rPr>
              <a:t>bwysig</a:t>
            </a:r>
            <a:r>
              <a:rPr lang="en-GB" sz="4000" dirty="0">
                <a:effectLst/>
                <a:latin typeface="Arial" pitchFamily="34" charset="0"/>
                <a:cs typeface="Arial" pitchFamily="34" charset="0"/>
              </a:rPr>
              <a:t>? </a:t>
            </a:r>
            <a:endParaRPr lang="en-US" sz="4000" dirty="0">
              <a:effectLst/>
            </a:endParaRPr>
          </a:p>
        </p:txBody>
      </p:sp>
    </p:spTree>
    <p:extLst>
      <p:ext uri="{BB962C8B-B14F-4D97-AF65-F5344CB8AC3E}">
        <p14:creationId xmlns:p14="http://schemas.microsoft.com/office/powerpoint/2010/main" val="19477339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Goblygiadau</a:t>
            </a:r>
            <a:r>
              <a:rPr lang="en-GB" dirty="0" smtClean="0"/>
              <a:t> Adroddiad </a:t>
            </a:r>
            <a:r>
              <a:rPr lang="en-GB" dirty="0" smtClean="0">
                <a:solidFill>
                  <a:srgbClr val="FF0000"/>
                </a:solidFill>
              </a:rPr>
              <a:t>Donaldson </a:t>
            </a:r>
            <a:r>
              <a:rPr lang="en-GB" dirty="0" smtClean="0"/>
              <a:t>(2015) </a:t>
            </a:r>
            <a:r>
              <a:rPr lang="en-GB" dirty="0" err="1"/>
              <a:t>i</a:t>
            </a:r>
            <a:r>
              <a:rPr lang="en-GB" dirty="0" err="1" smtClean="0"/>
              <a:t>’r</a:t>
            </a:r>
            <a:r>
              <a:rPr lang="en-GB" dirty="0" smtClean="0"/>
              <a:t> </a:t>
            </a:r>
            <a:r>
              <a:rPr lang="en-GB" dirty="0" err="1" smtClean="0"/>
              <a:t>dyfodol</a:t>
            </a:r>
            <a:endParaRPr lang="en-GB" dirty="0"/>
          </a:p>
        </p:txBody>
      </p:sp>
      <p:sp>
        <p:nvSpPr>
          <p:cNvPr id="3" name="Content Placeholder 2"/>
          <p:cNvSpPr>
            <a:spLocks noGrp="1"/>
          </p:cNvSpPr>
          <p:nvPr>
            <p:ph idx="1"/>
          </p:nvPr>
        </p:nvSpPr>
        <p:spPr/>
        <p:txBody>
          <a:bodyPr>
            <a:normAutofit/>
          </a:bodyPr>
          <a:lstStyle/>
          <a:p>
            <a:r>
              <a:rPr lang="en-GB" sz="2400" b="1" dirty="0"/>
              <a:t>Sail </a:t>
            </a:r>
            <a:r>
              <a:rPr lang="en-GB" sz="2400" b="1" dirty="0" err="1"/>
              <a:t>Resymegol</a:t>
            </a:r>
            <a:r>
              <a:rPr lang="en-GB" sz="2400" b="1" dirty="0"/>
              <a:t> </a:t>
            </a:r>
            <a:endParaRPr lang="en-GB" sz="2400" dirty="0"/>
          </a:p>
          <a:p>
            <a:r>
              <a:rPr lang="en-GB" sz="2400" dirty="0"/>
              <a:t>Mae </a:t>
            </a:r>
            <a:r>
              <a:rPr lang="en-GB" sz="2400" dirty="0" err="1"/>
              <a:t>cysylltiad</a:t>
            </a:r>
            <a:r>
              <a:rPr lang="en-GB" sz="2400" dirty="0"/>
              <a:t> </a:t>
            </a:r>
            <a:r>
              <a:rPr lang="en-GB" sz="2400" dirty="0" err="1"/>
              <a:t>agos</a:t>
            </a:r>
            <a:r>
              <a:rPr lang="en-GB" sz="2400" dirty="0"/>
              <a:t> </a:t>
            </a:r>
            <a:r>
              <a:rPr lang="en-GB" sz="2400" dirty="0" err="1"/>
              <a:t>rhwng</a:t>
            </a:r>
            <a:r>
              <a:rPr lang="en-GB" sz="2400" dirty="0"/>
              <a:t> </a:t>
            </a:r>
            <a:r>
              <a:rPr lang="en-GB" sz="2400" dirty="0" err="1"/>
              <a:t>gwyddoniaeth</a:t>
            </a:r>
            <a:r>
              <a:rPr lang="en-GB" sz="2400" dirty="0"/>
              <a:t> a </a:t>
            </a:r>
            <a:r>
              <a:rPr lang="en-GB" sz="2400" dirty="0" err="1"/>
              <a:t>thechnoleg</a:t>
            </a:r>
            <a:r>
              <a:rPr lang="en-GB" sz="2400" dirty="0"/>
              <a:t>, ac </a:t>
            </a:r>
            <a:r>
              <a:rPr lang="en-GB" sz="2400" dirty="0" err="1"/>
              <a:t>mae’r</a:t>
            </a:r>
            <a:r>
              <a:rPr lang="en-GB" sz="2400" dirty="0"/>
              <a:t> </a:t>
            </a:r>
            <a:r>
              <a:rPr lang="en-GB" sz="2400" dirty="0" err="1"/>
              <a:t>ddwy’n</a:t>
            </a:r>
            <a:r>
              <a:rPr lang="en-GB" sz="2400" dirty="0"/>
              <a:t> </a:t>
            </a:r>
            <a:r>
              <a:rPr lang="en-GB" sz="2400" dirty="0" err="1"/>
              <a:t>dibynnu</a:t>
            </a:r>
            <a:r>
              <a:rPr lang="en-GB" sz="2400" dirty="0"/>
              <a:t> </a:t>
            </a:r>
            <a:r>
              <a:rPr lang="en-GB" sz="2400" dirty="0" err="1"/>
              <a:t>ar</a:t>
            </a:r>
            <a:r>
              <a:rPr lang="en-GB" sz="2400" dirty="0"/>
              <a:t> </a:t>
            </a:r>
            <a:r>
              <a:rPr lang="en-GB" sz="2400" dirty="0" err="1"/>
              <a:t>ei</a:t>
            </a:r>
            <a:r>
              <a:rPr lang="en-GB" sz="2400" dirty="0"/>
              <a:t> </a:t>
            </a:r>
            <a:r>
              <a:rPr lang="en-GB" sz="2400" dirty="0" err="1"/>
              <a:t>gilydd</a:t>
            </a:r>
            <a:r>
              <a:rPr lang="en-GB" sz="2400" dirty="0"/>
              <a:t>. Mae </a:t>
            </a:r>
            <a:r>
              <a:rPr lang="en-GB" sz="2400" dirty="0" err="1"/>
              <a:t>gwyddoniaeth</a:t>
            </a:r>
            <a:r>
              <a:rPr lang="en-GB" sz="2400" dirty="0"/>
              <a:t> </a:t>
            </a:r>
            <a:r>
              <a:rPr lang="en-GB" sz="2400" dirty="0" err="1"/>
              <a:t>yn</a:t>
            </a:r>
            <a:r>
              <a:rPr lang="en-GB" sz="2400" dirty="0"/>
              <a:t> </a:t>
            </a:r>
            <a:r>
              <a:rPr lang="en-GB" sz="2400" dirty="0" err="1"/>
              <a:t>golygu</a:t>
            </a:r>
            <a:r>
              <a:rPr lang="en-GB" sz="2400" dirty="0"/>
              <a:t> </a:t>
            </a:r>
            <a:r>
              <a:rPr lang="en-GB" sz="2400" dirty="0" err="1"/>
              <a:t>cael</a:t>
            </a:r>
            <a:r>
              <a:rPr lang="en-GB" sz="2400" dirty="0"/>
              <a:t> </a:t>
            </a:r>
            <a:r>
              <a:rPr lang="en-GB" sz="2400" dirty="0" err="1"/>
              <a:t>gwybodaeth</a:t>
            </a:r>
            <a:r>
              <a:rPr lang="en-GB" sz="2400" dirty="0"/>
              <a:t> </a:t>
            </a:r>
            <a:r>
              <a:rPr lang="en-GB" sz="2400" dirty="0" err="1"/>
              <a:t>drwy</a:t>
            </a:r>
            <a:r>
              <a:rPr lang="en-GB" sz="2400" dirty="0"/>
              <a:t> </a:t>
            </a:r>
            <a:r>
              <a:rPr lang="en-GB" sz="2400" dirty="0" err="1"/>
              <a:t>arsylwi</a:t>
            </a:r>
            <a:r>
              <a:rPr lang="en-GB" sz="2400" dirty="0"/>
              <a:t> ac </a:t>
            </a:r>
            <a:r>
              <a:rPr lang="en-GB" sz="2400" dirty="0" err="1"/>
              <a:t>arbrofi</a:t>
            </a:r>
            <a:r>
              <a:rPr lang="en-GB" sz="2400" dirty="0"/>
              <a:t>, ac </a:t>
            </a:r>
            <a:r>
              <a:rPr lang="en-GB" sz="2400" dirty="0" err="1"/>
              <a:t>mae</a:t>
            </a:r>
            <a:r>
              <a:rPr lang="en-GB" sz="2400" dirty="0"/>
              <a:t> </a:t>
            </a:r>
            <a:r>
              <a:rPr lang="en-GB" sz="2400" dirty="0" err="1"/>
              <a:t>technoleg</a:t>
            </a:r>
            <a:r>
              <a:rPr lang="en-GB" sz="2400" dirty="0"/>
              <a:t> </a:t>
            </a:r>
            <a:r>
              <a:rPr lang="en-GB" sz="2400" dirty="0" err="1"/>
              <a:t>yn</a:t>
            </a:r>
            <a:r>
              <a:rPr lang="en-GB" sz="2400" dirty="0"/>
              <a:t> </a:t>
            </a:r>
            <a:r>
              <a:rPr lang="en-GB" sz="2400" dirty="0" err="1"/>
              <a:t>cymhwyso</a:t>
            </a:r>
            <a:r>
              <a:rPr lang="en-GB" sz="2400" dirty="0"/>
              <a:t> </a:t>
            </a:r>
            <a:r>
              <a:rPr lang="en-GB" sz="2400" dirty="0" err="1"/>
              <a:t>gwybodaeth</a:t>
            </a:r>
            <a:r>
              <a:rPr lang="en-GB" sz="2400" dirty="0"/>
              <a:t> </a:t>
            </a:r>
            <a:r>
              <a:rPr lang="en-GB" sz="2400" dirty="0" err="1"/>
              <a:t>wyddonol</a:t>
            </a:r>
            <a:r>
              <a:rPr lang="en-GB" sz="2400" dirty="0"/>
              <a:t> </a:t>
            </a:r>
            <a:r>
              <a:rPr lang="en-GB" sz="2400" dirty="0" err="1"/>
              <a:t>mewn</a:t>
            </a:r>
            <a:r>
              <a:rPr lang="en-GB" sz="2400" dirty="0"/>
              <a:t> </a:t>
            </a:r>
            <a:r>
              <a:rPr lang="en-GB" sz="2400" dirty="0" err="1"/>
              <a:t>ffyrdd</a:t>
            </a:r>
            <a:r>
              <a:rPr lang="en-GB" sz="2400" dirty="0"/>
              <a:t> </a:t>
            </a:r>
            <a:r>
              <a:rPr lang="en-GB" sz="2400" dirty="0" err="1"/>
              <a:t>ymarferol</a:t>
            </a:r>
            <a:r>
              <a:rPr lang="en-GB" sz="2400" dirty="0"/>
              <a:t>. </a:t>
            </a:r>
            <a:r>
              <a:rPr lang="en-GB" sz="2400" b="1" dirty="0" err="1">
                <a:solidFill>
                  <a:srgbClr val="FF0000"/>
                </a:solidFill>
              </a:rPr>
              <a:t>Mae’r</a:t>
            </a:r>
            <a:r>
              <a:rPr lang="en-GB" sz="2400" b="1" dirty="0">
                <a:solidFill>
                  <a:srgbClr val="FF0000"/>
                </a:solidFill>
              </a:rPr>
              <a:t> </a:t>
            </a:r>
            <a:r>
              <a:rPr lang="en-GB" sz="2400" b="1" dirty="0" err="1">
                <a:solidFill>
                  <a:srgbClr val="FF0000"/>
                </a:solidFill>
              </a:rPr>
              <a:t>Maes</a:t>
            </a:r>
            <a:r>
              <a:rPr lang="en-GB" sz="2400" b="1" dirty="0">
                <a:solidFill>
                  <a:srgbClr val="FF0000"/>
                </a:solidFill>
              </a:rPr>
              <a:t> </a:t>
            </a:r>
            <a:r>
              <a:rPr lang="en-GB" sz="2400" b="1" dirty="0" err="1">
                <a:solidFill>
                  <a:srgbClr val="FF0000"/>
                </a:solidFill>
              </a:rPr>
              <a:t>Dysgu</a:t>
            </a:r>
            <a:r>
              <a:rPr lang="en-GB" sz="2400" b="1" dirty="0">
                <a:solidFill>
                  <a:srgbClr val="FF0000"/>
                </a:solidFill>
              </a:rPr>
              <a:t> a </a:t>
            </a:r>
            <a:r>
              <a:rPr lang="en-GB" sz="2400" b="1" dirty="0" err="1">
                <a:solidFill>
                  <a:srgbClr val="FF0000"/>
                </a:solidFill>
              </a:rPr>
              <a:t>Phrofiad</a:t>
            </a:r>
            <a:r>
              <a:rPr lang="en-GB" sz="2400" b="1" dirty="0">
                <a:solidFill>
                  <a:srgbClr val="FF0000"/>
                </a:solidFill>
              </a:rPr>
              <a:t> </a:t>
            </a:r>
            <a:r>
              <a:rPr lang="en-GB" sz="2400" b="1" dirty="0" err="1">
                <a:solidFill>
                  <a:srgbClr val="FF0000"/>
                </a:solidFill>
              </a:rPr>
              <a:t>hwn</a:t>
            </a:r>
            <a:r>
              <a:rPr lang="en-GB" sz="2400" b="1" dirty="0">
                <a:solidFill>
                  <a:srgbClr val="FF0000"/>
                </a:solidFill>
              </a:rPr>
              <a:t> </a:t>
            </a:r>
            <a:r>
              <a:rPr lang="en-GB" sz="2400" b="1" dirty="0" err="1">
                <a:solidFill>
                  <a:srgbClr val="FF0000"/>
                </a:solidFill>
              </a:rPr>
              <a:t>yn</a:t>
            </a:r>
            <a:r>
              <a:rPr lang="en-GB" sz="2400" b="1" dirty="0">
                <a:solidFill>
                  <a:srgbClr val="FF0000"/>
                </a:solidFill>
              </a:rPr>
              <a:t> </a:t>
            </a:r>
            <a:r>
              <a:rPr lang="en-GB" sz="2400" b="1" dirty="0" err="1">
                <a:solidFill>
                  <a:srgbClr val="FF0000"/>
                </a:solidFill>
              </a:rPr>
              <a:t>elwa</a:t>
            </a:r>
            <a:r>
              <a:rPr lang="en-GB" sz="2400" b="1" dirty="0">
                <a:solidFill>
                  <a:srgbClr val="FF0000"/>
                </a:solidFill>
              </a:rPr>
              <a:t> </a:t>
            </a:r>
            <a:r>
              <a:rPr lang="en-GB" sz="2400" b="1" dirty="0" err="1">
                <a:solidFill>
                  <a:srgbClr val="FF0000"/>
                </a:solidFill>
              </a:rPr>
              <a:t>ar</a:t>
            </a:r>
            <a:r>
              <a:rPr lang="en-GB" sz="2400" b="1" dirty="0">
                <a:solidFill>
                  <a:srgbClr val="FF0000"/>
                </a:solidFill>
              </a:rPr>
              <a:t> </a:t>
            </a:r>
            <a:r>
              <a:rPr lang="en-GB" sz="2400" b="1" dirty="0" err="1">
                <a:solidFill>
                  <a:srgbClr val="FF0000"/>
                </a:solidFill>
              </a:rPr>
              <a:t>chwilfrydedd</a:t>
            </a:r>
            <a:r>
              <a:rPr lang="en-GB" sz="2400" b="1" dirty="0">
                <a:solidFill>
                  <a:srgbClr val="FF0000"/>
                </a:solidFill>
              </a:rPr>
              <a:t> plant a </a:t>
            </a:r>
            <a:r>
              <a:rPr lang="en-GB" sz="2400" b="1" dirty="0" err="1">
                <a:solidFill>
                  <a:srgbClr val="FF0000"/>
                </a:solidFill>
              </a:rPr>
              <a:t>phobl</a:t>
            </a:r>
            <a:r>
              <a:rPr lang="en-GB" sz="2400" b="1" dirty="0">
                <a:solidFill>
                  <a:srgbClr val="FF0000"/>
                </a:solidFill>
              </a:rPr>
              <a:t> </a:t>
            </a:r>
            <a:r>
              <a:rPr lang="en-GB" sz="2400" b="1" dirty="0" err="1">
                <a:solidFill>
                  <a:srgbClr val="FF0000"/>
                </a:solidFill>
              </a:rPr>
              <a:t>ifanc</a:t>
            </a:r>
            <a:r>
              <a:rPr lang="en-GB" sz="2400" b="1" dirty="0">
                <a:solidFill>
                  <a:srgbClr val="FF0000"/>
                </a:solidFill>
              </a:rPr>
              <a:t> </a:t>
            </a:r>
            <a:r>
              <a:rPr lang="en-GB" sz="2400" b="1" dirty="0" err="1">
                <a:solidFill>
                  <a:srgbClr val="FF0000"/>
                </a:solidFill>
              </a:rPr>
              <a:t>ynghylch</a:t>
            </a:r>
            <a:r>
              <a:rPr lang="en-GB" sz="2400" b="1" dirty="0">
                <a:solidFill>
                  <a:srgbClr val="FF0000"/>
                </a:solidFill>
              </a:rPr>
              <a:t> </a:t>
            </a:r>
            <a:r>
              <a:rPr lang="en-GB" sz="2400" b="1" dirty="0" err="1">
                <a:solidFill>
                  <a:srgbClr val="FF0000"/>
                </a:solidFill>
              </a:rPr>
              <a:t>ein</a:t>
            </a:r>
            <a:r>
              <a:rPr lang="en-GB" sz="2400" b="1" dirty="0">
                <a:solidFill>
                  <a:srgbClr val="FF0000"/>
                </a:solidFill>
              </a:rPr>
              <a:t> </a:t>
            </a:r>
            <a:r>
              <a:rPr lang="en-GB" sz="2400" b="1" dirty="0" err="1">
                <a:solidFill>
                  <a:srgbClr val="FF0000"/>
                </a:solidFill>
              </a:rPr>
              <a:t>byd</a:t>
            </a:r>
            <a:r>
              <a:rPr lang="en-GB" sz="2400" b="1" dirty="0">
                <a:solidFill>
                  <a:srgbClr val="FF0000"/>
                </a:solidFill>
              </a:rPr>
              <a:t> </a:t>
            </a:r>
            <a:r>
              <a:rPr lang="en-GB" sz="2400" b="1" dirty="0" err="1">
                <a:solidFill>
                  <a:srgbClr val="FF0000"/>
                </a:solidFill>
              </a:rPr>
              <a:t>a’n</a:t>
            </a:r>
            <a:r>
              <a:rPr lang="en-GB" sz="2400" b="1" dirty="0">
                <a:solidFill>
                  <a:srgbClr val="FF0000"/>
                </a:solidFill>
              </a:rPr>
              <a:t> </a:t>
            </a:r>
            <a:r>
              <a:rPr lang="en-GB" sz="2400" b="1" dirty="0" err="1">
                <a:solidFill>
                  <a:srgbClr val="FF0000"/>
                </a:solidFill>
              </a:rPr>
              <a:t>bydysawd</a:t>
            </a:r>
            <a:r>
              <a:rPr lang="en-GB" sz="2400" b="1" dirty="0">
                <a:solidFill>
                  <a:srgbClr val="FF0000"/>
                </a:solidFill>
              </a:rPr>
              <a:t> </a:t>
            </a:r>
            <a:r>
              <a:rPr lang="en-GB" sz="2400" b="1" dirty="0" err="1">
                <a:solidFill>
                  <a:srgbClr val="FF0000"/>
                </a:solidFill>
              </a:rPr>
              <a:t>ffisegol</a:t>
            </a:r>
            <a:r>
              <a:rPr lang="en-GB" sz="2400" b="1" dirty="0">
                <a:solidFill>
                  <a:srgbClr val="FF0000"/>
                </a:solidFill>
              </a:rPr>
              <a:t>, </a:t>
            </a:r>
            <a:r>
              <a:rPr lang="en-GB" sz="2400" b="1" dirty="0" err="1">
                <a:solidFill>
                  <a:srgbClr val="FF0000"/>
                </a:solidFill>
              </a:rPr>
              <a:t>naturiol</a:t>
            </a:r>
            <a:r>
              <a:rPr lang="en-GB" sz="2400" b="1" dirty="0">
                <a:solidFill>
                  <a:srgbClr val="FF0000"/>
                </a:solidFill>
              </a:rPr>
              <a:t> </a:t>
            </a:r>
            <a:r>
              <a:rPr lang="en-GB" sz="2400" b="1" dirty="0" err="1">
                <a:solidFill>
                  <a:srgbClr val="FF0000"/>
                </a:solidFill>
              </a:rPr>
              <a:t>drwy</a:t>
            </a:r>
            <a:r>
              <a:rPr lang="en-GB" sz="2400" b="1" dirty="0">
                <a:solidFill>
                  <a:srgbClr val="FF0000"/>
                </a:solidFill>
              </a:rPr>
              <a:t> </a:t>
            </a:r>
            <a:r>
              <a:rPr lang="en-GB" sz="2400" b="1" dirty="0" err="1">
                <a:solidFill>
                  <a:srgbClr val="FF0000"/>
                </a:solidFill>
              </a:rPr>
              <a:t>ymchwilio</a:t>
            </a:r>
            <a:r>
              <a:rPr lang="en-GB" sz="2400" b="1" dirty="0">
                <a:solidFill>
                  <a:srgbClr val="FF0000"/>
                </a:solidFill>
              </a:rPr>
              <a:t>, </a:t>
            </a:r>
            <a:r>
              <a:rPr lang="en-GB" sz="2400" b="1" dirty="0" err="1">
                <a:solidFill>
                  <a:srgbClr val="FF0000"/>
                </a:solidFill>
              </a:rPr>
              <a:t>deall</a:t>
            </a:r>
            <a:r>
              <a:rPr lang="en-GB" sz="2400" b="1" dirty="0">
                <a:solidFill>
                  <a:srgbClr val="FF0000"/>
                </a:solidFill>
              </a:rPr>
              <a:t> ac </a:t>
            </a:r>
            <a:r>
              <a:rPr lang="en-GB" sz="2400" b="1" dirty="0" err="1">
                <a:solidFill>
                  <a:srgbClr val="FF0000"/>
                </a:solidFill>
              </a:rPr>
              <a:t>egluro</a:t>
            </a:r>
            <a:r>
              <a:rPr lang="en-GB" sz="2400" b="1" dirty="0">
                <a:solidFill>
                  <a:srgbClr val="FF0000"/>
                </a:solidFill>
              </a:rPr>
              <a:t>. </a:t>
            </a:r>
            <a:r>
              <a:rPr lang="en-GB" sz="2400" b="1" dirty="0" err="1">
                <a:solidFill>
                  <a:srgbClr val="FF0000"/>
                </a:solidFill>
              </a:rPr>
              <a:t>Byddant</a:t>
            </a:r>
            <a:r>
              <a:rPr lang="en-GB" sz="2400" b="1" dirty="0">
                <a:solidFill>
                  <a:srgbClr val="FF0000"/>
                </a:solidFill>
              </a:rPr>
              <a:t> </a:t>
            </a:r>
            <a:r>
              <a:rPr lang="en-GB" sz="2400" b="1" dirty="0" err="1">
                <a:solidFill>
                  <a:srgbClr val="FF0000"/>
                </a:solidFill>
              </a:rPr>
              <a:t>yn</a:t>
            </a:r>
            <a:r>
              <a:rPr lang="en-GB" sz="2400" b="1" dirty="0">
                <a:solidFill>
                  <a:srgbClr val="FF0000"/>
                </a:solidFill>
              </a:rPr>
              <a:t> </a:t>
            </a:r>
            <a:r>
              <a:rPr lang="en-GB" sz="2400" b="1" dirty="0" err="1">
                <a:solidFill>
                  <a:srgbClr val="FF0000"/>
                </a:solidFill>
              </a:rPr>
              <a:t>dysgu</a:t>
            </a:r>
            <a:r>
              <a:rPr lang="en-GB" sz="2400" b="1" dirty="0">
                <a:solidFill>
                  <a:srgbClr val="FF0000"/>
                </a:solidFill>
              </a:rPr>
              <a:t> </a:t>
            </a:r>
            <a:r>
              <a:rPr lang="en-GB" sz="2400" b="1" dirty="0" err="1">
                <a:solidFill>
                  <a:srgbClr val="FF0000"/>
                </a:solidFill>
              </a:rPr>
              <a:t>i</a:t>
            </a:r>
            <a:r>
              <a:rPr lang="en-GB" sz="2400" b="1" dirty="0">
                <a:solidFill>
                  <a:srgbClr val="FF0000"/>
                </a:solidFill>
              </a:rPr>
              <a:t> </a:t>
            </a:r>
            <a:r>
              <a:rPr lang="en-GB" sz="2400" b="1" dirty="0" err="1">
                <a:solidFill>
                  <a:srgbClr val="FF0000"/>
                </a:solidFill>
              </a:rPr>
              <a:t>gynhyrchu</a:t>
            </a:r>
            <a:r>
              <a:rPr lang="en-GB" sz="2400" b="1" dirty="0">
                <a:solidFill>
                  <a:srgbClr val="FF0000"/>
                </a:solidFill>
              </a:rPr>
              <a:t> </a:t>
            </a:r>
            <a:r>
              <a:rPr lang="en-GB" sz="2400" b="1" dirty="0" err="1">
                <a:solidFill>
                  <a:srgbClr val="FF0000"/>
                </a:solidFill>
              </a:rPr>
              <a:t>syniadau</a:t>
            </a:r>
            <a:r>
              <a:rPr lang="en-GB" sz="2400" b="1" dirty="0">
                <a:solidFill>
                  <a:srgbClr val="FF0000"/>
                </a:solidFill>
              </a:rPr>
              <a:t> a </a:t>
            </a:r>
            <a:r>
              <a:rPr lang="en-GB" sz="2400" b="1" dirty="0" err="1">
                <a:solidFill>
                  <a:srgbClr val="FF0000"/>
                </a:solidFill>
              </a:rPr>
              <a:t>rhoi</a:t>
            </a:r>
            <a:r>
              <a:rPr lang="en-GB" sz="2400" b="1" dirty="0">
                <a:solidFill>
                  <a:srgbClr val="FF0000"/>
                </a:solidFill>
              </a:rPr>
              <a:t> </a:t>
            </a:r>
            <a:r>
              <a:rPr lang="en-GB" sz="2400" b="1" dirty="0" err="1">
                <a:solidFill>
                  <a:srgbClr val="FF0000"/>
                </a:solidFill>
              </a:rPr>
              <a:t>prawf</a:t>
            </a:r>
            <a:r>
              <a:rPr lang="en-GB" sz="2400" b="1" dirty="0">
                <a:solidFill>
                  <a:srgbClr val="FF0000"/>
                </a:solidFill>
              </a:rPr>
              <a:t> </a:t>
            </a:r>
            <a:r>
              <a:rPr lang="en-GB" sz="2400" b="1" dirty="0" err="1">
                <a:solidFill>
                  <a:srgbClr val="FF0000"/>
                </a:solidFill>
              </a:rPr>
              <a:t>arnynt</a:t>
            </a:r>
            <a:r>
              <a:rPr lang="en-GB" sz="2400" b="1" dirty="0">
                <a:solidFill>
                  <a:srgbClr val="FF0000"/>
                </a:solidFill>
              </a:rPr>
              <a:t>, </a:t>
            </a:r>
            <a:r>
              <a:rPr lang="en-GB" sz="2400" b="1" dirty="0" err="1">
                <a:solidFill>
                  <a:srgbClr val="FF0000"/>
                </a:solidFill>
              </a:rPr>
              <a:t>casglu</a:t>
            </a:r>
            <a:r>
              <a:rPr lang="en-GB" sz="2400" b="1" dirty="0">
                <a:solidFill>
                  <a:srgbClr val="FF0000"/>
                </a:solidFill>
              </a:rPr>
              <a:t> </a:t>
            </a:r>
            <a:r>
              <a:rPr lang="en-GB" sz="2400" b="1" dirty="0" err="1">
                <a:solidFill>
                  <a:srgbClr val="FF0000"/>
                </a:solidFill>
              </a:rPr>
              <a:t>tystiolaeth</a:t>
            </a:r>
            <a:r>
              <a:rPr lang="en-GB" sz="2400" b="1" dirty="0">
                <a:solidFill>
                  <a:srgbClr val="FF0000"/>
                </a:solidFill>
              </a:rPr>
              <a:t>, </a:t>
            </a:r>
            <a:r>
              <a:rPr lang="en-GB" sz="2400" b="1" dirty="0" err="1">
                <a:solidFill>
                  <a:srgbClr val="FF0000"/>
                </a:solidFill>
              </a:rPr>
              <a:t>arsylwi</a:t>
            </a:r>
            <a:r>
              <a:rPr lang="en-GB" sz="2400" b="1" dirty="0">
                <a:solidFill>
                  <a:srgbClr val="FF0000"/>
                </a:solidFill>
              </a:rPr>
              <a:t>, </a:t>
            </a:r>
            <a:r>
              <a:rPr lang="en-GB" sz="2400" b="1" dirty="0" err="1">
                <a:solidFill>
                  <a:srgbClr val="FF0000"/>
                </a:solidFill>
              </a:rPr>
              <a:t>ymchwilio’n</a:t>
            </a:r>
            <a:r>
              <a:rPr lang="en-GB" sz="2400" b="1" dirty="0">
                <a:solidFill>
                  <a:srgbClr val="FF0000"/>
                </a:solidFill>
              </a:rPr>
              <a:t> </a:t>
            </a:r>
            <a:r>
              <a:rPr lang="en-GB" sz="2400" b="1" dirty="0" err="1">
                <a:solidFill>
                  <a:srgbClr val="FF0000"/>
                </a:solidFill>
              </a:rPr>
              <a:t>ymarferol</a:t>
            </a:r>
            <a:r>
              <a:rPr lang="en-GB" sz="2400" b="1" dirty="0">
                <a:solidFill>
                  <a:srgbClr val="FF0000"/>
                </a:solidFill>
              </a:rPr>
              <a:t>, a </a:t>
            </a:r>
            <a:r>
              <a:rPr lang="en-GB" sz="2400" b="1" dirty="0" err="1">
                <a:solidFill>
                  <a:srgbClr val="FF0000"/>
                </a:solidFill>
              </a:rPr>
              <a:t>chyfathrebu</a:t>
            </a:r>
            <a:r>
              <a:rPr lang="en-GB" sz="2400" b="1" dirty="0">
                <a:solidFill>
                  <a:srgbClr val="FF0000"/>
                </a:solidFill>
              </a:rPr>
              <a:t> ag </a:t>
            </a:r>
            <a:r>
              <a:rPr lang="en-GB" sz="2400" b="1" dirty="0" err="1">
                <a:solidFill>
                  <a:srgbClr val="FF0000"/>
                </a:solidFill>
              </a:rPr>
              <a:t>eraill</a:t>
            </a:r>
            <a:r>
              <a:rPr lang="en-GB" sz="2400" b="1" dirty="0">
                <a:solidFill>
                  <a:srgbClr val="FF0000"/>
                </a:solidFill>
              </a:rPr>
              <a:t>. </a:t>
            </a:r>
            <a:r>
              <a:rPr lang="en-GB" sz="2400" dirty="0" err="1"/>
              <a:t>Byddant</a:t>
            </a:r>
            <a:r>
              <a:rPr lang="en-GB" sz="2400" dirty="0"/>
              <a:t> </a:t>
            </a:r>
            <a:r>
              <a:rPr lang="en-GB" sz="2400" dirty="0" err="1"/>
              <a:t>hefyd</a:t>
            </a:r>
            <a:r>
              <a:rPr lang="en-GB" sz="2400" dirty="0"/>
              <a:t> </a:t>
            </a:r>
            <a:r>
              <a:rPr lang="en-GB" sz="2400" dirty="0" err="1"/>
              <a:t>yn</a:t>
            </a:r>
            <a:r>
              <a:rPr lang="en-GB" sz="2400" dirty="0"/>
              <a:t> </a:t>
            </a:r>
            <a:r>
              <a:rPr lang="en-GB" sz="2400" dirty="0" err="1"/>
              <a:t>dysgu</a:t>
            </a:r>
            <a:r>
              <a:rPr lang="en-GB" sz="2400" dirty="0"/>
              <a:t> </a:t>
            </a:r>
            <a:r>
              <a:rPr lang="en-GB" sz="2400" dirty="0" err="1"/>
              <a:t>drwy</a:t>
            </a:r>
            <a:r>
              <a:rPr lang="en-GB" sz="2400" dirty="0"/>
              <a:t> </a:t>
            </a:r>
            <a:r>
              <a:rPr lang="en-GB" sz="2400" dirty="0" err="1"/>
              <a:t>gyfrifiadureg</a:t>
            </a:r>
            <a:r>
              <a:rPr lang="en-GB" sz="2400" dirty="0"/>
              <a:t> </a:t>
            </a:r>
            <a:r>
              <a:rPr lang="en-GB" sz="2400" dirty="0" err="1"/>
              <a:t>i</a:t>
            </a:r>
            <a:r>
              <a:rPr lang="en-GB" sz="2400" dirty="0"/>
              <a:t> </a:t>
            </a:r>
            <a:r>
              <a:rPr lang="en-GB" sz="2400" dirty="0" err="1"/>
              <a:t>ymestyn</a:t>
            </a:r>
            <a:r>
              <a:rPr lang="en-GB" sz="2400" dirty="0"/>
              <a:t> </a:t>
            </a:r>
            <a:r>
              <a:rPr lang="en-GB" sz="2400" dirty="0" err="1"/>
              <a:t>ein</a:t>
            </a:r>
            <a:r>
              <a:rPr lang="en-GB" sz="2400" dirty="0"/>
              <a:t> </a:t>
            </a:r>
            <a:r>
              <a:rPr lang="en-GB" sz="2400" dirty="0" err="1"/>
              <a:t>syniadau</a:t>
            </a:r>
            <a:r>
              <a:rPr lang="en-GB" sz="2400" dirty="0"/>
              <a:t> </a:t>
            </a:r>
            <a:r>
              <a:rPr lang="en-GB" sz="2400" dirty="0" err="1"/>
              <a:t>ynghylch</a:t>
            </a:r>
            <a:r>
              <a:rPr lang="en-GB" sz="2400" dirty="0"/>
              <a:t> </a:t>
            </a:r>
            <a:r>
              <a:rPr lang="en-GB" sz="2400" dirty="0" err="1"/>
              <a:t>yr</a:t>
            </a:r>
            <a:r>
              <a:rPr lang="en-GB" sz="2400" dirty="0"/>
              <a:t> </a:t>
            </a:r>
            <a:r>
              <a:rPr lang="en-GB" sz="2400" dirty="0" err="1"/>
              <a:t>hyn</a:t>
            </a:r>
            <a:r>
              <a:rPr lang="en-GB" sz="2400" dirty="0"/>
              <a:t> </a:t>
            </a:r>
            <a:r>
              <a:rPr lang="en-GB" sz="2400" dirty="0" err="1"/>
              <a:t>sy’n</a:t>
            </a:r>
            <a:r>
              <a:rPr lang="en-GB" sz="2400" dirty="0"/>
              <a:t> </a:t>
            </a:r>
            <a:r>
              <a:rPr lang="en-GB" sz="2400" dirty="0" err="1"/>
              <a:t>bosibl</a:t>
            </a:r>
            <a:r>
              <a:rPr lang="en-GB" sz="2400" dirty="0"/>
              <a:t>. </a:t>
            </a:r>
          </a:p>
        </p:txBody>
      </p:sp>
    </p:spTree>
    <p:extLst>
      <p:ext uri="{BB962C8B-B14F-4D97-AF65-F5344CB8AC3E}">
        <p14:creationId xmlns:p14="http://schemas.microsoft.com/office/powerpoint/2010/main" val="1733774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 </a:t>
            </a:r>
            <a:r>
              <a:rPr lang="en-GB" dirty="0" err="1" smtClean="0"/>
              <a:t>ymholi</a:t>
            </a:r>
            <a:r>
              <a:rPr lang="en-GB" dirty="0" smtClean="0"/>
              <a:t> </a:t>
            </a:r>
            <a:r>
              <a:rPr lang="en-GB" dirty="0" err="1" smtClean="0"/>
              <a:t>generig</a:t>
            </a:r>
            <a:endParaRPr lang="en-GB" dirty="0"/>
          </a:p>
        </p:txBody>
      </p:sp>
      <p:sp>
        <p:nvSpPr>
          <p:cNvPr id="3" name="Content Placeholder 2"/>
          <p:cNvSpPr>
            <a:spLocks noGrp="1"/>
          </p:cNvSpPr>
          <p:nvPr>
            <p:ph idx="1"/>
          </p:nvPr>
        </p:nvSpPr>
        <p:spPr/>
        <p:txBody>
          <a:bodyPr>
            <a:normAutofit lnSpcReduction="10000"/>
          </a:bodyPr>
          <a:lstStyle/>
          <a:p>
            <a:endParaRPr lang="en-GB" b="1" dirty="0" smtClean="0"/>
          </a:p>
          <a:p>
            <a:r>
              <a:rPr lang="en-GB" sz="2200" b="1" dirty="0" smtClean="0">
                <a:solidFill>
                  <a:schemeClr val="tx1"/>
                </a:solidFill>
              </a:rPr>
              <a:t>Cam 1</a:t>
            </a:r>
            <a:r>
              <a:rPr lang="en-GB" sz="2200" b="1" dirty="0">
                <a:solidFill>
                  <a:schemeClr val="tx1"/>
                </a:solidFill>
              </a:rPr>
              <a:t>: </a:t>
            </a:r>
            <a:r>
              <a:rPr lang="en-GB" sz="2200" b="1" dirty="0" err="1" smtClean="0">
                <a:solidFill>
                  <a:schemeClr val="tx1"/>
                </a:solidFill>
              </a:rPr>
              <a:t>Ffurfio</a:t>
            </a:r>
            <a:r>
              <a:rPr lang="en-GB" sz="2200" b="1" dirty="0" smtClean="0">
                <a:solidFill>
                  <a:schemeClr val="tx1"/>
                </a:solidFill>
              </a:rPr>
              <a:t> </a:t>
            </a:r>
            <a:r>
              <a:rPr lang="en-GB" sz="2200" b="1" dirty="0" err="1" smtClean="0">
                <a:solidFill>
                  <a:schemeClr val="tx1"/>
                </a:solidFill>
              </a:rPr>
              <a:t>cwestiynau</a:t>
            </a:r>
            <a:r>
              <a:rPr lang="en-GB" sz="2200" b="1" dirty="0" smtClean="0">
                <a:solidFill>
                  <a:schemeClr val="tx1"/>
                </a:solidFill>
              </a:rPr>
              <a:t> – </a:t>
            </a:r>
            <a:r>
              <a:rPr lang="en-GB" sz="2200" b="1" dirty="0" err="1" smtClean="0">
                <a:solidFill>
                  <a:schemeClr val="tx1"/>
                </a:solidFill>
              </a:rPr>
              <a:t>mae’r</a:t>
            </a:r>
            <a:r>
              <a:rPr lang="en-GB" sz="2200" b="1" dirty="0" smtClean="0">
                <a:solidFill>
                  <a:schemeClr val="tx1"/>
                </a:solidFill>
              </a:rPr>
              <a:t> </a:t>
            </a:r>
            <a:r>
              <a:rPr lang="en-GB" sz="2200" b="1" dirty="0" err="1" smtClean="0">
                <a:solidFill>
                  <a:schemeClr val="tx1"/>
                </a:solidFill>
              </a:rPr>
              <a:t>athro</a:t>
            </a:r>
            <a:r>
              <a:rPr lang="en-GB" sz="2200" b="1" dirty="0" smtClean="0">
                <a:solidFill>
                  <a:schemeClr val="tx1"/>
                </a:solidFill>
              </a:rPr>
              <a:t> </a:t>
            </a:r>
            <a:r>
              <a:rPr lang="en-GB" sz="2200" b="1" dirty="0" err="1" smtClean="0">
                <a:solidFill>
                  <a:schemeClr val="tx1"/>
                </a:solidFill>
              </a:rPr>
              <a:t>yn</a:t>
            </a:r>
            <a:r>
              <a:rPr lang="en-GB" sz="2200" b="1" dirty="0" smtClean="0">
                <a:solidFill>
                  <a:schemeClr val="tx1"/>
                </a:solidFill>
              </a:rPr>
              <a:t> </a:t>
            </a:r>
            <a:r>
              <a:rPr lang="en-GB" sz="2200" b="1" dirty="0" err="1" smtClean="0">
                <a:solidFill>
                  <a:schemeClr val="tx1"/>
                </a:solidFill>
              </a:rPr>
              <a:t>helpu’r</a:t>
            </a:r>
            <a:r>
              <a:rPr lang="en-GB" sz="2200" b="1" dirty="0" smtClean="0">
                <a:solidFill>
                  <a:schemeClr val="tx1"/>
                </a:solidFill>
              </a:rPr>
              <a:t> </a:t>
            </a:r>
            <a:r>
              <a:rPr lang="en-GB" sz="2200" b="1" dirty="0" err="1" smtClean="0">
                <a:solidFill>
                  <a:schemeClr val="tx1"/>
                </a:solidFill>
              </a:rPr>
              <a:t>disgyblion</a:t>
            </a:r>
            <a:r>
              <a:rPr lang="en-GB" sz="2200" b="1" dirty="0" smtClean="0">
                <a:solidFill>
                  <a:schemeClr val="tx1"/>
                </a:solidFill>
              </a:rPr>
              <a:t> </a:t>
            </a:r>
            <a:r>
              <a:rPr lang="en-GB" sz="2200" b="1" dirty="0" err="1" smtClean="0">
                <a:solidFill>
                  <a:schemeClr val="tx1"/>
                </a:solidFill>
              </a:rPr>
              <a:t>i</a:t>
            </a:r>
            <a:r>
              <a:rPr lang="en-GB" sz="2200" b="1" dirty="0" smtClean="0">
                <a:solidFill>
                  <a:schemeClr val="tx1"/>
                </a:solidFill>
              </a:rPr>
              <a:t> </a:t>
            </a:r>
            <a:r>
              <a:rPr lang="en-GB" sz="2200" b="1" dirty="0" err="1" smtClean="0">
                <a:solidFill>
                  <a:schemeClr val="tx1"/>
                </a:solidFill>
              </a:rPr>
              <a:t>adnabod</a:t>
            </a:r>
            <a:r>
              <a:rPr lang="en-GB" sz="2200" b="1" dirty="0" smtClean="0">
                <a:solidFill>
                  <a:schemeClr val="tx1"/>
                </a:solidFill>
              </a:rPr>
              <a:t> </a:t>
            </a:r>
            <a:r>
              <a:rPr lang="en-GB" sz="2200" b="1" dirty="0" err="1" smtClean="0">
                <a:solidFill>
                  <a:schemeClr val="tx1"/>
                </a:solidFill>
              </a:rPr>
              <a:t>beth</a:t>
            </a:r>
            <a:r>
              <a:rPr lang="en-GB" sz="2200" b="1" dirty="0" smtClean="0">
                <a:solidFill>
                  <a:schemeClr val="tx1"/>
                </a:solidFill>
              </a:rPr>
              <a:t> y </a:t>
            </a:r>
            <a:r>
              <a:rPr lang="en-GB" sz="2200" b="1" dirty="0" err="1" smtClean="0">
                <a:solidFill>
                  <a:schemeClr val="tx1"/>
                </a:solidFill>
              </a:rPr>
              <a:t>maent</a:t>
            </a:r>
            <a:r>
              <a:rPr lang="en-GB" sz="2200" b="1" dirty="0" smtClean="0">
                <a:solidFill>
                  <a:schemeClr val="tx1"/>
                </a:solidFill>
              </a:rPr>
              <a:t> am </a:t>
            </a:r>
            <a:r>
              <a:rPr lang="en-GB" sz="2200" b="1" dirty="0" err="1" smtClean="0">
                <a:solidFill>
                  <a:schemeClr val="tx1"/>
                </a:solidFill>
              </a:rPr>
              <a:t>ei</a:t>
            </a:r>
            <a:r>
              <a:rPr lang="en-GB" sz="2200" b="1" dirty="0" smtClean="0">
                <a:solidFill>
                  <a:schemeClr val="tx1"/>
                </a:solidFill>
              </a:rPr>
              <a:t> </a:t>
            </a:r>
            <a:r>
              <a:rPr lang="en-GB" sz="2200" b="1" dirty="0" err="1" smtClean="0">
                <a:solidFill>
                  <a:schemeClr val="tx1"/>
                </a:solidFill>
              </a:rPr>
              <a:t>wybod</a:t>
            </a:r>
            <a:r>
              <a:rPr lang="en-GB" sz="2200" b="1" dirty="0" smtClean="0">
                <a:solidFill>
                  <a:schemeClr val="tx1"/>
                </a:solidFill>
              </a:rPr>
              <a:t> am </a:t>
            </a:r>
            <a:r>
              <a:rPr lang="en-GB" sz="2200" b="1" dirty="0" err="1" smtClean="0">
                <a:solidFill>
                  <a:schemeClr val="tx1"/>
                </a:solidFill>
              </a:rPr>
              <a:t>bwnc</a:t>
            </a:r>
            <a:r>
              <a:rPr lang="en-GB" sz="2200" b="1" dirty="0" smtClean="0">
                <a:solidFill>
                  <a:schemeClr val="tx1"/>
                </a:solidFill>
              </a:rPr>
              <a:t> </a:t>
            </a:r>
            <a:r>
              <a:rPr lang="en-GB" sz="2200" b="1" dirty="0" err="1" smtClean="0">
                <a:solidFill>
                  <a:schemeClr val="tx1"/>
                </a:solidFill>
              </a:rPr>
              <a:t>penodol</a:t>
            </a:r>
            <a:r>
              <a:rPr lang="en-GB" sz="2200" b="1" dirty="0" smtClean="0">
                <a:solidFill>
                  <a:schemeClr val="tx1"/>
                </a:solidFill>
              </a:rPr>
              <a:t> ac </a:t>
            </a:r>
            <a:r>
              <a:rPr lang="en-GB" sz="2200" b="1" dirty="0" err="1" smtClean="0">
                <a:solidFill>
                  <a:schemeClr val="tx1"/>
                </a:solidFill>
              </a:rPr>
              <a:t>yn</a:t>
            </a:r>
            <a:r>
              <a:rPr lang="en-GB" sz="2200" b="1" dirty="0" smtClean="0">
                <a:solidFill>
                  <a:schemeClr val="tx1"/>
                </a:solidFill>
              </a:rPr>
              <a:t> </a:t>
            </a:r>
            <a:r>
              <a:rPr lang="en-GB" sz="2200" b="1" dirty="0" err="1" smtClean="0">
                <a:solidFill>
                  <a:schemeClr val="tx1"/>
                </a:solidFill>
              </a:rPr>
              <a:t>cytuno</a:t>
            </a:r>
            <a:r>
              <a:rPr lang="en-GB" sz="2200" b="1" dirty="0" smtClean="0">
                <a:solidFill>
                  <a:schemeClr val="tx1"/>
                </a:solidFill>
              </a:rPr>
              <a:t> </a:t>
            </a:r>
            <a:r>
              <a:rPr lang="en-GB" sz="2200" b="1" dirty="0" err="1" smtClean="0">
                <a:solidFill>
                  <a:schemeClr val="tx1"/>
                </a:solidFill>
              </a:rPr>
              <a:t>ar</a:t>
            </a:r>
            <a:r>
              <a:rPr lang="en-GB" sz="2200" b="1" dirty="0" smtClean="0">
                <a:solidFill>
                  <a:schemeClr val="tx1"/>
                </a:solidFill>
              </a:rPr>
              <a:t> </a:t>
            </a:r>
            <a:r>
              <a:rPr lang="en-GB" sz="2200" b="1" dirty="0" err="1" smtClean="0">
                <a:solidFill>
                  <a:schemeClr val="tx1"/>
                </a:solidFill>
              </a:rPr>
              <a:t>yr</a:t>
            </a:r>
            <a:r>
              <a:rPr lang="en-GB" sz="2200" b="1" dirty="0" smtClean="0">
                <a:solidFill>
                  <a:schemeClr val="tx1"/>
                </a:solidFill>
              </a:rPr>
              <a:t> </a:t>
            </a:r>
            <a:r>
              <a:rPr lang="en-GB" sz="2200" b="1" dirty="0" err="1" smtClean="0">
                <a:solidFill>
                  <a:schemeClr val="tx1"/>
                </a:solidFill>
              </a:rPr>
              <a:t>ymholiad</a:t>
            </a:r>
            <a:r>
              <a:rPr lang="en-GB" sz="2200" b="1" dirty="0" smtClean="0">
                <a:solidFill>
                  <a:schemeClr val="tx1"/>
                </a:solidFill>
              </a:rPr>
              <a:t> / </a:t>
            </a:r>
            <a:r>
              <a:rPr lang="en-GB" sz="2200" b="1" dirty="0" err="1" smtClean="0">
                <a:solidFill>
                  <a:schemeClr val="tx1"/>
                </a:solidFill>
              </a:rPr>
              <a:t>ymholiadau</a:t>
            </a:r>
            <a:r>
              <a:rPr lang="en-GB" sz="2200" b="1" dirty="0" smtClean="0">
                <a:solidFill>
                  <a:schemeClr val="tx1"/>
                </a:solidFill>
              </a:rPr>
              <a:t> </a:t>
            </a:r>
            <a:r>
              <a:rPr lang="en-GB" sz="2200" b="1" dirty="0" err="1" smtClean="0">
                <a:solidFill>
                  <a:schemeClr val="tx1"/>
                </a:solidFill>
              </a:rPr>
              <a:t>i’w</a:t>
            </a:r>
            <a:r>
              <a:rPr lang="en-GB" sz="2200" b="1" dirty="0" smtClean="0">
                <a:solidFill>
                  <a:schemeClr val="tx1"/>
                </a:solidFill>
              </a:rPr>
              <a:t> </a:t>
            </a:r>
            <a:r>
              <a:rPr lang="en-GB" sz="2200" b="1" dirty="0" err="1" smtClean="0">
                <a:solidFill>
                  <a:schemeClr val="tx1"/>
                </a:solidFill>
              </a:rPr>
              <a:t>cynnal</a:t>
            </a:r>
            <a:r>
              <a:rPr lang="en-GB" sz="2200" b="1" dirty="0" smtClean="0">
                <a:solidFill>
                  <a:schemeClr val="tx1"/>
                </a:solidFill>
              </a:rPr>
              <a:t>. </a:t>
            </a:r>
            <a:endParaRPr lang="en-GB" sz="2200" dirty="0">
              <a:solidFill>
                <a:schemeClr val="tx1"/>
              </a:solidFill>
            </a:endParaRPr>
          </a:p>
          <a:p>
            <a:r>
              <a:rPr lang="en-GB" sz="2200" b="1" dirty="0" smtClean="0">
                <a:solidFill>
                  <a:schemeClr val="tx1"/>
                </a:solidFill>
              </a:rPr>
              <a:t>Cam 2</a:t>
            </a:r>
            <a:r>
              <a:rPr lang="en-GB" sz="2200" b="1" dirty="0">
                <a:solidFill>
                  <a:schemeClr val="tx1"/>
                </a:solidFill>
              </a:rPr>
              <a:t>: </a:t>
            </a:r>
            <a:r>
              <a:rPr lang="en-GB" sz="2200" b="1" dirty="0" err="1" smtClean="0">
                <a:solidFill>
                  <a:schemeClr val="tx1"/>
                </a:solidFill>
              </a:rPr>
              <a:t>Cynllunio’r</a:t>
            </a:r>
            <a:r>
              <a:rPr lang="en-GB" sz="2200" b="1" dirty="0" smtClean="0">
                <a:solidFill>
                  <a:schemeClr val="tx1"/>
                </a:solidFill>
              </a:rPr>
              <a:t> </a:t>
            </a:r>
            <a:r>
              <a:rPr lang="en-GB" sz="2200" b="1" dirty="0" err="1" smtClean="0">
                <a:solidFill>
                  <a:schemeClr val="tx1"/>
                </a:solidFill>
              </a:rPr>
              <a:t>ymholiad</a:t>
            </a:r>
            <a:endParaRPr lang="en-GB" sz="2200" b="1" dirty="0" smtClean="0">
              <a:solidFill>
                <a:schemeClr val="tx1"/>
              </a:solidFill>
            </a:endParaRPr>
          </a:p>
          <a:p>
            <a:r>
              <a:rPr lang="en-GB" sz="2200" b="1" dirty="0" smtClean="0">
                <a:solidFill>
                  <a:schemeClr val="tx1"/>
                </a:solidFill>
              </a:rPr>
              <a:t>Cam 3</a:t>
            </a:r>
            <a:r>
              <a:rPr lang="en-GB" sz="2200" b="1" dirty="0">
                <a:solidFill>
                  <a:schemeClr val="tx1"/>
                </a:solidFill>
              </a:rPr>
              <a:t>: </a:t>
            </a:r>
            <a:r>
              <a:rPr lang="en-GB" sz="2200" b="1" dirty="0" err="1" smtClean="0">
                <a:solidFill>
                  <a:schemeClr val="tx1"/>
                </a:solidFill>
              </a:rPr>
              <a:t>Cynnal</a:t>
            </a:r>
            <a:r>
              <a:rPr lang="en-GB" sz="2200" b="1" dirty="0" smtClean="0">
                <a:solidFill>
                  <a:schemeClr val="tx1"/>
                </a:solidFill>
              </a:rPr>
              <a:t> </a:t>
            </a:r>
            <a:r>
              <a:rPr lang="en-GB" sz="2200" b="1" dirty="0" err="1" smtClean="0">
                <a:solidFill>
                  <a:schemeClr val="tx1"/>
                </a:solidFill>
              </a:rPr>
              <a:t>yr</a:t>
            </a:r>
            <a:r>
              <a:rPr lang="en-GB" sz="2200" b="1" dirty="0" smtClean="0">
                <a:solidFill>
                  <a:schemeClr val="tx1"/>
                </a:solidFill>
              </a:rPr>
              <a:t> </a:t>
            </a:r>
            <a:r>
              <a:rPr lang="en-GB" sz="2200" b="1" dirty="0" err="1" smtClean="0">
                <a:solidFill>
                  <a:schemeClr val="tx1"/>
                </a:solidFill>
              </a:rPr>
              <a:t>ymholiad</a:t>
            </a:r>
            <a:r>
              <a:rPr lang="en-GB" sz="2200" b="1" dirty="0" smtClean="0">
                <a:solidFill>
                  <a:schemeClr val="tx1"/>
                </a:solidFill>
              </a:rPr>
              <a:t>; </a:t>
            </a:r>
            <a:r>
              <a:rPr lang="en-GB" sz="2200" b="1" dirty="0" err="1" smtClean="0">
                <a:solidFill>
                  <a:schemeClr val="tx1"/>
                </a:solidFill>
              </a:rPr>
              <a:t>casglu</a:t>
            </a:r>
            <a:r>
              <a:rPr lang="en-GB" sz="2200" b="1" dirty="0" smtClean="0">
                <a:solidFill>
                  <a:schemeClr val="tx1"/>
                </a:solidFill>
              </a:rPr>
              <a:t>, </a:t>
            </a:r>
            <a:r>
              <a:rPr lang="en-GB" sz="2200" b="1" dirty="0" err="1" smtClean="0">
                <a:solidFill>
                  <a:schemeClr val="tx1"/>
                </a:solidFill>
              </a:rPr>
              <a:t>cymharu</a:t>
            </a:r>
            <a:r>
              <a:rPr lang="en-GB" sz="2200" b="1" dirty="0" smtClean="0">
                <a:solidFill>
                  <a:schemeClr val="tx1"/>
                </a:solidFill>
              </a:rPr>
              <a:t> a </a:t>
            </a:r>
            <a:r>
              <a:rPr lang="en-GB" sz="2200" b="1" dirty="0" err="1" smtClean="0">
                <a:solidFill>
                  <a:schemeClr val="tx1"/>
                </a:solidFill>
              </a:rPr>
              <a:t>dadansoddi</a:t>
            </a:r>
            <a:r>
              <a:rPr lang="en-GB" sz="2200" b="1" dirty="0" smtClean="0">
                <a:solidFill>
                  <a:schemeClr val="tx1"/>
                </a:solidFill>
              </a:rPr>
              <a:t> </a:t>
            </a:r>
            <a:r>
              <a:rPr lang="en-GB" sz="2200" b="1" dirty="0" err="1" smtClean="0">
                <a:solidFill>
                  <a:schemeClr val="tx1"/>
                </a:solidFill>
              </a:rPr>
              <a:t>tystiolaeth</a:t>
            </a:r>
            <a:r>
              <a:rPr lang="en-GB" sz="2200" b="1" dirty="0" smtClean="0">
                <a:solidFill>
                  <a:schemeClr val="tx1"/>
                </a:solidFill>
              </a:rPr>
              <a:t> </a:t>
            </a:r>
          </a:p>
          <a:p>
            <a:r>
              <a:rPr lang="en-GB" sz="2200" b="1" dirty="0" smtClean="0">
                <a:solidFill>
                  <a:schemeClr val="tx1"/>
                </a:solidFill>
              </a:rPr>
              <a:t>Cam 4</a:t>
            </a:r>
            <a:r>
              <a:rPr lang="en-GB" sz="2200" b="1" dirty="0">
                <a:solidFill>
                  <a:schemeClr val="tx1"/>
                </a:solidFill>
              </a:rPr>
              <a:t>: </a:t>
            </a:r>
            <a:r>
              <a:rPr lang="en-GB" sz="2200" b="1" dirty="0" err="1" smtClean="0">
                <a:solidFill>
                  <a:schemeClr val="tx1"/>
                </a:solidFill>
              </a:rPr>
              <a:t>Cyflwyno</a:t>
            </a:r>
            <a:r>
              <a:rPr lang="en-GB" sz="2200" b="1" dirty="0" smtClean="0">
                <a:solidFill>
                  <a:schemeClr val="tx1"/>
                </a:solidFill>
              </a:rPr>
              <a:t> </a:t>
            </a:r>
            <a:r>
              <a:rPr lang="en-GB" sz="2200" b="1" dirty="0" err="1" smtClean="0">
                <a:solidFill>
                  <a:schemeClr val="tx1"/>
                </a:solidFill>
              </a:rPr>
              <a:t>canfyddiadau</a:t>
            </a:r>
            <a:r>
              <a:rPr lang="en-GB" sz="2200" b="1" dirty="0" smtClean="0">
                <a:solidFill>
                  <a:schemeClr val="tx1"/>
                </a:solidFill>
              </a:rPr>
              <a:t> </a:t>
            </a:r>
            <a:endParaRPr lang="en-GB" sz="2200" dirty="0">
              <a:solidFill>
                <a:schemeClr val="tx1"/>
              </a:solidFill>
            </a:endParaRPr>
          </a:p>
          <a:p>
            <a:r>
              <a:rPr lang="en-GB" sz="2200" b="1" dirty="0" smtClean="0">
                <a:solidFill>
                  <a:schemeClr val="tx1"/>
                </a:solidFill>
              </a:rPr>
              <a:t>Cam 5</a:t>
            </a:r>
            <a:r>
              <a:rPr lang="en-GB" sz="2200" b="1" dirty="0">
                <a:solidFill>
                  <a:schemeClr val="tx1"/>
                </a:solidFill>
              </a:rPr>
              <a:t>: </a:t>
            </a:r>
            <a:r>
              <a:rPr lang="en-GB" sz="2200" b="1" dirty="0" err="1" smtClean="0">
                <a:solidFill>
                  <a:schemeClr val="tx1"/>
                </a:solidFill>
              </a:rPr>
              <a:t>Adfyfyrio</a:t>
            </a:r>
            <a:r>
              <a:rPr lang="en-GB" sz="2200" b="1" dirty="0" smtClean="0">
                <a:solidFill>
                  <a:schemeClr val="tx1"/>
                </a:solidFill>
              </a:rPr>
              <a:t>, </a:t>
            </a:r>
            <a:r>
              <a:rPr lang="en-GB" sz="2200" b="1" dirty="0" err="1" smtClean="0">
                <a:solidFill>
                  <a:schemeClr val="tx1"/>
                </a:solidFill>
              </a:rPr>
              <a:t>gwerthuso</a:t>
            </a:r>
            <a:r>
              <a:rPr lang="en-GB" sz="2200" b="1" dirty="0" smtClean="0">
                <a:solidFill>
                  <a:schemeClr val="tx1"/>
                </a:solidFill>
              </a:rPr>
              <a:t> ac </a:t>
            </a:r>
            <a:r>
              <a:rPr lang="en-GB" sz="2200" b="1" dirty="0" err="1" smtClean="0">
                <a:solidFill>
                  <a:schemeClr val="tx1"/>
                </a:solidFill>
              </a:rPr>
              <a:t>ymateb</a:t>
            </a:r>
            <a:endParaRPr lang="en-GB" sz="2200" b="1" dirty="0" smtClean="0">
              <a:solidFill>
                <a:schemeClr val="tx1"/>
              </a:solidFill>
            </a:endParaRPr>
          </a:p>
          <a:p>
            <a:endParaRPr lang="en-GB" sz="2200" b="1" dirty="0">
              <a:solidFill>
                <a:schemeClr val="tx1"/>
              </a:solidFill>
            </a:endParaRPr>
          </a:p>
          <a:p>
            <a:r>
              <a:rPr lang="en-GB" sz="2200" b="1" dirty="0" smtClean="0">
                <a:solidFill>
                  <a:srgbClr val="FF0000"/>
                </a:solidFill>
              </a:rPr>
              <a:t>CYNLLUNIO – DATBLYGU – ADFYFYRIO – </a:t>
            </a:r>
            <a:r>
              <a:rPr lang="en-GB" sz="2200" b="1" dirty="0" err="1" smtClean="0">
                <a:solidFill>
                  <a:srgbClr val="FF0000"/>
                </a:solidFill>
              </a:rPr>
              <a:t>ymholiadau</a:t>
            </a:r>
            <a:r>
              <a:rPr lang="en-GB" sz="2200" b="1" dirty="0" smtClean="0">
                <a:solidFill>
                  <a:srgbClr val="FF0000"/>
                </a:solidFill>
              </a:rPr>
              <a:t> </a:t>
            </a:r>
            <a:r>
              <a:rPr lang="en-GB" sz="2200" b="1" dirty="0" err="1" smtClean="0">
                <a:solidFill>
                  <a:srgbClr val="FF0000"/>
                </a:solidFill>
              </a:rPr>
              <a:t>gwyddoniaeth</a:t>
            </a:r>
            <a:endParaRPr lang="en-GB" sz="2200" dirty="0">
              <a:solidFill>
                <a:srgbClr val="FF0000"/>
              </a:solidFill>
            </a:endParaRPr>
          </a:p>
        </p:txBody>
      </p:sp>
    </p:spTree>
    <p:extLst>
      <p:ext uri="{BB962C8B-B14F-4D97-AF65-F5344CB8AC3E}">
        <p14:creationId xmlns:p14="http://schemas.microsoft.com/office/powerpoint/2010/main" val="26101046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err="1" smtClean="0">
                <a:solidFill>
                  <a:srgbClr val="FF0000"/>
                </a:solidFill>
              </a:rPr>
              <a:t>Mathau</a:t>
            </a:r>
            <a:r>
              <a:rPr lang="en-GB" altLang="en-US" sz="2800" dirty="0" smtClean="0">
                <a:solidFill>
                  <a:srgbClr val="FF0000"/>
                </a:solidFill>
              </a:rPr>
              <a:t> o </a:t>
            </a:r>
            <a:r>
              <a:rPr lang="en-GB" altLang="en-US" sz="2800" dirty="0" err="1" smtClean="0">
                <a:solidFill>
                  <a:srgbClr val="FF0000"/>
                </a:solidFill>
              </a:rPr>
              <a:t>ymholi</a:t>
            </a:r>
            <a:r>
              <a:rPr lang="en-GB" altLang="en-US" sz="2800" dirty="0" smtClean="0">
                <a:solidFill>
                  <a:srgbClr val="FF0000"/>
                </a:solidFill>
              </a:rPr>
              <a:t> a </a:t>
            </a:r>
            <a:r>
              <a:rPr lang="en-GB" altLang="en-US" sz="2800" dirty="0" err="1" smtClean="0">
                <a:solidFill>
                  <a:srgbClr val="FF0000"/>
                </a:solidFill>
              </a:rPr>
              <a:t>nodir</a:t>
            </a:r>
            <a:r>
              <a:rPr lang="en-GB" altLang="en-US" sz="2800" dirty="0" smtClean="0">
                <a:solidFill>
                  <a:srgbClr val="FF0000"/>
                </a:solidFill>
              </a:rPr>
              <a:t> </a:t>
            </a:r>
            <a:r>
              <a:rPr lang="en-GB" altLang="en-US" sz="2800" dirty="0" err="1" smtClean="0"/>
              <a:t>yn</a:t>
            </a:r>
            <a:r>
              <a:rPr lang="en-GB" altLang="en-US" sz="2800" dirty="0" smtClean="0"/>
              <a:t> </a:t>
            </a:r>
            <a:r>
              <a:rPr lang="en-GB" altLang="en-US" sz="2800" dirty="0" err="1" smtClean="0"/>
              <a:t>ein</a:t>
            </a:r>
            <a:r>
              <a:rPr lang="en-GB" altLang="en-US" sz="2800" dirty="0" smtClean="0"/>
              <a:t> </a:t>
            </a:r>
            <a:r>
              <a:rPr lang="en-GB" altLang="en-US" sz="2800" dirty="0" err="1" smtClean="0"/>
              <a:t>cwricwlwm</a:t>
            </a:r>
            <a:r>
              <a:rPr lang="en-GB" altLang="en-US" sz="2800" dirty="0" smtClean="0"/>
              <a:t> (2008)</a:t>
            </a:r>
            <a:br>
              <a:rPr lang="en-GB" altLang="en-US" sz="2800" dirty="0" smtClean="0"/>
            </a:br>
            <a:endParaRPr lang="en-GB" altLang="en-US" sz="2800" dirty="0"/>
          </a:p>
        </p:txBody>
      </p:sp>
      <p:sp>
        <p:nvSpPr>
          <p:cNvPr id="3" name="Content Placeholder 2"/>
          <p:cNvSpPr>
            <a:spLocks noGrp="1"/>
          </p:cNvSpPr>
          <p:nvPr>
            <p:ph idx="1"/>
          </p:nvPr>
        </p:nvSpPr>
        <p:spPr/>
        <p:txBody>
          <a:bodyPr>
            <a:normAutofit fontScale="92500" lnSpcReduction="10000"/>
          </a:bodyPr>
          <a:lstStyle/>
          <a:p>
            <a:pPr marL="109728" indent="0">
              <a:spcAft>
                <a:spcPts val="0"/>
              </a:spcAft>
              <a:buNone/>
              <a:defRPr/>
            </a:pPr>
            <a:r>
              <a:rPr lang="en-GB" sz="2400" dirty="0" err="1" smtClean="0">
                <a:solidFill>
                  <a:schemeClr val="tx1"/>
                </a:solidFill>
              </a:rPr>
              <a:t>Chwilio</a:t>
            </a:r>
            <a:r>
              <a:rPr lang="en-GB" sz="2400" dirty="0" smtClean="0">
                <a:solidFill>
                  <a:schemeClr val="tx1"/>
                </a:solidFill>
              </a:rPr>
              <a:t> am </a:t>
            </a:r>
            <a:r>
              <a:rPr lang="en-GB" sz="2400" dirty="0" err="1" smtClean="0">
                <a:solidFill>
                  <a:schemeClr val="tx1"/>
                </a:solidFill>
              </a:rPr>
              <a:t>batrymau</a:t>
            </a:r>
            <a:r>
              <a:rPr lang="en-GB" sz="2400" dirty="0" smtClean="0">
                <a:solidFill>
                  <a:schemeClr val="tx1"/>
                </a:solidFill>
              </a:rPr>
              <a:t>; </a:t>
            </a:r>
            <a:r>
              <a:rPr lang="en-GB" sz="2400" dirty="0" err="1" smtClean="0">
                <a:solidFill>
                  <a:schemeClr val="tx1"/>
                </a:solidFill>
              </a:rPr>
              <a:t>Archwilio</a:t>
            </a:r>
            <a:r>
              <a:rPr lang="en-GB" sz="2400" dirty="0" smtClean="0">
                <a:solidFill>
                  <a:schemeClr val="tx1"/>
                </a:solidFill>
              </a:rPr>
              <a:t> (</a:t>
            </a:r>
            <a:r>
              <a:rPr lang="en-GB" sz="2400" dirty="0" err="1" smtClean="0">
                <a:solidFill>
                  <a:schemeClr val="tx1"/>
                </a:solidFill>
              </a:rPr>
              <a:t>e.e</a:t>
            </a:r>
            <a:r>
              <a:rPr lang="en-GB" sz="2400" dirty="0" smtClean="0">
                <a:solidFill>
                  <a:schemeClr val="tx1"/>
                </a:solidFill>
              </a:rPr>
              <a:t>. </a:t>
            </a:r>
            <a:r>
              <a:rPr lang="en-GB" sz="2400" dirty="0" err="1" smtClean="0">
                <a:solidFill>
                  <a:schemeClr val="tx1"/>
                </a:solidFill>
              </a:rPr>
              <a:t>dros</a:t>
            </a:r>
            <a:r>
              <a:rPr lang="en-GB" sz="2400" dirty="0" smtClean="0">
                <a:solidFill>
                  <a:schemeClr val="tx1"/>
                </a:solidFill>
              </a:rPr>
              <a:t> </a:t>
            </a:r>
            <a:r>
              <a:rPr lang="en-GB" sz="2400" dirty="0" err="1" smtClean="0">
                <a:solidFill>
                  <a:schemeClr val="tx1"/>
                </a:solidFill>
              </a:rPr>
              <a:t>gyfnod</a:t>
            </a:r>
            <a:r>
              <a:rPr lang="en-GB" sz="2400" dirty="0" smtClean="0">
                <a:solidFill>
                  <a:schemeClr val="tx1"/>
                </a:solidFill>
              </a:rPr>
              <a:t> o </a:t>
            </a:r>
            <a:r>
              <a:rPr lang="en-GB" sz="2400" dirty="0" err="1" smtClean="0">
                <a:solidFill>
                  <a:schemeClr val="tx1"/>
                </a:solidFill>
              </a:rPr>
              <a:t>amser</a:t>
            </a:r>
            <a:r>
              <a:rPr lang="en-GB" sz="2400" dirty="0" smtClean="0">
                <a:solidFill>
                  <a:schemeClr val="tx1"/>
                </a:solidFill>
              </a:rPr>
              <a:t>); </a:t>
            </a:r>
            <a:r>
              <a:rPr lang="en-GB" sz="2400" dirty="0" err="1" smtClean="0">
                <a:solidFill>
                  <a:schemeClr val="tx1"/>
                </a:solidFill>
              </a:rPr>
              <a:t>Dosbarthu</a:t>
            </a:r>
            <a:r>
              <a:rPr lang="en-GB" sz="2400" dirty="0" smtClean="0">
                <a:solidFill>
                  <a:schemeClr val="tx1"/>
                </a:solidFill>
              </a:rPr>
              <a:t> ac </a:t>
            </a:r>
            <a:r>
              <a:rPr lang="en-GB" sz="2400" dirty="0" err="1" smtClean="0">
                <a:solidFill>
                  <a:schemeClr val="tx1"/>
                </a:solidFill>
              </a:rPr>
              <a:t>adnabod</a:t>
            </a:r>
            <a:r>
              <a:rPr lang="en-GB" sz="2400" dirty="0" smtClean="0">
                <a:solidFill>
                  <a:schemeClr val="tx1"/>
                </a:solidFill>
              </a:rPr>
              <a:t>; </a:t>
            </a:r>
            <a:r>
              <a:rPr lang="en-GB" sz="2400" dirty="0" err="1" smtClean="0">
                <a:solidFill>
                  <a:schemeClr val="tx1"/>
                </a:solidFill>
              </a:rPr>
              <a:t>Gwneud</a:t>
            </a:r>
            <a:r>
              <a:rPr lang="en-GB" sz="2400" dirty="0" smtClean="0">
                <a:solidFill>
                  <a:schemeClr val="tx1"/>
                </a:solidFill>
              </a:rPr>
              <a:t> </a:t>
            </a:r>
            <a:r>
              <a:rPr lang="en-GB" sz="2400" dirty="0" err="1" smtClean="0">
                <a:solidFill>
                  <a:schemeClr val="tx1"/>
                </a:solidFill>
              </a:rPr>
              <a:t>pethau</a:t>
            </a:r>
            <a:r>
              <a:rPr lang="en-GB" sz="2400" dirty="0" smtClean="0">
                <a:solidFill>
                  <a:schemeClr val="tx1"/>
                </a:solidFill>
              </a:rPr>
              <a:t> (</a:t>
            </a:r>
            <a:r>
              <a:rPr lang="en-GB" sz="2400" dirty="0" err="1" smtClean="0">
                <a:solidFill>
                  <a:schemeClr val="tx1"/>
                </a:solidFill>
              </a:rPr>
              <a:t>neu</a:t>
            </a:r>
            <a:r>
              <a:rPr lang="en-GB" sz="2400" dirty="0" smtClean="0">
                <a:solidFill>
                  <a:schemeClr val="tx1"/>
                </a:solidFill>
              </a:rPr>
              <a:t> </a:t>
            </a:r>
            <a:r>
              <a:rPr lang="en-GB" sz="2400" dirty="0" err="1" smtClean="0">
                <a:solidFill>
                  <a:schemeClr val="tx1"/>
                </a:solidFill>
              </a:rPr>
              <a:t>ddatblygu</a:t>
            </a:r>
            <a:r>
              <a:rPr lang="en-GB" sz="2400" dirty="0" smtClean="0">
                <a:solidFill>
                  <a:schemeClr val="tx1"/>
                </a:solidFill>
              </a:rPr>
              <a:t> </a:t>
            </a:r>
            <a:r>
              <a:rPr lang="en-GB" sz="2400" dirty="0" err="1" smtClean="0">
                <a:solidFill>
                  <a:schemeClr val="tx1"/>
                </a:solidFill>
              </a:rPr>
              <a:t>systemau</a:t>
            </a:r>
            <a:r>
              <a:rPr lang="en-GB" sz="2400" dirty="0" smtClean="0">
                <a:solidFill>
                  <a:schemeClr val="tx1"/>
                </a:solidFill>
              </a:rPr>
              <a:t>); </a:t>
            </a:r>
            <a:r>
              <a:rPr lang="en-GB" sz="2400" dirty="0" err="1" smtClean="0">
                <a:solidFill>
                  <a:schemeClr val="tx1"/>
                </a:solidFill>
              </a:rPr>
              <a:t>Profi</a:t>
            </a:r>
            <a:r>
              <a:rPr lang="en-GB" sz="2400" dirty="0" smtClean="0">
                <a:solidFill>
                  <a:schemeClr val="tx1"/>
                </a:solidFill>
              </a:rPr>
              <a:t> </a:t>
            </a:r>
            <a:r>
              <a:rPr lang="en-GB" sz="2400" dirty="0" err="1" smtClean="0">
                <a:solidFill>
                  <a:schemeClr val="tx1"/>
                </a:solidFill>
              </a:rPr>
              <a:t>teg</a:t>
            </a:r>
            <a:r>
              <a:rPr lang="en-GB" sz="2400" dirty="0" smtClean="0">
                <a:solidFill>
                  <a:schemeClr val="tx1"/>
                </a:solidFill>
              </a:rPr>
              <a:t>; </a:t>
            </a:r>
            <a:r>
              <a:rPr lang="en-GB" sz="2400" dirty="0" err="1" smtClean="0">
                <a:solidFill>
                  <a:schemeClr val="tx1"/>
                </a:solidFill>
              </a:rPr>
              <a:t>Defnyddio</a:t>
            </a:r>
            <a:r>
              <a:rPr lang="en-GB" sz="2400" dirty="0" smtClean="0">
                <a:solidFill>
                  <a:schemeClr val="tx1"/>
                </a:solidFill>
              </a:rPr>
              <a:t> a </a:t>
            </a:r>
            <a:r>
              <a:rPr lang="en-GB" sz="2400" dirty="0" err="1" smtClean="0">
                <a:solidFill>
                  <a:schemeClr val="tx1"/>
                </a:solidFill>
              </a:rPr>
              <a:t>gweithredu</a:t>
            </a:r>
            <a:r>
              <a:rPr lang="en-GB" sz="2400" dirty="0" smtClean="0">
                <a:solidFill>
                  <a:schemeClr val="tx1"/>
                </a:solidFill>
              </a:rPr>
              <a:t> </a:t>
            </a:r>
            <a:r>
              <a:rPr lang="en-GB" sz="2400" dirty="0" err="1" smtClean="0">
                <a:solidFill>
                  <a:schemeClr val="tx1"/>
                </a:solidFill>
              </a:rPr>
              <a:t>modelau</a:t>
            </a:r>
            <a:r>
              <a:rPr lang="en-GB" sz="2400" dirty="0" smtClean="0">
                <a:solidFill>
                  <a:schemeClr val="tx1"/>
                </a:solidFill>
              </a:rPr>
              <a:t> </a:t>
            </a:r>
            <a:r>
              <a:rPr lang="en-GB" sz="2400" dirty="0" err="1" smtClean="0">
                <a:solidFill>
                  <a:schemeClr val="tx1"/>
                </a:solidFill>
              </a:rPr>
              <a:t>esboniadwy</a:t>
            </a:r>
            <a:r>
              <a:rPr lang="en-GB" sz="2400" dirty="0" smtClean="0">
                <a:solidFill>
                  <a:schemeClr val="tx1"/>
                </a:solidFill>
              </a:rPr>
              <a:t>;</a:t>
            </a:r>
            <a:endParaRPr lang="en-GB" sz="2400" b="1" i="1" dirty="0" smtClean="0"/>
          </a:p>
          <a:p>
            <a:pPr marL="109728" indent="0">
              <a:spcAft>
                <a:spcPts val="0"/>
              </a:spcAft>
              <a:buNone/>
              <a:defRPr/>
            </a:pPr>
            <a:endParaRPr lang="en-GB" sz="2400" b="1" i="1" dirty="0" smtClean="0"/>
          </a:p>
          <a:p>
            <a:pPr marL="109728" indent="0">
              <a:spcAft>
                <a:spcPts val="0"/>
              </a:spcAft>
              <a:buNone/>
              <a:defRPr/>
            </a:pPr>
            <a:r>
              <a:rPr lang="en-GB" sz="2400" b="1" i="1" dirty="0" smtClean="0"/>
              <a:t>DEFNYDDIWCH: Turner</a:t>
            </a:r>
            <a:r>
              <a:rPr lang="en-GB" sz="2400" b="1" i="1" dirty="0"/>
              <a:t>, J. et al. (2011) “It’s not fair or is it</a:t>
            </a:r>
            <a:r>
              <a:rPr lang="en-GB" sz="2400" b="1" i="1" dirty="0" smtClean="0"/>
              <a:t>?” </a:t>
            </a:r>
            <a:r>
              <a:rPr lang="en-GB" sz="2400" b="1" i="1" dirty="0" err="1" smtClean="0"/>
              <a:t>Sandbach</a:t>
            </a:r>
            <a:r>
              <a:rPr lang="en-GB" sz="2400" b="1" i="1" dirty="0" smtClean="0"/>
              <a:t>: </a:t>
            </a:r>
            <a:r>
              <a:rPr lang="en-GB" sz="2400" b="1" i="1" dirty="0"/>
              <a:t>MHE</a:t>
            </a:r>
            <a:r>
              <a:rPr lang="en-GB" sz="2400" b="1" i="1" dirty="0" smtClean="0"/>
              <a:t>.</a:t>
            </a:r>
            <a:endParaRPr lang="en-GB" sz="2400" b="1" dirty="0" smtClean="0">
              <a:solidFill>
                <a:schemeClr val="tx1"/>
              </a:solidFill>
            </a:endParaRPr>
          </a:p>
          <a:p>
            <a:pPr>
              <a:buFont typeface="Wingdings" panose="05000000000000000000" pitchFamily="2" charset="2"/>
              <a:buChar char="Ø"/>
            </a:pPr>
            <a:r>
              <a:rPr lang="en-GB" sz="2400" b="1" dirty="0" smtClean="0"/>
              <a:t> </a:t>
            </a:r>
            <a:r>
              <a:rPr lang="en-GB" sz="2400" b="1" dirty="0" smtClean="0">
                <a:solidFill>
                  <a:srgbClr val="FF0000"/>
                </a:solidFill>
              </a:rPr>
              <a:t>Prawf </a:t>
            </a:r>
            <a:r>
              <a:rPr lang="en-GB" sz="2400" b="1" dirty="0" err="1" smtClean="0">
                <a:solidFill>
                  <a:srgbClr val="FF0000"/>
                </a:solidFill>
              </a:rPr>
              <a:t>Teg</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Chwilio</a:t>
            </a:r>
            <a:r>
              <a:rPr lang="en-GB" sz="2400" b="1" dirty="0">
                <a:solidFill>
                  <a:srgbClr val="FF0000"/>
                </a:solidFill>
              </a:rPr>
              <a:t> am </a:t>
            </a:r>
            <a:r>
              <a:rPr lang="en-GB" sz="2400" b="1" dirty="0" err="1">
                <a:solidFill>
                  <a:srgbClr val="FF0000"/>
                </a:solidFill>
              </a:rPr>
              <a:t>batrymau</a:t>
            </a:r>
            <a:r>
              <a:rPr lang="en-GB" sz="2400" b="1" dirty="0">
                <a:solidFill>
                  <a:srgbClr val="FF0000"/>
                </a:solidFill>
              </a:rPr>
              <a:t> / </a:t>
            </a:r>
            <a:r>
              <a:rPr lang="en-GB" sz="2400" b="1" dirty="0" err="1">
                <a:solidFill>
                  <a:srgbClr val="FF0000"/>
                </a:solidFill>
              </a:rPr>
              <a:t>Cynnal</a:t>
            </a:r>
            <a:r>
              <a:rPr lang="en-GB" sz="2400" b="1" dirty="0">
                <a:solidFill>
                  <a:srgbClr val="FF0000"/>
                </a:solidFill>
              </a:rPr>
              <a:t> </a:t>
            </a:r>
            <a:r>
              <a:rPr lang="en-GB" sz="2400" b="1" dirty="0" err="1" smtClean="0">
                <a:solidFill>
                  <a:srgbClr val="FF0000"/>
                </a:solidFill>
              </a:rPr>
              <a:t>Arolwg</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Dosbarthu</a:t>
            </a:r>
            <a:r>
              <a:rPr lang="en-GB" sz="2400" b="1" dirty="0">
                <a:solidFill>
                  <a:srgbClr val="FF0000"/>
                </a:solidFill>
              </a:rPr>
              <a:t> ac </a:t>
            </a:r>
            <a:r>
              <a:rPr lang="en-GB" sz="2400" b="1" dirty="0" err="1" smtClean="0">
                <a:solidFill>
                  <a:srgbClr val="FF0000"/>
                </a:solidFill>
              </a:rPr>
              <a:t>adnabod</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Archwilio</a:t>
            </a:r>
            <a:r>
              <a:rPr lang="en-GB" sz="2400" b="1" dirty="0">
                <a:solidFill>
                  <a:srgbClr val="FF0000"/>
                </a:solidFill>
              </a:rPr>
              <a:t> / </a:t>
            </a:r>
            <a:r>
              <a:rPr lang="en-GB" sz="2400" b="1" dirty="0" err="1">
                <a:solidFill>
                  <a:srgbClr val="FF0000"/>
                </a:solidFill>
              </a:rPr>
              <a:t>Arsylwi</a:t>
            </a:r>
            <a:r>
              <a:rPr lang="en-GB" sz="2400" b="1" dirty="0">
                <a:solidFill>
                  <a:srgbClr val="FF0000"/>
                </a:solidFill>
              </a:rPr>
              <a:t> </a:t>
            </a:r>
            <a:r>
              <a:rPr lang="en-GB" sz="2400" b="1" dirty="0" err="1">
                <a:solidFill>
                  <a:srgbClr val="FF0000"/>
                </a:solidFill>
              </a:rPr>
              <a:t>neu</a:t>
            </a:r>
            <a:r>
              <a:rPr lang="en-GB" sz="2400" b="1" dirty="0">
                <a:solidFill>
                  <a:srgbClr val="FF0000"/>
                </a:solidFill>
              </a:rPr>
              <a:t> </a:t>
            </a:r>
            <a:r>
              <a:rPr lang="en-GB" sz="2400" b="1" dirty="0" err="1">
                <a:solidFill>
                  <a:srgbClr val="FF0000"/>
                </a:solidFill>
              </a:rPr>
              <a:t>Fesur</a:t>
            </a:r>
            <a:r>
              <a:rPr lang="en-GB" sz="2400" b="1" dirty="0">
                <a:solidFill>
                  <a:srgbClr val="FF0000"/>
                </a:solidFill>
              </a:rPr>
              <a:t> </a:t>
            </a:r>
            <a:r>
              <a:rPr lang="en-GB" sz="2400" b="1" dirty="0" err="1">
                <a:solidFill>
                  <a:srgbClr val="FF0000"/>
                </a:solidFill>
              </a:rPr>
              <a:t>dros</a:t>
            </a:r>
            <a:r>
              <a:rPr lang="en-GB" sz="2400" b="1" dirty="0">
                <a:solidFill>
                  <a:srgbClr val="FF0000"/>
                </a:solidFill>
              </a:rPr>
              <a:t> </a:t>
            </a:r>
            <a:r>
              <a:rPr lang="en-GB" sz="2400" b="1" dirty="0" err="1">
                <a:solidFill>
                  <a:srgbClr val="FF0000"/>
                </a:solidFill>
              </a:rPr>
              <a:t>gyfnod</a:t>
            </a:r>
            <a:r>
              <a:rPr lang="en-GB" sz="2400" b="1" dirty="0">
                <a:solidFill>
                  <a:srgbClr val="FF0000"/>
                </a:solidFill>
              </a:rPr>
              <a:t> o </a:t>
            </a:r>
            <a:r>
              <a:rPr lang="en-GB" sz="2400" b="1" dirty="0" err="1" smtClean="0">
                <a:solidFill>
                  <a:srgbClr val="FF0000"/>
                </a:solidFill>
              </a:rPr>
              <a:t>amser</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Cyfeiriad</a:t>
            </a:r>
            <a:r>
              <a:rPr lang="en-GB" sz="2400" b="1" dirty="0">
                <a:solidFill>
                  <a:srgbClr val="FF0000"/>
                </a:solidFill>
              </a:rPr>
              <a:t> (Reference/research)</a:t>
            </a:r>
          </a:p>
          <a:p>
            <a:pPr marL="365760" indent="-256032">
              <a:spcAft>
                <a:spcPts val="0"/>
              </a:spcAft>
              <a:buFont typeface="Wingdings 3"/>
              <a:buChar char=""/>
              <a:defRPr/>
            </a:pPr>
            <a:endParaRPr lang="en-GB" sz="2400" b="1" dirty="0">
              <a:solidFill>
                <a:schemeClr val="tx1"/>
              </a:solidFill>
            </a:endParaRPr>
          </a:p>
        </p:txBody>
      </p:sp>
    </p:spTree>
    <p:extLst>
      <p:ext uri="{BB962C8B-B14F-4D97-AF65-F5344CB8AC3E}">
        <p14:creationId xmlns:p14="http://schemas.microsoft.com/office/powerpoint/2010/main" val="27442548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“It’s Not Fair” Jane Turner et al.</a:t>
            </a:r>
          </a:p>
        </p:txBody>
      </p:sp>
      <p:sp>
        <p:nvSpPr>
          <p:cNvPr id="3" name="Content Placeholder 2"/>
          <p:cNvSpPr>
            <a:spLocks noGrp="1"/>
          </p:cNvSpPr>
          <p:nvPr>
            <p:ph idx="1"/>
          </p:nvPr>
        </p:nvSpPr>
        <p:spPr/>
        <p:txBody>
          <a:bodyPr>
            <a:normAutofit fontScale="92500" lnSpcReduction="10000"/>
          </a:bodyPr>
          <a:lstStyle/>
          <a:p>
            <a:r>
              <a:rPr lang="en-GB" i="1" dirty="0" err="1" smtClean="0"/>
              <a:t>Ar</a:t>
            </a:r>
            <a:r>
              <a:rPr lang="en-GB" i="1" dirty="0" smtClean="0"/>
              <a:t> </a:t>
            </a:r>
            <a:r>
              <a:rPr lang="en-GB" i="1" dirty="0" err="1" smtClean="0"/>
              <a:t>gyfer</a:t>
            </a:r>
            <a:r>
              <a:rPr lang="en-GB" i="1" dirty="0" smtClean="0"/>
              <a:t> </a:t>
            </a:r>
            <a:r>
              <a:rPr lang="en-GB" i="1" dirty="0" err="1" smtClean="0"/>
              <a:t>pob</a:t>
            </a:r>
            <a:r>
              <a:rPr lang="en-GB" i="1" dirty="0" smtClean="0"/>
              <a:t> math o </a:t>
            </a:r>
            <a:r>
              <a:rPr lang="en-GB" i="1" dirty="0" err="1" smtClean="0"/>
              <a:t>ymholiad</a:t>
            </a:r>
            <a:r>
              <a:rPr lang="en-GB" i="1" dirty="0" smtClean="0"/>
              <a:t> a </a:t>
            </a:r>
            <a:r>
              <a:rPr lang="en-GB" i="1" dirty="0" err="1" smtClean="0"/>
              <a:t>drafodwyd</a:t>
            </a:r>
            <a:r>
              <a:rPr lang="en-GB" i="1" dirty="0" smtClean="0"/>
              <a:t>:</a:t>
            </a:r>
          </a:p>
          <a:p>
            <a:pPr>
              <a:buFont typeface="Wingdings" panose="05000000000000000000" pitchFamily="2" charset="2"/>
              <a:buChar char="§"/>
            </a:pPr>
            <a:r>
              <a:rPr lang="en-GB" dirty="0"/>
              <a:t> </a:t>
            </a:r>
            <a:r>
              <a:rPr lang="en-GB" dirty="0" err="1" smtClean="0">
                <a:solidFill>
                  <a:srgbClr val="FF0000"/>
                </a:solidFill>
              </a:rPr>
              <a:t>Syniadau</a:t>
            </a:r>
            <a:r>
              <a:rPr lang="en-GB" dirty="0" smtClean="0">
                <a:solidFill>
                  <a:srgbClr val="FF0000"/>
                </a:solidFill>
              </a:rPr>
              <a:t> am </a:t>
            </a:r>
            <a:r>
              <a:rPr lang="en-GB" dirty="0" err="1" smtClean="0">
                <a:solidFill>
                  <a:srgbClr val="FF0000"/>
                </a:solidFill>
              </a:rPr>
              <a:t>weithgareddau</a:t>
            </a:r>
            <a:endParaRPr lang="en-GB" dirty="0" smtClean="0">
              <a:solidFill>
                <a:srgbClr val="FF0000"/>
              </a:solidFill>
            </a:endParaRPr>
          </a:p>
          <a:p>
            <a:pPr>
              <a:buFont typeface="Wingdings" panose="05000000000000000000" pitchFamily="2" charset="2"/>
              <a:buChar char="§"/>
            </a:pPr>
            <a:r>
              <a:rPr lang="en-GB" dirty="0"/>
              <a:t> </a:t>
            </a:r>
            <a:r>
              <a:rPr lang="en-GB" dirty="0" err="1" smtClean="0"/>
              <a:t>Datblygu</a:t>
            </a:r>
            <a:r>
              <a:rPr lang="en-GB" dirty="0" smtClean="0"/>
              <a:t> </a:t>
            </a:r>
            <a:r>
              <a:rPr lang="en-GB" dirty="0" err="1" smtClean="0"/>
              <a:t>sgiliau</a:t>
            </a:r>
            <a:r>
              <a:rPr lang="en-GB" dirty="0" smtClean="0"/>
              <a:t> a </a:t>
            </a:r>
            <a:r>
              <a:rPr lang="en-GB" dirty="0" err="1" smtClean="0"/>
              <a:t>dealltwriaeth</a:t>
            </a:r>
            <a:r>
              <a:rPr lang="en-GB" dirty="0" smtClean="0"/>
              <a:t> </a:t>
            </a:r>
            <a:r>
              <a:rPr lang="en-GB" dirty="0" err="1" smtClean="0"/>
              <a:t>gwyddonol</a:t>
            </a:r>
            <a:endParaRPr lang="en-GB" dirty="0" smtClean="0"/>
          </a:p>
          <a:p>
            <a:pPr>
              <a:buFont typeface="Wingdings" panose="05000000000000000000" pitchFamily="2" charset="2"/>
              <a:buChar char="§"/>
            </a:pPr>
            <a:r>
              <a:rPr lang="en-GB" dirty="0"/>
              <a:t> </a:t>
            </a:r>
            <a:r>
              <a:rPr lang="en-GB" dirty="0" err="1" smtClean="0">
                <a:solidFill>
                  <a:srgbClr val="FF0000"/>
                </a:solidFill>
              </a:rPr>
              <a:t>Hyrwyddo</a:t>
            </a:r>
            <a:r>
              <a:rPr lang="en-GB" dirty="0" smtClean="0">
                <a:solidFill>
                  <a:srgbClr val="FF0000"/>
                </a:solidFill>
              </a:rPr>
              <a:t> </a:t>
            </a:r>
            <a:r>
              <a:rPr lang="en-GB" dirty="0" err="1" smtClean="0">
                <a:solidFill>
                  <a:srgbClr val="FF0000"/>
                </a:solidFill>
              </a:rPr>
              <a:t>archwilio</a:t>
            </a:r>
            <a:r>
              <a:rPr lang="en-GB" dirty="0" smtClean="0">
                <a:solidFill>
                  <a:srgbClr val="FF0000"/>
                </a:solidFill>
              </a:rPr>
              <a:t> a </a:t>
            </a:r>
            <a:r>
              <a:rPr lang="en-GB" dirty="0" err="1" smtClean="0">
                <a:solidFill>
                  <a:srgbClr val="FF0000"/>
                </a:solidFill>
              </a:rPr>
              <a:t>chwestiynau’r</a:t>
            </a:r>
            <a:r>
              <a:rPr lang="en-GB" dirty="0" smtClean="0">
                <a:solidFill>
                  <a:srgbClr val="FF0000"/>
                </a:solidFill>
              </a:rPr>
              <a:t> plant</a:t>
            </a:r>
          </a:p>
          <a:p>
            <a:pPr>
              <a:buFont typeface="Wingdings" panose="05000000000000000000" pitchFamily="2" charset="2"/>
              <a:buChar char="§"/>
            </a:pPr>
            <a:r>
              <a:rPr lang="en-GB" dirty="0" smtClean="0"/>
              <a:t> </a:t>
            </a:r>
            <a:r>
              <a:rPr lang="en-GB" dirty="0" err="1" smtClean="0"/>
              <a:t>Deilliannau</a:t>
            </a:r>
            <a:r>
              <a:rPr lang="en-GB" dirty="0" smtClean="0"/>
              <a:t> </a:t>
            </a:r>
            <a:r>
              <a:rPr lang="en-GB" dirty="0" err="1" smtClean="0"/>
              <a:t>dysgu</a:t>
            </a:r>
            <a:r>
              <a:rPr lang="en-GB" dirty="0" smtClean="0"/>
              <a:t> a </a:t>
            </a:r>
            <a:r>
              <a:rPr lang="en-GB" dirty="0" err="1" smtClean="0"/>
              <a:t>meini</a:t>
            </a:r>
            <a:r>
              <a:rPr lang="en-GB" dirty="0" smtClean="0"/>
              <a:t> </a:t>
            </a:r>
            <a:r>
              <a:rPr lang="en-GB" dirty="0" err="1" smtClean="0"/>
              <a:t>prawf</a:t>
            </a:r>
            <a:r>
              <a:rPr lang="en-GB" dirty="0" smtClean="0"/>
              <a:t> </a:t>
            </a:r>
            <a:r>
              <a:rPr lang="en-GB" dirty="0" err="1" smtClean="0"/>
              <a:t>asesu</a:t>
            </a:r>
            <a:endParaRPr lang="en-GB" dirty="0" smtClean="0"/>
          </a:p>
          <a:p>
            <a:pPr>
              <a:buFont typeface="Wingdings" panose="05000000000000000000" pitchFamily="2" charset="2"/>
              <a:buChar char="§"/>
            </a:pPr>
            <a:r>
              <a:rPr lang="en-GB" dirty="0" smtClean="0"/>
              <a:t> </a:t>
            </a:r>
            <a:r>
              <a:rPr lang="en-GB" dirty="0" err="1" smtClean="0">
                <a:solidFill>
                  <a:srgbClr val="FF0000"/>
                </a:solidFill>
              </a:rPr>
              <a:t>Cwestiynau</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arwain</a:t>
            </a:r>
            <a:r>
              <a:rPr lang="en-GB" dirty="0" smtClean="0">
                <a:solidFill>
                  <a:srgbClr val="FF0000"/>
                </a:solidFill>
              </a:rPr>
              <a:t> at </a:t>
            </a:r>
            <a:r>
              <a:rPr lang="en-GB" dirty="0" err="1" smtClean="0">
                <a:solidFill>
                  <a:srgbClr val="FF0000"/>
                </a:solidFill>
              </a:rPr>
              <a:t>wahanol</a:t>
            </a:r>
            <a:r>
              <a:rPr lang="en-GB" dirty="0" smtClean="0">
                <a:solidFill>
                  <a:srgbClr val="FF0000"/>
                </a:solidFill>
              </a:rPr>
              <a:t> </a:t>
            </a:r>
            <a:r>
              <a:rPr lang="en-GB" dirty="0" err="1" smtClean="0">
                <a:solidFill>
                  <a:srgbClr val="FF0000"/>
                </a:solidFill>
              </a:rPr>
              <a:t>fathau</a:t>
            </a:r>
            <a:r>
              <a:rPr lang="en-GB" dirty="0" smtClean="0">
                <a:solidFill>
                  <a:srgbClr val="FF0000"/>
                </a:solidFill>
              </a:rPr>
              <a:t> o </a:t>
            </a:r>
            <a:r>
              <a:rPr lang="en-GB" dirty="0" err="1" smtClean="0">
                <a:solidFill>
                  <a:srgbClr val="FF0000"/>
                </a:solidFill>
              </a:rPr>
              <a:t>ymholiad</a:t>
            </a:r>
            <a:endParaRPr lang="en-GB" dirty="0" smtClean="0">
              <a:solidFill>
                <a:srgbClr val="FF0000"/>
              </a:solidFill>
            </a:endParaRPr>
          </a:p>
          <a:p>
            <a:pPr>
              <a:buFont typeface="Wingdings" panose="05000000000000000000" pitchFamily="2" charset="2"/>
              <a:buChar char="§"/>
            </a:pPr>
            <a:r>
              <a:rPr lang="en-GB" dirty="0"/>
              <a:t> </a:t>
            </a:r>
            <a:r>
              <a:rPr lang="en-GB" dirty="0" smtClean="0"/>
              <a:t>Sut </a:t>
            </a:r>
            <a:r>
              <a:rPr lang="en-GB" dirty="0" err="1" smtClean="0"/>
              <a:t>i</a:t>
            </a:r>
            <a:r>
              <a:rPr lang="en-GB" dirty="0" smtClean="0"/>
              <a:t> </a:t>
            </a:r>
            <a:r>
              <a:rPr lang="en-GB" dirty="0" err="1" smtClean="0"/>
              <a:t>ychwanegu</a:t>
            </a:r>
            <a:r>
              <a:rPr lang="en-GB" dirty="0" smtClean="0"/>
              <a:t> her/</a:t>
            </a:r>
            <a:r>
              <a:rPr lang="en-GB" dirty="0" err="1" smtClean="0"/>
              <a:t>sialens</a:t>
            </a:r>
            <a:endParaRPr lang="en-GB" dirty="0" smtClean="0"/>
          </a:p>
          <a:p>
            <a:pPr>
              <a:buFont typeface="Wingdings" panose="05000000000000000000" pitchFamily="2" charset="2"/>
              <a:buChar char="§"/>
            </a:pPr>
            <a:r>
              <a:rPr lang="en-GB" dirty="0" smtClean="0"/>
              <a:t> </a:t>
            </a:r>
            <a:r>
              <a:rPr lang="en-GB" dirty="0" smtClean="0">
                <a:solidFill>
                  <a:srgbClr val="FF0000"/>
                </a:solidFill>
              </a:rPr>
              <a:t>Grid dilyniant </a:t>
            </a:r>
            <a:r>
              <a:rPr lang="en-GB" dirty="0" err="1" smtClean="0">
                <a:solidFill>
                  <a:srgbClr val="FF0000"/>
                </a:solidFill>
              </a:rPr>
              <a:t>sgiliau</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Cynllunio</a:t>
            </a:r>
            <a:r>
              <a:rPr lang="en-GB" dirty="0" smtClean="0">
                <a:solidFill>
                  <a:srgbClr val="FF0000"/>
                </a:solidFill>
              </a:rPr>
              <a:t>, </a:t>
            </a:r>
            <a:r>
              <a:rPr lang="en-GB" dirty="0" err="1" smtClean="0">
                <a:solidFill>
                  <a:srgbClr val="FF0000"/>
                </a:solidFill>
              </a:rPr>
              <a:t>datblygu</a:t>
            </a:r>
            <a:r>
              <a:rPr lang="en-GB" dirty="0" smtClean="0">
                <a:solidFill>
                  <a:srgbClr val="FF0000"/>
                </a:solidFill>
              </a:rPr>
              <a:t>, </a:t>
            </a:r>
            <a:r>
              <a:rPr lang="en-GB" dirty="0" err="1" smtClean="0">
                <a:solidFill>
                  <a:srgbClr val="FF0000"/>
                </a:solidFill>
              </a:rPr>
              <a:t>adfyfyrio</a:t>
            </a:r>
            <a:r>
              <a:rPr lang="en-GB" dirty="0" smtClean="0">
                <a:solidFill>
                  <a:srgbClr val="FF0000"/>
                </a:solidFill>
              </a:rPr>
              <a:t>” (Skills progression grid for “Plan, do, review”) </a:t>
            </a:r>
            <a:r>
              <a:rPr lang="en-GB" dirty="0" err="1" smtClean="0">
                <a:solidFill>
                  <a:srgbClr val="FF0000"/>
                </a:solidFill>
              </a:rPr>
              <a:t>ar</a:t>
            </a:r>
            <a:r>
              <a:rPr lang="en-GB" dirty="0" smtClean="0">
                <a:solidFill>
                  <a:srgbClr val="FF0000"/>
                </a:solidFill>
              </a:rPr>
              <a:t> draws y </a:t>
            </a:r>
            <a:r>
              <a:rPr lang="en-GB" dirty="0" err="1" smtClean="0">
                <a:solidFill>
                  <a:srgbClr val="FF0000"/>
                </a:solidFill>
              </a:rPr>
              <a:t>Cyfnodau</a:t>
            </a:r>
            <a:r>
              <a:rPr lang="en-GB" dirty="0" smtClean="0">
                <a:solidFill>
                  <a:srgbClr val="FF0000"/>
                </a:solidFill>
              </a:rPr>
              <a:t> (Sylfaen/CA2)</a:t>
            </a:r>
          </a:p>
          <a:p>
            <a:r>
              <a:rPr lang="en-GB" b="1" i="1" dirty="0" smtClean="0">
                <a:solidFill>
                  <a:srgbClr val="FF0000"/>
                </a:solidFill>
              </a:rPr>
              <a:t>Turner, J. et al. (2011) “It’s not fair or is it?” </a:t>
            </a:r>
            <a:r>
              <a:rPr lang="en-GB" b="1" i="1" dirty="0" err="1" smtClean="0">
                <a:solidFill>
                  <a:srgbClr val="FF0000"/>
                </a:solidFill>
              </a:rPr>
              <a:t>Sandbach</a:t>
            </a:r>
            <a:r>
              <a:rPr lang="en-GB" b="1" i="1" dirty="0" smtClean="0">
                <a:solidFill>
                  <a:srgbClr val="FF0000"/>
                </a:solidFill>
              </a:rPr>
              <a:t>: MHE.</a:t>
            </a:r>
            <a:endParaRPr lang="en-GB" b="1" i="1" dirty="0">
              <a:solidFill>
                <a:srgbClr val="FF0000"/>
              </a:solidFill>
            </a:endParaRPr>
          </a:p>
        </p:txBody>
      </p:sp>
    </p:spTree>
    <p:extLst>
      <p:ext uri="{BB962C8B-B14F-4D97-AF65-F5344CB8AC3E}">
        <p14:creationId xmlns:p14="http://schemas.microsoft.com/office/powerpoint/2010/main" val="40299108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1108244"/>
          </a:xfrm>
        </p:spPr>
        <p:txBody>
          <a:bodyPr>
            <a:normAutofit fontScale="90000"/>
          </a:bodyPr>
          <a:lstStyle/>
          <a:p>
            <a:r>
              <a:rPr lang="en-GB" sz="4000" dirty="0" err="1" smtClean="0"/>
              <a:t>Deilliannau</a:t>
            </a:r>
            <a:r>
              <a:rPr lang="en-GB" sz="4000" dirty="0" smtClean="0"/>
              <a:t> </a:t>
            </a:r>
            <a:r>
              <a:rPr lang="en-GB" sz="4000" dirty="0" err="1"/>
              <a:t>Gwybodaeth</a:t>
            </a:r>
            <a:r>
              <a:rPr lang="en-GB" sz="4000" dirty="0"/>
              <a:t> a </a:t>
            </a:r>
            <a:r>
              <a:rPr lang="en-GB" sz="4000" dirty="0" err="1"/>
              <a:t>Dealltwriaeth</a:t>
            </a:r>
            <a:r>
              <a:rPr lang="en-GB" sz="4000" dirty="0"/>
              <a:t> </a:t>
            </a:r>
            <a:r>
              <a:rPr lang="en-GB" sz="4000" dirty="0" err="1"/>
              <a:t>o’r</a:t>
            </a:r>
            <a:r>
              <a:rPr lang="en-GB" sz="4000" dirty="0"/>
              <a:t> </a:t>
            </a:r>
            <a:r>
              <a:rPr lang="en-GB" sz="4000" dirty="0" err="1" smtClean="0"/>
              <a:t>Byd</a:t>
            </a:r>
            <a:r>
              <a:rPr lang="en-GB" sz="4000" dirty="0" smtClean="0"/>
              <a:t>: D4-6 = L1-3 y poster dilyniant </a:t>
            </a:r>
            <a:r>
              <a:rPr lang="en-GB" sz="4000" dirty="0" err="1" smtClean="0"/>
              <a:t>sgiliau</a:t>
            </a:r>
            <a:r>
              <a:rPr lang="en-GB" sz="4000" dirty="0" smtClean="0"/>
              <a:t>.</a:t>
            </a:r>
            <a:endParaRPr lang="en-GB" sz="4000" dirty="0"/>
          </a:p>
        </p:txBody>
      </p:sp>
      <p:sp>
        <p:nvSpPr>
          <p:cNvPr id="3" name="Content Placeholder 2"/>
          <p:cNvSpPr>
            <a:spLocks noGrp="1"/>
          </p:cNvSpPr>
          <p:nvPr>
            <p:ph idx="1"/>
          </p:nvPr>
        </p:nvSpPr>
        <p:spPr/>
        <p:txBody>
          <a:bodyPr>
            <a:normAutofit fontScale="25000" lnSpcReduction="20000"/>
          </a:bodyPr>
          <a:lstStyle/>
          <a:p>
            <a:r>
              <a:rPr lang="en-GB" sz="5600" b="1" dirty="0" smtClean="0"/>
              <a:t>4. </a:t>
            </a:r>
            <a:r>
              <a:rPr lang="en-GB" sz="5600" b="1" dirty="0" err="1" smtClean="0"/>
              <a:t>Bydd</a:t>
            </a:r>
            <a:r>
              <a:rPr lang="en-GB" sz="5600" b="1" dirty="0" smtClean="0"/>
              <a:t> </a:t>
            </a:r>
            <a:r>
              <a:rPr lang="en-GB" sz="5600" b="1" dirty="0"/>
              <a:t>y plant </a:t>
            </a:r>
            <a:r>
              <a:rPr lang="en-GB" sz="5600" b="1" dirty="0" err="1"/>
              <a:t>yn</a:t>
            </a:r>
            <a:r>
              <a:rPr lang="en-GB" sz="5600" b="1" dirty="0"/>
              <a:t> </a:t>
            </a:r>
            <a:r>
              <a:rPr lang="en-GB" sz="5600" b="1" dirty="0" err="1"/>
              <a:t>cyfleu</a:t>
            </a:r>
            <a:r>
              <a:rPr lang="en-GB" sz="5600" b="1" dirty="0"/>
              <a:t> </a:t>
            </a:r>
            <a:r>
              <a:rPr lang="en-GB" sz="5600" b="1" dirty="0" err="1"/>
              <a:t>eu</a:t>
            </a:r>
            <a:r>
              <a:rPr lang="en-GB" sz="5600" b="1" dirty="0"/>
              <a:t> </a:t>
            </a:r>
            <a:r>
              <a:rPr lang="en-GB" sz="5600" b="1" dirty="0" err="1"/>
              <a:t>gwybodaeth</a:t>
            </a:r>
            <a:r>
              <a:rPr lang="en-GB" sz="5600" b="1" dirty="0"/>
              <a:t> </a:t>
            </a:r>
            <a:r>
              <a:rPr lang="en-GB" sz="5600" b="1" dirty="0" err="1"/>
              <a:t>a’u</a:t>
            </a:r>
            <a:r>
              <a:rPr lang="en-GB" sz="5600" b="1" dirty="0"/>
              <a:t> </a:t>
            </a:r>
            <a:r>
              <a:rPr lang="en-GB" sz="5600" b="1" dirty="0" err="1"/>
              <a:t>dealltwriaeth</a:t>
            </a:r>
            <a:r>
              <a:rPr lang="en-GB" sz="5600" b="1" dirty="0"/>
              <a:t> </a:t>
            </a:r>
            <a:r>
              <a:rPr lang="en-GB" sz="5600" b="1" dirty="0" err="1"/>
              <a:t>ynghylch</a:t>
            </a:r>
            <a:r>
              <a:rPr lang="en-GB" sz="5600" b="1" dirty="0"/>
              <a:t> </a:t>
            </a:r>
            <a:r>
              <a:rPr lang="en-GB" sz="5600" b="1" dirty="0" err="1"/>
              <a:t>nodweddion</a:t>
            </a:r>
            <a:r>
              <a:rPr lang="en-GB" sz="5600" b="1" dirty="0"/>
              <a:t> </a:t>
            </a:r>
            <a:r>
              <a:rPr lang="en-GB" sz="5600" b="1" dirty="0" err="1"/>
              <a:t>sylfaenol</a:t>
            </a:r>
            <a:r>
              <a:rPr lang="en-GB" sz="5600" b="1" dirty="0"/>
              <a:t> </a:t>
            </a:r>
            <a:r>
              <a:rPr lang="en-GB" sz="5600" b="1" dirty="0" err="1"/>
              <a:t>eu</a:t>
            </a:r>
            <a:r>
              <a:rPr lang="en-GB" sz="5600" b="1" dirty="0"/>
              <a:t> </a:t>
            </a:r>
            <a:r>
              <a:rPr lang="en-GB" sz="5600" b="1" dirty="0" err="1"/>
              <a:t>hardal</a:t>
            </a:r>
            <a:r>
              <a:rPr lang="en-GB" sz="5600" b="1" dirty="0"/>
              <a:t> </a:t>
            </a:r>
            <a:r>
              <a:rPr lang="en-GB" sz="5600" b="1" dirty="0" err="1"/>
              <a:t>leol</a:t>
            </a:r>
            <a:r>
              <a:rPr lang="en-GB" sz="5600" b="1" dirty="0"/>
              <a:t>, </a:t>
            </a:r>
            <a:r>
              <a:rPr lang="en-GB" sz="5600" b="1" dirty="0" err="1"/>
              <a:t>gwrthrychau</a:t>
            </a:r>
            <a:r>
              <a:rPr lang="en-GB" sz="5600" b="1" dirty="0"/>
              <a:t>, </a:t>
            </a:r>
            <a:r>
              <a:rPr lang="en-GB" sz="5600" b="1" dirty="0" err="1"/>
              <a:t>defnyddiau</a:t>
            </a:r>
            <a:r>
              <a:rPr lang="en-GB" sz="5600" b="1" dirty="0"/>
              <a:t>, </a:t>
            </a:r>
            <a:r>
              <a:rPr lang="en-GB" sz="5600" b="1" dirty="0" err="1"/>
              <a:t>pethau</a:t>
            </a:r>
            <a:r>
              <a:rPr lang="en-GB" sz="5600" b="1" dirty="0"/>
              <a:t> </a:t>
            </a:r>
            <a:r>
              <a:rPr lang="en-GB" sz="5600" b="1" dirty="0" err="1" smtClean="0"/>
              <a:t>byw</a:t>
            </a:r>
            <a:r>
              <a:rPr lang="en-GB" sz="5600" b="1" dirty="0" smtClean="0"/>
              <a:t>…</a:t>
            </a:r>
            <a:r>
              <a:rPr lang="en-GB" sz="5600" b="1" dirty="0" err="1" smtClean="0"/>
              <a:t>Byddant</a:t>
            </a:r>
            <a:r>
              <a:rPr lang="en-GB" sz="5600" b="1" dirty="0" smtClean="0"/>
              <a:t> </a:t>
            </a:r>
            <a:r>
              <a:rPr lang="en-GB" sz="5600" b="1" dirty="0" err="1"/>
              <a:t>yn</a:t>
            </a:r>
            <a:r>
              <a:rPr lang="en-GB" sz="5600" b="1" dirty="0"/>
              <a:t> </a:t>
            </a:r>
            <a:r>
              <a:rPr lang="en-GB" sz="5600" b="1" dirty="0" err="1"/>
              <a:t>gwneud</a:t>
            </a:r>
            <a:r>
              <a:rPr lang="en-GB" sz="5600" b="1" dirty="0"/>
              <a:t> </a:t>
            </a:r>
            <a:r>
              <a:rPr lang="en-GB" sz="5600" b="1" dirty="0" err="1"/>
              <a:t>arsylwadau</a:t>
            </a:r>
            <a:r>
              <a:rPr lang="en-GB" sz="5600" b="1" dirty="0"/>
              <a:t>, </a:t>
            </a:r>
            <a:r>
              <a:rPr lang="en-GB" sz="5600" b="1" dirty="0" err="1"/>
              <a:t>yn</a:t>
            </a:r>
            <a:r>
              <a:rPr lang="en-GB" sz="5600" b="1"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cwestiynau</a:t>
            </a:r>
            <a:r>
              <a:rPr lang="en-GB" sz="5600" b="1" dirty="0"/>
              <a:t>, ac </a:t>
            </a:r>
            <a:r>
              <a:rPr lang="en-GB" sz="5600" b="1" dirty="0" err="1"/>
              <a:t>yn</a:t>
            </a:r>
            <a:r>
              <a:rPr lang="en-GB" sz="5600" b="1" dirty="0"/>
              <a:t> </a:t>
            </a:r>
            <a:r>
              <a:rPr lang="en-GB" sz="5600" b="1" dirty="0" err="1"/>
              <a:t>dod</a:t>
            </a:r>
            <a:r>
              <a:rPr lang="en-GB" sz="5600" b="1" dirty="0"/>
              <a:t> o </a:t>
            </a:r>
            <a:r>
              <a:rPr lang="en-GB" sz="5600" b="1" dirty="0" err="1"/>
              <a:t>hyd</a:t>
            </a:r>
            <a:r>
              <a:rPr lang="en-GB" sz="5600" b="1" dirty="0"/>
              <a:t> </a:t>
            </a:r>
            <a:r>
              <a:rPr lang="en-GB" sz="5600" b="1" dirty="0" err="1"/>
              <a:t>i</a:t>
            </a:r>
            <a:r>
              <a:rPr lang="en-GB" sz="5600" b="1" dirty="0"/>
              <a:t> </a:t>
            </a:r>
            <a:r>
              <a:rPr lang="en-GB" sz="5600" b="1" dirty="0" err="1"/>
              <a:t>atebion</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ffynonellau</a:t>
            </a:r>
            <a:r>
              <a:rPr lang="en-GB" sz="5600" b="1" dirty="0"/>
              <a:t> a </a:t>
            </a:r>
            <a:r>
              <a:rPr lang="en-GB" sz="5600" b="1" dirty="0" err="1"/>
              <a:t>deunyddiau</a:t>
            </a:r>
            <a:r>
              <a:rPr lang="en-GB" sz="5600" b="1" dirty="0"/>
              <a:t> </a:t>
            </a:r>
            <a:r>
              <a:rPr lang="en-GB" sz="5600" b="1" dirty="0" err="1"/>
              <a:t>dysgu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dechrau</a:t>
            </a:r>
            <a:r>
              <a:rPr lang="en-GB" sz="5600" b="1" dirty="0"/>
              <a:t> </a:t>
            </a:r>
            <a:r>
              <a:rPr lang="en-GB" sz="5600" b="1" dirty="0" err="1"/>
              <a:t>adnabod</a:t>
            </a:r>
            <a:r>
              <a:rPr lang="en-GB" sz="5600" b="1" dirty="0"/>
              <a:t> </a:t>
            </a:r>
            <a:r>
              <a:rPr lang="en-GB" sz="5600" b="1" dirty="0" err="1"/>
              <a:t>yr</a:t>
            </a:r>
            <a:r>
              <a:rPr lang="en-GB" sz="5600" b="1" dirty="0"/>
              <a:t> </a:t>
            </a:r>
            <a:r>
              <a:rPr lang="en-GB" sz="5600" b="1" dirty="0" err="1"/>
              <a:t>hyn</a:t>
            </a:r>
            <a:r>
              <a:rPr lang="en-GB" sz="5600" b="1" dirty="0"/>
              <a:t> a </a:t>
            </a:r>
            <a:r>
              <a:rPr lang="en-GB" sz="5600" b="1" dirty="0" err="1"/>
              <a:t>weithiodd</a:t>
            </a:r>
            <a:r>
              <a:rPr lang="en-GB" sz="5600" b="1" dirty="0"/>
              <a:t> </a:t>
            </a:r>
            <a:r>
              <a:rPr lang="en-GB" sz="5600" b="1" dirty="0" err="1"/>
              <a:t>a’r</a:t>
            </a:r>
            <a:r>
              <a:rPr lang="en-GB" sz="5600" b="1" dirty="0"/>
              <a:t> </a:t>
            </a:r>
            <a:r>
              <a:rPr lang="en-GB" sz="5600" b="1" dirty="0" err="1"/>
              <a:t>hyn</a:t>
            </a:r>
            <a:r>
              <a:rPr lang="en-GB" sz="5600" b="1" dirty="0"/>
              <a:t> </a:t>
            </a:r>
            <a:r>
              <a:rPr lang="en-GB" sz="5600" b="1" dirty="0" err="1"/>
              <a:t>na</a:t>
            </a:r>
            <a:r>
              <a:rPr lang="en-GB" sz="5600" b="1" dirty="0"/>
              <a:t> </a:t>
            </a:r>
            <a:r>
              <a:rPr lang="en-GB" sz="5600" b="1" dirty="0" err="1"/>
              <a:t>weithiodd</a:t>
            </a:r>
            <a:r>
              <a:rPr lang="en-GB" sz="5600" b="1" dirty="0"/>
              <a:t>. </a:t>
            </a:r>
            <a:r>
              <a:rPr lang="en-GB" sz="5600" b="1" dirty="0" err="1"/>
              <a:t>Byddant</a:t>
            </a:r>
            <a:r>
              <a:rPr lang="en-GB" sz="5600" b="1" dirty="0"/>
              <a:t> </a:t>
            </a:r>
            <a:r>
              <a:rPr lang="en-GB" sz="5600" b="1" dirty="0" err="1"/>
              <a:t>yn</a:t>
            </a:r>
            <a:r>
              <a:rPr lang="en-GB" sz="5600" b="1" dirty="0"/>
              <a:t> </a:t>
            </a:r>
            <a:r>
              <a:rPr lang="en-GB" sz="5600" b="1" dirty="0" err="1"/>
              <a:t>adnabod</a:t>
            </a:r>
            <a:r>
              <a:rPr lang="en-GB" sz="5600" b="1" dirty="0"/>
              <a:t> ac </a:t>
            </a:r>
            <a:r>
              <a:rPr lang="en-GB" sz="5600" b="1" dirty="0" err="1"/>
              <a:t>yn</a:t>
            </a:r>
            <a:r>
              <a:rPr lang="en-GB" sz="5600" b="1" dirty="0"/>
              <a:t> </a:t>
            </a:r>
            <a:r>
              <a:rPr lang="en-GB" sz="5600" b="1" dirty="0" err="1"/>
              <a:t>grwpio</a:t>
            </a:r>
            <a:r>
              <a:rPr lang="en-GB" sz="5600" b="1" dirty="0"/>
              <a:t> </a:t>
            </a:r>
            <a:r>
              <a:rPr lang="en-GB" sz="5600" b="1" dirty="0" err="1"/>
              <a:t>eitemau</a:t>
            </a:r>
            <a:r>
              <a:rPr lang="en-GB" sz="5600" b="1" dirty="0"/>
              <a:t> o </a:t>
            </a:r>
            <a:r>
              <a:rPr lang="en-GB" sz="5600" b="1" dirty="0" err="1" smtClean="0"/>
              <a:t>wybodaeth</a:t>
            </a:r>
            <a:r>
              <a:rPr lang="en-GB" sz="5600" b="1" dirty="0" smtClean="0"/>
              <a:t>… </a:t>
            </a:r>
            <a:r>
              <a:rPr lang="en-GB" sz="5600" b="1" dirty="0" err="1"/>
              <a:t>Byddant</a:t>
            </a:r>
            <a:r>
              <a:rPr lang="en-GB" sz="5600" b="1" dirty="0"/>
              <a:t> </a:t>
            </a:r>
            <a:r>
              <a:rPr lang="en-GB" sz="5600" b="1" dirty="0" err="1"/>
              <a:t>yn</a:t>
            </a:r>
            <a:r>
              <a:rPr lang="en-GB" sz="5600" b="1" dirty="0"/>
              <a:t> </a:t>
            </a:r>
            <a:r>
              <a:rPr lang="en-GB" sz="5600" b="1" dirty="0" err="1"/>
              <a:t>gwrando</a:t>
            </a:r>
            <a:r>
              <a:rPr lang="en-GB" sz="5600" b="1" dirty="0"/>
              <a:t> </a:t>
            </a:r>
            <a:r>
              <a:rPr lang="en-GB" sz="5600" b="1" dirty="0" err="1"/>
              <a:t>ar</a:t>
            </a:r>
            <a:r>
              <a:rPr lang="en-GB" sz="5600" b="1" dirty="0"/>
              <a:t> </a:t>
            </a:r>
            <a:r>
              <a:rPr lang="en-GB" sz="5600" b="1" dirty="0" err="1"/>
              <a:t>syniadau</a:t>
            </a:r>
            <a:r>
              <a:rPr lang="en-GB" sz="5600" b="1" dirty="0"/>
              <a:t> </a:t>
            </a:r>
            <a:r>
              <a:rPr lang="en-GB" sz="5600" b="1" dirty="0" err="1"/>
              <a:t>gwyddonol</a:t>
            </a:r>
            <a:r>
              <a:rPr lang="en-GB" sz="5600" b="1" dirty="0"/>
              <a:t> ac </a:t>
            </a:r>
            <a:r>
              <a:rPr lang="en-GB" sz="5600" b="1" dirty="0" err="1"/>
              <a:t>yn</a:t>
            </a:r>
            <a:r>
              <a:rPr lang="en-GB" sz="5600" b="1" dirty="0"/>
              <a:t> </a:t>
            </a:r>
            <a:r>
              <a:rPr lang="en-GB" sz="5600" b="1" dirty="0" err="1"/>
              <a:t>ymateb</a:t>
            </a:r>
            <a:r>
              <a:rPr lang="en-GB" sz="5600" b="1" dirty="0"/>
              <a:t> </a:t>
            </a:r>
            <a:r>
              <a:rPr lang="en-GB" sz="5600" b="1" dirty="0" err="1"/>
              <a:t>yn</a:t>
            </a:r>
            <a:r>
              <a:rPr lang="en-GB" sz="5600" b="1" dirty="0"/>
              <a:t> </a:t>
            </a:r>
            <a:r>
              <a:rPr lang="en-GB" sz="5600" b="1" dirty="0" err="1"/>
              <a:t>briodol</a:t>
            </a:r>
            <a:r>
              <a:rPr lang="en-GB" sz="5600" b="1" dirty="0"/>
              <a:t> </a:t>
            </a:r>
            <a:r>
              <a:rPr lang="en-GB" sz="5600" b="1" dirty="0" err="1"/>
              <a:t>iddynt</a:t>
            </a:r>
            <a:r>
              <a:rPr lang="en-GB" sz="5600" b="1" dirty="0"/>
              <a:t>. </a:t>
            </a:r>
            <a:r>
              <a:rPr lang="en-GB" sz="5600" b="1" dirty="0" err="1"/>
              <a:t>Byddant</a:t>
            </a:r>
            <a:r>
              <a:rPr lang="en-GB" sz="5600" b="1" dirty="0"/>
              <a:t> </a:t>
            </a:r>
            <a:r>
              <a:rPr lang="en-GB" sz="5600" b="1" dirty="0" err="1"/>
              <a:t>yn</a:t>
            </a:r>
            <a:r>
              <a:rPr lang="en-GB" sz="5600" b="1" dirty="0"/>
              <a:t> </a:t>
            </a:r>
            <a:r>
              <a:rPr lang="en-GB" sz="5600" b="1" dirty="0" err="1"/>
              <a:t>adnabod</a:t>
            </a:r>
            <a:r>
              <a:rPr lang="en-GB" sz="5600" b="1" dirty="0"/>
              <a:t> ac </a:t>
            </a:r>
            <a:r>
              <a:rPr lang="en-GB" sz="5600" b="1" dirty="0" err="1"/>
              <a:t>yn</a:t>
            </a:r>
            <a:r>
              <a:rPr lang="en-GB" sz="5600" b="1" dirty="0"/>
              <a:t> </a:t>
            </a:r>
            <a:r>
              <a:rPr lang="en-GB" sz="5600" b="1" dirty="0" err="1"/>
              <a:t>enwi</a:t>
            </a:r>
            <a:r>
              <a:rPr lang="en-GB" sz="5600" b="1" dirty="0"/>
              <a:t> </a:t>
            </a:r>
            <a:r>
              <a:rPr lang="en-GB" sz="5600" b="1" dirty="0" err="1"/>
              <a:t>ystod</a:t>
            </a:r>
            <a:r>
              <a:rPr lang="en-GB" sz="5600" b="1" dirty="0"/>
              <a:t> o </a:t>
            </a:r>
            <a:r>
              <a:rPr lang="en-GB" sz="5600" b="1" dirty="0" err="1"/>
              <a:t>anifeiliaid</a:t>
            </a:r>
            <a:r>
              <a:rPr lang="en-GB" sz="5600" b="1" dirty="0"/>
              <a:t>, </a:t>
            </a:r>
            <a:r>
              <a:rPr lang="en-GB" sz="5600" b="1" dirty="0" err="1"/>
              <a:t>gwrthrychau</a:t>
            </a:r>
            <a:r>
              <a:rPr lang="en-GB" sz="5600" b="1" dirty="0"/>
              <a:t>, </a:t>
            </a:r>
            <a:r>
              <a:rPr lang="en-GB" sz="5600" b="1" dirty="0" err="1"/>
              <a:t>defnyddiau</a:t>
            </a:r>
            <a:r>
              <a:rPr lang="en-GB" sz="5600" b="1" dirty="0"/>
              <a:t>, </a:t>
            </a:r>
            <a:r>
              <a:rPr lang="en-GB" sz="5600" b="1" dirty="0" err="1"/>
              <a:t>ffynonellau</a:t>
            </a:r>
            <a:r>
              <a:rPr lang="en-GB" sz="5600" b="1" dirty="0"/>
              <a:t> </a:t>
            </a:r>
            <a:r>
              <a:rPr lang="en-GB" sz="5600" b="1" dirty="0" err="1"/>
              <a:t>goleuni</a:t>
            </a:r>
            <a:r>
              <a:rPr lang="en-GB" sz="5600" b="1" dirty="0"/>
              <a:t> a </a:t>
            </a:r>
            <a:r>
              <a:rPr lang="en-GB" sz="5600" b="1" dirty="0" err="1"/>
              <a:t>ffynonellau</a:t>
            </a:r>
            <a:r>
              <a:rPr lang="en-GB" sz="5600" b="1" dirty="0"/>
              <a:t> </a:t>
            </a:r>
            <a:r>
              <a:rPr lang="en-GB" sz="5600" b="1" dirty="0" err="1" smtClean="0"/>
              <a:t>sŵn</a:t>
            </a:r>
            <a:r>
              <a:rPr lang="en-GB" sz="5600" b="1" dirty="0" smtClean="0"/>
              <a:t> </a:t>
            </a:r>
            <a:r>
              <a:rPr lang="en-GB" sz="5600" b="1" dirty="0" err="1"/>
              <a:t>cyffredin</a:t>
            </a:r>
            <a:r>
              <a:rPr lang="en-GB" sz="5600" b="1" dirty="0"/>
              <a:t>. </a:t>
            </a:r>
            <a:endParaRPr lang="en-GB" sz="5600" b="1" dirty="0" smtClean="0"/>
          </a:p>
          <a:p>
            <a:r>
              <a:rPr lang="en-GB" sz="5600" b="1" dirty="0" smtClean="0"/>
              <a:t>5. </a:t>
            </a:r>
            <a:r>
              <a:rPr lang="en-GB" sz="5600" b="1" dirty="0" err="1"/>
              <a:t>Byddant</a:t>
            </a:r>
            <a:r>
              <a:rPr lang="en-GB" sz="5600" b="1" dirty="0"/>
              <a:t> </a:t>
            </a:r>
            <a:r>
              <a:rPr lang="en-GB" sz="5600" b="1" dirty="0" err="1"/>
              <a:t>yn</a:t>
            </a:r>
            <a:r>
              <a:rPr lang="en-GB" sz="5600" b="1" dirty="0"/>
              <a:t> </a:t>
            </a:r>
            <a:r>
              <a:rPr lang="en-GB" sz="5600" b="1" dirty="0" err="1"/>
              <a:t>defnyddio</a:t>
            </a:r>
            <a:r>
              <a:rPr lang="en-GB" sz="5600" b="1" dirty="0"/>
              <a:t> offer </a:t>
            </a:r>
            <a:r>
              <a:rPr lang="en-GB" sz="5600" b="1" dirty="0" err="1"/>
              <a:t>syml</a:t>
            </a:r>
            <a:r>
              <a:rPr lang="en-GB" sz="5600" b="1" dirty="0"/>
              <a:t> </a:t>
            </a:r>
            <a:r>
              <a:rPr lang="en-GB" sz="5600" b="1" dirty="0" err="1"/>
              <a:t>i</a:t>
            </a:r>
            <a:r>
              <a:rPr lang="en-GB" sz="5600" b="1" dirty="0"/>
              <a:t> </a:t>
            </a:r>
            <a:r>
              <a:rPr lang="en-GB" sz="5600" b="1" dirty="0" err="1"/>
              <a:t>wneud</a:t>
            </a:r>
            <a:r>
              <a:rPr lang="en-GB" sz="5600" b="1" dirty="0"/>
              <a:t> </a:t>
            </a:r>
            <a:r>
              <a:rPr lang="en-GB" sz="5600" b="1" dirty="0" err="1"/>
              <a:t>digon</a:t>
            </a:r>
            <a:r>
              <a:rPr lang="en-GB" sz="5600" b="1" dirty="0"/>
              <a:t> o </a:t>
            </a:r>
            <a:r>
              <a:rPr lang="en-GB" sz="5600" b="1" dirty="0" err="1"/>
              <a:t>arsylwadau</a:t>
            </a:r>
            <a:r>
              <a:rPr lang="en-GB" sz="5600" b="1" dirty="0"/>
              <a:t> </a:t>
            </a:r>
            <a:r>
              <a:rPr lang="en-GB" sz="5600" b="1" dirty="0" err="1"/>
              <a:t>i’w</a:t>
            </a:r>
            <a:r>
              <a:rPr lang="en-GB" sz="5600" b="1" dirty="0"/>
              <a:t> </a:t>
            </a:r>
            <a:r>
              <a:rPr lang="en-GB" sz="5600" b="1" dirty="0" err="1"/>
              <a:t>galluogi</a:t>
            </a:r>
            <a:r>
              <a:rPr lang="en-GB" sz="5600" b="1" dirty="0"/>
              <a:t> </a:t>
            </a:r>
            <a:r>
              <a:rPr lang="en-GB" sz="5600" b="1" dirty="0" err="1"/>
              <a:t>i</a:t>
            </a:r>
            <a:r>
              <a:rPr lang="en-GB" sz="5600" b="1" dirty="0"/>
              <a:t> </a:t>
            </a:r>
            <a:r>
              <a:rPr lang="en-GB" sz="5600" b="1" dirty="0" err="1"/>
              <a:t>ddidoli</a:t>
            </a:r>
            <a:r>
              <a:rPr lang="en-GB" sz="5600" b="1" dirty="0"/>
              <a:t>, </a:t>
            </a:r>
            <a:r>
              <a:rPr lang="en-GB" sz="5600" b="1" dirty="0" err="1"/>
              <a:t>grwpio</a:t>
            </a:r>
            <a:r>
              <a:rPr lang="en-GB" sz="5600" b="1" dirty="0"/>
              <a:t> a </a:t>
            </a:r>
            <a:r>
              <a:rPr lang="en-GB" sz="5600" b="1" dirty="0" err="1"/>
              <a:t>chymharu</a:t>
            </a:r>
            <a:r>
              <a:rPr lang="en-GB" sz="5600" b="1" dirty="0"/>
              <a:t> </a:t>
            </a:r>
            <a:r>
              <a:rPr lang="en-GB" sz="5600" b="1" dirty="0" err="1"/>
              <a:t>gwrthrychau</a:t>
            </a:r>
            <a:r>
              <a:rPr lang="en-GB" sz="5600" b="1" dirty="0"/>
              <a:t>, </a:t>
            </a:r>
            <a:r>
              <a:rPr lang="en-GB" sz="5600" b="1" dirty="0" err="1"/>
              <a:t>defnyddiau</a:t>
            </a:r>
            <a:r>
              <a:rPr lang="en-GB" sz="5600" b="1" dirty="0"/>
              <a:t>, </a:t>
            </a:r>
            <a:r>
              <a:rPr lang="en-GB" sz="5600" b="1" dirty="0" err="1"/>
              <a:t>pethau</a:t>
            </a:r>
            <a:r>
              <a:rPr lang="en-GB" sz="5600" b="1" dirty="0"/>
              <a:t> </a:t>
            </a:r>
            <a:r>
              <a:rPr lang="en-GB" sz="5600" b="1" dirty="0" err="1"/>
              <a:t>byw</a:t>
            </a:r>
            <a:r>
              <a:rPr lang="en-GB" sz="5600" b="1" dirty="0"/>
              <a:t> a </a:t>
            </a:r>
            <a:r>
              <a:rPr lang="en-GB" sz="5600" b="1" dirty="0" err="1"/>
              <a:t>digwyddiadau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disgrifio’r</a:t>
            </a:r>
            <a:r>
              <a:rPr lang="en-GB" sz="5600" b="1" dirty="0"/>
              <a:t> sail </a:t>
            </a:r>
            <a:r>
              <a:rPr lang="en-GB" sz="5600" b="1" dirty="0" err="1"/>
              <a:t>ar</a:t>
            </a:r>
            <a:r>
              <a:rPr lang="en-GB" sz="5600" b="1" dirty="0"/>
              <a:t> </a:t>
            </a:r>
            <a:r>
              <a:rPr lang="en-GB" sz="5600" b="1" dirty="0" err="1"/>
              <a:t>gyfer</a:t>
            </a:r>
            <a:r>
              <a:rPr lang="en-GB" sz="5600" b="1" dirty="0"/>
              <a:t> y </a:t>
            </a:r>
            <a:r>
              <a:rPr lang="en-GB" sz="5600" b="1" dirty="0" err="1"/>
              <a:t>grwpio</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gwahaniaethau</a:t>
            </a:r>
            <a:r>
              <a:rPr lang="en-GB" sz="5600" b="1" dirty="0"/>
              <a:t> </a:t>
            </a:r>
            <a:r>
              <a:rPr lang="en-GB" sz="5600" b="1" dirty="0" err="1"/>
              <a:t>syml</a:t>
            </a:r>
            <a:r>
              <a:rPr lang="en-GB" sz="5600" b="1" dirty="0"/>
              <a:t> </a:t>
            </a:r>
            <a:r>
              <a:rPr lang="en-GB" sz="5600" b="1" dirty="0" err="1"/>
              <a:t>rhwng</a:t>
            </a:r>
            <a:r>
              <a:rPr lang="en-GB" sz="5600" b="1" dirty="0"/>
              <a:t> </a:t>
            </a:r>
            <a:r>
              <a:rPr lang="en-GB" sz="5600" b="1" dirty="0" err="1"/>
              <a:t>pethau</a:t>
            </a:r>
            <a:r>
              <a:rPr lang="en-GB" sz="5600" b="1" dirty="0"/>
              <a:t> </a:t>
            </a:r>
            <a:r>
              <a:rPr lang="en-GB" sz="5600" b="1" dirty="0" err="1"/>
              <a:t>byw</a:t>
            </a:r>
            <a:r>
              <a:rPr lang="en-GB" sz="5600" b="1" dirty="0"/>
              <a:t>, </a:t>
            </a:r>
            <a:r>
              <a:rPr lang="en-GB" sz="5600" b="1" dirty="0" err="1"/>
              <a:t>gwrthrychau</a:t>
            </a:r>
            <a:r>
              <a:rPr lang="en-GB" sz="5600" b="1" dirty="0"/>
              <a:t>, </a:t>
            </a:r>
            <a:r>
              <a:rPr lang="en-GB" sz="5600" b="1" dirty="0" err="1"/>
              <a:t>defnyddiau</a:t>
            </a:r>
            <a:r>
              <a:rPr lang="en-GB" sz="5600" b="1" dirty="0"/>
              <a:t> a </a:t>
            </a:r>
            <a:r>
              <a:rPr lang="en-GB" sz="5600" b="1" dirty="0" err="1"/>
              <a:t>ffenomena</a:t>
            </a:r>
            <a:r>
              <a:rPr lang="en-GB" sz="5600" b="1" dirty="0"/>
              <a:t> </a:t>
            </a:r>
            <a:r>
              <a:rPr lang="en-GB" sz="5600" b="1" dirty="0" err="1"/>
              <a:t>ffisegol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cwestiynau</a:t>
            </a:r>
            <a:r>
              <a:rPr lang="en-GB" sz="5600" b="1" dirty="0"/>
              <a:t>, </a:t>
            </a:r>
            <a:r>
              <a:rPr lang="en-GB" sz="5600" b="1" dirty="0" err="1"/>
              <a:t>yn</a:t>
            </a:r>
            <a:r>
              <a:rPr lang="en-GB" sz="5600" b="1" dirty="0"/>
              <a:t> </a:t>
            </a:r>
            <a:r>
              <a:rPr lang="en-GB" sz="5600" b="1" dirty="0" err="1"/>
              <a:t>gwneud</a:t>
            </a:r>
            <a:r>
              <a:rPr lang="en-GB" sz="5600" b="1" dirty="0"/>
              <a:t> </a:t>
            </a:r>
            <a:r>
              <a:rPr lang="en-GB" sz="5600" b="1" dirty="0" err="1"/>
              <a:t>arsylwadau</a:t>
            </a:r>
            <a:r>
              <a:rPr lang="en-GB" sz="5600" b="1" dirty="0"/>
              <a:t>, </a:t>
            </a:r>
            <a:r>
              <a:rPr lang="en-GB" sz="5600" b="1" dirty="0" err="1"/>
              <a:t>yn</a:t>
            </a:r>
            <a:r>
              <a:rPr lang="en-GB" sz="5600" b="1" dirty="0"/>
              <a:t> </a:t>
            </a:r>
            <a:r>
              <a:rPr lang="en-GB" sz="5600" b="1" dirty="0" err="1"/>
              <a:t>casglu</a:t>
            </a:r>
            <a:r>
              <a:rPr lang="en-GB" sz="5600" b="1" dirty="0"/>
              <a:t> </a:t>
            </a:r>
            <a:r>
              <a:rPr lang="en-GB" sz="5600" b="1" dirty="0" err="1"/>
              <a:t>gwybodaeth</a:t>
            </a:r>
            <a:r>
              <a:rPr lang="en-GB" sz="5600" b="1" dirty="0"/>
              <a:t> ac </a:t>
            </a:r>
            <a:r>
              <a:rPr lang="en-GB" sz="5600" b="1" dirty="0" err="1"/>
              <a:t>yn</a:t>
            </a:r>
            <a:r>
              <a:rPr lang="en-GB" sz="5600" b="1" dirty="0"/>
              <a:t> </a:t>
            </a:r>
            <a:r>
              <a:rPr lang="en-GB" sz="5600" b="1" dirty="0" err="1"/>
              <a:t>dod</a:t>
            </a:r>
            <a:r>
              <a:rPr lang="en-GB" sz="5600" b="1" dirty="0"/>
              <a:t> o </a:t>
            </a:r>
            <a:r>
              <a:rPr lang="en-GB" sz="5600" b="1" dirty="0" err="1"/>
              <a:t>hyd</a:t>
            </a:r>
            <a:r>
              <a:rPr lang="en-GB" sz="5600" b="1" dirty="0"/>
              <a:t> </a:t>
            </a:r>
            <a:r>
              <a:rPr lang="en-GB" sz="5600" b="1" dirty="0" err="1"/>
              <a:t>i</a:t>
            </a:r>
            <a:r>
              <a:rPr lang="en-GB" sz="5600" b="1" dirty="0"/>
              <a:t> </a:t>
            </a:r>
            <a:r>
              <a:rPr lang="en-GB" sz="5600" b="1" dirty="0" err="1"/>
              <a:t>atebion</a:t>
            </a:r>
            <a:r>
              <a:rPr lang="en-GB" sz="5600" b="1" dirty="0"/>
              <a:t> </a:t>
            </a:r>
            <a:r>
              <a:rPr lang="en-GB" sz="5600" b="1" dirty="0" err="1"/>
              <a:t>gan</a:t>
            </a:r>
            <a:r>
              <a:rPr lang="en-GB" sz="5600" b="1" dirty="0"/>
              <a:t> </a:t>
            </a:r>
            <a:r>
              <a:rPr lang="en-GB" sz="5600" b="1" dirty="0" err="1"/>
              <a:t>ddefnyddio’r</a:t>
            </a:r>
            <a:r>
              <a:rPr lang="en-GB" sz="5600" b="1" dirty="0"/>
              <a:t> </a:t>
            </a:r>
            <a:r>
              <a:rPr lang="en-GB" sz="5600" b="1" dirty="0" err="1"/>
              <a:t>ffynonellau</a:t>
            </a:r>
            <a:r>
              <a:rPr lang="en-GB" sz="5600" b="1" dirty="0"/>
              <a:t>/</a:t>
            </a:r>
            <a:r>
              <a:rPr lang="en-GB" sz="5600" b="1" dirty="0" err="1"/>
              <a:t>deunyddiau</a:t>
            </a:r>
            <a:r>
              <a:rPr lang="en-GB" sz="5600" b="1" dirty="0"/>
              <a:t> </a:t>
            </a:r>
            <a:r>
              <a:rPr lang="en-GB" sz="5600" b="1" dirty="0" err="1"/>
              <a:t>dysgu</a:t>
            </a:r>
            <a:r>
              <a:rPr lang="en-GB" sz="5600" b="1" dirty="0"/>
              <a:t> a </a:t>
            </a:r>
            <a:r>
              <a:rPr lang="en-GB" sz="5600" b="1" dirty="0" err="1"/>
              <a:t>ddarperir</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cyfleu</a:t>
            </a:r>
            <a:r>
              <a:rPr lang="en-GB" sz="5600" b="1" dirty="0"/>
              <a:t> </a:t>
            </a:r>
            <a:r>
              <a:rPr lang="en-GB" sz="5600" b="1" dirty="0" err="1"/>
              <a:t>gwybodaeth</a:t>
            </a:r>
            <a:r>
              <a:rPr lang="en-GB" sz="5600" b="1" dirty="0"/>
              <a:t> am y </a:t>
            </a:r>
            <a:r>
              <a:rPr lang="en-GB" sz="5600" b="1" dirty="0" err="1"/>
              <a:t>camau</a:t>
            </a:r>
            <a:r>
              <a:rPr lang="en-GB" sz="5600" b="1" dirty="0"/>
              <a:t> y </a:t>
            </a:r>
            <a:r>
              <a:rPr lang="en-GB" sz="5600" b="1" dirty="0" err="1"/>
              <a:t>mae</a:t>
            </a:r>
            <a:r>
              <a:rPr lang="en-GB" sz="5600" b="1" dirty="0"/>
              <a:t> </a:t>
            </a:r>
            <a:r>
              <a:rPr lang="en-GB" sz="5600" b="1" dirty="0" err="1"/>
              <a:t>angen</a:t>
            </a:r>
            <a:r>
              <a:rPr lang="en-GB" sz="5600" b="1" dirty="0"/>
              <a:t> </a:t>
            </a:r>
            <a:r>
              <a:rPr lang="en-GB" sz="5600" b="1" dirty="0" err="1"/>
              <a:t>eu</a:t>
            </a:r>
            <a:r>
              <a:rPr lang="en-GB" sz="5600" b="1" dirty="0"/>
              <a:t> </a:t>
            </a:r>
            <a:r>
              <a:rPr lang="en-GB" sz="5600" b="1" dirty="0" err="1"/>
              <a:t>cymryd</a:t>
            </a:r>
            <a:r>
              <a:rPr lang="en-GB" sz="5600" b="1" dirty="0"/>
              <a:t> </a:t>
            </a:r>
            <a:r>
              <a:rPr lang="en-GB" sz="5600" b="1" dirty="0" err="1"/>
              <a:t>i</a:t>
            </a:r>
            <a:r>
              <a:rPr lang="en-GB" sz="5600" b="1" dirty="0"/>
              <a:t> </a:t>
            </a:r>
            <a:r>
              <a:rPr lang="en-GB" sz="5600" b="1" dirty="0" err="1"/>
              <a:t>gynnal</a:t>
            </a:r>
            <a:r>
              <a:rPr lang="en-GB" sz="5600" b="1" dirty="0"/>
              <a:t> </a:t>
            </a:r>
            <a:r>
              <a:rPr lang="en-GB" sz="5600" b="1" dirty="0" err="1"/>
              <a:t>eu</a:t>
            </a:r>
            <a:r>
              <a:rPr lang="en-GB" sz="5600" b="1" dirty="0"/>
              <a:t> </a:t>
            </a:r>
            <a:r>
              <a:rPr lang="en-GB" sz="5600" b="1" dirty="0" err="1"/>
              <a:t>hymchwiliadau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defnyddio</a:t>
            </a:r>
            <a:r>
              <a:rPr lang="en-GB" sz="5600" b="1" dirty="0"/>
              <a:t> </a:t>
            </a:r>
            <a:r>
              <a:rPr lang="en-GB" sz="5600" b="1" dirty="0" err="1"/>
              <a:t>eu</a:t>
            </a:r>
            <a:r>
              <a:rPr lang="en-GB" sz="5600" b="1" dirty="0"/>
              <a:t> </a:t>
            </a:r>
            <a:r>
              <a:rPr lang="en-GB" sz="5600" b="1" dirty="0" err="1"/>
              <a:t>profiadau</a:t>
            </a:r>
            <a:r>
              <a:rPr lang="en-GB" sz="5600" b="1" dirty="0"/>
              <a:t> </a:t>
            </a:r>
            <a:r>
              <a:rPr lang="en-GB" sz="5600" b="1" dirty="0" err="1"/>
              <a:t>i</a:t>
            </a:r>
            <a:r>
              <a:rPr lang="en-GB" sz="5600" b="1" dirty="0"/>
              <a:t> </a:t>
            </a:r>
            <a:r>
              <a:rPr lang="en-GB" sz="5600" b="1" dirty="0" err="1"/>
              <a:t>ddatblygu</a:t>
            </a:r>
            <a:r>
              <a:rPr lang="en-GB" sz="5600" b="1" dirty="0"/>
              <a:t> </a:t>
            </a:r>
            <a:r>
              <a:rPr lang="en-GB" sz="5600" b="1" dirty="0" err="1"/>
              <a:t>eu</a:t>
            </a:r>
            <a:r>
              <a:rPr lang="en-GB" sz="5600" b="1" dirty="0"/>
              <a:t> </a:t>
            </a:r>
            <a:r>
              <a:rPr lang="en-GB" sz="5600" b="1" dirty="0" err="1"/>
              <a:t>syniadau</a:t>
            </a:r>
            <a:r>
              <a:rPr lang="en-GB" sz="5600" b="1" dirty="0"/>
              <a:t> </a:t>
            </a:r>
            <a:r>
              <a:rPr lang="en-GB" sz="5600" b="1" dirty="0" err="1"/>
              <a:t>eu</a:t>
            </a:r>
            <a:r>
              <a:rPr lang="en-GB" sz="5600" b="1" dirty="0"/>
              <a:t> </a:t>
            </a:r>
            <a:r>
              <a:rPr lang="en-GB" sz="5600" b="1" dirty="0" err="1"/>
              <a:t>hunain</a:t>
            </a:r>
            <a:r>
              <a:rPr lang="en-GB" sz="5600" b="1" dirty="0"/>
              <a:t>. </a:t>
            </a:r>
            <a:r>
              <a:rPr lang="en-GB" sz="5600" b="1" dirty="0" err="1"/>
              <a:t>Byddant</a:t>
            </a:r>
            <a:r>
              <a:rPr lang="en-GB" sz="5600" b="1" dirty="0"/>
              <a:t> </a:t>
            </a:r>
            <a:r>
              <a:rPr lang="en-GB" sz="5600" b="1" dirty="0" err="1"/>
              <a:t>yn</a:t>
            </a:r>
            <a:r>
              <a:rPr lang="en-GB" sz="5600" b="1" dirty="0"/>
              <a:t> </a:t>
            </a:r>
            <a:r>
              <a:rPr lang="en-GB" sz="5600" b="1" dirty="0" err="1"/>
              <a:t>myfyrio</a:t>
            </a:r>
            <a:r>
              <a:rPr lang="en-GB" sz="5600" b="1" dirty="0"/>
              <a:t> ac </a:t>
            </a:r>
            <a:r>
              <a:rPr lang="en-GB" sz="5600" b="1" dirty="0" err="1"/>
              <a:t>yn</a:t>
            </a:r>
            <a:r>
              <a:rPr lang="en-GB" sz="5600" b="1" dirty="0"/>
              <a:t> </a:t>
            </a:r>
            <a:r>
              <a:rPr lang="en-GB" sz="5600" b="1" dirty="0" err="1"/>
              <a:t>gwerthuso</a:t>
            </a:r>
            <a:r>
              <a:rPr lang="en-GB" sz="5600" b="1" dirty="0"/>
              <a:t> </a:t>
            </a:r>
            <a:r>
              <a:rPr lang="en-GB" sz="5600" b="1" dirty="0" err="1"/>
              <a:t>drwy</a:t>
            </a:r>
            <a:r>
              <a:rPr lang="en-GB" sz="5600" b="1" dirty="0"/>
              <a:t> </a:t>
            </a:r>
            <a:r>
              <a:rPr lang="en-GB" sz="5600" b="1" dirty="0" err="1"/>
              <a:t>ddisgrifio</a:t>
            </a:r>
            <a:r>
              <a:rPr lang="en-GB" sz="5600" b="1" dirty="0"/>
              <a:t> </a:t>
            </a:r>
            <a:r>
              <a:rPr lang="en-GB" sz="5600" b="1" dirty="0" err="1"/>
              <a:t>eu</a:t>
            </a:r>
            <a:r>
              <a:rPr lang="en-GB" sz="5600" b="1" dirty="0"/>
              <a:t> </a:t>
            </a:r>
            <a:r>
              <a:rPr lang="en-GB" sz="5600" b="1" dirty="0" err="1"/>
              <a:t>gwaith</a:t>
            </a:r>
            <a:r>
              <a:rPr lang="en-GB" sz="5600" b="1" dirty="0"/>
              <a:t> </a:t>
            </a:r>
            <a:r>
              <a:rPr lang="en-GB" sz="5600" b="1" dirty="0" err="1"/>
              <a:t>yn</a:t>
            </a:r>
            <a:r>
              <a:rPr lang="en-GB" sz="5600" b="1" dirty="0"/>
              <a:t> </a:t>
            </a:r>
            <a:r>
              <a:rPr lang="en-GB" sz="5600" b="1" dirty="0" err="1"/>
              <a:t>fanwl</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geirfa</a:t>
            </a:r>
            <a:r>
              <a:rPr lang="en-GB" sz="5600" b="1" dirty="0"/>
              <a:t> </a:t>
            </a:r>
            <a:r>
              <a:rPr lang="en-GB" sz="5600" b="1" dirty="0" err="1"/>
              <a:t>sy’n</a:t>
            </a:r>
            <a:r>
              <a:rPr lang="en-GB" sz="5600" b="1" dirty="0"/>
              <a:t> </a:t>
            </a:r>
            <a:r>
              <a:rPr lang="en-GB" sz="5600" b="1" dirty="0" err="1"/>
              <a:t>gynyddol</a:t>
            </a:r>
            <a:r>
              <a:rPr lang="en-GB" sz="5600" b="1" dirty="0"/>
              <a:t> </a:t>
            </a:r>
            <a:r>
              <a:rPr lang="en-GB" sz="5600" b="1" dirty="0" err="1"/>
              <a:t>briodol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cynnig</a:t>
            </a:r>
            <a:r>
              <a:rPr lang="en-GB" sz="5600" b="1" dirty="0"/>
              <a:t> </a:t>
            </a:r>
            <a:r>
              <a:rPr lang="en-GB" sz="5600" b="1" dirty="0" err="1"/>
              <a:t>esboniadau</a:t>
            </a:r>
            <a:r>
              <a:rPr lang="en-GB" sz="5600" b="1" dirty="0"/>
              <a:t> </a:t>
            </a:r>
            <a:r>
              <a:rPr lang="en-GB" sz="5600" b="1" dirty="0" err="1"/>
              <a:t>ynghylch</a:t>
            </a:r>
            <a:r>
              <a:rPr lang="en-GB" sz="5600" b="1" dirty="0"/>
              <a:t> pam y </a:t>
            </a:r>
            <a:r>
              <a:rPr lang="en-GB" sz="5600" b="1" dirty="0" err="1"/>
              <a:t>gweithiodd</a:t>
            </a:r>
            <a:r>
              <a:rPr lang="en-GB" sz="5600" b="1" dirty="0"/>
              <a:t> </a:t>
            </a:r>
            <a:r>
              <a:rPr lang="en-GB" sz="5600" b="1" dirty="0" err="1"/>
              <a:t>neu</a:t>
            </a:r>
            <a:r>
              <a:rPr lang="en-GB" sz="5600" b="1" dirty="0"/>
              <a:t> </a:t>
            </a:r>
            <a:r>
              <a:rPr lang="en-GB" sz="5600" b="1" dirty="0" err="1"/>
              <a:t>na</a:t>
            </a:r>
            <a:r>
              <a:rPr lang="en-GB" sz="5600" b="1" dirty="0"/>
              <a:t> </a:t>
            </a:r>
            <a:r>
              <a:rPr lang="en-GB" sz="5600" b="1" dirty="0" err="1"/>
              <a:t>weithiodd</a:t>
            </a:r>
            <a:r>
              <a:rPr lang="en-GB" sz="5600" b="1" dirty="0"/>
              <a:t> </a:t>
            </a:r>
            <a:r>
              <a:rPr lang="en-GB" sz="5600" b="1" dirty="0" err="1"/>
              <a:t>rhywbeth</a:t>
            </a:r>
            <a:r>
              <a:rPr lang="en-GB" sz="5600" b="1" dirty="0"/>
              <a:t>. </a:t>
            </a:r>
            <a:endParaRPr lang="en-GB" sz="5600" b="1" dirty="0" smtClean="0"/>
          </a:p>
          <a:p>
            <a:r>
              <a:rPr lang="en-GB" sz="5600" b="1" dirty="0"/>
              <a:t>6. </a:t>
            </a:r>
            <a:r>
              <a:rPr lang="en-GB" sz="5600" b="1" dirty="0" err="1"/>
              <a:t>Byddant</a:t>
            </a:r>
            <a:r>
              <a:rPr lang="en-GB" sz="5600" b="1" dirty="0"/>
              <a:t> </a:t>
            </a:r>
            <a:r>
              <a:rPr lang="en-GB" sz="5600" b="1" dirty="0" err="1"/>
              <a:t>yn</a:t>
            </a:r>
            <a:r>
              <a:rPr lang="en-GB" sz="5600" b="1" dirty="0"/>
              <a:t> </a:t>
            </a:r>
            <a:r>
              <a:rPr lang="en-GB" sz="5600" b="1" dirty="0" err="1"/>
              <a:t>defnyddio</a:t>
            </a:r>
            <a:r>
              <a:rPr lang="en-GB" sz="5600" b="1" dirty="0"/>
              <a:t> </a:t>
            </a:r>
            <a:r>
              <a:rPr lang="en-GB" sz="5600" b="1" dirty="0" err="1"/>
              <a:t>eu</a:t>
            </a:r>
            <a:r>
              <a:rPr lang="en-GB" sz="5600" b="1" dirty="0"/>
              <a:t> </a:t>
            </a:r>
            <a:r>
              <a:rPr lang="en-GB" sz="5600" b="1" dirty="0" err="1"/>
              <a:t>profiadau</a:t>
            </a:r>
            <a:r>
              <a:rPr lang="en-GB" sz="5600" b="1" dirty="0"/>
              <a:t> </a:t>
            </a:r>
            <a:r>
              <a:rPr lang="en-GB" sz="5600" b="1" dirty="0" err="1"/>
              <a:t>pob</a:t>
            </a:r>
            <a:r>
              <a:rPr lang="en-GB" sz="5600" b="1" dirty="0"/>
              <a:t> </a:t>
            </a:r>
            <a:r>
              <a:rPr lang="en-GB" sz="5600" b="1" dirty="0" err="1"/>
              <a:t>dydd</a:t>
            </a:r>
            <a:r>
              <a:rPr lang="en-GB" sz="5600" b="1" dirty="0"/>
              <a:t> </a:t>
            </a:r>
            <a:r>
              <a:rPr lang="en-GB" sz="5600" b="1" dirty="0" err="1"/>
              <a:t>i</a:t>
            </a:r>
            <a:r>
              <a:rPr lang="en-GB" sz="5600" b="1" dirty="0"/>
              <a:t> </a:t>
            </a:r>
            <a:r>
              <a:rPr lang="en-GB" sz="5600" b="1" dirty="0" err="1"/>
              <a:t>egluro’r</a:t>
            </a:r>
            <a:r>
              <a:rPr lang="en-GB" sz="5600" b="1" dirty="0"/>
              <a:t> </a:t>
            </a:r>
            <a:r>
              <a:rPr lang="en-GB" sz="5600" b="1" dirty="0" err="1"/>
              <a:t>gwahaniaethau</a:t>
            </a:r>
            <a:r>
              <a:rPr lang="en-GB" sz="5600" b="1" dirty="0"/>
              <a:t> </a:t>
            </a:r>
            <a:r>
              <a:rPr lang="en-GB" sz="5600" b="1" dirty="0" err="1"/>
              <a:t>rhwng</a:t>
            </a:r>
            <a:r>
              <a:rPr lang="en-GB" sz="5600" b="1" dirty="0"/>
              <a:t> </a:t>
            </a:r>
            <a:r>
              <a:rPr lang="en-GB" sz="5600" b="1" dirty="0" err="1"/>
              <a:t>pethau</a:t>
            </a:r>
            <a:r>
              <a:rPr lang="en-GB" sz="5600" b="1" dirty="0"/>
              <a:t> </a:t>
            </a:r>
            <a:r>
              <a:rPr lang="en-GB" sz="5600" b="1" dirty="0" err="1"/>
              <a:t>byw</a:t>
            </a:r>
            <a:r>
              <a:rPr lang="en-GB" sz="5600" b="1" dirty="0"/>
              <a:t>, </a:t>
            </a:r>
            <a:r>
              <a:rPr lang="en-GB" sz="5600" b="1" dirty="0" err="1"/>
              <a:t>defnyddiau</a:t>
            </a:r>
            <a:r>
              <a:rPr lang="en-GB" sz="5600" b="1" dirty="0"/>
              <a:t> a </a:t>
            </a:r>
            <a:r>
              <a:rPr lang="en-GB" sz="5600" b="1" dirty="0" err="1"/>
              <a:t>ffenomena</a:t>
            </a:r>
            <a:r>
              <a:rPr lang="en-GB" sz="5600" b="1" dirty="0"/>
              <a:t> </a:t>
            </a:r>
            <a:r>
              <a:rPr lang="en-GB" sz="5600" b="1" dirty="0" err="1"/>
              <a:t>ffisegol</a:t>
            </a:r>
            <a:r>
              <a:rPr lang="en-GB" sz="5600" b="1" dirty="0"/>
              <a:t>, </a:t>
            </a:r>
            <a:r>
              <a:rPr lang="en-GB" sz="5600" b="1" dirty="0" err="1"/>
              <a:t>a’r</a:t>
            </a:r>
            <a:r>
              <a:rPr lang="en-GB" sz="5600" b="1" dirty="0"/>
              <a:t> </a:t>
            </a:r>
            <a:r>
              <a:rPr lang="en-GB" sz="5600" b="1" dirty="0" err="1"/>
              <a:t>newidiadau</a:t>
            </a:r>
            <a:r>
              <a:rPr lang="en-GB" sz="5600" b="1" dirty="0"/>
              <a:t> </a:t>
            </a:r>
            <a:r>
              <a:rPr lang="en-GB" sz="5600" b="1" dirty="0" err="1"/>
              <a:t>sy’n</a:t>
            </a:r>
            <a:r>
              <a:rPr lang="en-GB" sz="5600" b="1" dirty="0"/>
              <a:t> </a:t>
            </a:r>
            <a:r>
              <a:rPr lang="en-GB" sz="5600" b="1" dirty="0" err="1"/>
              <a:t>digwydd</a:t>
            </a:r>
            <a:r>
              <a:rPr lang="en-GB" sz="5600" b="1" dirty="0"/>
              <a:t> </a:t>
            </a:r>
            <a:r>
              <a:rPr lang="en-GB" sz="5600" b="1" dirty="0" err="1"/>
              <a:t>iddynt</a:t>
            </a:r>
            <a:r>
              <a:rPr lang="en-GB" sz="5600" b="1" dirty="0"/>
              <a:t>. </a:t>
            </a:r>
            <a:r>
              <a:rPr lang="en-GB" sz="5600" b="1" dirty="0" err="1"/>
              <a:t>Gyda</a:t>
            </a:r>
            <a:r>
              <a:rPr lang="en-GB" sz="5600" b="1" dirty="0"/>
              <a:t> </a:t>
            </a:r>
            <a:r>
              <a:rPr lang="en-GB" sz="5600" b="1" dirty="0" err="1"/>
              <a:t>chymorth</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cysylltu</a:t>
            </a:r>
            <a:r>
              <a:rPr lang="en-GB" sz="5600" b="1" dirty="0"/>
              <a:t> </a:t>
            </a:r>
            <a:r>
              <a:rPr lang="en-GB" sz="5600" b="1" dirty="0" err="1"/>
              <a:t>eu</a:t>
            </a:r>
            <a:r>
              <a:rPr lang="en-GB" sz="5600" b="1" dirty="0"/>
              <a:t> </a:t>
            </a:r>
            <a:r>
              <a:rPr lang="en-GB" sz="5600" b="1" dirty="0" err="1"/>
              <a:t>gwaith</a:t>
            </a:r>
            <a:r>
              <a:rPr lang="en-GB" sz="5600" b="1" dirty="0"/>
              <a:t> </a:t>
            </a:r>
            <a:r>
              <a:rPr lang="en-GB" sz="5600" b="1" dirty="0" err="1"/>
              <a:t>dysgu</a:t>
            </a:r>
            <a:r>
              <a:rPr lang="en-GB" sz="5600" b="1" dirty="0"/>
              <a:t> â </a:t>
            </a:r>
            <a:r>
              <a:rPr lang="en-GB" sz="5600" b="1" dirty="0" err="1"/>
              <a:t>sefyllfaoedd</a:t>
            </a:r>
            <a:r>
              <a:rPr lang="en-GB" sz="5600" b="1" dirty="0"/>
              <a:t> </a:t>
            </a:r>
            <a:r>
              <a:rPr lang="en-GB" sz="5600" b="1" dirty="0" err="1"/>
              <a:t>cyfarwydd</a:t>
            </a:r>
            <a:r>
              <a:rPr lang="en-GB" sz="5600" b="1" dirty="0"/>
              <a:t>. </a:t>
            </a:r>
            <a:r>
              <a:rPr lang="en-GB" sz="5600" b="1" dirty="0" err="1"/>
              <a:t>Byddant</a:t>
            </a:r>
            <a:r>
              <a:rPr lang="en-GB" sz="5600" b="1" dirty="0"/>
              <a:t> </a:t>
            </a:r>
            <a:r>
              <a:rPr lang="en-GB" sz="5600" b="1" dirty="0" err="1"/>
              <a:t>yn</a:t>
            </a:r>
            <a:r>
              <a:rPr lang="en-GB" sz="5600" b="1" dirty="0"/>
              <a:t> </a:t>
            </a:r>
            <a:r>
              <a:rPr lang="en-GB" sz="5600" b="1" dirty="0" err="1"/>
              <a:t>siarad</a:t>
            </a:r>
            <a:r>
              <a:rPr lang="en-GB" sz="5600" b="1" dirty="0"/>
              <a:t> am </a:t>
            </a:r>
            <a:r>
              <a:rPr lang="en-GB" sz="5600" b="1" dirty="0" err="1"/>
              <a:t>eu</a:t>
            </a:r>
            <a:r>
              <a:rPr lang="en-GB" sz="5600" b="1" dirty="0"/>
              <a:t> </a:t>
            </a:r>
            <a:r>
              <a:rPr lang="en-GB" sz="5600" b="1" dirty="0" err="1"/>
              <a:t>syniadau</a:t>
            </a:r>
            <a:r>
              <a:rPr lang="en-GB" sz="5600" b="1" dirty="0"/>
              <a:t> a </a:t>
            </a:r>
            <a:r>
              <a:rPr lang="en-GB" sz="5600" b="1" dirty="0" err="1"/>
              <a:t>byddant</a:t>
            </a:r>
            <a:r>
              <a:rPr lang="en-GB" sz="5600" b="1" dirty="0"/>
              <a:t> </a:t>
            </a:r>
            <a:r>
              <a:rPr lang="en-GB" sz="5600" b="1" dirty="0" err="1"/>
              <a:t>yn</a:t>
            </a:r>
            <a:r>
              <a:rPr lang="en-GB" sz="5600" b="1" dirty="0"/>
              <a:t> </a:t>
            </a:r>
            <a:r>
              <a:rPr lang="en-GB" sz="5600" b="1" dirty="0" err="1"/>
              <a:t>gwneud</a:t>
            </a:r>
            <a:r>
              <a:rPr lang="en-GB" sz="5600" b="1" dirty="0"/>
              <a:t> </a:t>
            </a:r>
            <a:r>
              <a:rPr lang="en-GB" sz="5600" b="1" dirty="0" err="1"/>
              <a:t>rhagfynegiadau</a:t>
            </a:r>
            <a:r>
              <a:rPr lang="en-GB" sz="5600" b="1" dirty="0"/>
              <a:t> </a:t>
            </a:r>
            <a:r>
              <a:rPr lang="en-GB" sz="5600" b="1" dirty="0" err="1"/>
              <a:t>syml</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eu</a:t>
            </a:r>
            <a:r>
              <a:rPr lang="en-GB" sz="5600" b="1" dirty="0"/>
              <a:t> </a:t>
            </a:r>
            <a:r>
              <a:rPr lang="en-GB" sz="5600" b="1" dirty="0" err="1"/>
              <a:t>profiad</a:t>
            </a:r>
            <a:r>
              <a:rPr lang="en-GB" sz="5600" b="1" dirty="0"/>
              <a:t> </a:t>
            </a:r>
            <a:r>
              <a:rPr lang="en-GB" sz="5600" b="1" dirty="0" err="1"/>
              <a:t>pob</a:t>
            </a:r>
            <a:r>
              <a:rPr lang="en-GB" sz="5600" b="1" dirty="0"/>
              <a:t> </a:t>
            </a:r>
            <a:r>
              <a:rPr lang="en-GB" sz="5600" b="1" dirty="0" err="1"/>
              <a:t>dydd</a:t>
            </a:r>
            <a:r>
              <a:rPr lang="en-GB" sz="5600" b="1" dirty="0"/>
              <a:t>. </a:t>
            </a:r>
            <a:r>
              <a:rPr lang="en-GB" sz="5600" b="1" dirty="0" err="1"/>
              <a:t>Gyda</a:t>
            </a:r>
            <a:r>
              <a:rPr lang="en-GB" sz="5600" b="1" dirty="0"/>
              <a:t> </a:t>
            </a:r>
            <a:r>
              <a:rPr lang="en-GB" sz="5600" b="1" dirty="0" err="1"/>
              <a:t>chymorth</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cynllunio’r</a:t>
            </a:r>
            <a:r>
              <a:rPr lang="en-GB" sz="5600" b="1" dirty="0"/>
              <a:t> dull y </a:t>
            </a:r>
            <a:r>
              <a:rPr lang="en-GB" sz="5600" b="1" dirty="0" err="1"/>
              <a:t>bwriedir</a:t>
            </a:r>
            <a:r>
              <a:rPr lang="en-GB" sz="5600" b="1" dirty="0"/>
              <a:t> </a:t>
            </a:r>
            <a:r>
              <a:rPr lang="en-GB" sz="5600" b="1" dirty="0" err="1"/>
              <a:t>ei</a:t>
            </a:r>
            <a:r>
              <a:rPr lang="en-GB" sz="5600" b="1" dirty="0"/>
              <a:t> </a:t>
            </a:r>
            <a:r>
              <a:rPr lang="en-GB" sz="5600" b="1" dirty="0" err="1"/>
              <a:t>ddefnyddio</a:t>
            </a:r>
            <a:r>
              <a:rPr lang="en-GB" sz="5600" b="1" dirty="0"/>
              <a:t> </a:t>
            </a:r>
            <a:r>
              <a:rPr lang="en-GB" sz="5600" b="1" dirty="0" err="1"/>
              <a:t>i</a:t>
            </a:r>
            <a:r>
              <a:rPr lang="en-GB" sz="5600" b="1" dirty="0"/>
              <a:t> </a:t>
            </a:r>
            <a:r>
              <a:rPr lang="en-GB" sz="5600" b="1" dirty="0" err="1"/>
              <a:t>wneud</a:t>
            </a:r>
            <a:r>
              <a:rPr lang="en-GB" sz="5600" b="1" dirty="0"/>
              <a:t> </a:t>
            </a:r>
            <a:r>
              <a:rPr lang="en-GB" sz="5600" b="1" dirty="0" err="1"/>
              <a:t>eu</a:t>
            </a:r>
            <a:r>
              <a:rPr lang="en-GB" sz="5600" b="1" dirty="0"/>
              <a:t> </a:t>
            </a:r>
            <a:r>
              <a:rPr lang="en-GB" sz="5600" b="1" dirty="0" err="1"/>
              <a:t>hymholiadau</a:t>
            </a:r>
            <a:r>
              <a:rPr lang="en-GB" sz="5600" b="1" dirty="0"/>
              <a:t>. </a:t>
            </a:r>
            <a:r>
              <a:rPr lang="en-GB" sz="5600" b="1" dirty="0" err="1"/>
              <a:t>Lle</a:t>
            </a:r>
            <a:r>
              <a:rPr lang="en-GB" sz="5600" b="1" dirty="0"/>
              <a:t> </a:t>
            </a:r>
            <a:r>
              <a:rPr lang="en-GB" sz="5600" b="1" dirty="0" err="1"/>
              <a:t>bo</a:t>
            </a:r>
            <a:r>
              <a:rPr lang="en-GB" sz="5600" b="1" dirty="0"/>
              <a:t> </a:t>
            </a:r>
            <a:r>
              <a:rPr lang="en-GB" sz="5600" b="1" dirty="0" err="1"/>
              <a:t>hynny’n</a:t>
            </a:r>
            <a:r>
              <a:rPr lang="en-GB" sz="5600" b="1" dirty="0"/>
              <a:t> </a:t>
            </a:r>
            <a:r>
              <a:rPr lang="en-GB" sz="5600" b="1" dirty="0" err="1"/>
              <a:t>briodol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cytuno</a:t>
            </a:r>
            <a:r>
              <a:rPr lang="en-GB" sz="5600" b="1" dirty="0"/>
              <a:t> </a:t>
            </a:r>
            <a:r>
              <a:rPr lang="en-GB" sz="5600" b="1" dirty="0" err="1"/>
              <a:t>ar</a:t>
            </a:r>
            <a:r>
              <a:rPr lang="en-GB" sz="5600" b="1" dirty="0"/>
              <a:t> rai </a:t>
            </a:r>
            <a:r>
              <a:rPr lang="en-GB" sz="5600" b="1" dirty="0" err="1"/>
              <a:t>meini</a:t>
            </a:r>
            <a:r>
              <a:rPr lang="en-GB" sz="5600" b="1" dirty="0"/>
              <a:t> </a:t>
            </a:r>
            <a:r>
              <a:rPr lang="en-GB" sz="5600" b="1" dirty="0" err="1"/>
              <a:t>prawf</a:t>
            </a:r>
            <a:r>
              <a:rPr lang="en-GB" sz="5600" b="1" dirty="0"/>
              <a:t> </a:t>
            </a:r>
            <a:r>
              <a:rPr lang="en-GB" sz="5600" b="1" dirty="0" err="1"/>
              <a:t>syml</a:t>
            </a:r>
            <a:r>
              <a:rPr lang="en-GB" sz="5600" b="1" dirty="0"/>
              <a:t> </a:t>
            </a:r>
            <a:r>
              <a:rPr lang="en-GB" sz="5600" b="1" dirty="0" err="1"/>
              <a:t>ar</a:t>
            </a:r>
            <a:r>
              <a:rPr lang="en-GB" sz="5600" b="1" dirty="0"/>
              <a:t> </a:t>
            </a:r>
            <a:r>
              <a:rPr lang="en-GB" sz="5600" b="1" dirty="0" err="1"/>
              <a:t>gyfer</a:t>
            </a:r>
            <a:r>
              <a:rPr lang="en-GB" sz="5600" b="1" dirty="0"/>
              <a:t> </a:t>
            </a:r>
            <a:r>
              <a:rPr lang="en-GB" sz="5600" b="1" dirty="0" err="1"/>
              <a:t>llwyddiant</a:t>
            </a:r>
            <a:r>
              <a:rPr lang="en-GB" sz="5600" b="1" dirty="0"/>
              <a:t>. </a:t>
            </a:r>
            <a:r>
              <a:rPr lang="en-GB" sz="5600" b="1" dirty="0" err="1"/>
              <a:t>Byddant</a:t>
            </a:r>
            <a:r>
              <a:rPr lang="en-GB" sz="5600" b="1" dirty="0"/>
              <a:t> </a:t>
            </a:r>
            <a:r>
              <a:rPr lang="en-GB" sz="5600" b="1" dirty="0" err="1"/>
              <a:t>yn</a:t>
            </a:r>
            <a:r>
              <a:rPr lang="en-GB" sz="5600" b="1"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ystod</a:t>
            </a:r>
            <a:r>
              <a:rPr lang="en-GB" sz="5600" b="1" dirty="0"/>
              <a:t> o </a:t>
            </a:r>
            <a:r>
              <a:rPr lang="en-GB" sz="5600" b="1" dirty="0" err="1"/>
              <a:t>gwestiynau</a:t>
            </a:r>
            <a:r>
              <a:rPr lang="en-GB" sz="5600" b="1" dirty="0"/>
              <a:t>, </a:t>
            </a:r>
            <a:r>
              <a:rPr lang="en-GB" sz="5600" b="1" dirty="0" err="1"/>
              <a:t>yn</a:t>
            </a:r>
            <a:r>
              <a:rPr lang="en-GB" sz="5600" b="1" dirty="0"/>
              <a:t> </a:t>
            </a:r>
            <a:r>
              <a:rPr lang="en-GB" sz="5600" b="1" dirty="0" err="1"/>
              <a:t>arsylwi</a:t>
            </a:r>
            <a:r>
              <a:rPr lang="en-GB" sz="5600" b="1" dirty="0"/>
              <a:t>, </a:t>
            </a:r>
            <a:r>
              <a:rPr lang="en-GB" sz="5600" b="1" dirty="0" err="1"/>
              <a:t>yn</a:t>
            </a:r>
            <a:r>
              <a:rPr lang="en-GB" sz="5600" b="1" dirty="0"/>
              <a:t> </a:t>
            </a:r>
            <a:r>
              <a:rPr lang="en-GB" sz="5600" b="1" dirty="0" err="1"/>
              <a:t>casglu</a:t>
            </a:r>
            <a:r>
              <a:rPr lang="en-GB" sz="5600" b="1" dirty="0"/>
              <a:t> ac </a:t>
            </a:r>
            <a:r>
              <a:rPr lang="en-GB" sz="5600" b="1" dirty="0" err="1"/>
              <a:t>yn</a:t>
            </a:r>
            <a:r>
              <a:rPr lang="en-GB" sz="5600" b="1" dirty="0"/>
              <a:t> </a:t>
            </a:r>
            <a:r>
              <a:rPr lang="en-GB" sz="5600" b="1" dirty="0" err="1"/>
              <a:t>cofnodi</a:t>
            </a:r>
            <a:r>
              <a:rPr lang="en-GB" sz="5600" b="1" dirty="0"/>
              <a:t> </a:t>
            </a:r>
            <a:r>
              <a:rPr lang="en-GB" sz="5600" b="1" dirty="0" err="1"/>
              <a:t>gwybodaeth</a:t>
            </a:r>
            <a:r>
              <a:rPr lang="en-GB" sz="5600" b="1" dirty="0"/>
              <a:t> </a:t>
            </a:r>
            <a:r>
              <a:rPr lang="en-GB" sz="5600" b="1" dirty="0" err="1"/>
              <a:t>mewn</a:t>
            </a:r>
            <a:r>
              <a:rPr lang="en-GB" sz="5600" b="1" dirty="0"/>
              <a:t> </a:t>
            </a:r>
            <a:r>
              <a:rPr lang="en-GB" sz="5600" b="1" dirty="0" err="1"/>
              <a:t>amrywiaeth</a:t>
            </a:r>
            <a:r>
              <a:rPr lang="en-GB" sz="5600" b="1" dirty="0"/>
              <a:t> o </a:t>
            </a:r>
            <a:r>
              <a:rPr lang="en-GB" sz="5600" b="1" dirty="0" err="1"/>
              <a:t>ffyrdd</a:t>
            </a:r>
            <a:r>
              <a:rPr lang="en-GB" sz="5600" b="1" dirty="0"/>
              <a:t>, ac </a:t>
            </a:r>
            <a:r>
              <a:rPr lang="en-GB" sz="5600" b="1" dirty="0" err="1"/>
              <a:t>yn</a:t>
            </a:r>
            <a:r>
              <a:rPr lang="en-GB" sz="5600" b="1" dirty="0"/>
              <a:t> </a:t>
            </a:r>
            <a:r>
              <a:rPr lang="en-GB" sz="5600" b="1" dirty="0" err="1"/>
              <a:t>dod</a:t>
            </a:r>
            <a:r>
              <a:rPr lang="en-GB" sz="5600" b="1" dirty="0"/>
              <a:t> o </a:t>
            </a:r>
            <a:r>
              <a:rPr lang="en-GB" sz="5600" b="1" dirty="0" err="1"/>
              <a:t>hyd</a:t>
            </a:r>
            <a:r>
              <a:rPr lang="en-GB" sz="5600" b="1" dirty="0"/>
              <a:t> </a:t>
            </a:r>
            <a:r>
              <a:rPr lang="en-GB" sz="5600" b="1" dirty="0" err="1"/>
              <a:t>i</a:t>
            </a:r>
            <a:r>
              <a:rPr lang="en-GB" sz="5600" b="1" dirty="0"/>
              <a:t> </a:t>
            </a:r>
            <a:r>
              <a:rPr lang="en-GB" sz="5600" b="1" dirty="0" err="1"/>
              <a:t>atebion</a:t>
            </a:r>
            <a:r>
              <a:rPr lang="en-GB" sz="5600" b="1" dirty="0"/>
              <a:t> </a:t>
            </a:r>
            <a:r>
              <a:rPr lang="en-GB" sz="5600" b="1" dirty="0" err="1"/>
              <a:t>i’w</a:t>
            </a:r>
            <a:r>
              <a:rPr lang="en-GB" sz="5600" b="1" dirty="0"/>
              <a:t> </a:t>
            </a:r>
            <a:r>
              <a:rPr lang="en-GB" sz="5600" b="1" dirty="0" err="1"/>
              <a:t>hymchwiliadau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mynegi</a:t>
            </a:r>
            <a:r>
              <a:rPr lang="en-GB" sz="5600" b="1" dirty="0"/>
              <a:t> </a:t>
            </a:r>
            <a:r>
              <a:rPr lang="en-GB" sz="5600" b="1" dirty="0" err="1"/>
              <a:t>eu</a:t>
            </a:r>
            <a:r>
              <a:rPr lang="en-GB" sz="5600" b="1" dirty="0"/>
              <a:t> barn ac </a:t>
            </a:r>
            <a:r>
              <a:rPr lang="en-GB" sz="5600" b="1" dirty="0" err="1"/>
              <a:t>yn</a:t>
            </a:r>
            <a:r>
              <a:rPr lang="en-GB" sz="5600" b="1" dirty="0"/>
              <a:t> </a:t>
            </a:r>
            <a:r>
              <a:rPr lang="en-GB" sz="5600" b="1" dirty="0" err="1"/>
              <a:t>cynnig</a:t>
            </a:r>
            <a:r>
              <a:rPr lang="en-GB" sz="5600" b="1" dirty="0"/>
              <a:t> </a:t>
            </a:r>
            <a:r>
              <a:rPr lang="en-GB" sz="5600" b="1" dirty="0" err="1"/>
              <a:t>rhesymau</a:t>
            </a:r>
            <a:r>
              <a:rPr lang="en-GB" sz="5600" b="1" dirty="0"/>
              <a:t> </a:t>
            </a:r>
            <a:r>
              <a:rPr lang="en-GB" sz="5600" b="1" dirty="0" err="1"/>
              <a:t>i</a:t>
            </a:r>
            <a:r>
              <a:rPr lang="en-GB" sz="5600" b="1" dirty="0"/>
              <a:t> </a:t>
            </a:r>
            <a:r>
              <a:rPr lang="en-GB" sz="5600" b="1" dirty="0" err="1"/>
              <a:t>gefnogi’r</a:t>
            </a:r>
            <a:r>
              <a:rPr lang="en-GB" sz="5600" b="1" dirty="0"/>
              <a:t> </a:t>
            </a:r>
            <a:r>
              <a:rPr lang="en-GB" sz="5600" b="1" dirty="0" err="1"/>
              <a:t>farn</a:t>
            </a:r>
            <a:r>
              <a:rPr lang="en-GB" sz="5600" b="1" dirty="0"/>
              <a:t> </a:t>
            </a:r>
            <a:r>
              <a:rPr lang="en-GB" sz="5600" b="1" dirty="0" err="1"/>
              <a:t>honno</a:t>
            </a:r>
            <a:r>
              <a:rPr lang="en-GB" sz="5600" b="1" dirty="0"/>
              <a:t>, a </a:t>
            </a:r>
            <a:r>
              <a:rPr lang="en-GB" sz="5600" b="1" dirty="0" err="1"/>
              <a:t>byddant</a:t>
            </a:r>
            <a:r>
              <a:rPr lang="en-GB" sz="5600" b="1" dirty="0"/>
              <a:t> </a:t>
            </a:r>
            <a:r>
              <a:rPr lang="en-GB" sz="5600" b="1" dirty="0" err="1"/>
              <a:t>yn</a:t>
            </a:r>
            <a:r>
              <a:rPr lang="en-GB" sz="5600" b="1" dirty="0"/>
              <a:t> </a:t>
            </a:r>
            <a:r>
              <a:rPr lang="en-GB" sz="5600" b="1" dirty="0" err="1"/>
              <a:t>cydnabod</a:t>
            </a:r>
            <a:r>
              <a:rPr lang="en-GB" sz="5600" b="1" dirty="0"/>
              <a:t> bod </a:t>
            </a:r>
            <a:r>
              <a:rPr lang="en-GB" sz="5600" b="1" dirty="0" err="1"/>
              <a:t>gan</a:t>
            </a:r>
            <a:r>
              <a:rPr lang="en-GB" sz="5600" b="1" dirty="0"/>
              <a:t> </a:t>
            </a:r>
            <a:r>
              <a:rPr lang="en-GB" sz="5600" b="1" dirty="0" err="1"/>
              <a:t>bobl</a:t>
            </a:r>
            <a:r>
              <a:rPr lang="en-GB" sz="5600" b="1" dirty="0"/>
              <a:t> </a:t>
            </a:r>
            <a:r>
              <a:rPr lang="en-GB" sz="5600" b="1" dirty="0" err="1"/>
              <a:t>safbwyntiau</a:t>
            </a:r>
            <a:r>
              <a:rPr lang="en-GB" sz="5600" b="1" dirty="0"/>
              <a:t> </a:t>
            </a:r>
            <a:r>
              <a:rPr lang="en-GB" sz="5600" b="1" dirty="0" err="1"/>
              <a:t>gwahanol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cynnig</a:t>
            </a:r>
            <a:r>
              <a:rPr lang="en-GB" sz="5600" b="1" dirty="0"/>
              <a:t> </a:t>
            </a:r>
            <a:r>
              <a:rPr lang="en-GB" sz="5600" b="1" dirty="0" err="1"/>
              <a:t>esboniad</a:t>
            </a:r>
            <a:r>
              <a:rPr lang="en-GB" sz="5600" b="1" dirty="0"/>
              <a:t> </a:t>
            </a:r>
            <a:r>
              <a:rPr lang="en-GB" sz="5600" b="1" dirty="0" err="1"/>
              <a:t>syml</a:t>
            </a:r>
            <a:r>
              <a:rPr lang="en-GB" sz="5600" b="1" dirty="0"/>
              <a:t> </a:t>
            </a:r>
            <a:r>
              <a:rPr lang="en-GB" sz="5600" b="1" dirty="0" err="1"/>
              <a:t>ynghylch</a:t>
            </a:r>
            <a:r>
              <a:rPr lang="en-GB" sz="5600" b="1" dirty="0"/>
              <a:t> </a:t>
            </a:r>
            <a:r>
              <a:rPr lang="en-GB" sz="5600" b="1" dirty="0" err="1"/>
              <a:t>eu</a:t>
            </a:r>
            <a:r>
              <a:rPr lang="en-GB" sz="5600" b="1" dirty="0"/>
              <a:t> </a:t>
            </a:r>
            <a:r>
              <a:rPr lang="en-GB" sz="5600" b="1" dirty="0" err="1"/>
              <a:t>casgliadau</a:t>
            </a:r>
            <a:r>
              <a:rPr lang="en-GB" sz="5600" b="1" dirty="0"/>
              <a:t>, </a:t>
            </a:r>
            <a:r>
              <a:rPr lang="en-GB" sz="5600" b="1" dirty="0" err="1"/>
              <a:t>sydd</a:t>
            </a:r>
            <a:r>
              <a:rPr lang="en-GB" sz="5600" b="1" dirty="0"/>
              <a:t> </a:t>
            </a:r>
            <a:r>
              <a:rPr lang="en-GB" sz="5600" b="1" dirty="0" err="1"/>
              <a:t>wedi’i</a:t>
            </a:r>
            <a:r>
              <a:rPr lang="en-GB" sz="5600" b="1" dirty="0"/>
              <a:t> </a:t>
            </a:r>
            <a:r>
              <a:rPr lang="en-GB" sz="5600" b="1" dirty="0" err="1"/>
              <a:t>seilio</a:t>
            </a:r>
            <a:r>
              <a:rPr lang="en-GB" sz="5600" b="1" dirty="0"/>
              <a:t> </a:t>
            </a:r>
            <a:r>
              <a:rPr lang="en-GB" sz="5600" b="1" dirty="0" err="1"/>
              <a:t>ar</a:t>
            </a:r>
            <a:r>
              <a:rPr lang="en-GB" sz="5600" b="1" dirty="0"/>
              <a:t> </a:t>
            </a:r>
            <a:r>
              <a:rPr lang="en-GB" sz="5600" b="1" dirty="0" err="1"/>
              <a:t>eu</a:t>
            </a:r>
            <a:r>
              <a:rPr lang="en-GB" sz="5600" b="1" dirty="0"/>
              <a:t> </a:t>
            </a:r>
            <a:r>
              <a:rPr lang="en-GB" sz="5600" b="1" dirty="0" err="1"/>
              <a:t>profiadau</a:t>
            </a:r>
            <a:r>
              <a:rPr lang="en-GB" sz="5600" b="1" dirty="0"/>
              <a:t> </a:t>
            </a:r>
            <a:r>
              <a:rPr lang="en-GB" sz="5600" b="1" dirty="0" err="1"/>
              <a:t>pob</a:t>
            </a:r>
            <a:r>
              <a:rPr lang="en-GB" sz="5600" b="1" dirty="0"/>
              <a:t> </a:t>
            </a:r>
            <a:r>
              <a:rPr lang="en-GB" sz="5600" b="1" dirty="0" err="1"/>
              <a:t>dydd</a:t>
            </a:r>
            <a:r>
              <a:rPr lang="en-GB" sz="5600" b="1" dirty="0"/>
              <a:t>, a </a:t>
            </a:r>
            <a:r>
              <a:rPr lang="en-GB" sz="5600" b="1" dirty="0" err="1"/>
              <a:t>byddant</a:t>
            </a:r>
            <a:r>
              <a:rPr lang="en-GB" sz="5600" b="1" dirty="0"/>
              <a:t> </a:t>
            </a:r>
            <a:r>
              <a:rPr lang="en-GB" sz="5600" b="1" dirty="0" err="1"/>
              <a:t>yn</a:t>
            </a:r>
            <a:r>
              <a:rPr lang="en-GB" sz="5600" b="1" dirty="0"/>
              <a:t> </a:t>
            </a:r>
            <a:r>
              <a:rPr lang="en-GB" sz="5600" b="1" dirty="0" err="1"/>
              <a:t>awgrymu</a:t>
            </a:r>
            <a:r>
              <a:rPr lang="en-GB" sz="5600" b="1" dirty="0"/>
              <a:t> </a:t>
            </a:r>
            <a:r>
              <a:rPr lang="en-GB" sz="5600" b="1" dirty="0" err="1"/>
              <a:t>beth</a:t>
            </a:r>
            <a:r>
              <a:rPr lang="en-GB" sz="5600" b="1" dirty="0"/>
              <a:t> y </a:t>
            </a:r>
            <a:r>
              <a:rPr lang="en-GB" sz="5600" b="1" dirty="0" err="1"/>
              <a:t>gallent</a:t>
            </a:r>
            <a:r>
              <a:rPr lang="en-GB" sz="5600" b="1" dirty="0"/>
              <a:t> </a:t>
            </a:r>
            <a:r>
              <a:rPr lang="en-GB" sz="5600" b="1" dirty="0" err="1"/>
              <a:t>fod</a:t>
            </a:r>
            <a:r>
              <a:rPr lang="en-GB" sz="5600" b="1" dirty="0"/>
              <a:t> </a:t>
            </a:r>
            <a:r>
              <a:rPr lang="en-GB" sz="5600" b="1" dirty="0" err="1"/>
              <a:t>wedi’i</a:t>
            </a:r>
            <a:r>
              <a:rPr lang="en-GB" sz="5600" b="1" dirty="0"/>
              <a:t> </a:t>
            </a:r>
            <a:r>
              <a:rPr lang="en-GB" sz="5600" b="1" dirty="0" err="1"/>
              <a:t>wneud</a:t>
            </a:r>
            <a:r>
              <a:rPr lang="en-GB" sz="5600" b="1" dirty="0"/>
              <a:t> </a:t>
            </a:r>
            <a:r>
              <a:rPr lang="en-GB" sz="5600" b="1" dirty="0" err="1"/>
              <a:t>yn</a:t>
            </a:r>
            <a:r>
              <a:rPr lang="en-GB" sz="5600" b="1" dirty="0"/>
              <a:t> </a:t>
            </a:r>
            <a:r>
              <a:rPr lang="en-GB" sz="5600" b="1" dirty="0" err="1"/>
              <a:t>wahanol</a:t>
            </a:r>
            <a:r>
              <a:rPr lang="en-GB" sz="5600" b="1" dirty="0"/>
              <a:t> </a:t>
            </a:r>
            <a:r>
              <a:rPr lang="en-GB" sz="5600" b="1" dirty="0" err="1"/>
              <a:t>er</a:t>
            </a:r>
            <a:r>
              <a:rPr lang="en-GB" sz="5600" b="1" dirty="0"/>
              <a:t> </a:t>
            </a:r>
            <a:r>
              <a:rPr lang="en-GB" sz="5600" b="1" dirty="0" err="1"/>
              <a:t>mwyn</a:t>
            </a:r>
            <a:r>
              <a:rPr lang="en-GB" sz="5600" b="1" dirty="0"/>
              <a:t> </a:t>
            </a:r>
            <a:r>
              <a:rPr lang="en-GB" sz="5600" b="1" dirty="0" err="1"/>
              <a:t>gwella</a:t>
            </a:r>
            <a:r>
              <a:rPr lang="en-GB" sz="5600" b="1" dirty="0"/>
              <a:t> </a:t>
            </a:r>
            <a:r>
              <a:rPr lang="en-GB" sz="5600" b="1" dirty="0" err="1"/>
              <a:t>eu</a:t>
            </a:r>
            <a:r>
              <a:rPr lang="en-GB" sz="5600" b="1" dirty="0"/>
              <a:t> </a:t>
            </a:r>
            <a:r>
              <a:rPr lang="en-GB" sz="5600" b="1" dirty="0" err="1"/>
              <a:t>casgliadau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adnabod</a:t>
            </a:r>
            <a:r>
              <a:rPr lang="en-GB" sz="5600" b="1" dirty="0"/>
              <a:t> </a:t>
            </a:r>
            <a:r>
              <a:rPr lang="en-GB" sz="5600" b="1" dirty="0" err="1"/>
              <a:t>yr</a:t>
            </a:r>
            <a:r>
              <a:rPr lang="en-GB" sz="5600" b="1" dirty="0"/>
              <a:t> </a:t>
            </a:r>
            <a:r>
              <a:rPr lang="en-GB" sz="5600" b="1" dirty="0" err="1"/>
              <a:t>hyn</a:t>
            </a:r>
            <a:r>
              <a:rPr lang="en-GB" sz="5600" b="1" dirty="0"/>
              <a:t> a </a:t>
            </a:r>
            <a:r>
              <a:rPr lang="en-GB" sz="5600" b="1" dirty="0" err="1"/>
              <a:t>weithiodd</a:t>
            </a:r>
            <a:r>
              <a:rPr lang="en-GB" sz="5600" b="1" dirty="0"/>
              <a:t>, </a:t>
            </a:r>
            <a:r>
              <a:rPr lang="en-GB" sz="5600" b="1" dirty="0" err="1"/>
              <a:t>yr</a:t>
            </a:r>
            <a:r>
              <a:rPr lang="en-GB" sz="5600" b="1" dirty="0"/>
              <a:t> </a:t>
            </a:r>
            <a:r>
              <a:rPr lang="en-GB" sz="5600" b="1" dirty="0" err="1"/>
              <a:t>hyn</a:t>
            </a:r>
            <a:r>
              <a:rPr lang="en-GB" sz="5600" b="1" dirty="0"/>
              <a:t> a </a:t>
            </a:r>
            <a:r>
              <a:rPr lang="en-GB" sz="5600" b="1" dirty="0" err="1"/>
              <a:t>oedd</a:t>
            </a:r>
            <a:r>
              <a:rPr lang="en-GB" sz="5600" b="1" dirty="0"/>
              <a:t> </a:t>
            </a:r>
            <a:r>
              <a:rPr lang="en-GB" sz="5600" b="1" dirty="0" err="1"/>
              <a:t>yn</a:t>
            </a:r>
            <a:r>
              <a:rPr lang="en-GB" sz="5600" b="1" dirty="0"/>
              <a:t> </a:t>
            </a:r>
            <a:r>
              <a:rPr lang="en-GB" sz="5600" b="1" dirty="0" err="1"/>
              <a:t>gwneud</a:t>
            </a:r>
            <a:r>
              <a:rPr lang="en-GB" sz="5600" b="1" dirty="0"/>
              <a:t> </a:t>
            </a:r>
            <a:r>
              <a:rPr lang="en-GB" sz="5600" b="1" dirty="0" err="1"/>
              <a:t>synnwyr</a:t>
            </a:r>
            <a:r>
              <a:rPr lang="en-GB" sz="5600" b="1" dirty="0"/>
              <a:t>, </a:t>
            </a:r>
            <a:r>
              <a:rPr lang="en-GB" sz="5600" b="1" dirty="0" err="1"/>
              <a:t>yr</a:t>
            </a:r>
            <a:r>
              <a:rPr lang="en-GB" sz="5600" b="1" dirty="0"/>
              <a:t> </a:t>
            </a:r>
            <a:r>
              <a:rPr lang="en-GB" sz="5600" b="1" dirty="0" err="1"/>
              <a:t>hyn</a:t>
            </a:r>
            <a:r>
              <a:rPr lang="en-GB" sz="5600" b="1" dirty="0"/>
              <a:t> </a:t>
            </a:r>
            <a:r>
              <a:rPr lang="en-GB" sz="5600" b="1" dirty="0" err="1"/>
              <a:t>na</a:t>
            </a:r>
            <a:r>
              <a:rPr lang="en-GB" sz="5600" b="1" dirty="0"/>
              <a:t> </a:t>
            </a:r>
            <a:r>
              <a:rPr lang="en-GB" sz="5600" b="1" dirty="0" err="1"/>
              <a:t>weithiodd</a:t>
            </a:r>
            <a:r>
              <a:rPr lang="en-GB" sz="5600" b="1" dirty="0"/>
              <a:t> </a:t>
            </a:r>
            <a:r>
              <a:rPr lang="en-GB" sz="5600" b="1" dirty="0" err="1"/>
              <a:t>a’r</a:t>
            </a:r>
            <a:r>
              <a:rPr lang="en-GB" sz="5600" b="1" dirty="0"/>
              <a:t> </a:t>
            </a:r>
            <a:r>
              <a:rPr lang="en-GB" sz="5600" b="1" dirty="0" err="1"/>
              <a:t>hyn</a:t>
            </a:r>
            <a:r>
              <a:rPr lang="en-GB" sz="5600" b="1" dirty="0"/>
              <a:t> </a:t>
            </a:r>
            <a:r>
              <a:rPr lang="en-GB" sz="5600" b="1" dirty="0" err="1"/>
              <a:t>nad</a:t>
            </a:r>
            <a:r>
              <a:rPr lang="en-GB" sz="5600" b="1" dirty="0"/>
              <a:t> </a:t>
            </a:r>
            <a:r>
              <a:rPr lang="en-GB" sz="5600" b="1" dirty="0" err="1"/>
              <a:t>oedd</a:t>
            </a:r>
            <a:r>
              <a:rPr lang="en-GB" sz="5600" b="1" dirty="0"/>
              <a:t> </a:t>
            </a:r>
            <a:r>
              <a:rPr lang="en-GB" sz="5600" b="1" dirty="0" err="1"/>
              <a:t>yn</a:t>
            </a:r>
            <a:r>
              <a:rPr lang="en-GB" sz="5600" b="1" dirty="0"/>
              <a:t> </a:t>
            </a:r>
            <a:r>
              <a:rPr lang="en-GB" sz="5600" b="1" dirty="0" err="1"/>
              <a:t>gwneud</a:t>
            </a:r>
            <a:r>
              <a:rPr lang="en-GB" sz="5600" b="1" dirty="0"/>
              <a:t> </a:t>
            </a:r>
            <a:r>
              <a:rPr lang="en-GB" sz="5600" b="1" dirty="0" err="1"/>
              <a:t>synnwyr</a:t>
            </a:r>
            <a:r>
              <a:rPr lang="en-GB" sz="5600" b="1" dirty="0"/>
              <a:t>, </a:t>
            </a:r>
            <a:r>
              <a:rPr lang="en-GB" sz="5600" b="1" dirty="0" err="1"/>
              <a:t>a’r</a:t>
            </a:r>
            <a:r>
              <a:rPr lang="en-GB" sz="5600" b="1" dirty="0"/>
              <a:t> </a:t>
            </a:r>
            <a:r>
              <a:rPr lang="en-GB" sz="5600" b="1" dirty="0" err="1"/>
              <a:t>rhesymau</a:t>
            </a:r>
            <a:r>
              <a:rPr lang="en-GB" sz="5600" b="1" dirty="0"/>
              <a:t> </a:t>
            </a:r>
            <a:r>
              <a:rPr lang="en-GB" sz="5600" b="1" dirty="0" err="1"/>
              <a:t>dros</a:t>
            </a:r>
            <a:r>
              <a:rPr lang="en-GB" sz="5600" b="1" dirty="0"/>
              <a:t> </a:t>
            </a:r>
            <a:r>
              <a:rPr lang="en-GB" sz="5600" b="1" dirty="0" err="1"/>
              <a:t>hynny</a:t>
            </a:r>
            <a:r>
              <a:rPr lang="en-GB" sz="4800" b="1" dirty="0"/>
              <a:t>.	</a:t>
            </a:r>
          </a:p>
          <a:p>
            <a:r>
              <a:rPr lang="en-GB" sz="4800" dirty="0"/>
              <a:t>	</a:t>
            </a:r>
          </a:p>
          <a:p>
            <a:r>
              <a:rPr lang="en-GB" dirty="0"/>
              <a:t>	</a:t>
            </a:r>
          </a:p>
          <a:p>
            <a:r>
              <a:rPr lang="en-GB" dirty="0"/>
              <a:t>	</a:t>
            </a:r>
          </a:p>
          <a:p>
            <a:endParaRPr lang="en-GB" dirty="0"/>
          </a:p>
          <a:p>
            <a:endParaRPr lang="en-GB" dirty="0"/>
          </a:p>
        </p:txBody>
      </p:sp>
    </p:spTree>
    <p:extLst>
      <p:ext uri="{BB962C8B-B14F-4D97-AF65-F5344CB8AC3E}">
        <p14:creationId xmlns:p14="http://schemas.microsoft.com/office/powerpoint/2010/main" val="38634971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424" y="286604"/>
            <a:ext cx="10458256" cy="1092746"/>
          </a:xfrm>
        </p:spPr>
        <p:txBody>
          <a:bodyPr>
            <a:normAutofit fontScale="90000"/>
          </a:bodyPr>
          <a:lstStyle/>
          <a:p>
            <a:r>
              <a:rPr lang="en-GB" sz="4000" dirty="0">
                <a:solidFill>
                  <a:srgbClr val="FF0000"/>
                </a:solidFill>
              </a:rPr>
              <a:t>Mae DSY </a:t>
            </a:r>
            <a:r>
              <a:rPr lang="en-GB" sz="4000" dirty="0" err="1">
                <a:solidFill>
                  <a:srgbClr val="FF0000"/>
                </a:solidFill>
              </a:rPr>
              <a:t>yn</a:t>
            </a:r>
            <a:r>
              <a:rPr lang="en-GB" sz="4000" dirty="0">
                <a:solidFill>
                  <a:srgbClr val="FF0000"/>
                </a:solidFill>
              </a:rPr>
              <a:t> </a:t>
            </a:r>
            <a:r>
              <a:rPr lang="en-GB" sz="4000" dirty="0" err="1">
                <a:solidFill>
                  <a:srgbClr val="FF0000"/>
                </a:solidFill>
              </a:rPr>
              <a:t>ymagwedd</a:t>
            </a:r>
            <a:r>
              <a:rPr lang="en-GB" sz="4000" dirty="0">
                <a:solidFill>
                  <a:srgbClr val="FF0000"/>
                </a:solidFill>
              </a:rPr>
              <a:t> </a:t>
            </a:r>
            <a:r>
              <a:rPr lang="en-GB" sz="4000" dirty="0" err="1" smtClean="0">
                <a:solidFill>
                  <a:srgbClr val="FF0000"/>
                </a:solidFill>
              </a:rPr>
              <a:t>adeileddol</a:t>
            </a:r>
            <a:r>
              <a:rPr lang="en-GB" sz="4000" dirty="0" smtClean="0">
                <a:solidFill>
                  <a:srgbClr val="FF0000"/>
                </a:solidFill>
              </a:rPr>
              <a:t> (constructivist) </a:t>
            </a:r>
            <a:r>
              <a:rPr lang="en-GB" sz="4000" dirty="0" err="1">
                <a:solidFill>
                  <a:srgbClr val="FF0000"/>
                </a:solidFill>
              </a:rPr>
              <a:t>dysgwr-ganolog</a:t>
            </a:r>
            <a:r>
              <a:rPr lang="en-GB" sz="4000" dirty="0">
                <a:solidFill>
                  <a:srgbClr val="FF0000"/>
                </a:solidFill>
              </a:rPr>
              <a:t> </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US" sz="2400" dirty="0" smtClean="0">
                <a:solidFill>
                  <a:schemeClr val="tx1"/>
                </a:solidFill>
              </a:rPr>
              <a:t>Mae </a:t>
            </a:r>
            <a:r>
              <a:rPr lang="en-US" sz="2400" dirty="0" err="1" smtClean="0">
                <a:solidFill>
                  <a:schemeClr val="tx1"/>
                </a:solidFill>
              </a:rPr>
              <a:t>dysgu</a:t>
            </a:r>
            <a:r>
              <a:rPr lang="en-US" sz="2400" dirty="0" smtClean="0">
                <a:solidFill>
                  <a:schemeClr val="tx1"/>
                </a:solidFill>
              </a:rPr>
              <a:t> </a:t>
            </a:r>
            <a:r>
              <a:rPr lang="en-US" sz="2400" dirty="0" err="1" smtClean="0">
                <a:solidFill>
                  <a:schemeClr val="tx1"/>
                </a:solidFill>
              </a:rPr>
              <a:t>seiliedig</a:t>
            </a:r>
            <a:r>
              <a:rPr lang="en-US" sz="2400" dirty="0" smtClean="0">
                <a:solidFill>
                  <a:schemeClr val="tx1"/>
                </a:solidFill>
              </a:rPr>
              <a:t> </a:t>
            </a:r>
            <a:r>
              <a:rPr lang="en-US" sz="2400" dirty="0" err="1" smtClean="0">
                <a:solidFill>
                  <a:schemeClr val="tx1"/>
                </a:solidFill>
              </a:rPr>
              <a:t>ar</a:t>
            </a:r>
            <a:r>
              <a:rPr lang="en-US" sz="2400" dirty="0" smtClean="0">
                <a:solidFill>
                  <a:schemeClr val="tx1"/>
                </a:solidFill>
              </a:rPr>
              <a:t> </a:t>
            </a:r>
            <a:r>
              <a:rPr lang="en-US" sz="2400" dirty="0" err="1" smtClean="0">
                <a:solidFill>
                  <a:schemeClr val="tx1"/>
                </a:solidFill>
              </a:rPr>
              <a:t>ymholi</a:t>
            </a:r>
            <a:r>
              <a:rPr lang="en-US" sz="2400" dirty="0" smtClean="0">
                <a:solidFill>
                  <a:schemeClr val="tx1"/>
                </a:solidFill>
              </a:rPr>
              <a:t> </a:t>
            </a:r>
            <a:r>
              <a:rPr lang="en-US" sz="2400" dirty="0" err="1" smtClean="0">
                <a:solidFill>
                  <a:schemeClr val="tx1"/>
                </a:solidFill>
              </a:rPr>
              <a:t>yn</a:t>
            </a:r>
            <a:r>
              <a:rPr lang="en-US" sz="2400" dirty="0" smtClean="0">
                <a:solidFill>
                  <a:schemeClr val="tx1"/>
                </a:solidFill>
              </a:rPr>
              <a:t> </a:t>
            </a:r>
            <a:r>
              <a:rPr lang="en-US" sz="2400" dirty="0" err="1" smtClean="0">
                <a:solidFill>
                  <a:schemeClr val="tx1"/>
                </a:solidFill>
              </a:rPr>
              <a:t>ddull</a:t>
            </a:r>
            <a:r>
              <a:rPr lang="en-US" sz="2400" dirty="0" smtClean="0">
                <a:solidFill>
                  <a:schemeClr val="tx1"/>
                </a:solidFill>
              </a:rPr>
              <a:t> </a:t>
            </a:r>
            <a:r>
              <a:rPr lang="en-US" sz="2400" dirty="0" err="1" smtClean="0">
                <a:solidFill>
                  <a:schemeClr val="tx1"/>
                </a:solidFill>
              </a:rPr>
              <a:t>dysgwr-ganolog</a:t>
            </a:r>
            <a:r>
              <a:rPr lang="en-US" sz="2400" dirty="0" smtClean="0">
                <a:solidFill>
                  <a:schemeClr val="tx1"/>
                </a:solidFill>
              </a:rPr>
              <a:t> o </a:t>
            </a:r>
            <a:r>
              <a:rPr lang="en-US" sz="2400" dirty="0" err="1" smtClean="0">
                <a:solidFill>
                  <a:schemeClr val="tx1"/>
                </a:solidFill>
              </a:rPr>
              <a:t>addysgu</a:t>
            </a:r>
            <a:r>
              <a:rPr lang="en-US" sz="2400" dirty="0" smtClean="0">
                <a:solidFill>
                  <a:schemeClr val="tx1"/>
                </a:solidFill>
              </a:rPr>
              <a:t> </a:t>
            </a:r>
            <a:r>
              <a:rPr lang="en-US" sz="2400" dirty="0" err="1" smtClean="0">
                <a:solidFill>
                  <a:schemeClr val="tx1"/>
                </a:solidFill>
              </a:rPr>
              <a:t>sy’n</a:t>
            </a:r>
            <a:r>
              <a:rPr lang="en-US" sz="2400" dirty="0" smtClean="0">
                <a:solidFill>
                  <a:schemeClr val="tx1"/>
                </a:solidFill>
              </a:rPr>
              <a:t> </a:t>
            </a:r>
            <a:r>
              <a:rPr lang="en-US" sz="2400" dirty="0" err="1" smtClean="0">
                <a:solidFill>
                  <a:schemeClr val="tx1"/>
                </a:solidFill>
              </a:rPr>
              <a:t>cynnwys</a:t>
            </a:r>
            <a:r>
              <a:rPr lang="en-US" sz="2400" dirty="0" smtClean="0">
                <a:solidFill>
                  <a:schemeClr val="tx1"/>
                </a:solidFill>
              </a:rPr>
              <a:t> </a:t>
            </a:r>
            <a:r>
              <a:rPr lang="en-US" sz="2400" dirty="0" err="1" smtClean="0">
                <a:solidFill>
                  <a:schemeClr val="tx1"/>
                </a:solidFill>
              </a:rPr>
              <a:t>dysgu</a:t>
            </a:r>
            <a:r>
              <a:rPr lang="en-US" sz="2400" dirty="0" smtClean="0">
                <a:solidFill>
                  <a:schemeClr val="tx1"/>
                </a:solidFill>
              </a:rPr>
              <a:t> </a:t>
            </a:r>
            <a:r>
              <a:rPr lang="en-US" sz="2400" dirty="0" err="1" smtClean="0">
                <a:solidFill>
                  <a:schemeClr val="tx1"/>
                </a:solidFill>
              </a:rPr>
              <a:t>drwy</a:t>
            </a:r>
            <a:r>
              <a:rPr lang="en-US" sz="2400" dirty="0" smtClean="0">
                <a:solidFill>
                  <a:schemeClr val="tx1"/>
                </a:solidFill>
              </a:rPr>
              <a:t> </a:t>
            </a:r>
            <a:r>
              <a:rPr lang="en-US" sz="2400" dirty="0" err="1" smtClean="0">
                <a:solidFill>
                  <a:schemeClr val="tx1"/>
                </a:solidFill>
              </a:rPr>
              <a:t>ymgysylltu</a:t>
            </a:r>
            <a:r>
              <a:rPr lang="en-US" sz="2400" dirty="0" smtClean="0">
                <a:solidFill>
                  <a:schemeClr val="tx1"/>
                </a:solidFill>
              </a:rPr>
              <a:t> â </a:t>
            </a:r>
            <a:r>
              <a:rPr lang="en-US" sz="2400" dirty="0" err="1" smtClean="0">
                <a:solidFill>
                  <a:schemeClr val="tx1"/>
                </a:solidFill>
              </a:rPr>
              <a:t>senario</a:t>
            </a:r>
            <a:r>
              <a:rPr lang="en-US" sz="2400" dirty="0" smtClean="0">
                <a:solidFill>
                  <a:schemeClr val="tx1"/>
                </a:solidFill>
              </a:rPr>
              <a:t>, </a:t>
            </a:r>
            <a:r>
              <a:rPr lang="en-US" sz="2400" dirty="0" err="1" smtClean="0">
                <a:solidFill>
                  <a:schemeClr val="tx1"/>
                </a:solidFill>
              </a:rPr>
              <a:t>testun</a:t>
            </a:r>
            <a:r>
              <a:rPr lang="en-US" sz="2400" dirty="0" smtClean="0">
                <a:solidFill>
                  <a:schemeClr val="tx1"/>
                </a:solidFill>
              </a:rPr>
              <a:t>, </a:t>
            </a:r>
            <a:r>
              <a:rPr lang="en-US" sz="2400" dirty="0" err="1" smtClean="0">
                <a:solidFill>
                  <a:schemeClr val="tx1"/>
                </a:solidFill>
              </a:rPr>
              <a:t>sialens</a:t>
            </a:r>
            <a:r>
              <a:rPr lang="en-US" sz="2400" dirty="0" smtClean="0">
                <a:solidFill>
                  <a:schemeClr val="tx1"/>
                </a:solidFill>
              </a:rPr>
              <a:t>, </a:t>
            </a:r>
            <a:r>
              <a:rPr lang="en-US" sz="2400" dirty="0" err="1" smtClean="0">
                <a:solidFill>
                  <a:schemeClr val="tx1"/>
                </a:solidFill>
              </a:rPr>
              <a:t>yn</a:t>
            </a:r>
            <a:r>
              <a:rPr lang="en-US" sz="2400" dirty="0" smtClean="0">
                <a:solidFill>
                  <a:schemeClr val="tx1"/>
                </a:solidFill>
              </a:rPr>
              <a:t> </a:t>
            </a:r>
            <a:r>
              <a:rPr lang="en-US" sz="2400" dirty="0" err="1" smtClean="0">
                <a:solidFill>
                  <a:schemeClr val="tx1"/>
                </a:solidFill>
              </a:rPr>
              <a:t>ymwneud</a:t>
            </a:r>
            <a:r>
              <a:rPr lang="en-US" sz="2400" dirty="0" smtClean="0">
                <a:solidFill>
                  <a:schemeClr val="tx1"/>
                </a:solidFill>
              </a:rPr>
              <a:t> â </a:t>
            </a:r>
            <a:r>
              <a:rPr lang="en-US" sz="2400" dirty="0" err="1" smtClean="0">
                <a:solidFill>
                  <a:schemeClr val="tx1"/>
                </a:solidFill>
              </a:rPr>
              <a:t>thema</a:t>
            </a:r>
            <a:r>
              <a:rPr lang="en-US" sz="2400" dirty="0" smtClean="0">
                <a:solidFill>
                  <a:schemeClr val="tx1"/>
                </a:solidFill>
              </a:rPr>
              <a:t> </a:t>
            </a:r>
            <a:r>
              <a:rPr lang="en-US" sz="2400" dirty="0" err="1" smtClean="0">
                <a:solidFill>
                  <a:schemeClr val="tx1"/>
                </a:solidFill>
              </a:rPr>
              <a:t>neu</a:t>
            </a:r>
            <a:r>
              <a:rPr lang="en-US" sz="2400" dirty="0" smtClean="0">
                <a:solidFill>
                  <a:schemeClr val="tx1"/>
                </a:solidFill>
              </a:rPr>
              <a:t> </a:t>
            </a:r>
            <a:r>
              <a:rPr lang="en-US" sz="2400" dirty="0" err="1" smtClean="0">
                <a:solidFill>
                  <a:schemeClr val="tx1"/>
                </a:solidFill>
              </a:rPr>
              <a:t>ffocws</a:t>
            </a:r>
            <a:r>
              <a:rPr lang="en-US" sz="2400" dirty="0" smtClean="0">
                <a:solidFill>
                  <a:schemeClr val="tx1"/>
                </a:solidFill>
              </a:rPr>
              <a:t> </a:t>
            </a:r>
            <a:r>
              <a:rPr lang="en-US" sz="2400" dirty="0" err="1" smtClean="0">
                <a:solidFill>
                  <a:schemeClr val="tx1"/>
                </a:solidFill>
              </a:rPr>
              <a:t>astudio</a:t>
            </a:r>
            <a:r>
              <a:rPr lang="en-US" sz="2400" dirty="0" smtClean="0">
                <a:solidFill>
                  <a:schemeClr val="tx1"/>
                </a:solidFill>
              </a:rPr>
              <a:t> </a:t>
            </a:r>
            <a:r>
              <a:rPr lang="en-US" sz="2400" dirty="0" err="1" smtClean="0">
                <a:solidFill>
                  <a:schemeClr val="tx1"/>
                </a:solidFill>
              </a:rPr>
              <a:t>lle</a:t>
            </a:r>
            <a:r>
              <a:rPr lang="en-US" sz="2400" dirty="0" smtClean="0">
                <a:solidFill>
                  <a:schemeClr val="tx1"/>
                </a:solidFill>
              </a:rPr>
              <a:t> </a:t>
            </a:r>
            <a:r>
              <a:rPr lang="en-US" sz="2400" dirty="0" err="1" smtClean="0">
                <a:solidFill>
                  <a:schemeClr val="tx1"/>
                </a:solidFill>
              </a:rPr>
              <a:t>yr</a:t>
            </a:r>
            <a:r>
              <a:rPr lang="en-US" sz="2400" dirty="0" smtClean="0">
                <a:solidFill>
                  <a:schemeClr val="tx1"/>
                </a:solidFill>
              </a:rPr>
              <a:t> </a:t>
            </a:r>
            <a:r>
              <a:rPr lang="en-US" sz="2400" dirty="0" err="1" smtClean="0">
                <a:solidFill>
                  <a:schemeClr val="tx1"/>
                </a:solidFill>
              </a:rPr>
              <a:t>ymdrinnir</a:t>
            </a:r>
            <a:r>
              <a:rPr lang="en-US" sz="2400" dirty="0" smtClean="0">
                <a:solidFill>
                  <a:schemeClr val="tx1"/>
                </a:solidFill>
              </a:rPr>
              <a:t> â </a:t>
            </a:r>
            <a:r>
              <a:rPr lang="en-US" sz="2400" dirty="0" err="1" smtClean="0">
                <a:solidFill>
                  <a:schemeClr val="tx1"/>
                </a:solidFill>
              </a:rPr>
              <a:t>phroblemau</a:t>
            </a:r>
            <a:r>
              <a:rPr lang="en-US" sz="2400" dirty="0" smtClean="0">
                <a:solidFill>
                  <a:schemeClr val="tx1"/>
                </a:solidFill>
              </a:rPr>
              <a:t> </a:t>
            </a:r>
            <a:r>
              <a:rPr lang="en-US" sz="2400" dirty="0" err="1" smtClean="0">
                <a:solidFill>
                  <a:schemeClr val="tx1"/>
                </a:solidFill>
              </a:rPr>
              <a:t>aneglur</a:t>
            </a:r>
            <a:r>
              <a:rPr lang="en-US" sz="2400" dirty="0" smtClean="0">
                <a:solidFill>
                  <a:schemeClr val="tx1"/>
                </a:solidFill>
              </a:rPr>
              <a:t> </a:t>
            </a:r>
            <a:r>
              <a:rPr lang="en-US" sz="2400" dirty="0" err="1" smtClean="0">
                <a:solidFill>
                  <a:schemeClr val="tx1"/>
                </a:solidFill>
              </a:rPr>
              <a:t>ond</a:t>
            </a:r>
            <a:r>
              <a:rPr lang="en-US" sz="2400" dirty="0" smtClean="0">
                <a:solidFill>
                  <a:schemeClr val="tx1"/>
                </a:solidFill>
              </a:rPr>
              <a:t> </a:t>
            </a:r>
            <a:r>
              <a:rPr lang="en-US" sz="2400" dirty="0" err="1" smtClean="0">
                <a:solidFill>
                  <a:schemeClr val="tx1"/>
                </a:solidFill>
              </a:rPr>
              <a:t>gwir</a:t>
            </a:r>
            <a:r>
              <a:rPr lang="en-US" sz="2400" dirty="0" smtClean="0">
                <a:solidFill>
                  <a:schemeClr val="tx1"/>
                </a:solidFill>
              </a:rPr>
              <a:t> </a:t>
            </a:r>
            <a:r>
              <a:rPr lang="en-US" sz="2400" dirty="0" err="1" smtClean="0">
                <a:solidFill>
                  <a:schemeClr val="tx1"/>
                </a:solidFill>
              </a:rPr>
              <a:t>mewn</a:t>
            </a:r>
            <a:r>
              <a:rPr lang="en-US" sz="2400" dirty="0" smtClean="0">
                <a:solidFill>
                  <a:schemeClr val="tx1"/>
                </a:solidFill>
              </a:rPr>
              <a:t> </a:t>
            </a:r>
            <a:r>
              <a:rPr lang="en-US" sz="2400" dirty="0" err="1" smtClean="0">
                <a:solidFill>
                  <a:schemeClr val="tx1"/>
                </a:solidFill>
              </a:rPr>
              <a:t>ymholiad</a:t>
            </a:r>
            <a:r>
              <a:rPr lang="en-US" sz="2400" dirty="0" smtClean="0">
                <a:solidFill>
                  <a:schemeClr val="tx1"/>
                </a:solidFill>
              </a:rPr>
              <a:t> pen-</a:t>
            </a:r>
            <a:r>
              <a:rPr lang="en-US" sz="2400" dirty="0" err="1" smtClean="0">
                <a:solidFill>
                  <a:schemeClr val="tx1"/>
                </a:solidFill>
              </a:rPr>
              <a:t>agored</a:t>
            </a:r>
            <a:r>
              <a:rPr lang="en-US" sz="2400" dirty="0" smtClean="0">
                <a:solidFill>
                  <a:schemeClr val="tx1"/>
                </a:solidFill>
              </a:rPr>
              <a:t>. </a:t>
            </a:r>
            <a:endParaRPr lang="en-US" sz="2400" dirty="0">
              <a:solidFill>
                <a:schemeClr val="tx1"/>
              </a:solidFill>
            </a:endParaRPr>
          </a:p>
          <a:p>
            <a:pPr>
              <a:buFont typeface="Wingdings" panose="05000000000000000000" pitchFamily="2" charset="2"/>
              <a:buChar char="§"/>
            </a:pPr>
            <a:r>
              <a:rPr lang="en-US" sz="2400" dirty="0" err="1" smtClean="0">
                <a:solidFill>
                  <a:schemeClr val="tx1"/>
                </a:solidFill>
              </a:rPr>
              <a:t>Gellir</a:t>
            </a:r>
            <a:r>
              <a:rPr lang="en-US" sz="2400" dirty="0" smtClean="0">
                <a:solidFill>
                  <a:schemeClr val="tx1"/>
                </a:solidFill>
              </a:rPr>
              <a:t> </a:t>
            </a:r>
            <a:r>
              <a:rPr lang="en-US" sz="2400" dirty="0" err="1" smtClean="0">
                <a:solidFill>
                  <a:schemeClr val="tx1"/>
                </a:solidFill>
              </a:rPr>
              <a:t>wynebu</a:t>
            </a:r>
            <a:r>
              <a:rPr lang="en-US" sz="2400" dirty="0" smtClean="0">
                <a:solidFill>
                  <a:schemeClr val="tx1"/>
                </a:solidFill>
              </a:rPr>
              <a:t> </a:t>
            </a:r>
            <a:r>
              <a:rPr lang="en-US" sz="2400" dirty="0" err="1" smtClean="0">
                <a:solidFill>
                  <a:schemeClr val="tx1"/>
                </a:solidFill>
              </a:rPr>
              <a:t>disgyblion</a:t>
            </a:r>
            <a:r>
              <a:rPr lang="en-US" sz="2400" dirty="0" smtClean="0">
                <a:solidFill>
                  <a:schemeClr val="tx1"/>
                </a:solidFill>
              </a:rPr>
              <a:t> â </a:t>
            </a:r>
            <a:r>
              <a:rPr lang="en-US" sz="2400" dirty="0" err="1" smtClean="0">
                <a:solidFill>
                  <a:schemeClr val="tx1"/>
                </a:solidFill>
              </a:rPr>
              <a:t>senarios</a:t>
            </a:r>
            <a:r>
              <a:rPr lang="en-US" sz="2400" dirty="0" smtClean="0">
                <a:solidFill>
                  <a:schemeClr val="tx1"/>
                </a:solidFill>
              </a:rPr>
              <a:t> </a:t>
            </a:r>
            <a:r>
              <a:rPr lang="en-US" sz="2400" dirty="0" err="1" smtClean="0">
                <a:solidFill>
                  <a:schemeClr val="tx1"/>
                </a:solidFill>
              </a:rPr>
              <a:t>bywyd</a:t>
            </a:r>
            <a:r>
              <a:rPr lang="en-US" sz="2400" dirty="0" smtClean="0">
                <a:solidFill>
                  <a:schemeClr val="tx1"/>
                </a:solidFill>
              </a:rPr>
              <a:t> go </a:t>
            </a:r>
            <a:r>
              <a:rPr lang="en-US" sz="2400" dirty="0" err="1" smtClean="0">
                <a:solidFill>
                  <a:schemeClr val="tx1"/>
                </a:solidFill>
              </a:rPr>
              <a:t>iawn</a:t>
            </a:r>
            <a:r>
              <a:rPr lang="en-US" sz="2400" dirty="0" smtClean="0">
                <a:solidFill>
                  <a:schemeClr val="tx1"/>
                </a:solidFill>
              </a:rPr>
              <a:t> </a:t>
            </a:r>
            <a:r>
              <a:rPr lang="en-US" sz="2400" dirty="0" err="1" smtClean="0">
                <a:solidFill>
                  <a:schemeClr val="tx1"/>
                </a:solidFill>
              </a:rPr>
              <a:t>neu</a:t>
            </a:r>
            <a:r>
              <a:rPr lang="en-US" sz="2400" dirty="0" smtClean="0">
                <a:solidFill>
                  <a:schemeClr val="tx1"/>
                </a:solidFill>
              </a:rPr>
              <a:t> </a:t>
            </a:r>
            <a:r>
              <a:rPr lang="en-US" sz="2400" dirty="0" err="1" smtClean="0">
                <a:solidFill>
                  <a:schemeClr val="tx1"/>
                </a:solidFill>
              </a:rPr>
              <a:t>broblem</a:t>
            </a:r>
            <a:r>
              <a:rPr lang="en-US" sz="2400" dirty="0" smtClean="0">
                <a:solidFill>
                  <a:schemeClr val="tx1"/>
                </a:solidFill>
              </a:rPr>
              <a:t> </a:t>
            </a:r>
            <a:r>
              <a:rPr lang="en-US" sz="2400" dirty="0" err="1" smtClean="0">
                <a:solidFill>
                  <a:schemeClr val="tx1"/>
                </a:solidFill>
              </a:rPr>
              <a:t>sydd</a:t>
            </a:r>
            <a:r>
              <a:rPr lang="en-US" sz="2400" dirty="0" smtClean="0">
                <a:solidFill>
                  <a:schemeClr val="tx1"/>
                </a:solidFill>
              </a:rPr>
              <a:t> </a:t>
            </a:r>
            <a:r>
              <a:rPr lang="en-US" sz="2400" dirty="0" err="1" smtClean="0">
                <a:solidFill>
                  <a:schemeClr val="tx1"/>
                </a:solidFill>
              </a:rPr>
              <a:t>angen</a:t>
            </a:r>
            <a:r>
              <a:rPr lang="en-US" sz="2400" dirty="0" smtClean="0">
                <a:solidFill>
                  <a:schemeClr val="tx1"/>
                </a:solidFill>
              </a:rPr>
              <a:t> </a:t>
            </a:r>
            <a:r>
              <a:rPr lang="en-US" sz="2400" dirty="0" err="1" smtClean="0">
                <a:solidFill>
                  <a:schemeClr val="tx1"/>
                </a:solidFill>
              </a:rPr>
              <a:t>datrysiad</a:t>
            </a:r>
            <a:r>
              <a:rPr lang="en-US" sz="2400" dirty="0" smtClean="0">
                <a:solidFill>
                  <a:schemeClr val="tx1"/>
                </a:solidFill>
              </a:rPr>
              <a:t>. </a:t>
            </a:r>
          </a:p>
          <a:p>
            <a:pPr>
              <a:buFont typeface="Wingdings" panose="05000000000000000000" pitchFamily="2" charset="2"/>
              <a:buChar char="§"/>
            </a:pPr>
            <a:r>
              <a:rPr lang="en-US" sz="2400" u="sng" dirty="0" err="1" smtClean="0">
                <a:solidFill>
                  <a:schemeClr val="tx1"/>
                </a:solidFill>
              </a:rPr>
              <a:t>Gellir</a:t>
            </a:r>
            <a:r>
              <a:rPr lang="en-US" sz="2400" dirty="0" smtClean="0">
                <a:solidFill>
                  <a:schemeClr val="tx1"/>
                </a:solidFill>
              </a:rPr>
              <a:t> </a:t>
            </a:r>
            <a:r>
              <a:rPr lang="en-US" sz="2400" dirty="0" err="1" smtClean="0">
                <a:solidFill>
                  <a:schemeClr val="tx1"/>
                </a:solidFill>
              </a:rPr>
              <a:t>gosod</a:t>
            </a:r>
            <a:r>
              <a:rPr lang="en-US" sz="2400" dirty="0" smtClean="0">
                <a:solidFill>
                  <a:schemeClr val="tx1"/>
                </a:solidFill>
              </a:rPr>
              <a:t> y </a:t>
            </a:r>
            <a:r>
              <a:rPr lang="en-US" sz="2400" dirty="0" err="1" smtClean="0">
                <a:solidFill>
                  <a:schemeClr val="tx1"/>
                </a:solidFill>
              </a:rPr>
              <a:t>senario</a:t>
            </a:r>
            <a:r>
              <a:rPr lang="en-US" sz="2400" dirty="0" smtClean="0">
                <a:solidFill>
                  <a:schemeClr val="tx1"/>
                </a:solidFill>
              </a:rPr>
              <a:t>/</a:t>
            </a:r>
            <a:r>
              <a:rPr lang="en-US" sz="2400" dirty="0" err="1" smtClean="0">
                <a:solidFill>
                  <a:schemeClr val="tx1"/>
                </a:solidFill>
              </a:rPr>
              <a:t>sialens</a:t>
            </a:r>
            <a:r>
              <a:rPr lang="en-US" sz="2400" dirty="0" smtClean="0">
                <a:solidFill>
                  <a:schemeClr val="tx1"/>
                </a:solidFill>
              </a:rPr>
              <a:t>/problem </a:t>
            </a:r>
            <a:r>
              <a:rPr lang="en-US" sz="2400" dirty="0" err="1" smtClean="0">
                <a:solidFill>
                  <a:schemeClr val="tx1"/>
                </a:solidFill>
              </a:rPr>
              <a:t>mewn</a:t>
            </a:r>
            <a:r>
              <a:rPr lang="en-US" sz="2400" dirty="0" smtClean="0">
                <a:solidFill>
                  <a:schemeClr val="tx1"/>
                </a:solidFill>
              </a:rPr>
              <a:t> </a:t>
            </a:r>
            <a:r>
              <a:rPr lang="en-US" sz="2400" dirty="0" err="1" smtClean="0">
                <a:solidFill>
                  <a:schemeClr val="tx1"/>
                </a:solidFill>
              </a:rPr>
              <a:t>ffordd</a:t>
            </a:r>
            <a:r>
              <a:rPr lang="en-US" sz="2400" dirty="0" smtClean="0">
                <a:solidFill>
                  <a:schemeClr val="tx1"/>
                </a:solidFill>
              </a:rPr>
              <a:t> </a:t>
            </a:r>
            <a:r>
              <a:rPr lang="en-US" sz="2400" dirty="0" err="1" smtClean="0">
                <a:solidFill>
                  <a:schemeClr val="tx1"/>
                </a:solidFill>
              </a:rPr>
              <a:t>sy’n</a:t>
            </a:r>
            <a:r>
              <a:rPr lang="en-US" sz="2400" dirty="0" smtClean="0">
                <a:solidFill>
                  <a:schemeClr val="tx1"/>
                </a:solidFill>
              </a:rPr>
              <a:t> </a:t>
            </a:r>
            <a:r>
              <a:rPr lang="en-US" sz="2400" dirty="0" err="1" smtClean="0">
                <a:solidFill>
                  <a:schemeClr val="tx1"/>
                </a:solidFill>
              </a:rPr>
              <a:t>golygu</a:t>
            </a:r>
            <a:r>
              <a:rPr lang="en-US" sz="2400" dirty="0" smtClean="0">
                <a:solidFill>
                  <a:schemeClr val="tx1"/>
                </a:solidFill>
              </a:rPr>
              <a:t> </a:t>
            </a:r>
            <a:r>
              <a:rPr lang="en-US" sz="2400" dirty="0" err="1" smtClean="0">
                <a:solidFill>
                  <a:schemeClr val="tx1"/>
                </a:solidFill>
              </a:rPr>
              <a:t>nad</a:t>
            </a:r>
            <a:r>
              <a:rPr lang="en-US" sz="2400" dirty="0" smtClean="0">
                <a:solidFill>
                  <a:schemeClr val="tx1"/>
                </a:solidFill>
              </a:rPr>
              <a:t> </a:t>
            </a:r>
            <a:r>
              <a:rPr lang="en-US" sz="2400" dirty="0" err="1" smtClean="0">
                <a:solidFill>
                  <a:schemeClr val="tx1"/>
                </a:solidFill>
              </a:rPr>
              <a:t>oes</a:t>
            </a:r>
            <a:r>
              <a:rPr lang="en-US" sz="2400" dirty="0" smtClean="0">
                <a:solidFill>
                  <a:schemeClr val="tx1"/>
                </a:solidFill>
              </a:rPr>
              <a:t> </a:t>
            </a:r>
            <a:r>
              <a:rPr lang="en-US" sz="2400" dirty="0" err="1" smtClean="0">
                <a:solidFill>
                  <a:schemeClr val="tx1"/>
                </a:solidFill>
              </a:rPr>
              <a:t>llwybr</a:t>
            </a:r>
            <a:r>
              <a:rPr lang="en-US" sz="2400" dirty="0" smtClean="0">
                <a:solidFill>
                  <a:schemeClr val="tx1"/>
                </a:solidFill>
              </a:rPr>
              <a:t> </a:t>
            </a:r>
            <a:r>
              <a:rPr lang="en-US" sz="2400" dirty="0" err="1" smtClean="0">
                <a:solidFill>
                  <a:schemeClr val="tx1"/>
                </a:solidFill>
              </a:rPr>
              <a:t>clir</a:t>
            </a:r>
            <a:r>
              <a:rPr lang="en-US" sz="2400" dirty="0" smtClean="0">
                <a:solidFill>
                  <a:schemeClr val="tx1"/>
                </a:solidFill>
              </a:rPr>
              <a:t> </a:t>
            </a:r>
            <a:r>
              <a:rPr lang="en-US" sz="2400" dirty="0" err="1" smtClean="0">
                <a:solidFill>
                  <a:schemeClr val="tx1"/>
                </a:solidFill>
              </a:rPr>
              <a:t>i’w</a:t>
            </a:r>
            <a:r>
              <a:rPr lang="en-US" sz="2400" dirty="0" smtClean="0">
                <a:solidFill>
                  <a:schemeClr val="tx1"/>
                </a:solidFill>
              </a:rPr>
              <a:t> </a:t>
            </a:r>
            <a:r>
              <a:rPr lang="en-US" sz="2400" dirty="0" err="1">
                <a:solidFill>
                  <a:schemeClr val="tx1"/>
                </a:solidFill>
              </a:rPr>
              <a:t>g</a:t>
            </a:r>
            <a:r>
              <a:rPr lang="en-US" sz="2400" dirty="0" err="1" smtClean="0">
                <a:solidFill>
                  <a:schemeClr val="tx1"/>
                </a:solidFill>
              </a:rPr>
              <a:t>ymryd</a:t>
            </a:r>
            <a:r>
              <a:rPr lang="en-US" sz="2400" dirty="0" smtClean="0">
                <a:solidFill>
                  <a:schemeClr val="tx1"/>
                </a:solidFill>
              </a:rPr>
              <a:t>. </a:t>
            </a:r>
            <a:endParaRPr lang="en-US" sz="2400" dirty="0">
              <a:solidFill>
                <a:schemeClr val="tx1"/>
              </a:solidFill>
            </a:endParaRPr>
          </a:p>
          <a:p>
            <a:pPr>
              <a:buFont typeface="Wingdings" panose="05000000000000000000" pitchFamily="2" charset="2"/>
              <a:buChar char="§"/>
            </a:pPr>
            <a:r>
              <a:rPr lang="en-GB" sz="2400" dirty="0" smtClean="0">
                <a:solidFill>
                  <a:schemeClr val="tx1"/>
                </a:solidFill>
              </a:rPr>
              <a:t>Sut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r>
              <a:rPr lang="en-GB" sz="2400" dirty="0" err="1" smtClean="0">
                <a:solidFill>
                  <a:schemeClr val="tx1"/>
                </a:solidFill>
              </a:rPr>
              <a:t>ddarganfod</a:t>
            </a:r>
            <a:r>
              <a:rPr lang="en-GB" sz="2400" dirty="0" smtClean="0">
                <a:solidFill>
                  <a:schemeClr val="tx1"/>
                </a:solidFill>
              </a:rPr>
              <a:t> </a:t>
            </a:r>
            <a:r>
              <a:rPr lang="en-GB" sz="2400" dirty="0" err="1" smtClean="0">
                <a:solidFill>
                  <a:schemeClr val="tx1"/>
                </a:solidFill>
              </a:rPr>
              <a:t>mwy</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ateb</a:t>
            </a:r>
            <a:r>
              <a:rPr lang="en-GB" sz="2400" dirty="0" smtClean="0">
                <a:solidFill>
                  <a:schemeClr val="tx1"/>
                </a:solidFill>
              </a:rPr>
              <a:t> y </a:t>
            </a:r>
            <a:r>
              <a:rPr lang="en-GB" sz="2400" dirty="0" err="1" smtClean="0">
                <a:solidFill>
                  <a:schemeClr val="tx1"/>
                </a:solidFill>
              </a:rPr>
              <a:t>cwestiwn</a:t>
            </a:r>
            <a:r>
              <a:rPr lang="en-GB" sz="2400" dirty="0" smtClean="0">
                <a:solidFill>
                  <a:schemeClr val="tx1"/>
                </a:solidFill>
              </a:rPr>
              <a:t>, </a:t>
            </a:r>
            <a:r>
              <a:rPr lang="en-GB" sz="2400" dirty="0" err="1" smtClean="0">
                <a:solidFill>
                  <a:schemeClr val="tx1"/>
                </a:solidFill>
              </a:rPr>
              <a:t>datrys</a:t>
            </a:r>
            <a:r>
              <a:rPr lang="en-GB" sz="2400" dirty="0" smtClean="0">
                <a:solidFill>
                  <a:schemeClr val="tx1"/>
                </a:solidFill>
              </a:rPr>
              <a:t> y </a:t>
            </a:r>
            <a:r>
              <a:rPr lang="en-GB" sz="2400" dirty="0" err="1" smtClean="0">
                <a:solidFill>
                  <a:schemeClr val="tx1"/>
                </a:solidFill>
              </a:rPr>
              <a:t>broblem</a:t>
            </a:r>
            <a:r>
              <a:rPr lang="en-GB" sz="2400" dirty="0" smtClean="0">
                <a:solidFill>
                  <a:schemeClr val="tx1"/>
                </a:solidFill>
              </a:rPr>
              <a:t>? </a:t>
            </a:r>
            <a:endParaRPr lang="en-GB" dirty="0"/>
          </a:p>
        </p:txBody>
      </p:sp>
    </p:spTree>
    <p:extLst>
      <p:ext uri="{BB962C8B-B14F-4D97-AF65-F5344CB8AC3E}">
        <p14:creationId xmlns:p14="http://schemas.microsoft.com/office/powerpoint/2010/main" val="25498879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DSY?</a:t>
            </a:r>
            <a:endParaRPr lang="en-GB" dirty="0">
              <a:solidFill>
                <a:srgbClr val="FF0000"/>
              </a:solidFill>
            </a:endParaRPr>
          </a:p>
        </p:txBody>
      </p:sp>
      <p:sp>
        <p:nvSpPr>
          <p:cNvPr id="3" name="Content Placeholder 2"/>
          <p:cNvSpPr>
            <a:spLocks noGrp="1"/>
          </p:cNvSpPr>
          <p:nvPr>
            <p:ph idx="1"/>
          </p:nvPr>
        </p:nvSpPr>
        <p:spPr/>
        <p:txBody>
          <a:bodyPr/>
          <a:lstStyle/>
          <a:p>
            <a:r>
              <a:rPr lang="cy-GB" sz="2800" dirty="0"/>
              <a:t>Mae strategaethau a thechnegau dysgu yn seiliedig ar ymholi </a:t>
            </a:r>
            <a:r>
              <a:rPr lang="cy-GB" sz="2800" dirty="0" smtClean="0"/>
              <a:t>(DSY/EBL</a:t>
            </a:r>
            <a:r>
              <a:rPr lang="cy-GB" sz="2800" dirty="0"/>
              <a:t>) yn galluogi dysgwyr i gymryd cyfrifoldeb am eu dysgu eu hunain ac i ddatblygu sgiliau i’w helpu i ail-archwilio eu meddyliau. Maent yn nodi’r hyn maent yn ei wybod a pham maen nhw’n ei wybod, yn cwestiynu’r hyn y gwnaethant ei ragdybio a’r eglurhadau sydd eu hangen, gan gydnabod yr hyn mae’n rhaid iddynt ei wneud nesaf i wella’u dealltwriaeth ymhellach.</a:t>
            </a:r>
            <a:endParaRPr lang="en-GB" sz="2800" dirty="0"/>
          </a:p>
          <a:p>
            <a:endParaRPr lang="en-GB" dirty="0"/>
          </a:p>
        </p:txBody>
      </p:sp>
    </p:spTree>
    <p:extLst>
      <p:ext uri="{BB962C8B-B14F-4D97-AF65-F5344CB8AC3E}">
        <p14:creationId xmlns:p14="http://schemas.microsoft.com/office/powerpoint/2010/main" val="31097874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FF0000"/>
                </a:solidFill>
              </a:rPr>
              <a:t>Lakin</a:t>
            </a:r>
            <a:r>
              <a:rPr lang="en-GB" b="1" dirty="0">
                <a:solidFill>
                  <a:srgbClr val="FF0000"/>
                </a:solidFill>
              </a:rPr>
              <a:t>, L. (2013) </a:t>
            </a:r>
            <a:r>
              <a:rPr lang="en-GB" b="1" i="1" dirty="0">
                <a:solidFill>
                  <a:srgbClr val="FF0000"/>
                </a:solidFill>
              </a:rPr>
              <a:t>Developing Independent Learning in Science</a:t>
            </a:r>
            <a:r>
              <a:rPr lang="en-GB" b="1" dirty="0">
                <a:solidFill>
                  <a:srgbClr val="FF0000"/>
                </a:solidFill>
              </a:rPr>
              <a:t>. Maidenhead: OU Press.</a:t>
            </a:r>
            <a:endParaRPr lang="en-GB" dirty="0"/>
          </a:p>
        </p:txBody>
      </p:sp>
      <p:sp>
        <p:nvSpPr>
          <p:cNvPr id="3" name="Content Placeholder 2"/>
          <p:cNvSpPr>
            <a:spLocks noGrp="1"/>
          </p:cNvSpPr>
          <p:nvPr>
            <p:ph idx="1"/>
          </p:nvPr>
        </p:nvSpPr>
        <p:spPr/>
        <p:txBody>
          <a:bodyPr>
            <a:normAutofit lnSpcReduction="10000"/>
          </a:bodyPr>
          <a:lstStyle/>
          <a:p>
            <a:r>
              <a:rPr lang="cy-GB" sz="2400" dirty="0" smtClean="0">
                <a:solidFill>
                  <a:srgbClr val="FF0000"/>
                </a:solidFill>
              </a:rPr>
              <a:t>“Er </a:t>
            </a:r>
            <a:r>
              <a:rPr lang="cy-GB" sz="2400" dirty="0">
                <a:solidFill>
                  <a:srgbClr val="FF0000"/>
                </a:solidFill>
              </a:rPr>
              <a:t>mwyn i’r broses ddysgu fod yn gynhyrchiol rhaid i’r dysgwr yn gyntaf gymryd perchnogaeth o’r syniadau. Tan i hynny ddigwydd, mae ymgysylltiad y dysgwr yn parhau i fod yn arwynebol, ac mae “dysgu dwfn”, sef y math o ddysgu sy’n barhaus, y gellir ei gymhwyso i sefyllfaoedd newydd a’i ddatblygu ymhellach, yn parhau i fod y tu hwnt i’w </a:t>
            </a:r>
            <a:r>
              <a:rPr lang="cy-GB" sz="2400" dirty="0" smtClean="0">
                <a:solidFill>
                  <a:srgbClr val="FF0000"/>
                </a:solidFill>
              </a:rPr>
              <a:t>afael”. </a:t>
            </a:r>
            <a:r>
              <a:rPr lang="cy-GB" sz="2400" dirty="0">
                <a:solidFill>
                  <a:srgbClr val="FF0000"/>
                </a:solidFill>
              </a:rPr>
              <a:t>(Lakin, 2013)</a:t>
            </a:r>
            <a:endParaRPr lang="en-GB" sz="2400" dirty="0">
              <a:solidFill>
                <a:srgbClr val="FF0000"/>
              </a:solidFill>
            </a:endParaRPr>
          </a:p>
          <a:p>
            <a:r>
              <a:rPr lang="cy-GB" sz="2400" dirty="0">
                <a:solidFill>
                  <a:srgbClr val="FF0000"/>
                </a:solidFill>
              </a:rPr>
              <a:t>Daw’r ysgogiad mewnol a’r cymhelliad o du’r dysgwr – rhaid i’r wybodaeth fod yn berthnasol ac yn hygyrch – yn bwysicaf oll mae’n rhaid bod y dysgwr eisiau ei dysgu.</a:t>
            </a:r>
            <a:endParaRPr lang="en-GB" sz="2400" dirty="0">
              <a:solidFill>
                <a:srgbClr val="FF0000"/>
              </a:solidFill>
            </a:endParaRPr>
          </a:p>
          <a:p>
            <a:r>
              <a:rPr lang="cy-GB" sz="2400" dirty="0" smtClean="0">
                <a:solidFill>
                  <a:srgbClr val="FF0000"/>
                </a:solidFill>
              </a:rPr>
              <a:t>“Heb </a:t>
            </a:r>
            <a:r>
              <a:rPr lang="cy-GB" sz="2400" dirty="0">
                <a:solidFill>
                  <a:srgbClr val="FF0000"/>
                </a:solidFill>
              </a:rPr>
              <a:t>y cymhelliad, yr ysgogiad mewnol, daw dysgu yn weithred ddibwys, ddiystyr sy’n addas yn unig ar gyfer proses asesu sy’n cael ei gyrru gan </a:t>
            </a:r>
            <a:r>
              <a:rPr lang="cy-GB" sz="2400" dirty="0" smtClean="0">
                <a:solidFill>
                  <a:srgbClr val="FF0000"/>
                </a:solidFill>
              </a:rPr>
              <a:t>amcanion.” </a:t>
            </a:r>
            <a:r>
              <a:rPr lang="cy-GB" sz="2400" dirty="0">
                <a:solidFill>
                  <a:srgbClr val="FF0000"/>
                </a:solidFill>
              </a:rPr>
              <a:t>(Lakin, 2013)</a:t>
            </a:r>
            <a:endParaRPr lang="en-GB" sz="2400" dirty="0">
              <a:solidFill>
                <a:srgbClr val="FF0000"/>
              </a:solidFill>
            </a:endParaRPr>
          </a:p>
          <a:p>
            <a:endParaRPr lang="en-GB" dirty="0"/>
          </a:p>
        </p:txBody>
      </p:sp>
    </p:spTree>
    <p:extLst>
      <p:ext uri="{BB962C8B-B14F-4D97-AF65-F5344CB8AC3E}">
        <p14:creationId xmlns:p14="http://schemas.microsoft.com/office/powerpoint/2010/main" val="408940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DSY ac </a:t>
            </a:r>
            <a:r>
              <a:rPr lang="en-GB" dirty="0" err="1" smtClean="0">
                <a:solidFill>
                  <a:srgbClr val="FF0000"/>
                </a:solidFill>
              </a:rPr>
              <a:t>Ymholi</a:t>
            </a:r>
            <a:r>
              <a:rPr lang="en-GB" dirty="0" smtClean="0">
                <a:solidFill>
                  <a:srgbClr val="FF0000"/>
                </a:solidFill>
              </a:rPr>
              <a:t> </a:t>
            </a:r>
            <a:r>
              <a:rPr lang="en-GB" dirty="0" err="1" smtClean="0">
                <a:solidFill>
                  <a:srgbClr val="FF0000"/>
                </a:solidFill>
              </a:rPr>
              <a:t>Gwyddonol</a:t>
            </a:r>
            <a:endParaRPr lang="en-GB" dirty="0">
              <a:solidFill>
                <a:srgbClr val="FF0000"/>
              </a:solidFill>
            </a:endParaRPr>
          </a:p>
        </p:txBody>
      </p:sp>
      <p:sp>
        <p:nvSpPr>
          <p:cNvPr id="3" name="Content Placeholder 2"/>
          <p:cNvSpPr>
            <a:spLocks noGrp="1"/>
          </p:cNvSpPr>
          <p:nvPr>
            <p:ph idx="1"/>
          </p:nvPr>
        </p:nvSpPr>
        <p:spPr/>
        <p:txBody>
          <a:bodyPr/>
          <a:lstStyle/>
          <a:p>
            <a:r>
              <a:rPr lang="en-US" sz="3200" dirty="0" err="1" smtClean="0">
                <a:solidFill>
                  <a:srgbClr val="FF0000"/>
                </a:solidFill>
              </a:rPr>
              <a:t>Mae’r</a:t>
            </a:r>
            <a:r>
              <a:rPr lang="en-US" sz="3200" dirty="0" smtClean="0">
                <a:solidFill>
                  <a:srgbClr val="FF0000"/>
                </a:solidFill>
              </a:rPr>
              <a:t> dull DSY </a:t>
            </a:r>
            <a:r>
              <a:rPr lang="en-US" sz="3200" dirty="0" err="1" smtClean="0">
                <a:solidFill>
                  <a:srgbClr val="FF0000"/>
                </a:solidFill>
              </a:rPr>
              <a:t>a’r</a:t>
            </a:r>
            <a:r>
              <a:rPr lang="en-US" sz="3200" dirty="0" smtClean="0">
                <a:solidFill>
                  <a:srgbClr val="FF0000"/>
                </a:solidFill>
              </a:rPr>
              <a:t> dull </a:t>
            </a:r>
            <a:r>
              <a:rPr lang="en-US" sz="3200" dirty="0" err="1" smtClean="0">
                <a:solidFill>
                  <a:srgbClr val="FF0000"/>
                </a:solidFill>
              </a:rPr>
              <a:t>ymholi</a:t>
            </a:r>
            <a:r>
              <a:rPr lang="en-US" sz="3200" dirty="0" smtClean="0">
                <a:solidFill>
                  <a:srgbClr val="FF0000"/>
                </a:solidFill>
              </a:rPr>
              <a:t> </a:t>
            </a:r>
            <a:r>
              <a:rPr lang="en-US" sz="3200" dirty="0" err="1" smtClean="0">
                <a:solidFill>
                  <a:srgbClr val="FF0000"/>
                </a:solidFill>
              </a:rPr>
              <a:t>gwyddonol</a:t>
            </a:r>
            <a:r>
              <a:rPr lang="en-US" sz="3200" dirty="0" smtClean="0">
                <a:solidFill>
                  <a:srgbClr val="FF0000"/>
                </a:solidFill>
              </a:rPr>
              <a:t> </a:t>
            </a:r>
            <a:r>
              <a:rPr lang="en-US" sz="3200" dirty="0" err="1" smtClean="0">
                <a:solidFill>
                  <a:srgbClr val="FF0000"/>
                </a:solidFill>
              </a:rPr>
              <a:t>yn</a:t>
            </a:r>
            <a:r>
              <a:rPr lang="en-US" sz="3200" dirty="0" smtClean="0">
                <a:solidFill>
                  <a:srgbClr val="FF0000"/>
                </a:solidFill>
              </a:rPr>
              <a:t> </a:t>
            </a:r>
            <a:r>
              <a:rPr lang="en-US" sz="3200" dirty="0" err="1" smtClean="0">
                <a:solidFill>
                  <a:srgbClr val="FF0000"/>
                </a:solidFill>
              </a:rPr>
              <a:t>rhannu</a:t>
            </a:r>
            <a:r>
              <a:rPr lang="en-US" sz="3200" dirty="0" smtClean="0">
                <a:solidFill>
                  <a:srgbClr val="FF0000"/>
                </a:solidFill>
              </a:rPr>
              <a:t> </a:t>
            </a:r>
            <a:r>
              <a:rPr lang="en-US" sz="3200" dirty="0" err="1" smtClean="0">
                <a:solidFill>
                  <a:srgbClr val="FF0000"/>
                </a:solidFill>
              </a:rPr>
              <a:t>strwythur</a:t>
            </a:r>
            <a:r>
              <a:rPr lang="en-US" sz="3200" dirty="0" smtClean="0">
                <a:solidFill>
                  <a:srgbClr val="FF0000"/>
                </a:solidFill>
              </a:rPr>
              <a:t> </a:t>
            </a:r>
            <a:r>
              <a:rPr lang="en-US" sz="3200" dirty="0" err="1" smtClean="0">
                <a:solidFill>
                  <a:srgbClr val="FF0000"/>
                </a:solidFill>
              </a:rPr>
              <a:t>tebyg</a:t>
            </a:r>
            <a:r>
              <a:rPr lang="en-US" sz="3200" dirty="0" smtClean="0">
                <a:solidFill>
                  <a:srgbClr val="FF0000"/>
                </a:solidFill>
              </a:rPr>
              <a:t> o </a:t>
            </a:r>
            <a:r>
              <a:rPr lang="en-US" sz="3200" dirty="0" err="1" smtClean="0">
                <a:solidFill>
                  <a:srgbClr val="FF0000"/>
                </a:solidFill>
              </a:rPr>
              <a:t>ymholi</a:t>
            </a:r>
            <a:r>
              <a:rPr lang="en-US" sz="3200" dirty="0" smtClean="0">
                <a:solidFill>
                  <a:srgbClr val="FF0000"/>
                </a:solidFill>
              </a:rPr>
              <a:t> pen-</a:t>
            </a:r>
            <a:r>
              <a:rPr lang="en-US" sz="3200" dirty="0" err="1" smtClean="0">
                <a:solidFill>
                  <a:srgbClr val="FF0000"/>
                </a:solidFill>
              </a:rPr>
              <a:t>agored</a:t>
            </a:r>
            <a:r>
              <a:rPr lang="en-US" sz="3200" dirty="0" smtClean="0">
                <a:solidFill>
                  <a:srgbClr val="FF0000"/>
                </a:solidFill>
              </a:rPr>
              <a:t>, </a:t>
            </a:r>
            <a:r>
              <a:rPr lang="en-US" sz="3200" dirty="0" err="1" smtClean="0">
                <a:solidFill>
                  <a:srgbClr val="FF0000"/>
                </a:solidFill>
              </a:rPr>
              <a:t>gofyn</a:t>
            </a:r>
            <a:r>
              <a:rPr lang="en-US" sz="3200" dirty="0" smtClean="0">
                <a:solidFill>
                  <a:srgbClr val="FF0000"/>
                </a:solidFill>
              </a:rPr>
              <a:t> </a:t>
            </a:r>
            <a:r>
              <a:rPr lang="en-US" sz="3200" dirty="0" err="1" smtClean="0">
                <a:solidFill>
                  <a:srgbClr val="FF0000"/>
                </a:solidFill>
              </a:rPr>
              <a:t>cwestiynau</a:t>
            </a:r>
            <a:r>
              <a:rPr lang="en-US" sz="3200" dirty="0" smtClean="0">
                <a:solidFill>
                  <a:srgbClr val="FF0000"/>
                </a:solidFill>
              </a:rPr>
              <a:t>, </a:t>
            </a:r>
            <a:r>
              <a:rPr lang="en-US" sz="3200" dirty="0" err="1" smtClean="0">
                <a:solidFill>
                  <a:srgbClr val="FF0000"/>
                </a:solidFill>
              </a:rPr>
              <a:t>yn</a:t>
            </a:r>
            <a:r>
              <a:rPr lang="en-US" sz="3200" dirty="0" smtClean="0">
                <a:solidFill>
                  <a:srgbClr val="FF0000"/>
                </a:solidFill>
              </a:rPr>
              <a:t> </a:t>
            </a:r>
            <a:r>
              <a:rPr lang="en-US" sz="3200" dirty="0" err="1" smtClean="0">
                <a:solidFill>
                  <a:srgbClr val="FF0000"/>
                </a:solidFill>
              </a:rPr>
              <a:t>tynnu</a:t>
            </a:r>
            <a:r>
              <a:rPr lang="en-US" sz="3200" dirty="0" smtClean="0">
                <a:solidFill>
                  <a:srgbClr val="FF0000"/>
                </a:solidFill>
              </a:rPr>
              <a:t> </a:t>
            </a:r>
            <a:r>
              <a:rPr lang="en-US" sz="3200" dirty="0" err="1" smtClean="0">
                <a:solidFill>
                  <a:srgbClr val="FF0000"/>
                </a:solidFill>
              </a:rPr>
              <a:t>ar</a:t>
            </a:r>
            <a:r>
              <a:rPr lang="en-US" sz="3200" dirty="0" smtClean="0">
                <a:solidFill>
                  <a:srgbClr val="FF0000"/>
                </a:solidFill>
              </a:rPr>
              <a:t> </a:t>
            </a:r>
            <a:r>
              <a:rPr lang="en-US" sz="3200" dirty="0" err="1" smtClean="0">
                <a:solidFill>
                  <a:srgbClr val="FF0000"/>
                </a:solidFill>
              </a:rPr>
              <a:t>wybodaeth</a:t>
            </a:r>
            <a:r>
              <a:rPr lang="en-US" sz="3200" dirty="0" smtClean="0">
                <a:solidFill>
                  <a:srgbClr val="FF0000"/>
                </a:solidFill>
              </a:rPr>
              <a:t> </a:t>
            </a:r>
            <a:r>
              <a:rPr lang="en-US" sz="3200" dirty="0" err="1" smtClean="0">
                <a:solidFill>
                  <a:srgbClr val="FF0000"/>
                </a:solidFill>
              </a:rPr>
              <a:t>flaenorol</a:t>
            </a:r>
            <a:r>
              <a:rPr lang="en-US" sz="3200" dirty="0" smtClean="0">
                <a:solidFill>
                  <a:srgbClr val="FF0000"/>
                </a:solidFill>
              </a:rPr>
              <a:t>, </a:t>
            </a:r>
            <a:r>
              <a:rPr lang="en-US" sz="3200" dirty="0" err="1" smtClean="0">
                <a:solidFill>
                  <a:srgbClr val="FF0000"/>
                </a:solidFill>
              </a:rPr>
              <a:t>ymchwil</a:t>
            </a:r>
            <a:r>
              <a:rPr lang="en-US" sz="3200" dirty="0" smtClean="0">
                <a:solidFill>
                  <a:srgbClr val="FF0000"/>
                </a:solidFill>
              </a:rPr>
              <a:t>, </a:t>
            </a:r>
            <a:r>
              <a:rPr lang="en-US" sz="3200" dirty="0" err="1" smtClean="0">
                <a:solidFill>
                  <a:srgbClr val="FF0000"/>
                </a:solidFill>
              </a:rPr>
              <a:t>profi</a:t>
            </a:r>
            <a:r>
              <a:rPr lang="en-US" sz="3200" dirty="0" smtClean="0">
                <a:solidFill>
                  <a:srgbClr val="FF0000"/>
                </a:solidFill>
              </a:rPr>
              <a:t> </a:t>
            </a:r>
            <a:r>
              <a:rPr lang="en-US" sz="3200" dirty="0" err="1" smtClean="0">
                <a:solidFill>
                  <a:srgbClr val="FF0000"/>
                </a:solidFill>
              </a:rPr>
              <a:t>damcaniaeth</a:t>
            </a:r>
            <a:r>
              <a:rPr lang="en-US" sz="3200" dirty="0" smtClean="0">
                <a:solidFill>
                  <a:srgbClr val="FF0000"/>
                </a:solidFill>
              </a:rPr>
              <a:t>, </a:t>
            </a:r>
            <a:r>
              <a:rPr lang="en-US" sz="3200" dirty="0" err="1" smtClean="0">
                <a:solidFill>
                  <a:srgbClr val="FF0000"/>
                </a:solidFill>
              </a:rPr>
              <a:t>dadansoddi</a:t>
            </a:r>
            <a:r>
              <a:rPr lang="en-US" sz="3200" dirty="0" smtClean="0">
                <a:solidFill>
                  <a:srgbClr val="FF0000"/>
                </a:solidFill>
              </a:rPr>
              <a:t> ac </a:t>
            </a:r>
            <a:r>
              <a:rPr lang="en-US" sz="3200" dirty="0" err="1" smtClean="0">
                <a:solidFill>
                  <a:srgbClr val="FF0000"/>
                </a:solidFill>
              </a:rPr>
              <a:t>adrodd</a:t>
            </a:r>
            <a:r>
              <a:rPr lang="en-US" sz="3200" dirty="0" smtClean="0">
                <a:solidFill>
                  <a:srgbClr val="FF0000"/>
                </a:solidFill>
              </a:rPr>
              <a:t> </a:t>
            </a:r>
            <a:r>
              <a:rPr lang="en-US" sz="3200" dirty="0" err="1" smtClean="0">
                <a:solidFill>
                  <a:srgbClr val="FF0000"/>
                </a:solidFill>
              </a:rPr>
              <a:t>yn</a:t>
            </a:r>
            <a:r>
              <a:rPr lang="en-US" sz="3200" dirty="0">
                <a:solidFill>
                  <a:srgbClr val="FF0000"/>
                </a:solidFill>
              </a:rPr>
              <a:t> </a:t>
            </a:r>
            <a:r>
              <a:rPr lang="en-US" sz="3200" dirty="0" err="1" smtClean="0">
                <a:solidFill>
                  <a:srgbClr val="FF0000"/>
                </a:solidFill>
              </a:rPr>
              <a:t>ôl</a:t>
            </a:r>
            <a:r>
              <a:rPr lang="en-US" sz="3200" dirty="0" smtClean="0">
                <a:solidFill>
                  <a:srgbClr val="FF0000"/>
                </a:solidFill>
              </a:rPr>
              <a:t> </a:t>
            </a:r>
            <a:r>
              <a:rPr lang="en-US" sz="3200" dirty="0" err="1" smtClean="0">
                <a:solidFill>
                  <a:srgbClr val="FF0000"/>
                </a:solidFill>
              </a:rPr>
              <a:t>canlyniad</a:t>
            </a:r>
            <a:r>
              <a:rPr lang="en-US" sz="3200" dirty="0" smtClean="0">
                <a:solidFill>
                  <a:srgbClr val="FF0000"/>
                </a:solidFill>
              </a:rPr>
              <a:t>(au) a/</a:t>
            </a:r>
            <a:r>
              <a:rPr lang="en-US" sz="3200" dirty="0" err="1" smtClean="0">
                <a:solidFill>
                  <a:srgbClr val="FF0000"/>
                </a:solidFill>
              </a:rPr>
              <a:t>neu</a:t>
            </a:r>
            <a:r>
              <a:rPr lang="en-US" sz="3200" dirty="0" smtClean="0">
                <a:solidFill>
                  <a:srgbClr val="FF0000"/>
                </a:solidFill>
              </a:rPr>
              <a:t> </a:t>
            </a:r>
            <a:r>
              <a:rPr lang="en-US" sz="3200" dirty="0" err="1" smtClean="0">
                <a:solidFill>
                  <a:srgbClr val="FF0000"/>
                </a:solidFill>
              </a:rPr>
              <a:t>ddatrysiad</a:t>
            </a:r>
            <a:r>
              <a:rPr lang="en-US" sz="3200" dirty="0" smtClean="0">
                <a:solidFill>
                  <a:srgbClr val="FF0000"/>
                </a:solidFill>
              </a:rPr>
              <a:t>(au). </a:t>
            </a:r>
            <a:r>
              <a:rPr lang="en-US" sz="3200" dirty="0" err="1" smtClean="0">
                <a:solidFill>
                  <a:srgbClr val="FF0000"/>
                </a:solidFill>
              </a:rPr>
              <a:t>Golyga</a:t>
            </a:r>
            <a:r>
              <a:rPr lang="en-US" sz="3200" dirty="0" smtClean="0">
                <a:solidFill>
                  <a:srgbClr val="FF0000"/>
                </a:solidFill>
              </a:rPr>
              <a:t> </a:t>
            </a:r>
            <a:r>
              <a:rPr lang="en-US" sz="3200" dirty="0" err="1" smtClean="0">
                <a:solidFill>
                  <a:srgbClr val="FF0000"/>
                </a:solidFill>
              </a:rPr>
              <a:t>hyn</a:t>
            </a:r>
            <a:r>
              <a:rPr lang="en-US" sz="3200" dirty="0" smtClean="0">
                <a:solidFill>
                  <a:srgbClr val="FF0000"/>
                </a:solidFill>
              </a:rPr>
              <a:t> </a:t>
            </a:r>
            <a:r>
              <a:rPr lang="en-US" sz="3200" dirty="0" err="1" smtClean="0">
                <a:solidFill>
                  <a:srgbClr val="FF0000"/>
                </a:solidFill>
              </a:rPr>
              <a:t>fod</a:t>
            </a:r>
            <a:r>
              <a:rPr lang="en-US" sz="3200" dirty="0" smtClean="0">
                <a:solidFill>
                  <a:srgbClr val="FF0000"/>
                </a:solidFill>
              </a:rPr>
              <a:t> y dull DSY </a:t>
            </a:r>
            <a:r>
              <a:rPr lang="en-US" sz="3200" dirty="0" err="1" smtClean="0">
                <a:solidFill>
                  <a:srgbClr val="FF0000"/>
                </a:solidFill>
              </a:rPr>
              <a:t>a’r</a:t>
            </a:r>
            <a:r>
              <a:rPr lang="en-US" sz="3200" dirty="0" smtClean="0">
                <a:solidFill>
                  <a:srgbClr val="FF0000"/>
                </a:solidFill>
              </a:rPr>
              <a:t> dull </a:t>
            </a:r>
            <a:r>
              <a:rPr lang="en-US" sz="3200" dirty="0" err="1" smtClean="0">
                <a:solidFill>
                  <a:srgbClr val="FF0000"/>
                </a:solidFill>
              </a:rPr>
              <a:t>ymholi</a:t>
            </a:r>
            <a:r>
              <a:rPr lang="en-US" sz="3200" dirty="0" smtClean="0">
                <a:solidFill>
                  <a:srgbClr val="FF0000"/>
                </a:solidFill>
              </a:rPr>
              <a:t> </a:t>
            </a:r>
            <a:r>
              <a:rPr lang="en-US" sz="3200" dirty="0" err="1" smtClean="0">
                <a:solidFill>
                  <a:srgbClr val="FF0000"/>
                </a:solidFill>
              </a:rPr>
              <a:t>gwyddonol</a:t>
            </a:r>
            <a:r>
              <a:rPr lang="en-US" sz="3200" dirty="0" smtClean="0">
                <a:solidFill>
                  <a:srgbClr val="FF0000"/>
                </a:solidFill>
              </a:rPr>
              <a:t> </a:t>
            </a:r>
            <a:r>
              <a:rPr lang="en-US" sz="3200" dirty="0" err="1" smtClean="0">
                <a:solidFill>
                  <a:srgbClr val="FF0000"/>
                </a:solidFill>
              </a:rPr>
              <a:t>yn</a:t>
            </a:r>
            <a:r>
              <a:rPr lang="en-US" sz="3200" dirty="0" smtClean="0">
                <a:solidFill>
                  <a:srgbClr val="FF0000"/>
                </a:solidFill>
              </a:rPr>
              <a:t> </a:t>
            </a:r>
            <a:r>
              <a:rPr lang="en-US" sz="3200" dirty="0" err="1" smtClean="0">
                <a:solidFill>
                  <a:srgbClr val="FF0000"/>
                </a:solidFill>
              </a:rPr>
              <a:t>ymagweddau</a:t>
            </a:r>
            <a:r>
              <a:rPr lang="en-US" sz="3200" dirty="0" smtClean="0">
                <a:solidFill>
                  <a:srgbClr val="FF0000"/>
                </a:solidFill>
              </a:rPr>
              <a:t> </a:t>
            </a:r>
            <a:r>
              <a:rPr lang="en-US" sz="3200" dirty="0" err="1" smtClean="0">
                <a:solidFill>
                  <a:srgbClr val="FF0000"/>
                </a:solidFill>
              </a:rPr>
              <a:t>sy’n</a:t>
            </a:r>
            <a:r>
              <a:rPr lang="en-US" sz="3200" dirty="0" smtClean="0">
                <a:solidFill>
                  <a:srgbClr val="FF0000"/>
                </a:solidFill>
              </a:rPr>
              <a:t> </a:t>
            </a:r>
            <a:r>
              <a:rPr lang="en-US" sz="3200" dirty="0" err="1" smtClean="0">
                <a:solidFill>
                  <a:srgbClr val="FF0000"/>
                </a:solidFill>
              </a:rPr>
              <a:t>cyd-weddu’n</a:t>
            </a:r>
            <a:r>
              <a:rPr lang="en-US" sz="3200" dirty="0" smtClean="0">
                <a:solidFill>
                  <a:srgbClr val="FF0000"/>
                </a:solidFill>
              </a:rPr>
              <a:t> </a:t>
            </a:r>
            <a:r>
              <a:rPr lang="en-US" sz="3200" dirty="0" err="1" smtClean="0">
                <a:solidFill>
                  <a:srgbClr val="FF0000"/>
                </a:solidFill>
              </a:rPr>
              <a:t>dda</a:t>
            </a:r>
            <a:r>
              <a:rPr lang="en-US" sz="3200" dirty="0" smtClean="0">
                <a:solidFill>
                  <a:srgbClr val="FF0000"/>
                </a:solidFill>
              </a:rPr>
              <a:t> </a:t>
            </a:r>
            <a:r>
              <a:rPr lang="en-US" sz="3200" dirty="0" err="1" smtClean="0">
                <a:solidFill>
                  <a:srgbClr val="FF0000"/>
                </a:solidFill>
              </a:rPr>
              <a:t>i’w</a:t>
            </a:r>
            <a:r>
              <a:rPr lang="en-US" sz="3200" dirty="0" smtClean="0">
                <a:solidFill>
                  <a:srgbClr val="FF0000"/>
                </a:solidFill>
              </a:rPr>
              <a:t> </a:t>
            </a:r>
            <a:r>
              <a:rPr lang="en-US" sz="3200" dirty="0" err="1" smtClean="0">
                <a:solidFill>
                  <a:srgbClr val="FF0000"/>
                </a:solidFill>
              </a:rPr>
              <a:t>mabwysiadu</a:t>
            </a:r>
            <a:r>
              <a:rPr lang="en-US" sz="3200" dirty="0" smtClean="0">
                <a:solidFill>
                  <a:srgbClr val="FF0000"/>
                </a:solidFill>
              </a:rPr>
              <a:t> </a:t>
            </a:r>
            <a:r>
              <a:rPr lang="en-US" sz="3200" dirty="0" err="1" smtClean="0">
                <a:solidFill>
                  <a:srgbClr val="FF0000"/>
                </a:solidFill>
              </a:rPr>
              <a:t>ar</a:t>
            </a:r>
            <a:r>
              <a:rPr lang="en-US" sz="3200" dirty="0" smtClean="0">
                <a:solidFill>
                  <a:srgbClr val="FF0000"/>
                </a:solidFill>
              </a:rPr>
              <a:t> </a:t>
            </a:r>
            <a:r>
              <a:rPr lang="en-US" sz="3200" dirty="0" err="1" smtClean="0">
                <a:solidFill>
                  <a:srgbClr val="FF0000"/>
                </a:solidFill>
              </a:rPr>
              <a:t>gyfer</a:t>
            </a:r>
            <a:r>
              <a:rPr lang="en-US" sz="3200" dirty="0" smtClean="0">
                <a:solidFill>
                  <a:srgbClr val="FF0000"/>
                </a:solidFill>
              </a:rPr>
              <a:t> </a:t>
            </a:r>
            <a:r>
              <a:rPr lang="en-US" sz="3200" dirty="0" err="1" smtClean="0">
                <a:solidFill>
                  <a:srgbClr val="FF0000"/>
                </a:solidFill>
              </a:rPr>
              <a:t>sialens</a:t>
            </a:r>
            <a:r>
              <a:rPr lang="en-US" sz="3200" dirty="0" smtClean="0">
                <a:solidFill>
                  <a:srgbClr val="FF0000"/>
                </a:solidFill>
              </a:rPr>
              <a:t> </a:t>
            </a:r>
            <a:r>
              <a:rPr lang="en-US" sz="3200" dirty="0" err="1" smtClean="0">
                <a:solidFill>
                  <a:srgbClr val="FF0000"/>
                </a:solidFill>
              </a:rPr>
              <a:t>ymholi</a:t>
            </a:r>
            <a:r>
              <a:rPr lang="en-US" sz="3200" dirty="0" smtClean="0">
                <a:solidFill>
                  <a:srgbClr val="FF0000"/>
                </a:solidFill>
              </a:rPr>
              <a:t> pen-</a:t>
            </a:r>
            <a:r>
              <a:rPr lang="en-US" sz="3200" dirty="0" err="1" smtClean="0">
                <a:solidFill>
                  <a:srgbClr val="FF0000"/>
                </a:solidFill>
              </a:rPr>
              <a:t>agored</a:t>
            </a:r>
            <a:r>
              <a:rPr lang="en-US" sz="3200" dirty="0" smtClean="0">
                <a:solidFill>
                  <a:srgbClr val="FF0000"/>
                </a:solidFill>
              </a:rPr>
              <a:t>. </a:t>
            </a:r>
            <a:endParaRPr lang="en-GB" dirty="0">
              <a:solidFill>
                <a:srgbClr val="FF0000"/>
              </a:solidFill>
            </a:endParaRPr>
          </a:p>
        </p:txBody>
      </p:sp>
    </p:spTree>
    <p:extLst>
      <p:ext uri="{BB962C8B-B14F-4D97-AF65-F5344CB8AC3E}">
        <p14:creationId xmlns:p14="http://schemas.microsoft.com/office/powerpoint/2010/main" val="4500408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1"/>
                </a:solidFill>
              </a:rPr>
              <a:t>Theorïau</a:t>
            </a:r>
            <a:r>
              <a:rPr lang="en-GB" dirty="0" smtClean="0">
                <a:solidFill>
                  <a:schemeClr val="tx1"/>
                </a:solidFill>
              </a:rPr>
              <a:t> am </a:t>
            </a:r>
            <a:r>
              <a:rPr lang="en-GB" dirty="0" err="1" smtClean="0">
                <a:solidFill>
                  <a:schemeClr val="tx1"/>
                </a:solidFill>
              </a:rPr>
              <a:t>ddysgu</a:t>
            </a:r>
            <a:r>
              <a:rPr lang="en-GB" dirty="0" smtClean="0">
                <a:solidFill>
                  <a:schemeClr val="tx1"/>
                </a:solidFill>
              </a:rPr>
              <a:t> plant </a:t>
            </a:r>
            <a:endParaRPr lang="en-GB" dirty="0">
              <a:solidFill>
                <a:schemeClr val="tx1"/>
              </a:solidFill>
            </a:endParaRPr>
          </a:p>
        </p:txBody>
      </p:sp>
      <p:sp>
        <p:nvSpPr>
          <p:cNvPr id="3" name="Content Placeholder 2"/>
          <p:cNvSpPr>
            <a:spLocks noGrp="1"/>
          </p:cNvSpPr>
          <p:nvPr>
            <p:ph idx="1"/>
          </p:nvPr>
        </p:nvSpPr>
        <p:spPr/>
        <p:txBody>
          <a:bodyPr>
            <a:normAutofit/>
          </a:bodyPr>
          <a:lstStyle/>
          <a:p>
            <a:pPr lvl="0"/>
            <a:r>
              <a:rPr lang="en-GB" sz="2400" dirty="0" err="1"/>
              <a:t>Theorïau</a:t>
            </a:r>
            <a:r>
              <a:rPr lang="en-GB" sz="2400" dirty="0"/>
              <a:t> </a:t>
            </a:r>
            <a:r>
              <a:rPr lang="en-GB" sz="2400" dirty="0" err="1"/>
              <a:t>datblygu</a:t>
            </a:r>
            <a:r>
              <a:rPr lang="en-GB" sz="2400" dirty="0"/>
              <a:t> Piaget a </a:t>
            </a:r>
            <a:r>
              <a:rPr lang="en-GB" sz="2400" dirty="0" err="1"/>
              <a:t>sut</a:t>
            </a:r>
            <a:r>
              <a:rPr lang="en-GB" sz="2400" dirty="0"/>
              <a:t> y </a:t>
            </a:r>
            <a:r>
              <a:rPr lang="en-GB" sz="2400" dirty="0" err="1"/>
              <a:t>mae</a:t>
            </a:r>
            <a:r>
              <a:rPr lang="en-GB" sz="2400" dirty="0"/>
              <a:t> plant </a:t>
            </a:r>
            <a:r>
              <a:rPr lang="en-GB" sz="2400" dirty="0" err="1"/>
              <a:t>yn</a:t>
            </a:r>
            <a:r>
              <a:rPr lang="en-GB" sz="2400" dirty="0"/>
              <a:t> </a:t>
            </a:r>
            <a:r>
              <a:rPr lang="en-GB" sz="2400" dirty="0" err="1"/>
              <a:t>ffurfio</a:t>
            </a:r>
            <a:r>
              <a:rPr lang="en-GB" sz="2400" dirty="0"/>
              <a:t> </a:t>
            </a:r>
            <a:r>
              <a:rPr lang="en-GB" sz="2400" dirty="0" err="1"/>
              <a:t>dealltwriaeth</a:t>
            </a:r>
            <a:r>
              <a:rPr lang="en-GB" sz="2400" dirty="0"/>
              <a:t> </a:t>
            </a:r>
            <a:r>
              <a:rPr lang="en-GB" sz="2400" dirty="0" err="1"/>
              <a:t>wrth</a:t>
            </a:r>
            <a:r>
              <a:rPr lang="en-GB" sz="2400" dirty="0"/>
              <a:t> </a:t>
            </a:r>
            <a:r>
              <a:rPr lang="en-GB" sz="2400" dirty="0" err="1"/>
              <a:t>iddynt</a:t>
            </a:r>
            <a:r>
              <a:rPr lang="en-GB" sz="2400" dirty="0"/>
              <a:t> </a:t>
            </a:r>
            <a:r>
              <a:rPr lang="en-GB" sz="2400" dirty="0" err="1"/>
              <a:t>ryngweithio</a:t>
            </a:r>
            <a:r>
              <a:rPr lang="en-GB" sz="2400" dirty="0"/>
              <a:t> </a:t>
            </a:r>
            <a:r>
              <a:rPr lang="en-GB" sz="2400" dirty="0" err="1"/>
              <a:t>â’r</a:t>
            </a:r>
            <a:r>
              <a:rPr lang="en-GB" sz="2400" dirty="0"/>
              <a:t> </a:t>
            </a:r>
            <a:r>
              <a:rPr lang="en-GB" sz="2400" dirty="0" err="1"/>
              <a:t>byd</a:t>
            </a:r>
            <a:r>
              <a:rPr lang="en-GB" sz="2400" dirty="0"/>
              <a:t> - </a:t>
            </a:r>
            <a:r>
              <a:rPr lang="en-GB" sz="2400" dirty="0" err="1"/>
              <a:t>dylanwad</a:t>
            </a:r>
            <a:r>
              <a:rPr lang="en-GB" sz="2400" dirty="0"/>
              <a:t> </a:t>
            </a:r>
            <a:r>
              <a:rPr lang="en-GB" sz="2400" dirty="0" err="1"/>
              <a:t>cynnar</a:t>
            </a:r>
            <a:r>
              <a:rPr lang="en-GB" sz="2400" dirty="0"/>
              <a:t> </a:t>
            </a:r>
            <a:r>
              <a:rPr lang="en-GB" sz="2400" dirty="0" err="1"/>
              <a:t>ar</a:t>
            </a:r>
            <a:r>
              <a:rPr lang="en-GB" sz="2400" dirty="0"/>
              <a:t> </a:t>
            </a:r>
            <a:r>
              <a:rPr lang="en-GB" sz="2400" dirty="0" err="1"/>
              <a:t>addysg</a:t>
            </a:r>
            <a:r>
              <a:rPr lang="en-GB" sz="2400" dirty="0"/>
              <a:t> </a:t>
            </a:r>
            <a:r>
              <a:rPr lang="en-GB" sz="2400" dirty="0" err="1"/>
              <a:t>gynradd</a:t>
            </a:r>
            <a:r>
              <a:rPr lang="en-GB" sz="2400" dirty="0"/>
              <a:t>.</a:t>
            </a:r>
          </a:p>
          <a:p>
            <a:pPr lvl="0"/>
            <a:r>
              <a:rPr lang="en-GB" sz="2400" dirty="0" err="1"/>
              <a:t>Pwysigrwydd</a:t>
            </a:r>
            <a:r>
              <a:rPr lang="en-GB" sz="2400" dirty="0"/>
              <a:t> </a:t>
            </a:r>
            <a:r>
              <a:rPr lang="en-GB" sz="2400" dirty="0" err="1"/>
              <a:t>iaith</a:t>
            </a:r>
            <a:r>
              <a:rPr lang="en-GB" sz="2400" dirty="0"/>
              <a:t> a </a:t>
            </a:r>
            <a:r>
              <a:rPr lang="en-GB" sz="2400" dirty="0" err="1"/>
              <a:t>rhyngweithio</a:t>
            </a:r>
            <a:r>
              <a:rPr lang="en-GB" sz="2400" dirty="0"/>
              <a:t> </a:t>
            </a:r>
            <a:r>
              <a:rPr lang="en-GB" sz="2400" dirty="0" err="1"/>
              <a:t>cymdeithasol</a:t>
            </a:r>
            <a:r>
              <a:rPr lang="en-GB" sz="2400" dirty="0"/>
              <a:t> </a:t>
            </a:r>
            <a:r>
              <a:rPr lang="en-GB" sz="2400" dirty="0" err="1"/>
              <a:t>wedyn</a:t>
            </a:r>
            <a:r>
              <a:rPr lang="en-GB" sz="2400" dirty="0"/>
              <a: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cydnabod</a:t>
            </a:r>
            <a:r>
              <a:rPr lang="en-GB" sz="2400" dirty="0"/>
              <a:t> - Vygotsky </a:t>
            </a:r>
            <a:r>
              <a:rPr lang="en-GB" sz="2400" dirty="0" err="1"/>
              <a:t>yn</a:t>
            </a:r>
            <a:r>
              <a:rPr lang="en-GB" sz="2400" dirty="0"/>
              <a:t> </a:t>
            </a:r>
            <a:r>
              <a:rPr lang="en-GB" sz="2400" dirty="0" err="1"/>
              <a:t>ddylanwadol</a:t>
            </a:r>
            <a:r>
              <a:rPr lang="en-GB" sz="2400" dirty="0"/>
              <a:t> </a:t>
            </a:r>
            <a:r>
              <a:rPr lang="en-GB" sz="2400" dirty="0" err="1"/>
              <a:t>yma</a:t>
            </a:r>
            <a:r>
              <a:rPr lang="en-GB" sz="2400" dirty="0"/>
              <a:t>. </a:t>
            </a:r>
          </a:p>
          <a:p>
            <a:pPr lvl="0"/>
            <a:r>
              <a:rPr lang="en-GB" sz="2400" dirty="0">
                <a:solidFill>
                  <a:srgbClr val="FF0000"/>
                </a:solidFill>
              </a:rPr>
              <a:t>Mae </a:t>
            </a:r>
            <a:r>
              <a:rPr lang="en-GB" sz="2400" dirty="0" err="1">
                <a:solidFill>
                  <a:srgbClr val="FF0000"/>
                </a:solidFill>
              </a:rPr>
              <a:t>nifer</a:t>
            </a:r>
            <a:r>
              <a:rPr lang="en-GB" sz="2400" dirty="0">
                <a:solidFill>
                  <a:srgbClr val="FF0000"/>
                </a:solidFill>
              </a:rPr>
              <a:t> o </a:t>
            </a:r>
            <a:r>
              <a:rPr lang="en-GB" sz="2400" dirty="0" err="1">
                <a:solidFill>
                  <a:srgbClr val="FF0000"/>
                </a:solidFill>
              </a:rPr>
              <a:t>ddatblygiadau</a:t>
            </a:r>
            <a:r>
              <a:rPr lang="en-GB" sz="2400" dirty="0">
                <a:solidFill>
                  <a:srgbClr val="FF0000"/>
                </a:solidFill>
              </a:rPr>
              <a:t> </a:t>
            </a:r>
            <a:r>
              <a:rPr lang="en-GB" sz="2400" dirty="0" err="1">
                <a:solidFill>
                  <a:srgbClr val="FF0000"/>
                </a:solidFill>
              </a:rPr>
              <a:t>mewn</a:t>
            </a:r>
            <a:r>
              <a:rPr lang="en-GB" sz="2400" dirty="0">
                <a:solidFill>
                  <a:srgbClr val="FF0000"/>
                </a:solidFill>
              </a:rPr>
              <a:t> </a:t>
            </a:r>
            <a:r>
              <a:rPr lang="en-GB" sz="2400" dirty="0" err="1">
                <a:solidFill>
                  <a:srgbClr val="FF0000"/>
                </a:solidFill>
              </a:rPr>
              <a:t>addysg</a:t>
            </a:r>
            <a:r>
              <a:rPr lang="en-GB" sz="2400" dirty="0">
                <a:solidFill>
                  <a:srgbClr val="FF0000"/>
                </a:solidFill>
              </a:rPr>
              <a:t> </a:t>
            </a:r>
            <a:r>
              <a:rPr lang="en-GB" sz="2400" dirty="0" err="1">
                <a:solidFill>
                  <a:srgbClr val="FF0000"/>
                </a:solidFill>
              </a:rPr>
              <a:t>gwyddoniaeth</a:t>
            </a:r>
            <a:r>
              <a:rPr lang="en-GB" sz="2400" dirty="0">
                <a:solidFill>
                  <a:srgbClr val="FF0000"/>
                </a:solidFill>
              </a:rPr>
              <a:t> </a:t>
            </a:r>
            <a:r>
              <a:rPr lang="en-GB" sz="2400" dirty="0" err="1">
                <a:solidFill>
                  <a:srgbClr val="FF0000"/>
                </a:solidFill>
              </a:rPr>
              <a:t>yn</a:t>
            </a:r>
            <a:r>
              <a:rPr lang="en-GB" sz="2400" dirty="0">
                <a:solidFill>
                  <a:srgbClr val="FF0000"/>
                </a:solidFill>
              </a:rPr>
              <a:t> y 40 </a:t>
            </a:r>
            <a:r>
              <a:rPr lang="en-GB" sz="2400" dirty="0" err="1">
                <a:solidFill>
                  <a:srgbClr val="FF0000"/>
                </a:solidFill>
              </a:rPr>
              <a:t>mlynedd</a:t>
            </a:r>
            <a:r>
              <a:rPr lang="en-GB" sz="2400" dirty="0">
                <a:solidFill>
                  <a:srgbClr val="FF0000"/>
                </a:solidFill>
              </a:rPr>
              <a:t> </a:t>
            </a:r>
            <a:r>
              <a:rPr lang="en-GB" sz="2400" dirty="0" err="1">
                <a:solidFill>
                  <a:srgbClr val="FF0000"/>
                </a:solidFill>
              </a:rPr>
              <a:t>diwethaf</a:t>
            </a:r>
            <a:r>
              <a:rPr lang="en-GB" sz="2400" dirty="0">
                <a:solidFill>
                  <a:srgbClr val="FF0000"/>
                </a:solidFill>
              </a:rPr>
              <a:t> </a:t>
            </a:r>
            <a:r>
              <a:rPr lang="en-GB" sz="2400" dirty="0" err="1">
                <a:solidFill>
                  <a:srgbClr val="FF0000"/>
                </a:solidFill>
              </a:rPr>
              <a:t>wedi</a:t>
            </a:r>
            <a:r>
              <a:rPr lang="en-GB" sz="2400" dirty="0">
                <a:solidFill>
                  <a:srgbClr val="FF0000"/>
                </a:solidFill>
              </a:rPr>
              <a:t> </a:t>
            </a:r>
            <a:r>
              <a:rPr lang="en-GB" sz="2400" dirty="0" err="1">
                <a:solidFill>
                  <a:srgbClr val="FF0000"/>
                </a:solidFill>
              </a:rPr>
              <a:t>eu</a:t>
            </a:r>
            <a:r>
              <a:rPr lang="en-GB" sz="2400" dirty="0">
                <a:solidFill>
                  <a:srgbClr val="FF0000"/>
                </a:solidFill>
              </a:rPr>
              <a:t> </a:t>
            </a:r>
            <a:r>
              <a:rPr lang="en-GB" sz="2400" dirty="0" err="1">
                <a:solidFill>
                  <a:srgbClr val="FF0000"/>
                </a:solidFill>
              </a:rPr>
              <a:t>dylanwadu</a:t>
            </a:r>
            <a:r>
              <a:rPr lang="en-GB" sz="2400" dirty="0">
                <a:solidFill>
                  <a:srgbClr val="FF0000"/>
                </a:solidFill>
              </a:rPr>
              <a:t> </a:t>
            </a:r>
            <a:r>
              <a:rPr lang="en-GB" sz="2400" dirty="0" err="1">
                <a:solidFill>
                  <a:srgbClr val="FF0000"/>
                </a:solidFill>
              </a:rPr>
              <a:t>gan</a:t>
            </a:r>
            <a:r>
              <a:rPr lang="en-GB" sz="2400" dirty="0">
                <a:solidFill>
                  <a:srgbClr val="FF0000"/>
                </a:solidFill>
              </a:rPr>
              <a:t> </a:t>
            </a:r>
            <a:r>
              <a:rPr lang="en-GB" sz="2400" dirty="0" err="1">
                <a:solidFill>
                  <a:srgbClr val="FF0000"/>
                </a:solidFill>
              </a:rPr>
              <a:t>theorïau</a:t>
            </a:r>
            <a:r>
              <a:rPr lang="en-GB" sz="2400" dirty="0">
                <a:solidFill>
                  <a:srgbClr val="FF0000"/>
                </a:solidFill>
              </a:rPr>
              <a:t> </a:t>
            </a:r>
            <a:r>
              <a:rPr lang="en-GB" sz="2400" dirty="0" err="1">
                <a:solidFill>
                  <a:srgbClr val="FF0000"/>
                </a:solidFill>
              </a:rPr>
              <a:t>dysgu</a:t>
            </a:r>
            <a:r>
              <a:rPr lang="en-GB" sz="2400" dirty="0">
                <a:solidFill>
                  <a:srgbClr val="FF0000"/>
                </a:solidFill>
              </a:rPr>
              <a:t> </a:t>
            </a:r>
            <a:r>
              <a:rPr lang="en-GB" sz="2400" dirty="0" err="1">
                <a:solidFill>
                  <a:srgbClr val="FF0000"/>
                </a:solidFill>
              </a:rPr>
              <a:t>adeileddol</a:t>
            </a:r>
            <a:r>
              <a:rPr lang="en-GB" sz="2400" dirty="0">
                <a:solidFill>
                  <a:srgbClr val="FF0000"/>
                </a:solidFill>
              </a:rPr>
              <a:t> a </a:t>
            </a:r>
            <a:r>
              <a:rPr lang="en-GB" sz="2400" dirty="0" err="1" smtClean="0">
                <a:solidFill>
                  <a:srgbClr val="FF0000"/>
                </a:solidFill>
              </a:rPr>
              <a:t>sosio</a:t>
            </a:r>
            <a:r>
              <a:rPr lang="en-GB" sz="2400" dirty="0" smtClean="0">
                <a:solidFill>
                  <a:srgbClr val="FF0000"/>
                </a:solidFill>
              </a:rPr>
              <a:t> </a:t>
            </a:r>
            <a:r>
              <a:rPr lang="en-GB" sz="2400" dirty="0" err="1">
                <a:solidFill>
                  <a:srgbClr val="FF0000"/>
                </a:solidFill>
              </a:rPr>
              <a:t>adeileddol</a:t>
            </a:r>
            <a:r>
              <a:rPr lang="en-GB" sz="2400" dirty="0">
                <a:solidFill>
                  <a:srgbClr val="FF0000"/>
                </a:solidFill>
              </a:rPr>
              <a:t>.</a:t>
            </a:r>
          </a:p>
          <a:p>
            <a:pPr lvl="0"/>
            <a:r>
              <a:rPr lang="en-GB" sz="2400" dirty="0">
                <a:solidFill>
                  <a:srgbClr val="FF0000"/>
                </a:solidFill>
              </a:rPr>
              <a:t>Mae </a:t>
            </a:r>
            <a:r>
              <a:rPr lang="en-GB" sz="2400" dirty="0" err="1">
                <a:solidFill>
                  <a:srgbClr val="FF0000"/>
                </a:solidFill>
              </a:rPr>
              <a:t>dysgu</a:t>
            </a:r>
            <a:r>
              <a:rPr lang="en-GB" sz="2400" dirty="0">
                <a:solidFill>
                  <a:srgbClr val="FF0000"/>
                </a:solidFill>
              </a:rPr>
              <a:t> </a:t>
            </a:r>
            <a:r>
              <a:rPr lang="en-GB" sz="2400" dirty="0" err="1">
                <a:solidFill>
                  <a:srgbClr val="FF0000"/>
                </a:solidFill>
              </a:rPr>
              <a:t>yn</a:t>
            </a:r>
            <a:r>
              <a:rPr lang="en-GB" sz="2400" dirty="0">
                <a:solidFill>
                  <a:srgbClr val="FF0000"/>
                </a:solidFill>
              </a:rPr>
              <a:t> </a:t>
            </a:r>
            <a:r>
              <a:rPr lang="en-GB" sz="2400" dirty="0" err="1">
                <a:solidFill>
                  <a:srgbClr val="FF0000"/>
                </a:solidFill>
              </a:rPr>
              <a:t>cynnwys</a:t>
            </a:r>
            <a:r>
              <a:rPr lang="en-GB" sz="2400" dirty="0">
                <a:solidFill>
                  <a:srgbClr val="FF0000"/>
                </a:solidFill>
              </a:rPr>
              <a:t> proses </a:t>
            </a:r>
            <a:r>
              <a:rPr lang="en-GB" sz="2400" dirty="0" err="1">
                <a:solidFill>
                  <a:srgbClr val="FF0000"/>
                </a:solidFill>
              </a:rPr>
              <a:t>byw</a:t>
            </a:r>
            <a:r>
              <a:rPr lang="en-GB" sz="2400" dirty="0">
                <a:solidFill>
                  <a:srgbClr val="FF0000"/>
                </a:solidFill>
              </a:rPr>
              <a:t> </a:t>
            </a:r>
            <a:r>
              <a:rPr lang="en-GB" sz="2400" dirty="0" err="1">
                <a:solidFill>
                  <a:srgbClr val="FF0000"/>
                </a:solidFill>
              </a:rPr>
              <a:t>lle</a:t>
            </a:r>
            <a:r>
              <a:rPr lang="en-GB" sz="2400" dirty="0">
                <a:solidFill>
                  <a:srgbClr val="FF0000"/>
                </a:solidFill>
              </a:rPr>
              <a:t> y </a:t>
            </a:r>
            <a:r>
              <a:rPr lang="en-GB" sz="2400" dirty="0" err="1">
                <a:solidFill>
                  <a:srgbClr val="FF0000"/>
                </a:solidFill>
              </a:rPr>
              <a:t>mae</a:t>
            </a:r>
            <a:r>
              <a:rPr lang="en-GB" sz="2400" dirty="0">
                <a:solidFill>
                  <a:srgbClr val="FF0000"/>
                </a:solidFill>
              </a:rPr>
              <a:t> </a:t>
            </a:r>
            <a:r>
              <a:rPr lang="en-GB" sz="2400" dirty="0" err="1">
                <a:solidFill>
                  <a:srgbClr val="FF0000"/>
                </a:solidFill>
              </a:rPr>
              <a:t>pob</a:t>
            </a:r>
            <a:r>
              <a:rPr lang="en-GB" sz="2400" dirty="0">
                <a:solidFill>
                  <a:srgbClr val="FF0000"/>
                </a:solidFill>
              </a:rPr>
              <a:t> </a:t>
            </a:r>
            <a:r>
              <a:rPr lang="en-GB" sz="2400" dirty="0" err="1">
                <a:solidFill>
                  <a:srgbClr val="FF0000"/>
                </a:solidFill>
              </a:rPr>
              <a:t>dysgwr</a:t>
            </a:r>
            <a:r>
              <a:rPr lang="en-GB" sz="2400" dirty="0">
                <a:solidFill>
                  <a:srgbClr val="FF0000"/>
                </a:solidFill>
              </a:rPr>
              <a:t> </a:t>
            </a:r>
            <a:r>
              <a:rPr lang="en-GB" sz="2400" dirty="0" err="1">
                <a:solidFill>
                  <a:srgbClr val="FF0000"/>
                </a:solidFill>
              </a:rPr>
              <a:t>yn</a:t>
            </a:r>
            <a:r>
              <a:rPr lang="en-GB" sz="2400" dirty="0">
                <a:solidFill>
                  <a:srgbClr val="FF0000"/>
                </a:solidFill>
              </a:rPr>
              <a:t> </a:t>
            </a:r>
            <a:r>
              <a:rPr lang="en-GB" sz="2400" dirty="0" err="1">
                <a:solidFill>
                  <a:srgbClr val="FF0000"/>
                </a:solidFill>
              </a:rPr>
              <a:t>rhan</a:t>
            </a:r>
            <a:r>
              <a:rPr lang="en-GB" sz="2400" dirty="0">
                <a:solidFill>
                  <a:srgbClr val="FF0000"/>
                </a:solidFill>
              </a:rPr>
              <a:t> o </a:t>
            </a:r>
            <a:r>
              <a:rPr lang="en-GB" sz="2400" dirty="0" err="1">
                <a:solidFill>
                  <a:srgbClr val="FF0000"/>
                </a:solidFill>
              </a:rPr>
              <a:t>ffurfio</a:t>
            </a:r>
            <a:r>
              <a:rPr lang="en-GB" sz="2400" dirty="0">
                <a:solidFill>
                  <a:srgbClr val="FF0000"/>
                </a:solidFill>
              </a:rPr>
              <a:t> </a:t>
            </a:r>
            <a:r>
              <a:rPr lang="en-GB" sz="2400" dirty="0" err="1">
                <a:solidFill>
                  <a:srgbClr val="FF0000"/>
                </a:solidFill>
              </a:rPr>
              <a:t>ystyron</a:t>
            </a:r>
            <a:r>
              <a:rPr lang="en-GB" sz="2400" dirty="0">
                <a:solidFill>
                  <a:srgbClr val="FF0000"/>
                </a:solidFill>
              </a:rPr>
              <a:t> o </a:t>
            </a:r>
            <a:r>
              <a:rPr lang="en-GB" sz="2400" dirty="0" err="1">
                <a:solidFill>
                  <a:srgbClr val="FF0000"/>
                </a:solidFill>
              </a:rPr>
              <a:t>brofiadau</a:t>
            </a:r>
            <a:r>
              <a:rPr lang="en-GB" sz="2400" dirty="0">
                <a:solidFill>
                  <a:srgbClr val="FF0000"/>
                </a:solidFill>
              </a:rPr>
              <a:t> </a:t>
            </a:r>
            <a:r>
              <a:rPr lang="en-GB" sz="2400" dirty="0" err="1">
                <a:solidFill>
                  <a:srgbClr val="FF0000"/>
                </a:solidFill>
              </a:rPr>
              <a:t>corfforol</a:t>
            </a:r>
            <a:r>
              <a:rPr lang="en-GB" sz="2400" dirty="0">
                <a:solidFill>
                  <a:srgbClr val="FF0000"/>
                </a:solidFill>
              </a:rPr>
              <a:t>, </a:t>
            </a:r>
            <a:r>
              <a:rPr lang="en-GB" sz="2400" dirty="0" err="1">
                <a:solidFill>
                  <a:srgbClr val="FF0000"/>
                </a:solidFill>
              </a:rPr>
              <a:t>deialog</a:t>
            </a:r>
            <a:r>
              <a:rPr lang="en-GB" sz="2400" dirty="0">
                <a:solidFill>
                  <a:srgbClr val="FF0000"/>
                </a:solidFill>
              </a:rPr>
              <a:t> </a:t>
            </a:r>
            <a:r>
              <a:rPr lang="en-GB" sz="2400" dirty="0" err="1">
                <a:solidFill>
                  <a:srgbClr val="FF0000"/>
                </a:solidFill>
              </a:rPr>
              <a:t>neu</a:t>
            </a:r>
            <a:r>
              <a:rPr lang="en-GB" sz="2400" dirty="0">
                <a:solidFill>
                  <a:srgbClr val="FF0000"/>
                </a:solidFill>
              </a:rPr>
              <a:t> </a:t>
            </a:r>
            <a:r>
              <a:rPr lang="en-GB" sz="2400" dirty="0" err="1">
                <a:solidFill>
                  <a:srgbClr val="FF0000"/>
                </a:solidFill>
              </a:rPr>
              <a:t>destunnau</a:t>
            </a:r>
            <a:r>
              <a:rPr lang="en-GB" sz="2400" dirty="0">
                <a:solidFill>
                  <a:srgbClr val="FF0000"/>
                </a:solidFill>
              </a:rPr>
              <a:t>.</a:t>
            </a:r>
          </a:p>
        </p:txBody>
      </p:sp>
    </p:spTree>
    <p:extLst>
      <p:ext uri="{BB962C8B-B14F-4D97-AF65-F5344CB8AC3E}">
        <p14:creationId xmlns:p14="http://schemas.microsoft.com/office/powerpoint/2010/main" val="14424709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r>
              <a:rPr lang="en-GB" dirty="0" smtClean="0"/>
              <a:t>:</a:t>
            </a:r>
            <a:endParaRPr lang="en-GB" dirty="0"/>
          </a:p>
        </p:txBody>
      </p:sp>
      <p:sp>
        <p:nvSpPr>
          <p:cNvPr id="3" name="Content Placeholder 2"/>
          <p:cNvSpPr>
            <a:spLocks noGrp="1"/>
          </p:cNvSpPr>
          <p:nvPr>
            <p:ph idx="1"/>
          </p:nvPr>
        </p:nvSpPr>
        <p:spPr/>
        <p:txBody>
          <a:bodyPr/>
          <a:lstStyle/>
          <a:p>
            <a:endParaRPr lang="en-GB" b="1" dirty="0" smtClean="0"/>
          </a:p>
          <a:p>
            <a:r>
              <a:rPr lang="en-GB" sz="2800" dirty="0" err="1" smtClean="0">
                <a:solidFill>
                  <a:schemeClr val="tx1"/>
                </a:solidFill>
              </a:rPr>
              <a:t>Edrychwch</a:t>
            </a:r>
            <a:r>
              <a:rPr lang="en-GB" sz="2800" dirty="0" smtClean="0">
                <a:solidFill>
                  <a:schemeClr val="tx1"/>
                </a:solidFill>
              </a:rPr>
              <a:t> </a:t>
            </a:r>
            <a:r>
              <a:rPr lang="en-GB" sz="2800" dirty="0" err="1" smtClean="0">
                <a:solidFill>
                  <a:schemeClr val="tx1"/>
                </a:solidFill>
              </a:rPr>
              <a:t>ar</a:t>
            </a:r>
            <a:r>
              <a:rPr lang="en-GB" sz="2800" dirty="0" smtClean="0">
                <a:solidFill>
                  <a:schemeClr val="tx1"/>
                </a:solidFill>
              </a:rPr>
              <a:t> y </a:t>
            </a:r>
            <a:r>
              <a:rPr lang="en-GB" sz="2800" dirty="0" err="1" smtClean="0">
                <a:solidFill>
                  <a:schemeClr val="tx1"/>
                </a:solidFill>
              </a:rPr>
              <a:t>theorïau</a:t>
            </a:r>
            <a:r>
              <a:rPr lang="en-GB" sz="2800" dirty="0" smtClean="0">
                <a:solidFill>
                  <a:schemeClr val="tx1"/>
                </a:solidFill>
              </a:rPr>
              <a:t> a </a:t>
            </a:r>
            <a:r>
              <a:rPr lang="en-GB" sz="2800" dirty="0" err="1" smtClean="0">
                <a:solidFill>
                  <a:schemeClr val="tx1"/>
                </a:solidFill>
              </a:rPr>
              <a:t>dulliau</a:t>
            </a:r>
            <a:r>
              <a:rPr lang="en-GB" sz="2800" dirty="0" smtClean="0">
                <a:solidFill>
                  <a:schemeClr val="tx1"/>
                </a:solidFill>
              </a:rPr>
              <a:t> </a:t>
            </a:r>
            <a:r>
              <a:rPr lang="en-GB" sz="2800" dirty="0" err="1" smtClean="0">
                <a:solidFill>
                  <a:schemeClr val="tx1"/>
                </a:solidFill>
              </a:rPr>
              <a:t>dysgu</a:t>
            </a:r>
            <a:r>
              <a:rPr lang="en-GB" sz="2800" dirty="0" smtClean="0">
                <a:solidFill>
                  <a:schemeClr val="tx1"/>
                </a:solidFill>
              </a:rPr>
              <a:t> ac </a:t>
            </a:r>
            <a:r>
              <a:rPr lang="en-GB" sz="2800" dirty="0" err="1" smtClean="0">
                <a:solidFill>
                  <a:schemeClr val="tx1"/>
                </a:solidFill>
              </a:rPr>
              <a:t>addysgu</a:t>
            </a:r>
            <a:r>
              <a:rPr lang="en-GB" sz="2800" dirty="0" smtClean="0">
                <a:solidFill>
                  <a:schemeClr val="tx1"/>
                </a:solidFill>
              </a:rPr>
              <a:t> </a:t>
            </a:r>
            <a:r>
              <a:rPr lang="en-GB" sz="2800" dirty="0" err="1" smtClean="0">
                <a:solidFill>
                  <a:schemeClr val="tx1"/>
                </a:solidFill>
              </a:rPr>
              <a:t>canlynol</a:t>
            </a:r>
            <a:r>
              <a:rPr lang="en-GB" sz="2800" dirty="0" smtClean="0">
                <a:solidFill>
                  <a:schemeClr val="tx1"/>
                </a:solidFill>
              </a:rPr>
              <a:t>.  </a:t>
            </a:r>
            <a:r>
              <a:rPr lang="en-GB" sz="2800" dirty="0" err="1" smtClean="0">
                <a:solidFill>
                  <a:schemeClr val="tx1"/>
                </a:solidFill>
              </a:rPr>
              <a:t>Mae’r</a:t>
            </a:r>
            <a:r>
              <a:rPr lang="en-GB" sz="2800" dirty="0" smtClean="0">
                <a:solidFill>
                  <a:schemeClr val="tx1"/>
                </a:solidFill>
              </a:rPr>
              <a:t> </a:t>
            </a:r>
            <a:r>
              <a:rPr lang="en-GB" sz="2800" dirty="0" err="1" smtClean="0">
                <a:solidFill>
                  <a:schemeClr val="tx1"/>
                </a:solidFill>
              </a:rPr>
              <a:t>diffiniadau</a:t>
            </a:r>
            <a:r>
              <a:rPr lang="en-GB" sz="2800" dirty="0" smtClean="0">
                <a:solidFill>
                  <a:schemeClr val="tx1"/>
                </a:solidFill>
              </a:rPr>
              <a:t> </a:t>
            </a:r>
            <a:r>
              <a:rPr lang="en-GB" sz="2800" dirty="0" err="1" smtClean="0">
                <a:solidFill>
                  <a:schemeClr val="tx1"/>
                </a:solidFill>
              </a:rPr>
              <a:t>ohonynt</a:t>
            </a:r>
            <a:r>
              <a:rPr lang="en-GB" sz="2800" dirty="0" smtClean="0">
                <a:solidFill>
                  <a:schemeClr val="tx1"/>
                </a:solidFill>
              </a:rPr>
              <a:t> </a:t>
            </a:r>
            <a:r>
              <a:rPr lang="en-GB" sz="2800" dirty="0" err="1" smtClean="0">
                <a:solidFill>
                  <a:schemeClr val="tx1"/>
                </a:solidFill>
              </a:rPr>
              <a:t>wedi</a:t>
            </a:r>
            <a:r>
              <a:rPr lang="en-GB" sz="2800" dirty="0" smtClean="0">
                <a:solidFill>
                  <a:schemeClr val="tx1"/>
                </a:solidFill>
              </a:rPr>
              <a:t> </a:t>
            </a:r>
            <a:r>
              <a:rPr lang="en-GB" sz="2800" dirty="0" err="1" smtClean="0">
                <a:solidFill>
                  <a:schemeClr val="tx1"/>
                </a:solidFill>
              </a:rPr>
              <a:t>eu</a:t>
            </a:r>
            <a:r>
              <a:rPr lang="en-GB" sz="2800" dirty="0" smtClean="0">
                <a:solidFill>
                  <a:schemeClr val="tx1"/>
                </a:solidFill>
              </a:rPr>
              <a:t> </a:t>
            </a:r>
            <a:r>
              <a:rPr lang="en-GB" sz="2800" dirty="0" err="1" smtClean="0">
                <a:solidFill>
                  <a:schemeClr val="tx1"/>
                </a:solidFill>
              </a:rPr>
              <a:t>cymysgu</a:t>
            </a:r>
            <a:r>
              <a:rPr lang="en-GB" sz="2800" dirty="0" smtClean="0">
                <a:solidFill>
                  <a:schemeClr val="tx1"/>
                </a:solidFill>
              </a:rPr>
              <a:t>.  </a:t>
            </a:r>
            <a:r>
              <a:rPr lang="en-GB" sz="2800" dirty="0" err="1" smtClean="0">
                <a:solidFill>
                  <a:schemeClr val="tx1"/>
                </a:solidFill>
              </a:rPr>
              <a:t>Unwch</a:t>
            </a:r>
            <a:r>
              <a:rPr lang="en-GB" sz="2800" dirty="0" smtClean="0">
                <a:solidFill>
                  <a:schemeClr val="tx1"/>
                </a:solidFill>
              </a:rPr>
              <a:t> y </a:t>
            </a:r>
            <a:r>
              <a:rPr lang="en-GB" sz="2800" dirty="0" err="1" smtClean="0">
                <a:solidFill>
                  <a:schemeClr val="tx1"/>
                </a:solidFill>
              </a:rPr>
              <a:t>theori</a:t>
            </a:r>
            <a:r>
              <a:rPr lang="en-GB" sz="2800" dirty="0" smtClean="0">
                <a:solidFill>
                  <a:schemeClr val="tx1"/>
                </a:solidFill>
              </a:rPr>
              <a:t>/dull </a:t>
            </a:r>
            <a:r>
              <a:rPr lang="en-GB" sz="2800" dirty="0" err="1" smtClean="0">
                <a:solidFill>
                  <a:schemeClr val="tx1"/>
                </a:solidFill>
              </a:rPr>
              <a:t>â’r</a:t>
            </a:r>
            <a:r>
              <a:rPr lang="en-GB" sz="2800" dirty="0" smtClean="0">
                <a:solidFill>
                  <a:schemeClr val="tx1"/>
                </a:solidFill>
              </a:rPr>
              <a:t> </a:t>
            </a:r>
            <a:r>
              <a:rPr lang="en-GB" sz="2800" dirty="0" err="1" smtClean="0">
                <a:solidFill>
                  <a:schemeClr val="tx1"/>
                </a:solidFill>
              </a:rPr>
              <a:t>diffiniad</a:t>
            </a:r>
            <a:r>
              <a:rPr lang="en-GB" sz="2800" dirty="0" smtClean="0">
                <a:solidFill>
                  <a:schemeClr val="tx1"/>
                </a:solidFill>
              </a:rPr>
              <a:t> </a:t>
            </a:r>
            <a:r>
              <a:rPr lang="en-GB" sz="2800" dirty="0" err="1" smtClean="0">
                <a:solidFill>
                  <a:schemeClr val="tx1"/>
                </a:solidFill>
              </a:rPr>
              <a:t>ohono</a:t>
            </a:r>
            <a:r>
              <a:rPr lang="en-GB" sz="2800" dirty="0" smtClean="0">
                <a:solidFill>
                  <a:schemeClr val="tx1"/>
                </a:solidFill>
              </a:rPr>
              <a:t>. (</a:t>
            </a:r>
            <a:r>
              <a:rPr lang="en-GB" sz="2800" dirty="0" err="1" smtClean="0">
                <a:solidFill>
                  <a:schemeClr val="tx1"/>
                </a:solidFill>
              </a:rPr>
              <a:t>sortio</a:t>
            </a:r>
            <a:r>
              <a:rPr lang="en-GB" sz="2800" dirty="0" smtClean="0">
                <a:solidFill>
                  <a:schemeClr val="tx1"/>
                </a:solidFill>
              </a:rPr>
              <a:t> </a:t>
            </a:r>
            <a:r>
              <a:rPr lang="en-GB" sz="2800" dirty="0" err="1" smtClean="0">
                <a:solidFill>
                  <a:schemeClr val="tx1"/>
                </a:solidFill>
              </a:rPr>
              <a:t>cardiau</a:t>
            </a:r>
            <a:r>
              <a:rPr lang="en-GB" sz="2800" dirty="0" smtClean="0">
                <a:solidFill>
                  <a:schemeClr val="tx1"/>
                </a:solidFill>
              </a:rPr>
              <a:t>)</a:t>
            </a:r>
          </a:p>
          <a:p>
            <a:endParaRPr lang="en-GB" dirty="0"/>
          </a:p>
        </p:txBody>
      </p:sp>
    </p:spTree>
    <p:extLst>
      <p:ext uri="{BB962C8B-B14F-4D97-AF65-F5344CB8AC3E}">
        <p14:creationId xmlns:p14="http://schemas.microsoft.com/office/powerpoint/2010/main" val="17960380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endParaRPr lang="en-GB" dirty="0"/>
          </a:p>
        </p:txBody>
      </p:sp>
      <p:sp>
        <p:nvSpPr>
          <p:cNvPr id="3" name="Content Placeholder 2"/>
          <p:cNvSpPr>
            <a:spLocks noGrp="1"/>
          </p:cNvSpPr>
          <p:nvPr>
            <p:ph idx="1"/>
          </p:nvPr>
        </p:nvSpPr>
        <p:spPr/>
        <p:txBody>
          <a:bodyPr/>
          <a:lstStyle/>
          <a:p>
            <a:r>
              <a:rPr lang="cy-GB" sz="2400" dirty="0"/>
              <a:t>Dengys y gweithgarwch hwn fod nifer o ddulliau o ddysgu ac addysgu a hefyd nad oes unrhyw un ffordd ddiffiniol o ddysgu neu addysgu.</a:t>
            </a:r>
            <a:endParaRPr lang="en-GB" sz="2400" dirty="0"/>
          </a:p>
          <a:p>
            <a:r>
              <a:rPr lang="en-GB" sz="2400" dirty="0"/>
              <a:t> </a:t>
            </a:r>
          </a:p>
          <a:p>
            <a:r>
              <a:rPr lang="cy-GB" sz="2400" dirty="0"/>
              <a:t>Fodd bynnag, dros y 30 mlynedd diwethaf, mae </a:t>
            </a:r>
            <a:r>
              <a:rPr lang="cy-GB" sz="2400" dirty="0">
                <a:solidFill>
                  <a:srgbClr val="FF0000"/>
                </a:solidFill>
              </a:rPr>
              <a:t>adeileddiaeth addysgegol </a:t>
            </a:r>
            <a:r>
              <a:rPr lang="cy-GB" sz="2400" dirty="0"/>
              <a:t>wedi derbyn statws “</a:t>
            </a:r>
            <a:r>
              <a:rPr lang="cy-GB" sz="2400" dirty="0">
                <a:solidFill>
                  <a:srgbClr val="FF0000"/>
                </a:solidFill>
              </a:rPr>
              <a:t>uwch ddamcaniaeth</a:t>
            </a:r>
            <a:r>
              <a:rPr lang="cy-GB" sz="2400" dirty="0" smtClean="0">
                <a:solidFill>
                  <a:srgbClr val="FF0000"/>
                </a:solidFill>
              </a:rPr>
              <a:t>” (</a:t>
            </a:r>
            <a:r>
              <a:rPr lang="en-GB" sz="2400" dirty="0">
                <a:solidFill>
                  <a:srgbClr val="FF0000"/>
                </a:solidFill>
              </a:rPr>
              <a:t>“super theory</a:t>
            </a:r>
            <a:r>
              <a:rPr lang="en-GB" sz="2400" dirty="0" smtClean="0">
                <a:solidFill>
                  <a:srgbClr val="FF0000"/>
                </a:solidFill>
              </a:rPr>
              <a:t>”)</a:t>
            </a:r>
            <a:r>
              <a:rPr lang="cy-GB" sz="2400" dirty="0" smtClean="0">
                <a:solidFill>
                  <a:srgbClr val="FF0000"/>
                </a:solidFill>
              </a:rPr>
              <a:t>, </a:t>
            </a:r>
            <a:r>
              <a:rPr lang="cy-GB" sz="2400" dirty="0"/>
              <a:t>gan fod yn sail, gellir dadlau, i’r ffordd yr addysgir addysg gwyddoniaeth mewn ysgolion.</a:t>
            </a:r>
            <a:endParaRPr lang="en-GB" sz="2400" dirty="0"/>
          </a:p>
          <a:p>
            <a:r>
              <a:rPr lang="cy-GB" sz="2400" dirty="0">
                <a:solidFill>
                  <a:srgbClr val="FF0000"/>
                </a:solidFill>
              </a:rPr>
              <a:t>Mae’r dull hwn yn annog y defnydd o strategaethau “dysgu gweithredol” ac yn dibynnu ar sgaffaldio arbenigol gan yr athro.</a:t>
            </a:r>
            <a:endParaRPr lang="en-GB" sz="2400" dirty="0">
              <a:solidFill>
                <a:srgbClr val="FF0000"/>
              </a:solidFill>
            </a:endParaRPr>
          </a:p>
          <a:p>
            <a:endParaRPr lang="en-GB" dirty="0"/>
          </a:p>
        </p:txBody>
      </p:sp>
    </p:spTree>
    <p:extLst>
      <p:ext uri="{BB962C8B-B14F-4D97-AF65-F5344CB8AC3E}">
        <p14:creationId xmlns:p14="http://schemas.microsoft.com/office/powerpoint/2010/main" val="9021366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t/>
            </a:r>
            <a:br>
              <a:rPr lang="cy-GB" b="1" dirty="0" smtClean="0"/>
            </a:br>
            <a:r>
              <a:rPr lang="cy-GB" b="1" dirty="0" smtClean="0"/>
              <a:t/>
            </a:r>
            <a:br>
              <a:rPr lang="cy-GB" b="1" dirty="0" smtClean="0"/>
            </a:br>
            <a:r>
              <a:rPr lang="cy-GB" dirty="0" smtClean="0"/>
              <a:t>DYSGU GWEITHREDOL (Active learning)</a:t>
            </a:r>
            <a:r>
              <a:rPr lang="en-GB" dirty="0"/>
              <a:t/>
            </a:r>
            <a:br>
              <a:rPr lang="en-GB" dirty="0"/>
            </a:br>
            <a:endParaRPr lang="en-GB" dirty="0"/>
          </a:p>
        </p:txBody>
      </p:sp>
      <p:sp>
        <p:nvSpPr>
          <p:cNvPr id="3" name="Content Placeholder 2"/>
          <p:cNvSpPr>
            <a:spLocks noGrp="1"/>
          </p:cNvSpPr>
          <p:nvPr>
            <p:ph idx="1"/>
          </p:nvPr>
        </p:nvSpPr>
        <p:spPr>
          <a:xfrm>
            <a:off x="1097279" y="1845734"/>
            <a:ext cx="10171853" cy="4023360"/>
          </a:xfrm>
        </p:spPr>
        <p:txBody>
          <a:bodyPr>
            <a:normAutofit fontScale="92500"/>
          </a:bodyPr>
          <a:lstStyle/>
          <a:p>
            <a:r>
              <a:rPr lang="en-GB" b="1" dirty="0"/>
              <a:t> </a:t>
            </a:r>
            <a:endParaRPr lang="en-GB" dirty="0"/>
          </a:p>
          <a:p>
            <a:r>
              <a:rPr lang="cy-GB" sz="3600" dirty="0">
                <a:solidFill>
                  <a:srgbClr val="FF0000"/>
                </a:solidFill>
              </a:rPr>
              <a:t>Gweithgareddau a thechnegau sy’n annog y dysgwr </a:t>
            </a:r>
            <a:r>
              <a:rPr lang="cy-GB" sz="3600" dirty="0" smtClean="0">
                <a:solidFill>
                  <a:srgbClr val="FF0000"/>
                </a:solidFill>
              </a:rPr>
              <a:t>i </a:t>
            </a:r>
            <a:r>
              <a:rPr lang="cy-GB" sz="3600" dirty="0">
                <a:solidFill>
                  <a:srgbClr val="FF0000"/>
                </a:solidFill>
              </a:rPr>
              <a:t>asesu tystiolaeth, cyd-drafod, gwneud penderfyniadau, datrys problemau a gweithio’n annibynnol ac mewn grwpiau a dysgu oddi wrth ei </a:t>
            </a:r>
            <a:r>
              <a:rPr lang="cy-GB" sz="3600" dirty="0" smtClean="0">
                <a:solidFill>
                  <a:srgbClr val="FF0000"/>
                </a:solidFill>
              </a:rPr>
              <a:t>gilydd.</a:t>
            </a:r>
            <a:endParaRPr lang="en-GB" sz="3600" dirty="0">
              <a:solidFill>
                <a:srgbClr val="FF0000"/>
              </a:solidFill>
            </a:endParaRPr>
          </a:p>
          <a:p>
            <a:r>
              <a:rPr lang="en-GB" sz="3600" b="1" i="1" dirty="0" err="1" smtClean="0"/>
              <a:t>Yn</a:t>
            </a:r>
            <a:r>
              <a:rPr lang="en-GB" sz="3600" b="1" i="1" dirty="0" smtClean="0"/>
              <a:t> </a:t>
            </a:r>
            <a:r>
              <a:rPr lang="en-GB" sz="3600" b="1" i="1" dirty="0" err="1" smtClean="0"/>
              <a:t>eich</a:t>
            </a:r>
            <a:r>
              <a:rPr lang="en-GB" sz="3600" b="1" i="1" dirty="0" smtClean="0"/>
              <a:t> </a:t>
            </a:r>
            <a:r>
              <a:rPr lang="en-GB" sz="3600" b="1" i="1" dirty="0" err="1" smtClean="0"/>
              <a:t>aseiniad</a:t>
            </a:r>
            <a:r>
              <a:rPr lang="en-GB" sz="3600" b="1" i="1" dirty="0" smtClean="0"/>
              <a:t> </a:t>
            </a:r>
            <a:r>
              <a:rPr lang="en-GB" sz="3600" b="1" i="1" dirty="0" err="1" smtClean="0"/>
              <a:t>esboniwch</a:t>
            </a:r>
            <a:r>
              <a:rPr lang="en-GB" sz="3600" b="1" i="1" dirty="0" smtClean="0"/>
              <a:t> </a:t>
            </a:r>
            <a:r>
              <a:rPr lang="en-GB" sz="3600" b="1" i="1" dirty="0" err="1" smtClean="0"/>
              <a:t>sut</a:t>
            </a:r>
            <a:r>
              <a:rPr lang="en-GB" sz="3600" b="1" i="1" dirty="0" smtClean="0"/>
              <a:t> y </a:t>
            </a:r>
            <a:r>
              <a:rPr lang="en-GB" sz="3600" b="1" i="1" dirty="0" err="1" smtClean="0"/>
              <a:t>mae</a:t>
            </a:r>
            <a:r>
              <a:rPr lang="en-GB" sz="3600" b="1" i="1" dirty="0" smtClean="0"/>
              <a:t> </a:t>
            </a:r>
            <a:r>
              <a:rPr lang="en-GB" sz="3600" b="1" i="1" dirty="0" err="1" smtClean="0"/>
              <a:t>eich</a:t>
            </a:r>
            <a:r>
              <a:rPr lang="en-GB" sz="3600" b="1" i="1" dirty="0" smtClean="0"/>
              <a:t> </a:t>
            </a:r>
            <a:r>
              <a:rPr lang="en-GB" sz="3600" b="1" i="1" dirty="0" err="1" smtClean="0"/>
              <a:t>gweithgareddau</a:t>
            </a:r>
            <a:r>
              <a:rPr lang="en-GB" sz="3600" b="1" i="1" dirty="0" smtClean="0"/>
              <a:t> </a:t>
            </a:r>
            <a:r>
              <a:rPr lang="en-GB" sz="3600" b="1" i="1" dirty="0" err="1" smtClean="0"/>
              <a:t>prosiect</a:t>
            </a:r>
            <a:r>
              <a:rPr lang="en-GB" sz="3600" b="1" i="1" dirty="0" smtClean="0"/>
              <a:t> </a:t>
            </a:r>
            <a:r>
              <a:rPr lang="en-GB" sz="3600" b="1" i="1" dirty="0" err="1" smtClean="0"/>
              <a:t>yn</a:t>
            </a:r>
            <a:r>
              <a:rPr lang="en-GB" sz="3600" b="1" i="1" dirty="0" smtClean="0"/>
              <a:t> </a:t>
            </a:r>
            <a:r>
              <a:rPr lang="en-GB" sz="3600" b="1" i="1" dirty="0" err="1" smtClean="0"/>
              <a:t>hyrwyddo’r</a:t>
            </a:r>
            <a:r>
              <a:rPr lang="en-GB" sz="3600" b="1" i="1" dirty="0" smtClean="0"/>
              <a:t> </a:t>
            </a:r>
            <a:r>
              <a:rPr lang="en-GB" sz="3600" b="1" i="1" dirty="0" err="1" smtClean="0"/>
              <a:t>nodweddion</a:t>
            </a:r>
            <a:r>
              <a:rPr lang="en-GB" sz="3600" b="1" i="1" dirty="0" smtClean="0"/>
              <a:t> </a:t>
            </a:r>
            <a:r>
              <a:rPr lang="en-GB" sz="3600" b="1" i="1" dirty="0" err="1" smtClean="0"/>
              <a:t>hyn</a:t>
            </a:r>
            <a:r>
              <a:rPr lang="en-GB" sz="3600" b="1" i="1" dirty="0" smtClean="0"/>
              <a:t>. </a:t>
            </a:r>
            <a:endParaRPr lang="en-GB" sz="3600" dirty="0"/>
          </a:p>
        </p:txBody>
      </p:sp>
    </p:spTree>
    <p:extLst>
      <p:ext uri="{BB962C8B-B14F-4D97-AF65-F5344CB8AC3E}">
        <p14:creationId xmlns:p14="http://schemas.microsoft.com/office/powerpoint/2010/main" val="42348409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
            </a:r>
            <a:br>
              <a:rPr lang="cy-GB" dirty="0" smtClean="0"/>
            </a:br>
            <a:r>
              <a:rPr lang="cy-GB" dirty="0" smtClean="0"/>
              <a:t>SGAFFALDIO</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cy-GB" sz="2400" dirty="0" smtClean="0"/>
              <a:t>Mae </a:t>
            </a:r>
            <a:r>
              <a:rPr lang="cy-GB" sz="2400" dirty="0"/>
              <a:t>rôl yr athro o ran datblygu cysyniadau newydd yn cyd-fynd â darparu cyfleoedd trwy weithgareddau, problemau a modelau i ysgogi rhyngweithio a datblygu profiadau priodol.</a:t>
            </a:r>
            <a:endParaRPr lang="en-GB" sz="2400" dirty="0"/>
          </a:p>
          <a:p>
            <a:r>
              <a:rPr lang="cy-GB" sz="2400" dirty="0"/>
              <a:t>Defnyddiwn iaith a symbyliadau eraill i gynorthwyo disgyblion i lunio datrysiadau i’r problemau a osodwyd.</a:t>
            </a:r>
            <a:endParaRPr lang="en-GB" sz="2400" dirty="0"/>
          </a:p>
          <a:p>
            <a:r>
              <a:rPr lang="cy-GB" sz="2400" dirty="0"/>
              <a:t>Y nod yn y tymor hir yw eu galluogi i wneud hyn heb gymorth.</a:t>
            </a:r>
            <a:endParaRPr lang="en-GB" sz="2400" dirty="0"/>
          </a:p>
          <a:p>
            <a:r>
              <a:rPr lang="cy-GB" sz="2400" dirty="0"/>
              <a:t>Dylai graddfa'r gefnogaeth amrywio yn ôl anghenion y </a:t>
            </a:r>
            <a:r>
              <a:rPr lang="cy-GB" sz="2400" dirty="0" smtClean="0"/>
              <a:t>dysgwr.</a:t>
            </a:r>
          </a:p>
          <a:p>
            <a:r>
              <a:rPr lang="en-GB" sz="2400" b="1" i="1" dirty="0" err="1" smtClean="0">
                <a:solidFill>
                  <a:srgbClr val="FF0000"/>
                </a:solidFill>
              </a:rPr>
              <a:t>Yn</a:t>
            </a:r>
            <a:r>
              <a:rPr lang="en-GB" sz="2400" b="1" i="1" dirty="0" smtClean="0">
                <a:solidFill>
                  <a:srgbClr val="FF0000"/>
                </a:solidFill>
              </a:rPr>
              <a:t> </a:t>
            </a:r>
            <a:r>
              <a:rPr lang="en-GB" sz="2400" b="1" i="1" dirty="0" err="1" smtClean="0">
                <a:solidFill>
                  <a:srgbClr val="FF0000"/>
                </a:solidFill>
              </a:rPr>
              <a:t>eich</a:t>
            </a:r>
            <a:r>
              <a:rPr lang="en-GB" sz="2400" b="1" i="1" dirty="0" smtClean="0">
                <a:solidFill>
                  <a:srgbClr val="FF0000"/>
                </a:solidFill>
              </a:rPr>
              <a:t> </a:t>
            </a:r>
            <a:r>
              <a:rPr lang="en-GB" sz="2400" b="1" i="1" dirty="0" err="1" smtClean="0">
                <a:solidFill>
                  <a:srgbClr val="FF0000"/>
                </a:solidFill>
              </a:rPr>
              <a:t>aseiniad</a:t>
            </a:r>
            <a:r>
              <a:rPr lang="en-GB" sz="2400" b="1" i="1" dirty="0" smtClean="0">
                <a:solidFill>
                  <a:srgbClr val="FF0000"/>
                </a:solidFill>
              </a:rPr>
              <a:t>, </a:t>
            </a:r>
            <a:r>
              <a:rPr lang="en-GB" sz="2400" b="1" i="1" dirty="0" err="1" smtClean="0">
                <a:solidFill>
                  <a:srgbClr val="FF0000"/>
                </a:solidFill>
              </a:rPr>
              <a:t>esboniwch</a:t>
            </a:r>
            <a:r>
              <a:rPr lang="en-GB" sz="2400" b="1" i="1" dirty="0" smtClean="0">
                <a:solidFill>
                  <a:srgbClr val="FF0000"/>
                </a:solidFill>
              </a:rPr>
              <a:t> </a:t>
            </a:r>
            <a:r>
              <a:rPr lang="en-GB" sz="2400" b="1" i="1" dirty="0" err="1" smtClean="0">
                <a:solidFill>
                  <a:srgbClr val="FF0000"/>
                </a:solidFill>
              </a:rPr>
              <a:t>eich</a:t>
            </a:r>
            <a:r>
              <a:rPr lang="en-GB" sz="2400" b="1" i="1" dirty="0" smtClean="0">
                <a:solidFill>
                  <a:srgbClr val="FF0000"/>
                </a:solidFill>
              </a:rPr>
              <a:t> </a:t>
            </a:r>
            <a:r>
              <a:rPr lang="en-GB" sz="2400" b="1" i="1" dirty="0" err="1" smtClean="0">
                <a:solidFill>
                  <a:srgbClr val="FF0000"/>
                </a:solidFill>
              </a:rPr>
              <a:t>rôl</a:t>
            </a:r>
            <a:r>
              <a:rPr lang="en-GB" sz="2400" b="1" i="1" dirty="0" smtClean="0">
                <a:solidFill>
                  <a:srgbClr val="FF0000"/>
                </a:solidFill>
              </a:rPr>
              <a:t> </a:t>
            </a:r>
            <a:r>
              <a:rPr lang="en-GB" sz="2400" b="1" i="1" dirty="0" err="1" smtClean="0">
                <a:solidFill>
                  <a:srgbClr val="FF0000"/>
                </a:solidFill>
              </a:rPr>
              <a:t>fel</a:t>
            </a:r>
            <a:r>
              <a:rPr lang="en-GB" sz="2400" b="1" i="1" dirty="0" smtClean="0">
                <a:solidFill>
                  <a:srgbClr val="FF0000"/>
                </a:solidFill>
              </a:rPr>
              <a:t> </a:t>
            </a:r>
            <a:r>
              <a:rPr lang="en-GB" sz="2400" b="1" i="1" dirty="0" err="1" smtClean="0">
                <a:solidFill>
                  <a:srgbClr val="FF0000"/>
                </a:solidFill>
              </a:rPr>
              <a:t>hwylusydd</a:t>
            </a:r>
            <a:r>
              <a:rPr lang="en-GB" sz="2400" b="1" i="1" dirty="0" smtClean="0">
                <a:solidFill>
                  <a:srgbClr val="FF0000"/>
                </a:solidFill>
              </a:rPr>
              <a:t>.</a:t>
            </a:r>
            <a:endParaRPr lang="en-GB" sz="2400" b="1" i="1" dirty="0">
              <a:solidFill>
                <a:srgbClr val="FF0000"/>
              </a:solidFill>
            </a:endParaRPr>
          </a:p>
          <a:p>
            <a:endParaRPr lang="en-GB" sz="2400" dirty="0"/>
          </a:p>
          <a:p>
            <a:endParaRPr lang="en-GB" dirty="0"/>
          </a:p>
        </p:txBody>
      </p:sp>
    </p:spTree>
    <p:extLst>
      <p:ext uri="{BB962C8B-B14F-4D97-AF65-F5344CB8AC3E}">
        <p14:creationId xmlns:p14="http://schemas.microsoft.com/office/powerpoint/2010/main" val="37012703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tx1"/>
                </a:solidFill>
              </a:rPr>
              <a:t>Ystod</a:t>
            </a:r>
            <a:r>
              <a:rPr lang="en-GB" dirty="0" smtClean="0">
                <a:solidFill>
                  <a:schemeClr val="tx1"/>
                </a:solidFill>
              </a:rPr>
              <a:t> </a:t>
            </a:r>
            <a:r>
              <a:rPr lang="en-GB" dirty="0" err="1" smtClean="0">
                <a:solidFill>
                  <a:schemeClr val="tx1"/>
                </a:solidFill>
              </a:rPr>
              <a:t>rheolaeth</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r>
              <a:rPr lang="en-GB" dirty="0" err="1" smtClean="0">
                <a:solidFill>
                  <a:schemeClr val="tx1"/>
                </a:solidFill>
              </a:rPr>
              <a:t>sy’n</a:t>
            </a:r>
            <a:r>
              <a:rPr lang="en-GB" dirty="0" smtClean="0">
                <a:solidFill>
                  <a:schemeClr val="tx1"/>
                </a:solidFill>
              </a:rPr>
              <a:t> </a:t>
            </a:r>
            <a:r>
              <a:rPr lang="en-GB" dirty="0" err="1" smtClean="0">
                <a:solidFill>
                  <a:schemeClr val="tx1"/>
                </a:solidFill>
              </a:rPr>
              <a:t>adlewyrchu</a:t>
            </a:r>
            <a:r>
              <a:rPr lang="en-GB" dirty="0" smtClean="0">
                <a:solidFill>
                  <a:schemeClr val="tx1"/>
                </a:solidFill>
              </a:rPr>
              <a:t> </a:t>
            </a:r>
            <a:r>
              <a:rPr lang="en-GB" dirty="0" err="1" smtClean="0">
                <a:solidFill>
                  <a:schemeClr val="tx1"/>
                </a:solidFill>
              </a:rPr>
              <a:t>oed</a:t>
            </a:r>
            <a:r>
              <a:rPr lang="en-GB" dirty="0" smtClean="0">
                <a:solidFill>
                  <a:schemeClr val="tx1"/>
                </a:solidFill>
              </a:rPr>
              <a:t> / </a:t>
            </a:r>
            <a:r>
              <a:rPr lang="en-GB" dirty="0" err="1" smtClean="0">
                <a:solidFill>
                  <a:schemeClr val="tx1"/>
                </a:solidFill>
              </a:rPr>
              <a:t>gallu</a:t>
            </a:r>
            <a:r>
              <a:rPr lang="en-GB" dirty="0" smtClean="0">
                <a:solidFill>
                  <a:schemeClr val="tx1"/>
                </a:solidFill>
              </a:rPr>
              <a:t> / </a:t>
            </a:r>
            <a:r>
              <a:rPr lang="en-GB" dirty="0" err="1" smtClean="0">
                <a:solidFill>
                  <a:schemeClr val="tx1"/>
                </a:solidFill>
              </a:rPr>
              <a:t>profiad</a:t>
            </a:r>
            <a:r>
              <a:rPr lang="en-GB" dirty="0" smtClean="0">
                <a:solidFill>
                  <a:schemeClr val="tx1"/>
                </a:solidFill>
              </a:rPr>
              <a:t> </a:t>
            </a:r>
            <a:r>
              <a:rPr lang="en-GB" dirty="0" err="1" smtClean="0">
                <a:solidFill>
                  <a:schemeClr val="tx1"/>
                </a:solidFill>
              </a:rPr>
              <a:t>disgyblion</a:t>
            </a:r>
            <a:r>
              <a:rPr lang="en-GB" dirty="0" smtClean="0">
                <a:solidFill>
                  <a:schemeClr val="tx1"/>
                </a:solidFill>
              </a:rPr>
              <a:t> o </a:t>
            </a:r>
            <a:r>
              <a:rPr lang="en-GB" dirty="0" err="1" smtClean="0">
                <a:solidFill>
                  <a:schemeClr val="tx1"/>
                </a:solidFill>
              </a:rPr>
              <a:t>ddiwylliant</a:t>
            </a:r>
            <a:r>
              <a:rPr lang="en-GB" dirty="0" smtClean="0">
                <a:solidFill>
                  <a:schemeClr val="tx1"/>
                </a:solidFill>
              </a:rPr>
              <a:t> DSY</a:t>
            </a:r>
            <a:endParaRPr lang="en-GB" dirty="0">
              <a:solidFill>
                <a:schemeClr val="tx1"/>
              </a:solidFill>
            </a:endParaRPr>
          </a:p>
        </p:txBody>
      </p:sp>
      <p:sp>
        <p:nvSpPr>
          <p:cNvPr id="3" name="Content Placeholder 2"/>
          <p:cNvSpPr>
            <a:spLocks noGrp="1"/>
          </p:cNvSpPr>
          <p:nvPr>
            <p:ph idx="1"/>
          </p:nvPr>
        </p:nvSpPr>
        <p:spPr/>
        <p:txBody>
          <a:bodyPr>
            <a:normAutofit/>
          </a:bodyPr>
          <a:lstStyle/>
          <a:p>
            <a:endParaRPr lang="en-GB" dirty="0"/>
          </a:p>
          <a:p>
            <a:pPr>
              <a:buFont typeface="Wingdings" panose="05000000000000000000" pitchFamily="2" charset="2"/>
              <a:buChar char="§"/>
            </a:pP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gyfeirio</a:t>
            </a:r>
            <a:r>
              <a:rPr lang="en-GB" dirty="0" smtClean="0">
                <a:solidFill>
                  <a:schemeClr val="tx1"/>
                </a:solidFill>
              </a:rPr>
              <a:t> </a:t>
            </a:r>
            <a:r>
              <a:rPr lang="en-GB" dirty="0" err="1" smtClean="0">
                <a:solidFill>
                  <a:schemeClr val="tx1"/>
                </a:solidFill>
              </a:rPr>
              <a:t>gan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endParaRPr lang="en-GB" dirty="0">
              <a:solidFill>
                <a:schemeClr val="tx1"/>
              </a:solidFill>
            </a:endParaRP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rannu</a:t>
            </a:r>
            <a:r>
              <a:rPr lang="en-GB" dirty="0" smtClean="0">
                <a:solidFill>
                  <a:schemeClr val="tx1"/>
                </a:solidFill>
              </a:rPr>
              <a:t> </a:t>
            </a:r>
            <a:r>
              <a:rPr lang="en-GB" dirty="0" err="1" smtClean="0">
                <a:solidFill>
                  <a:schemeClr val="tx1"/>
                </a:solidFill>
              </a:rPr>
              <a:t>gan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Athro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rhannu</a:t>
            </a:r>
            <a:r>
              <a:rPr lang="en-GB" dirty="0" smtClean="0">
                <a:solidFill>
                  <a:schemeClr val="tx1"/>
                </a:solidFill>
              </a:rPr>
              <a:t> </a:t>
            </a:r>
            <a:r>
              <a:rPr lang="en-GB" dirty="0" err="1" smtClean="0">
                <a:solidFill>
                  <a:schemeClr val="tx1"/>
                </a:solidFill>
              </a:rPr>
              <a:t>rheolaeth</a:t>
            </a:r>
            <a:r>
              <a:rPr lang="en-GB" dirty="0" smtClean="0">
                <a:solidFill>
                  <a:schemeClr val="tx1"/>
                </a:solidFill>
              </a:rPr>
              <a:t> </a:t>
            </a:r>
            <a:r>
              <a:rPr lang="en-GB" dirty="0" err="1" smtClean="0">
                <a:solidFill>
                  <a:schemeClr val="tx1"/>
                </a:solidFill>
              </a:rPr>
              <a:t>o’r</a:t>
            </a:r>
            <a:r>
              <a:rPr lang="en-GB" dirty="0">
                <a:solidFill>
                  <a:schemeClr val="tx1"/>
                </a:solidFill>
              </a:rPr>
              <a:t> </a:t>
            </a:r>
            <a:r>
              <a:rPr lang="en-GB" dirty="0" err="1">
                <a:solidFill>
                  <a:schemeClr val="tx1"/>
                </a:solidFill>
              </a:rPr>
              <a:t>ymholi</a:t>
            </a:r>
            <a:r>
              <a:rPr lang="en-GB" dirty="0">
                <a:solidFill>
                  <a:schemeClr val="tx1"/>
                </a:solidFill>
              </a:rPr>
              <a:t> KWHLAQ </a:t>
            </a:r>
            <a:endParaRPr lang="en-GB" dirty="0" smtClean="0">
              <a:solidFill>
                <a:schemeClr val="tx1"/>
              </a:solidFill>
            </a:endParaRP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Senarios</a:t>
            </a:r>
            <a:r>
              <a:rPr lang="en-GB" dirty="0" smtClean="0">
                <a:solidFill>
                  <a:schemeClr val="tx1"/>
                </a:solidFill>
              </a:rPr>
              <a:t> / </a:t>
            </a:r>
            <a:r>
              <a:rPr lang="en-GB" dirty="0" err="1" smtClean="0">
                <a:solidFill>
                  <a:schemeClr val="tx1"/>
                </a:solidFill>
              </a:rPr>
              <a:t>Problemau</a:t>
            </a:r>
            <a:r>
              <a:rPr lang="en-GB" dirty="0" smtClean="0">
                <a:solidFill>
                  <a:schemeClr val="tx1"/>
                </a:solidFill>
              </a:rPr>
              <a:t> / </a:t>
            </a:r>
            <a:r>
              <a:rPr lang="en-GB" dirty="0" err="1" smtClean="0">
                <a:solidFill>
                  <a:schemeClr val="tx1"/>
                </a:solidFill>
              </a:rPr>
              <a:t>Sialensiau</a:t>
            </a:r>
            <a:r>
              <a:rPr lang="en-GB" dirty="0" smtClean="0">
                <a:solidFill>
                  <a:schemeClr val="tx1"/>
                </a:solidFill>
              </a:rPr>
              <a:t> </a:t>
            </a:r>
            <a:r>
              <a:rPr lang="en-GB" dirty="0" err="1" smtClean="0">
                <a:solidFill>
                  <a:schemeClr val="tx1"/>
                </a:solidFill>
              </a:rPr>
              <a:t>sy’n</a:t>
            </a:r>
            <a:r>
              <a:rPr lang="en-GB" dirty="0" smtClean="0">
                <a:solidFill>
                  <a:schemeClr val="tx1"/>
                </a:solidFill>
              </a:rPr>
              <a:t> </a:t>
            </a:r>
            <a:r>
              <a:rPr lang="en-GB" dirty="0" err="1" smtClean="0">
                <a:solidFill>
                  <a:schemeClr val="tx1"/>
                </a:solidFill>
              </a:rPr>
              <a:t>gwahodd</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arfer</a:t>
            </a:r>
            <a:r>
              <a:rPr lang="en-GB" dirty="0" smtClean="0">
                <a:solidFill>
                  <a:schemeClr val="tx1"/>
                </a:solidFill>
              </a:rPr>
              <a:t> </a:t>
            </a:r>
            <a:r>
              <a:rPr lang="en-GB" dirty="0" err="1" smtClean="0">
                <a:solidFill>
                  <a:schemeClr val="tx1"/>
                </a:solidFill>
              </a:rPr>
              <a:t>mwy</a:t>
            </a:r>
            <a:r>
              <a:rPr lang="en-GB" dirty="0" smtClean="0">
                <a:solidFill>
                  <a:schemeClr val="tx1"/>
                </a:solidFill>
              </a:rPr>
              <a:t> o </a:t>
            </a:r>
            <a:r>
              <a:rPr lang="en-GB" dirty="0" err="1" smtClean="0">
                <a:solidFill>
                  <a:schemeClr val="tx1"/>
                </a:solidFill>
              </a:rPr>
              <a:t>annibyniaeth</a:t>
            </a:r>
            <a:r>
              <a:rPr lang="en-GB" dirty="0" smtClean="0">
                <a:solidFill>
                  <a:schemeClr val="tx1"/>
                </a:solidFill>
              </a:rPr>
              <a:t> </a:t>
            </a:r>
            <a:r>
              <a:rPr lang="en-GB" dirty="0" err="1" smtClean="0">
                <a:solidFill>
                  <a:schemeClr val="tx1"/>
                </a:solidFill>
              </a:rPr>
              <a:t>mewn</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gyfeirio</a:t>
            </a:r>
            <a:r>
              <a:rPr lang="en-GB" dirty="0" smtClean="0">
                <a:solidFill>
                  <a:schemeClr val="tx1"/>
                </a:solidFill>
              </a:rPr>
              <a:t> </a:t>
            </a:r>
            <a:r>
              <a:rPr lang="en-GB" dirty="0" err="1" smtClean="0">
                <a:solidFill>
                  <a:schemeClr val="tx1"/>
                </a:solidFill>
              </a:rPr>
              <a:t>gan</a:t>
            </a:r>
            <a:r>
              <a:rPr lang="en-GB" dirty="0" smtClean="0">
                <a:solidFill>
                  <a:schemeClr val="tx1"/>
                </a:solidFill>
              </a:rPr>
              <a:t> y </a:t>
            </a:r>
            <a:r>
              <a:rPr lang="en-GB" dirty="0" err="1" smtClean="0">
                <a:solidFill>
                  <a:schemeClr val="tx1"/>
                </a:solidFill>
              </a:rPr>
              <a:t>disgyblion</a:t>
            </a:r>
            <a:r>
              <a:rPr lang="en-GB" dirty="0" smtClean="0">
                <a:solidFill>
                  <a:schemeClr val="tx1"/>
                </a:solidFill>
              </a:rPr>
              <a:t> </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i="1" dirty="0" smtClean="0">
                <a:solidFill>
                  <a:schemeClr val="tx1"/>
                </a:solidFill>
              </a:rPr>
              <a:t>  </a:t>
            </a:r>
            <a:r>
              <a:rPr lang="en-GB" i="1" dirty="0" err="1" smtClean="0">
                <a:solidFill>
                  <a:srgbClr val="FF0000"/>
                </a:solidFill>
              </a:rPr>
              <a:t>Gweler</a:t>
            </a:r>
            <a:r>
              <a:rPr lang="en-GB" i="1" dirty="0" smtClean="0">
                <a:solidFill>
                  <a:srgbClr val="FF0000"/>
                </a:solidFill>
              </a:rPr>
              <a:t> “</a:t>
            </a:r>
            <a:r>
              <a:rPr lang="en-GB" i="1" dirty="0" err="1" smtClean="0">
                <a:solidFill>
                  <a:srgbClr val="FF0000"/>
                </a:solidFill>
              </a:rPr>
              <a:t>Siwrnau</a:t>
            </a:r>
            <a:r>
              <a:rPr lang="en-GB" i="1" dirty="0" smtClean="0">
                <a:solidFill>
                  <a:srgbClr val="FF0000"/>
                </a:solidFill>
              </a:rPr>
              <a:t> </a:t>
            </a:r>
            <a:r>
              <a:rPr lang="en-GB" i="1" dirty="0" err="1" smtClean="0">
                <a:solidFill>
                  <a:srgbClr val="FF0000"/>
                </a:solidFill>
              </a:rPr>
              <a:t>ymholiad</a:t>
            </a:r>
            <a:r>
              <a:rPr lang="en-GB" i="1" dirty="0" smtClean="0">
                <a:solidFill>
                  <a:srgbClr val="FF0000"/>
                </a:solidFill>
              </a:rPr>
              <a:t>” Kath Murdoch </a:t>
            </a: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pecyn</a:t>
            </a:r>
            <a:r>
              <a:rPr lang="en-GB" i="1" dirty="0" smtClean="0">
                <a:solidFill>
                  <a:srgbClr val="FF0000"/>
                </a:solidFill>
              </a:rPr>
              <a:t> ac </a:t>
            </a:r>
            <a:r>
              <a:rPr lang="en-GB" i="1" dirty="0" err="1" smtClean="0">
                <a:solidFill>
                  <a:srgbClr val="FF0000"/>
                </a:solidFill>
              </a:rPr>
              <a:t>ar</a:t>
            </a:r>
            <a:r>
              <a:rPr lang="en-GB" i="1" dirty="0" smtClean="0">
                <a:solidFill>
                  <a:srgbClr val="FF0000"/>
                </a:solidFill>
              </a:rPr>
              <a:t> </a:t>
            </a:r>
            <a:r>
              <a:rPr lang="en-GB" i="1" dirty="0" err="1" smtClean="0">
                <a:solidFill>
                  <a:srgbClr val="FF0000"/>
                </a:solidFill>
              </a:rPr>
              <a:t>ei</a:t>
            </a:r>
            <a:r>
              <a:rPr lang="en-GB" i="1" dirty="0" smtClean="0">
                <a:solidFill>
                  <a:srgbClr val="FF0000"/>
                </a:solidFill>
              </a:rPr>
              <a:t> </a:t>
            </a:r>
            <a:r>
              <a:rPr lang="en-GB" i="1" dirty="0" err="1" smtClean="0">
                <a:solidFill>
                  <a:srgbClr val="FF0000"/>
                </a:solidFill>
              </a:rPr>
              <a:t>wefan</a:t>
            </a:r>
            <a:endParaRPr lang="en-GB" i="1" dirty="0" smtClean="0">
              <a:solidFill>
                <a:srgbClr val="FF0000"/>
              </a:solidFill>
            </a:endParaRPr>
          </a:p>
          <a:p>
            <a:pPr>
              <a:buFont typeface="Wingdings" panose="05000000000000000000" pitchFamily="2" charset="2"/>
              <a:buChar char="§"/>
            </a:pPr>
            <a:r>
              <a:rPr lang="en-GB" i="1" dirty="0">
                <a:solidFill>
                  <a:srgbClr val="FF0000"/>
                </a:solidFill>
              </a:rPr>
              <a:t> </a:t>
            </a:r>
            <a:r>
              <a:rPr lang="en-GB" i="1" dirty="0" err="1" smtClean="0">
                <a:solidFill>
                  <a:srgbClr val="FF0000"/>
                </a:solidFill>
              </a:rPr>
              <a:t>Gweler</a:t>
            </a:r>
            <a:r>
              <a:rPr lang="en-GB" i="1" dirty="0" smtClean="0">
                <a:solidFill>
                  <a:srgbClr val="FF0000"/>
                </a:solidFill>
              </a:rPr>
              <a:t> “Moving from structured to open enquiry” </a:t>
            </a:r>
            <a:r>
              <a:rPr lang="en-GB" i="1" dirty="0" err="1" smtClean="0">
                <a:solidFill>
                  <a:srgbClr val="FF0000"/>
                </a:solidFill>
              </a:rPr>
              <a:t>ar</a:t>
            </a:r>
            <a:r>
              <a:rPr lang="en-GB" i="1" dirty="0" smtClean="0">
                <a:solidFill>
                  <a:srgbClr val="FF0000"/>
                </a:solidFill>
              </a:rPr>
              <a:t> MOODLE</a:t>
            </a:r>
            <a:endParaRPr lang="en-GB" i="1" dirty="0">
              <a:solidFill>
                <a:srgbClr val="FF0000"/>
              </a:solidFill>
            </a:endParaRPr>
          </a:p>
        </p:txBody>
      </p:sp>
    </p:spTree>
    <p:extLst>
      <p:ext uri="{BB962C8B-B14F-4D97-AF65-F5344CB8AC3E}">
        <p14:creationId xmlns:p14="http://schemas.microsoft.com/office/powerpoint/2010/main" val="11936240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921" y="286603"/>
            <a:ext cx="11089611" cy="1450757"/>
          </a:xfrm>
        </p:spPr>
        <p:txBody>
          <a:bodyPr>
            <a:noAutofit/>
          </a:bodyPr>
          <a:lstStyle/>
          <a:p>
            <a:r>
              <a:rPr lang="en-GB" sz="4000" dirty="0" smtClean="0">
                <a:solidFill>
                  <a:schemeClr val="tx1"/>
                </a:solidFill>
              </a:rPr>
              <a:t/>
            </a:r>
            <a:br>
              <a:rPr lang="en-GB" sz="4000" dirty="0" smtClean="0">
                <a:solidFill>
                  <a:schemeClr val="tx1"/>
                </a:solidFill>
              </a:rPr>
            </a:br>
            <a:r>
              <a:rPr lang="en-GB" sz="4000" dirty="0">
                <a:solidFill>
                  <a:schemeClr val="tx1"/>
                </a:solidFill>
              </a:rPr>
              <a:t/>
            </a:r>
            <a:br>
              <a:rPr lang="en-GB" sz="4000" dirty="0">
                <a:solidFill>
                  <a:schemeClr val="tx1"/>
                </a:solidFill>
              </a:rPr>
            </a:br>
            <a:r>
              <a:rPr lang="en-GB" sz="4000" dirty="0" err="1" smtClean="0">
                <a:solidFill>
                  <a:schemeClr val="tx1"/>
                </a:solidFill>
              </a:rPr>
              <a:t>Ydych</a:t>
            </a:r>
            <a:r>
              <a:rPr lang="en-GB" sz="4000" dirty="0" smtClean="0">
                <a:solidFill>
                  <a:schemeClr val="tx1"/>
                </a:solidFill>
              </a:rPr>
              <a:t> chi </a:t>
            </a:r>
            <a:r>
              <a:rPr lang="en-GB" sz="4000" dirty="0" err="1" smtClean="0">
                <a:solidFill>
                  <a:schemeClr val="tx1"/>
                </a:solidFill>
              </a:rPr>
              <a:t>wedi</a:t>
            </a:r>
            <a:r>
              <a:rPr lang="en-GB" sz="4000" dirty="0" smtClean="0">
                <a:solidFill>
                  <a:schemeClr val="tx1"/>
                </a:solidFill>
              </a:rPr>
              <a:t> </a:t>
            </a:r>
            <a:r>
              <a:rPr lang="en-GB" sz="4000" dirty="0" err="1">
                <a:solidFill>
                  <a:schemeClr val="tx1"/>
                </a:solidFill>
              </a:rPr>
              <a:t>m</a:t>
            </a:r>
            <a:r>
              <a:rPr lang="en-GB" sz="4000" dirty="0" err="1" smtClean="0">
                <a:solidFill>
                  <a:schemeClr val="tx1"/>
                </a:solidFill>
              </a:rPr>
              <a:t>eddwl</a:t>
            </a:r>
            <a:r>
              <a:rPr lang="en-GB" sz="4000" dirty="0" smtClean="0">
                <a:solidFill>
                  <a:schemeClr val="tx1"/>
                </a:solidFill>
              </a:rPr>
              <a:t> am “</a:t>
            </a:r>
            <a:r>
              <a:rPr lang="en-GB" sz="4000" dirty="0" err="1" smtClean="0">
                <a:solidFill>
                  <a:schemeClr val="tx1"/>
                </a:solidFill>
              </a:rPr>
              <a:t>Gwestiwn</a:t>
            </a:r>
            <a:r>
              <a:rPr lang="en-GB" sz="4000" dirty="0" smtClean="0">
                <a:solidFill>
                  <a:schemeClr val="tx1"/>
                </a:solidFill>
              </a:rPr>
              <a:t> </a:t>
            </a:r>
            <a:r>
              <a:rPr lang="en-GB" sz="4000" dirty="0" err="1" smtClean="0">
                <a:solidFill>
                  <a:schemeClr val="tx1"/>
                </a:solidFill>
              </a:rPr>
              <a:t>Mawr</a:t>
            </a:r>
            <a:r>
              <a:rPr lang="en-GB" sz="4000" dirty="0" smtClean="0">
                <a:solidFill>
                  <a:schemeClr val="tx1"/>
                </a:solidFill>
              </a:rPr>
              <a:t>” </a:t>
            </a:r>
            <a:r>
              <a:rPr lang="en-GB" sz="4000" dirty="0" err="1" smtClean="0">
                <a:solidFill>
                  <a:schemeClr val="tx1"/>
                </a:solidFill>
              </a:rPr>
              <a:t>agored</a:t>
            </a:r>
            <a:r>
              <a:rPr lang="en-GB" sz="4000" dirty="0" smtClean="0">
                <a:solidFill>
                  <a:schemeClr val="tx1"/>
                </a:solidFill>
              </a:rPr>
              <a:t>?</a:t>
            </a:r>
            <a:br>
              <a:rPr lang="en-GB" sz="4000" dirty="0" smtClean="0">
                <a:solidFill>
                  <a:schemeClr val="tx1"/>
                </a:solidFill>
              </a:rPr>
            </a:br>
            <a:endParaRPr lang="en-GB" sz="4000" dirty="0">
              <a:solidFill>
                <a:schemeClr val="tx1"/>
              </a:solidFill>
            </a:endParaRPr>
          </a:p>
        </p:txBody>
      </p:sp>
      <p:sp>
        <p:nvSpPr>
          <p:cNvPr id="3" name="Content Placeholder 2"/>
          <p:cNvSpPr>
            <a:spLocks noGrp="1"/>
          </p:cNvSpPr>
          <p:nvPr>
            <p:ph idx="1"/>
          </p:nvPr>
        </p:nvSpPr>
        <p:spPr/>
        <p:txBody>
          <a:bodyPr>
            <a:normAutofit/>
          </a:bodyPr>
          <a:lstStyle/>
          <a:p>
            <a:endParaRPr lang="en-GB" dirty="0" smtClean="0">
              <a:solidFill>
                <a:srgbClr val="FF0000"/>
              </a:solidFill>
            </a:endParaRPr>
          </a:p>
          <a:p>
            <a:r>
              <a:rPr lang="en-GB" sz="2400" dirty="0" err="1" smtClean="0">
                <a:solidFill>
                  <a:schemeClr val="tx1"/>
                </a:solidFill>
              </a:rPr>
              <a:t>E.e</a:t>
            </a:r>
            <a:r>
              <a:rPr lang="en-GB" sz="2400" dirty="0" smtClean="0">
                <a:solidFill>
                  <a:schemeClr val="tx1"/>
                </a:solidFill>
              </a:rPr>
              <a:t>.</a:t>
            </a:r>
          </a:p>
          <a:p>
            <a:pPr>
              <a:buFont typeface="Wingdings" panose="05000000000000000000" pitchFamily="2" charset="2"/>
              <a:buChar char="§"/>
            </a:pPr>
            <a:r>
              <a:rPr lang="en-GB" sz="2400" dirty="0">
                <a:solidFill>
                  <a:schemeClr val="tx1"/>
                </a:solidFill>
              </a:rPr>
              <a:t> </a:t>
            </a:r>
            <a:r>
              <a:rPr lang="en-GB" sz="2400" dirty="0" smtClean="0">
                <a:solidFill>
                  <a:schemeClr val="tx1"/>
                </a:solidFill>
              </a:rPr>
              <a:t>Sut </a:t>
            </a:r>
            <a:r>
              <a:rPr lang="en-GB" sz="2400" dirty="0" err="1" smtClean="0">
                <a:solidFill>
                  <a:schemeClr val="tx1"/>
                </a:solidFill>
              </a:rPr>
              <a:t>allwn</a:t>
            </a:r>
            <a:r>
              <a:rPr lang="en-GB" sz="2400" dirty="0" smtClean="0">
                <a:solidFill>
                  <a:schemeClr val="tx1"/>
                </a:solidFill>
              </a:rPr>
              <a:t> </a:t>
            </a:r>
            <a:r>
              <a:rPr lang="en-GB" sz="2400" dirty="0" err="1">
                <a:solidFill>
                  <a:schemeClr val="tx1"/>
                </a:solidFill>
              </a:rPr>
              <a:t>f</a:t>
            </a:r>
            <a:r>
              <a:rPr lang="en-GB" sz="2400" dirty="0" err="1" smtClean="0">
                <a:solidFill>
                  <a:schemeClr val="tx1"/>
                </a:solidFill>
              </a:rPr>
              <a:t>ynd</a:t>
            </a:r>
            <a:r>
              <a:rPr lang="en-GB" sz="2400" dirty="0" smtClean="0">
                <a:solidFill>
                  <a:schemeClr val="tx1"/>
                </a:solidFill>
              </a:rPr>
              <a:t> </a:t>
            </a:r>
            <a:r>
              <a:rPr lang="en-GB" sz="2400" dirty="0" err="1" smtClean="0">
                <a:solidFill>
                  <a:schemeClr val="tx1"/>
                </a:solidFill>
              </a:rPr>
              <a:t>ati</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greu</a:t>
            </a:r>
            <a:r>
              <a:rPr lang="en-GB" sz="2400" dirty="0" smtClean="0">
                <a:solidFill>
                  <a:schemeClr val="tx1"/>
                </a:solidFill>
              </a:rPr>
              <a:t> </a:t>
            </a:r>
            <a:r>
              <a:rPr lang="en-GB" sz="2400" dirty="0" err="1" smtClean="0">
                <a:solidFill>
                  <a:schemeClr val="tx1"/>
                </a:solidFill>
              </a:rPr>
              <a:t>gardd</a:t>
            </a:r>
            <a:r>
              <a:rPr lang="en-GB" sz="2400" dirty="0" smtClean="0">
                <a:solidFill>
                  <a:schemeClr val="tx1"/>
                </a:solidFill>
              </a:rPr>
              <a:t> </a:t>
            </a:r>
            <a:r>
              <a:rPr lang="en-GB" sz="2400" dirty="0" err="1" smtClean="0">
                <a:solidFill>
                  <a:schemeClr val="tx1"/>
                </a:solidFill>
              </a:rPr>
              <a:t>gynaliadwy</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hysgol</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a:t>
            </a: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droi</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hystafell</a:t>
            </a:r>
            <a:r>
              <a:rPr lang="en-GB" sz="2400" dirty="0" smtClean="0">
                <a:solidFill>
                  <a:schemeClr val="tx1"/>
                </a:solidFill>
              </a:rPr>
              <a:t> </a:t>
            </a:r>
            <a:r>
              <a:rPr lang="en-GB" sz="2400" dirty="0" err="1" smtClean="0">
                <a:solidFill>
                  <a:schemeClr val="tx1"/>
                </a:solidFill>
              </a:rPr>
              <a:t>ddosbarth</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amgueddfa</a:t>
            </a:r>
            <a:r>
              <a:rPr lang="en-GB" sz="2400" dirty="0" smtClean="0">
                <a:solidFill>
                  <a:schemeClr val="tx1"/>
                </a:solidFill>
              </a:rPr>
              <a:t> </a:t>
            </a:r>
            <a:r>
              <a:rPr lang="en-GB" sz="2400" dirty="0" err="1" smtClean="0">
                <a:solidFill>
                  <a:schemeClr val="tx1"/>
                </a:solidFill>
              </a:rPr>
              <a:t>gwyddoniaeth</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a:t>
            </a: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helpu’r</a:t>
            </a:r>
            <a:r>
              <a:rPr lang="en-GB" sz="2400" dirty="0" smtClean="0">
                <a:solidFill>
                  <a:schemeClr val="tx1"/>
                </a:solidFill>
              </a:rPr>
              <a:t> </a:t>
            </a:r>
            <a:r>
              <a:rPr lang="en-GB" sz="2400" dirty="0" err="1" smtClean="0">
                <a:solidFill>
                  <a:schemeClr val="tx1"/>
                </a:solidFill>
              </a:rPr>
              <a:t>adar</a:t>
            </a:r>
            <a:r>
              <a:rPr lang="en-GB" sz="2400" dirty="0" smtClean="0">
                <a:solidFill>
                  <a:schemeClr val="tx1"/>
                </a:solidFill>
              </a:rPr>
              <a:t>/</a:t>
            </a:r>
            <a:r>
              <a:rPr lang="en-GB" sz="2400" dirty="0" err="1" smtClean="0">
                <a:solidFill>
                  <a:schemeClr val="tx1"/>
                </a:solidFill>
              </a:rPr>
              <a:t>anifeiliaid</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gardd</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a:t>
            </a: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ddelio</a:t>
            </a:r>
            <a:r>
              <a:rPr lang="en-GB" sz="2400" dirty="0" smtClean="0">
                <a:solidFill>
                  <a:schemeClr val="tx1"/>
                </a:solidFill>
              </a:rPr>
              <a:t> </a:t>
            </a:r>
            <a:r>
              <a:rPr lang="en-GB" sz="2400" dirty="0" err="1" smtClean="0">
                <a:solidFill>
                  <a:schemeClr val="tx1"/>
                </a:solidFill>
              </a:rPr>
              <a:t>gyda’r</a:t>
            </a:r>
            <a:r>
              <a:rPr lang="en-GB" sz="2400" dirty="0" smtClean="0">
                <a:solidFill>
                  <a:schemeClr val="tx1"/>
                </a:solidFill>
              </a:rPr>
              <a:t> </a:t>
            </a:r>
            <a:r>
              <a:rPr lang="en-GB" sz="2400" dirty="0" err="1" smtClean="0">
                <a:solidFill>
                  <a:schemeClr val="tx1"/>
                </a:solidFill>
              </a:rPr>
              <a:t>gwastraff</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hysgol</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Beth </a:t>
            </a:r>
            <a:r>
              <a:rPr lang="en-GB" sz="2400" dirty="0" err="1" smtClean="0">
                <a:solidFill>
                  <a:schemeClr val="tx1"/>
                </a:solidFill>
              </a:rPr>
              <a:t>allem</a:t>
            </a:r>
            <a:r>
              <a:rPr lang="en-GB" sz="2400" dirty="0" smtClean="0">
                <a:solidFill>
                  <a:schemeClr val="tx1"/>
                </a:solidFill>
              </a:rPr>
              <a:t> </a:t>
            </a:r>
            <a:r>
              <a:rPr lang="en-GB" sz="2400" dirty="0" err="1" smtClean="0">
                <a:solidFill>
                  <a:schemeClr val="tx1"/>
                </a:solidFill>
              </a:rPr>
              <a:t>ddysgu</a:t>
            </a:r>
            <a:r>
              <a:rPr lang="en-GB" sz="2400" dirty="0" smtClean="0">
                <a:solidFill>
                  <a:schemeClr val="tx1"/>
                </a:solidFill>
              </a:rPr>
              <a:t> </a:t>
            </a:r>
            <a:r>
              <a:rPr lang="en-GB" sz="2400" dirty="0" err="1">
                <a:solidFill>
                  <a:schemeClr val="tx1"/>
                </a:solidFill>
              </a:rPr>
              <a:t>i</a:t>
            </a:r>
            <a:r>
              <a:rPr lang="en-GB" sz="2400" dirty="0" err="1" smtClean="0">
                <a:solidFill>
                  <a:schemeClr val="tx1"/>
                </a:solidFill>
              </a:rPr>
              <a:t>’r</a:t>
            </a:r>
            <a:r>
              <a:rPr lang="en-GB" sz="2400" dirty="0" smtClean="0">
                <a:solidFill>
                  <a:schemeClr val="tx1"/>
                </a:solidFill>
              </a:rPr>
              <a:t> </a:t>
            </a:r>
            <a:r>
              <a:rPr lang="en-GB" sz="2400" dirty="0" err="1">
                <a:solidFill>
                  <a:schemeClr val="tx1"/>
                </a:solidFill>
              </a:rPr>
              <a:t>F</a:t>
            </a:r>
            <a:r>
              <a:rPr lang="en-GB" sz="2400" dirty="0" err="1" smtClean="0">
                <a:solidFill>
                  <a:schemeClr val="tx1"/>
                </a:solidFill>
              </a:rPr>
              <a:t>ictorianiaid</a:t>
            </a:r>
            <a:r>
              <a:rPr lang="en-GB" sz="2400" dirty="0" smtClean="0">
                <a:solidFill>
                  <a:schemeClr val="tx1"/>
                </a:solidFill>
              </a:rPr>
              <a:t> am </a:t>
            </a:r>
            <a:r>
              <a:rPr lang="en-GB" sz="2400" dirty="0" err="1" smtClean="0">
                <a:solidFill>
                  <a:schemeClr val="tx1"/>
                </a:solidFill>
              </a:rPr>
              <a:t>fwyta’n</a:t>
            </a:r>
            <a:r>
              <a:rPr lang="en-GB" sz="2400" dirty="0" smtClean="0">
                <a:solidFill>
                  <a:schemeClr val="tx1"/>
                </a:solidFill>
              </a:rPr>
              <a:t> </a:t>
            </a:r>
            <a:r>
              <a:rPr lang="en-GB" sz="2400" dirty="0" err="1" smtClean="0">
                <a:solidFill>
                  <a:schemeClr val="tx1"/>
                </a:solidFill>
              </a:rPr>
              <a:t>iachus</a:t>
            </a:r>
            <a:r>
              <a:rPr lang="en-GB" sz="2400" dirty="0" smtClean="0">
                <a:solidFill>
                  <a:schemeClr val="tx1"/>
                </a:solidFill>
              </a:rPr>
              <a:t>? (T</a:t>
            </a:r>
            <a:r>
              <a:rPr lang="cy-GB" sz="2400" dirty="0" smtClean="0">
                <a:solidFill>
                  <a:schemeClr val="tx1"/>
                </a:solidFill>
              </a:rPr>
              <a:t>ŷ</a:t>
            </a:r>
            <a:r>
              <a:rPr lang="en-GB" sz="2400" dirty="0" smtClean="0">
                <a:solidFill>
                  <a:schemeClr val="tx1"/>
                </a:solidFill>
              </a:rPr>
              <a:t> Newton)</a:t>
            </a:r>
            <a:endParaRPr lang="en-GB" sz="2400" dirty="0">
              <a:solidFill>
                <a:schemeClr val="tx1"/>
              </a:solidFill>
            </a:endParaRPr>
          </a:p>
        </p:txBody>
      </p:sp>
    </p:spTree>
    <p:extLst>
      <p:ext uri="{BB962C8B-B14F-4D97-AF65-F5344CB8AC3E}">
        <p14:creationId xmlns:p14="http://schemas.microsoft.com/office/powerpoint/2010/main" val="4165445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smtClean="0">
                <a:solidFill>
                  <a:schemeClr val="tx1"/>
                </a:solidFill>
              </a:rPr>
              <a:t>Darlith</a:t>
            </a:r>
            <a:r>
              <a:rPr lang="en-GB" sz="3200" b="1" dirty="0" smtClean="0">
                <a:solidFill>
                  <a:schemeClr val="tx1"/>
                </a:solidFill>
              </a:rPr>
              <a:t> 2: </a:t>
            </a:r>
            <a:r>
              <a:rPr lang="en-GB" sz="3200" b="1" dirty="0" err="1" smtClean="0">
                <a:solidFill>
                  <a:schemeClr val="tx1"/>
                </a:solidFill>
              </a:rPr>
              <a:t>Gellir</a:t>
            </a:r>
            <a:r>
              <a:rPr lang="en-GB" sz="3200" b="1" dirty="0" smtClean="0">
                <a:solidFill>
                  <a:schemeClr val="tx1"/>
                </a:solidFill>
              </a:rPr>
              <a:t> </a:t>
            </a:r>
            <a:r>
              <a:rPr lang="en-GB" sz="3200" b="1" dirty="0" err="1" smtClean="0">
                <a:solidFill>
                  <a:schemeClr val="tx1"/>
                </a:solidFill>
              </a:rPr>
              <a:t>strwythuro</a:t>
            </a:r>
            <a:r>
              <a:rPr lang="en-GB" sz="3200" b="1" dirty="0" smtClean="0">
                <a:solidFill>
                  <a:schemeClr val="tx1"/>
                </a:solidFill>
              </a:rPr>
              <a:t> </a:t>
            </a:r>
            <a:r>
              <a:rPr lang="en-GB" sz="3200" b="1" dirty="0" err="1" smtClean="0">
                <a:solidFill>
                  <a:schemeClr val="tx1"/>
                </a:solidFill>
              </a:rPr>
              <a:t>eich</a:t>
            </a:r>
            <a:r>
              <a:rPr lang="en-GB" sz="3200" b="1" dirty="0" smtClean="0">
                <a:solidFill>
                  <a:schemeClr val="tx1"/>
                </a:solidFill>
              </a:rPr>
              <a:t> </a:t>
            </a:r>
            <a:r>
              <a:rPr lang="en-GB" sz="3200" b="1" dirty="0" err="1" smtClean="0">
                <a:solidFill>
                  <a:schemeClr val="tx1"/>
                </a:solidFill>
              </a:rPr>
              <a:t>ymateb</a:t>
            </a:r>
            <a:r>
              <a:rPr lang="en-GB" sz="3200" b="1" dirty="0" smtClean="0">
                <a:solidFill>
                  <a:schemeClr val="tx1"/>
                </a:solidFill>
              </a:rPr>
              <a:t> </a:t>
            </a:r>
            <a:r>
              <a:rPr lang="en-GB" sz="3200" b="1" dirty="0" err="1" smtClean="0">
                <a:solidFill>
                  <a:schemeClr val="tx1"/>
                </a:solidFill>
              </a:rPr>
              <a:t>aseiniad</a:t>
            </a:r>
            <a:r>
              <a:rPr lang="en-GB" sz="3200" b="1" dirty="0" smtClean="0">
                <a:solidFill>
                  <a:schemeClr val="tx1"/>
                </a:solidFill>
              </a:rPr>
              <a:t> </a:t>
            </a:r>
            <a:r>
              <a:rPr lang="en-GB" sz="3200" b="1" dirty="0" err="1" smtClean="0">
                <a:solidFill>
                  <a:schemeClr val="tx1"/>
                </a:solidFill>
              </a:rPr>
              <a:t>gan</a:t>
            </a:r>
            <a:r>
              <a:rPr lang="en-GB" sz="3200" b="1" dirty="0" smtClean="0">
                <a:solidFill>
                  <a:schemeClr val="tx1"/>
                </a:solidFill>
              </a:rPr>
              <a:t> </a:t>
            </a:r>
            <a:r>
              <a:rPr lang="en-GB" sz="3200" b="1" dirty="0" err="1" smtClean="0">
                <a:solidFill>
                  <a:schemeClr val="tx1"/>
                </a:solidFill>
              </a:rPr>
              <a:t>ddefnyddio</a:t>
            </a:r>
            <a:r>
              <a:rPr lang="en-GB" sz="3200" b="1" dirty="0" smtClean="0">
                <a:solidFill>
                  <a:schemeClr val="tx1"/>
                </a:solidFill>
              </a:rPr>
              <a:t> KWHLAQ</a:t>
            </a:r>
            <a:endParaRPr lang="en-GB" sz="3200" dirty="0">
              <a:solidFill>
                <a:schemeClr val="tx1"/>
              </a:solidFill>
            </a:endParaRPr>
          </a:p>
        </p:txBody>
      </p:sp>
      <p:sp>
        <p:nvSpPr>
          <p:cNvPr id="3" name="Content Placeholder 2"/>
          <p:cNvSpPr>
            <a:spLocks noGrp="1"/>
          </p:cNvSpPr>
          <p:nvPr>
            <p:ph idx="1"/>
          </p:nvPr>
        </p:nvSpPr>
        <p:spPr>
          <a:xfrm>
            <a:off x="1097279" y="1845734"/>
            <a:ext cx="10526449" cy="4338090"/>
          </a:xfrm>
        </p:spPr>
        <p:txBody>
          <a:bodyPr>
            <a:normAutofit lnSpcReduction="10000"/>
          </a:bodyPr>
          <a:lstStyle/>
          <a:p>
            <a:pPr>
              <a:buFont typeface="Wingdings" panose="05000000000000000000" pitchFamily="2" charset="2"/>
              <a:buChar char="§"/>
            </a:pPr>
            <a:r>
              <a:rPr lang="en-GB" dirty="0">
                <a:solidFill>
                  <a:srgbClr val="FF0000"/>
                </a:solidFill>
              </a:rPr>
              <a:t> </a:t>
            </a:r>
            <a:r>
              <a:rPr lang="en-GB" b="1" dirty="0">
                <a:solidFill>
                  <a:schemeClr val="tx1"/>
                </a:solidFill>
              </a:rPr>
              <a:t>K </a:t>
            </a:r>
            <a:r>
              <a:rPr lang="en-GB" dirty="0">
                <a:solidFill>
                  <a:schemeClr val="tx1"/>
                </a:solidFill>
              </a:rPr>
              <a:t>What do we think we already </a:t>
            </a:r>
            <a:r>
              <a:rPr lang="en-GB" b="1" dirty="0">
                <a:solidFill>
                  <a:schemeClr val="tx1"/>
                </a:solidFill>
              </a:rPr>
              <a:t>know</a:t>
            </a:r>
            <a:r>
              <a:rPr lang="en-GB" dirty="0">
                <a:solidFill>
                  <a:schemeClr val="tx1"/>
                </a:solidFill>
              </a:rPr>
              <a:t> about the subject</a:t>
            </a:r>
            <a:r>
              <a:rPr lang="en-GB" dirty="0" smtClean="0">
                <a:solidFill>
                  <a:schemeClr val="tx1"/>
                </a:solidFill>
              </a:rPr>
              <a:t>? </a:t>
            </a:r>
            <a:r>
              <a:rPr lang="en-GB" dirty="0" smtClean="0">
                <a:solidFill>
                  <a:schemeClr val="bg2">
                    <a:lumMod val="50000"/>
                  </a:schemeClr>
                </a:solidFill>
              </a:rPr>
              <a:t>(Beth y </a:t>
            </a:r>
            <a:r>
              <a:rPr lang="en-GB" dirty="0" err="1" smtClean="0">
                <a:solidFill>
                  <a:schemeClr val="bg2">
                    <a:lumMod val="50000"/>
                  </a:schemeClr>
                </a:solidFill>
              </a:rPr>
              <a:t>tybiwn</a:t>
            </a:r>
            <a:r>
              <a:rPr lang="en-GB" dirty="0" smtClean="0">
                <a:solidFill>
                  <a:schemeClr val="bg2">
                    <a:lumMod val="50000"/>
                  </a:schemeClr>
                </a:solidFill>
              </a:rPr>
              <a:t> y </a:t>
            </a:r>
            <a:r>
              <a:rPr lang="en-GB" dirty="0" err="1" smtClean="0">
                <a:solidFill>
                  <a:schemeClr val="bg2">
                    <a:lumMod val="50000"/>
                  </a:schemeClr>
                </a:solidFill>
              </a:rPr>
              <a:t>gwyddwn</a:t>
            </a:r>
            <a:r>
              <a:rPr lang="en-GB" dirty="0" smtClean="0">
                <a:solidFill>
                  <a:schemeClr val="bg2">
                    <a:lumMod val="50000"/>
                  </a:schemeClr>
                </a:solidFill>
              </a:rPr>
              <a:t> am y </a:t>
            </a:r>
            <a:r>
              <a:rPr lang="en-GB" dirty="0" err="1" smtClean="0">
                <a:solidFill>
                  <a:schemeClr val="bg2">
                    <a:lumMod val="50000"/>
                  </a:schemeClr>
                </a:solidFill>
              </a:rPr>
              <a:t>pwnc</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barod</a:t>
            </a:r>
            <a:r>
              <a:rPr lang="en-GB" dirty="0" smtClean="0">
                <a:solidFill>
                  <a:schemeClr val="bg2">
                    <a:lumMod val="50000"/>
                  </a:schemeClr>
                </a:solidFill>
              </a:rPr>
              <a:t>?) </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a:t>
            </a:r>
            <a:r>
              <a:rPr lang="en-GB" dirty="0" smtClean="0">
                <a:solidFill>
                  <a:schemeClr val="tx1"/>
                </a:solidFill>
              </a:rPr>
              <a:t>do </a:t>
            </a:r>
            <a:r>
              <a:rPr lang="en-GB" dirty="0">
                <a:solidFill>
                  <a:schemeClr val="tx1"/>
                </a:solidFill>
              </a:rPr>
              <a:t>we </a:t>
            </a:r>
            <a:r>
              <a:rPr lang="en-GB" b="1" dirty="0" smtClean="0">
                <a:solidFill>
                  <a:schemeClr val="tx1"/>
                </a:solidFill>
              </a:rPr>
              <a:t>Want/Need </a:t>
            </a:r>
            <a:r>
              <a:rPr lang="en-GB" dirty="0">
                <a:solidFill>
                  <a:schemeClr val="tx1"/>
                </a:solidFill>
              </a:rPr>
              <a:t>to find out about it</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ni</a:t>
            </a:r>
            <a:r>
              <a:rPr lang="en-GB" dirty="0" smtClean="0">
                <a:solidFill>
                  <a:schemeClr val="bg2">
                    <a:lumMod val="50000"/>
                  </a:schemeClr>
                </a:solidFill>
              </a:rPr>
              <a:t> am/</a:t>
            </a:r>
            <a:r>
              <a:rPr lang="en-GB" dirty="0" err="1" smtClean="0">
                <a:solidFill>
                  <a:schemeClr val="bg2">
                    <a:lumMod val="50000"/>
                  </a:schemeClr>
                </a:solidFill>
              </a:rPr>
              <a:t>angen</a:t>
            </a:r>
            <a:r>
              <a:rPr lang="en-GB" dirty="0" smtClean="0">
                <a:solidFill>
                  <a:schemeClr val="bg2">
                    <a:lumMod val="50000"/>
                  </a:schemeClr>
                </a:solidFill>
              </a:rPr>
              <a:t> </a:t>
            </a:r>
            <a:r>
              <a:rPr lang="en-GB" dirty="0" err="1" smtClean="0">
                <a:solidFill>
                  <a:schemeClr val="bg2">
                    <a:lumMod val="50000"/>
                  </a:schemeClr>
                </a:solidFill>
              </a:rPr>
              <a:t>darganfod</a:t>
            </a:r>
            <a:r>
              <a:rPr lang="en-GB" dirty="0" smtClean="0">
                <a:solidFill>
                  <a:schemeClr val="bg2">
                    <a:lumMod val="50000"/>
                  </a:schemeClr>
                </a:solidFill>
              </a:rPr>
              <a:t> </a:t>
            </a:r>
            <a:r>
              <a:rPr lang="en-GB" dirty="0" err="1" smtClean="0">
                <a:solidFill>
                  <a:schemeClr val="bg2">
                    <a:lumMod val="50000"/>
                  </a:schemeClr>
                </a:solidFill>
              </a:rPr>
              <a:t>amdano</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we search for answers? How will we organise our investigations? (e.g. Time, access to resources, and reporting</a:t>
            </a:r>
            <a:r>
              <a:rPr lang="en-GB" dirty="0" smtClean="0">
                <a:solidFill>
                  <a:schemeClr val="tx1"/>
                </a:solidFill>
              </a:rPr>
              <a:t>?) </a:t>
            </a:r>
            <a:r>
              <a:rPr lang="en-GB" dirty="0" smtClean="0">
                <a:solidFill>
                  <a:schemeClr val="bg2">
                    <a:lumMod val="50000"/>
                  </a:schemeClr>
                </a:solidFill>
              </a:rPr>
              <a:t>(Sut a </a:t>
            </a:r>
            <a:r>
              <a:rPr lang="en-GB" dirty="0" err="1" smtClean="0">
                <a:solidFill>
                  <a:schemeClr val="bg2">
                    <a:lumMod val="50000"/>
                  </a:schemeClr>
                </a:solidFill>
              </a:rPr>
              <a:t>ble</a:t>
            </a:r>
            <a:r>
              <a:rPr lang="en-GB" dirty="0" smtClean="0">
                <a:solidFill>
                  <a:schemeClr val="bg2">
                    <a:lumMod val="50000"/>
                  </a:schemeClr>
                </a:solidFill>
              </a:rPr>
              <a:t> </a:t>
            </a:r>
            <a:r>
              <a:rPr lang="en-GB" dirty="0" err="1" smtClean="0">
                <a:solidFill>
                  <a:schemeClr val="bg2">
                    <a:lumMod val="50000"/>
                  </a:schemeClr>
                </a:solidFill>
              </a:rPr>
              <a:t>fyddwn</a:t>
            </a:r>
            <a:r>
              <a:rPr lang="en-GB" dirty="0" smtClean="0">
                <a:solidFill>
                  <a:schemeClr val="bg2">
                    <a:lumMod val="50000"/>
                  </a:schemeClr>
                </a:solidFill>
              </a:rPr>
              <a:t> </a:t>
            </a:r>
            <a:r>
              <a:rPr lang="en-GB" dirty="0" err="1" smtClean="0">
                <a:solidFill>
                  <a:schemeClr val="bg2">
                    <a:lumMod val="50000"/>
                  </a:schemeClr>
                </a:solidFill>
              </a:rPr>
              <a:t>ni’n</a:t>
            </a:r>
            <a:r>
              <a:rPr lang="en-GB" dirty="0" smtClean="0">
                <a:solidFill>
                  <a:schemeClr val="bg2">
                    <a:lumMod val="50000"/>
                  </a:schemeClr>
                </a:solidFill>
              </a:rPr>
              <a:t> </a:t>
            </a:r>
            <a:r>
              <a:rPr lang="en-GB" dirty="0" err="1" smtClean="0">
                <a:solidFill>
                  <a:schemeClr val="bg2">
                    <a:lumMod val="50000"/>
                  </a:schemeClr>
                </a:solidFill>
              </a:rPr>
              <a:t>chwilio</a:t>
            </a:r>
            <a:r>
              <a:rPr lang="en-GB" dirty="0" smtClean="0">
                <a:solidFill>
                  <a:schemeClr val="bg2">
                    <a:lumMod val="50000"/>
                  </a:schemeClr>
                </a:solidFill>
              </a:rPr>
              <a:t> am </a:t>
            </a:r>
            <a:r>
              <a:rPr lang="en-GB" dirty="0" err="1" smtClean="0">
                <a:solidFill>
                  <a:schemeClr val="bg2">
                    <a:lumMod val="50000"/>
                  </a:schemeClr>
                </a:solidFill>
              </a:rPr>
              <a:t>atebion</a:t>
            </a:r>
            <a:r>
              <a:rPr lang="en-GB" dirty="0" smtClean="0">
                <a:solidFill>
                  <a:schemeClr val="bg2">
                    <a:lumMod val="50000"/>
                  </a:schemeClr>
                </a:solidFill>
              </a:rPr>
              <a:t>? 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trefnu</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harchwiliadau</a:t>
            </a:r>
            <a:r>
              <a:rPr lang="en-GB" dirty="0" smtClean="0">
                <a:solidFill>
                  <a:schemeClr val="bg2">
                    <a:lumMod val="50000"/>
                  </a:schemeClr>
                </a:solidFill>
              </a:rPr>
              <a:t>? (</a:t>
            </a:r>
            <a:r>
              <a:rPr lang="en-GB" dirty="0" err="1" smtClean="0">
                <a:solidFill>
                  <a:schemeClr val="bg2">
                    <a:lumMod val="50000"/>
                  </a:schemeClr>
                </a:solidFill>
              </a:rPr>
              <a:t>e.e</a:t>
            </a:r>
            <a:r>
              <a:rPr lang="en-GB" dirty="0" smtClean="0">
                <a:solidFill>
                  <a:schemeClr val="bg2">
                    <a:lumMod val="50000"/>
                  </a:schemeClr>
                </a:solidFill>
              </a:rPr>
              <a:t>. </a:t>
            </a:r>
            <a:r>
              <a:rPr lang="en-GB" dirty="0" err="1">
                <a:solidFill>
                  <a:schemeClr val="bg2">
                    <a:lumMod val="50000"/>
                  </a:schemeClr>
                </a:solidFill>
              </a:rPr>
              <a:t>a</a:t>
            </a:r>
            <a:r>
              <a:rPr lang="en-GB" dirty="0" err="1" smtClean="0">
                <a:solidFill>
                  <a:schemeClr val="bg2">
                    <a:lumMod val="50000"/>
                  </a:schemeClr>
                </a:solidFill>
              </a:rPr>
              <a:t>mser</a:t>
            </a:r>
            <a:r>
              <a:rPr lang="en-GB" dirty="0" smtClean="0">
                <a:solidFill>
                  <a:schemeClr val="bg2">
                    <a:lumMod val="50000"/>
                  </a:schemeClr>
                </a:solidFill>
              </a:rPr>
              <a:t>, </a:t>
            </a:r>
            <a:r>
              <a:rPr lang="en-GB" dirty="0" err="1" smtClean="0">
                <a:solidFill>
                  <a:schemeClr val="bg2">
                    <a:lumMod val="50000"/>
                  </a:schemeClr>
                </a:solidFill>
              </a:rPr>
              <a:t>mynediad</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adnoddau</a:t>
            </a:r>
            <a:r>
              <a:rPr lang="en-GB" dirty="0" smtClean="0">
                <a:solidFill>
                  <a:schemeClr val="bg2">
                    <a:lumMod val="50000"/>
                  </a:schemeClr>
                </a:solidFill>
              </a:rPr>
              <a:t>, ac </a:t>
            </a:r>
            <a:r>
              <a:rPr lang="en-GB" dirty="0" err="1" smtClean="0">
                <a:solidFill>
                  <a:schemeClr val="bg2">
                    <a:lumMod val="50000"/>
                  </a:schemeClr>
                </a:solidFill>
              </a:rPr>
              <a:t>adrodd</a:t>
            </a:r>
            <a:r>
              <a:rPr lang="en-GB" dirty="0" smtClean="0">
                <a:solidFill>
                  <a:schemeClr val="bg2">
                    <a:lumMod val="50000"/>
                  </a:schemeClr>
                </a:solidFill>
              </a:rPr>
              <a:t> nôl?)</a:t>
            </a:r>
            <a:endParaRPr lang="en-GB" dirty="0">
              <a:solidFill>
                <a:schemeClr val="bg2">
                  <a:lumMod val="50000"/>
                </a:schemeClr>
              </a:solidFill>
            </a:endParaRPr>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do we expect to </a:t>
            </a:r>
            <a:r>
              <a:rPr lang="en-GB" b="1" dirty="0">
                <a:solidFill>
                  <a:schemeClr val="tx1"/>
                </a:solidFill>
              </a:rPr>
              <a:t>Learn</a:t>
            </a:r>
            <a:r>
              <a:rPr lang="en-GB" dirty="0">
                <a:solidFill>
                  <a:schemeClr val="tx1"/>
                </a:solidFill>
              </a:rPr>
              <a:t>? What have we </a:t>
            </a:r>
            <a:r>
              <a:rPr lang="en-GB" b="1" dirty="0">
                <a:solidFill>
                  <a:schemeClr val="tx1"/>
                </a:solidFill>
              </a:rPr>
              <a:t>Learned</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disgwyl</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  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wedi</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A </a:t>
            </a:r>
            <a:r>
              <a:rPr lang="en-GB" dirty="0">
                <a:solidFill>
                  <a:schemeClr val="tx1"/>
                </a:solidFill>
              </a:rPr>
              <a:t>How will we </a:t>
            </a:r>
            <a:r>
              <a:rPr lang="en-GB" b="1" dirty="0">
                <a:solidFill>
                  <a:schemeClr val="tx1"/>
                </a:solidFill>
              </a:rPr>
              <a:t>Apply</a:t>
            </a:r>
            <a:r>
              <a:rPr lang="en-GB" dirty="0">
                <a:solidFill>
                  <a:schemeClr val="tx1"/>
                </a:solidFill>
              </a:rPr>
              <a:t> what we have learned to other subjects? To our personal lives? To our next projects</a:t>
            </a:r>
            <a:r>
              <a:rPr lang="en-GB" dirty="0" smtClean="0">
                <a:solidFill>
                  <a:schemeClr val="tx1"/>
                </a:solidFill>
              </a:rPr>
              <a:t>? </a:t>
            </a:r>
            <a:r>
              <a:rPr lang="en-GB" dirty="0" smtClean="0">
                <a:solidFill>
                  <a:schemeClr val="bg2">
                    <a:lumMod val="50000"/>
                  </a:schemeClr>
                </a:solidFill>
              </a:rPr>
              <a:t>(Sut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cymhwyso’r</a:t>
            </a:r>
            <a:r>
              <a:rPr lang="en-GB" dirty="0" smtClean="0">
                <a:solidFill>
                  <a:schemeClr val="bg2">
                    <a:lumMod val="50000"/>
                  </a:schemeClr>
                </a:solidFill>
              </a:rPr>
              <a:t> </a:t>
            </a:r>
            <a:r>
              <a:rPr lang="en-GB" dirty="0" err="1" smtClean="0">
                <a:solidFill>
                  <a:schemeClr val="bg2">
                    <a:lumMod val="50000"/>
                  </a:schemeClr>
                </a:solidFill>
              </a:rPr>
              <a:t>hyn</a:t>
            </a:r>
            <a:r>
              <a:rPr lang="en-GB" dirty="0" smtClean="0">
                <a:solidFill>
                  <a:schemeClr val="bg2">
                    <a:lumMod val="50000"/>
                  </a:schemeClr>
                </a:solidFill>
              </a:rPr>
              <a:t> a </a:t>
            </a:r>
            <a:r>
              <a:rPr lang="en-GB" dirty="0" err="1" smtClean="0">
                <a:solidFill>
                  <a:schemeClr val="bg2">
                    <a:lumMod val="50000"/>
                  </a:schemeClr>
                </a:solidFill>
              </a:rPr>
              <a:t>ddysgom</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bynciau</a:t>
            </a:r>
            <a:r>
              <a:rPr lang="en-GB" dirty="0" smtClean="0">
                <a:solidFill>
                  <a:schemeClr val="bg2">
                    <a:lumMod val="50000"/>
                  </a:schemeClr>
                </a:solidFill>
              </a:rPr>
              <a:t> </a:t>
            </a:r>
            <a:r>
              <a:rPr lang="en-GB" dirty="0" err="1" smtClean="0">
                <a:solidFill>
                  <a:schemeClr val="bg2">
                    <a:lumMod val="50000"/>
                  </a:schemeClr>
                </a:solidFill>
              </a:rPr>
              <a:t>eraill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bywydau</a:t>
            </a:r>
            <a:r>
              <a:rPr lang="en-GB" dirty="0" smtClean="0">
                <a:solidFill>
                  <a:schemeClr val="bg2">
                    <a:lumMod val="50000"/>
                  </a:schemeClr>
                </a:solidFill>
              </a:rPr>
              <a:t> </a:t>
            </a:r>
            <a:r>
              <a:rPr lang="en-GB" dirty="0" err="1" smtClean="0">
                <a:solidFill>
                  <a:schemeClr val="bg2">
                    <a:lumMod val="50000"/>
                  </a:schemeClr>
                </a:solidFill>
              </a:rPr>
              <a:t>personol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prosiectau</a:t>
            </a:r>
            <a:r>
              <a:rPr lang="en-GB" dirty="0" smtClean="0">
                <a:solidFill>
                  <a:schemeClr val="bg2">
                    <a:lumMod val="50000"/>
                  </a:schemeClr>
                </a:solidFill>
              </a:rPr>
              <a:t> </a:t>
            </a:r>
            <a:r>
              <a:rPr lang="en-GB" dirty="0" err="1" smtClean="0">
                <a:solidFill>
                  <a:schemeClr val="bg2">
                    <a:lumMod val="50000"/>
                  </a:schemeClr>
                </a:solidFill>
              </a:rPr>
              <a:t>nesaf</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do we have after our enquiry</a:t>
            </a:r>
            <a:r>
              <a:rPr lang="en-GB" dirty="0" smtClean="0">
                <a:solidFill>
                  <a:schemeClr val="tx1"/>
                </a:solidFill>
              </a:rPr>
              <a:t>? </a:t>
            </a:r>
            <a:r>
              <a:rPr lang="en-GB" dirty="0" smtClean="0">
                <a:solidFill>
                  <a:schemeClr val="bg2">
                    <a:lumMod val="50000"/>
                  </a:schemeClr>
                </a:solidFill>
              </a:rPr>
              <a:t>(Pa </a:t>
            </a:r>
            <a:r>
              <a:rPr lang="en-GB" dirty="0" err="1" smtClean="0">
                <a:solidFill>
                  <a:schemeClr val="bg2">
                    <a:lumMod val="50000"/>
                  </a:schemeClr>
                </a:solidFill>
              </a:rPr>
              <a:t>gwestiynau</a:t>
            </a:r>
            <a:r>
              <a:rPr lang="en-GB" dirty="0" smtClean="0">
                <a:solidFill>
                  <a:schemeClr val="bg2">
                    <a:lumMod val="50000"/>
                  </a:schemeClr>
                </a:solidFill>
              </a:rPr>
              <a:t> </a:t>
            </a:r>
            <a:r>
              <a:rPr lang="en-GB" dirty="0" err="1" smtClean="0">
                <a:solidFill>
                  <a:schemeClr val="bg2">
                    <a:lumMod val="50000"/>
                  </a:schemeClr>
                </a:solidFill>
              </a:rPr>
              <a:t>newydd</a:t>
            </a:r>
            <a:r>
              <a:rPr lang="en-GB" dirty="0" smtClean="0">
                <a:solidFill>
                  <a:schemeClr val="bg2">
                    <a:lumMod val="50000"/>
                  </a:schemeClr>
                </a:solidFill>
              </a:rPr>
              <a:t> </a:t>
            </a:r>
            <a:r>
              <a:rPr lang="en-GB" dirty="0" err="1" smtClean="0">
                <a:solidFill>
                  <a:schemeClr val="bg2">
                    <a:lumMod val="50000"/>
                  </a:schemeClr>
                </a:solidFill>
              </a:rPr>
              <a:t>sydd</a:t>
            </a:r>
            <a:r>
              <a:rPr lang="en-GB" dirty="0" smtClean="0">
                <a:solidFill>
                  <a:schemeClr val="bg2">
                    <a:lumMod val="50000"/>
                  </a:schemeClr>
                </a:solidFill>
              </a:rPr>
              <a:t> </a:t>
            </a:r>
            <a:r>
              <a:rPr lang="en-GB" dirty="0" err="1" smtClean="0">
                <a:solidFill>
                  <a:schemeClr val="bg2">
                    <a:lumMod val="50000"/>
                  </a:schemeClr>
                </a:solidFill>
              </a:rPr>
              <a:t>gennym</a:t>
            </a:r>
            <a:r>
              <a:rPr lang="en-GB" dirty="0" smtClean="0">
                <a:solidFill>
                  <a:schemeClr val="bg2">
                    <a:lumMod val="50000"/>
                  </a:schemeClr>
                </a:solidFill>
              </a:rPr>
              <a:t> </a:t>
            </a:r>
            <a:r>
              <a:rPr lang="en-GB" dirty="0" err="1" smtClean="0">
                <a:solidFill>
                  <a:schemeClr val="bg2">
                    <a:lumMod val="50000"/>
                  </a:schemeClr>
                </a:solidFill>
              </a:rPr>
              <a:t>ar</a:t>
            </a:r>
            <a:r>
              <a:rPr lang="en-GB" dirty="0" smtClean="0">
                <a:solidFill>
                  <a:schemeClr val="bg2">
                    <a:lumMod val="50000"/>
                  </a:schemeClr>
                </a:solidFill>
              </a:rPr>
              <a:t> </a:t>
            </a:r>
            <a:r>
              <a:rPr lang="en-GB" dirty="0" err="1" smtClean="0">
                <a:solidFill>
                  <a:schemeClr val="bg2">
                    <a:lumMod val="50000"/>
                  </a:schemeClr>
                </a:solidFill>
              </a:rPr>
              <a:t>ôl</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hymholiad</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endParaRPr lang="en-GB" b="1" dirty="0">
              <a:solidFill>
                <a:schemeClr val="tx1"/>
              </a:solidFill>
            </a:endParaRPr>
          </a:p>
          <a:p>
            <a:pPr>
              <a:buFont typeface="Wingdings" panose="05000000000000000000" pitchFamily="2" charset="2"/>
              <a:buChar char="§"/>
            </a:pPr>
            <a:endParaRPr lang="en-GB" b="1" dirty="0">
              <a:solidFill>
                <a:schemeClr val="tx1"/>
              </a:solidFill>
            </a:endParaRPr>
          </a:p>
          <a:p>
            <a:endParaRPr lang="en-GB" dirty="0"/>
          </a:p>
        </p:txBody>
      </p:sp>
    </p:spTree>
    <p:extLst>
      <p:ext uri="{BB962C8B-B14F-4D97-AF65-F5344CB8AC3E}">
        <p14:creationId xmlns:p14="http://schemas.microsoft.com/office/powerpoint/2010/main" val="50175556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meddwl</a:t>
            </a:r>
            <a:r>
              <a:rPr lang="en-GB" sz="4000" b="1" dirty="0" smtClean="0">
                <a:solidFill>
                  <a:schemeClr val="tx1"/>
                </a:solidFill>
              </a:rPr>
              <a:t> DSY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ymholiadau’r</a:t>
            </a:r>
            <a:r>
              <a:rPr lang="en-GB" sz="4000" b="1" dirty="0" smtClean="0">
                <a:solidFill>
                  <a:schemeClr val="tx1"/>
                </a:solidFill>
              </a:rPr>
              <a:t> plant</a:t>
            </a:r>
            <a:endParaRPr lang="en-GB" sz="4000" dirty="0">
              <a:solidFill>
                <a:schemeClr val="tx1"/>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sz="2400" b="1" dirty="0" smtClean="0">
                <a:solidFill>
                  <a:schemeClr val="tx1"/>
                </a:solidFill>
              </a:rPr>
              <a:t>K</a:t>
            </a:r>
            <a:r>
              <a:rPr lang="en-GB" sz="2400" dirty="0">
                <a:solidFill>
                  <a:schemeClr val="tx1"/>
                </a:solidFill>
              </a:rPr>
              <a:t> </a:t>
            </a:r>
            <a:r>
              <a:rPr lang="en-GB" sz="2400" dirty="0" smtClean="0">
                <a:solidFill>
                  <a:schemeClr val="tx1"/>
                </a:solidFill>
              </a:rPr>
              <a:t> Beth </a:t>
            </a:r>
            <a:r>
              <a:rPr lang="en-GB" sz="2400" dirty="0">
                <a:solidFill>
                  <a:schemeClr val="tx1"/>
                </a:solidFill>
              </a:rPr>
              <a:t>y </a:t>
            </a:r>
            <a:r>
              <a:rPr lang="en-GB" sz="2400" dirty="0" err="1" smtClean="0">
                <a:solidFill>
                  <a:schemeClr val="tx1"/>
                </a:solidFill>
              </a:rPr>
              <a:t>tybiaf</a:t>
            </a:r>
            <a:r>
              <a:rPr lang="en-GB" sz="2400" dirty="0" smtClean="0">
                <a:solidFill>
                  <a:schemeClr val="tx1"/>
                </a:solidFill>
              </a:rPr>
              <a:t> y </a:t>
            </a:r>
            <a:r>
              <a:rPr lang="en-GB" sz="2400" dirty="0" err="1" smtClean="0">
                <a:solidFill>
                  <a:schemeClr val="tx1"/>
                </a:solidFill>
              </a:rPr>
              <a:t>gwn</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barod</a:t>
            </a:r>
            <a:r>
              <a:rPr lang="en-GB" sz="2400" dirty="0" smtClean="0">
                <a:solidFill>
                  <a:schemeClr val="tx1"/>
                </a:solidFill>
              </a:rPr>
              <a:t> am </a:t>
            </a:r>
            <a:r>
              <a:rPr lang="en-GB" sz="2400" dirty="0">
                <a:solidFill>
                  <a:schemeClr val="tx1"/>
                </a:solidFill>
              </a:rPr>
              <a:t>y </a:t>
            </a:r>
            <a:r>
              <a:rPr lang="en-GB" sz="2400" dirty="0" err="1">
                <a:solidFill>
                  <a:schemeClr val="tx1"/>
                </a:solidFill>
              </a:rPr>
              <a:t>pwnc</a:t>
            </a:r>
            <a:r>
              <a:rPr lang="en-GB" sz="2400" dirty="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helpu</a:t>
            </a:r>
            <a:r>
              <a:rPr lang="en-GB" sz="2400" dirty="0" smtClean="0">
                <a:solidFill>
                  <a:schemeClr val="tx1"/>
                </a:solidFill>
              </a:rPr>
              <a:t> </a:t>
            </a:r>
            <a:r>
              <a:rPr lang="en-GB" sz="2400" dirty="0" err="1" smtClean="0">
                <a:solidFill>
                  <a:schemeClr val="tx1"/>
                </a:solidFill>
              </a:rPr>
              <a:t>fy</a:t>
            </a:r>
            <a:r>
              <a:rPr lang="en-GB" sz="2400" dirty="0" smtClean="0">
                <a:solidFill>
                  <a:schemeClr val="tx1"/>
                </a:solidFill>
              </a:rPr>
              <a:t> </a:t>
            </a:r>
            <a:r>
              <a:rPr lang="en-GB" sz="2400" dirty="0" err="1" smtClean="0">
                <a:solidFill>
                  <a:schemeClr val="tx1"/>
                </a:solidFill>
              </a:rPr>
              <a:t>meddwl</a:t>
            </a:r>
            <a:r>
              <a:rPr lang="en-GB" sz="2400" dirty="0" smtClean="0">
                <a:solidFill>
                  <a:schemeClr val="tx1"/>
                </a:solidFill>
              </a:rPr>
              <a:t>? – </a:t>
            </a:r>
            <a:r>
              <a:rPr lang="en-GB" sz="2400" dirty="0" err="1" smtClean="0">
                <a:solidFill>
                  <a:schemeClr val="tx1"/>
                </a:solidFill>
              </a:rPr>
              <a:t>Profiad</a:t>
            </a:r>
            <a:r>
              <a:rPr lang="en-GB" sz="2400" dirty="0" smtClean="0">
                <a:solidFill>
                  <a:schemeClr val="tx1"/>
                </a:solidFill>
              </a:rPr>
              <a:t> </a:t>
            </a:r>
            <a:r>
              <a:rPr lang="en-GB" sz="2400" dirty="0" err="1" smtClean="0">
                <a:solidFill>
                  <a:schemeClr val="tx1"/>
                </a:solidFill>
              </a:rPr>
              <a:t>ysgol</a:t>
            </a:r>
            <a:r>
              <a:rPr lang="en-GB" sz="2400" dirty="0" smtClean="0">
                <a:solidFill>
                  <a:schemeClr val="tx1"/>
                </a:solidFill>
              </a:rPr>
              <a:t>, </a:t>
            </a:r>
            <a:r>
              <a:rPr lang="en-GB" sz="2400" dirty="0" err="1" smtClean="0">
                <a:solidFill>
                  <a:schemeClr val="tx1"/>
                </a:solidFill>
              </a:rPr>
              <a:t>diddordeb</a:t>
            </a:r>
            <a:r>
              <a:rPr lang="en-GB" sz="2400" dirty="0" smtClean="0">
                <a:solidFill>
                  <a:schemeClr val="tx1"/>
                </a:solidFill>
              </a:rPr>
              <a:t> </a:t>
            </a:r>
            <a:r>
              <a:rPr lang="en-GB" sz="2400" dirty="0" err="1" smtClean="0">
                <a:solidFill>
                  <a:schemeClr val="tx1"/>
                </a:solidFill>
              </a:rPr>
              <a:t>personol</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y </a:t>
            </a:r>
            <a:r>
              <a:rPr lang="en-GB" sz="2400" dirty="0" err="1" smtClean="0">
                <a:solidFill>
                  <a:schemeClr val="tx1"/>
                </a:solidFill>
              </a:rPr>
              <a:t>thema</a:t>
            </a:r>
            <a:r>
              <a:rPr lang="en-GB" sz="2400" dirty="0" smtClean="0">
                <a:solidFill>
                  <a:schemeClr val="tx1"/>
                </a:solidFill>
              </a:rPr>
              <a:t>/</a:t>
            </a:r>
            <a:r>
              <a:rPr lang="en-GB" sz="2400" dirty="0" err="1" smtClean="0">
                <a:solidFill>
                  <a:schemeClr val="tx1"/>
                </a:solidFill>
              </a:rPr>
              <a:t>sbardun</a:t>
            </a:r>
            <a:r>
              <a:rPr lang="en-GB" sz="2400" dirty="0">
                <a:solidFill>
                  <a:schemeClr val="tx1"/>
                </a:solidFill>
              </a:rPr>
              <a:t>.</a:t>
            </a:r>
            <a:endParaRPr lang="en-GB" sz="2400" dirty="0" smtClean="0">
              <a:solidFill>
                <a:schemeClr val="tx1"/>
              </a:solidFill>
            </a:endParaRPr>
          </a:p>
          <a:p>
            <a:pPr>
              <a:buFont typeface="Wingdings" panose="05000000000000000000" pitchFamily="2" charset="2"/>
              <a:buChar char="§"/>
            </a:pPr>
            <a:r>
              <a:rPr lang="en-GB" sz="2400" b="1" dirty="0" smtClean="0">
                <a:solidFill>
                  <a:schemeClr val="tx1"/>
                </a:solidFill>
              </a:rPr>
              <a:t> </a:t>
            </a:r>
            <a:r>
              <a:rPr lang="en-GB" sz="2400" b="1" dirty="0">
                <a:solidFill>
                  <a:srgbClr val="FF0000"/>
                </a:solidFill>
              </a:rPr>
              <a:t>W</a:t>
            </a:r>
            <a:r>
              <a:rPr lang="en-GB" sz="2400" dirty="0">
                <a:solidFill>
                  <a:srgbClr val="FF0000"/>
                </a:solidFill>
              </a:rPr>
              <a:t> </a:t>
            </a:r>
            <a:r>
              <a:rPr lang="en-GB" sz="2400" dirty="0" smtClean="0">
                <a:solidFill>
                  <a:srgbClr val="FF0000"/>
                </a:solidFill>
              </a:rPr>
              <a:t>Beth </a:t>
            </a:r>
            <a:r>
              <a:rPr lang="en-GB" sz="2400" dirty="0" err="1" smtClean="0">
                <a:solidFill>
                  <a:srgbClr val="FF0000"/>
                </a:solidFill>
              </a:rPr>
              <a:t>ydw</a:t>
            </a:r>
            <a:r>
              <a:rPr lang="en-GB" sz="2400" dirty="0" smtClean="0">
                <a:solidFill>
                  <a:srgbClr val="FF0000"/>
                </a:solidFill>
              </a:rPr>
              <a:t> </a:t>
            </a:r>
            <a:r>
              <a:rPr lang="en-GB" sz="2400" dirty="0" err="1" smtClean="0">
                <a:solidFill>
                  <a:srgbClr val="FF0000"/>
                </a:solidFill>
              </a:rPr>
              <a:t>i</a:t>
            </a:r>
            <a:r>
              <a:rPr lang="en-GB" sz="2400" dirty="0" smtClean="0">
                <a:solidFill>
                  <a:srgbClr val="FF0000"/>
                </a:solidFill>
              </a:rPr>
              <a:t> </a:t>
            </a:r>
            <a:r>
              <a:rPr lang="en-GB" sz="2400" dirty="0">
                <a:solidFill>
                  <a:srgbClr val="FF0000"/>
                </a:solidFill>
              </a:rPr>
              <a:t>am/</a:t>
            </a:r>
            <a:r>
              <a:rPr lang="en-GB" sz="2400" dirty="0" err="1">
                <a:solidFill>
                  <a:srgbClr val="FF0000"/>
                </a:solidFill>
              </a:rPr>
              <a:t>angen</a:t>
            </a:r>
            <a:r>
              <a:rPr lang="en-GB" sz="2400" dirty="0">
                <a:solidFill>
                  <a:srgbClr val="FF0000"/>
                </a:solidFill>
              </a:rPr>
              <a:t> </a:t>
            </a:r>
            <a:r>
              <a:rPr lang="en-GB" sz="2400" dirty="0" err="1">
                <a:solidFill>
                  <a:srgbClr val="FF0000"/>
                </a:solidFill>
              </a:rPr>
              <a:t>darganfod</a:t>
            </a:r>
            <a:r>
              <a:rPr lang="en-GB" sz="2400" dirty="0">
                <a:solidFill>
                  <a:srgbClr val="FF0000"/>
                </a:solidFill>
              </a:rPr>
              <a:t> </a:t>
            </a:r>
            <a:r>
              <a:rPr lang="en-GB" sz="2400" dirty="0" err="1" smtClean="0">
                <a:solidFill>
                  <a:srgbClr val="FF0000"/>
                </a:solidFill>
              </a:rPr>
              <a:t>er</a:t>
            </a:r>
            <a:r>
              <a:rPr lang="en-GB" sz="2400" dirty="0" smtClean="0">
                <a:solidFill>
                  <a:srgbClr val="FF0000"/>
                </a:solidFill>
              </a:rPr>
              <a:t> </a:t>
            </a:r>
            <a:r>
              <a:rPr lang="en-GB" sz="2400" dirty="0" err="1" smtClean="0">
                <a:solidFill>
                  <a:srgbClr val="FF0000"/>
                </a:solidFill>
              </a:rPr>
              <a:t>mwyn</a:t>
            </a:r>
            <a:r>
              <a:rPr lang="en-GB" sz="2400" dirty="0" smtClean="0">
                <a:solidFill>
                  <a:srgbClr val="FF0000"/>
                </a:solidFill>
              </a:rPr>
              <a:t> </a:t>
            </a:r>
            <a:r>
              <a:rPr lang="en-GB" sz="2400" dirty="0" err="1" smtClean="0">
                <a:solidFill>
                  <a:srgbClr val="FF0000"/>
                </a:solidFill>
              </a:rPr>
              <a:t>gwneud</a:t>
            </a:r>
            <a:r>
              <a:rPr lang="en-GB" sz="2400" dirty="0" smtClean="0">
                <a:solidFill>
                  <a:srgbClr val="FF0000"/>
                </a:solidFill>
              </a:rPr>
              <a:t> </a:t>
            </a:r>
            <a:r>
              <a:rPr lang="en-GB" sz="2400" dirty="0" err="1" smtClean="0">
                <a:solidFill>
                  <a:srgbClr val="FF0000"/>
                </a:solidFill>
              </a:rPr>
              <a:t>dewisiadau</a:t>
            </a:r>
            <a:r>
              <a:rPr lang="en-GB" sz="2400" dirty="0" smtClean="0">
                <a:solidFill>
                  <a:srgbClr val="FF0000"/>
                </a:solidFill>
              </a:rPr>
              <a:t> </a:t>
            </a:r>
            <a:r>
              <a:rPr lang="en-GB" sz="2400" dirty="0" err="1" smtClean="0">
                <a:solidFill>
                  <a:srgbClr val="FF0000"/>
                </a:solidFill>
              </a:rPr>
              <a:t>cynllunio</a:t>
            </a:r>
            <a:r>
              <a:rPr lang="en-GB" sz="2400" dirty="0" smtClean="0">
                <a:solidFill>
                  <a:srgbClr val="FF0000"/>
                </a:solidFill>
              </a:rPr>
              <a:t> </a:t>
            </a:r>
            <a:r>
              <a:rPr lang="en-GB" sz="2400" dirty="0" err="1" smtClean="0">
                <a:solidFill>
                  <a:srgbClr val="FF0000"/>
                </a:solidFill>
              </a:rPr>
              <a:t>ar</a:t>
            </a:r>
            <a:r>
              <a:rPr lang="en-GB" sz="2400" dirty="0" smtClean="0">
                <a:solidFill>
                  <a:srgbClr val="FF0000"/>
                </a:solidFill>
              </a:rPr>
              <a:t> </a:t>
            </a:r>
            <a:r>
              <a:rPr lang="en-GB" sz="2400" dirty="0" err="1" smtClean="0">
                <a:solidFill>
                  <a:srgbClr val="FF0000"/>
                </a:solidFill>
              </a:rPr>
              <a:t>gyfer</a:t>
            </a:r>
            <a:r>
              <a:rPr lang="en-GB" sz="2400" dirty="0" smtClean="0">
                <a:solidFill>
                  <a:srgbClr val="FF0000"/>
                </a:solidFill>
              </a:rPr>
              <a:t> </a:t>
            </a:r>
            <a:r>
              <a:rPr lang="en-GB" sz="2400" dirty="0" err="1" smtClean="0">
                <a:solidFill>
                  <a:srgbClr val="FF0000"/>
                </a:solidFill>
              </a:rPr>
              <a:t>profiadau</a:t>
            </a:r>
            <a:r>
              <a:rPr lang="en-GB" sz="2400" dirty="0" smtClean="0">
                <a:solidFill>
                  <a:srgbClr val="FF0000"/>
                </a:solidFill>
              </a:rPr>
              <a:t> </a:t>
            </a:r>
            <a:r>
              <a:rPr lang="en-GB" sz="2400" dirty="0" err="1" smtClean="0">
                <a:solidFill>
                  <a:srgbClr val="FF0000"/>
                </a:solidFill>
              </a:rPr>
              <a:t>ymholi</a:t>
            </a:r>
            <a:r>
              <a:rPr lang="en-GB" sz="2400" dirty="0" smtClean="0">
                <a:solidFill>
                  <a:srgbClr val="FF0000"/>
                </a:solidFill>
              </a:rPr>
              <a:t> </a:t>
            </a:r>
            <a:r>
              <a:rPr lang="en-GB" sz="2400" dirty="0" err="1" smtClean="0">
                <a:solidFill>
                  <a:srgbClr val="FF0000"/>
                </a:solidFill>
              </a:rPr>
              <a:t>i’r</a:t>
            </a:r>
            <a:r>
              <a:rPr lang="en-GB" sz="2400" dirty="0" smtClean="0">
                <a:solidFill>
                  <a:srgbClr val="FF0000"/>
                </a:solidFill>
              </a:rPr>
              <a:t> plant? A </a:t>
            </a:r>
            <a:r>
              <a:rPr lang="en-GB" sz="2400" dirty="0" err="1" smtClean="0">
                <a:solidFill>
                  <a:srgbClr val="FF0000"/>
                </a:solidFill>
              </a:rPr>
              <a:t>allaf</a:t>
            </a:r>
            <a:r>
              <a:rPr lang="en-GB" sz="2400" dirty="0" smtClean="0">
                <a:solidFill>
                  <a:srgbClr val="FF0000"/>
                </a:solidFill>
              </a:rPr>
              <a:t> </a:t>
            </a:r>
            <a:r>
              <a:rPr lang="en-GB" sz="2400" dirty="0" err="1" smtClean="0">
                <a:solidFill>
                  <a:srgbClr val="FF0000"/>
                </a:solidFill>
              </a:rPr>
              <a:t>feddwl</a:t>
            </a:r>
            <a:r>
              <a:rPr lang="en-GB" sz="2400" dirty="0" smtClean="0">
                <a:solidFill>
                  <a:srgbClr val="FF0000"/>
                </a:solidFill>
              </a:rPr>
              <a:t> am </a:t>
            </a:r>
            <a:r>
              <a:rPr lang="en-GB" sz="2400" dirty="0" err="1" smtClean="0">
                <a:solidFill>
                  <a:srgbClr val="FF0000"/>
                </a:solidFill>
              </a:rPr>
              <a:t>ystod</a:t>
            </a:r>
            <a:r>
              <a:rPr lang="en-GB" sz="2400" dirty="0" smtClean="0">
                <a:solidFill>
                  <a:srgbClr val="FF0000"/>
                </a:solidFill>
              </a:rPr>
              <a:t> o </a:t>
            </a:r>
            <a:r>
              <a:rPr lang="en-GB" sz="2400" dirty="0" err="1" smtClean="0">
                <a:solidFill>
                  <a:srgbClr val="FF0000"/>
                </a:solidFill>
              </a:rPr>
              <a:t>gwestiynau</a:t>
            </a:r>
            <a:r>
              <a:rPr lang="en-GB" sz="2400" dirty="0" smtClean="0">
                <a:solidFill>
                  <a:srgbClr val="FF0000"/>
                </a:solidFill>
              </a:rPr>
              <a:t> </a:t>
            </a:r>
            <a:r>
              <a:rPr lang="en-GB" sz="2400" dirty="0" err="1" smtClean="0">
                <a:solidFill>
                  <a:srgbClr val="FF0000"/>
                </a:solidFill>
              </a:rPr>
              <a:t>ymholi</a:t>
            </a:r>
            <a:r>
              <a:rPr lang="en-GB" sz="2400" dirty="0" smtClean="0">
                <a:solidFill>
                  <a:srgbClr val="FF0000"/>
                </a:solidFill>
              </a:rPr>
              <a:t> </a:t>
            </a:r>
            <a:r>
              <a:rPr lang="en-GB" sz="2400" dirty="0" err="1" smtClean="0">
                <a:solidFill>
                  <a:srgbClr val="FF0000"/>
                </a:solidFill>
              </a:rPr>
              <a:t>gwyddonol</a:t>
            </a:r>
            <a:r>
              <a:rPr lang="en-GB" sz="2400" dirty="0" smtClean="0">
                <a:solidFill>
                  <a:srgbClr val="FF0000"/>
                </a:solidFill>
              </a:rPr>
              <a:t> </a:t>
            </a:r>
            <a:r>
              <a:rPr lang="en-GB" sz="2400" dirty="0" err="1" smtClean="0">
                <a:solidFill>
                  <a:srgbClr val="FF0000"/>
                </a:solidFill>
              </a:rPr>
              <a:t>posibl</a:t>
            </a:r>
            <a:r>
              <a:rPr lang="en-GB" sz="2400" dirty="0" smtClean="0">
                <a:solidFill>
                  <a:srgbClr val="FF0000"/>
                </a:solidFill>
              </a:rPr>
              <a:t> </a:t>
            </a:r>
            <a:r>
              <a:rPr lang="en-GB" sz="2400" dirty="0" err="1">
                <a:solidFill>
                  <a:srgbClr val="FF0000"/>
                </a:solidFill>
              </a:rPr>
              <a:t>fy</a:t>
            </a:r>
            <a:r>
              <a:rPr lang="en-GB" sz="2400" dirty="0">
                <a:solidFill>
                  <a:srgbClr val="FF0000"/>
                </a:solidFill>
              </a:rPr>
              <a:t> </a:t>
            </a:r>
            <a:r>
              <a:rPr lang="en-GB" sz="2400" dirty="0" err="1">
                <a:solidFill>
                  <a:srgbClr val="FF0000"/>
                </a:solidFill>
              </a:rPr>
              <a:t>hunan</a:t>
            </a:r>
            <a:r>
              <a:rPr lang="en-GB" sz="2400" dirty="0">
                <a:solidFill>
                  <a:srgbClr val="FF0000"/>
                </a:solidFill>
              </a:rPr>
              <a:t> </a:t>
            </a:r>
            <a:r>
              <a:rPr lang="en-GB" sz="2400" dirty="0" err="1" smtClean="0">
                <a:solidFill>
                  <a:srgbClr val="FF0000"/>
                </a:solidFill>
              </a:rPr>
              <a:t>i</a:t>
            </a:r>
            <a:r>
              <a:rPr lang="en-GB" sz="2400" dirty="0" smtClean="0">
                <a:solidFill>
                  <a:srgbClr val="FF0000"/>
                </a:solidFill>
              </a:rPr>
              <a:t> </a:t>
            </a:r>
            <a:r>
              <a:rPr lang="en-GB" sz="2400" dirty="0" err="1" smtClean="0">
                <a:solidFill>
                  <a:srgbClr val="FF0000"/>
                </a:solidFill>
              </a:rPr>
              <a:t>hyrwyddo</a:t>
            </a:r>
            <a:r>
              <a:rPr lang="en-GB" sz="2400" dirty="0" smtClean="0">
                <a:solidFill>
                  <a:srgbClr val="FF0000"/>
                </a:solidFill>
              </a:rPr>
              <a:t> </a:t>
            </a:r>
            <a:r>
              <a:rPr lang="en-GB" sz="2400" dirty="0" err="1" smtClean="0">
                <a:solidFill>
                  <a:srgbClr val="FF0000"/>
                </a:solidFill>
              </a:rPr>
              <a:t>llwyddiant</a:t>
            </a:r>
            <a:r>
              <a:rPr lang="en-GB" sz="2400" dirty="0" smtClean="0">
                <a:solidFill>
                  <a:srgbClr val="FF0000"/>
                </a:solidFill>
              </a:rPr>
              <a:t> </a:t>
            </a:r>
            <a:r>
              <a:rPr lang="en-GB" sz="2400" dirty="0" err="1" smtClean="0">
                <a:solidFill>
                  <a:srgbClr val="FF0000"/>
                </a:solidFill>
              </a:rPr>
              <a:t>ymholiadau’r</a:t>
            </a:r>
            <a:r>
              <a:rPr lang="en-GB" sz="2400" dirty="0" smtClean="0">
                <a:solidFill>
                  <a:srgbClr val="FF0000"/>
                </a:solidFill>
              </a:rPr>
              <a:t> plant? </a:t>
            </a:r>
          </a:p>
          <a:p>
            <a:pPr>
              <a:buFont typeface="Wingdings" panose="05000000000000000000" pitchFamily="2" charset="2"/>
              <a:buChar char="§"/>
            </a:pPr>
            <a:r>
              <a:rPr lang="en-GB" sz="2400" b="1" dirty="0" smtClean="0">
                <a:solidFill>
                  <a:schemeClr val="tx1"/>
                </a:solidFill>
              </a:rPr>
              <a:t>H </a:t>
            </a:r>
            <a:r>
              <a:rPr lang="en-GB" sz="2400" dirty="0" smtClean="0">
                <a:solidFill>
                  <a:schemeClr val="tx1"/>
                </a:solidFill>
              </a:rPr>
              <a:t>Sut </a:t>
            </a:r>
            <a:r>
              <a:rPr lang="en-GB" sz="2400" dirty="0">
                <a:solidFill>
                  <a:schemeClr val="tx1"/>
                </a:solidFill>
              </a:rPr>
              <a:t>a </a:t>
            </a:r>
            <a:r>
              <a:rPr lang="en-GB" sz="2400" dirty="0" err="1">
                <a:solidFill>
                  <a:schemeClr val="tx1"/>
                </a:solidFill>
              </a:rPr>
              <a:t>ble</a:t>
            </a:r>
            <a:r>
              <a:rPr lang="en-GB" sz="2400" dirty="0">
                <a:solidFill>
                  <a:schemeClr val="tx1"/>
                </a:solidFill>
              </a:rPr>
              <a:t> </a:t>
            </a:r>
            <a:r>
              <a:rPr lang="en-GB" sz="2400" dirty="0" err="1" smtClean="0">
                <a:solidFill>
                  <a:schemeClr val="tx1"/>
                </a:solidFill>
              </a:rPr>
              <a:t>fyddaf</a:t>
            </a:r>
            <a:r>
              <a:rPr lang="en-GB" sz="2400" dirty="0" smtClean="0">
                <a:solidFill>
                  <a:schemeClr val="tx1"/>
                </a:solidFill>
              </a:rPr>
              <a:t> </a:t>
            </a:r>
            <a:r>
              <a:rPr lang="en-GB" sz="2400" dirty="0" err="1" smtClean="0">
                <a:solidFill>
                  <a:schemeClr val="tx1"/>
                </a:solidFill>
              </a:rPr>
              <a:t>i’n</a:t>
            </a:r>
            <a:r>
              <a:rPr lang="en-GB" sz="2400" dirty="0" smtClean="0">
                <a:solidFill>
                  <a:schemeClr val="tx1"/>
                </a:solidFill>
              </a:rPr>
              <a:t> </a:t>
            </a:r>
            <a:r>
              <a:rPr lang="en-GB" sz="2400" dirty="0" err="1">
                <a:solidFill>
                  <a:schemeClr val="tx1"/>
                </a:solidFill>
              </a:rPr>
              <a:t>chwilio</a:t>
            </a:r>
            <a:r>
              <a:rPr lang="en-GB" sz="2400" dirty="0">
                <a:solidFill>
                  <a:schemeClr val="tx1"/>
                </a:solidFill>
              </a:rPr>
              <a:t> am </a:t>
            </a:r>
            <a:r>
              <a:rPr lang="en-GB" sz="2400" dirty="0" err="1" smtClean="0">
                <a:solidFill>
                  <a:schemeClr val="tx1"/>
                </a:solidFill>
              </a:rPr>
              <a:t>wybodaeth</a:t>
            </a:r>
            <a:r>
              <a:rPr lang="en-GB" sz="2400" dirty="0" smtClean="0">
                <a:solidFill>
                  <a:schemeClr val="tx1"/>
                </a:solidFill>
              </a:rPr>
              <a:t>/</a:t>
            </a:r>
            <a:r>
              <a:rPr lang="en-GB" sz="2400" dirty="0" err="1" smtClean="0">
                <a:solidFill>
                  <a:schemeClr val="tx1"/>
                </a:solidFill>
              </a:rPr>
              <a:t>adnoddau</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hyrwyddo</a:t>
            </a:r>
            <a:r>
              <a:rPr lang="en-GB" sz="2400" dirty="0" smtClean="0">
                <a:solidFill>
                  <a:schemeClr val="tx1"/>
                </a:solidFill>
              </a:rPr>
              <a:t> </a:t>
            </a:r>
            <a:r>
              <a:rPr lang="en-GB" sz="2400" dirty="0" err="1" smtClean="0">
                <a:solidFill>
                  <a:schemeClr val="tx1"/>
                </a:solidFill>
              </a:rPr>
              <a:t>ymholiadau’r</a:t>
            </a:r>
            <a:r>
              <a:rPr lang="en-GB" sz="2400" dirty="0" smtClean="0">
                <a:solidFill>
                  <a:schemeClr val="tx1"/>
                </a:solidFill>
              </a:rPr>
              <a:t> plant? </a:t>
            </a:r>
            <a:r>
              <a:rPr lang="en-GB" sz="2400" dirty="0">
                <a:solidFill>
                  <a:schemeClr val="tx1"/>
                </a:solidFill>
              </a:rPr>
              <a:t>Sut y </a:t>
            </a:r>
            <a:r>
              <a:rPr lang="en-GB" sz="2400" dirty="0" err="1" smtClean="0">
                <a:solidFill>
                  <a:schemeClr val="tx1"/>
                </a:solidFill>
              </a:rPr>
              <a:t>byddaf</a:t>
            </a:r>
            <a:r>
              <a:rPr lang="en-GB" sz="2400" dirty="0" smtClean="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trefnu</a:t>
            </a:r>
            <a:r>
              <a:rPr lang="en-GB" sz="2400" dirty="0">
                <a:solidFill>
                  <a:schemeClr val="tx1"/>
                </a:solidFill>
              </a:rPr>
              <a:t> </a:t>
            </a:r>
            <a:r>
              <a:rPr lang="en-GB" sz="2400" dirty="0" err="1">
                <a:solidFill>
                  <a:schemeClr val="tx1"/>
                </a:solidFill>
              </a:rPr>
              <a:t>ein</a:t>
            </a:r>
            <a:r>
              <a:rPr lang="en-GB" sz="2400" dirty="0">
                <a:solidFill>
                  <a:schemeClr val="tx1"/>
                </a:solidFill>
              </a:rPr>
              <a:t> </a:t>
            </a:r>
            <a:r>
              <a:rPr lang="en-GB" sz="2400" dirty="0" err="1">
                <a:solidFill>
                  <a:schemeClr val="tx1"/>
                </a:solidFill>
              </a:rPr>
              <a:t>harchwiliadau</a:t>
            </a:r>
            <a:r>
              <a:rPr lang="en-GB" sz="2400" dirty="0">
                <a:solidFill>
                  <a:schemeClr val="tx1"/>
                </a:solidFill>
              </a:rPr>
              <a:t>? (</a:t>
            </a:r>
            <a:r>
              <a:rPr lang="en-GB" sz="2400" dirty="0" err="1">
                <a:solidFill>
                  <a:schemeClr val="tx1"/>
                </a:solidFill>
              </a:rPr>
              <a:t>e.e</a:t>
            </a:r>
            <a:r>
              <a:rPr lang="en-GB" sz="2400" dirty="0">
                <a:solidFill>
                  <a:schemeClr val="tx1"/>
                </a:solidFill>
              </a:rPr>
              <a:t>. </a:t>
            </a:r>
            <a:r>
              <a:rPr lang="en-GB" sz="2400" dirty="0" err="1">
                <a:solidFill>
                  <a:schemeClr val="tx1"/>
                </a:solidFill>
              </a:rPr>
              <a:t>amser</a:t>
            </a:r>
            <a:r>
              <a:rPr lang="en-GB" sz="2400" dirty="0">
                <a:solidFill>
                  <a:schemeClr val="tx1"/>
                </a:solidFill>
              </a:rPr>
              <a:t>, </a:t>
            </a:r>
            <a:r>
              <a:rPr lang="en-GB" sz="2400" dirty="0" err="1">
                <a:solidFill>
                  <a:schemeClr val="tx1"/>
                </a:solidFill>
              </a:rPr>
              <a:t>mynediad</a:t>
            </a:r>
            <a:r>
              <a:rPr lang="en-GB" sz="2400" dirty="0">
                <a:solidFill>
                  <a:schemeClr val="tx1"/>
                </a:solidFill>
              </a:rPr>
              <a:t> </a:t>
            </a:r>
            <a:r>
              <a:rPr lang="en-GB" sz="2400" dirty="0" err="1">
                <a:solidFill>
                  <a:schemeClr val="tx1"/>
                </a:solidFill>
              </a:rPr>
              <a:t>i</a:t>
            </a:r>
            <a:r>
              <a:rPr lang="en-GB" sz="2400" dirty="0">
                <a:solidFill>
                  <a:schemeClr val="tx1"/>
                </a:solidFill>
              </a:rPr>
              <a:t> </a:t>
            </a:r>
            <a:r>
              <a:rPr lang="en-GB" sz="2400" dirty="0" err="1">
                <a:solidFill>
                  <a:schemeClr val="tx1"/>
                </a:solidFill>
              </a:rPr>
              <a:t>adnoddau</a:t>
            </a:r>
            <a:r>
              <a:rPr lang="en-GB" sz="2400" dirty="0">
                <a:solidFill>
                  <a:schemeClr val="tx1"/>
                </a:solidFill>
              </a:rPr>
              <a:t>, ac </a:t>
            </a:r>
            <a:r>
              <a:rPr lang="en-GB" sz="2400" dirty="0" err="1">
                <a:solidFill>
                  <a:schemeClr val="tx1"/>
                </a:solidFill>
              </a:rPr>
              <a:t>adrodd</a:t>
            </a:r>
            <a:r>
              <a:rPr lang="en-GB" sz="2400" dirty="0">
                <a:solidFill>
                  <a:schemeClr val="tx1"/>
                </a:solidFill>
              </a:rPr>
              <a:t> nôl?)</a:t>
            </a:r>
          </a:p>
          <a:p>
            <a:pPr>
              <a:buFont typeface="Wingdings" panose="05000000000000000000" pitchFamily="2" charset="2"/>
              <a:buChar char="§"/>
            </a:pPr>
            <a:endParaRPr lang="en-GB" dirty="0">
              <a:solidFill>
                <a:schemeClr val="tx1"/>
              </a:solidFill>
            </a:endParaRPr>
          </a:p>
          <a:p>
            <a:endParaRPr lang="en-GB" dirty="0"/>
          </a:p>
        </p:txBody>
      </p:sp>
    </p:spTree>
    <p:extLst>
      <p:ext uri="{BB962C8B-B14F-4D97-AF65-F5344CB8AC3E}">
        <p14:creationId xmlns:p14="http://schemas.microsoft.com/office/powerpoint/2010/main" val="27820788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syniadau</a:t>
            </a:r>
            <a:r>
              <a:rPr lang="en-GB" sz="4000" b="1" dirty="0" smtClean="0">
                <a:solidFill>
                  <a:schemeClr val="tx1"/>
                </a:solidFill>
              </a:rPr>
              <a:t> DSY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hunain</a:t>
            </a:r>
            <a:r>
              <a:rPr lang="en-GB" sz="4000" b="1" dirty="0" smtClean="0">
                <a:solidFill>
                  <a:schemeClr val="tx1"/>
                </a:solidFill>
              </a:rPr>
              <a:t>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profiadau</a:t>
            </a:r>
            <a:r>
              <a:rPr lang="en-GB" sz="4000" b="1" dirty="0" smtClean="0">
                <a:solidFill>
                  <a:schemeClr val="tx1"/>
                </a:solidFill>
              </a:rPr>
              <a:t> </a:t>
            </a:r>
            <a:r>
              <a:rPr lang="en-GB" sz="4000" b="1" dirty="0" err="1" smtClean="0">
                <a:solidFill>
                  <a:schemeClr val="tx1"/>
                </a:solidFill>
              </a:rPr>
              <a:t>disgyblion</a:t>
            </a:r>
            <a:endParaRPr lang="en-GB" sz="4000" dirty="0"/>
          </a:p>
        </p:txBody>
      </p:sp>
      <p:sp>
        <p:nvSpPr>
          <p:cNvPr id="4" name="Content Placeholder 3"/>
          <p:cNvSpPr>
            <a:spLocks noGrp="1"/>
          </p:cNvSpPr>
          <p:nvPr>
            <p:ph idx="1"/>
          </p:nvPr>
        </p:nvSpPr>
        <p:spPr/>
        <p:txBody>
          <a:bodyPr>
            <a:normAutofit/>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rgbClr val="FF0000"/>
                </a:solidFill>
              </a:rPr>
              <a:t>L</a:t>
            </a:r>
            <a:r>
              <a:rPr lang="en-GB" dirty="0">
                <a:solidFill>
                  <a:srgbClr val="FF0000"/>
                </a:solidFill>
              </a:rPr>
              <a:t> </a:t>
            </a:r>
            <a:r>
              <a:rPr lang="en-GB" dirty="0" smtClean="0">
                <a:solidFill>
                  <a:srgbClr val="FF0000"/>
                </a:solidFill>
              </a:rPr>
              <a:t>Beth </a:t>
            </a:r>
            <a:r>
              <a:rPr lang="en-GB" dirty="0" err="1" smtClean="0">
                <a:solidFill>
                  <a:srgbClr val="FF0000"/>
                </a:solidFill>
              </a:rPr>
              <a:t>ydw</a:t>
            </a:r>
            <a:r>
              <a:rPr lang="en-GB" dirty="0" smtClean="0">
                <a:solidFill>
                  <a:srgbClr val="FF0000"/>
                </a:solidFill>
              </a:rPr>
              <a:t> </a:t>
            </a:r>
            <a:r>
              <a:rPr lang="en-GB" dirty="0" err="1" smtClean="0">
                <a:solidFill>
                  <a:srgbClr val="FF0000"/>
                </a:solidFill>
              </a:rPr>
              <a:t>i’n</a:t>
            </a:r>
            <a:r>
              <a:rPr lang="en-GB" dirty="0" smtClean="0">
                <a:solidFill>
                  <a:srgbClr val="FF0000"/>
                </a:solidFill>
              </a:rPr>
              <a:t> </a:t>
            </a:r>
            <a:r>
              <a:rPr lang="en-GB" dirty="0" err="1">
                <a:solidFill>
                  <a:srgbClr val="FF0000"/>
                </a:solidFill>
              </a:rPr>
              <a:t>disgwyl</a:t>
            </a:r>
            <a:r>
              <a:rPr lang="en-GB" dirty="0">
                <a:solidFill>
                  <a:srgbClr val="FF0000"/>
                </a:solidFill>
              </a:rPr>
              <a:t> </a:t>
            </a:r>
            <a:r>
              <a:rPr lang="en-GB" dirty="0" err="1">
                <a:solidFill>
                  <a:srgbClr val="FF0000"/>
                </a:solidFill>
              </a:rPr>
              <a:t>i</a:t>
            </a:r>
            <a:r>
              <a:rPr lang="en-GB" dirty="0" err="1" smtClean="0">
                <a:solidFill>
                  <a:srgbClr val="FF0000"/>
                </a:solidFill>
              </a:rPr>
              <a:t>’r</a:t>
            </a:r>
            <a:r>
              <a:rPr lang="en-GB" dirty="0" smtClean="0">
                <a:solidFill>
                  <a:srgbClr val="FF0000"/>
                </a:solidFill>
              </a:rPr>
              <a:t> plant </a:t>
            </a:r>
            <a:r>
              <a:rPr lang="en-GB" dirty="0" err="1" smtClean="0">
                <a:solidFill>
                  <a:srgbClr val="FF0000"/>
                </a:solidFill>
              </a:rPr>
              <a:t>allu</a:t>
            </a:r>
            <a:r>
              <a:rPr lang="en-GB" dirty="0" smtClean="0">
                <a:solidFill>
                  <a:srgbClr val="FF0000"/>
                </a:solidFill>
              </a:rPr>
              <a:t> </a:t>
            </a:r>
            <a:r>
              <a:rPr lang="en-GB" dirty="0" err="1" smtClean="0">
                <a:solidFill>
                  <a:srgbClr val="FF0000"/>
                </a:solidFill>
              </a:rPr>
              <a:t>dysgu</a:t>
            </a:r>
            <a:r>
              <a:rPr lang="en-GB" dirty="0">
                <a:solidFill>
                  <a:srgbClr val="FF0000"/>
                </a:solidFill>
              </a:rPr>
              <a:t>?  </a:t>
            </a:r>
            <a:endParaRPr lang="en-GB" dirty="0" smtClean="0">
              <a:solidFill>
                <a:srgbClr val="FF0000"/>
              </a:solidFill>
            </a:endParaRPr>
          </a:p>
          <a:p>
            <a:pPr marL="0" indent="0">
              <a:buNone/>
            </a:pPr>
            <a:r>
              <a:rPr lang="en-GB" b="1" dirty="0" err="1" smtClean="0">
                <a:solidFill>
                  <a:srgbClr val="FF0000"/>
                </a:solidFill>
              </a:rPr>
              <a:t>Sgiliau</a:t>
            </a:r>
            <a:r>
              <a:rPr lang="en-GB" b="1" dirty="0" smtClean="0">
                <a:solidFill>
                  <a:srgbClr val="FF0000"/>
                </a:solidFill>
              </a:rPr>
              <a:t> </a:t>
            </a:r>
            <a:r>
              <a:rPr lang="en-GB" b="1" dirty="0" err="1" smtClean="0">
                <a:solidFill>
                  <a:srgbClr val="FF0000"/>
                </a:solidFill>
              </a:rPr>
              <a:t>cynllunio</a:t>
            </a:r>
            <a:r>
              <a:rPr lang="en-GB" b="1" dirty="0" smtClean="0">
                <a:solidFill>
                  <a:srgbClr val="FF0000"/>
                </a:solidFill>
              </a:rPr>
              <a:t>, </a:t>
            </a:r>
            <a:r>
              <a:rPr lang="en-GB" b="1" dirty="0" err="1" smtClean="0">
                <a:solidFill>
                  <a:srgbClr val="FF0000"/>
                </a:solidFill>
              </a:rPr>
              <a:t>datblygu</a:t>
            </a:r>
            <a:r>
              <a:rPr lang="en-GB" b="1" dirty="0" smtClean="0">
                <a:solidFill>
                  <a:srgbClr val="FF0000"/>
                </a:solidFill>
              </a:rPr>
              <a:t>, </a:t>
            </a:r>
            <a:r>
              <a:rPr lang="en-GB" b="1" dirty="0" err="1" smtClean="0">
                <a:solidFill>
                  <a:srgbClr val="FF0000"/>
                </a:solidFill>
              </a:rPr>
              <a:t>adfyfyrio</a:t>
            </a:r>
            <a:r>
              <a:rPr lang="en-GB" b="1" dirty="0" smtClean="0">
                <a:solidFill>
                  <a:srgbClr val="FF0000"/>
                </a:solidFill>
              </a:rPr>
              <a:t> (Poster </a:t>
            </a:r>
            <a:r>
              <a:rPr lang="en-GB" b="1" dirty="0" err="1" smtClean="0">
                <a:solidFill>
                  <a:srgbClr val="FF0000"/>
                </a:solidFill>
              </a:rPr>
              <a:t>sgiliau</a:t>
            </a:r>
            <a:r>
              <a:rPr lang="en-GB" b="1" dirty="0" smtClean="0">
                <a:solidFill>
                  <a:srgbClr val="FF0000"/>
                </a:solidFill>
              </a:rPr>
              <a:t> </a:t>
            </a:r>
            <a:r>
              <a:rPr lang="en-GB" b="1" dirty="0" err="1" smtClean="0">
                <a:solidFill>
                  <a:srgbClr val="FF0000"/>
                </a:solidFill>
              </a:rPr>
              <a:t>ar</a:t>
            </a:r>
            <a:r>
              <a:rPr lang="en-GB" b="1" dirty="0" smtClean="0">
                <a:solidFill>
                  <a:srgbClr val="FF0000"/>
                </a:solidFill>
              </a:rPr>
              <a:t> Moodle/ D4-6) </a:t>
            </a:r>
            <a:r>
              <a:rPr lang="en-GB" dirty="0" err="1" smtClean="0">
                <a:solidFill>
                  <a:srgbClr val="FF0000"/>
                </a:solidFill>
              </a:rPr>
              <a:t>trwy</a:t>
            </a:r>
            <a:r>
              <a:rPr lang="en-GB" dirty="0" smtClean="0">
                <a:solidFill>
                  <a:srgbClr val="FF0000"/>
                </a:solidFill>
              </a:rPr>
              <a:t> </a:t>
            </a:r>
            <a:r>
              <a:rPr lang="en-GB" dirty="0" err="1" smtClean="0">
                <a:solidFill>
                  <a:srgbClr val="FF0000"/>
                </a:solidFill>
              </a:rPr>
              <a:t>ddefnyddio</a:t>
            </a:r>
            <a:r>
              <a:rPr lang="en-GB" dirty="0" smtClean="0">
                <a:solidFill>
                  <a:srgbClr val="FF0000"/>
                </a:solidFill>
              </a:rPr>
              <a:t> </a:t>
            </a:r>
            <a:r>
              <a:rPr lang="en-GB" dirty="0" err="1" smtClean="0">
                <a:solidFill>
                  <a:srgbClr val="FF0000"/>
                </a:solidFill>
              </a:rPr>
              <a:t>dewisiadau</a:t>
            </a:r>
            <a:r>
              <a:rPr lang="en-GB" dirty="0" smtClean="0">
                <a:solidFill>
                  <a:srgbClr val="FF0000"/>
                </a:solidFill>
              </a:rPr>
              <a:t> </a:t>
            </a:r>
            <a:r>
              <a:rPr lang="en-GB" dirty="0" err="1" smtClean="0">
                <a:solidFill>
                  <a:srgbClr val="FF0000"/>
                </a:solidFill>
              </a:rPr>
              <a:t>addas</a:t>
            </a:r>
            <a:r>
              <a:rPr lang="en-GB" dirty="0" smtClean="0">
                <a:solidFill>
                  <a:srgbClr val="FF0000"/>
                </a:solidFill>
              </a:rPr>
              <a:t> o </a:t>
            </a:r>
            <a:r>
              <a:rPr lang="en-GB" dirty="0" err="1">
                <a:solidFill>
                  <a:srgbClr val="FF0000"/>
                </a:solidFill>
              </a:rPr>
              <a:t>B</a:t>
            </a:r>
            <a:r>
              <a:rPr lang="en-GB" dirty="0" err="1" smtClean="0">
                <a:solidFill>
                  <a:srgbClr val="FF0000"/>
                </a:solidFill>
              </a:rPr>
              <a:t>rawf</a:t>
            </a:r>
            <a:r>
              <a:rPr lang="en-GB" dirty="0" smtClean="0">
                <a:solidFill>
                  <a:srgbClr val="FF0000"/>
                </a:solidFill>
              </a:rPr>
              <a:t> </a:t>
            </a:r>
            <a:r>
              <a:rPr lang="en-GB" dirty="0" err="1" smtClean="0">
                <a:solidFill>
                  <a:srgbClr val="FF0000"/>
                </a:solidFill>
              </a:rPr>
              <a:t>Teg</a:t>
            </a:r>
            <a:r>
              <a:rPr lang="en-GB" dirty="0" smtClean="0">
                <a:solidFill>
                  <a:srgbClr val="FF0000"/>
                </a:solidFill>
              </a:rPr>
              <a:t>; </a:t>
            </a:r>
            <a:r>
              <a:rPr lang="en-GB" dirty="0" err="1" smtClean="0">
                <a:solidFill>
                  <a:srgbClr val="FF0000"/>
                </a:solidFill>
              </a:rPr>
              <a:t>Chwilio</a:t>
            </a:r>
            <a:r>
              <a:rPr lang="en-GB" dirty="0" smtClean="0">
                <a:solidFill>
                  <a:srgbClr val="FF0000"/>
                </a:solidFill>
              </a:rPr>
              <a:t> </a:t>
            </a:r>
            <a:r>
              <a:rPr lang="en-GB" dirty="0">
                <a:solidFill>
                  <a:srgbClr val="FF0000"/>
                </a:solidFill>
              </a:rPr>
              <a:t>am </a:t>
            </a:r>
            <a:r>
              <a:rPr lang="en-GB" dirty="0" err="1" smtClean="0">
                <a:solidFill>
                  <a:srgbClr val="FF0000"/>
                </a:solidFill>
              </a:rPr>
              <a:t>batrymau</a:t>
            </a:r>
            <a:r>
              <a:rPr lang="en-GB" dirty="0" smtClean="0">
                <a:solidFill>
                  <a:srgbClr val="FF0000"/>
                </a:solidFill>
              </a:rPr>
              <a:t>; </a:t>
            </a:r>
            <a:r>
              <a:rPr lang="en-GB" dirty="0" err="1">
                <a:solidFill>
                  <a:srgbClr val="FF0000"/>
                </a:solidFill>
              </a:rPr>
              <a:t>Cynnal</a:t>
            </a:r>
            <a:r>
              <a:rPr lang="en-GB" dirty="0">
                <a:solidFill>
                  <a:srgbClr val="FF0000"/>
                </a:solidFill>
              </a:rPr>
              <a:t> </a:t>
            </a:r>
            <a:r>
              <a:rPr lang="en-GB" dirty="0" err="1" smtClean="0">
                <a:solidFill>
                  <a:srgbClr val="FF0000"/>
                </a:solidFill>
              </a:rPr>
              <a:t>Arolwg</a:t>
            </a:r>
            <a:r>
              <a:rPr lang="en-GB" dirty="0" smtClean="0">
                <a:solidFill>
                  <a:srgbClr val="FF0000"/>
                </a:solidFill>
              </a:rPr>
              <a:t>; </a:t>
            </a:r>
            <a:r>
              <a:rPr lang="en-GB" dirty="0" err="1" smtClean="0">
                <a:solidFill>
                  <a:srgbClr val="FF0000"/>
                </a:solidFill>
              </a:rPr>
              <a:t>Dosbarthu</a:t>
            </a:r>
            <a:r>
              <a:rPr lang="en-GB" dirty="0" smtClean="0">
                <a:solidFill>
                  <a:srgbClr val="FF0000"/>
                </a:solidFill>
              </a:rPr>
              <a:t> </a:t>
            </a:r>
            <a:r>
              <a:rPr lang="en-GB" dirty="0">
                <a:solidFill>
                  <a:srgbClr val="FF0000"/>
                </a:solidFill>
              </a:rPr>
              <a:t>ac </a:t>
            </a:r>
            <a:r>
              <a:rPr lang="en-GB" dirty="0" err="1" smtClean="0">
                <a:solidFill>
                  <a:srgbClr val="FF0000"/>
                </a:solidFill>
              </a:rPr>
              <a:t>adnabod</a:t>
            </a:r>
            <a:r>
              <a:rPr lang="en-GB" dirty="0" smtClean="0">
                <a:solidFill>
                  <a:srgbClr val="FF0000"/>
                </a:solidFill>
              </a:rPr>
              <a:t>; </a:t>
            </a:r>
            <a:r>
              <a:rPr lang="en-GB" dirty="0" err="1" smtClean="0">
                <a:solidFill>
                  <a:srgbClr val="FF0000"/>
                </a:solidFill>
              </a:rPr>
              <a:t>Archwilio</a:t>
            </a:r>
            <a:r>
              <a:rPr lang="en-GB" dirty="0" smtClean="0">
                <a:solidFill>
                  <a:srgbClr val="FF0000"/>
                </a:solidFill>
              </a:rPr>
              <a:t> </a:t>
            </a:r>
            <a:r>
              <a:rPr lang="en-GB" dirty="0">
                <a:solidFill>
                  <a:srgbClr val="FF0000"/>
                </a:solidFill>
              </a:rPr>
              <a:t>/ </a:t>
            </a:r>
            <a:r>
              <a:rPr lang="en-GB" dirty="0" err="1">
                <a:solidFill>
                  <a:srgbClr val="FF0000"/>
                </a:solidFill>
              </a:rPr>
              <a:t>Arsylwi</a:t>
            </a:r>
            <a:r>
              <a:rPr lang="en-GB" dirty="0">
                <a:solidFill>
                  <a:srgbClr val="FF0000"/>
                </a:solidFill>
              </a:rPr>
              <a:t> </a:t>
            </a:r>
            <a:r>
              <a:rPr lang="en-GB" dirty="0" err="1">
                <a:solidFill>
                  <a:srgbClr val="FF0000"/>
                </a:solidFill>
              </a:rPr>
              <a:t>neu</a:t>
            </a:r>
            <a:r>
              <a:rPr lang="en-GB" dirty="0">
                <a:solidFill>
                  <a:srgbClr val="FF0000"/>
                </a:solidFill>
              </a:rPr>
              <a:t> </a:t>
            </a:r>
            <a:r>
              <a:rPr lang="en-GB" dirty="0" err="1">
                <a:solidFill>
                  <a:srgbClr val="FF0000"/>
                </a:solidFill>
              </a:rPr>
              <a:t>Fesur</a:t>
            </a:r>
            <a:r>
              <a:rPr lang="en-GB" dirty="0">
                <a:solidFill>
                  <a:srgbClr val="FF0000"/>
                </a:solidFill>
              </a:rPr>
              <a:t> </a:t>
            </a:r>
            <a:r>
              <a:rPr lang="en-GB" dirty="0" err="1">
                <a:solidFill>
                  <a:srgbClr val="FF0000"/>
                </a:solidFill>
              </a:rPr>
              <a:t>dros</a:t>
            </a:r>
            <a:r>
              <a:rPr lang="en-GB" dirty="0">
                <a:solidFill>
                  <a:srgbClr val="FF0000"/>
                </a:solidFill>
              </a:rPr>
              <a:t> </a:t>
            </a:r>
            <a:r>
              <a:rPr lang="en-GB" dirty="0" err="1">
                <a:solidFill>
                  <a:srgbClr val="FF0000"/>
                </a:solidFill>
              </a:rPr>
              <a:t>gyfnod</a:t>
            </a:r>
            <a:r>
              <a:rPr lang="en-GB" dirty="0">
                <a:solidFill>
                  <a:srgbClr val="FF0000"/>
                </a:solidFill>
              </a:rPr>
              <a:t> o </a:t>
            </a:r>
            <a:r>
              <a:rPr lang="en-GB" dirty="0" err="1" smtClean="0">
                <a:solidFill>
                  <a:srgbClr val="FF0000"/>
                </a:solidFill>
              </a:rPr>
              <a:t>amser</a:t>
            </a:r>
            <a:r>
              <a:rPr lang="en-GB" dirty="0" smtClean="0">
                <a:solidFill>
                  <a:srgbClr val="FF0000"/>
                </a:solidFill>
              </a:rPr>
              <a:t>; </a:t>
            </a:r>
            <a:r>
              <a:rPr lang="en-GB" dirty="0" err="1" smtClean="0">
                <a:solidFill>
                  <a:srgbClr val="FF0000"/>
                </a:solidFill>
              </a:rPr>
              <a:t>Cyfeiriad</a:t>
            </a:r>
            <a:r>
              <a:rPr lang="en-GB" dirty="0" smtClean="0">
                <a:solidFill>
                  <a:srgbClr val="FF0000"/>
                </a:solidFill>
              </a:rPr>
              <a:t> </a:t>
            </a:r>
            <a:r>
              <a:rPr lang="en-GB" dirty="0">
                <a:solidFill>
                  <a:srgbClr val="FF0000"/>
                </a:solidFill>
              </a:rPr>
              <a:t>(Reference/research</a:t>
            </a:r>
            <a:r>
              <a:rPr lang="en-GB" dirty="0" smtClean="0">
                <a:solidFill>
                  <a:srgbClr val="FF0000"/>
                </a:solidFill>
              </a:rPr>
              <a:t>) </a:t>
            </a:r>
            <a:r>
              <a:rPr lang="en-GB" dirty="0" err="1" smtClean="0">
                <a:solidFill>
                  <a:srgbClr val="FF0000"/>
                </a:solidFill>
              </a:rPr>
              <a:t>er</a:t>
            </a:r>
            <a:r>
              <a:rPr lang="en-GB" dirty="0" smtClean="0">
                <a:solidFill>
                  <a:srgbClr val="FF0000"/>
                </a:solidFill>
              </a:rPr>
              <a:t> </a:t>
            </a:r>
            <a:r>
              <a:rPr lang="en-GB" dirty="0" err="1" smtClean="0">
                <a:solidFill>
                  <a:srgbClr val="FF0000"/>
                </a:solidFill>
              </a:rPr>
              <a:t>mwyn</a:t>
            </a:r>
            <a:r>
              <a:rPr lang="en-GB" dirty="0" smtClean="0">
                <a:solidFill>
                  <a:srgbClr val="FF0000"/>
                </a:solidFill>
              </a:rPr>
              <a:t> </a:t>
            </a:r>
            <a:r>
              <a:rPr lang="en-GB" dirty="0" err="1" smtClean="0">
                <a:solidFill>
                  <a:srgbClr val="FF0000"/>
                </a:solidFill>
              </a:rPr>
              <a:t>datblygu</a:t>
            </a:r>
            <a:r>
              <a:rPr lang="en-GB" dirty="0" smtClean="0">
                <a:solidFill>
                  <a:srgbClr val="FF0000"/>
                </a:solidFill>
              </a:rPr>
              <a:t> </a:t>
            </a:r>
            <a:r>
              <a:rPr lang="en-GB" dirty="0" err="1" smtClean="0">
                <a:solidFill>
                  <a:srgbClr val="FF0000"/>
                </a:solidFill>
              </a:rPr>
              <a:t>dealltwriaeth</a:t>
            </a:r>
            <a:r>
              <a:rPr lang="en-GB" dirty="0" smtClean="0">
                <a:solidFill>
                  <a:srgbClr val="FF0000"/>
                </a:solidFill>
              </a:rPr>
              <a:t> o </a:t>
            </a:r>
            <a:r>
              <a:rPr lang="en-GB" dirty="0" err="1" smtClean="0">
                <a:solidFill>
                  <a:srgbClr val="FF0000"/>
                </a:solidFill>
              </a:rPr>
              <a:t>gysyniadau</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yr</a:t>
            </a:r>
            <a:r>
              <a:rPr lang="en-GB" dirty="0" smtClean="0">
                <a:solidFill>
                  <a:srgbClr val="FF0000"/>
                </a:solidFill>
              </a:rPr>
              <a:t> </a:t>
            </a:r>
            <a:r>
              <a:rPr lang="en-GB" b="1" dirty="0" smtClean="0">
                <a:solidFill>
                  <a:srgbClr val="FF0000"/>
                </a:solidFill>
              </a:rPr>
              <a:t>“</a:t>
            </a:r>
            <a:r>
              <a:rPr lang="en-GB" b="1" dirty="0" err="1" smtClean="0">
                <a:solidFill>
                  <a:srgbClr val="FF0000"/>
                </a:solidFill>
              </a:rPr>
              <a:t>Ystod</a:t>
            </a:r>
            <a:r>
              <a:rPr lang="en-GB" dirty="0" smtClean="0">
                <a:solidFill>
                  <a:srgbClr val="FF0000"/>
                </a:solidFill>
              </a:rPr>
              <a:t>”(</a:t>
            </a:r>
            <a:r>
              <a:rPr lang="en-GB" dirty="0" err="1" smtClean="0">
                <a:solidFill>
                  <a:srgbClr val="FF0000"/>
                </a:solidFill>
              </a:rPr>
              <a:t>Cyd-ddibyniaeth</a:t>
            </a:r>
            <a:r>
              <a:rPr lang="en-GB" dirty="0" smtClean="0">
                <a:solidFill>
                  <a:srgbClr val="FF0000"/>
                </a:solidFill>
              </a:rPr>
              <a:t> </a:t>
            </a:r>
            <a:r>
              <a:rPr lang="en-GB" dirty="0" err="1" smtClean="0">
                <a:solidFill>
                  <a:srgbClr val="FF0000"/>
                </a:solidFill>
              </a:rPr>
              <a:t>Organebau</a:t>
            </a:r>
            <a:r>
              <a:rPr lang="en-GB" dirty="0" smtClean="0">
                <a:solidFill>
                  <a:srgbClr val="FF0000"/>
                </a:solidFill>
              </a:rPr>
              <a:t>; Y </a:t>
            </a:r>
            <a:r>
              <a:rPr lang="en-GB" dirty="0" err="1" smtClean="0">
                <a:solidFill>
                  <a:srgbClr val="FF0000"/>
                </a:solidFill>
              </a:rPr>
              <a:t>Ddaear</a:t>
            </a:r>
            <a:r>
              <a:rPr lang="en-GB" dirty="0" smtClean="0">
                <a:solidFill>
                  <a:srgbClr val="FF0000"/>
                </a:solidFill>
              </a:rPr>
              <a:t> </a:t>
            </a:r>
            <a:r>
              <a:rPr lang="en-GB" dirty="0" err="1" smtClean="0">
                <a:solidFill>
                  <a:srgbClr val="FF0000"/>
                </a:solidFill>
              </a:rPr>
              <a:t>Gynaliadwy</a:t>
            </a:r>
            <a:r>
              <a:rPr lang="en-GB" dirty="0" smtClean="0">
                <a:solidFill>
                  <a:srgbClr val="FF0000"/>
                </a:solidFill>
              </a:rPr>
              <a:t>; Sut </a:t>
            </a:r>
            <a:r>
              <a:rPr lang="en-GB" dirty="0" err="1" smtClean="0">
                <a:solidFill>
                  <a:srgbClr val="FF0000"/>
                </a:solidFill>
              </a:rPr>
              <a:t>mae</a:t>
            </a:r>
            <a:r>
              <a:rPr lang="en-GB" dirty="0" smtClean="0">
                <a:solidFill>
                  <a:srgbClr val="FF0000"/>
                </a:solidFill>
              </a:rPr>
              <a:t> </a:t>
            </a:r>
            <a:r>
              <a:rPr lang="en-GB" dirty="0" err="1" smtClean="0">
                <a:solidFill>
                  <a:srgbClr val="FF0000"/>
                </a:solidFill>
              </a:rPr>
              <a:t>Pethau’n</a:t>
            </a:r>
            <a:r>
              <a:rPr lang="en-GB" dirty="0" smtClean="0">
                <a:solidFill>
                  <a:srgbClr val="FF0000"/>
                </a:solidFill>
              </a:rPr>
              <a:t> </a:t>
            </a:r>
            <a:r>
              <a:rPr lang="en-GB" dirty="0" err="1" smtClean="0">
                <a:solidFill>
                  <a:srgbClr val="FF0000"/>
                </a:solidFill>
              </a:rPr>
              <a:t>Gweithio</a:t>
            </a:r>
            <a:r>
              <a:rPr lang="en-GB" dirty="0" smtClean="0">
                <a:solidFill>
                  <a:srgbClr val="FF0000"/>
                </a:solidFill>
              </a:rPr>
              <a:t>)</a:t>
            </a:r>
            <a:endParaRPr lang="en-GB" b="1" dirty="0">
              <a:solidFill>
                <a:srgbClr val="FF0000"/>
              </a:solidFill>
            </a:endParaRPr>
          </a:p>
          <a:p>
            <a:pPr>
              <a:buFont typeface="Wingdings" panose="05000000000000000000" pitchFamily="2" charset="2"/>
              <a:buChar char="§"/>
            </a:pPr>
            <a:r>
              <a:rPr lang="en-GB" b="1" dirty="0" smtClean="0">
                <a:solidFill>
                  <a:schemeClr val="tx1"/>
                </a:solidFill>
              </a:rPr>
              <a:t>A</a:t>
            </a:r>
            <a:r>
              <a:rPr lang="en-GB" dirty="0" smtClean="0">
                <a:solidFill>
                  <a:schemeClr val="tx1"/>
                </a:solidFill>
              </a:rPr>
              <a:t> Sut </a:t>
            </a:r>
            <a:r>
              <a:rPr lang="en-GB" dirty="0">
                <a:solidFill>
                  <a:schemeClr val="tx1"/>
                </a:solidFill>
              </a:rPr>
              <a:t>y </a:t>
            </a:r>
            <a:r>
              <a:rPr lang="en-GB" dirty="0" err="1">
                <a:solidFill>
                  <a:schemeClr val="tx1"/>
                </a:solidFill>
              </a:rPr>
              <a:t>byddwn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cymhwyso’r</a:t>
            </a:r>
            <a:r>
              <a:rPr lang="en-GB" dirty="0">
                <a:solidFill>
                  <a:schemeClr val="tx1"/>
                </a:solidFill>
              </a:rPr>
              <a:t> </a:t>
            </a:r>
            <a:r>
              <a:rPr lang="en-GB" dirty="0" err="1">
                <a:solidFill>
                  <a:schemeClr val="tx1"/>
                </a:solidFill>
              </a:rPr>
              <a:t>hyn</a:t>
            </a:r>
            <a:r>
              <a:rPr lang="en-GB" dirty="0">
                <a:solidFill>
                  <a:schemeClr val="tx1"/>
                </a:solidFill>
              </a:rPr>
              <a:t> a </a:t>
            </a:r>
            <a:r>
              <a:rPr lang="en-GB" dirty="0" err="1" smtClean="0">
                <a:solidFill>
                  <a:schemeClr val="tx1"/>
                </a:solidFill>
              </a:rPr>
              <a:t>ddysgir</a:t>
            </a:r>
            <a:r>
              <a:rPr lang="en-GB" dirty="0" smtClean="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bynciau</a:t>
            </a:r>
            <a:r>
              <a:rPr lang="en-GB" dirty="0">
                <a:solidFill>
                  <a:schemeClr val="tx1"/>
                </a:solidFill>
              </a:rPr>
              <a:t> </a:t>
            </a:r>
            <a:r>
              <a:rPr lang="en-GB" dirty="0" err="1">
                <a:solidFill>
                  <a:schemeClr val="tx1"/>
                </a:solidFill>
              </a:rPr>
              <a:t>eraill</a:t>
            </a:r>
            <a:r>
              <a:rPr lang="en-GB" dirty="0">
                <a:solidFill>
                  <a:schemeClr val="tx1"/>
                </a:solidFill>
              </a:rPr>
              <a:t>? </a:t>
            </a:r>
            <a:r>
              <a:rPr lang="en-GB" dirty="0" err="1">
                <a:solidFill>
                  <a:schemeClr val="tx1"/>
                </a:solidFill>
              </a:rPr>
              <a:t>I’n</a:t>
            </a:r>
            <a:r>
              <a:rPr lang="en-GB" dirty="0">
                <a:solidFill>
                  <a:schemeClr val="tx1"/>
                </a:solidFill>
              </a:rPr>
              <a:t> </a:t>
            </a:r>
            <a:r>
              <a:rPr lang="en-GB" dirty="0" err="1">
                <a:solidFill>
                  <a:schemeClr val="tx1"/>
                </a:solidFill>
              </a:rPr>
              <a:t>bywydau</a:t>
            </a:r>
            <a:r>
              <a:rPr lang="en-GB" dirty="0">
                <a:solidFill>
                  <a:schemeClr val="tx1"/>
                </a:solidFill>
              </a:rPr>
              <a:t> </a:t>
            </a:r>
            <a:r>
              <a:rPr lang="en-GB" dirty="0" err="1">
                <a:solidFill>
                  <a:schemeClr val="tx1"/>
                </a:solidFill>
              </a:rPr>
              <a:t>personol</a:t>
            </a:r>
            <a:r>
              <a:rPr lang="en-GB" dirty="0">
                <a:solidFill>
                  <a:schemeClr val="tx1"/>
                </a:solidFill>
              </a:rPr>
              <a:t>? </a:t>
            </a:r>
            <a:r>
              <a:rPr lang="en-GB" dirty="0" smtClean="0">
                <a:solidFill>
                  <a:schemeClr val="tx1"/>
                </a:solidFill>
              </a:rPr>
              <a:t>I </a:t>
            </a:r>
            <a:r>
              <a:rPr lang="en-GB" dirty="0" err="1" smtClean="0">
                <a:solidFill>
                  <a:schemeClr val="tx1"/>
                </a:solidFill>
              </a:rPr>
              <a:t>brosiectau</a:t>
            </a:r>
            <a:r>
              <a:rPr lang="en-GB" dirty="0" smtClean="0">
                <a:solidFill>
                  <a:schemeClr val="tx1"/>
                </a:solidFill>
              </a:rPr>
              <a:t> </a:t>
            </a:r>
            <a:r>
              <a:rPr lang="en-GB" dirty="0" err="1">
                <a:solidFill>
                  <a:schemeClr val="tx1"/>
                </a:solidFill>
              </a:rPr>
              <a:t>nesaf</a:t>
            </a:r>
            <a:r>
              <a:rPr lang="en-GB" dirty="0" smtClean="0">
                <a:solidFill>
                  <a:schemeClr val="tx1"/>
                </a:solidFill>
              </a:rPr>
              <a:t>?</a:t>
            </a:r>
            <a:endParaRPr lang="en-GB" dirty="0">
              <a:solidFill>
                <a:schemeClr val="tx1"/>
              </a:solidFill>
            </a:endParaRPr>
          </a:p>
          <a:p>
            <a:pPr>
              <a:buFont typeface="Wingdings" panose="05000000000000000000" pitchFamily="2" charset="2"/>
              <a:buChar char="§"/>
            </a:pPr>
            <a:r>
              <a:rPr lang="en-GB" b="1" dirty="0">
                <a:solidFill>
                  <a:schemeClr val="tx1"/>
                </a:solidFill>
              </a:rPr>
              <a:t> </a:t>
            </a:r>
            <a:r>
              <a:rPr lang="en-GB" b="1" dirty="0" smtClean="0">
                <a:solidFill>
                  <a:schemeClr val="tx1"/>
                </a:solidFill>
              </a:rPr>
              <a:t>Q </a:t>
            </a:r>
            <a:r>
              <a:rPr lang="en-GB" dirty="0">
                <a:solidFill>
                  <a:schemeClr val="tx1"/>
                </a:solidFill>
              </a:rPr>
              <a:t>Pa </a:t>
            </a:r>
            <a:r>
              <a:rPr lang="en-GB" dirty="0" err="1">
                <a:solidFill>
                  <a:schemeClr val="tx1"/>
                </a:solidFill>
              </a:rPr>
              <a:t>gwestiynau</a:t>
            </a:r>
            <a:r>
              <a:rPr lang="en-GB" dirty="0">
                <a:solidFill>
                  <a:schemeClr val="tx1"/>
                </a:solidFill>
              </a:rPr>
              <a:t> </a:t>
            </a:r>
            <a:r>
              <a:rPr lang="en-GB" dirty="0" err="1">
                <a:solidFill>
                  <a:schemeClr val="tx1"/>
                </a:solidFill>
              </a:rPr>
              <a:t>newydd</a:t>
            </a:r>
            <a:r>
              <a:rPr lang="en-GB" dirty="0">
                <a:solidFill>
                  <a:schemeClr val="tx1"/>
                </a:solidFill>
              </a:rPr>
              <a:t> </a:t>
            </a:r>
            <a:r>
              <a:rPr lang="en-GB" dirty="0" err="1">
                <a:solidFill>
                  <a:schemeClr val="tx1"/>
                </a:solidFill>
              </a:rPr>
              <a:t>sydd</a:t>
            </a:r>
            <a:r>
              <a:rPr lang="en-GB" dirty="0">
                <a:solidFill>
                  <a:schemeClr val="tx1"/>
                </a:solidFill>
              </a:rPr>
              <a:t> </a:t>
            </a:r>
            <a:r>
              <a:rPr lang="en-GB" dirty="0" err="1">
                <a:solidFill>
                  <a:schemeClr val="tx1"/>
                </a:solidFill>
              </a:rPr>
              <a:t>gennym</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ôl</a:t>
            </a:r>
            <a:r>
              <a:rPr lang="en-GB" dirty="0">
                <a:solidFill>
                  <a:schemeClr val="tx1"/>
                </a:solidFill>
              </a:rPr>
              <a:t> </a:t>
            </a:r>
            <a:r>
              <a:rPr lang="en-GB" dirty="0" err="1">
                <a:solidFill>
                  <a:schemeClr val="tx1"/>
                </a:solidFill>
              </a:rPr>
              <a:t>ein</a:t>
            </a:r>
            <a:r>
              <a:rPr lang="en-GB" dirty="0">
                <a:solidFill>
                  <a:schemeClr val="tx1"/>
                </a:solidFill>
              </a:rPr>
              <a:t> </a:t>
            </a:r>
            <a:r>
              <a:rPr lang="en-GB" dirty="0" err="1">
                <a:solidFill>
                  <a:schemeClr val="tx1"/>
                </a:solidFill>
              </a:rPr>
              <a:t>hymholiad</a:t>
            </a:r>
            <a:r>
              <a:rPr lang="en-GB" dirty="0" smtClean="0">
                <a:solidFill>
                  <a:schemeClr val="tx1"/>
                </a:solidFill>
              </a:rPr>
              <a:t>?</a:t>
            </a: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7460916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nvPr>
        </p:nvGraphicFramePr>
        <p:xfrm>
          <a:off x="1601189" y="1368433"/>
          <a:ext cx="5837997" cy="2219960"/>
        </p:xfrm>
        <a:graphic>
          <a:graphicData uri="http://schemas.openxmlformats.org/drawingml/2006/table">
            <a:tbl>
              <a:tblPr firstRow="1" bandRow="1">
                <a:tableStyleId>{5C22544A-7EE6-4342-B048-85BDC9FD1C3A}</a:tableStyleId>
              </a:tblPr>
              <a:tblGrid>
                <a:gridCol w="5837997">
                  <a:extLst>
                    <a:ext uri="{9D8B030D-6E8A-4147-A177-3AD203B41FA5}">
                      <a16:colId xmlns:a16="http://schemas.microsoft.com/office/drawing/2014/main" val="20000"/>
                    </a:ext>
                  </a:extLst>
                </a:gridCol>
              </a:tblGrid>
              <a:tr h="370840">
                <a:tc>
                  <a:txBody>
                    <a:bodyPr/>
                    <a:lstStyle/>
                    <a:p>
                      <a:r>
                        <a:rPr lang="en-GB" dirty="0" err="1" smtClean="0"/>
                        <a:t>Cynllunio</a:t>
                      </a:r>
                      <a:endParaRPr lang="en-US" dirty="0"/>
                    </a:p>
                  </a:txBody>
                  <a:tcPr/>
                </a:tc>
                <a:extLst>
                  <a:ext uri="{0D108BD9-81ED-4DB2-BD59-A6C34878D82A}">
                    <a16:rowId xmlns:a16="http://schemas.microsoft.com/office/drawing/2014/main" val="10000"/>
                  </a:ext>
                </a:extLst>
              </a:tr>
              <a:tr h="370840">
                <a:tc>
                  <a:txBody>
                    <a:bodyPr/>
                    <a:lstStyle/>
                    <a:p>
                      <a:r>
                        <a:rPr lang="en-GB" dirty="0" err="1" smtClean="0"/>
                        <a:t>Darganfod</a:t>
                      </a:r>
                      <a:r>
                        <a:rPr lang="en-GB" dirty="0" smtClean="0"/>
                        <a:t> </a:t>
                      </a:r>
                      <a:r>
                        <a:rPr lang="en-GB" dirty="0" err="1" smtClean="0"/>
                        <a:t>tystiolaeth</a:t>
                      </a:r>
                      <a:r>
                        <a:rPr lang="en-GB" dirty="0" smtClean="0"/>
                        <a:t>,</a:t>
                      </a:r>
                      <a:r>
                        <a:rPr lang="en-GB" baseline="0" dirty="0" smtClean="0"/>
                        <a:t> </a:t>
                      </a:r>
                      <a:r>
                        <a:rPr lang="en-GB" baseline="0" dirty="0" err="1" smtClean="0"/>
                        <a:t>gwybodaeth</a:t>
                      </a:r>
                      <a:r>
                        <a:rPr lang="en-GB" baseline="0" dirty="0" smtClean="0"/>
                        <a:t> a </a:t>
                      </a:r>
                      <a:r>
                        <a:rPr lang="en-GB" baseline="0" dirty="0" err="1" smtClean="0"/>
                        <a:t>syniadau</a:t>
                      </a:r>
                      <a:endParaRPr lang="en-US" dirty="0"/>
                    </a:p>
                  </a:txBody>
                  <a:tcPr/>
                </a:tc>
                <a:extLst>
                  <a:ext uri="{0D108BD9-81ED-4DB2-BD59-A6C34878D82A}">
                    <a16:rowId xmlns:a16="http://schemas.microsoft.com/office/drawing/2014/main" val="10001"/>
                  </a:ext>
                </a:extLst>
              </a:tr>
              <a:tr h="323121">
                <a:tc>
                  <a:txBody>
                    <a:bodyPr/>
                    <a:lstStyle/>
                    <a:p>
                      <a:r>
                        <a:rPr lang="en-GB" dirty="0" err="1" smtClean="0"/>
                        <a:t>Dulliau</a:t>
                      </a:r>
                      <a:r>
                        <a:rPr lang="en-GB" baseline="0" dirty="0" smtClean="0"/>
                        <a:t> a </a:t>
                      </a:r>
                      <a:r>
                        <a:rPr lang="en-GB" baseline="0" dirty="0" err="1" smtClean="0"/>
                        <a:t>strategaethau</a:t>
                      </a:r>
                      <a:endParaRPr lang="en-US" dirty="0"/>
                    </a:p>
                  </a:txBody>
                  <a:tcPr/>
                </a:tc>
                <a:extLst>
                  <a:ext uri="{0D108BD9-81ED-4DB2-BD59-A6C34878D82A}">
                    <a16:rowId xmlns:a16="http://schemas.microsoft.com/office/drawing/2014/main" val="10002"/>
                  </a:ext>
                </a:extLst>
              </a:tr>
              <a:tr h="370840">
                <a:tc>
                  <a:txBody>
                    <a:bodyPr/>
                    <a:lstStyle/>
                    <a:p>
                      <a:r>
                        <a:rPr lang="en-GB" dirty="0" err="1" smtClean="0"/>
                        <a:t>Rhagfynegi</a:t>
                      </a:r>
                      <a:endParaRPr lang="en-US" dirty="0"/>
                    </a:p>
                  </a:txBody>
                  <a:tcPr/>
                </a:tc>
                <a:extLst>
                  <a:ext uri="{0D108BD9-81ED-4DB2-BD59-A6C34878D82A}">
                    <a16:rowId xmlns:a16="http://schemas.microsoft.com/office/drawing/2014/main" val="10003"/>
                  </a:ext>
                </a:extLst>
              </a:tr>
              <a:tr h="370840">
                <a:tc>
                  <a:txBody>
                    <a:bodyPr/>
                    <a:lstStyle/>
                    <a:p>
                      <a:r>
                        <a:rPr lang="en-GB" dirty="0" err="1" smtClean="0"/>
                        <a:t>Profi’n</a:t>
                      </a:r>
                      <a:r>
                        <a:rPr lang="en-GB" dirty="0" smtClean="0"/>
                        <a:t> </a:t>
                      </a:r>
                      <a:r>
                        <a:rPr lang="en-GB" dirty="0" err="1" smtClean="0"/>
                        <a:t>deg</a:t>
                      </a:r>
                      <a:endParaRPr lang="en-US" dirty="0"/>
                    </a:p>
                  </a:txBody>
                  <a:tcPr/>
                </a:tc>
                <a:extLst>
                  <a:ext uri="{0D108BD9-81ED-4DB2-BD59-A6C34878D82A}">
                    <a16:rowId xmlns:a16="http://schemas.microsoft.com/office/drawing/2014/main" val="10004"/>
                  </a:ext>
                </a:extLst>
              </a:tr>
              <a:tr h="370840">
                <a:tc>
                  <a:txBody>
                    <a:bodyPr/>
                    <a:lstStyle/>
                    <a:p>
                      <a:r>
                        <a:rPr lang="en-GB" dirty="0" err="1" smtClean="0"/>
                        <a:t>Creu</a:t>
                      </a:r>
                      <a:r>
                        <a:rPr lang="en-GB" dirty="0" smtClean="0"/>
                        <a:t> </a:t>
                      </a:r>
                      <a:r>
                        <a:rPr lang="en-GB" dirty="0" err="1" smtClean="0"/>
                        <a:t>meini</a:t>
                      </a:r>
                      <a:r>
                        <a:rPr lang="en-GB" dirty="0" smtClean="0"/>
                        <a:t> </a:t>
                      </a:r>
                      <a:r>
                        <a:rPr lang="en-GB" dirty="0" err="1" smtClean="0"/>
                        <a:t>prawf</a:t>
                      </a:r>
                      <a:endParaRPr lang="en-US" dirty="0"/>
                    </a:p>
                  </a:txBody>
                  <a:tcPr/>
                </a:tc>
                <a:extLst>
                  <a:ext uri="{0D108BD9-81ED-4DB2-BD59-A6C34878D82A}">
                    <a16:rowId xmlns:a16="http://schemas.microsoft.com/office/drawing/2014/main" val="10005"/>
                  </a:ext>
                </a:extLst>
              </a:tr>
            </a:tbl>
          </a:graphicData>
        </a:graphic>
      </p:graphicFrame>
      <p:sp>
        <p:nvSpPr>
          <p:cNvPr id="3" name="Title 2"/>
          <p:cNvSpPr>
            <a:spLocks noGrp="1"/>
          </p:cNvSpPr>
          <p:nvPr>
            <p:ph type="title"/>
          </p:nvPr>
        </p:nvSpPr>
        <p:spPr>
          <a:xfrm>
            <a:off x="1981200" y="0"/>
            <a:ext cx="8976102" cy="1143000"/>
          </a:xfrm>
        </p:spPr>
        <p:txBody>
          <a:bodyPr>
            <a:normAutofit/>
          </a:bodyPr>
          <a:lstStyle/>
          <a:p>
            <a:r>
              <a:rPr lang="en-GB" sz="1800" b="1" dirty="0" smtClean="0"/>
              <a:t/>
            </a:r>
            <a:br>
              <a:rPr lang="en-GB" sz="1800" b="1" dirty="0" smtClean="0"/>
            </a:br>
            <a:r>
              <a:rPr lang="en-GB" sz="2400" b="1" dirty="0" err="1" smtClean="0"/>
              <a:t>Adolygu</a:t>
            </a:r>
            <a:r>
              <a:rPr lang="en-GB" sz="2400" b="1" dirty="0" smtClean="0"/>
              <a:t> Poster </a:t>
            </a:r>
            <a:r>
              <a:rPr lang="en-GB" sz="2400" b="1" dirty="0" err="1" smtClean="0"/>
              <a:t>Sgiliau</a:t>
            </a:r>
            <a:r>
              <a:rPr lang="en-GB" sz="2400" b="1" dirty="0" smtClean="0"/>
              <a:t> Gwyddoniaeth: </a:t>
            </a:r>
            <a:r>
              <a:rPr lang="en-GB" sz="2400" dirty="0" err="1" smtClean="0"/>
              <a:t>Nodweddion</a:t>
            </a:r>
            <a:r>
              <a:rPr lang="en-GB" sz="2400" dirty="0" smtClean="0"/>
              <a:t> </a:t>
            </a:r>
            <a:r>
              <a:rPr lang="en-GB" sz="2400" dirty="0" err="1" smtClean="0"/>
              <a:t>Llinynnau</a:t>
            </a:r>
            <a:r>
              <a:rPr lang="en-GB" sz="2400" dirty="0" smtClean="0"/>
              <a:t> dilyniant </a:t>
            </a:r>
            <a:r>
              <a:rPr lang="en-GB" sz="2400" b="1" dirty="0" smtClean="0"/>
              <a:t>L1-L5 </a:t>
            </a:r>
            <a:r>
              <a:rPr lang="en-GB" sz="2400" b="1" dirty="0"/>
              <a:t>(L1-3 =O4-6)  </a:t>
            </a:r>
            <a:r>
              <a:rPr lang="en-GB" sz="2400" b="1" i="1" dirty="0" err="1" smtClean="0"/>
              <a:t>ystyriwch</a:t>
            </a:r>
            <a:r>
              <a:rPr lang="en-GB" sz="2400" b="1" i="1" dirty="0" smtClean="0"/>
              <a:t> </a:t>
            </a:r>
            <a:r>
              <a:rPr lang="en-GB" sz="2400" b="1" i="1" dirty="0" err="1" smtClean="0"/>
              <a:t>eto</a:t>
            </a:r>
            <a:r>
              <a:rPr lang="en-GB" sz="2400" b="1" i="1" dirty="0"/>
              <a:t> </a:t>
            </a:r>
            <a:r>
              <a:rPr lang="en-GB" sz="2400" b="1" i="1" dirty="0" err="1" smtClean="0"/>
              <a:t>gyda</a:t>
            </a:r>
            <a:r>
              <a:rPr lang="en-GB" sz="2400" b="1" i="1" dirty="0" smtClean="0"/>
              <a:t> grid</a:t>
            </a:r>
            <a:r>
              <a:rPr lang="en-GB" sz="2400" b="1" i="1" dirty="0"/>
              <a:t> </a:t>
            </a:r>
            <a:r>
              <a:rPr lang="en-GB" sz="2400" b="1" i="1" dirty="0" err="1" smtClean="0"/>
              <a:t>dilyniant“It’s</a:t>
            </a:r>
            <a:r>
              <a:rPr lang="en-GB" sz="2400" b="1" i="1" dirty="0" smtClean="0"/>
              <a:t> </a:t>
            </a:r>
            <a:r>
              <a:rPr lang="en-GB" sz="2400" b="1" i="1" dirty="0"/>
              <a:t>Not </a:t>
            </a:r>
            <a:r>
              <a:rPr lang="en-GB" sz="2400" b="1" i="1" dirty="0" smtClean="0"/>
              <a:t>Fair” .</a:t>
            </a:r>
            <a:endParaRPr lang="en-US" sz="2400" dirty="0"/>
          </a:p>
        </p:txBody>
      </p:sp>
      <p:graphicFrame>
        <p:nvGraphicFramePr>
          <p:cNvPr id="7" name="Table 6"/>
          <p:cNvGraphicFramePr>
            <a:graphicFrameLocks noGrp="1"/>
          </p:cNvGraphicFramePr>
          <p:nvPr>
            <p:extLst>
              <p:ext uri="{D42A27DB-BD31-4B8C-83A1-F6EECF244321}">
                <p14:modId xmlns:p14="http://schemas.microsoft.com/office/powerpoint/2010/main" val="96092560"/>
              </p:ext>
            </p:extLst>
          </p:nvPr>
        </p:nvGraphicFramePr>
        <p:xfrm>
          <a:off x="8028122" y="2417736"/>
          <a:ext cx="3058334" cy="2596431"/>
        </p:xfrm>
        <a:graphic>
          <a:graphicData uri="http://schemas.openxmlformats.org/drawingml/2006/table">
            <a:tbl>
              <a:tblPr firstRow="1" bandRow="1">
                <a:tableStyleId>{5C22544A-7EE6-4342-B048-85BDC9FD1C3A}</a:tableStyleId>
              </a:tblPr>
              <a:tblGrid>
                <a:gridCol w="3058334">
                  <a:extLst>
                    <a:ext uri="{9D8B030D-6E8A-4147-A177-3AD203B41FA5}">
                      <a16:colId xmlns:a16="http://schemas.microsoft.com/office/drawing/2014/main" val="20000"/>
                    </a:ext>
                  </a:extLst>
                </a:gridCol>
              </a:tblGrid>
              <a:tr h="366555">
                <a:tc>
                  <a:txBody>
                    <a:bodyPr/>
                    <a:lstStyle/>
                    <a:p>
                      <a:r>
                        <a:rPr lang="en-GB" dirty="0" err="1" smtClean="0"/>
                        <a:t>Datblygu</a:t>
                      </a:r>
                      <a:endParaRPr lang="en-US" dirty="0"/>
                    </a:p>
                  </a:txBody>
                  <a:tcPr/>
                </a:tc>
                <a:extLst>
                  <a:ext uri="{0D108BD9-81ED-4DB2-BD59-A6C34878D82A}">
                    <a16:rowId xmlns:a16="http://schemas.microsoft.com/office/drawing/2014/main" val="10000"/>
                  </a:ext>
                </a:extLst>
              </a:tr>
              <a:tr h="371646">
                <a:tc>
                  <a:txBody>
                    <a:bodyPr/>
                    <a:lstStyle/>
                    <a:p>
                      <a:r>
                        <a:rPr lang="en-GB" dirty="0" err="1" smtClean="0"/>
                        <a:t>Arsylwi</a:t>
                      </a:r>
                      <a:r>
                        <a:rPr lang="en-GB" dirty="0" smtClean="0"/>
                        <a:t>/</a:t>
                      </a:r>
                      <a:r>
                        <a:rPr lang="en-GB" dirty="0" err="1" smtClean="0"/>
                        <a:t>mesur</a:t>
                      </a:r>
                      <a:endParaRPr lang="en-US" dirty="0"/>
                    </a:p>
                  </a:txBody>
                  <a:tcPr/>
                </a:tc>
                <a:extLst>
                  <a:ext uri="{0D108BD9-81ED-4DB2-BD59-A6C34878D82A}">
                    <a16:rowId xmlns:a16="http://schemas.microsoft.com/office/drawing/2014/main" val="10001"/>
                  </a:ext>
                </a:extLst>
              </a:tr>
              <a:tr h="371646">
                <a:tc>
                  <a:txBody>
                    <a:bodyPr/>
                    <a:lstStyle/>
                    <a:p>
                      <a:r>
                        <a:rPr lang="en-GB" dirty="0" err="1" smtClean="0"/>
                        <a:t>Monitro</a:t>
                      </a:r>
                      <a:r>
                        <a:rPr lang="en-GB" dirty="0" smtClean="0"/>
                        <a:t> </a:t>
                      </a:r>
                      <a:r>
                        <a:rPr lang="en-GB" dirty="0" err="1" smtClean="0"/>
                        <a:t>cynnydd</a:t>
                      </a:r>
                      <a:endParaRPr lang="en-US" dirty="0"/>
                    </a:p>
                  </a:txBody>
                  <a:tcPr/>
                </a:tc>
                <a:extLst>
                  <a:ext uri="{0D108BD9-81ED-4DB2-BD59-A6C34878D82A}">
                    <a16:rowId xmlns:a16="http://schemas.microsoft.com/office/drawing/2014/main" val="10002"/>
                  </a:ext>
                </a:extLst>
              </a:tr>
              <a:tr h="371646">
                <a:tc>
                  <a:txBody>
                    <a:bodyPr/>
                    <a:lstStyle/>
                    <a:p>
                      <a:r>
                        <a:rPr lang="en-GB" dirty="0" err="1" smtClean="0"/>
                        <a:t>Cyfleu</a:t>
                      </a:r>
                      <a:r>
                        <a:rPr lang="en-GB" dirty="0" smtClean="0"/>
                        <a:t> </a:t>
                      </a:r>
                      <a:r>
                        <a:rPr lang="en-GB" dirty="0" err="1" smtClean="0"/>
                        <a:t>darganfyddiadau</a:t>
                      </a:r>
                      <a:endParaRPr lang="en-US" dirty="0"/>
                    </a:p>
                  </a:txBody>
                  <a:tcPr/>
                </a:tc>
                <a:extLst>
                  <a:ext uri="{0D108BD9-81ED-4DB2-BD59-A6C34878D82A}">
                    <a16:rowId xmlns:a16="http://schemas.microsoft.com/office/drawing/2014/main" val="10003"/>
                  </a:ext>
                </a:extLst>
              </a:tr>
              <a:tr h="371646">
                <a:tc>
                  <a:txBody>
                    <a:bodyPr/>
                    <a:lstStyle/>
                    <a:p>
                      <a:r>
                        <a:rPr lang="en-GB" dirty="0" err="1" smtClean="0"/>
                        <a:t>Adolygu</a:t>
                      </a:r>
                      <a:r>
                        <a:rPr lang="en-GB" baseline="0" dirty="0" smtClean="0"/>
                        <a:t> </a:t>
                      </a:r>
                      <a:r>
                        <a:rPr lang="en-GB" baseline="0" dirty="0" err="1" smtClean="0"/>
                        <a:t>darganfyddiadau</a:t>
                      </a:r>
                      <a:endParaRPr lang="en-US" dirty="0"/>
                    </a:p>
                  </a:txBody>
                  <a:tcPr/>
                </a:tc>
                <a:extLst>
                  <a:ext uri="{0D108BD9-81ED-4DB2-BD59-A6C34878D82A}">
                    <a16:rowId xmlns:a16="http://schemas.microsoft.com/office/drawing/2014/main" val="10004"/>
                  </a:ext>
                </a:extLst>
              </a:tr>
              <a:tr h="371646">
                <a:tc>
                  <a:txBody>
                    <a:bodyPr/>
                    <a:lstStyle/>
                    <a:p>
                      <a:r>
                        <a:rPr lang="en-GB" dirty="0" err="1" smtClean="0"/>
                        <a:t>Esboniad</a:t>
                      </a:r>
                      <a:endParaRPr lang="en-US" dirty="0"/>
                    </a:p>
                  </a:txBody>
                  <a:tcPr/>
                </a:tc>
                <a:extLst>
                  <a:ext uri="{0D108BD9-81ED-4DB2-BD59-A6C34878D82A}">
                    <a16:rowId xmlns:a16="http://schemas.microsoft.com/office/drawing/2014/main" val="10005"/>
                  </a:ext>
                </a:extLst>
              </a:tr>
              <a:tr h="371646">
                <a:tc>
                  <a:txBody>
                    <a:bodyPr/>
                    <a:lstStyle/>
                    <a:p>
                      <a:r>
                        <a:rPr lang="en-GB" dirty="0" err="1" smtClean="0"/>
                        <a:t>Casgliadau</a:t>
                      </a:r>
                      <a:r>
                        <a:rPr lang="en-GB" dirty="0" smtClean="0"/>
                        <a:t>/</a:t>
                      </a:r>
                      <a:r>
                        <a:rPr lang="en-GB" dirty="0" err="1" smtClean="0"/>
                        <a:t>penderfyniadau</a:t>
                      </a:r>
                      <a:endParaRPr lang="en-US" dirty="0"/>
                    </a:p>
                  </a:txBody>
                  <a:tcPr/>
                </a:tc>
                <a:extLst>
                  <a:ext uri="{0D108BD9-81ED-4DB2-BD59-A6C34878D82A}">
                    <a16:rowId xmlns:a16="http://schemas.microsoft.com/office/drawing/2014/main" val="10006"/>
                  </a:ext>
                </a:extLst>
              </a:tr>
            </a:tbl>
          </a:graphicData>
        </a:graphic>
      </p:graphicFrame>
      <p:graphicFrame>
        <p:nvGraphicFramePr>
          <p:cNvPr id="8" name="Table 7"/>
          <p:cNvGraphicFramePr>
            <a:graphicFrameLocks noGrp="1"/>
          </p:cNvGraphicFramePr>
          <p:nvPr>
            <p:extLst/>
          </p:nvPr>
        </p:nvGraphicFramePr>
        <p:xfrm>
          <a:off x="1601189" y="4013395"/>
          <a:ext cx="5272642" cy="1483360"/>
        </p:xfrm>
        <a:graphic>
          <a:graphicData uri="http://schemas.openxmlformats.org/drawingml/2006/table">
            <a:tbl>
              <a:tblPr firstRow="1" bandRow="1">
                <a:tableStyleId>{5C22544A-7EE6-4342-B048-85BDC9FD1C3A}</a:tableStyleId>
              </a:tblPr>
              <a:tblGrid>
                <a:gridCol w="5272642">
                  <a:extLst>
                    <a:ext uri="{9D8B030D-6E8A-4147-A177-3AD203B41FA5}">
                      <a16:colId xmlns:a16="http://schemas.microsoft.com/office/drawing/2014/main" val="20000"/>
                    </a:ext>
                  </a:extLst>
                </a:gridCol>
              </a:tblGrid>
              <a:tr h="370840">
                <a:tc>
                  <a:txBody>
                    <a:bodyPr/>
                    <a:lstStyle/>
                    <a:p>
                      <a:r>
                        <a:rPr lang="en-GB" dirty="0" err="1" smtClean="0"/>
                        <a:t>Adfyfyrio</a:t>
                      </a:r>
                      <a:r>
                        <a:rPr lang="en-GB" baseline="0" dirty="0" smtClean="0"/>
                        <a:t>  (</a:t>
                      </a:r>
                      <a:r>
                        <a:rPr lang="en-GB" baseline="0" dirty="0" err="1" smtClean="0"/>
                        <a:t>myfyrio</a:t>
                      </a:r>
                      <a:r>
                        <a:rPr lang="en-GB" baseline="0" dirty="0" smtClean="0"/>
                        <a:t> </a:t>
                      </a:r>
                      <a:r>
                        <a:rPr lang="en-GB" baseline="0" dirty="0" err="1" smtClean="0"/>
                        <a:t>wedi</a:t>
                      </a:r>
                      <a:r>
                        <a:rPr lang="en-GB" baseline="0" dirty="0" smtClean="0"/>
                        <a:t> </a:t>
                      </a:r>
                      <a:r>
                        <a:rPr lang="en-GB" baseline="0" dirty="0" err="1" smtClean="0"/>
                        <a:t>nodi</a:t>
                      </a:r>
                      <a:r>
                        <a:rPr lang="en-GB" baseline="0" dirty="0" smtClean="0"/>
                        <a:t>)</a:t>
                      </a:r>
                      <a:endParaRPr lang="en-US" dirty="0"/>
                    </a:p>
                  </a:txBody>
                  <a:tcPr/>
                </a:tc>
                <a:extLst>
                  <a:ext uri="{0D108BD9-81ED-4DB2-BD59-A6C34878D82A}">
                    <a16:rowId xmlns:a16="http://schemas.microsoft.com/office/drawing/2014/main" val="10000"/>
                  </a:ext>
                </a:extLst>
              </a:tr>
              <a:tr h="370840">
                <a:tc>
                  <a:txBody>
                    <a:bodyPr/>
                    <a:lstStyle/>
                    <a:p>
                      <a:r>
                        <a:rPr lang="en-GB" dirty="0" err="1" smtClean="0"/>
                        <a:t>Adolygu</a:t>
                      </a:r>
                      <a:r>
                        <a:rPr lang="en-GB" dirty="0" smtClean="0"/>
                        <a:t> </a:t>
                      </a:r>
                      <a:r>
                        <a:rPr lang="en-GB" dirty="0" err="1" smtClean="0"/>
                        <a:t>llwyddiant</a:t>
                      </a:r>
                      <a:endParaRPr lang="en-US" dirty="0"/>
                    </a:p>
                  </a:txBody>
                  <a:tcPr/>
                </a:tc>
                <a:extLst>
                  <a:ext uri="{0D108BD9-81ED-4DB2-BD59-A6C34878D82A}">
                    <a16:rowId xmlns:a16="http://schemas.microsoft.com/office/drawing/2014/main" val="10001"/>
                  </a:ext>
                </a:extLst>
              </a:tr>
              <a:tr h="370840">
                <a:tc>
                  <a:txBody>
                    <a:bodyPr/>
                    <a:lstStyle/>
                    <a:p>
                      <a:r>
                        <a:rPr lang="en-GB" dirty="0" err="1" smtClean="0"/>
                        <a:t>Gwerthuso</a:t>
                      </a:r>
                      <a:r>
                        <a:rPr lang="en-GB" baseline="0" dirty="0" smtClean="0"/>
                        <a:t> </a:t>
                      </a:r>
                      <a:r>
                        <a:rPr lang="en-GB" baseline="0" dirty="0" err="1" smtClean="0"/>
                        <a:t>dysgu</a:t>
                      </a:r>
                      <a:endParaRPr lang="en-US" dirty="0"/>
                    </a:p>
                  </a:txBody>
                  <a:tcPr/>
                </a:tc>
                <a:extLst>
                  <a:ext uri="{0D108BD9-81ED-4DB2-BD59-A6C34878D82A}">
                    <a16:rowId xmlns:a16="http://schemas.microsoft.com/office/drawing/2014/main" val="10002"/>
                  </a:ext>
                </a:extLst>
              </a:tr>
              <a:tr h="370840">
                <a:tc>
                  <a:txBody>
                    <a:bodyPr/>
                    <a:lstStyle/>
                    <a:p>
                      <a:r>
                        <a:rPr lang="en-GB" dirty="0" err="1" smtClean="0"/>
                        <a:t>Cysylltu’r</a:t>
                      </a:r>
                      <a:r>
                        <a:rPr lang="en-GB" dirty="0" smtClean="0"/>
                        <a:t> </a:t>
                      </a:r>
                      <a:r>
                        <a:rPr lang="en-GB" dirty="0" err="1" smtClean="0"/>
                        <a:t>dysgu</a:t>
                      </a:r>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9056771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853870"/>
            <a:ext cx="10058400" cy="1450757"/>
          </a:xfrm>
        </p:spPr>
        <p:txBody>
          <a:bodyPr>
            <a:normAutofit fontScale="90000"/>
          </a:bodyPr>
          <a:lstStyle/>
          <a:p>
            <a:r>
              <a:rPr lang="en-GB" b="1" dirty="0" err="1" smtClean="0">
                <a:solidFill>
                  <a:srgbClr val="FF0000"/>
                </a:solidFill>
              </a:rPr>
              <a:t>Dyfyniadau</a:t>
            </a:r>
            <a:r>
              <a:rPr lang="en-GB" b="1" dirty="0" smtClean="0">
                <a:solidFill>
                  <a:srgbClr val="FF0000"/>
                </a:solidFill>
              </a:rPr>
              <a:t> o Turner</a:t>
            </a:r>
            <a:r>
              <a:rPr lang="en-GB" b="1" dirty="0">
                <a:solidFill>
                  <a:srgbClr val="FF0000"/>
                </a:solidFill>
              </a:rPr>
              <a:t>, J. et al. (2011) </a:t>
            </a:r>
            <a:r>
              <a:rPr lang="en-GB" b="1" i="1" dirty="0">
                <a:solidFill>
                  <a:srgbClr val="FF0000"/>
                </a:solidFill>
              </a:rPr>
              <a:t>It’s not fair or is it?. </a:t>
            </a:r>
            <a:r>
              <a:rPr lang="en-GB" b="1" dirty="0" err="1" smtClean="0">
                <a:solidFill>
                  <a:srgbClr val="FF0000"/>
                </a:solidFill>
              </a:rPr>
              <a:t>Sandbach</a:t>
            </a:r>
            <a:r>
              <a:rPr lang="en-GB" b="1" dirty="0" smtClean="0">
                <a:solidFill>
                  <a:srgbClr val="FF0000"/>
                </a:solidFill>
              </a:rPr>
              <a:t>: </a:t>
            </a:r>
            <a:r>
              <a:rPr lang="en-GB" b="1" dirty="0">
                <a:solidFill>
                  <a:srgbClr val="FF0000"/>
                </a:solidFill>
              </a:rPr>
              <a:t>MHE.</a:t>
            </a:r>
            <a:r>
              <a:rPr lang="en-GB" b="1" dirty="0">
                <a:solidFill>
                  <a:schemeClr val="tx1"/>
                </a:solidFill>
              </a:rPr>
              <a:t/>
            </a:r>
            <a:br>
              <a:rPr lang="en-GB" b="1" dirty="0">
                <a:solidFill>
                  <a:schemeClr val="tx1"/>
                </a:solidFill>
              </a:rPr>
            </a:br>
            <a:endParaRPr lang="en-GB" dirty="0"/>
          </a:p>
        </p:txBody>
      </p:sp>
      <p:sp>
        <p:nvSpPr>
          <p:cNvPr id="3" name="Content Placeholder 2"/>
          <p:cNvSpPr>
            <a:spLocks noGrp="1"/>
          </p:cNvSpPr>
          <p:nvPr>
            <p:ph idx="1"/>
          </p:nvPr>
        </p:nvSpPr>
        <p:spPr/>
        <p:txBody>
          <a:bodyPr/>
          <a:lstStyle/>
          <a:p>
            <a:endParaRPr lang="en-GB" dirty="0" smtClean="0"/>
          </a:p>
          <a:p>
            <a:r>
              <a:rPr lang="en-GB" sz="3600" dirty="0" smtClean="0">
                <a:solidFill>
                  <a:srgbClr val="FF0000"/>
                </a:solidFill>
              </a:rPr>
              <a:t>“Science enquiry is what children do in order to answer scientific questions about the world around them.”</a:t>
            </a:r>
          </a:p>
          <a:p>
            <a:r>
              <a:rPr lang="en-GB" sz="3600" dirty="0" smtClean="0">
                <a:solidFill>
                  <a:srgbClr val="FF0000"/>
                </a:solidFill>
              </a:rPr>
              <a:t>“Different types of questions and situations require different types of enquiry.” </a:t>
            </a:r>
          </a:p>
          <a:p>
            <a:endParaRPr lang="en-GB" dirty="0"/>
          </a:p>
        </p:txBody>
      </p:sp>
    </p:spTree>
    <p:extLst>
      <p:ext uri="{BB962C8B-B14F-4D97-AF65-F5344CB8AC3E}">
        <p14:creationId xmlns:p14="http://schemas.microsoft.com/office/powerpoint/2010/main" val="428828157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rgbClr val="FF0000"/>
                </a:solidFill>
              </a:rPr>
              <a:t>Dyfyniad</a:t>
            </a:r>
            <a:r>
              <a:rPr lang="en-GB" b="1" dirty="0" smtClean="0">
                <a:solidFill>
                  <a:srgbClr val="FF0000"/>
                </a:solidFill>
              </a:rPr>
              <a:t> o Turner</a:t>
            </a:r>
            <a:r>
              <a:rPr lang="en-GB" b="1" dirty="0">
                <a:solidFill>
                  <a:srgbClr val="FF0000"/>
                </a:solidFill>
              </a:rPr>
              <a:t>, J. et al. (2011) </a:t>
            </a:r>
            <a:r>
              <a:rPr lang="en-GB" b="1" i="1" dirty="0">
                <a:solidFill>
                  <a:srgbClr val="FF0000"/>
                </a:solidFill>
              </a:rPr>
              <a:t>It’s not fair or is it?. </a:t>
            </a:r>
            <a:r>
              <a:rPr lang="en-GB" b="1" dirty="0" err="1" smtClean="0">
                <a:solidFill>
                  <a:srgbClr val="FF0000"/>
                </a:solidFill>
              </a:rPr>
              <a:t>Sandbach</a:t>
            </a:r>
            <a:r>
              <a:rPr lang="en-GB" b="1" dirty="0" smtClean="0">
                <a:solidFill>
                  <a:srgbClr val="FF0000"/>
                </a:solidFill>
              </a:rPr>
              <a:t>: </a:t>
            </a:r>
            <a:r>
              <a:rPr lang="en-GB" b="1" dirty="0">
                <a:solidFill>
                  <a:srgbClr val="FF0000"/>
                </a:solidFill>
              </a:rPr>
              <a:t>MHE.</a:t>
            </a:r>
            <a:endParaRPr lang="en-GB"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31964415"/>
              </p:ext>
            </p:extLst>
          </p:nvPr>
        </p:nvGraphicFramePr>
        <p:xfrm>
          <a:off x="1097280" y="2301770"/>
          <a:ext cx="10058400" cy="2743200"/>
        </p:xfrm>
        <a:graphic>
          <a:graphicData uri="http://schemas.openxmlformats.org/drawingml/2006/table">
            <a:tbl>
              <a:tblPr firstRow="1" bandRow="1">
                <a:tableStyleId>{5C22544A-7EE6-4342-B048-85BDC9FD1C3A}</a:tableStyleId>
              </a:tblPr>
              <a:tblGrid>
                <a:gridCol w="4474104">
                  <a:extLst>
                    <a:ext uri="{9D8B030D-6E8A-4147-A177-3AD203B41FA5}">
                      <a16:colId xmlns:a16="http://schemas.microsoft.com/office/drawing/2014/main" val="20000"/>
                    </a:ext>
                  </a:extLst>
                </a:gridCol>
                <a:gridCol w="5584296">
                  <a:extLst>
                    <a:ext uri="{9D8B030D-6E8A-4147-A177-3AD203B41FA5}">
                      <a16:colId xmlns:a16="http://schemas.microsoft.com/office/drawing/2014/main" val="20001"/>
                    </a:ext>
                  </a:extLst>
                </a:gridCol>
              </a:tblGrid>
              <a:tr h="354083">
                <a:tc>
                  <a:txBody>
                    <a:bodyPr/>
                    <a:lstStyle/>
                    <a:p>
                      <a:r>
                        <a:rPr lang="en-GB" dirty="0" smtClean="0">
                          <a:solidFill>
                            <a:schemeClr val="tx1"/>
                          </a:solidFill>
                        </a:rPr>
                        <a:t>Exploring</a:t>
                      </a:r>
                      <a:endParaRPr lang="en-GB" dirty="0">
                        <a:solidFill>
                          <a:schemeClr val="tx1"/>
                        </a:solidFill>
                      </a:endParaRPr>
                    </a:p>
                  </a:txBody>
                  <a:tcPr/>
                </a:tc>
                <a:tc>
                  <a:txBody>
                    <a:bodyPr/>
                    <a:lstStyle/>
                    <a:p>
                      <a:r>
                        <a:rPr lang="en-GB" dirty="0" smtClean="0">
                          <a:solidFill>
                            <a:schemeClr val="tx1"/>
                          </a:solidFill>
                        </a:rPr>
                        <a:t>Children explore a question, statement, problem’ idea’ artefact, living thing or event as a starting point</a:t>
                      </a:r>
                      <a:endParaRPr lang="en-GB" dirty="0">
                        <a:solidFill>
                          <a:schemeClr val="tx1"/>
                        </a:solidFill>
                      </a:endParaRPr>
                    </a:p>
                  </a:txBody>
                  <a:tcPr/>
                </a:tc>
                <a:extLst>
                  <a:ext uri="{0D108BD9-81ED-4DB2-BD59-A6C34878D82A}">
                    <a16:rowId xmlns:a16="http://schemas.microsoft.com/office/drawing/2014/main" val="10000"/>
                  </a:ext>
                </a:extLst>
              </a:tr>
              <a:tr h="354083">
                <a:tc>
                  <a:txBody>
                    <a:bodyPr/>
                    <a:lstStyle/>
                    <a:p>
                      <a:r>
                        <a:rPr lang="en-GB" dirty="0" smtClean="0">
                          <a:solidFill>
                            <a:schemeClr val="tx1"/>
                          </a:solidFill>
                        </a:rPr>
                        <a:t>Collecting and analysing evidence</a:t>
                      </a:r>
                      <a:endParaRPr lang="en-GB" dirty="0">
                        <a:solidFill>
                          <a:schemeClr val="tx1"/>
                        </a:solidFill>
                      </a:endParaRPr>
                    </a:p>
                  </a:txBody>
                  <a:tcPr/>
                </a:tc>
                <a:tc>
                  <a:txBody>
                    <a:bodyPr/>
                    <a:lstStyle/>
                    <a:p>
                      <a:r>
                        <a:rPr lang="en-GB" dirty="0" smtClean="0">
                          <a:solidFill>
                            <a:schemeClr val="tx1"/>
                          </a:solidFill>
                        </a:rPr>
                        <a:t>Children Observe over time; look for patterns; identify and classify; research using secondary sources or carry out a fair test, and record and analyse their findings.</a:t>
                      </a:r>
                      <a:endParaRPr lang="en-GB" dirty="0">
                        <a:solidFill>
                          <a:schemeClr val="tx1"/>
                        </a:solidFill>
                      </a:endParaRPr>
                    </a:p>
                  </a:txBody>
                  <a:tcPr/>
                </a:tc>
                <a:extLst>
                  <a:ext uri="{0D108BD9-81ED-4DB2-BD59-A6C34878D82A}">
                    <a16:rowId xmlns:a16="http://schemas.microsoft.com/office/drawing/2014/main" val="10001"/>
                  </a:ext>
                </a:extLst>
              </a:tr>
              <a:tr h="354083">
                <a:tc>
                  <a:txBody>
                    <a:bodyPr/>
                    <a:lstStyle/>
                    <a:p>
                      <a:r>
                        <a:rPr lang="en-GB" dirty="0" smtClean="0">
                          <a:solidFill>
                            <a:schemeClr val="tx1"/>
                          </a:solidFill>
                        </a:rPr>
                        <a:t>Reaching a suitable and satisfying outcome</a:t>
                      </a:r>
                      <a:endParaRPr lang="en-GB" dirty="0">
                        <a:solidFill>
                          <a:schemeClr val="tx1"/>
                        </a:solidFill>
                      </a:endParaRPr>
                    </a:p>
                  </a:txBody>
                  <a:tcPr/>
                </a:tc>
                <a:tc>
                  <a:txBody>
                    <a:bodyPr/>
                    <a:lstStyle/>
                    <a:p>
                      <a:r>
                        <a:rPr lang="en-GB" dirty="0" smtClean="0">
                          <a:solidFill>
                            <a:schemeClr val="tx1"/>
                          </a:solidFill>
                        </a:rPr>
                        <a:t>Children solve a problem, answer a question, develop an explanation, make and evaluate an artefact or system, provide evidence to justify why the outcome is appropriate, or raise more questions to investigate</a:t>
                      </a:r>
                      <a:endParaRPr lang="en-GB" dirty="0">
                        <a:solidFill>
                          <a:schemeClr val="tx1"/>
                        </a:solidFill>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793176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tx1"/>
                </a:solidFill>
              </a:rPr>
              <a:t>Dyfyniadau</a:t>
            </a:r>
            <a:r>
              <a:rPr lang="en-GB" b="1" dirty="0" smtClean="0">
                <a:solidFill>
                  <a:schemeClr val="tx1"/>
                </a:solidFill>
              </a:rPr>
              <a:t> o Turner</a:t>
            </a:r>
            <a:r>
              <a:rPr lang="en-GB" b="1" dirty="0">
                <a:solidFill>
                  <a:schemeClr val="tx1"/>
                </a:solidFill>
              </a:rPr>
              <a:t>, J. et al. (2011) </a:t>
            </a:r>
            <a:r>
              <a:rPr lang="en-GB" b="1" i="1" dirty="0">
                <a:solidFill>
                  <a:schemeClr val="tx1"/>
                </a:solidFill>
              </a:rPr>
              <a:t>It’s not fair or is it</a:t>
            </a:r>
            <a:r>
              <a:rPr lang="en-GB" b="1" i="1" dirty="0" smtClean="0">
                <a:solidFill>
                  <a:schemeClr val="tx1"/>
                </a:solidFill>
              </a:rPr>
              <a:t>? </a:t>
            </a:r>
            <a:r>
              <a:rPr lang="en-GB" b="1" dirty="0" err="1">
                <a:solidFill>
                  <a:schemeClr val="tx1"/>
                </a:solidFill>
              </a:rPr>
              <a:t>Sandbach</a:t>
            </a:r>
            <a:r>
              <a:rPr lang="en-GB" b="1" dirty="0">
                <a:solidFill>
                  <a:schemeClr val="tx1"/>
                </a:solidFill>
              </a:rPr>
              <a:t>. MHE.</a:t>
            </a:r>
            <a:endParaRPr lang="en-GB" dirty="0"/>
          </a:p>
        </p:txBody>
      </p:sp>
      <p:sp>
        <p:nvSpPr>
          <p:cNvPr id="3" name="Content Placeholder 2"/>
          <p:cNvSpPr>
            <a:spLocks noGrp="1"/>
          </p:cNvSpPr>
          <p:nvPr>
            <p:ph idx="1"/>
          </p:nvPr>
        </p:nvSpPr>
        <p:spPr>
          <a:xfrm>
            <a:off x="1097279" y="1845734"/>
            <a:ext cx="10375053" cy="4023360"/>
          </a:xfrm>
        </p:spPr>
        <p:txBody>
          <a:bodyPr>
            <a:noAutofit/>
          </a:bodyPr>
          <a:lstStyle/>
          <a:p>
            <a:r>
              <a:rPr lang="en-GB" sz="2800" b="1" dirty="0" err="1" smtClean="0">
                <a:solidFill>
                  <a:schemeClr val="tx1"/>
                </a:solidFill>
              </a:rPr>
              <a:t>Pwysigrwydd</a:t>
            </a:r>
            <a:r>
              <a:rPr lang="en-GB" sz="2800" b="1" dirty="0" smtClean="0">
                <a:solidFill>
                  <a:schemeClr val="tx1"/>
                </a:solidFill>
              </a:rPr>
              <a:t> </a:t>
            </a:r>
            <a:r>
              <a:rPr lang="en-GB" sz="2800" b="1" dirty="0" err="1" smtClean="0">
                <a:solidFill>
                  <a:schemeClr val="tx1"/>
                </a:solidFill>
              </a:rPr>
              <a:t>dilyniant</a:t>
            </a:r>
            <a:r>
              <a:rPr lang="en-GB" sz="2800" b="1" dirty="0" smtClean="0">
                <a:solidFill>
                  <a:schemeClr val="tx1"/>
                </a:solidFill>
              </a:rPr>
              <a:t>: </a:t>
            </a:r>
          </a:p>
          <a:p>
            <a:r>
              <a:rPr lang="en-GB" sz="2800" dirty="0" smtClean="0">
                <a:solidFill>
                  <a:schemeClr val="tx1"/>
                </a:solidFill>
              </a:rPr>
              <a:t>“The science enquiry process is essentially the same whatever the age and maturity of the children, but the skills that they use when doing science enquiry should develop as they move through school.”</a:t>
            </a:r>
          </a:p>
          <a:p>
            <a:r>
              <a:rPr lang="en-GB" sz="2800" b="1" dirty="0" err="1" smtClean="0">
                <a:solidFill>
                  <a:schemeClr val="tx1"/>
                </a:solidFill>
              </a:rPr>
              <a:t>Sut</a:t>
            </a:r>
            <a:r>
              <a:rPr lang="en-GB" sz="2800" b="1" dirty="0" smtClean="0">
                <a:solidFill>
                  <a:schemeClr val="tx1"/>
                </a:solidFill>
              </a:rPr>
              <a:t> y </a:t>
            </a:r>
            <a:r>
              <a:rPr lang="en-GB" sz="2800" b="1" dirty="0" err="1" smtClean="0">
                <a:solidFill>
                  <a:schemeClr val="tx1"/>
                </a:solidFill>
              </a:rPr>
              <a:t>byddwch</a:t>
            </a:r>
            <a:r>
              <a:rPr lang="en-GB" sz="2800" b="1" dirty="0" smtClean="0">
                <a:solidFill>
                  <a:schemeClr val="tx1"/>
                </a:solidFill>
              </a:rPr>
              <a:t> </a:t>
            </a:r>
            <a:r>
              <a:rPr lang="en-GB" sz="2800" b="1" dirty="0" err="1" smtClean="0">
                <a:solidFill>
                  <a:schemeClr val="tx1"/>
                </a:solidFill>
              </a:rPr>
              <a:t>yn</a:t>
            </a:r>
            <a:r>
              <a:rPr lang="en-GB" sz="2800" b="1" dirty="0" smtClean="0">
                <a:solidFill>
                  <a:schemeClr val="tx1"/>
                </a:solidFill>
              </a:rPr>
              <a:t> </a:t>
            </a:r>
            <a:r>
              <a:rPr lang="en-GB" sz="2800" b="1" dirty="0" err="1" smtClean="0">
                <a:solidFill>
                  <a:schemeClr val="tx1"/>
                </a:solidFill>
              </a:rPr>
              <a:t>dewis</a:t>
            </a:r>
            <a:r>
              <a:rPr lang="en-GB" sz="2800" b="1" dirty="0" smtClean="0">
                <a:solidFill>
                  <a:schemeClr val="tx1"/>
                </a:solidFill>
              </a:rPr>
              <a:t> pa </a:t>
            </a:r>
            <a:r>
              <a:rPr lang="en-GB" sz="2800" b="1" dirty="0" err="1" smtClean="0">
                <a:solidFill>
                  <a:schemeClr val="tx1"/>
                </a:solidFill>
              </a:rPr>
              <a:t>fath</a:t>
            </a:r>
            <a:r>
              <a:rPr lang="en-GB" sz="2800" b="1" dirty="0" smtClean="0">
                <a:solidFill>
                  <a:schemeClr val="tx1"/>
                </a:solidFill>
              </a:rPr>
              <a:t> o </a:t>
            </a:r>
            <a:r>
              <a:rPr lang="en-GB" sz="2800" b="1" dirty="0" err="1" smtClean="0">
                <a:solidFill>
                  <a:schemeClr val="tx1"/>
                </a:solidFill>
              </a:rPr>
              <a:t>ymholiad</a:t>
            </a:r>
            <a:r>
              <a:rPr lang="en-GB" sz="2800" b="1" dirty="0" smtClean="0">
                <a:solidFill>
                  <a:schemeClr val="tx1"/>
                </a:solidFill>
              </a:rPr>
              <a:t> </a:t>
            </a:r>
            <a:r>
              <a:rPr lang="en-GB" sz="2800" b="1" dirty="0" err="1" smtClean="0">
                <a:solidFill>
                  <a:schemeClr val="tx1"/>
                </a:solidFill>
              </a:rPr>
              <a:t>fydd</a:t>
            </a:r>
            <a:r>
              <a:rPr lang="en-GB" sz="2800" b="1" dirty="0" smtClean="0">
                <a:solidFill>
                  <a:schemeClr val="tx1"/>
                </a:solidFill>
              </a:rPr>
              <a:t> y plant </a:t>
            </a:r>
            <a:r>
              <a:rPr lang="en-GB" sz="2800" b="1" dirty="0" err="1" smtClean="0">
                <a:solidFill>
                  <a:schemeClr val="tx1"/>
                </a:solidFill>
              </a:rPr>
              <a:t>yn</a:t>
            </a:r>
            <a:r>
              <a:rPr lang="en-GB" sz="2800" b="1" dirty="0" smtClean="0">
                <a:solidFill>
                  <a:schemeClr val="tx1"/>
                </a:solidFill>
              </a:rPr>
              <a:t> </a:t>
            </a:r>
            <a:r>
              <a:rPr lang="en-GB" sz="2800" b="1" dirty="0" err="1" smtClean="0">
                <a:solidFill>
                  <a:schemeClr val="tx1"/>
                </a:solidFill>
              </a:rPr>
              <a:t>ei</a:t>
            </a:r>
            <a:r>
              <a:rPr lang="en-GB" sz="2800" b="1" dirty="0" smtClean="0">
                <a:solidFill>
                  <a:schemeClr val="tx1"/>
                </a:solidFill>
              </a:rPr>
              <a:t> </a:t>
            </a:r>
            <a:r>
              <a:rPr lang="en-GB" sz="2800" b="1" dirty="0" err="1" smtClean="0">
                <a:solidFill>
                  <a:schemeClr val="tx1"/>
                </a:solidFill>
              </a:rPr>
              <a:t>wneud</a:t>
            </a:r>
            <a:r>
              <a:rPr lang="en-GB" sz="2800" b="1" dirty="0" smtClean="0">
                <a:solidFill>
                  <a:schemeClr val="tx1"/>
                </a:solidFill>
              </a:rPr>
              <a:t>? </a:t>
            </a:r>
          </a:p>
          <a:p>
            <a:r>
              <a:rPr lang="en-GB" sz="2800" dirty="0" smtClean="0">
                <a:solidFill>
                  <a:srgbClr val="FF0000"/>
                </a:solidFill>
              </a:rPr>
              <a:t>“If you know about the different types of enquiry, then you can build this into your planning. If children know about the different types of enquiry, then they can make decisions about which will be best in different situations.” Mae DSY </a:t>
            </a:r>
            <a:r>
              <a:rPr lang="en-GB" sz="2800" dirty="0" err="1" smtClean="0">
                <a:solidFill>
                  <a:srgbClr val="FF0000"/>
                </a:solidFill>
              </a:rPr>
              <a:t>yn</a:t>
            </a:r>
            <a:r>
              <a:rPr lang="en-GB" sz="2800" dirty="0" smtClean="0">
                <a:solidFill>
                  <a:srgbClr val="FF0000"/>
                </a:solidFill>
              </a:rPr>
              <a:t> </a:t>
            </a:r>
            <a:r>
              <a:rPr lang="en-GB" sz="2800" dirty="0" err="1" smtClean="0">
                <a:solidFill>
                  <a:srgbClr val="FF0000"/>
                </a:solidFill>
              </a:rPr>
              <a:t>hyrwyddo’r</a:t>
            </a:r>
            <a:r>
              <a:rPr lang="en-GB" sz="2800" dirty="0" smtClean="0">
                <a:solidFill>
                  <a:srgbClr val="FF0000"/>
                </a:solidFill>
              </a:rPr>
              <a:t> </a:t>
            </a:r>
            <a:r>
              <a:rPr lang="en-GB" sz="2800" dirty="0" err="1" smtClean="0">
                <a:solidFill>
                  <a:srgbClr val="FF0000"/>
                </a:solidFill>
              </a:rPr>
              <a:t>dewisiadau</a:t>
            </a:r>
            <a:r>
              <a:rPr lang="en-GB" sz="2800" dirty="0" smtClean="0">
                <a:solidFill>
                  <a:srgbClr val="FF0000"/>
                </a:solidFill>
              </a:rPr>
              <a:t> </a:t>
            </a:r>
            <a:r>
              <a:rPr lang="en-GB" sz="2800" dirty="0" err="1" smtClean="0">
                <a:solidFill>
                  <a:srgbClr val="FF0000"/>
                </a:solidFill>
              </a:rPr>
              <a:t>hyn</a:t>
            </a:r>
            <a:r>
              <a:rPr lang="en-GB" sz="2800" dirty="0" smtClean="0">
                <a:solidFill>
                  <a:srgbClr val="FF0000"/>
                </a:solidFill>
              </a:rPr>
              <a:t>.</a:t>
            </a:r>
            <a:endParaRPr lang="en-GB" sz="2800" dirty="0">
              <a:solidFill>
                <a:srgbClr val="FF0000"/>
              </a:solidFill>
            </a:endParaRPr>
          </a:p>
        </p:txBody>
      </p:sp>
    </p:spTree>
    <p:extLst>
      <p:ext uri="{BB962C8B-B14F-4D97-AF65-F5344CB8AC3E}">
        <p14:creationId xmlns:p14="http://schemas.microsoft.com/office/powerpoint/2010/main" val="166097224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Turner, J. et al. (2011) </a:t>
            </a:r>
            <a:r>
              <a:rPr lang="en-GB" b="1" i="1" dirty="0">
                <a:solidFill>
                  <a:schemeClr val="tx1"/>
                </a:solidFill>
              </a:rPr>
              <a:t>It’s not fair or is it?.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endParaRPr lang="en-GB" dirty="0"/>
          </a:p>
        </p:txBody>
      </p:sp>
      <p:sp>
        <p:nvSpPr>
          <p:cNvPr id="3" name="Content Placeholder 2"/>
          <p:cNvSpPr>
            <a:spLocks noGrp="1"/>
          </p:cNvSpPr>
          <p:nvPr>
            <p:ph idx="1"/>
          </p:nvPr>
        </p:nvSpPr>
        <p:spPr>
          <a:xfrm>
            <a:off x="1165014" y="1905001"/>
            <a:ext cx="10058400" cy="4023360"/>
          </a:xfrm>
        </p:spPr>
        <p:txBody>
          <a:bodyPr>
            <a:normAutofit/>
          </a:bodyPr>
          <a:lstStyle/>
          <a:p>
            <a:r>
              <a:rPr lang="en-GB" dirty="0" err="1" smtClean="0">
                <a:solidFill>
                  <a:schemeClr val="tx1"/>
                </a:solidFill>
              </a:rPr>
              <a:t>Gweithgaredd</a:t>
            </a:r>
            <a:r>
              <a:rPr lang="en-GB" dirty="0" smtClean="0">
                <a:solidFill>
                  <a:schemeClr val="tx1"/>
                </a:solidFill>
              </a:rPr>
              <a:t> </a:t>
            </a:r>
            <a:r>
              <a:rPr lang="en-GB" dirty="0" err="1" smtClean="0">
                <a:solidFill>
                  <a:schemeClr val="tx1"/>
                </a:solidFill>
              </a:rPr>
              <a:t>mewn</a:t>
            </a:r>
            <a:r>
              <a:rPr lang="en-GB" dirty="0" smtClean="0">
                <a:solidFill>
                  <a:schemeClr val="tx1"/>
                </a:solidFill>
              </a:rPr>
              <a:t> </a:t>
            </a:r>
            <a:r>
              <a:rPr lang="en-GB" dirty="0" err="1" smtClean="0">
                <a:solidFill>
                  <a:schemeClr val="tx1"/>
                </a:solidFill>
              </a:rPr>
              <a:t>parau</a:t>
            </a:r>
            <a:r>
              <a:rPr lang="en-GB" dirty="0" smtClean="0">
                <a:solidFill>
                  <a:schemeClr val="tx1"/>
                </a:solidFill>
              </a:rPr>
              <a:t>:</a:t>
            </a:r>
          </a:p>
          <a:p>
            <a:r>
              <a:rPr lang="en-GB" dirty="0" err="1" smtClean="0">
                <a:solidFill>
                  <a:schemeClr val="tx1"/>
                </a:solidFill>
              </a:rPr>
              <a:t>Ystyriwch</a:t>
            </a:r>
            <a:r>
              <a:rPr lang="en-GB" dirty="0" smtClean="0">
                <a:solidFill>
                  <a:schemeClr val="tx1"/>
                </a:solidFill>
              </a:rPr>
              <a:t> </a:t>
            </a:r>
            <a:r>
              <a:rPr lang="en-GB" dirty="0" err="1" smtClean="0">
                <a:solidFill>
                  <a:schemeClr val="tx1"/>
                </a:solidFill>
              </a:rPr>
              <a:t>enghreifftiau</a:t>
            </a:r>
            <a:r>
              <a:rPr lang="en-GB" dirty="0" smtClean="0">
                <a:solidFill>
                  <a:schemeClr val="tx1"/>
                </a:solidFill>
              </a:rPr>
              <a:t> CA2 a CS </a:t>
            </a:r>
            <a:r>
              <a:rPr lang="en-GB" dirty="0" err="1" smtClean="0">
                <a:solidFill>
                  <a:schemeClr val="tx1"/>
                </a:solidFill>
              </a:rPr>
              <a:t>yn</a:t>
            </a:r>
            <a:r>
              <a:rPr lang="en-GB" dirty="0" smtClean="0">
                <a:solidFill>
                  <a:schemeClr val="tx1"/>
                </a:solidFill>
              </a:rPr>
              <a:t> y </a:t>
            </a:r>
            <a:r>
              <a:rPr lang="en-GB" dirty="0" err="1" smtClean="0">
                <a:solidFill>
                  <a:schemeClr val="tx1"/>
                </a:solidFill>
              </a:rPr>
              <a:t>pecyn</a:t>
            </a:r>
            <a:r>
              <a:rPr lang="en-GB" dirty="0" smtClean="0">
                <a:solidFill>
                  <a:schemeClr val="tx1"/>
                </a:solidFill>
              </a:rPr>
              <a:t>.</a:t>
            </a:r>
            <a:endParaRPr lang="en-GB" dirty="0">
              <a:solidFill>
                <a:schemeClr val="tx1"/>
              </a:solidFill>
            </a:endParaRPr>
          </a:p>
          <a:p>
            <a:r>
              <a:rPr lang="en-GB" dirty="0">
                <a:solidFill>
                  <a:schemeClr val="tx1"/>
                </a:solidFill>
              </a:rPr>
              <a:t>1. </a:t>
            </a:r>
            <a:r>
              <a:rPr lang="en-GB" dirty="0" err="1" smtClean="0">
                <a:solidFill>
                  <a:schemeClr val="tx1"/>
                </a:solidFill>
              </a:rPr>
              <a:t>Gan</a:t>
            </a:r>
            <a:r>
              <a:rPr lang="en-GB" dirty="0" smtClean="0">
                <a:solidFill>
                  <a:schemeClr val="tx1"/>
                </a:solidFill>
              </a:rPr>
              <a:t> </a:t>
            </a:r>
            <a:r>
              <a:rPr lang="en-GB" dirty="0" err="1" smtClean="0">
                <a:solidFill>
                  <a:schemeClr val="tx1"/>
                </a:solidFill>
              </a:rPr>
              <a:t>ddefnyddio’r</a:t>
            </a:r>
            <a:r>
              <a:rPr lang="en-GB" dirty="0" smtClean="0">
                <a:solidFill>
                  <a:schemeClr val="tx1"/>
                </a:solidFill>
              </a:rPr>
              <a:t> poster </a:t>
            </a:r>
            <a:r>
              <a:rPr lang="en-GB" dirty="0" err="1" smtClean="0">
                <a:solidFill>
                  <a:schemeClr val="tx1"/>
                </a:solidFill>
              </a:rPr>
              <a:t>dilyniant</a:t>
            </a:r>
            <a:r>
              <a:rPr lang="en-GB" dirty="0" smtClean="0">
                <a:solidFill>
                  <a:schemeClr val="tx1"/>
                </a:solidFill>
              </a:rPr>
              <a:t> </a:t>
            </a:r>
            <a:r>
              <a:rPr lang="en-GB" dirty="0" err="1" smtClean="0">
                <a:solidFill>
                  <a:schemeClr val="tx1"/>
                </a:solidFill>
              </a:rPr>
              <a:t>sgiliau</a:t>
            </a:r>
            <a:r>
              <a:rPr lang="en-GB" dirty="0" smtClean="0">
                <a:solidFill>
                  <a:schemeClr val="tx1"/>
                </a:solidFill>
              </a:rPr>
              <a:t> </a:t>
            </a:r>
            <a:r>
              <a:rPr lang="en-GB" dirty="0" err="1" smtClean="0">
                <a:solidFill>
                  <a:schemeClr val="tx1"/>
                </a:solidFill>
              </a:rPr>
              <a:t>neu</a:t>
            </a:r>
            <a:r>
              <a:rPr lang="en-GB" dirty="0" smtClean="0">
                <a:solidFill>
                  <a:schemeClr val="tx1"/>
                </a:solidFill>
              </a:rPr>
              <a:t> Grid It’s Not Fair, </a:t>
            </a:r>
            <a:r>
              <a:rPr lang="en-GB" dirty="0" err="1" smtClean="0">
                <a:solidFill>
                  <a:schemeClr val="tx1"/>
                </a:solidFill>
              </a:rPr>
              <a:t>ticiwch</a:t>
            </a:r>
            <a:r>
              <a:rPr lang="en-GB" dirty="0" smtClean="0">
                <a:solidFill>
                  <a:schemeClr val="tx1"/>
                </a:solidFill>
              </a:rPr>
              <a:t> y </a:t>
            </a:r>
            <a:r>
              <a:rPr lang="en-GB" dirty="0" err="1" smtClean="0">
                <a:solidFill>
                  <a:schemeClr val="tx1"/>
                </a:solidFill>
              </a:rPr>
              <a:t>disgrifiadau</a:t>
            </a:r>
            <a:r>
              <a:rPr lang="en-GB" dirty="0" smtClean="0">
                <a:solidFill>
                  <a:schemeClr val="tx1"/>
                </a:solidFill>
              </a:rPr>
              <a:t> </a:t>
            </a:r>
            <a:r>
              <a:rPr lang="en-GB" dirty="0" err="1" smtClean="0">
                <a:solidFill>
                  <a:schemeClr val="tx1"/>
                </a:solidFill>
              </a:rPr>
              <a:t>sgil</a:t>
            </a:r>
            <a:r>
              <a:rPr lang="en-GB" dirty="0" smtClean="0">
                <a:solidFill>
                  <a:schemeClr val="tx1"/>
                </a:solidFill>
              </a:rPr>
              <a:t> y </a:t>
            </a:r>
            <a:r>
              <a:rPr lang="en-GB" dirty="0" err="1" smtClean="0">
                <a:solidFill>
                  <a:schemeClr val="tx1"/>
                </a:solidFill>
              </a:rPr>
              <a:t>gellid</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defnyddio</a:t>
            </a:r>
            <a:r>
              <a:rPr lang="en-GB" dirty="0" smtClean="0">
                <a:solidFill>
                  <a:schemeClr val="tx1"/>
                </a:solidFill>
              </a:rPr>
              <a:t> </a:t>
            </a:r>
            <a:r>
              <a:rPr lang="en-GB" dirty="0" err="1" smtClean="0">
                <a:solidFill>
                  <a:schemeClr val="tx1"/>
                </a:solidFill>
              </a:rPr>
              <a:t>ymhob</a:t>
            </a:r>
            <a:r>
              <a:rPr lang="en-GB" dirty="0" smtClean="0">
                <a:solidFill>
                  <a:schemeClr val="tx1"/>
                </a:solidFill>
              </a:rPr>
              <a:t> </a:t>
            </a:r>
            <a:r>
              <a:rPr lang="en-GB" dirty="0" err="1" smtClean="0">
                <a:solidFill>
                  <a:schemeClr val="tx1"/>
                </a:solidFill>
              </a:rPr>
              <a:t>achos</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Gynllunio</a:t>
            </a:r>
            <a:r>
              <a:rPr lang="en-GB" dirty="0" smtClean="0">
                <a:solidFill>
                  <a:schemeClr val="tx1"/>
                </a:solidFill>
              </a:rPr>
              <a:t>, </a:t>
            </a:r>
            <a:r>
              <a:rPr lang="en-GB" dirty="0" err="1" smtClean="0">
                <a:solidFill>
                  <a:schemeClr val="tx1"/>
                </a:solidFill>
              </a:rPr>
              <a:t>Datblygu</a:t>
            </a:r>
            <a:r>
              <a:rPr lang="en-GB" dirty="0" smtClean="0">
                <a:solidFill>
                  <a:schemeClr val="tx1"/>
                </a:solidFill>
              </a:rPr>
              <a:t>, </a:t>
            </a:r>
            <a:r>
              <a:rPr lang="en-GB" dirty="0" err="1" smtClean="0">
                <a:solidFill>
                  <a:schemeClr val="tx1"/>
                </a:solidFill>
              </a:rPr>
              <a:t>Adfyfyrio</a:t>
            </a:r>
            <a:r>
              <a:rPr lang="en-GB" dirty="0" smtClean="0">
                <a:solidFill>
                  <a:schemeClr val="tx1"/>
                </a:solidFill>
              </a:rPr>
              <a:t> </a:t>
            </a:r>
            <a:r>
              <a:rPr lang="en-GB" dirty="0" err="1" smtClean="0">
                <a:solidFill>
                  <a:schemeClr val="tx1"/>
                </a:solidFill>
              </a:rPr>
              <a:t>elfennau</a:t>
            </a:r>
            <a:r>
              <a:rPr lang="en-GB" dirty="0" smtClean="0">
                <a:solidFill>
                  <a:schemeClr val="tx1"/>
                </a:solidFill>
              </a:rPr>
              <a:t> o </a:t>
            </a:r>
            <a:r>
              <a:rPr lang="en-GB" dirty="0" err="1" smtClean="0">
                <a:solidFill>
                  <a:schemeClr val="tx1"/>
                </a:solidFill>
              </a:rPr>
              <a:t>ymholiad</a:t>
            </a:r>
            <a:r>
              <a:rPr lang="en-GB" dirty="0" smtClean="0">
                <a:solidFill>
                  <a:schemeClr val="tx1"/>
                </a:solidFill>
              </a:rPr>
              <a:t>. </a:t>
            </a:r>
          </a:p>
          <a:p>
            <a:r>
              <a:rPr lang="en-GB" dirty="0" smtClean="0">
                <a:solidFill>
                  <a:schemeClr val="tx1"/>
                </a:solidFill>
              </a:rPr>
              <a:t>2. </a:t>
            </a:r>
            <a:r>
              <a:rPr lang="en-GB" dirty="0" err="1" smtClean="0">
                <a:solidFill>
                  <a:schemeClr val="tx1"/>
                </a:solidFill>
              </a:rPr>
              <a:t>Edrychwch</a:t>
            </a:r>
            <a:r>
              <a:rPr lang="en-GB" dirty="0" smtClean="0">
                <a:solidFill>
                  <a:schemeClr val="tx1"/>
                </a:solidFill>
              </a:rPr>
              <a:t> </a:t>
            </a:r>
            <a:r>
              <a:rPr lang="en-GB" dirty="0" err="1" smtClean="0">
                <a:solidFill>
                  <a:schemeClr val="tx1"/>
                </a:solidFill>
              </a:rPr>
              <a:t>ar</a:t>
            </a:r>
            <a:r>
              <a:rPr lang="en-GB" dirty="0" smtClean="0">
                <a:solidFill>
                  <a:schemeClr val="tx1"/>
                </a:solidFill>
              </a:rPr>
              <a:t> y </a:t>
            </a:r>
            <a:r>
              <a:rPr lang="en-GB" dirty="0" err="1" smtClean="0">
                <a:solidFill>
                  <a:schemeClr val="tx1"/>
                </a:solidFill>
              </a:rPr>
              <a:t>strwythur</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cynnwys</a:t>
            </a:r>
            <a:r>
              <a:rPr lang="en-GB" dirty="0" smtClean="0">
                <a:solidFill>
                  <a:schemeClr val="tx1"/>
                </a:solidFill>
              </a:rPr>
              <a:t> – a </a:t>
            </a:r>
            <a:r>
              <a:rPr lang="en-GB" dirty="0" err="1" smtClean="0">
                <a:solidFill>
                  <a:schemeClr val="tx1"/>
                </a:solidFill>
              </a:rPr>
              <a:t>ellir</a:t>
            </a:r>
            <a:r>
              <a:rPr lang="en-GB" dirty="0" smtClean="0">
                <a:solidFill>
                  <a:schemeClr val="tx1"/>
                </a:solidFill>
              </a:rPr>
              <a:t> </a:t>
            </a:r>
            <a:r>
              <a:rPr lang="en-GB" dirty="0" err="1" smtClean="0">
                <a:solidFill>
                  <a:schemeClr val="tx1"/>
                </a:solidFill>
              </a:rPr>
              <a:t>gweld</a:t>
            </a:r>
            <a:r>
              <a:rPr lang="en-GB" dirty="0" smtClean="0">
                <a:solidFill>
                  <a:schemeClr val="tx1"/>
                </a:solidFill>
              </a:rPr>
              <a:t> </a:t>
            </a:r>
            <a:r>
              <a:rPr lang="en-GB" dirty="0" err="1" smtClean="0">
                <a:solidFill>
                  <a:schemeClr val="tx1"/>
                </a:solidFill>
              </a:rPr>
              <a:t>elfennau</a:t>
            </a:r>
            <a:r>
              <a:rPr lang="en-GB" dirty="0" smtClean="0">
                <a:solidFill>
                  <a:schemeClr val="tx1"/>
                </a:solidFill>
              </a:rPr>
              <a:t> KWHLAQ </a:t>
            </a:r>
            <a:r>
              <a:rPr lang="en-GB" dirty="0" err="1" smtClean="0">
                <a:solidFill>
                  <a:schemeClr val="tx1"/>
                </a:solidFill>
              </a:rPr>
              <a:t>yn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esiamplau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p>
          <a:p>
            <a:r>
              <a:rPr lang="en-GB" dirty="0" smtClean="0">
                <a:solidFill>
                  <a:srgbClr val="FF0000"/>
                </a:solidFill>
              </a:rPr>
              <a:t>3</a:t>
            </a:r>
            <a:r>
              <a:rPr lang="en-GB" dirty="0">
                <a:solidFill>
                  <a:srgbClr val="FF0000"/>
                </a:solidFill>
              </a:rPr>
              <a:t>. </a:t>
            </a:r>
            <a:r>
              <a:rPr lang="en-GB" dirty="0" err="1" smtClean="0">
                <a:solidFill>
                  <a:srgbClr val="FF0000"/>
                </a:solidFill>
              </a:rPr>
              <a:t>Ble</a:t>
            </a:r>
            <a:r>
              <a:rPr lang="en-GB" dirty="0" smtClean="0">
                <a:solidFill>
                  <a:srgbClr val="FF0000"/>
                </a:solidFill>
              </a:rPr>
              <a:t> </a:t>
            </a:r>
            <a:r>
              <a:rPr lang="en-GB" dirty="0" err="1" smtClean="0">
                <a:solidFill>
                  <a:srgbClr val="FF0000"/>
                </a:solidFill>
              </a:rPr>
              <a:t>caiff</a:t>
            </a:r>
            <a:r>
              <a:rPr lang="en-GB" dirty="0" smtClean="0">
                <a:solidFill>
                  <a:srgbClr val="FF0000"/>
                </a:solidFill>
              </a:rPr>
              <a:t> “</a:t>
            </a:r>
            <a:r>
              <a:rPr lang="en-GB" dirty="0" err="1" smtClean="0">
                <a:solidFill>
                  <a:srgbClr val="FF0000"/>
                </a:solidFill>
              </a:rPr>
              <a:t>dysgu</a:t>
            </a:r>
            <a:r>
              <a:rPr lang="en-GB" dirty="0" smtClean="0">
                <a:solidFill>
                  <a:srgbClr val="FF0000"/>
                </a:solidFill>
              </a:rPr>
              <a:t> </a:t>
            </a:r>
            <a:r>
              <a:rPr lang="en-GB" dirty="0" err="1" smtClean="0">
                <a:solidFill>
                  <a:srgbClr val="FF0000"/>
                </a:solidFill>
              </a:rPr>
              <a:t>gweithredol</a:t>
            </a:r>
            <a:r>
              <a:rPr lang="en-GB" dirty="0" smtClean="0">
                <a:solidFill>
                  <a:srgbClr val="FF0000"/>
                </a:solidFill>
              </a:rPr>
              <a:t>” </a:t>
            </a:r>
            <a:r>
              <a:rPr lang="en-GB" dirty="0" err="1" smtClean="0">
                <a:solidFill>
                  <a:srgbClr val="FF0000"/>
                </a:solidFill>
              </a:rPr>
              <a:t>ei</a:t>
            </a:r>
            <a:r>
              <a:rPr lang="en-GB" dirty="0" smtClean="0">
                <a:solidFill>
                  <a:srgbClr val="FF0000"/>
                </a:solidFill>
              </a:rPr>
              <a:t> </a:t>
            </a:r>
            <a:r>
              <a:rPr lang="en-GB" dirty="0" err="1" smtClean="0">
                <a:solidFill>
                  <a:srgbClr val="FF0000"/>
                </a:solidFill>
              </a:rPr>
              <a:t>annog</a:t>
            </a:r>
            <a:r>
              <a:rPr lang="en-GB" dirty="0" smtClean="0">
                <a:solidFill>
                  <a:srgbClr val="FF0000"/>
                </a:solidFill>
              </a:rPr>
              <a:t>?</a:t>
            </a:r>
          </a:p>
          <a:p>
            <a:r>
              <a:rPr lang="en-GB" dirty="0" smtClean="0">
                <a:solidFill>
                  <a:srgbClr val="FF0000"/>
                </a:solidFill>
              </a:rPr>
              <a:t>4</a:t>
            </a:r>
            <a:r>
              <a:rPr lang="en-GB" dirty="0">
                <a:solidFill>
                  <a:srgbClr val="FF0000"/>
                </a:solidFill>
              </a:rPr>
              <a:t>. </a:t>
            </a:r>
            <a:r>
              <a:rPr lang="en-GB" dirty="0" err="1" smtClean="0">
                <a:solidFill>
                  <a:srgbClr val="FF0000"/>
                </a:solidFill>
              </a:rPr>
              <a:t>Ble</a:t>
            </a:r>
            <a:r>
              <a:rPr lang="en-GB" dirty="0" smtClean="0">
                <a:solidFill>
                  <a:srgbClr val="FF0000"/>
                </a:solidFill>
              </a:rPr>
              <a:t> </a:t>
            </a:r>
            <a:r>
              <a:rPr lang="en-GB" dirty="0" err="1" smtClean="0">
                <a:solidFill>
                  <a:srgbClr val="FF0000"/>
                </a:solidFill>
              </a:rPr>
              <a:t>mae</a:t>
            </a:r>
            <a:r>
              <a:rPr lang="en-GB" dirty="0" smtClean="0">
                <a:solidFill>
                  <a:srgbClr val="FF0000"/>
                </a:solidFill>
              </a:rPr>
              <a:t> </a:t>
            </a:r>
            <a:r>
              <a:rPr lang="en-GB" dirty="0" err="1" smtClean="0">
                <a:solidFill>
                  <a:srgbClr val="FF0000"/>
                </a:solidFill>
              </a:rPr>
              <a:t>cyfle</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sgaffaldio</a:t>
            </a:r>
            <a:r>
              <a:rPr lang="en-GB" dirty="0" smtClean="0">
                <a:solidFill>
                  <a:srgbClr val="FF0000"/>
                </a:solidFill>
              </a:rPr>
              <a:t>”? </a:t>
            </a:r>
            <a:endParaRPr lang="en-GB" dirty="0">
              <a:solidFill>
                <a:srgbClr val="FF0000"/>
              </a:solidFill>
            </a:endParaRPr>
          </a:p>
          <a:p>
            <a:r>
              <a:rPr lang="en-GB" dirty="0">
                <a:solidFill>
                  <a:srgbClr val="FF0000"/>
                </a:solidFill>
              </a:rPr>
              <a:t>5. </a:t>
            </a:r>
            <a:r>
              <a:rPr lang="en-GB" dirty="0" smtClean="0">
                <a:solidFill>
                  <a:srgbClr val="FF0000"/>
                </a:solidFill>
              </a:rPr>
              <a:t>Beth </a:t>
            </a:r>
            <a:r>
              <a:rPr lang="en-GB" dirty="0" err="1" smtClean="0">
                <a:solidFill>
                  <a:srgbClr val="FF0000"/>
                </a:solidFill>
              </a:rPr>
              <a:t>yw’r</a:t>
            </a:r>
            <a:r>
              <a:rPr lang="en-GB" dirty="0" smtClean="0">
                <a:solidFill>
                  <a:srgbClr val="FF0000"/>
                </a:solidFill>
              </a:rPr>
              <a:t> </a:t>
            </a:r>
            <a:r>
              <a:rPr lang="en-GB" dirty="0" err="1" smtClean="0">
                <a:solidFill>
                  <a:srgbClr val="FF0000"/>
                </a:solidFill>
              </a:rPr>
              <a:t>cysyniadau</a:t>
            </a:r>
            <a:r>
              <a:rPr lang="en-GB" dirty="0" smtClean="0">
                <a:solidFill>
                  <a:srgbClr val="FF0000"/>
                </a:solidFill>
              </a:rPr>
              <a:t> </a:t>
            </a:r>
            <a:r>
              <a:rPr lang="en-GB" dirty="0" err="1" smtClean="0">
                <a:solidFill>
                  <a:srgbClr val="FF0000"/>
                </a:solidFill>
              </a:rPr>
              <a:t>gwyddonol</a:t>
            </a:r>
            <a:r>
              <a:rPr lang="en-GB" dirty="0" smtClean="0">
                <a:solidFill>
                  <a:srgbClr val="FF0000"/>
                </a:solidFill>
              </a:rPr>
              <a:t> </a:t>
            </a:r>
            <a:r>
              <a:rPr lang="en-GB" dirty="0" err="1" smtClean="0">
                <a:solidFill>
                  <a:srgbClr val="FF0000"/>
                </a:solidFill>
              </a:rPr>
              <a:t>yr</a:t>
            </a:r>
            <a:r>
              <a:rPr lang="en-GB" dirty="0" smtClean="0">
                <a:solidFill>
                  <a:srgbClr val="FF0000"/>
                </a:solidFill>
              </a:rPr>
              <a:t> </a:t>
            </a:r>
            <a:r>
              <a:rPr lang="en-GB" dirty="0" err="1" smtClean="0">
                <a:solidFill>
                  <a:srgbClr val="FF0000"/>
                </a:solidFill>
              </a:rPr>
              <a:t>ymdrinnir</a:t>
            </a:r>
            <a:r>
              <a:rPr lang="en-GB" dirty="0" smtClean="0">
                <a:solidFill>
                  <a:srgbClr val="FF0000"/>
                </a:solidFill>
              </a:rPr>
              <a:t> â </a:t>
            </a:r>
            <a:r>
              <a:rPr lang="en-GB" dirty="0" err="1" smtClean="0">
                <a:solidFill>
                  <a:srgbClr val="FF0000"/>
                </a:solidFill>
              </a:rPr>
              <a:t>hwy</a:t>
            </a:r>
            <a:r>
              <a:rPr lang="en-GB" dirty="0" smtClean="0">
                <a:solidFill>
                  <a:srgbClr val="FF0000"/>
                </a:solidFill>
              </a:rPr>
              <a:t> </a:t>
            </a:r>
            <a:r>
              <a:rPr lang="en-GB" dirty="0" err="1" smtClean="0">
                <a:solidFill>
                  <a:srgbClr val="FF0000"/>
                </a:solidFill>
              </a:rPr>
              <a:t>ymhob</a:t>
            </a:r>
            <a:r>
              <a:rPr lang="en-GB" dirty="0" smtClean="0">
                <a:solidFill>
                  <a:srgbClr val="FF0000"/>
                </a:solidFill>
              </a:rPr>
              <a:t> </a:t>
            </a:r>
            <a:r>
              <a:rPr lang="en-GB" dirty="0" err="1" smtClean="0">
                <a:solidFill>
                  <a:srgbClr val="FF0000"/>
                </a:solidFill>
              </a:rPr>
              <a:t>achos</a:t>
            </a:r>
            <a:r>
              <a:rPr lang="en-GB" dirty="0" smtClean="0">
                <a:solidFill>
                  <a:srgbClr val="FF0000"/>
                </a:solidFill>
              </a:rPr>
              <a:t>? </a:t>
            </a:r>
          </a:p>
          <a:p>
            <a:endParaRPr lang="en-GB" dirty="0"/>
          </a:p>
        </p:txBody>
      </p:sp>
    </p:spTree>
    <p:extLst>
      <p:ext uri="{BB962C8B-B14F-4D97-AF65-F5344CB8AC3E}">
        <p14:creationId xmlns:p14="http://schemas.microsoft.com/office/powerpoint/2010/main" val="411584687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ECAD5006C </a:t>
            </a:r>
            <a:r>
              <a:rPr lang="en-GB" dirty="0" err="1" smtClean="0"/>
              <a:t>Gwyddoniaeth</a:t>
            </a:r>
            <a:r>
              <a:rPr lang="en-GB" dirty="0" smtClean="0"/>
              <a:t> </a:t>
            </a:r>
            <a:r>
              <a:rPr lang="en-GB" dirty="0"/>
              <a:t>3</a:t>
            </a:r>
          </a:p>
        </p:txBody>
      </p:sp>
      <p:sp>
        <p:nvSpPr>
          <p:cNvPr id="5" name="Content Placeholder 4"/>
          <p:cNvSpPr>
            <a:spLocks noGrp="1"/>
          </p:cNvSpPr>
          <p:nvPr>
            <p:ph idx="1"/>
          </p:nvPr>
        </p:nvSpPr>
        <p:spPr/>
        <p:txBody>
          <a:bodyPr>
            <a:normAutofit fontScale="92500" lnSpcReduction="20000"/>
          </a:bodyPr>
          <a:lstStyle/>
          <a:p>
            <a:endParaRPr lang="en-GB" dirty="0" smtClean="0"/>
          </a:p>
          <a:p>
            <a:r>
              <a:rPr lang="en-GB" dirty="0" smtClean="0"/>
              <a:t>AMCANION:</a:t>
            </a:r>
          </a:p>
          <a:p>
            <a:r>
              <a:rPr lang="en-GB" dirty="0" err="1" smtClean="0"/>
              <a:t>Adfyfyrio</a:t>
            </a:r>
            <a:r>
              <a:rPr lang="en-GB" dirty="0" smtClean="0"/>
              <a:t> </a:t>
            </a:r>
          </a:p>
          <a:p>
            <a:r>
              <a:rPr lang="en-GB" dirty="0" err="1" smtClean="0"/>
              <a:t>Adfyfyrio</a:t>
            </a:r>
            <a:r>
              <a:rPr lang="en-GB" dirty="0" smtClean="0"/>
              <a:t> </a:t>
            </a:r>
            <a:r>
              <a:rPr lang="en-GB" dirty="0" err="1" smtClean="0"/>
              <a:t>ar</a:t>
            </a:r>
            <a:r>
              <a:rPr lang="en-GB" dirty="0" smtClean="0"/>
              <a:t> </a:t>
            </a:r>
            <a:r>
              <a:rPr lang="en-GB" dirty="0" err="1" smtClean="0"/>
              <a:t>ddeunyddiau</a:t>
            </a:r>
            <a:r>
              <a:rPr lang="en-GB" dirty="0" smtClean="0"/>
              <a:t> DSY CRIPSAT (</a:t>
            </a:r>
            <a:r>
              <a:rPr lang="en-GB" dirty="0" err="1" smtClean="0"/>
              <a:t>ar</a:t>
            </a:r>
            <a:r>
              <a:rPr lang="en-GB" dirty="0" smtClean="0"/>
              <a:t> Moodle)</a:t>
            </a:r>
          </a:p>
          <a:p>
            <a:r>
              <a:rPr lang="en-GB" dirty="0" err="1" smtClean="0"/>
              <a:t>Cyflwyno</a:t>
            </a:r>
            <a:r>
              <a:rPr lang="en-GB" dirty="0" smtClean="0"/>
              <a:t> “The Crunch”  (</a:t>
            </a:r>
            <a:r>
              <a:rPr lang="en-GB" dirty="0" err="1" smtClean="0"/>
              <a:t>Wellcome</a:t>
            </a:r>
            <a:r>
              <a:rPr lang="en-GB" dirty="0" smtClean="0"/>
              <a:t> Trust 2015)</a:t>
            </a:r>
          </a:p>
          <a:p>
            <a:r>
              <a:rPr lang="en-GB" b="1" i="1" dirty="0" err="1">
                <a:solidFill>
                  <a:schemeClr val="tx1"/>
                </a:solidFill>
              </a:rPr>
              <a:t>Camau</a:t>
            </a:r>
            <a:r>
              <a:rPr lang="en-GB" b="1" i="1" dirty="0">
                <a:solidFill>
                  <a:schemeClr val="tx1"/>
                </a:solidFill>
              </a:rPr>
              <a:t> </a:t>
            </a:r>
            <a:r>
              <a:rPr lang="en-GB" b="1" i="1" dirty="0" err="1" smtClean="0">
                <a:solidFill>
                  <a:schemeClr val="tx1"/>
                </a:solidFill>
              </a:rPr>
              <a:t>i’w</a:t>
            </a:r>
            <a:r>
              <a:rPr lang="en-GB" b="1" i="1" dirty="0" smtClean="0">
                <a:solidFill>
                  <a:schemeClr val="tx1"/>
                </a:solidFill>
              </a:rPr>
              <a:t> </a:t>
            </a:r>
            <a:r>
              <a:rPr lang="en-GB" b="1" i="1" dirty="0" err="1" smtClean="0">
                <a:solidFill>
                  <a:schemeClr val="tx1"/>
                </a:solidFill>
              </a:rPr>
              <a:t>hystyried</a:t>
            </a:r>
            <a:r>
              <a:rPr lang="en-GB" b="1" i="1" dirty="0">
                <a:solidFill>
                  <a:schemeClr val="tx1"/>
                </a:solidFill>
              </a:rPr>
              <a:t>: </a:t>
            </a:r>
            <a:r>
              <a:rPr lang="en-GB" b="1" i="1" dirty="0" err="1">
                <a:solidFill>
                  <a:schemeClr val="tx1"/>
                </a:solidFill>
              </a:rPr>
              <a:t>Tu</a:t>
            </a:r>
            <a:r>
              <a:rPr lang="en-GB" b="1" i="1" dirty="0">
                <a:solidFill>
                  <a:schemeClr val="tx1"/>
                </a:solidFill>
              </a:rPr>
              <a:t> </a:t>
            </a:r>
            <a:r>
              <a:rPr lang="en-GB" b="1" i="1" dirty="0" err="1">
                <a:solidFill>
                  <a:schemeClr val="tx1"/>
                </a:solidFill>
              </a:rPr>
              <a:t>mewn</a:t>
            </a:r>
            <a:r>
              <a:rPr lang="en-GB" b="1" i="1" dirty="0">
                <a:solidFill>
                  <a:schemeClr val="tx1"/>
                </a:solidFill>
              </a:rPr>
              <a:t>; </a:t>
            </a:r>
            <a:r>
              <a:rPr lang="en-GB" b="1" i="1" dirty="0" err="1">
                <a:solidFill>
                  <a:schemeClr val="tx1"/>
                </a:solidFill>
              </a:rPr>
              <a:t>tu</a:t>
            </a:r>
            <a:r>
              <a:rPr lang="en-GB" b="1" i="1" dirty="0">
                <a:solidFill>
                  <a:schemeClr val="tx1"/>
                </a:solidFill>
              </a:rPr>
              <a:t> </a:t>
            </a:r>
            <a:r>
              <a:rPr lang="en-GB" b="1" i="1" dirty="0" err="1">
                <a:solidFill>
                  <a:schemeClr val="tx1"/>
                </a:solidFill>
              </a:rPr>
              <a:t>allan</a:t>
            </a:r>
            <a:r>
              <a:rPr lang="en-GB" b="1" i="1" dirty="0">
                <a:solidFill>
                  <a:schemeClr val="tx1"/>
                </a:solidFill>
              </a:rPr>
              <a:t>; castell – </a:t>
            </a:r>
            <a:r>
              <a:rPr lang="en-GB" b="1" i="1" dirty="0" err="1">
                <a:solidFill>
                  <a:schemeClr val="tx1"/>
                </a:solidFill>
              </a:rPr>
              <a:t>Parc</a:t>
            </a:r>
            <a:r>
              <a:rPr lang="en-GB" b="1" i="1" dirty="0">
                <a:solidFill>
                  <a:schemeClr val="tx1"/>
                </a:solidFill>
              </a:rPr>
              <a:t> Dinefwr </a:t>
            </a:r>
            <a:r>
              <a:rPr lang="en-GB" b="1" i="1" dirty="0" err="1">
                <a:solidFill>
                  <a:schemeClr val="tx1"/>
                </a:solidFill>
              </a:rPr>
              <a:t>neu</a:t>
            </a:r>
            <a:r>
              <a:rPr lang="en-GB" b="1" i="1" dirty="0">
                <a:solidFill>
                  <a:schemeClr val="tx1"/>
                </a:solidFill>
              </a:rPr>
              <a:t> </a:t>
            </a:r>
            <a:r>
              <a:rPr lang="en-GB" b="1" i="1" dirty="0" err="1">
                <a:solidFill>
                  <a:schemeClr val="tx1"/>
                </a:solidFill>
              </a:rPr>
              <a:t>gyd-destun</a:t>
            </a:r>
            <a:r>
              <a:rPr lang="en-GB" b="1" i="1" dirty="0">
                <a:solidFill>
                  <a:schemeClr val="tx1"/>
                </a:solidFill>
              </a:rPr>
              <a:t> </a:t>
            </a:r>
            <a:r>
              <a:rPr lang="en-GB" b="1" i="1" dirty="0" err="1">
                <a:solidFill>
                  <a:schemeClr val="tx1"/>
                </a:solidFill>
              </a:rPr>
              <a:t>o’ch</a:t>
            </a:r>
            <a:r>
              <a:rPr lang="en-GB" b="1" i="1" dirty="0">
                <a:solidFill>
                  <a:schemeClr val="tx1"/>
                </a:solidFill>
              </a:rPr>
              <a:t> </a:t>
            </a:r>
            <a:r>
              <a:rPr lang="en-GB" b="1" i="1" dirty="0" err="1" smtClean="0">
                <a:solidFill>
                  <a:schemeClr val="tx1"/>
                </a:solidFill>
              </a:rPr>
              <a:t>dewis</a:t>
            </a:r>
            <a:r>
              <a:rPr lang="en-GB" b="1" i="1" dirty="0" smtClean="0">
                <a:solidFill>
                  <a:schemeClr val="tx1"/>
                </a:solidFill>
              </a:rPr>
              <a:t>: </a:t>
            </a:r>
            <a:r>
              <a:rPr lang="en-GB" b="1" i="1" dirty="0" err="1" smtClean="0">
                <a:solidFill>
                  <a:schemeClr val="tx1"/>
                </a:solidFill>
              </a:rPr>
              <a:t>Cychwyn</a:t>
            </a:r>
            <a:r>
              <a:rPr lang="en-GB" b="1" i="1" dirty="0" smtClean="0">
                <a:solidFill>
                  <a:schemeClr val="tx1"/>
                </a:solidFill>
              </a:rPr>
              <a:t> </a:t>
            </a:r>
            <a:r>
              <a:rPr lang="en-GB" b="1" i="1" dirty="0" err="1" smtClean="0">
                <a:solidFill>
                  <a:schemeClr val="tx1"/>
                </a:solidFill>
              </a:rPr>
              <a:t>ar</a:t>
            </a:r>
            <a:r>
              <a:rPr lang="en-GB" b="1" i="1" dirty="0" smtClean="0">
                <a:solidFill>
                  <a:schemeClr val="tx1"/>
                </a:solidFill>
              </a:rPr>
              <a:t> </a:t>
            </a:r>
            <a:r>
              <a:rPr lang="en-GB" b="1" i="1" dirty="0" err="1" smtClean="0">
                <a:solidFill>
                  <a:schemeClr val="tx1"/>
                </a:solidFill>
              </a:rPr>
              <a:t>feddwl</a:t>
            </a:r>
            <a:r>
              <a:rPr lang="en-GB" b="1" i="1" dirty="0" smtClean="0">
                <a:solidFill>
                  <a:schemeClr val="tx1"/>
                </a:solidFill>
              </a:rPr>
              <a:t> a </a:t>
            </a:r>
            <a:r>
              <a:rPr lang="en-GB" b="1" i="1" dirty="0" err="1" smtClean="0">
                <a:solidFill>
                  <a:schemeClr val="tx1"/>
                </a:solidFill>
              </a:rPr>
              <a:t>gwneud</a:t>
            </a:r>
            <a:r>
              <a:rPr lang="en-GB" b="1" i="1" dirty="0" smtClean="0">
                <a:solidFill>
                  <a:schemeClr val="tx1"/>
                </a:solidFill>
              </a:rPr>
              <a:t> </a:t>
            </a:r>
            <a:r>
              <a:rPr lang="en-GB" b="1" i="1" dirty="0" err="1" smtClean="0">
                <a:solidFill>
                  <a:schemeClr val="tx1"/>
                </a:solidFill>
              </a:rPr>
              <a:t>eich</a:t>
            </a:r>
            <a:r>
              <a:rPr lang="en-GB" b="1" i="1" dirty="0" smtClean="0">
                <a:solidFill>
                  <a:schemeClr val="tx1"/>
                </a:solidFill>
              </a:rPr>
              <a:t> </a:t>
            </a:r>
            <a:r>
              <a:rPr lang="en-GB" b="1" i="1" dirty="0" err="1" smtClean="0">
                <a:solidFill>
                  <a:schemeClr val="tx1"/>
                </a:solidFill>
              </a:rPr>
              <a:t>hunan</a:t>
            </a:r>
            <a:r>
              <a:rPr lang="en-GB" b="1" i="1" dirty="0" smtClean="0">
                <a:solidFill>
                  <a:schemeClr val="tx1"/>
                </a:solidFill>
              </a:rPr>
              <a:t>.</a:t>
            </a:r>
          </a:p>
          <a:p>
            <a:r>
              <a:rPr lang="en-GB" b="1" i="1" dirty="0" smtClean="0">
                <a:solidFill>
                  <a:schemeClr val="tx1"/>
                </a:solidFill>
              </a:rPr>
              <a:t> </a:t>
            </a:r>
            <a:r>
              <a:rPr lang="en-GB" dirty="0" smtClean="0"/>
              <a:t>“</a:t>
            </a:r>
            <a:r>
              <a:rPr lang="en-GB" dirty="0"/>
              <a:t>Thinking, doing, talking science” (Oxford Brookes 2017)</a:t>
            </a:r>
          </a:p>
          <a:p>
            <a:r>
              <a:rPr lang="en-GB" dirty="0"/>
              <a:t>“Bright Ideas”</a:t>
            </a:r>
          </a:p>
          <a:p>
            <a:endParaRPr lang="en-GB" dirty="0" smtClean="0"/>
          </a:p>
          <a:p>
            <a:r>
              <a:rPr lang="en-GB" dirty="0" smtClean="0"/>
              <a:t> </a:t>
            </a:r>
            <a:endParaRPr lang="en-GB" dirty="0"/>
          </a:p>
        </p:txBody>
      </p:sp>
    </p:spTree>
    <p:extLst>
      <p:ext uri="{BB962C8B-B14F-4D97-AF65-F5344CB8AC3E}">
        <p14:creationId xmlns:p14="http://schemas.microsoft.com/office/powerpoint/2010/main" val="50853246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a:xfrm>
            <a:off x="1134533" y="476250"/>
            <a:ext cx="10202334" cy="1143000"/>
          </a:xfrm>
        </p:spPr>
        <p:txBody>
          <a:bodyPr rtlCol="0">
            <a:normAutofit fontScale="90000"/>
          </a:bodyPr>
          <a:lstStyle/>
          <a:p>
            <a:pPr>
              <a:defRPr/>
            </a:pPr>
            <a:r>
              <a:rPr lang="en-GB" altLang="en-US" sz="3200" dirty="0" smtClean="0"/>
              <a:t>Mae </a:t>
            </a:r>
            <a:r>
              <a:rPr lang="en-GB" altLang="en-US" sz="3200" dirty="0" err="1"/>
              <a:t>gwyddoniaeth</a:t>
            </a:r>
            <a:r>
              <a:rPr lang="en-GB" altLang="en-US" sz="3200" dirty="0"/>
              <a:t> </a:t>
            </a:r>
            <a:r>
              <a:rPr lang="en-GB" altLang="en-US" sz="3200" dirty="0" err="1"/>
              <a:t>gynradd</a:t>
            </a:r>
            <a:r>
              <a:rPr lang="en-GB" altLang="en-US" sz="3200" dirty="0"/>
              <a:t> </a:t>
            </a:r>
            <a:r>
              <a:rPr lang="en-GB" altLang="en-US" sz="3200" dirty="0" err="1"/>
              <a:t>wedi</a:t>
            </a:r>
            <a:r>
              <a:rPr lang="en-GB" altLang="en-US" sz="3200" dirty="0"/>
              <a:t> </a:t>
            </a:r>
            <a:r>
              <a:rPr lang="en-GB" altLang="en-US" sz="3200" dirty="0" err="1"/>
              <a:t>elwa</a:t>
            </a:r>
            <a:r>
              <a:rPr lang="en-GB" altLang="en-US" sz="3200" dirty="0"/>
              <a:t> o </a:t>
            </a:r>
            <a:r>
              <a:rPr lang="en-GB" altLang="en-US" sz="3200" dirty="0" smtClean="0"/>
              <a:t>40 </a:t>
            </a:r>
            <a:r>
              <a:rPr lang="en-GB" altLang="en-US" sz="3200" dirty="0" err="1"/>
              <a:t>mlynedd</a:t>
            </a:r>
            <a:r>
              <a:rPr lang="en-GB" altLang="en-US" sz="3200" dirty="0"/>
              <a:t> o </a:t>
            </a:r>
            <a:r>
              <a:rPr lang="en-GB" altLang="en-US" sz="3200" dirty="0" err="1"/>
              <a:t>waith</a:t>
            </a:r>
            <a:r>
              <a:rPr lang="en-GB" altLang="en-US" sz="3200" dirty="0"/>
              <a:t> </a:t>
            </a:r>
            <a:r>
              <a:rPr lang="en-GB" altLang="en-US" sz="3200" dirty="0" err="1"/>
              <a:t>ymchwil</a:t>
            </a:r>
            <a:r>
              <a:rPr lang="en-GB" altLang="en-US" sz="3200" dirty="0"/>
              <a:t> </a:t>
            </a:r>
            <a:r>
              <a:rPr lang="en-GB" altLang="en-US" sz="3200" dirty="0" err="1"/>
              <a:t>yn</a:t>
            </a:r>
            <a:r>
              <a:rPr lang="en-GB" altLang="en-US" sz="3200" dirty="0"/>
              <a:t> </a:t>
            </a:r>
            <a:r>
              <a:rPr lang="en-GB" altLang="en-US" sz="3200" dirty="0" err="1"/>
              <a:t>seiliedig</a:t>
            </a:r>
            <a:r>
              <a:rPr lang="en-GB" altLang="en-US" sz="3200" dirty="0"/>
              <a:t> </a:t>
            </a:r>
            <a:r>
              <a:rPr lang="en-GB" altLang="en-US" sz="3200" dirty="0" err="1"/>
              <a:t>ar</a:t>
            </a:r>
            <a:r>
              <a:rPr lang="en-GB" altLang="en-US" sz="3200" dirty="0"/>
              <a:t> </a:t>
            </a:r>
            <a:r>
              <a:rPr lang="en-GB" altLang="en-US" sz="3200" dirty="0" err="1"/>
              <a:t>ddatblygiad</a:t>
            </a:r>
            <a:r>
              <a:rPr lang="en-GB" altLang="en-US" sz="3200" dirty="0"/>
              <a:t> </a:t>
            </a:r>
            <a:r>
              <a:rPr lang="en-GB" altLang="en-US" sz="3200" dirty="0" err="1"/>
              <a:t>sgiliau</a:t>
            </a:r>
            <a:r>
              <a:rPr lang="en-GB" altLang="en-US" sz="3200" dirty="0"/>
              <a:t> </a:t>
            </a:r>
            <a:r>
              <a:rPr lang="en-GB" altLang="en-US" sz="3200" dirty="0" err="1"/>
              <a:t>ymchwilio</a:t>
            </a:r>
            <a:r>
              <a:rPr lang="en-GB" altLang="en-US" sz="3200" dirty="0"/>
              <a:t> </a:t>
            </a:r>
            <a:r>
              <a:rPr lang="en-GB" altLang="en-US" sz="3200" dirty="0" err="1"/>
              <a:t>gwyddoniaeth</a:t>
            </a:r>
            <a:r>
              <a:rPr lang="en-GB" altLang="en-US" sz="3200" dirty="0"/>
              <a:t>.  </a:t>
            </a:r>
            <a:endParaRPr lang="en-US" altLang="en-US" sz="3200" dirty="0"/>
          </a:p>
        </p:txBody>
      </p:sp>
      <p:sp>
        <p:nvSpPr>
          <p:cNvPr id="309251" name="Rectangle 3"/>
          <p:cNvSpPr>
            <a:spLocks noGrp="1" noChangeArrowheads="1"/>
          </p:cNvSpPr>
          <p:nvPr>
            <p:ph idx="1"/>
          </p:nvPr>
        </p:nvSpPr>
        <p:spPr>
          <a:xfrm>
            <a:off x="1134533" y="1981200"/>
            <a:ext cx="10202334" cy="4389438"/>
          </a:xfrm>
        </p:spPr>
        <p:txBody>
          <a:bodyPr rtlCol="0">
            <a:normAutofit fontScale="77500" lnSpcReduction="20000"/>
          </a:bodyPr>
          <a:lstStyle/>
          <a:p>
            <a:pPr>
              <a:lnSpc>
                <a:spcPct val="80000"/>
              </a:lnSpc>
              <a:spcAft>
                <a:spcPts val="0"/>
              </a:spcAft>
              <a:defRPr/>
            </a:pPr>
            <a:endParaRPr lang="en-GB" altLang="en-US" sz="2800" dirty="0" smtClean="0"/>
          </a:p>
          <a:p>
            <a:pPr>
              <a:lnSpc>
                <a:spcPct val="80000"/>
              </a:lnSpc>
              <a:spcAft>
                <a:spcPts val="0"/>
              </a:spcAft>
              <a:defRPr/>
            </a:pPr>
            <a:r>
              <a:rPr lang="en-GB" altLang="en-US" sz="3100" b="1" dirty="0" err="1" smtClean="0"/>
              <a:t>Gellir</a:t>
            </a:r>
            <a:r>
              <a:rPr lang="en-GB" altLang="en-US" sz="3100" b="1" dirty="0" smtClean="0"/>
              <a:t> </a:t>
            </a:r>
            <a:r>
              <a:rPr lang="en-GB" altLang="en-US" sz="3100" b="1" dirty="0" err="1"/>
              <a:t>dadlau</a:t>
            </a:r>
            <a:r>
              <a:rPr lang="en-GB" altLang="en-US" sz="3100" b="1" dirty="0"/>
              <a:t> </a:t>
            </a:r>
            <a:r>
              <a:rPr lang="en-GB" altLang="en-US" sz="3100" b="1" dirty="0" err="1"/>
              <a:t>mai’r</a:t>
            </a:r>
            <a:r>
              <a:rPr lang="en-GB" altLang="en-US" sz="3100" b="1" dirty="0"/>
              <a:t> </a:t>
            </a:r>
            <a:r>
              <a:rPr lang="en-GB" altLang="en-US" sz="3100" b="1" dirty="0" err="1"/>
              <a:t>deilliant</a:t>
            </a:r>
            <a:r>
              <a:rPr lang="en-GB" altLang="en-US" sz="3100" b="1" dirty="0"/>
              <a:t> </a:t>
            </a:r>
            <a:r>
              <a:rPr lang="en-GB" altLang="en-US" sz="3100" b="1" dirty="0" err="1"/>
              <a:t>mwyaf</a:t>
            </a:r>
            <a:r>
              <a:rPr lang="en-GB" altLang="en-US" sz="3100" b="1" dirty="0"/>
              <a:t> </a:t>
            </a:r>
            <a:r>
              <a:rPr lang="en-GB" altLang="en-US" sz="3100" b="1" dirty="0" err="1"/>
              <a:t>dylanwadol</a:t>
            </a:r>
            <a:r>
              <a:rPr lang="en-GB" altLang="en-US" sz="3100" b="1" dirty="0"/>
              <a:t> </a:t>
            </a:r>
            <a:r>
              <a:rPr lang="en-GB" altLang="en-US" sz="3100" b="1" dirty="0" err="1"/>
              <a:t>oedd</a:t>
            </a:r>
            <a:r>
              <a:rPr lang="en-GB" altLang="en-US" sz="3100" b="1" dirty="0"/>
              <a:t> y </a:t>
            </a:r>
            <a:r>
              <a:rPr lang="en-GB" altLang="en-US" sz="3100" b="1" dirty="0" err="1"/>
              <a:t>prosiect</a:t>
            </a:r>
            <a:r>
              <a:rPr lang="en-GB" altLang="en-US" sz="3100" b="1" dirty="0"/>
              <a:t> SPACE (Science Process and Concept Exploration Project 1990 – 1999).</a:t>
            </a:r>
          </a:p>
          <a:p>
            <a:pPr>
              <a:lnSpc>
                <a:spcPct val="80000"/>
              </a:lnSpc>
              <a:spcAft>
                <a:spcPts val="0"/>
              </a:spcAft>
              <a:buNone/>
              <a:defRPr/>
            </a:pPr>
            <a:endParaRPr lang="en-GB" altLang="en-US" sz="3100" b="1" dirty="0"/>
          </a:p>
          <a:p>
            <a:pPr>
              <a:lnSpc>
                <a:spcPct val="80000"/>
              </a:lnSpc>
              <a:spcAft>
                <a:spcPts val="0"/>
              </a:spcAft>
              <a:defRPr/>
            </a:pPr>
            <a:r>
              <a:rPr lang="en-GB" altLang="en-US" sz="3100" b="1" dirty="0" err="1"/>
              <a:t>Mae’r</a:t>
            </a:r>
            <a:r>
              <a:rPr lang="en-GB" altLang="en-US" sz="3100" b="1" dirty="0"/>
              <a:t> </a:t>
            </a:r>
            <a:r>
              <a:rPr lang="en-GB" altLang="en-US" sz="3100" b="1" dirty="0" err="1"/>
              <a:t>egwyddor</a:t>
            </a:r>
            <a:r>
              <a:rPr lang="en-GB" altLang="en-US" sz="3100" b="1" dirty="0"/>
              <a:t> “</a:t>
            </a:r>
            <a:r>
              <a:rPr lang="en-GB" altLang="en-US" sz="3100" b="1" dirty="0" err="1"/>
              <a:t>adeileddol</a:t>
            </a:r>
            <a:r>
              <a:rPr lang="en-GB" altLang="en-US" sz="3100" b="1" dirty="0"/>
              <a:t>” (constructivist) </a:t>
            </a:r>
            <a:r>
              <a:rPr lang="en-GB" altLang="en-US" sz="3100" b="1" dirty="0" err="1"/>
              <a:t>wedi</a:t>
            </a:r>
            <a:r>
              <a:rPr lang="en-GB" altLang="en-US" sz="3100" b="1" dirty="0"/>
              <a:t> </a:t>
            </a:r>
            <a:r>
              <a:rPr lang="en-GB" altLang="en-US" sz="3100" b="1" dirty="0" err="1"/>
              <a:t>arwain</a:t>
            </a:r>
            <a:r>
              <a:rPr lang="en-GB" altLang="en-US" sz="3100" b="1" dirty="0"/>
              <a:t> at </a:t>
            </a:r>
            <a:r>
              <a:rPr lang="en-GB" altLang="en-US" sz="3100" b="1" dirty="0" err="1"/>
              <a:t>lawer</a:t>
            </a:r>
            <a:r>
              <a:rPr lang="en-GB" altLang="en-US" sz="3100" b="1" dirty="0"/>
              <a:t> o </a:t>
            </a:r>
            <a:r>
              <a:rPr lang="en-GB" altLang="en-US" sz="3100" b="1" dirty="0" err="1"/>
              <a:t>gyfleoedd</a:t>
            </a:r>
            <a:r>
              <a:rPr lang="en-GB" altLang="en-US" sz="3100" b="1" dirty="0"/>
              <a:t> </a:t>
            </a:r>
            <a:r>
              <a:rPr lang="en-GB" altLang="en-US" sz="3100" b="1" dirty="0" err="1"/>
              <a:t>yn</a:t>
            </a:r>
            <a:r>
              <a:rPr lang="en-GB" altLang="en-US" sz="3100" b="1" dirty="0"/>
              <a:t> y </a:t>
            </a:r>
            <a:r>
              <a:rPr lang="en-GB" altLang="en-US" sz="3100" b="1" dirty="0" err="1"/>
              <a:t>dosbarth</a:t>
            </a:r>
            <a:r>
              <a:rPr lang="en-GB" altLang="en-US" sz="3100" b="1" dirty="0"/>
              <a:t> </a:t>
            </a:r>
            <a:r>
              <a:rPr lang="en-GB" altLang="en-US" sz="3100" b="1" dirty="0" err="1"/>
              <a:t>sy’n</a:t>
            </a:r>
            <a:r>
              <a:rPr lang="en-GB" altLang="en-US" sz="3100" b="1" dirty="0"/>
              <a:t> </a:t>
            </a:r>
            <a:r>
              <a:rPr lang="en-GB" altLang="en-US" sz="3100" b="1" dirty="0" err="1"/>
              <a:t>gwerthfawrogi</a:t>
            </a:r>
            <a:r>
              <a:rPr lang="en-GB" altLang="en-US" sz="3100" b="1" dirty="0"/>
              <a:t> </a:t>
            </a:r>
            <a:r>
              <a:rPr lang="en-GB" altLang="en-US" sz="3100" b="1" dirty="0" err="1"/>
              <a:t>syniadau</a:t>
            </a:r>
            <a:r>
              <a:rPr lang="en-GB" altLang="en-US" sz="3100" b="1" dirty="0"/>
              <a:t> plant ac </a:t>
            </a:r>
            <a:r>
              <a:rPr lang="en-GB" altLang="en-US" sz="3100" b="1" dirty="0" err="1"/>
              <a:t>yn</a:t>
            </a:r>
            <a:r>
              <a:rPr lang="en-GB" altLang="en-US" sz="3100" b="1" dirty="0"/>
              <a:t> </a:t>
            </a:r>
            <a:r>
              <a:rPr lang="en-GB" altLang="en-US" sz="3100" b="1" dirty="0" err="1"/>
              <a:t>annog</a:t>
            </a:r>
            <a:r>
              <a:rPr lang="en-GB" altLang="en-US" sz="3100" b="1" dirty="0"/>
              <a:t> proses o </a:t>
            </a:r>
            <a:r>
              <a:rPr lang="en-GB" altLang="en-US" sz="3100" b="1" dirty="0" err="1"/>
              <a:t>ddysgu</a:t>
            </a:r>
            <a:r>
              <a:rPr lang="en-GB" altLang="en-US" sz="3100" b="1" dirty="0"/>
              <a:t> ac </a:t>
            </a:r>
            <a:r>
              <a:rPr lang="en-GB" altLang="en-US" sz="3100" b="1" dirty="0" err="1"/>
              <a:t>addysgu</a:t>
            </a:r>
            <a:r>
              <a:rPr lang="en-GB" altLang="en-US" sz="3100" b="1" dirty="0"/>
              <a:t> </a:t>
            </a:r>
            <a:r>
              <a:rPr lang="en-GB" altLang="en-US" sz="3100" b="1" dirty="0" err="1"/>
              <a:t>sy’n</a:t>
            </a:r>
            <a:r>
              <a:rPr lang="en-GB" altLang="en-US" sz="3100" b="1" dirty="0"/>
              <a:t> </a:t>
            </a:r>
            <a:r>
              <a:rPr lang="en-GB" altLang="en-US" sz="3100" b="1" dirty="0" err="1"/>
              <a:t>cychwyn</a:t>
            </a:r>
            <a:r>
              <a:rPr lang="en-GB" altLang="en-US" sz="3100" b="1" dirty="0"/>
              <a:t> </a:t>
            </a:r>
            <a:r>
              <a:rPr lang="en-GB" altLang="en-US" sz="3100" b="1" dirty="0" err="1"/>
              <a:t>gyda’r</a:t>
            </a:r>
            <a:r>
              <a:rPr lang="en-GB" altLang="en-US" sz="3100" b="1" dirty="0"/>
              <a:t> </a:t>
            </a:r>
            <a:r>
              <a:rPr lang="en-GB" altLang="en-US" sz="3100" b="1" dirty="0" err="1"/>
              <a:t>cysyniadau</a:t>
            </a:r>
            <a:r>
              <a:rPr lang="en-GB" altLang="en-US" sz="3100" b="1" dirty="0"/>
              <a:t> </a:t>
            </a:r>
            <a:r>
              <a:rPr lang="en-GB" altLang="en-US" sz="3100" b="1" dirty="0" err="1"/>
              <a:t>syml</a:t>
            </a:r>
            <a:r>
              <a:rPr lang="en-GB" altLang="en-US" sz="3100" b="1" dirty="0"/>
              <a:t> ac </a:t>
            </a:r>
            <a:r>
              <a:rPr lang="en-GB" altLang="en-US" sz="3100" b="1" dirty="0" err="1"/>
              <a:t>yn</a:t>
            </a:r>
            <a:r>
              <a:rPr lang="en-GB" altLang="en-US" sz="3100" b="1" dirty="0"/>
              <a:t> </a:t>
            </a:r>
            <a:r>
              <a:rPr lang="en-GB" altLang="en-US" sz="3100" b="1" dirty="0" err="1"/>
              <a:t>defnyddio</a:t>
            </a:r>
            <a:r>
              <a:rPr lang="en-GB" altLang="en-US" sz="3100" b="1" dirty="0"/>
              <a:t> </a:t>
            </a:r>
            <a:r>
              <a:rPr lang="en-GB" altLang="en-US" sz="3100" b="1" dirty="0" err="1"/>
              <a:t>ymyrraeth</a:t>
            </a:r>
            <a:r>
              <a:rPr lang="en-GB" altLang="en-US" sz="3100" b="1" dirty="0"/>
              <a:t> </a:t>
            </a:r>
            <a:r>
              <a:rPr lang="en-GB" altLang="en-US" sz="3100" b="1" dirty="0" err="1"/>
              <a:t>berthnasol</a:t>
            </a:r>
            <a:r>
              <a:rPr lang="en-GB" altLang="en-US" sz="3100" b="1" dirty="0"/>
              <a:t> a </a:t>
            </a:r>
            <a:r>
              <a:rPr lang="en-GB" altLang="en-US" sz="3100" b="1" dirty="0" err="1"/>
              <a:t>chymhwysiad</a:t>
            </a:r>
            <a:r>
              <a:rPr lang="en-GB" altLang="en-US" sz="3100" b="1" dirty="0"/>
              <a:t> </a:t>
            </a:r>
            <a:r>
              <a:rPr lang="en-GB" altLang="en-US" sz="3100" b="1" dirty="0" err="1"/>
              <a:t>pob</a:t>
            </a:r>
            <a:r>
              <a:rPr lang="en-GB" altLang="en-US" sz="3100" b="1" dirty="0"/>
              <a:t> </a:t>
            </a:r>
            <a:r>
              <a:rPr lang="en-GB" altLang="en-US" sz="3100" b="1" dirty="0" err="1"/>
              <a:t>dydd</a:t>
            </a:r>
            <a:r>
              <a:rPr lang="en-GB" altLang="en-US" sz="3100" b="1" dirty="0"/>
              <a:t> </a:t>
            </a:r>
            <a:r>
              <a:rPr lang="en-GB" altLang="en-US" sz="3100" b="1" dirty="0" err="1"/>
              <a:t>i</a:t>
            </a:r>
            <a:r>
              <a:rPr lang="en-GB" altLang="en-US" sz="3100" b="1" dirty="0"/>
              <a:t> </a:t>
            </a:r>
            <a:r>
              <a:rPr lang="en-GB" altLang="en-US" sz="3100" b="1" dirty="0" err="1"/>
              <a:t>helpu</a:t>
            </a:r>
            <a:r>
              <a:rPr lang="en-GB" altLang="en-US" sz="3100" b="1" dirty="0"/>
              <a:t> plant </a:t>
            </a:r>
            <a:r>
              <a:rPr lang="en-GB" altLang="en-US" sz="3100" b="1" dirty="0" err="1"/>
              <a:t>i</a:t>
            </a:r>
            <a:r>
              <a:rPr lang="en-GB" altLang="en-US" sz="3100" b="1" dirty="0"/>
              <a:t> ail-</a:t>
            </a:r>
            <a:r>
              <a:rPr lang="en-GB" altLang="en-US" sz="3100" b="1" dirty="0" err="1"/>
              <a:t>greu</a:t>
            </a:r>
            <a:r>
              <a:rPr lang="en-GB" altLang="en-US" sz="3100" b="1" dirty="0"/>
              <a:t> a </a:t>
            </a:r>
            <a:r>
              <a:rPr lang="en-GB" altLang="en-US" sz="3100" b="1" dirty="0" err="1"/>
              <a:t>chymhwyso</a:t>
            </a:r>
            <a:r>
              <a:rPr lang="en-GB" altLang="en-US" sz="3100" b="1" dirty="0"/>
              <a:t> </a:t>
            </a:r>
            <a:r>
              <a:rPr lang="en-GB" altLang="en-US" sz="3100" b="1" dirty="0" err="1"/>
              <a:t>eu</a:t>
            </a:r>
            <a:r>
              <a:rPr lang="en-GB" altLang="en-US" sz="3100" b="1" dirty="0"/>
              <a:t> </a:t>
            </a:r>
            <a:r>
              <a:rPr lang="en-GB" altLang="en-US" sz="3100" b="1" dirty="0" err="1"/>
              <a:t>syniadau</a:t>
            </a:r>
            <a:r>
              <a:rPr lang="en-GB" altLang="en-US" sz="3100" b="1" dirty="0"/>
              <a:t> </a:t>
            </a:r>
            <a:r>
              <a:rPr lang="en-GB" altLang="en-US" sz="3100" b="1" dirty="0" err="1"/>
              <a:t>yn</a:t>
            </a:r>
            <a:r>
              <a:rPr lang="en-GB" altLang="en-US" sz="3100" b="1" dirty="0"/>
              <a:t> </a:t>
            </a:r>
            <a:r>
              <a:rPr lang="en-GB" altLang="en-US" sz="3100" b="1" dirty="0" err="1"/>
              <a:t>seiliedig</a:t>
            </a:r>
            <a:r>
              <a:rPr lang="en-GB" altLang="en-US" sz="3100" b="1" dirty="0"/>
              <a:t> </a:t>
            </a:r>
            <a:r>
              <a:rPr lang="en-GB" altLang="en-US" sz="3100" b="1" dirty="0" err="1"/>
              <a:t>ar</a:t>
            </a:r>
            <a:r>
              <a:rPr lang="en-GB" altLang="en-US" sz="3100" b="1" dirty="0"/>
              <a:t> “</a:t>
            </a:r>
            <a:r>
              <a:rPr lang="en-GB" altLang="en-US" sz="3100" b="1" dirty="0" err="1"/>
              <a:t>dystiolaeth</a:t>
            </a:r>
            <a:r>
              <a:rPr lang="en-GB" altLang="en-US" sz="3100" b="1" dirty="0"/>
              <a:t>”.</a:t>
            </a:r>
          </a:p>
          <a:p>
            <a:pPr>
              <a:lnSpc>
                <a:spcPct val="80000"/>
              </a:lnSpc>
              <a:spcAft>
                <a:spcPts val="0"/>
              </a:spcAft>
              <a:buNone/>
              <a:defRPr/>
            </a:pPr>
            <a:endParaRPr lang="en-GB" altLang="en-US" sz="3100" b="1" dirty="0"/>
          </a:p>
          <a:p>
            <a:pPr>
              <a:lnSpc>
                <a:spcPct val="80000"/>
              </a:lnSpc>
              <a:spcAft>
                <a:spcPts val="0"/>
              </a:spcAft>
              <a:defRPr/>
            </a:pPr>
            <a:r>
              <a:rPr lang="en-GB" altLang="en-US" sz="3100" b="1" dirty="0"/>
              <a:t>Mae </a:t>
            </a:r>
            <a:r>
              <a:rPr lang="en-GB" altLang="en-US" sz="3100" b="1" dirty="0" err="1"/>
              <a:t>Dysgu</a:t>
            </a:r>
            <a:r>
              <a:rPr lang="en-GB" altLang="en-US" sz="3100" b="1" dirty="0"/>
              <a:t> </a:t>
            </a:r>
            <a:r>
              <a:rPr lang="en-GB" altLang="en-US" sz="3100" b="1" dirty="0" err="1"/>
              <a:t>drwy</a:t>
            </a:r>
            <a:r>
              <a:rPr lang="en-GB" altLang="en-US" sz="3100" b="1" dirty="0"/>
              <a:t> </a:t>
            </a:r>
            <a:r>
              <a:rPr lang="en-GB" altLang="en-US" sz="3100" b="1" dirty="0" err="1"/>
              <a:t>Wneud</a:t>
            </a:r>
            <a:r>
              <a:rPr lang="en-GB" altLang="en-US" sz="3100" b="1" dirty="0"/>
              <a:t> (</a:t>
            </a:r>
            <a:r>
              <a:rPr lang="en-GB" altLang="en-US" sz="3100" b="1" dirty="0" err="1"/>
              <a:t>profiad</a:t>
            </a:r>
            <a:r>
              <a:rPr lang="en-GB" altLang="en-US" sz="3100" b="1" dirty="0"/>
              <a:t>) a </a:t>
            </a:r>
            <a:r>
              <a:rPr lang="en-GB" altLang="en-US" sz="3100" b="1" dirty="0" err="1"/>
              <a:t>manteision</a:t>
            </a:r>
            <a:r>
              <a:rPr lang="en-GB" altLang="en-US" sz="3100" b="1" dirty="0"/>
              <a:t> </a:t>
            </a:r>
            <a:r>
              <a:rPr lang="en-GB" altLang="en-US" sz="3100" b="1" dirty="0" err="1"/>
              <a:t>rhyngweithio</a:t>
            </a:r>
            <a:r>
              <a:rPr lang="en-GB" altLang="en-US" sz="3100" b="1" dirty="0"/>
              <a:t> </a:t>
            </a:r>
            <a:r>
              <a:rPr lang="en-GB" altLang="en-US" sz="3100" b="1" dirty="0" err="1"/>
              <a:t>cymdeithasol</a:t>
            </a:r>
            <a:r>
              <a:rPr lang="en-GB" altLang="en-US" sz="3100" b="1" dirty="0"/>
              <a:t> </a:t>
            </a:r>
            <a:r>
              <a:rPr lang="en-GB" altLang="en-US" sz="3100" b="1" dirty="0" err="1"/>
              <a:t>mewn</a:t>
            </a:r>
            <a:r>
              <a:rPr lang="en-GB" altLang="en-US" sz="3100" b="1" dirty="0"/>
              <a:t> </a:t>
            </a:r>
            <a:r>
              <a:rPr lang="en-GB" altLang="en-US" sz="3100" b="1" dirty="0" err="1"/>
              <a:t>gweithgareddau</a:t>
            </a:r>
            <a:r>
              <a:rPr lang="en-GB" altLang="en-US" sz="3100" b="1" dirty="0"/>
              <a:t> </a:t>
            </a:r>
            <a:r>
              <a:rPr lang="en-GB" altLang="en-US" sz="3100" b="1" dirty="0" err="1"/>
              <a:t>datrys</a:t>
            </a:r>
            <a:r>
              <a:rPr lang="en-GB" altLang="en-US" sz="3100" b="1" dirty="0"/>
              <a:t> problem </a:t>
            </a:r>
            <a:r>
              <a:rPr lang="en-GB" altLang="en-US" sz="3100" b="1" dirty="0" err="1"/>
              <a:t>hefyd</a:t>
            </a:r>
            <a:r>
              <a:rPr lang="en-GB" altLang="en-US" sz="3100" b="1" dirty="0"/>
              <a:t> </a:t>
            </a:r>
            <a:r>
              <a:rPr lang="en-GB" altLang="en-US" sz="3100" b="1" dirty="0" err="1"/>
              <a:t>yn</a:t>
            </a:r>
            <a:r>
              <a:rPr lang="en-GB" altLang="en-US" sz="3100" b="1" dirty="0"/>
              <a:t> </a:t>
            </a:r>
            <a:r>
              <a:rPr lang="en-GB" altLang="en-US" sz="3100" b="1" dirty="0" err="1"/>
              <a:t>gysylltiedig</a:t>
            </a:r>
            <a:r>
              <a:rPr lang="en-GB" altLang="en-US" sz="3100" b="1" dirty="0"/>
              <a:t> </a:t>
            </a:r>
            <a:r>
              <a:rPr lang="en-US" altLang="en-US" sz="3100" b="1" dirty="0"/>
              <a:t>â</a:t>
            </a:r>
            <a:r>
              <a:rPr lang="en-GB" altLang="en-US" sz="3100" b="1" dirty="0"/>
              <a:t>’r </a:t>
            </a:r>
            <a:r>
              <a:rPr lang="en-GB" altLang="en-US" sz="3100" b="1" dirty="0" err="1"/>
              <a:t>egwyddor</a:t>
            </a:r>
            <a:r>
              <a:rPr lang="en-GB" altLang="en-US" sz="3100" b="1" dirty="0"/>
              <a:t> o </a:t>
            </a:r>
            <a:r>
              <a:rPr lang="en-GB" altLang="en-US" sz="3100" b="1" dirty="0" err="1"/>
              <a:t>ddysgu</a:t>
            </a:r>
            <a:r>
              <a:rPr lang="en-GB" altLang="en-US" sz="3100" b="1" dirty="0"/>
              <a:t> ac </a:t>
            </a:r>
            <a:r>
              <a:rPr lang="en-GB" altLang="en-US" sz="3100" b="1" dirty="0" err="1"/>
              <a:t>asesu</a:t>
            </a:r>
            <a:r>
              <a:rPr lang="en-GB" altLang="en-US" sz="3100" b="1" dirty="0"/>
              <a:t> “</a:t>
            </a:r>
            <a:r>
              <a:rPr lang="en-GB" altLang="en-US" sz="3100" b="1" dirty="0" err="1"/>
              <a:t>gweithredol</a:t>
            </a:r>
            <a:r>
              <a:rPr lang="en-GB" altLang="en-US" sz="3100" b="1" dirty="0"/>
              <a:t>” </a:t>
            </a:r>
            <a:r>
              <a:rPr lang="en-GB" altLang="en-US" sz="3100" b="1" dirty="0" err="1"/>
              <a:t>ar</a:t>
            </a:r>
            <a:r>
              <a:rPr lang="en-GB" altLang="en-US" sz="3100" b="1" dirty="0"/>
              <a:t> </a:t>
            </a:r>
            <a:r>
              <a:rPr lang="en-GB" altLang="en-US" sz="3100" b="1" dirty="0" err="1"/>
              <a:t>gyfer</a:t>
            </a:r>
            <a:r>
              <a:rPr lang="en-GB" altLang="en-US" sz="3100" b="1" dirty="0"/>
              <a:t> </a:t>
            </a:r>
            <a:r>
              <a:rPr lang="en-GB" altLang="en-US" sz="3100" b="1" dirty="0" err="1"/>
              <a:t>dysgu</a:t>
            </a:r>
            <a:r>
              <a:rPr lang="en-GB" altLang="en-US" sz="3100" b="1" dirty="0"/>
              <a:t> ac </a:t>
            </a:r>
            <a:r>
              <a:rPr lang="en-GB" altLang="en-US" sz="3100" b="1" dirty="0" err="1"/>
              <a:t>addysgu</a:t>
            </a:r>
            <a:r>
              <a:rPr lang="en-GB" altLang="en-US" sz="3100" b="1" dirty="0"/>
              <a:t> </a:t>
            </a:r>
            <a:r>
              <a:rPr lang="en-GB" altLang="en-US" sz="3100" b="1" dirty="0" err="1"/>
              <a:t>mewn</a:t>
            </a:r>
            <a:r>
              <a:rPr lang="en-GB" altLang="en-US" sz="3100" b="1" dirty="0"/>
              <a:t> </a:t>
            </a:r>
            <a:r>
              <a:rPr lang="en-GB" altLang="en-US" sz="3100" b="1" dirty="0" err="1"/>
              <a:t>gwyddoniaeth</a:t>
            </a:r>
            <a:r>
              <a:rPr lang="en-GB" altLang="en-US" sz="3100" b="1" dirty="0"/>
              <a:t>.</a:t>
            </a:r>
          </a:p>
          <a:p>
            <a:pPr>
              <a:lnSpc>
                <a:spcPct val="80000"/>
              </a:lnSpc>
              <a:spcAft>
                <a:spcPts val="0"/>
              </a:spcAft>
              <a:buNone/>
              <a:defRPr/>
            </a:pPr>
            <a:r>
              <a:rPr lang="en-GB" altLang="en-US" b="1" dirty="0">
                <a:solidFill>
                  <a:schemeClr val="accent2"/>
                </a:solidFill>
              </a:rPr>
              <a:t> </a:t>
            </a:r>
            <a:endParaRPr lang="en-US" altLang="en-US" b="1" dirty="0">
              <a:solidFill>
                <a:schemeClr val="accent2"/>
              </a:solidFill>
            </a:endParaRPr>
          </a:p>
        </p:txBody>
      </p:sp>
    </p:spTree>
    <p:extLst>
      <p:ext uri="{BB962C8B-B14F-4D97-AF65-F5344CB8AC3E}">
        <p14:creationId xmlns:p14="http://schemas.microsoft.com/office/powerpoint/2010/main" val="1454073328"/>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2400" dirty="0" err="1" smtClean="0"/>
              <a:t>Gellir</a:t>
            </a:r>
            <a:r>
              <a:rPr lang="en-GB" altLang="en-US" sz="2400" dirty="0" smtClean="0"/>
              <a:t> </a:t>
            </a:r>
            <a:r>
              <a:rPr lang="en-GB" altLang="en-US" sz="2400" dirty="0" err="1"/>
              <a:t>c</a:t>
            </a:r>
            <a:r>
              <a:rPr lang="en-GB" altLang="en-US" sz="2400" dirty="0" err="1" smtClean="0"/>
              <a:t>ysylltu</a:t>
            </a:r>
            <a:r>
              <a:rPr lang="en-GB" altLang="en-US" sz="2400" dirty="0" smtClean="0"/>
              <a:t> SPACE </a:t>
            </a:r>
            <a:r>
              <a:rPr lang="en-GB" altLang="en-US" sz="2400" dirty="0" err="1" smtClean="0"/>
              <a:t>a’r</a:t>
            </a:r>
            <a:r>
              <a:rPr lang="en-GB" altLang="en-US" sz="2400" dirty="0" smtClean="0"/>
              <a:t> </a:t>
            </a:r>
            <a:r>
              <a:rPr lang="en-GB" altLang="en-US" sz="2400" dirty="0" err="1" smtClean="0"/>
              <a:t>egwyddorion</a:t>
            </a:r>
            <a:r>
              <a:rPr lang="en-GB" altLang="en-US" sz="2400" dirty="0" smtClean="0"/>
              <a:t> </a:t>
            </a:r>
            <a:r>
              <a:rPr lang="en-GB" altLang="en-US" sz="2400" dirty="0" err="1" smtClean="0"/>
              <a:t>adeileddol</a:t>
            </a:r>
            <a:r>
              <a:rPr lang="en-GB" altLang="en-US" sz="2400" dirty="0" smtClean="0"/>
              <a:t> </a:t>
            </a:r>
            <a:r>
              <a:rPr lang="en-GB" altLang="en-US" sz="2400" dirty="0" err="1"/>
              <a:t>i</a:t>
            </a:r>
            <a:r>
              <a:rPr lang="en-GB" altLang="en-US" sz="2400" dirty="0" err="1" smtClean="0"/>
              <a:t>’r</a:t>
            </a:r>
            <a:r>
              <a:rPr lang="en-GB" altLang="en-US" sz="2400" dirty="0" smtClean="0"/>
              <a:t> </a:t>
            </a:r>
            <a:r>
              <a:rPr lang="en-GB" altLang="en-US" sz="2400" dirty="0" err="1" smtClean="0"/>
              <a:t>strategaethau</a:t>
            </a:r>
            <a:r>
              <a:rPr lang="en-GB" altLang="en-US" sz="2400" dirty="0" smtClean="0"/>
              <a:t> </a:t>
            </a:r>
            <a:r>
              <a:rPr lang="en-GB" altLang="en-US" sz="2400" dirty="0" err="1" smtClean="0"/>
              <a:t>defnyddiol</a:t>
            </a:r>
            <a:r>
              <a:rPr lang="en-GB" altLang="en-US" sz="2400" dirty="0" smtClean="0"/>
              <a:t> </a:t>
            </a:r>
            <a:r>
              <a:rPr lang="en-GB" altLang="en-US" sz="2400" dirty="0" err="1" smtClean="0"/>
              <a:t>yma</a:t>
            </a:r>
            <a:r>
              <a:rPr lang="en-GB" altLang="en-US" sz="2400" dirty="0" smtClean="0"/>
              <a:t> </a:t>
            </a:r>
            <a:r>
              <a:rPr lang="en-GB" altLang="en-US" sz="2400" dirty="0" err="1" smtClean="0"/>
              <a:t>sydd</a:t>
            </a:r>
            <a:r>
              <a:rPr lang="en-GB" altLang="en-US" sz="2400" dirty="0" smtClean="0"/>
              <a:t> </a:t>
            </a:r>
            <a:r>
              <a:rPr lang="en-GB" altLang="en-US" sz="2400" dirty="0" err="1" smtClean="0"/>
              <a:t>wedi’u</a:t>
            </a:r>
            <a:r>
              <a:rPr lang="en-GB" altLang="en-US" sz="2400" dirty="0" smtClean="0"/>
              <a:t> </a:t>
            </a:r>
            <a:r>
              <a:rPr lang="en-GB" altLang="en-US" sz="2400" dirty="0" err="1" smtClean="0"/>
              <a:t>tanseilio</a:t>
            </a:r>
            <a:r>
              <a:rPr lang="en-GB" altLang="en-US" sz="2400" dirty="0" smtClean="0"/>
              <a:t> </a:t>
            </a:r>
            <a:r>
              <a:rPr lang="en-GB" altLang="en-US" sz="2400" dirty="0" err="1" smtClean="0"/>
              <a:t>gan</a:t>
            </a:r>
            <a:r>
              <a:rPr lang="en-GB" altLang="en-US" sz="2400" dirty="0" smtClean="0"/>
              <a:t> </a:t>
            </a:r>
            <a:r>
              <a:rPr lang="en-GB" altLang="en-US" sz="2400" dirty="0" err="1" smtClean="0"/>
              <a:t>ddeilliannau</a:t>
            </a:r>
            <a:r>
              <a:rPr lang="en-GB" altLang="en-US" sz="2400" dirty="0" smtClean="0"/>
              <a:t> </a:t>
            </a:r>
            <a:r>
              <a:rPr lang="en-GB" altLang="en-US" sz="2400" dirty="0" err="1" smtClean="0"/>
              <a:t>ymchwil</a:t>
            </a:r>
            <a:endParaRPr lang="en-GB" altLang="en-US" sz="2400" dirty="0"/>
          </a:p>
        </p:txBody>
      </p:sp>
      <p:sp>
        <p:nvSpPr>
          <p:cNvPr id="5123" name="Content Placeholder 2"/>
          <p:cNvSpPr>
            <a:spLocks noGrp="1"/>
          </p:cNvSpPr>
          <p:nvPr>
            <p:ph idx="1"/>
          </p:nvPr>
        </p:nvSpPr>
        <p:spPr/>
        <p:txBody>
          <a:bodyPr>
            <a:normAutofit fontScale="62500" lnSpcReduction="20000"/>
          </a:bodyPr>
          <a:lstStyle/>
          <a:p>
            <a:pPr eaLnBrk="1" hangingPunct="1"/>
            <a:r>
              <a:rPr lang="en-GB" altLang="en-US" sz="2800" dirty="0" err="1" smtClean="0">
                <a:solidFill>
                  <a:schemeClr val="tx1"/>
                </a:solidFill>
              </a:rPr>
              <a:t>Cartwnau</a:t>
            </a:r>
            <a:r>
              <a:rPr lang="en-GB" altLang="en-US" sz="2800" dirty="0" smtClean="0">
                <a:solidFill>
                  <a:schemeClr val="tx1"/>
                </a:solidFill>
              </a:rPr>
              <a:t> </a:t>
            </a:r>
            <a:r>
              <a:rPr lang="en-GB" altLang="en-US" sz="2800" dirty="0" err="1" smtClean="0">
                <a:solidFill>
                  <a:schemeClr val="tx1"/>
                </a:solidFill>
              </a:rPr>
              <a:t>cysyniad</a:t>
            </a:r>
            <a:r>
              <a:rPr lang="en-GB" altLang="en-US" sz="2800" dirty="0" smtClean="0">
                <a:solidFill>
                  <a:schemeClr val="tx1"/>
                </a:solidFill>
              </a:rPr>
              <a:t> a </a:t>
            </a:r>
            <a:r>
              <a:rPr lang="en-GB" altLang="en-US" sz="2800" dirty="0" err="1" smtClean="0">
                <a:solidFill>
                  <a:schemeClr val="tx1"/>
                </a:solidFill>
              </a:rPr>
              <a:t>strategaethau</a:t>
            </a:r>
            <a:r>
              <a:rPr lang="en-GB" altLang="en-US" sz="2800" dirty="0" smtClean="0">
                <a:solidFill>
                  <a:schemeClr val="tx1"/>
                </a:solidFill>
              </a:rPr>
              <a:t> </a:t>
            </a:r>
            <a:r>
              <a:rPr lang="en-GB" altLang="en-US" sz="2800" dirty="0" err="1" smtClean="0">
                <a:solidFill>
                  <a:schemeClr val="tx1"/>
                </a:solidFill>
              </a:rPr>
              <a:t>echdynnu</a:t>
            </a:r>
            <a:r>
              <a:rPr lang="en-GB" altLang="en-US" sz="2800" dirty="0" smtClean="0">
                <a:solidFill>
                  <a:schemeClr val="tx1"/>
                </a:solidFill>
              </a:rPr>
              <a:t>/</a:t>
            </a:r>
            <a:r>
              <a:rPr lang="en-GB" altLang="en-US" sz="2800" dirty="0" err="1" smtClean="0">
                <a:solidFill>
                  <a:schemeClr val="tx1"/>
                </a:solidFill>
              </a:rPr>
              <a:t>asesu</a:t>
            </a:r>
            <a:r>
              <a:rPr lang="en-GB" altLang="en-US" sz="2800" dirty="0" smtClean="0">
                <a:solidFill>
                  <a:schemeClr val="tx1"/>
                </a:solidFill>
              </a:rPr>
              <a:t> </a:t>
            </a:r>
            <a:r>
              <a:rPr lang="en-GB" altLang="en-US" sz="2800" dirty="0" err="1" smtClean="0">
                <a:solidFill>
                  <a:schemeClr val="tx1"/>
                </a:solidFill>
              </a:rPr>
              <a:t>gweithredol</a:t>
            </a:r>
            <a:r>
              <a:rPr lang="en-GB" altLang="en-US" sz="2800" dirty="0" smtClean="0">
                <a:solidFill>
                  <a:schemeClr val="tx1"/>
                </a:solidFill>
              </a:rPr>
              <a:t> </a:t>
            </a:r>
            <a:r>
              <a:rPr lang="en-GB" altLang="en-US" sz="2800" dirty="0" err="1" smtClean="0">
                <a:solidFill>
                  <a:schemeClr val="tx1"/>
                </a:solidFill>
              </a:rPr>
              <a:t>eraill</a:t>
            </a:r>
            <a:r>
              <a:rPr lang="en-GB" altLang="en-US" sz="2800" dirty="0" smtClean="0">
                <a:solidFill>
                  <a:schemeClr val="tx1"/>
                </a:solidFill>
              </a:rPr>
              <a:t>; Beth </a:t>
            </a:r>
            <a:r>
              <a:rPr lang="en-GB" altLang="en-US" sz="2800" dirty="0" err="1" smtClean="0">
                <a:solidFill>
                  <a:schemeClr val="tx1"/>
                </a:solidFill>
              </a:rPr>
              <a:t>wyt</a:t>
            </a:r>
            <a:r>
              <a:rPr lang="en-GB" altLang="en-US" sz="2800" dirty="0" smtClean="0">
                <a:solidFill>
                  <a:schemeClr val="tx1"/>
                </a:solidFill>
              </a:rPr>
              <a:t> </a:t>
            </a:r>
            <a:r>
              <a:rPr lang="en-GB" altLang="en-US" sz="2800" dirty="0" err="1" smtClean="0">
                <a:solidFill>
                  <a:schemeClr val="tx1"/>
                </a:solidFill>
              </a:rPr>
              <a:t>ti’n</a:t>
            </a:r>
            <a:r>
              <a:rPr lang="en-GB" altLang="en-US" sz="2800" dirty="0" smtClean="0">
                <a:solidFill>
                  <a:schemeClr val="tx1"/>
                </a:solidFill>
              </a:rPr>
              <a:t> </a:t>
            </a:r>
            <a:r>
              <a:rPr lang="en-GB" altLang="en-US" sz="2800" dirty="0" err="1">
                <a:solidFill>
                  <a:schemeClr val="tx1"/>
                </a:solidFill>
              </a:rPr>
              <a:t>f</a:t>
            </a:r>
            <a:r>
              <a:rPr lang="en-GB" altLang="en-US" sz="2800" dirty="0" err="1" smtClean="0">
                <a:solidFill>
                  <a:schemeClr val="tx1"/>
                </a:solidFill>
              </a:rPr>
              <a:t>eddwl</a:t>
            </a:r>
            <a:r>
              <a:rPr lang="en-GB" altLang="en-US" sz="2800" dirty="0" smtClean="0">
                <a:solidFill>
                  <a:schemeClr val="tx1"/>
                </a:solidFill>
              </a:rPr>
              <a:t>? Pam </a:t>
            </a:r>
            <a:r>
              <a:rPr lang="en-GB" altLang="en-US" sz="2800" dirty="0" err="1" smtClean="0">
                <a:solidFill>
                  <a:schemeClr val="tx1"/>
                </a:solidFill>
              </a:rPr>
              <a:t>wyt</a:t>
            </a:r>
            <a:r>
              <a:rPr lang="en-GB" altLang="en-US" sz="2800" dirty="0" smtClean="0">
                <a:solidFill>
                  <a:schemeClr val="tx1"/>
                </a:solidFill>
              </a:rPr>
              <a:t> </a:t>
            </a:r>
            <a:r>
              <a:rPr lang="en-GB" altLang="en-US" sz="2800" dirty="0" err="1" smtClean="0">
                <a:solidFill>
                  <a:schemeClr val="tx1"/>
                </a:solidFill>
              </a:rPr>
              <a:t>ti’n</a:t>
            </a:r>
            <a:r>
              <a:rPr lang="en-GB" altLang="en-US" sz="2800" dirty="0" smtClean="0">
                <a:solidFill>
                  <a:schemeClr val="tx1"/>
                </a:solidFill>
              </a:rPr>
              <a:t> </a:t>
            </a:r>
            <a:r>
              <a:rPr lang="en-GB" altLang="en-US" sz="2800" dirty="0" err="1">
                <a:solidFill>
                  <a:schemeClr val="tx1"/>
                </a:solidFill>
              </a:rPr>
              <a:t>m</a:t>
            </a:r>
            <a:r>
              <a:rPr lang="en-GB" altLang="en-US" sz="2800" dirty="0" err="1" smtClean="0">
                <a:solidFill>
                  <a:schemeClr val="tx1"/>
                </a:solidFill>
              </a:rPr>
              <a:t>eddwl</a:t>
            </a:r>
            <a:r>
              <a:rPr lang="en-GB" altLang="en-US" sz="2800" dirty="0" smtClean="0">
                <a:solidFill>
                  <a:schemeClr val="tx1"/>
                </a:solidFill>
              </a:rPr>
              <a:t>? “Made you look, think, talk” – </a:t>
            </a:r>
            <a:r>
              <a:rPr lang="en-GB" altLang="en-US" sz="2800" dirty="0" err="1" smtClean="0">
                <a:solidFill>
                  <a:schemeClr val="tx1"/>
                </a:solidFill>
              </a:rPr>
              <a:t>cyhoeddiadau</a:t>
            </a:r>
            <a:r>
              <a:rPr lang="en-GB" altLang="en-US" sz="2800" dirty="0" smtClean="0">
                <a:solidFill>
                  <a:schemeClr val="tx1"/>
                </a:solidFill>
              </a:rPr>
              <a:t> </a:t>
            </a:r>
            <a:r>
              <a:rPr lang="en-GB" altLang="en-US" sz="2800" dirty="0" err="1" smtClean="0">
                <a:solidFill>
                  <a:schemeClr val="tx1"/>
                </a:solidFill>
              </a:rPr>
              <a:t>Gaenor</a:t>
            </a:r>
            <a:r>
              <a:rPr lang="en-GB" altLang="en-US" sz="2800" dirty="0" smtClean="0">
                <a:solidFill>
                  <a:schemeClr val="tx1"/>
                </a:solidFill>
              </a:rPr>
              <a:t> Weavers</a:t>
            </a:r>
          </a:p>
          <a:p>
            <a:pPr eaLnBrk="1" hangingPunct="1"/>
            <a:r>
              <a:rPr lang="en-GB" altLang="en-US" sz="2800" dirty="0" smtClean="0">
                <a:solidFill>
                  <a:schemeClr val="tx1"/>
                </a:solidFill>
              </a:rPr>
              <a:t>“It’s Not Fair or is it?” </a:t>
            </a:r>
            <a:r>
              <a:rPr lang="en-GB" altLang="en-US" sz="2800" dirty="0" err="1" smtClean="0">
                <a:solidFill>
                  <a:schemeClr val="tx1"/>
                </a:solidFill>
              </a:rPr>
              <a:t>Rhesymwaith</a:t>
            </a:r>
            <a:r>
              <a:rPr lang="en-GB" altLang="en-US" sz="2800" dirty="0" smtClean="0">
                <a:solidFill>
                  <a:schemeClr val="tx1"/>
                </a:solidFill>
              </a:rPr>
              <a:t> a </a:t>
            </a:r>
            <a:r>
              <a:rPr lang="en-GB" altLang="en-US" sz="2800" dirty="0" err="1" smtClean="0">
                <a:solidFill>
                  <a:schemeClr val="tx1"/>
                </a:solidFill>
              </a:rPr>
              <a:t>strwythur</a:t>
            </a:r>
            <a:endParaRPr lang="en-GB" altLang="en-US" sz="2800" dirty="0" smtClean="0">
              <a:solidFill>
                <a:schemeClr val="tx1"/>
              </a:solidFill>
            </a:endParaRPr>
          </a:p>
          <a:p>
            <a:r>
              <a:rPr lang="en-GB" altLang="en-US" sz="2800" dirty="0" smtClean="0">
                <a:solidFill>
                  <a:schemeClr val="tx1"/>
                </a:solidFill>
              </a:rPr>
              <a:t>The Crunch: </a:t>
            </a:r>
            <a:r>
              <a:rPr lang="en-GB" sz="2800" b="1" u="sng" dirty="0" smtClean="0">
                <a:hlinkClick r:id="rId2"/>
              </a:rPr>
              <a:t>thecrunch.wellcome.ac.uk/schools</a:t>
            </a:r>
            <a:endParaRPr lang="en-GB" altLang="en-US" sz="2800" dirty="0">
              <a:solidFill>
                <a:schemeClr val="tx1"/>
              </a:solidFill>
            </a:endParaRPr>
          </a:p>
          <a:p>
            <a:pPr eaLnBrk="1" hangingPunct="1"/>
            <a:r>
              <a:rPr lang="en-GB" altLang="en-US" sz="2800" dirty="0" err="1" smtClean="0">
                <a:solidFill>
                  <a:schemeClr val="tx1"/>
                </a:solidFill>
              </a:rPr>
              <a:t>Hyrwyddo</a:t>
            </a:r>
            <a:r>
              <a:rPr lang="en-GB" altLang="en-US" sz="2800" dirty="0" smtClean="0">
                <a:solidFill>
                  <a:schemeClr val="tx1"/>
                </a:solidFill>
              </a:rPr>
              <a:t> </a:t>
            </a:r>
            <a:r>
              <a:rPr lang="en-GB" altLang="en-US" sz="2800" dirty="0" err="1" smtClean="0">
                <a:solidFill>
                  <a:schemeClr val="tx1"/>
                </a:solidFill>
              </a:rPr>
              <a:t>siarad</a:t>
            </a:r>
            <a:r>
              <a:rPr lang="en-GB" altLang="en-US" sz="2800" dirty="0" smtClean="0">
                <a:solidFill>
                  <a:schemeClr val="tx1"/>
                </a:solidFill>
              </a:rPr>
              <a:t> a </a:t>
            </a:r>
            <a:r>
              <a:rPr lang="en-GB" altLang="en-US" sz="2800" dirty="0" err="1" smtClean="0">
                <a:solidFill>
                  <a:schemeClr val="tx1"/>
                </a:solidFill>
              </a:rPr>
              <a:t>siarad</a:t>
            </a:r>
            <a:r>
              <a:rPr lang="en-GB" altLang="en-US" sz="2800" dirty="0" smtClean="0">
                <a:solidFill>
                  <a:schemeClr val="tx1"/>
                </a:solidFill>
              </a:rPr>
              <a:t> </a:t>
            </a:r>
            <a:r>
              <a:rPr lang="en-GB" altLang="en-US" sz="2800" dirty="0" err="1" smtClean="0">
                <a:solidFill>
                  <a:schemeClr val="tx1"/>
                </a:solidFill>
              </a:rPr>
              <a:t>archwiliol</a:t>
            </a:r>
            <a:r>
              <a:rPr lang="en-GB" altLang="en-US" sz="2800" dirty="0" smtClean="0">
                <a:solidFill>
                  <a:schemeClr val="tx1"/>
                </a:solidFill>
              </a:rPr>
              <a:t> plant </a:t>
            </a:r>
            <a:r>
              <a:rPr lang="en-GB" altLang="en-US" sz="2800" dirty="0" err="1" smtClean="0">
                <a:solidFill>
                  <a:schemeClr val="tx1"/>
                </a:solidFill>
              </a:rPr>
              <a:t>yn</a:t>
            </a:r>
            <a:r>
              <a:rPr lang="en-GB" altLang="en-US" sz="2800" dirty="0" smtClean="0">
                <a:solidFill>
                  <a:schemeClr val="tx1"/>
                </a:solidFill>
              </a:rPr>
              <a:t> “</a:t>
            </a:r>
            <a:r>
              <a:rPr lang="en-GB" altLang="en-US" sz="2800" dirty="0" err="1" smtClean="0">
                <a:solidFill>
                  <a:schemeClr val="tx1"/>
                </a:solidFill>
              </a:rPr>
              <a:t>ddysgu</a:t>
            </a:r>
            <a:r>
              <a:rPr lang="en-GB" altLang="en-US" sz="2800" dirty="0" smtClean="0">
                <a:solidFill>
                  <a:schemeClr val="tx1"/>
                </a:solidFill>
              </a:rPr>
              <a:t> </a:t>
            </a:r>
            <a:r>
              <a:rPr lang="en-GB" altLang="en-US" sz="2800" dirty="0" err="1" smtClean="0">
                <a:solidFill>
                  <a:schemeClr val="tx1"/>
                </a:solidFill>
              </a:rPr>
              <a:t>deialogol</a:t>
            </a:r>
            <a:r>
              <a:rPr lang="en-GB" altLang="en-US" sz="2800" dirty="0" smtClean="0">
                <a:solidFill>
                  <a:schemeClr val="tx1"/>
                </a:solidFill>
              </a:rPr>
              <a:t>” </a:t>
            </a:r>
            <a:r>
              <a:rPr lang="en-GB" altLang="en-US" sz="2800" dirty="0" err="1" smtClean="0">
                <a:solidFill>
                  <a:schemeClr val="tx1"/>
                </a:solidFill>
              </a:rPr>
              <a:t>e.e</a:t>
            </a:r>
            <a:r>
              <a:rPr lang="en-GB" altLang="en-US" sz="2800" dirty="0" smtClean="0">
                <a:solidFill>
                  <a:schemeClr val="tx1"/>
                </a:solidFill>
              </a:rPr>
              <a:t>. “Puppets Project” a </a:t>
            </a:r>
            <a:r>
              <a:rPr lang="en-GB" altLang="en-US" sz="2800" dirty="0" err="1" smtClean="0">
                <a:solidFill>
                  <a:schemeClr val="tx1"/>
                </a:solidFill>
              </a:rPr>
              <a:t>Gemau</a:t>
            </a:r>
            <a:r>
              <a:rPr lang="en-GB" altLang="en-US" sz="2800" dirty="0" smtClean="0">
                <a:solidFill>
                  <a:schemeClr val="tx1"/>
                </a:solidFill>
              </a:rPr>
              <a:t> </a:t>
            </a:r>
            <a:r>
              <a:rPr lang="en-GB" altLang="en-US" sz="2800" dirty="0" err="1" smtClean="0">
                <a:solidFill>
                  <a:schemeClr val="tx1"/>
                </a:solidFill>
              </a:rPr>
              <a:t>Ymholiad</a:t>
            </a:r>
            <a:r>
              <a:rPr lang="en-GB" altLang="en-US" sz="2800" dirty="0" smtClean="0">
                <a:solidFill>
                  <a:schemeClr val="tx1"/>
                </a:solidFill>
              </a:rPr>
              <a:t> Gwyddoniaeth</a:t>
            </a:r>
          </a:p>
          <a:p>
            <a:r>
              <a:rPr lang="en-US" sz="2800" dirty="0" smtClean="0">
                <a:solidFill>
                  <a:schemeClr val="tx1"/>
                </a:solidFill>
              </a:rPr>
              <a:t>“Thinking</a:t>
            </a:r>
            <a:r>
              <a:rPr lang="en-US" sz="2800" dirty="0">
                <a:solidFill>
                  <a:schemeClr val="tx1"/>
                </a:solidFill>
              </a:rPr>
              <a:t>, Doing, Talking </a:t>
            </a:r>
            <a:r>
              <a:rPr lang="en-US" sz="2800" dirty="0" smtClean="0">
                <a:solidFill>
                  <a:schemeClr val="tx1"/>
                </a:solidFill>
              </a:rPr>
              <a:t>Science”: </a:t>
            </a:r>
            <a:r>
              <a:rPr lang="en-US" sz="2800" dirty="0" err="1" smtClean="0">
                <a:solidFill>
                  <a:schemeClr val="tx1"/>
                </a:solidFill>
              </a:rPr>
              <a:t>Gweler</a:t>
            </a:r>
            <a:r>
              <a:rPr lang="en-US" sz="2800" dirty="0" smtClean="0">
                <a:solidFill>
                  <a:schemeClr val="tx1"/>
                </a:solidFill>
              </a:rPr>
              <a:t> </a:t>
            </a:r>
            <a:r>
              <a:rPr lang="en-US" sz="2800" dirty="0" err="1" smtClean="0">
                <a:solidFill>
                  <a:schemeClr val="tx1"/>
                </a:solidFill>
              </a:rPr>
              <a:t>yr</a:t>
            </a:r>
            <a:r>
              <a:rPr lang="en-US" sz="2800" dirty="0" smtClean="0">
                <a:solidFill>
                  <a:schemeClr val="tx1"/>
                </a:solidFill>
              </a:rPr>
              <a:t> </a:t>
            </a:r>
            <a:r>
              <a:rPr lang="en-US" sz="2800" dirty="0" err="1" smtClean="0">
                <a:solidFill>
                  <a:schemeClr val="tx1"/>
                </a:solidFill>
              </a:rPr>
              <a:t>adroddiad</a:t>
            </a:r>
            <a:r>
              <a:rPr lang="en-US" sz="2800" dirty="0" smtClean="0">
                <a:solidFill>
                  <a:schemeClr val="tx1"/>
                </a:solidFill>
              </a:rPr>
              <a:t> </a:t>
            </a:r>
            <a:r>
              <a:rPr lang="en-US" sz="2800" dirty="0" err="1" smtClean="0">
                <a:solidFill>
                  <a:schemeClr val="tx1"/>
                </a:solidFill>
              </a:rPr>
              <a:t>yma</a:t>
            </a:r>
            <a:r>
              <a:rPr lang="en-US" sz="2800" dirty="0" smtClean="0">
                <a:solidFill>
                  <a:schemeClr val="tx1"/>
                </a:solidFill>
              </a:rPr>
              <a:t>: </a:t>
            </a:r>
          </a:p>
          <a:p>
            <a:r>
              <a:rPr lang="en-US" sz="2800" dirty="0" smtClean="0">
                <a:solidFill>
                  <a:schemeClr val="tx1"/>
                </a:solidFill>
              </a:rPr>
              <a:t> </a:t>
            </a:r>
            <a:r>
              <a:rPr lang="en-GB" sz="2400" u="sng" dirty="0">
                <a:hlinkClick r:id="rId3"/>
              </a:rPr>
              <a:t>https://educationendowmentfoundation.org.uk/our-work/projects/thinking-doing-talking-science</a:t>
            </a:r>
            <a:endParaRPr lang="en-GB" sz="2400" dirty="0"/>
          </a:p>
          <a:p>
            <a:pPr marL="0" indent="0" eaLnBrk="1" hangingPunct="1">
              <a:buNone/>
            </a:pPr>
            <a:r>
              <a:rPr lang="en-GB" altLang="en-US" sz="2800" dirty="0">
                <a:solidFill>
                  <a:schemeClr val="tx1"/>
                </a:solidFill>
              </a:rPr>
              <a:t> </a:t>
            </a:r>
            <a:r>
              <a:rPr lang="en-GB" altLang="en-US" sz="2800" dirty="0" smtClean="0">
                <a:solidFill>
                  <a:schemeClr val="tx1"/>
                </a:solidFill>
              </a:rPr>
              <a:t> </a:t>
            </a:r>
            <a:r>
              <a:rPr lang="en-GB" altLang="en-US" sz="2800" dirty="0" err="1" smtClean="0">
                <a:solidFill>
                  <a:schemeClr val="tx1"/>
                </a:solidFill>
              </a:rPr>
              <a:t>Annog</a:t>
            </a:r>
            <a:r>
              <a:rPr lang="en-GB" altLang="en-US" sz="2800" dirty="0" smtClean="0">
                <a:solidFill>
                  <a:schemeClr val="tx1"/>
                </a:solidFill>
              </a:rPr>
              <a:t> </a:t>
            </a:r>
            <a:r>
              <a:rPr lang="en-GB" altLang="en-US" sz="2800" dirty="0" err="1" smtClean="0">
                <a:solidFill>
                  <a:schemeClr val="tx1"/>
                </a:solidFill>
              </a:rPr>
              <a:t>sgiliau</a:t>
            </a:r>
            <a:r>
              <a:rPr lang="en-GB" altLang="en-US" sz="2800" dirty="0" smtClean="0">
                <a:solidFill>
                  <a:schemeClr val="tx1"/>
                </a:solidFill>
              </a:rPr>
              <a:t> </a:t>
            </a:r>
            <a:r>
              <a:rPr lang="en-GB" altLang="en-US" sz="2800" dirty="0" err="1" smtClean="0">
                <a:solidFill>
                  <a:schemeClr val="tx1"/>
                </a:solidFill>
              </a:rPr>
              <a:t>meddwl</a:t>
            </a:r>
            <a:r>
              <a:rPr lang="en-GB" altLang="en-US" sz="2800" dirty="0" smtClean="0">
                <a:solidFill>
                  <a:schemeClr val="tx1"/>
                </a:solidFill>
              </a:rPr>
              <a:t> </a:t>
            </a:r>
            <a:r>
              <a:rPr lang="en-GB" altLang="en-US" sz="2800" dirty="0" err="1" smtClean="0">
                <a:solidFill>
                  <a:schemeClr val="tx1"/>
                </a:solidFill>
              </a:rPr>
              <a:t>drwy</a:t>
            </a:r>
            <a:r>
              <a:rPr lang="en-GB" altLang="en-US" sz="2800" dirty="0" smtClean="0">
                <a:solidFill>
                  <a:schemeClr val="tx1"/>
                </a:solidFill>
              </a:rPr>
              <a:t> </a:t>
            </a:r>
            <a:r>
              <a:rPr lang="en-GB" altLang="en-US" sz="2800" dirty="0" err="1" smtClean="0">
                <a:solidFill>
                  <a:schemeClr val="tx1"/>
                </a:solidFill>
              </a:rPr>
              <a:t>adfyfyrio</a:t>
            </a:r>
            <a:r>
              <a:rPr lang="en-GB" altLang="en-US" sz="2800" dirty="0" smtClean="0">
                <a:solidFill>
                  <a:schemeClr val="tx1"/>
                </a:solidFill>
              </a:rPr>
              <a:t> </a:t>
            </a:r>
            <a:r>
              <a:rPr lang="en-GB" altLang="en-US" sz="2800" dirty="0" err="1" smtClean="0">
                <a:solidFill>
                  <a:schemeClr val="tx1"/>
                </a:solidFill>
              </a:rPr>
              <a:t>e.e</a:t>
            </a:r>
            <a:r>
              <a:rPr lang="en-GB" altLang="en-US" sz="2800" dirty="0" smtClean="0">
                <a:solidFill>
                  <a:schemeClr val="tx1"/>
                </a:solidFill>
              </a:rPr>
              <a:t>. “</a:t>
            </a:r>
            <a:r>
              <a:rPr lang="en-GB" altLang="en-US" sz="2800" dirty="0">
                <a:solidFill>
                  <a:schemeClr val="tx1"/>
                </a:solidFill>
              </a:rPr>
              <a:t>Let’s think through science”.</a:t>
            </a:r>
          </a:p>
          <a:p>
            <a:pPr eaLnBrk="1" hangingPunct="1"/>
            <a:r>
              <a:rPr lang="en-GB" altLang="en-US" sz="2800" dirty="0" smtClean="0">
                <a:solidFill>
                  <a:schemeClr val="tx1"/>
                </a:solidFill>
              </a:rPr>
              <a:t>“Thinking </a:t>
            </a:r>
            <a:r>
              <a:rPr lang="en-GB" altLang="en-US" sz="2800" dirty="0">
                <a:solidFill>
                  <a:schemeClr val="tx1"/>
                </a:solidFill>
              </a:rPr>
              <a:t>Actively in a Social </a:t>
            </a:r>
            <a:r>
              <a:rPr lang="en-GB" altLang="en-US" sz="2800" dirty="0" smtClean="0">
                <a:solidFill>
                  <a:schemeClr val="tx1"/>
                </a:solidFill>
              </a:rPr>
              <a:t>Context” </a:t>
            </a:r>
            <a:r>
              <a:rPr lang="en-GB" altLang="en-US" sz="2800" dirty="0">
                <a:solidFill>
                  <a:schemeClr val="tx1"/>
                </a:solidFill>
              </a:rPr>
              <a:t>(TASC</a:t>
            </a:r>
            <a:r>
              <a:rPr lang="en-GB" altLang="en-US" sz="2800" dirty="0" smtClean="0">
                <a:solidFill>
                  <a:schemeClr val="tx1"/>
                </a:solidFill>
              </a:rPr>
              <a:t>).</a:t>
            </a:r>
          </a:p>
          <a:p>
            <a:pPr eaLnBrk="1" hangingPunct="1"/>
            <a:r>
              <a:rPr lang="en-GB" altLang="en-US" sz="2800" dirty="0" smtClean="0">
                <a:solidFill>
                  <a:schemeClr val="tx1"/>
                </a:solidFill>
              </a:rPr>
              <a:t>Cornerstones.</a:t>
            </a:r>
          </a:p>
          <a:p>
            <a:r>
              <a:rPr lang="en-GB" altLang="en-US" sz="2800" dirty="0" err="1" smtClean="0">
                <a:solidFill>
                  <a:schemeClr val="tx1"/>
                </a:solidFill>
              </a:rPr>
              <a:t>Deunyddiau</a:t>
            </a:r>
            <a:r>
              <a:rPr lang="en-GB" altLang="en-US" sz="2800" dirty="0" smtClean="0">
                <a:solidFill>
                  <a:schemeClr val="tx1"/>
                </a:solidFill>
              </a:rPr>
              <a:t> </a:t>
            </a:r>
            <a:r>
              <a:rPr lang="en-GB" altLang="en-US" sz="2800" dirty="0" err="1" smtClean="0">
                <a:solidFill>
                  <a:schemeClr val="tx1"/>
                </a:solidFill>
              </a:rPr>
              <a:t>Ymholiad</a:t>
            </a:r>
            <a:r>
              <a:rPr lang="en-GB" altLang="en-US" sz="2800" dirty="0" smtClean="0">
                <a:solidFill>
                  <a:schemeClr val="tx1"/>
                </a:solidFill>
              </a:rPr>
              <a:t> </a:t>
            </a:r>
            <a:r>
              <a:rPr lang="en-GB" altLang="en-US" sz="2800" dirty="0">
                <a:solidFill>
                  <a:schemeClr val="tx1"/>
                </a:solidFill>
              </a:rPr>
              <a:t>Gwyddoniaeth CRIPSAT</a:t>
            </a:r>
          </a:p>
          <a:p>
            <a:endParaRPr lang="en-GB" altLang="en-US" dirty="0" smtClean="0"/>
          </a:p>
        </p:txBody>
      </p:sp>
    </p:spTree>
    <p:extLst>
      <p:ext uri="{BB962C8B-B14F-4D97-AF65-F5344CB8AC3E}">
        <p14:creationId xmlns:p14="http://schemas.microsoft.com/office/powerpoint/2010/main" val="12362367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922867" y="541868"/>
            <a:ext cx="9821333" cy="1363134"/>
          </a:xfrm>
          <a:prstGeom prst="roundRect">
            <a:avLst>
              <a:gd name="adj" fmla="val 50000"/>
            </a:avLst>
          </a:prstGeom>
        </p:spPr>
        <p:txBody>
          <a:bodyPr>
            <a:normAutofit fontScale="90000"/>
          </a:bodyPr>
          <a:lstStyle/>
          <a:p>
            <a:r>
              <a:rPr lang="en-GB" altLang="en-US" dirty="0" smtClean="0"/>
              <a:t/>
            </a:r>
            <a:br>
              <a:rPr lang="en-GB" altLang="en-US" dirty="0" smtClean="0"/>
            </a:br>
            <a:r>
              <a:rPr lang="en-GB" altLang="en-US" dirty="0" err="1"/>
              <a:t>Gwyddoniaet</a:t>
            </a:r>
            <a:r>
              <a:rPr lang="en-GB" altLang="en-US" dirty="0"/>
              <a:t> </a:t>
            </a:r>
            <a:r>
              <a:rPr lang="en-GB" altLang="en-US" dirty="0" err="1"/>
              <a:t>Gynradd</a:t>
            </a:r>
            <a:r>
              <a:rPr lang="en-GB" altLang="en-US" dirty="0"/>
              <a:t> ac </a:t>
            </a:r>
            <a:r>
              <a:rPr lang="en-GB" altLang="en-US" dirty="0" err="1"/>
              <a:t>adeileddiaeth</a:t>
            </a:r>
            <a:r>
              <a:rPr lang="en-GB" altLang="en-US" dirty="0"/>
              <a:t> </a:t>
            </a:r>
            <a:r>
              <a:rPr lang="en-GB" altLang="en-US" dirty="0" smtClean="0"/>
              <a:t>(Constructivism).</a:t>
            </a:r>
            <a:endParaRPr lang="en-GB" altLang="en-US" sz="2800" dirty="0"/>
          </a:p>
        </p:txBody>
      </p:sp>
      <p:sp>
        <p:nvSpPr>
          <p:cNvPr id="10243" name="Content Placeholder 2"/>
          <p:cNvSpPr>
            <a:spLocks noGrp="1"/>
          </p:cNvSpPr>
          <p:nvPr>
            <p:ph idx="1"/>
          </p:nvPr>
        </p:nvSpPr>
        <p:spPr/>
        <p:txBody>
          <a:bodyPr>
            <a:normAutofit lnSpcReduction="10000"/>
          </a:bodyPr>
          <a:lstStyle/>
          <a:p>
            <a:pPr eaLnBrk="1" hangingPunct="1"/>
            <a:r>
              <a:rPr lang="en-GB" altLang="en-US" sz="2800" b="1" dirty="0" smtClean="0">
                <a:solidFill>
                  <a:schemeClr val="tx1"/>
                </a:solidFill>
              </a:rPr>
              <a:t>Mae </a:t>
            </a:r>
            <a:r>
              <a:rPr lang="en-GB" altLang="en-US" sz="2800" b="1" dirty="0" err="1" smtClean="0">
                <a:solidFill>
                  <a:schemeClr val="tx1"/>
                </a:solidFill>
              </a:rPr>
              <a:t>dysgwyr</a:t>
            </a:r>
            <a:r>
              <a:rPr lang="en-GB" altLang="en-US" sz="2800" b="1" dirty="0" smtClean="0">
                <a:solidFill>
                  <a:schemeClr val="tx1"/>
                </a:solidFill>
              </a:rPr>
              <a:t>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ffurfio</a:t>
            </a:r>
            <a:r>
              <a:rPr lang="en-GB" altLang="en-US" sz="2800" b="1" dirty="0" smtClean="0">
                <a:solidFill>
                  <a:schemeClr val="tx1"/>
                </a:solidFill>
              </a:rPr>
              <a:t> </a:t>
            </a:r>
            <a:r>
              <a:rPr lang="en-GB" altLang="en-US" sz="2800" b="1" dirty="0" err="1" smtClean="0">
                <a:solidFill>
                  <a:schemeClr val="tx1"/>
                </a:solidFill>
              </a:rPr>
              <a:t>eu</a:t>
            </a:r>
            <a:r>
              <a:rPr lang="en-GB" altLang="en-US" sz="2800" b="1" dirty="0" smtClean="0">
                <a:solidFill>
                  <a:schemeClr val="tx1"/>
                </a:solidFill>
              </a:rPr>
              <a:t> </a:t>
            </a:r>
            <a:r>
              <a:rPr lang="en-GB" altLang="en-US" sz="2800" b="1" dirty="0" err="1" smtClean="0">
                <a:solidFill>
                  <a:schemeClr val="tx1"/>
                </a:solidFill>
              </a:rPr>
              <a:t>dealltwriaeth</a:t>
            </a:r>
            <a:r>
              <a:rPr lang="en-GB" altLang="en-US" sz="2800" b="1" dirty="0" smtClean="0">
                <a:solidFill>
                  <a:schemeClr val="tx1"/>
                </a:solidFill>
              </a:rPr>
              <a:t> </a:t>
            </a:r>
            <a:r>
              <a:rPr lang="en-GB" altLang="en-US" sz="2800" b="1" dirty="0" err="1" smtClean="0">
                <a:solidFill>
                  <a:schemeClr val="tx1"/>
                </a:solidFill>
              </a:rPr>
              <a:t>eu</a:t>
            </a:r>
            <a:r>
              <a:rPr lang="en-GB" altLang="en-US" sz="2800" b="1" dirty="0" smtClean="0">
                <a:solidFill>
                  <a:schemeClr val="tx1"/>
                </a:solidFill>
              </a:rPr>
              <a:t> </a:t>
            </a:r>
            <a:r>
              <a:rPr lang="en-GB" altLang="en-US" sz="2800" b="1" dirty="0" err="1" smtClean="0">
                <a:solidFill>
                  <a:schemeClr val="tx1"/>
                </a:solidFill>
              </a:rPr>
              <a:t>hunain</a:t>
            </a:r>
            <a:r>
              <a:rPr lang="en-GB" altLang="en-US" sz="2800" b="1" dirty="0" smtClean="0">
                <a:solidFill>
                  <a:schemeClr val="tx1"/>
                </a:solidFill>
              </a:rPr>
              <a:t> o </a:t>
            </a:r>
            <a:r>
              <a:rPr lang="en-GB" altLang="en-US" sz="2800" b="1" dirty="0" err="1" smtClean="0">
                <a:solidFill>
                  <a:schemeClr val="tx1"/>
                </a:solidFill>
              </a:rPr>
              <a:t>gysyniadau</a:t>
            </a:r>
            <a:r>
              <a:rPr lang="en-GB" altLang="en-US" sz="2800" b="1" dirty="0" smtClean="0">
                <a:solidFill>
                  <a:schemeClr val="tx1"/>
                </a:solidFill>
              </a:rPr>
              <a:t> </a:t>
            </a:r>
            <a:r>
              <a:rPr lang="en-GB" altLang="en-US" sz="2800" b="1" dirty="0" err="1" smtClean="0">
                <a:solidFill>
                  <a:schemeClr val="tx1"/>
                </a:solidFill>
              </a:rPr>
              <a:t>gwyddonol</a:t>
            </a:r>
            <a:r>
              <a:rPr lang="en-GB" altLang="en-US" sz="2800" b="1" dirty="0" smtClean="0">
                <a:solidFill>
                  <a:schemeClr val="tx1"/>
                </a:solidFill>
              </a:rPr>
              <a:t>, </a:t>
            </a:r>
            <a:r>
              <a:rPr lang="en-GB" altLang="en-US" sz="2800" b="1" dirty="0" err="1" smtClean="0">
                <a:solidFill>
                  <a:schemeClr val="tx1"/>
                </a:solidFill>
              </a:rPr>
              <a:t>maent</a:t>
            </a:r>
            <a:r>
              <a:rPr lang="en-GB" altLang="en-US" sz="2800" b="1" dirty="0" smtClean="0">
                <a:solidFill>
                  <a:schemeClr val="tx1"/>
                </a:solidFill>
              </a:rPr>
              <a:t>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adeiladu</a:t>
            </a:r>
            <a:r>
              <a:rPr lang="en-GB" altLang="en-US" sz="2800" b="1" dirty="0" smtClean="0">
                <a:solidFill>
                  <a:schemeClr val="tx1"/>
                </a:solidFill>
              </a:rPr>
              <a:t> </a:t>
            </a:r>
            <a:r>
              <a:rPr lang="en-GB" altLang="en-US" sz="2800" b="1" dirty="0" err="1" smtClean="0">
                <a:solidFill>
                  <a:schemeClr val="tx1"/>
                </a:solidFill>
              </a:rPr>
              <a:t>ar</a:t>
            </a:r>
            <a:r>
              <a:rPr lang="en-GB" altLang="en-US" sz="2800" b="1" dirty="0" smtClean="0">
                <a:solidFill>
                  <a:schemeClr val="tx1"/>
                </a:solidFill>
              </a:rPr>
              <a:t> ac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addasu</a:t>
            </a:r>
            <a:r>
              <a:rPr lang="en-GB" altLang="en-US" sz="2800" b="1" dirty="0" smtClean="0">
                <a:solidFill>
                  <a:schemeClr val="tx1"/>
                </a:solidFill>
              </a:rPr>
              <a:t> </a:t>
            </a:r>
            <a:r>
              <a:rPr lang="en-GB" altLang="en-US" sz="2800" b="1" dirty="0" err="1" smtClean="0">
                <a:solidFill>
                  <a:schemeClr val="tx1"/>
                </a:solidFill>
              </a:rPr>
              <a:t>syniadau</a:t>
            </a:r>
            <a:r>
              <a:rPr lang="en-GB" altLang="en-US" sz="2800" b="1" dirty="0" smtClean="0">
                <a:solidFill>
                  <a:schemeClr val="tx1"/>
                </a:solidFill>
              </a:rPr>
              <a:t> </a:t>
            </a:r>
            <a:r>
              <a:rPr lang="en-GB" altLang="en-US" sz="2800" b="1" dirty="0" err="1" smtClean="0">
                <a:solidFill>
                  <a:schemeClr val="tx1"/>
                </a:solidFill>
              </a:rPr>
              <a:t>cyfredol</a:t>
            </a:r>
            <a:r>
              <a:rPr lang="en-GB" altLang="en-US" sz="2800" b="1" dirty="0" smtClean="0">
                <a:solidFill>
                  <a:schemeClr val="tx1"/>
                </a:solidFill>
              </a:rPr>
              <a:t> </a:t>
            </a:r>
            <a:r>
              <a:rPr lang="en-GB" altLang="en-US" sz="2800" b="1" dirty="0" err="1" smtClean="0">
                <a:solidFill>
                  <a:schemeClr val="tx1"/>
                </a:solidFill>
              </a:rPr>
              <a:t>yng</a:t>
            </a:r>
            <a:r>
              <a:rPr lang="en-GB" altLang="en-US" sz="2800" b="1" dirty="0" smtClean="0">
                <a:solidFill>
                  <a:schemeClr val="tx1"/>
                </a:solidFill>
              </a:rPr>
              <a:t> </a:t>
            </a:r>
            <a:r>
              <a:rPr lang="en-GB" altLang="en-US" sz="2800" b="1" dirty="0" err="1" smtClean="0">
                <a:solidFill>
                  <a:schemeClr val="tx1"/>
                </a:solidFill>
              </a:rPr>
              <a:t>ngoleuni</a:t>
            </a:r>
            <a:r>
              <a:rPr lang="en-GB" altLang="en-US" sz="2800" b="1" dirty="0" smtClean="0">
                <a:solidFill>
                  <a:schemeClr val="tx1"/>
                </a:solidFill>
              </a:rPr>
              <a:t> </a:t>
            </a:r>
            <a:r>
              <a:rPr lang="en-GB" altLang="en-US" sz="2800" b="1" dirty="0" err="1" smtClean="0">
                <a:solidFill>
                  <a:schemeClr val="tx1"/>
                </a:solidFill>
              </a:rPr>
              <a:t>tystiolaeth</a:t>
            </a:r>
            <a:r>
              <a:rPr lang="en-GB" altLang="en-US" sz="2800" b="1" dirty="0" smtClean="0">
                <a:solidFill>
                  <a:schemeClr val="tx1"/>
                </a:solidFill>
              </a:rPr>
              <a:t> a </a:t>
            </a:r>
            <a:r>
              <a:rPr lang="en-GB" altLang="en-US" sz="2800" b="1" i="1" dirty="0" err="1" smtClean="0">
                <a:solidFill>
                  <a:schemeClr val="tx1"/>
                </a:solidFill>
              </a:rPr>
              <a:t>dylanwadir</a:t>
            </a:r>
            <a:r>
              <a:rPr lang="en-GB" altLang="en-US" sz="2800" b="1" i="1" dirty="0" smtClean="0">
                <a:solidFill>
                  <a:schemeClr val="tx1"/>
                </a:solidFill>
              </a:rPr>
              <a:t> </a:t>
            </a:r>
            <a:r>
              <a:rPr lang="en-GB" altLang="en-US" sz="2800" b="1" i="1" dirty="0" err="1" smtClean="0">
                <a:solidFill>
                  <a:schemeClr val="tx1"/>
                </a:solidFill>
              </a:rPr>
              <a:t>ar</a:t>
            </a:r>
            <a:r>
              <a:rPr lang="en-GB" altLang="en-US" sz="2800" b="1" i="1" dirty="0" smtClean="0">
                <a:solidFill>
                  <a:schemeClr val="tx1"/>
                </a:solidFill>
              </a:rPr>
              <a:t> y broses hon </a:t>
            </a:r>
            <a:r>
              <a:rPr lang="en-GB" altLang="en-US" sz="2800" b="1" i="1" dirty="0" err="1" smtClean="0">
                <a:solidFill>
                  <a:schemeClr val="tx1"/>
                </a:solidFill>
              </a:rPr>
              <a:t>gan</a:t>
            </a:r>
            <a:r>
              <a:rPr lang="en-GB" altLang="en-US" sz="2800" b="1" i="1" dirty="0" smtClean="0">
                <a:solidFill>
                  <a:schemeClr val="tx1"/>
                </a:solidFill>
              </a:rPr>
              <a:t> </a:t>
            </a:r>
            <a:r>
              <a:rPr lang="en-GB" altLang="en-US" sz="2800" b="1" i="1" dirty="0" err="1" smtClean="0">
                <a:solidFill>
                  <a:schemeClr val="tx1"/>
                </a:solidFill>
              </a:rPr>
              <a:t>ryngweithio</a:t>
            </a:r>
            <a:r>
              <a:rPr lang="en-GB" altLang="en-US" sz="2800" b="1" i="1" dirty="0" smtClean="0">
                <a:solidFill>
                  <a:schemeClr val="tx1"/>
                </a:solidFill>
              </a:rPr>
              <a:t> </a:t>
            </a:r>
            <a:r>
              <a:rPr lang="en-GB" altLang="en-US" sz="2800" b="1" i="1" dirty="0" err="1" smtClean="0">
                <a:solidFill>
                  <a:schemeClr val="tx1"/>
                </a:solidFill>
              </a:rPr>
              <a:t>cymdeithasol</a:t>
            </a:r>
            <a:r>
              <a:rPr lang="en-GB" altLang="en-US" sz="2800" b="1" dirty="0" smtClean="0">
                <a:solidFill>
                  <a:schemeClr val="tx1"/>
                </a:solidFill>
              </a:rPr>
              <a:t>. </a:t>
            </a:r>
          </a:p>
          <a:p>
            <a:pPr eaLnBrk="1" hangingPunct="1"/>
            <a:r>
              <a:rPr lang="en-GB" altLang="en-US" sz="2800" b="1" dirty="0" err="1" smtClean="0"/>
              <a:t>Gweler</a:t>
            </a:r>
            <a:r>
              <a:rPr lang="en-GB" altLang="en-US" sz="2800" b="1" dirty="0" smtClean="0"/>
              <a:t> </a:t>
            </a:r>
            <a:r>
              <a:rPr lang="en-GB" altLang="en-US" sz="2800" b="1" dirty="0"/>
              <a:t>SPACE </a:t>
            </a:r>
            <a:r>
              <a:rPr lang="en-GB" altLang="en-US" sz="2800" b="1" dirty="0" smtClean="0"/>
              <a:t>a </a:t>
            </a:r>
            <a:r>
              <a:rPr lang="en-GB" altLang="en-US" sz="2800" b="1" dirty="0" err="1" smtClean="0"/>
              <a:t>llawlyfrau</a:t>
            </a:r>
            <a:r>
              <a:rPr lang="en-GB" altLang="en-US" sz="2800" b="1" dirty="0" smtClean="0"/>
              <a:t> </a:t>
            </a:r>
            <a:r>
              <a:rPr lang="en-GB" altLang="en-US" sz="2800" b="1" dirty="0" err="1" smtClean="0"/>
              <a:t>canllawiau</a:t>
            </a:r>
            <a:r>
              <a:rPr lang="en-GB" altLang="en-US" sz="2800" b="1" dirty="0" smtClean="0"/>
              <a:t> </a:t>
            </a:r>
            <a:r>
              <a:rPr lang="en-GB" altLang="en-US" sz="2800" b="1" dirty="0" err="1" smtClean="0"/>
              <a:t>i</a:t>
            </a:r>
            <a:r>
              <a:rPr lang="en-GB" altLang="en-US" sz="2800" b="1" dirty="0" smtClean="0"/>
              <a:t> </a:t>
            </a:r>
            <a:r>
              <a:rPr lang="en-GB" altLang="en-US" sz="2800" b="1" dirty="0" err="1" smtClean="0"/>
              <a:t>athrawon</a:t>
            </a:r>
            <a:r>
              <a:rPr lang="en-GB" altLang="en-US" sz="2800" b="1" dirty="0" smtClean="0"/>
              <a:t> </a:t>
            </a:r>
            <a:r>
              <a:rPr lang="en-GB" altLang="en-US" sz="2800" b="1" dirty="0" err="1"/>
              <a:t>c</a:t>
            </a:r>
            <a:r>
              <a:rPr lang="en-GB" altLang="en-US" sz="2800" b="1" dirty="0" err="1" smtClean="0"/>
              <a:t>ynradd</a:t>
            </a:r>
            <a:r>
              <a:rPr lang="en-GB" altLang="en-US" sz="2800" b="1" dirty="0" smtClean="0"/>
              <a:t> </a:t>
            </a:r>
            <a:r>
              <a:rPr lang="en-GB" altLang="en-US" sz="2800" b="1" dirty="0" err="1" smtClean="0"/>
              <a:t>yma</a:t>
            </a:r>
            <a:r>
              <a:rPr lang="en-GB" altLang="en-US" sz="2800" b="1" dirty="0" smtClean="0"/>
              <a:t>:</a:t>
            </a:r>
            <a:endParaRPr lang="en-GB" altLang="en-US" sz="2800" b="1" dirty="0"/>
          </a:p>
          <a:p>
            <a:pPr eaLnBrk="1" hangingPunct="1"/>
            <a:r>
              <a:rPr lang="en-GB" altLang="en-US" sz="2800" u="sng" dirty="0">
                <a:hlinkClick r:id="rId2"/>
              </a:rPr>
              <a:t>http://</a:t>
            </a:r>
            <a:r>
              <a:rPr lang="en-GB" altLang="en-US" sz="2800" u="sng" dirty="0" smtClean="0">
                <a:hlinkClick r:id="rId2"/>
              </a:rPr>
              <a:t>www.nuffieldfoundation.org/primary-science-and-space</a:t>
            </a:r>
            <a:endParaRPr lang="en-GB" altLang="en-US" sz="2800" u="sng" dirty="0"/>
          </a:p>
          <a:p>
            <a:r>
              <a:rPr lang="en-GB" altLang="en-US" sz="2800" dirty="0">
                <a:hlinkClick r:id="rId3"/>
              </a:rPr>
              <a:t>https://</a:t>
            </a:r>
            <a:r>
              <a:rPr lang="en-GB" altLang="en-US" sz="2800" dirty="0" smtClean="0">
                <a:hlinkClick r:id="rId3"/>
              </a:rPr>
              <a:t>www.stem.org.uk/resources/collection/3059/nuffield-primary-science</a:t>
            </a:r>
            <a:endParaRPr lang="en-GB" altLang="en-US" sz="2800" dirty="0" smtClean="0"/>
          </a:p>
          <a:p>
            <a:r>
              <a:rPr lang="en-GB" altLang="en-US" sz="2800" i="1" dirty="0" err="1" smtClean="0"/>
              <a:t>Canllawiau</a:t>
            </a:r>
            <a:r>
              <a:rPr lang="en-GB" altLang="en-US" sz="2800" i="1" dirty="0" smtClean="0"/>
              <a:t> </a:t>
            </a:r>
            <a:r>
              <a:rPr lang="en-GB" altLang="en-US" sz="2800" i="1" dirty="0" err="1" smtClean="0"/>
              <a:t>cyffredinol</a:t>
            </a:r>
            <a:r>
              <a:rPr lang="en-GB" altLang="en-US" sz="2800" i="1" dirty="0" smtClean="0"/>
              <a:t> </a:t>
            </a:r>
            <a:r>
              <a:rPr lang="en-GB" altLang="en-US" sz="2800" i="1" dirty="0" err="1" smtClean="0"/>
              <a:t>ar</a:t>
            </a:r>
            <a:r>
              <a:rPr lang="en-GB" altLang="en-US" sz="2800" i="1" dirty="0" smtClean="0"/>
              <a:t> Moodle</a:t>
            </a:r>
          </a:p>
        </p:txBody>
      </p:sp>
    </p:spTree>
    <p:extLst>
      <p:ext uri="{BB962C8B-B14F-4D97-AF65-F5344CB8AC3E}">
        <p14:creationId xmlns:p14="http://schemas.microsoft.com/office/powerpoint/2010/main" val="30818727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SPACE Legacy” </a:t>
            </a:r>
            <a:r>
              <a:rPr lang="en-GB" dirty="0" err="1" smtClean="0"/>
              <a:t>ar</a:t>
            </a:r>
            <a:r>
              <a:rPr lang="en-GB" dirty="0" smtClean="0"/>
              <a:t> Moodle</a:t>
            </a:r>
            <a:endParaRPr lang="en-GB" dirty="0"/>
          </a:p>
        </p:txBody>
      </p:sp>
      <p:sp>
        <p:nvSpPr>
          <p:cNvPr id="3" name="Content Placeholder 2"/>
          <p:cNvSpPr>
            <a:spLocks noGrp="1"/>
          </p:cNvSpPr>
          <p:nvPr>
            <p:ph idx="1"/>
          </p:nvPr>
        </p:nvSpPr>
        <p:spPr/>
        <p:txBody>
          <a:bodyPr>
            <a:normAutofit/>
          </a:bodyPr>
          <a:lstStyle/>
          <a:p>
            <a:endParaRPr lang="en-GB" dirty="0" smtClean="0"/>
          </a:p>
          <a:p>
            <a:r>
              <a:rPr lang="en-GB" sz="3200" dirty="0" err="1" smtClean="0"/>
              <a:t>Ceir</a:t>
            </a:r>
            <a:r>
              <a:rPr lang="en-GB" sz="3200" dirty="0" smtClean="0"/>
              <a:t> </a:t>
            </a:r>
            <a:r>
              <a:rPr lang="en-GB" sz="3200" dirty="0" err="1" smtClean="0"/>
              <a:t>trafodaeth</a:t>
            </a:r>
            <a:r>
              <a:rPr lang="en-GB" sz="3200" dirty="0" smtClean="0"/>
              <a:t> am </a:t>
            </a:r>
            <a:r>
              <a:rPr lang="en-GB" sz="3200" dirty="0" err="1" smtClean="0"/>
              <a:t>bwysigrwydd</a:t>
            </a:r>
            <a:r>
              <a:rPr lang="en-GB" sz="3200" dirty="0" smtClean="0"/>
              <a:t> </a:t>
            </a:r>
            <a:r>
              <a:rPr lang="en-GB" sz="3200" dirty="0" err="1" smtClean="0"/>
              <a:t>adeileddiaeth</a:t>
            </a:r>
            <a:r>
              <a:rPr lang="en-GB" sz="3200" dirty="0" smtClean="0"/>
              <a:t> </a:t>
            </a:r>
            <a:r>
              <a:rPr lang="en-GB" sz="3200" dirty="0" err="1" smtClean="0"/>
              <a:t>a’i</a:t>
            </a:r>
            <a:r>
              <a:rPr lang="en-GB" sz="3200" dirty="0" smtClean="0"/>
              <a:t> </a:t>
            </a:r>
            <a:r>
              <a:rPr lang="en-GB" sz="3200" dirty="0" err="1" smtClean="0"/>
              <a:t>ddylanwad</a:t>
            </a:r>
            <a:r>
              <a:rPr lang="en-GB" sz="3200" dirty="0" smtClean="0"/>
              <a:t> </a:t>
            </a:r>
            <a:r>
              <a:rPr lang="en-GB" sz="3200" dirty="0" err="1" smtClean="0"/>
              <a:t>ar</a:t>
            </a:r>
            <a:r>
              <a:rPr lang="en-GB" sz="3200" dirty="0" smtClean="0"/>
              <a:t> </a:t>
            </a:r>
            <a:r>
              <a:rPr lang="en-GB" sz="3200" dirty="0" err="1" smtClean="0"/>
              <a:t>wyddoniaeth</a:t>
            </a:r>
            <a:r>
              <a:rPr lang="en-GB" sz="3200" dirty="0" smtClean="0"/>
              <a:t> </a:t>
            </a:r>
            <a:r>
              <a:rPr lang="en-GB" sz="3200" dirty="0" err="1" smtClean="0"/>
              <a:t>gynradd</a:t>
            </a:r>
            <a:r>
              <a:rPr lang="en-GB" sz="3200" dirty="0" smtClean="0"/>
              <a:t> </a:t>
            </a:r>
            <a:r>
              <a:rPr lang="en-GB" sz="3200" dirty="0" err="1" smtClean="0"/>
              <a:t>yn</a:t>
            </a:r>
            <a:r>
              <a:rPr lang="en-GB" sz="3200" dirty="0" smtClean="0"/>
              <a:t> </a:t>
            </a:r>
            <a:r>
              <a:rPr lang="en-GB" sz="3200" dirty="0" err="1" smtClean="0"/>
              <a:t>yr</a:t>
            </a:r>
            <a:r>
              <a:rPr lang="en-GB" sz="3200" dirty="0" smtClean="0"/>
              <a:t> </a:t>
            </a:r>
            <a:r>
              <a:rPr lang="en-GB" sz="3200" dirty="0" err="1" smtClean="0"/>
              <a:t>erthyglau</a:t>
            </a:r>
            <a:r>
              <a:rPr lang="en-GB" sz="3200" dirty="0" smtClean="0"/>
              <a:t> </a:t>
            </a:r>
            <a:r>
              <a:rPr lang="en-GB" sz="3200" dirty="0" err="1" smtClean="0"/>
              <a:t>hyn</a:t>
            </a:r>
            <a:r>
              <a:rPr lang="en-GB" sz="3200" dirty="0" smtClean="0"/>
              <a:t> </a:t>
            </a:r>
            <a:r>
              <a:rPr lang="en-GB" sz="3200" dirty="0" err="1" smtClean="0"/>
              <a:t>gan</a:t>
            </a:r>
            <a:r>
              <a:rPr lang="en-GB" sz="3200" dirty="0" smtClean="0"/>
              <a:t> Wynne </a:t>
            </a:r>
            <a:r>
              <a:rPr lang="en-GB" sz="3200" dirty="0" err="1" smtClean="0"/>
              <a:t>Harlen</a:t>
            </a:r>
            <a:r>
              <a:rPr lang="en-GB" sz="3200" dirty="0" smtClean="0"/>
              <a:t>:</a:t>
            </a:r>
            <a:endParaRPr lang="en-GB" sz="3200" dirty="0"/>
          </a:p>
          <a:p>
            <a:endParaRPr lang="en-GB" sz="3200" dirty="0" smtClean="0"/>
          </a:p>
          <a:p>
            <a:r>
              <a:rPr lang="en-GB" sz="3200" dirty="0" smtClean="0">
                <a:solidFill>
                  <a:srgbClr val="FF0000"/>
                </a:solidFill>
              </a:rPr>
              <a:t>“The SPACE Legacy” (2007)</a:t>
            </a:r>
          </a:p>
          <a:p>
            <a:r>
              <a:rPr lang="en-GB" sz="3200" dirty="0" smtClean="0">
                <a:solidFill>
                  <a:srgbClr val="FF0000"/>
                </a:solidFill>
              </a:rPr>
              <a:t>“How Research Helps” (2010)</a:t>
            </a:r>
            <a:endParaRPr lang="en-GB" sz="3200" dirty="0">
              <a:solidFill>
                <a:srgbClr val="FF0000"/>
              </a:solidFill>
            </a:endParaRPr>
          </a:p>
        </p:txBody>
      </p:sp>
    </p:spTree>
    <p:extLst>
      <p:ext uri="{BB962C8B-B14F-4D97-AF65-F5344CB8AC3E}">
        <p14:creationId xmlns:p14="http://schemas.microsoft.com/office/powerpoint/2010/main" val="30592354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434320" cy="1450757"/>
          </a:xfrm>
        </p:spPr>
        <p:txBody>
          <a:bodyPr>
            <a:noAutofit/>
          </a:bodyPr>
          <a:lstStyle/>
          <a:p>
            <a:r>
              <a:rPr lang="en-GB" sz="4000" dirty="0" err="1" smtClean="0"/>
              <a:t>Deunyddiau</a:t>
            </a:r>
            <a:r>
              <a:rPr lang="en-GB" sz="4000" dirty="0" smtClean="0"/>
              <a:t> </a:t>
            </a:r>
            <a:r>
              <a:rPr lang="en-GB" sz="4000" dirty="0" err="1" smtClean="0"/>
              <a:t>Ymholiad</a:t>
            </a:r>
            <a:r>
              <a:rPr lang="en-GB" sz="4000" dirty="0" smtClean="0"/>
              <a:t> </a:t>
            </a:r>
            <a:r>
              <a:rPr lang="en-GB" sz="4000" dirty="0" err="1" smtClean="0"/>
              <a:t>Gwyddonol</a:t>
            </a:r>
            <a:r>
              <a:rPr lang="en-GB" sz="4000" dirty="0" smtClean="0"/>
              <a:t> CRIPSAT (Centre for Research in Primary Science and Technology)</a:t>
            </a:r>
            <a:endParaRPr lang="en-GB" sz="4000" dirty="0"/>
          </a:p>
        </p:txBody>
      </p:sp>
      <p:sp>
        <p:nvSpPr>
          <p:cNvPr id="3" name="Content Placeholder 2"/>
          <p:cNvSpPr>
            <a:spLocks noGrp="1"/>
          </p:cNvSpPr>
          <p:nvPr>
            <p:ph idx="1"/>
          </p:nvPr>
        </p:nvSpPr>
        <p:spPr/>
        <p:txBody>
          <a:bodyPr>
            <a:normAutofit/>
          </a:bodyPr>
          <a:lstStyle/>
          <a:p>
            <a:r>
              <a:rPr lang="en-GB" dirty="0" smtClean="0"/>
              <a:t>Yn </a:t>
            </a:r>
            <a:r>
              <a:rPr lang="en-GB" dirty="0" err="1" smtClean="0"/>
              <a:t>adlewyrchu</a:t>
            </a:r>
            <a:r>
              <a:rPr lang="en-GB" dirty="0" smtClean="0"/>
              <a:t> </a:t>
            </a:r>
            <a:r>
              <a:rPr lang="en-GB" dirty="0" err="1" smtClean="0"/>
              <a:t>egwyddorion</a:t>
            </a:r>
            <a:r>
              <a:rPr lang="en-GB" dirty="0" smtClean="0"/>
              <a:t> DSY:</a:t>
            </a:r>
          </a:p>
          <a:p>
            <a:pPr>
              <a:buFont typeface="Wingdings" panose="05000000000000000000" pitchFamily="2" charset="2"/>
              <a:buChar char="§"/>
            </a:pPr>
            <a:r>
              <a:rPr lang="en-GB" dirty="0" smtClean="0"/>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hyrwyddo</a:t>
            </a:r>
            <a:r>
              <a:rPr lang="en-GB" dirty="0" smtClean="0">
                <a:solidFill>
                  <a:srgbClr val="FF0000"/>
                </a:solidFill>
              </a:rPr>
              <a:t> </a:t>
            </a:r>
            <a:r>
              <a:rPr lang="en-GB" dirty="0" err="1" smtClean="0">
                <a:solidFill>
                  <a:srgbClr val="FF0000"/>
                </a:solidFill>
              </a:rPr>
              <a:t>asesu</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dysgu</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annog</a:t>
            </a:r>
            <a:r>
              <a:rPr lang="en-GB" dirty="0" smtClean="0">
                <a:solidFill>
                  <a:srgbClr val="FF0000"/>
                </a:solidFill>
              </a:rPr>
              <a:t> plant </a:t>
            </a:r>
            <a:r>
              <a:rPr lang="en-GB" dirty="0" err="1" smtClean="0">
                <a:solidFill>
                  <a:srgbClr val="FF0000"/>
                </a:solidFill>
              </a:rPr>
              <a:t>i</a:t>
            </a:r>
            <a:r>
              <a:rPr lang="en-GB" dirty="0" smtClean="0">
                <a:solidFill>
                  <a:srgbClr val="FF0000"/>
                </a:solidFill>
              </a:rPr>
              <a:t> </a:t>
            </a:r>
            <a:r>
              <a:rPr lang="en-GB" dirty="0" err="1" smtClean="0">
                <a:solidFill>
                  <a:srgbClr val="FF0000"/>
                </a:solidFill>
              </a:rPr>
              <a:t>fynegi</a:t>
            </a:r>
            <a:r>
              <a:rPr lang="en-GB" dirty="0" smtClean="0">
                <a:solidFill>
                  <a:srgbClr val="FF0000"/>
                </a:solidFill>
              </a:rPr>
              <a:t> </a:t>
            </a:r>
            <a:r>
              <a:rPr lang="en-GB" dirty="0" err="1" smtClean="0">
                <a:solidFill>
                  <a:srgbClr val="FF0000"/>
                </a:solidFill>
              </a:rPr>
              <a:t>syniadau</a:t>
            </a:r>
            <a:r>
              <a:rPr lang="en-GB" dirty="0" smtClean="0">
                <a:solidFill>
                  <a:srgbClr val="FF0000"/>
                </a:solidFill>
              </a:rPr>
              <a:t> </a:t>
            </a:r>
            <a:r>
              <a:rPr lang="en-GB" dirty="0" err="1" smtClean="0">
                <a:solidFill>
                  <a:srgbClr val="FF0000"/>
                </a:solidFill>
              </a:rPr>
              <a:t>cychwynnol</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hunan</a:t>
            </a:r>
            <a:endParaRPr lang="en-GB" dirty="0" smtClean="0">
              <a:solidFill>
                <a:srgbClr val="FF0000"/>
              </a:solidFill>
            </a:endParaRPr>
          </a:p>
          <a:p>
            <a:pPr>
              <a:buFont typeface="Wingdings" panose="05000000000000000000" pitchFamily="2" charset="2"/>
              <a:buChar char="§"/>
            </a:pPr>
            <a:r>
              <a:rPr lang="en-GB" dirty="0">
                <a:solidFill>
                  <a:srgbClr val="FF0000"/>
                </a:solidFill>
              </a:rPr>
              <a:t> </a:t>
            </a:r>
            <a:r>
              <a:rPr lang="en-GB" dirty="0" smtClean="0">
                <a:solidFill>
                  <a:srgbClr val="FF0000"/>
                </a:solidFill>
              </a:rPr>
              <a:t>Yn </a:t>
            </a:r>
            <a:r>
              <a:rPr lang="en-GB" dirty="0" err="1" smtClean="0">
                <a:solidFill>
                  <a:srgbClr val="FF0000"/>
                </a:solidFill>
              </a:rPr>
              <a:t>annog</a:t>
            </a:r>
            <a:r>
              <a:rPr lang="en-GB" dirty="0" smtClean="0">
                <a:solidFill>
                  <a:srgbClr val="FF0000"/>
                </a:solidFill>
              </a:rPr>
              <a:t> </a:t>
            </a:r>
            <a:r>
              <a:rPr lang="en-GB" dirty="0" err="1" smtClean="0">
                <a:solidFill>
                  <a:srgbClr val="FF0000"/>
                </a:solidFill>
              </a:rPr>
              <a:t>asesu</a:t>
            </a:r>
            <a:r>
              <a:rPr lang="en-GB" dirty="0" smtClean="0">
                <a:solidFill>
                  <a:srgbClr val="FF0000"/>
                </a:solidFill>
              </a:rPr>
              <a:t> </a:t>
            </a:r>
            <a:r>
              <a:rPr lang="en-GB" dirty="0" err="1" smtClean="0">
                <a:solidFill>
                  <a:srgbClr val="FF0000"/>
                </a:solidFill>
              </a:rPr>
              <a:t>cyfoedion</a:t>
            </a:r>
            <a:r>
              <a:rPr lang="en-GB" dirty="0" smtClean="0">
                <a:solidFill>
                  <a:srgbClr val="FF0000"/>
                </a:solidFill>
              </a:rPr>
              <a:t> a </a:t>
            </a:r>
            <a:r>
              <a:rPr lang="en-GB" dirty="0" err="1" smtClean="0">
                <a:solidFill>
                  <a:srgbClr val="FF0000"/>
                </a:solidFill>
              </a:rPr>
              <a:t>hunan</a:t>
            </a:r>
            <a:r>
              <a:rPr lang="en-GB" dirty="0" smtClean="0">
                <a:solidFill>
                  <a:srgbClr val="FF0000"/>
                </a:solidFill>
              </a:rPr>
              <a:t> </a:t>
            </a:r>
            <a:r>
              <a:rPr lang="en-GB" dirty="0" err="1" smtClean="0">
                <a:solidFill>
                  <a:srgbClr val="FF0000"/>
                </a:solidFill>
              </a:rPr>
              <a:t>asesiad</a:t>
            </a:r>
            <a:endParaRPr lang="en-GB" dirty="0" smtClean="0">
              <a:solidFill>
                <a:srgbClr val="FF0000"/>
              </a:solidFill>
            </a:endParaRPr>
          </a:p>
          <a:p>
            <a:pPr>
              <a:buFont typeface="Wingdings" panose="05000000000000000000" pitchFamily="2" charset="2"/>
              <a:buChar char="§"/>
            </a:pPr>
            <a:r>
              <a:rPr lang="en-GB" dirty="0">
                <a:solidFill>
                  <a:srgbClr val="FF0000"/>
                </a:solidFill>
              </a:rPr>
              <a:t> </a:t>
            </a:r>
            <a:r>
              <a:rPr lang="en-GB" dirty="0" smtClean="0">
                <a:solidFill>
                  <a:srgbClr val="FF0000"/>
                </a:solidFill>
              </a:rPr>
              <a:t>Yn </a:t>
            </a:r>
            <a:r>
              <a:rPr lang="en-GB" dirty="0" err="1" smtClean="0">
                <a:solidFill>
                  <a:srgbClr val="FF0000"/>
                </a:solidFill>
              </a:rPr>
              <a:t>annog</a:t>
            </a:r>
            <a:r>
              <a:rPr lang="en-GB" dirty="0" smtClean="0">
                <a:solidFill>
                  <a:srgbClr val="FF0000"/>
                </a:solidFill>
              </a:rPr>
              <a:t> </a:t>
            </a:r>
            <a:r>
              <a:rPr lang="en-GB" dirty="0" err="1" smtClean="0">
                <a:solidFill>
                  <a:srgbClr val="FF0000"/>
                </a:solidFill>
              </a:rPr>
              <a:t>cydweithio</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annog</a:t>
            </a:r>
            <a:r>
              <a:rPr lang="en-GB" dirty="0" smtClean="0">
                <a:solidFill>
                  <a:srgbClr val="FF0000"/>
                </a:solidFill>
              </a:rPr>
              <a:t> </a:t>
            </a:r>
            <a:r>
              <a:rPr lang="en-GB" dirty="0" err="1" smtClean="0">
                <a:solidFill>
                  <a:srgbClr val="FF0000"/>
                </a:solidFill>
              </a:rPr>
              <a:t>cwestiynau</a:t>
            </a:r>
            <a:r>
              <a:rPr lang="en-GB" dirty="0" smtClean="0">
                <a:solidFill>
                  <a:srgbClr val="FF0000"/>
                </a:solidFill>
              </a:rPr>
              <a:t> </a:t>
            </a:r>
            <a:r>
              <a:rPr lang="en-GB" dirty="0" err="1" smtClean="0">
                <a:solidFill>
                  <a:srgbClr val="FF0000"/>
                </a:solidFill>
              </a:rPr>
              <a:t>penagored</a:t>
            </a:r>
            <a:endParaRPr lang="en-GB" dirty="0" smtClean="0">
              <a:solidFill>
                <a:srgbClr val="FF0000"/>
              </a:solidFill>
            </a:endParaRPr>
          </a:p>
          <a:p>
            <a:pPr>
              <a:buFont typeface="Wingdings" panose="05000000000000000000" pitchFamily="2" charset="2"/>
              <a:buChar char="§"/>
            </a:pPr>
            <a:r>
              <a:rPr lang="en-GB" b="1" i="1" dirty="0" smtClean="0"/>
              <a:t> </a:t>
            </a:r>
            <a:r>
              <a:rPr lang="en-GB" b="1" i="1" dirty="0" err="1" smtClean="0"/>
              <a:t>Yn</a:t>
            </a:r>
            <a:r>
              <a:rPr lang="en-GB" b="1" i="1" dirty="0" smtClean="0"/>
              <a:t> </a:t>
            </a:r>
            <a:r>
              <a:rPr lang="en-GB" b="1" i="1" dirty="0" err="1" smtClean="0"/>
              <a:t>eich</a:t>
            </a:r>
            <a:r>
              <a:rPr lang="en-GB" b="1" i="1" dirty="0" smtClean="0"/>
              <a:t> </a:t>
            </a:r>
            <a:r>
              <a:rPr lang="en-GB" b="1" i="1" dirty="0" err="1" smtClean="0"/>
              <a:t>aseiniad</a:t>
            </a:r>
            <a:r>
              <a:rPr lang="en-GB" b="1" i="1" dirty="0" smtClean="0"/>
              <a:t> </a:t>
            </a:r>
            <a:r>
              <a:rPr lang="en-GB" b="1" i="1" dirty="0" err="1" smtClean="0"/>
              <a:t>ystyriwch</a:t>
            </a:r>
            <a:r>
              <a:rPr lang="en-GB" b="1" i="1" dirty="0" smtClean="0"/>
              <a:t> </a:t>
            </a:r>
            <a:r>
              <a:rPr lang="en-GB" b="1" i="1" dirty="0" err="1" smtClean="0"/>
              <a:t>sut</a:t>
            </a:r>
            <a:r>
              <a:rPr lang="en-GB" b="1" i="1" dirty="0" smtClean="0"/>
              <a:t> y </a:t>
            </a:r>
            <a:r>
              <a:rPr lang="en-GB" b="1" i="1" dirty="0" err="1" smtClean="0"/>
              <a:t>gellir</a:t>
            </a:r>
            <a:r>
              <a:rPr lang="en-GB" b="1" i="1" dirty="0" smtClean="0"/>
              <a:t> </a:t>
            </a:r>
            <a:r>
              <a:rPr lang="en-GB" b="1" i="1" dirty="0" err="1" smtClean="0"/>
              <a:t>adlewyrchu’r</a:t>
            </a:r>
            <a:r>
              <a:rPr lang="en-GB" b="1" i="1" dirty="0" smtClean="0"/>
              <a:t> </a:t>
            </a:r>
            <a:r>
              <a:rPr lang="en-GB" b="1" i="1" dirty="0" err="1" smtClean="0"/>
              <a:t>nodweddion</a:t>
            </a:r>
            <a:r>
              <a:rPr lang="en-GB" b="1" i="1" dirty="0" smtClean="0"/>
              <a:t> </a:t>
            </a:r>
            <a:r>
              <a:rPr lang="en-GB" b="1" i="1" dirty="0" err="1" smtClean="0"/>
              <a:t>hyn</a:t>
            </a:r>
            <a:r>
              <a:rPr lang="en-GB" b="1" i="1" dirty="0" smtClean="0"/>
              <a:t> </a:t>
            </a:r>
            <a:r>
              <a:rPr lang="en-GB" b="1" i="1" dirty="0" err="1" smtClean="0"/>
              <a:t>mewn</a:t>
            </a:r>
            <a:r>
              <a:rPr lang="en-GB" b="1" i="1" dirty="0" smtClean="0"/>
              <a:t> </a:t>
            </a:r>
            <a:r>
              <a:rPr lang="en-GB" b="1" i="1" dirty="0" err="1" smtClean="0"/>
              <a:t>fframwaith</a:t>
            </a:r>
            <a:r>
              <a:rPr lang="en-GB" b="1" i="1" dirty="0" smtClean="0"/>
              <a:t> KWHLAQ.</a:t>
            </a:r>
          </a:p>
          <a:p>
            <a:pPr marL="0" indent="0">
              <a:buNone/>
            </a:pPr>
            <a:r>
              <a:rPr lang="en-GB" b="1" i="1" dirty="0" err="1" smtClean="0"/>
              <a:t>Gweler</a:t>
            </a:r>
            <a:r>
              <a:rPr lang="en-GB" b="1" i="1" dirty="0" smtClean="0"/>
              <a:t> </a:t>
            </a:r>
            <a:r>
              <a:rPr lang="en-GB" b="1" i="1" dirty="0" err="1" smtClean="0"/>
              <a:t>Canllawiau</a:t>
            </a:r>
            <a:r>
              <a:rPr lang="en-GB" b="1" i="1" dirty="0" smtClean="0"/>
              <a:t> </a:t>
            </a:r>
            <a:r>
              <a:rPr lang="en-GB" b="1" i="1" dirty="0" err="1" smtClean="0"/>
              <a:t>i</a:t>
            </a:r>
            <a:r>
              <a:rPr lang="en-GB" b="1" i="1" dirty="0" smtClean="0"/>
              <a:t> </a:t>
            </a:r>
            <a:r>
              <a:rPr lang="en-GB" b="1" i="1" dirty="0" err="1" smtClean="0"/>
              <a:t>athrawon</a:t>
            </a:r>
            <a:r>
              <a:rPr lang="en-GB" b="1" i="1" dirty="0" smtClean="0"/>
              <a:t> ac </a:t>
            </a:r>
            <a:r>
              <a:rPr lang="en-GB" b="1" i="1" dirty="0" err="1" smtClean="0"/>
              <a:t>unedau</a:t>
            </a:r>
            <a:r>
              <a:rPr lang="en-GB" b="1" i="1" dirty="0" smtClean="0"/>
              <a:t> </a:t>
            </a:r>
            <a:r>
              <a:rPr lang="en-GB" b="1" i="1" dirty="0" err="1" smtClean="0"/>
              <a:t>gwaith</a:t>
            </a:r>
            <a:r>
              <a:rPr lang="en-GB" b="1" i="1" dirty="0" smtClean="0"/>
              <a:t> </a:t>
            </a:r>
            <a:r>
              <a:rPr lang="en-GB" b="1" i="1" dirty="0" err="1" smtClean="0"/>
              <a:t>ar</a:t>
            </a:r>
            <a:r>
              <a:rPr lang="en-GB" b="1" i="1" dirty="0" smtClean="0"/>
              <a:t> Moodle</a:t>
            </a:r>
            <a:endParaRPr lang="en-GB" b="1" i="1" dirty="0"/>
          </a:p>
        </p:txBody>
      </p:sp>
    </p:spTree>
    <p:extLst>
      <p:ext uri="{BB962C8B-B14F-4D97-AF65-F5344CB8AC3E}">
        <p14:creationId xmlns:p14="http://schemas.microsoft.com/office/powerpoint/2010/main" val="133365810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r>
              <a:rPr lang="en-GB" dirty="0" smtClean="0"/>
              <a:t> </a:t>
            </a:r>
            <a:r>
              <a:rPr lang="en-GB" dirty="0" err="1" smtClean="0"/>
              <a:t>ar</a:t>
            </a:r>
            <a:r>
              <a:rPr lang="en-GB" dirty="0" smtClean="0"/>
              <a:t> </a:t>
            </a:r>
            <a:r>
              <a:rPr lang="en-GB" dirty="0" err="1" smtClean="0"/>
              <a:t>unedau</a:t>
            </a:r>
            <a:r>
              <a:rPr lang="en-GB" dirty="0" smtClean="0"/>
              <a:t> </a:t>
            </a:r>
            <a:r>
              <a:rPr lang="en-GB" dirty="0" err="1" smtClean="0"/>
              <a:t>gwaith</a:t>
            </a:r>
            <a:r>
              <a:rPr lang="en-GB" dirty="0" smtClean="0"/>
              <a:t> CRIPSAT</a:t>
            </a:r>
            <a:endParaRPr lang="en-GB" dirty="0"/>
          </a:p>
        </p:txBody>
      </p:sp>
      <p:sp>
        <p:nvSpPr>
          <p:cNvPr id="3" name="Content Placeholder 2"/>
          <p:cNvSpPr>
            <a:spLocks noGrp="1"/>
          </p:cNvSpPr>
          <p:nvPr>
            <p:ph idx="1"/>
          </p:nvPr>
        </p:nvSpPr>
        <p:spPr/>
        <p:txBody>
          <a:bodyPr>
            <a:normAutofit/>
          </a:bodyPr>
          <a:lstStyle/>
          <a:p>
            <a:r>
              <a:rPr lang="en-GB" b="1" dirty="0" err="1" smtClean="0"/>
              <a:t>Gweithgaredd</a:t>
            </a:r>
            <a:r>
              <a:rPr lang="en-GB" b="1" dirty="0" smtClean="0"/>
              <a:t>: </a:t>
            </a:r>
            <a:r>
              <a:rPr lang="en-GB" b="1" dirty="0" err="1" smtClean="0"/>
              <a:t>Paru</a:t>
            </a:r>
            <a:r>
              <a:rPr lang="en-GB" b="1" dirty="0" smtClean="0"/>
              <a:t>, </a:t>
            </a:r>
            <a:r>
              <a:rPr lang="en-GB" b="1" dirty="0" err="1" smtClean="0"/>
              <a:t>rhannu</a:t>
            </a:r>
            <a:r>
              <a:rPr lang="en-GB" b="1" dirty="0" smtClean="0"/>
              <a:t>, </a:t>
            </a:r>
            <a:r>
              <a:rPr lang="en-GB" b="1" dirty="0" err="1" smtClean="0"/>
              <a:t>sgwaru</a:t>
            </a:r>
            <a:r>
              <a:rPr lang="en-GB" b="1" dirty="0" smtClean="0"/>
              <a:t>.</a:t>
            </a:r>
          </a:p>
          <a:p>
            <a:r>
              <a:rPr lang="en-GB" dirty="0" err="1" smtClean="0"/>
              <a:t>Sut</a:t>
            </a:r>
            <a:r>
              <a:rPr lang="en-GB" dirty="0" smtClean="0"/>
              <a:t> </a:t>
            </a:r>
            <a:r>
              <a:rPr lang="en-GB" dirty="0" err="1" smtClean="0"/>
              <a:t>mae’r</a:t>
            </a:r>
            <a:r>
              <a:rPr lang="en-GB" dirty="0" smtClean="0"/>
              <a:t> </a:t>
            </a:r>
            <a:r>
              <a:rPr lang="en-GB" dirty="0" err="1" smtClean="0"/>
              <a:t>nodweddion</a:t>
            </a:r>
            <a:r>
              <a:rPr lang="en-GB" dirty="0" smtClean="0"/>
              <a:t> </a:t>
            </a:r>
            <a:r>
              <a:rPr lang="en-GB" dirty="0" err="1" smtClean="0"/>
              <a:t>hyn</a:t>
            </a:r>
            <a:r>
              <a:rPr lang="en-GB" dirty="0" smtClean="0"/>
              <a:t> </a:t>
            </a:r>
            <a:r>
              <a:rPr lang="en-GB" dirty="0" err="1" smtClean="0"/>
              <a:t>yn</a:t>
            </a:r>
            <a:r>
              <a:rPr lang="en-GB" dirty="0" smtClean="0"/>
              <a:t> </a:t>
            </a:r>
            <a:r>
              <a:rPr lang="en-GB" dirty="0" err="1" smtClean="0"/>
              <a:t>amlygu</a:t>
            </a:r>
            <a:r>
              <a:rPr lang="en-GB" dirty="0" smtClean="0"/>
              <a:t> </a:t>
            </a:r>
            <a:r>
              <a:rPr lang="en-GB" dirty="0" err="1" smtClean="0"/>
              <a:t>eu</a:t>
            </a:r>
            <a:r>
              <a:rPr lang="en-GB" dirty="0" smtClean="0"/>
              <a:t> </a:t>
            </a:r>
            <a:r>
              <a:rPr lang="en-GB" dirty="0" err="1" smtClean="0"/>
              <a:t>hunain</a:t>
            </a:r>
            <a:r>
              <a:rPr lang="en-GB" dirty="0" smtClean="0"/>
              <a:t> </a:t>
            </a:r>
            <a:r>
              <a:rPr lang="en-GB" dirty="0" err="1" smtClean="0"/>
              <a:t>yn</a:t>
            </a:r>
            <a:r>
              <a:rPr lang="en-GB" dirty="0" smtClean="0"/>
              <a:t> </a:t>
            </a:r>
            <a:r>
              <a:rPr lang="en-GB" dirty="0" err="1" smtClean="0"/>
              <a:t>eich</a:t>
            </a:r>
            <a:r>
              <a:rPr lang="en-GB" dirty="0" smtClean="0"/>
              <a:t> “</a:t>
            </a:r>
            <a:r>
              <a:rPr lang="en-GB" dirty="0" err="1" smtClean="0"/>
              <a:t>uned</a:t>
            </a:r>
            <a:r>
              <a:rPr lang="en-GB" dirty="0" smtClean="0"/>
              <a:t>.” </a:t>
            </a:r>
            <a:endParaRPr lang="en-GB" dirty="0"/>
          </a:p>
          <a:p>
            <a:r>
              <a:rPr lang="en-GB" dirty="0" err="1" smtClean="0"/>
              <a:t>Byddwch</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adrodd</a:t>
            </a:r>
            <a:r>
              <a:rPr lang="en-GB" dirty="0" smtClean="0"/>
              <a:t> </a:t>
            </a:r>
            <a:r>
              <a:rPr lang="en-GB" dirty="0" err="1" smtClean="0"/>
              <a:t>nôl</a:t>
            </a:r>
            <a:r>
              <a:rPr lang="en-GB" dirty="0" smtClean="0"/>
              <a:t> </a:t>
            </a:r>
            <a:r>
              <a:rPr lang="en-GB" dirty="0" err="1" smtClean="0"/>
              <a:t>i’r</a:t>
            </a:r>
            <a:r>
              <a:rPr lang="en-GB" dirty="0" smtClean="0"/>
              <a:t> </a:t>
            </a:r>
            <a:r>
              <a:rPr lang="en-GB" dirty="0" err="1" smtClean="0"/>
              <a:t>dosbarth</a:t>
            </a:r>
            <a:r>
              <a:rPr lang="en-GB" dirty="0" smtClean="0"/>
              <a:t> </a:t>
            </a:r>
            <a:r>
              <a:rPr lang="en-GB" dirty="0" err="1"/>
              <a:t>c</a:t>
            </a:r>
            <a:r>
              <a:rPr lang="en-GB" dirty="0" err="1" smtClean="0"/>
              <a:t>yfan</a:t>
            </a:r>
            <a:r>
              <a:rPr lang="en-GB" dirty="0" smtClean="0"/>
              <a:t> am </a:t>
            </a:r>
            <a:r>
              <a:rPr lang="en-GB" dirty="0" err="1" smtClean="0"/>
              <a:t>eich</a:t>
            </a:r>
            <a:r>
              <a:rPr lang="en-GB" dirty="0" smtClean="0"/>
              <a:t> </a:t>
            </a:r>
            <a:r>
              <a:rPr lang="en-GB" dirty="0" err="1" smtClean="0"/>
              <a:t>uned</a:t>
            </a:r>
            <a:r>
              <a:rPr lang="en-GB" dirty="0" smtClean="0"/>
              <a:t> </a:t>
            </a:r>
            <a:r>
              <a:rPr lang="en-GB" dirty="0" err="1" smtClean="0"/>
              <a:t>waith</a:t>
            </a:r>
            <a:r>
              <a:rPr lang="en-GB" dirty="0" smtClean="0"/>
              <a:t>. </a:t>
            </a:r>
          </a:p>
          <a:p>
            <a:pPr>
              <a:buFont typeface="Wingdings" panose="05000000000000000000" pitchFamily="2" charset="2"/>
              <a:buChar char="§"/>
            </a:pPr>
            <a:r>
              <a:rPr lang="en-GB" dirty="0" smtClean="0"/>
              <a:t>Yn </a:t>
            </a:r>
            <a:r>
              <a:rPr lang="en-GB" dirty="0" err="1"/>
              <a:t>hyrwyddo</a:t>
            </a:r>
            <a:r>
              <a:rPr lang="en-GB" dirty="0"/>
              <a:t> </a:t>
            </a:r>
            <a:r>
              <a:rPr lang="en-GB" dirty="0" err="1"/>
              <a:t>asesu</a:t>
            </a:r>
            <a:r>
              <a:rPr lang="en-GB" dirty="0"/>
              <a:t> </a:t>
            </a:r>
            <a:r>
              <a:rPr lang="en-GB" dirty="0" err="1"/>
              <a:t>ar</a:t>
            </a:r>
            <a:r>
              <a:rPr lang="en-GB" dirty="0"/>
              <a:t> </a:t>
            </a:r>
            <a:r>
              <a:rPr lang="en-GB" dirty="0" err="1"/>
              <a:t>gyfer</a:t>
            </a:r>
            <a:r>
              <a:rPr lang="en-GB" dirty="0"/>
              <a:t> </a:t>
            </a:r>
            <a:r>
              <a:rPr lang="en-GB" dirty="0" err="1"/>
              <a:t>dysgu</a:t>
            </a:r>
            <a:endParaRPr lang="en-GB" dirty="0"/>
          </a:p>
          <a:p>
            <a:pPr>
              <a:buFont typeface="Wingdings" panose="05000000000000000000" pitchFamily="2" charset="2"/>
              <a:buChar char="§"/>
            </a:pPr>
            <a:r>
              <a:rPr lang="en-GB" dirty="0"/>
              <a:t>Yn </a:t>
            </a:r>
            <a:r>
              <a:rPr lang="en-GB" dirty="0" err="1"/>
              <a:t>annog</a:t>
            </a:r>
            <a:r>
              <a:rPr lang="en-GB" dirty="0"/>
              <a:t> plant </a:t>
            </a:r>
            <a:r>
              <a:rPr lang="en-GB" dirty="0" err="1"/>
              <a:t>i</a:t>
            </a:r>
            <a:r>
              <a:rPr lang="en-GB" dirty="0"/>
              <a:t> </a:t>
            </a:r>
            <a:r>
              <a:rPr lang="en-GB" dirty="0" err="1"/>
              <a:t>fynegi</a:t>
            </a:r>
            <a:r>
              <a:rPr lang="en-GB" dirty="0"/>
              <a:t> </a:t>
            </a:r>
            <a:r>
              <a:rPr lang="en-GB" dirty="0" err="1"/>
              <a:t>syniadau</a:t>
            </a:r>
            <a:r>
              <a:rPr lang="en-GB" dirty="0"/>
              <a:t> </a:t>
            </a:r>
            <a:r>
              <a:rPr lang="en-GB" dirty="0" err="1"/>
              <a:t>cychwynnol</a:t>
            </a:r>
            <a:r>
              <a:rPr lang="en-GB" dirty="0"/>
              <a:t> </a:t>
            </a:r>
            <a:r>
              <a:rPr lang="en-GB" dirty="0" err="1"/>
              <a:t>eu</a:t>
            </a:r>
            <a:r>
              <a:rPr lang="en-GB" dirty="0"/>
              <a:t> </a:t>
            </a:r>
            <a:r>
              <a:rPr lang="en-GB" dirty="0" err="1"/>
              <a:t>hunan</a:t>
            </a:r>
            <a:endParaRPr lang="en-GB" dirty="0"/>
          </a:p>
          <a:p>
            <a:pPr>
              <a:buFont typeface="Wingdings" panose="05000000000000000000" pitchFamily="2" charset="2"/>
              <a:buChar char="§"/>
            </a:pPr>
            <a:r>
              <a:rPr lang="en-GB" dirty="0"/>
              <a:t> Yn </a:t>
            </a:r>
            <a:r>
              <a:rPr lang="en-GB" dirty="0" err="1"/>
              <a:t>annog</a:t>
            </a:r>
            <a:r>
              <a:rPr lang="en-GB" dirty="0"/>
              <a:t> </a:t>
            </a:r>
            <a:r>
              <a:rPr lang="en-GB" dirty="0" err="1"/>
              <a:t>asesu</a:t>
            </a:r>
            <a:r>
              <a:rPr lang="en-GB" dirty="0"/>
              <a:t> </a:t>
            </a:r>
            <a:r>
              <a:rPr lang="en-GB" dirty="0" err="1"/>
              <a:t>cyfoedion</a:t>
            </a:r>
            <a:r>
              <a:rPr lang="en-GB" dirty="0"/>
              <a:t> a </a:t>
            </a:r>
            <a:r>
              <a:rPr lang="en-GB" dirty="0" err="1"/>
              <a:t>hunan</a:t>
            </a:r>
            <a:r>
              <a:rPr lang="en-GB" dirty="0"/>
              <a:t> </a:t>
            </a:r>
            <a:r>
              <a:rPr lang="en-GB" dirty="0" err="1"/>
              <a:t>asesiad</a:t>
            </a:r>
            <a:endParaRPr lang="en-GB" dirty="0"/>
          </a:p>
          <a:p>
            <a:pPr>
              <a:buFont typeface="Wingdings" panose="05000000000000000000" pitchFamily="2" charset="2"/>
              <a:buChar char="§"/>
            </a:pPr>
            <a:r>
              <a:rPr lang="en-GB" dirty="0"/>
              <a:t> Yn </a:t>
            </a:r>
            <a:r>
              <a:rPr lang="en-GB" dirty="0" err="1"/>
              <a:t>annog</a:t>
            </a:r>
            <a:r>
              <a:rPr lang="en-GB" dirty="0"/>
              <a:t> </a:t>
            </a:r>
            <a:r>
              <a:rPr lang="en-GB" dirty="0" err="1"/>
              <a:t>cydweithio</a:t>
            </a:r>
            <a:endParaRPr lang="en-GB" dirty="0"/>
          </a:p>
          <a:p>
            <a:pPr>
              <a:buFont typeface="Wingdings" panose="05000000000000000000" pitchFamily="2" charset="2"/>
              <a:buChar char="§"/>
            </a:pPr>
            <a:r>
              <a:rPr lang="en-GB" dirty="0"/>
              <a:t>Yn </a:t>
            </a:r>
            <a:r>
              <a:rPr lang="en-GB" dirty="0" err="1"/>
              <a:t>annog</a:t>
            </a:r>
            <a:r>
              <a:rPr lang="en-GB" dirty="0"/>
              <a:t> </a:t>
            </a:r>
            <a:r>
              <a:rPr lang="en-GB" dirty="0" err="1" smtClean="0"/>
              <a:t>cwestiynau</a:t>
            </a:r>
            <a:r>
              <a:rPr lang="en-GB" dirty="0" smtClean="0"/>
              <a:t> </a:t>
            </a:r>
            <a:r>
              <a:rPr lang="en-GB" dirty="0" err="1"/>
              <a:t>penagored</a:t>
            </a:r>
            <a:endParaRPr lang="en-GB" dirty="0"/>
          </a:p>
          <a:p>
            <a:endParaRPr lang="en-GB" dirty="0"/>
          </a:p>
        </p:txBody>
      </p:sp>
    </p:spTree>
    <p:extLst>
      <p:ext uri="{BB962C8B-B14F-4D97-AF65-F5344CB8AC3E}">
        <p14:creationId xmlns:p14="http://schemas.microsoft.com/office/powerpoint/2010/main" val="260160834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AILGYLCHU</a:t>
            </a:r>
            <a:endParaRPr lang="en-GB" dirty="0"/>
          </a:p>
        </p:txBody>
      </p:sp>
      <p:sp>
        <p:nvSpPr>
          <p:cNvPr id="3" name="Content Placeholder 2"/>
          <p:cNvSpPr>
            <a:spLocks noGrp="1"/>
          </p:cNvSpPr>
          <p:nvPr>
            <p:ph idx="1"/>
          </p:nvPr>
        </p:nvSpPr>
        <p:spPr/>
        <p:txBody>
          <a:bodyPr/>
          <a:lstStyle/>
          <a:p>
            <a:pPr lvl="0"/>
            <a:r>
              <a:rPr lang="en-GB" dirty="0">
                <a:solidFill>
                  <a:srgbClr val="FF0000"/>
                </a:solidFill>
              </a:rPr>
              <a:t>1. Beth </a:t>
            </a:r>
            <a:r>
              <a:rPr lang="en-GB" dirty="0" err="1">
                <a:solidFill>
                  <a:srgbClr val="FF0000"/>
                </a:solidFill>
              </a:rPr>
              <a:t>mae</a:t>
            </a:r>
            <a:r>
              <a:rPr lang="en-GB" dirty="0">
                <a:solidFill>
                  <a:srgbClr val="FF0000"/>
                </a:solidFill>
              </a:rPr>
              <a:t> </a:t>
            </a:r>
            <a:r>
              <a:rPr lang="en-GB" dirty="0" err="1">
                <a:solidFill>
                  <a:srgbClr val="FF0000"/>
                </a:solidFill>
              </a:rPr>
              <a:t>sbwriel</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ei</a:t>
            </a:r>
            <a:r>
              <a:rPr lang="en-GB" dirty="0">
                <a:solidFill>
                  <a:srgbClr val="FF0000"/>
                </a:solidFill>
              </a:rPr>
              <a:t> </a:t>
            </a:r>
            <a:r>
              <a:rPr lang="en-GB" dirty="0" err="1">
                <a:solidFill>
                  <a:srgbClr val="FF0000"/>
                </a:solidFill>
              </a:rPr>
              <a:t>olygu</a:t>
            </a:r>
            <a:r>
              <a:rPr lang="en-GB" dirty="0">
                <a:solidFill>
                  <a:srgbClr val="FF0000"/>
                </a:solidFill>
              </a:rPr>
              <a:t>? </a:t>
            </a:r>
            <a:r>
              <a:rPr lang="en-GB" dirty="0" err="1">
                <a:solidFill>
                  <a:srgbClr val="FF0000"/>
                </a:solidFill>
              </a:rPr>
              <a:t>Golwg</a:t>
            </a:r>
            <a:r>
              <a:rPr lang="en-GB" dirty="0">
                <a:solidFill>
                  <a:srgbClr val="FF0000"/>
                </a:solidFill>
              </a:rPr>
              <a:t> </a:t>
            </a:r>
            <a:r>
              <a:rPr lang="en-GB" dirty="0" err="1">
                <a:solidFill>
                  <a:srgbClr val="FF0000"/>
                </a:solidFill>
              </a:rPr>
              <a:t>cyffredinol</a:t>
            </a:r>
            <a:r>
              <a:rPr lang="en-GB" dirty="0">
                <a:solidFill>
                  <a:srgbClr val="FF0000"/>
                </a:solidFill>
              </a:rPr>
              <a:t>: </a:t>
            </a:r>
            <a:r>
              <a:rPr lang="en-GB" dirty="0" err="1">
                <a:solidFill>
                  <a:srgbClr val="FF0000"/>
                </a:solidFill>
              </a:rPr>
              <a:t>Gweithgaredd</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sbarduno</a:t>
            </a:r>
            <a:r>
              <a:rPr lang="en-GB" dirty="0">
                <a:solidFill>
                  <a:srgbClr val="FF0000"/>
                </a:solidFill>
              </a:rPr>
              <a:t> </a:t>
            </a:r>
            <a:r>
              <a:rPr lang="en-GB" dirty="0" err="1">
                <a:solidFill>
                  <a:srgbClr val="FF0000"/>
                </a:solidFill>
              </a:rPr>
              <a:t>meddwl</a:t>
            </a:r>
            <a:r>
              <a:rPr lang="en-GB" dirty="0">
                <a:solidFill>
                  <a:srgbClr val="FF0000"/>
                </a:solidFill>
              </a:rPr>
              <a:t> plant </a:t>
            </a:r>
            <a:r>
              <a:rPr lang="en-GB" dirty="0" smtClean="0">
                <a:solidFill>
                  <a:srgbClr val="FF0000"/>
                </a:solidFill>
              </a:rPr>
              <a:t>–  </a:t>
            </a:r>
            <a:r>
              <a:rPr lang="en-GB" dirty="0" err="1">
                <a:solidFill>
                  <a:srgbClr val="FF0000"/>
                </a:solidFill>
              </a:rPr>
              <a:t>strategaeth</a:t>
            </a:r>
            <a:r>
              <a:rPr lang="en-GB" dirty="0">
                <a:solidFill>
                  <a:srgbClr val="FF0000"/>
                </a:solidFill>
              </a:rPr>
              <a:t> map </a:t>
            </a:r>
            <a:r>
              <a:rPr lang="en-GB" dirty="0" err="1">
                <a:solidFill>
                  <a:srgbClr val="FF0000"/>
                </a:solidFill>
              </a:rPr>
              <a:t>cysyniad</a:t>
            </a:r>
            <a:r>
              <a:rPr lang="en-GB" dirty="0">
                <a:solidFill>
                  <a:srgbClr val="FF0000"/>
                </a:solidFill>
              </a:rPr>
              <a:t>. </a:t>
            </a:r>
            <a:r>
              <a:rPr lang="en-GB" dirty="0" err="1">
                <a:solidFill>
                  <a:srgbClr val="FF0000"/>
                </a:solidFill>
              </a:rPr>
              <a:t>Echdynnu</a:t>
            </a:r>
            <a:r>
              <a:rPr lang="en-GB" dirty="0">
                <a:solidFill>
                  <a:srgbClr val="FF0000"/>
                </a:solidFill>
              </a:rPr>
              <a:t>/ </a:t>
            </a:r>
            <a:r>
              <a:rPr lang="en-GB" dirty="0" err="1">
                <a:solidFill>
                  <a:srgbClr val="FF0000"/>
                </a:solidFill>
              </a:rPr>
              <a:t>meddwl</a:t>
            </a:r>
            <a:r>
              <a:rPr lang="en-GB" dirty="0">
                <a:solidFill>
                  <a:srgbClr val="FF0000"/>
                </a:solidFill>
              </a:rPr>
              <a:t>/ </a:t>
            </a:r>
            <a:r>
              <a:rPr lang="en-GB" dirty="0" err="1">
                <a:solidFill>
                  <a:srgbClr val="FF0000"/>
                </a:solidFill>
              </a:rPr>
              <a:t>siarad</a:t>
            </a:r>
            <a:r>
              <a:rPr lang="en-GB" dirty="0">
                <a:solidFill>
                  <a:srgbClr val="FF0000"/>
                </a:solidFill>
              </a:rPr>
              <a:t>/ </a:t>
            </a:r>
            <a:r>
              <a:rPr lang="en-GB" dirty="0" err="1">
                <a:solidFill>
                  <a:srgbClr val="FF0000"/>
                </a:solidFill>
              </a:rPr>
              <a:t>cofnodi</a:t>
            </a:r>
            <a:r>
              <a:rPr lang="en-GB" dirty="0">
                <a:solidFill>
                  <a:srgbClr val="FF0000"/>
                </a:solidFill>
              </a:rPr>
              <a:t> </a:t>
            </a:r>
            <a:r>
              <a:rPr lang="en-GB" dirty="0" err="1">
                <a:solidFill>
                  <a:srgbClr val="FF0000"/>
                </a:solidFill>
              </a:rPr>
              <a:t>syniadau</a:t>
            </a:r>
            <a:r>
              <a:rPr lang="en-GB" dirty="0">
                <a:solidFill>
                  <a:srgbClr val="FF0000"/>
                </a:solidFill>
              </a:rPr>
              <a:t> </a:t>
            </a:r>
            <a:r>
              <a:rPr lang="en-GB" dirty="0" err="1">
                <a:solidFill>
                  <a:srgbClr val="FF0000"/>
                </a:solidFill>
              </a:rPr>
              <a:t>cychwynnol</a:t>
            </a:r>
            <a:r>
              <a:rPr lang="en-GB" dirty="0">
                <a:solidFill>
                  <a:srgbClr val="FF0000"/>
                </a:solidFill>
              </a:rPr>
              <a:t>.</a:t>
            </a:r>
          </a:p>
          <a:p>
            <a:pPr lvl="0"/>
            <a:r>
              <a:rPr lang="en-GB" dirty="0" err="1">
                <a:solidFill>
                  <a:srgbClr val="FF0000"/>
                </a:solidFill>
              </a:rPr>
              <a:t>Gweithgareddau</a:t>
            </a:r>
            <a:r>
              <a:rPr lang="en-GB" dirty="0">
                <a:solidFill>
                  <a:srgbClr val="FF0000"/>
                </a:solidFill>
              </a:rPr>
              <a:t> </a:t>
            </a:r>
            <a:r>
              <a:rPr lang="en-GB" dirty="0" err="1">
                <a:solidFill>
                  <a:srgbClr val="FF0000"/>
                </a:solidFill>
              </a:rPr>
              <a:t>atodol</a:t>
            </a:r>
            <a:r>
              <a:rPr lang="en-GB" dirty="0">
                <a:solidFill>
                  <a:srgbClr val="FF0000"/>
                </a:solidFill>
              </a:rPr>
              <a:t> – </a:t>
            </a:r>
            <a:r>
              <a:rPr lang="en-GB" dirty="0" err="1">
                <a:solidFill>
                  <a:srgbClr val="FF0000"/>
                </a:solidFill>
              </a:rPr>
              <a:t>cwestiynau</a:t>
            </a:r>
            <a:r>
              <a:rPr lang="en-GB" dirty="0">
                <a:solidFill>
                  <a:srgbClr val="FF0000"/>
                </a:solidFill>
              </a:rPr>
              <a:t> </a:t>
            </a:r>
            <a:r>
              <a:rPr lang="en-GB" dirty="0" err="1">
                <a:solidFill>
                  <a:srgbClr val="FF0000"/>
                </a:solidFill>
              </a:rPr>
              <a:t>i</a:t>
            </a:r>
            <a:r>
              <a:rPr lang="en-GB" dirty="0">
                <a:solidFill>
                  <a:srgbClr val="FF0000"/>
                </a:solidFill>
              </a:rPr>
              <a:t> </a:t>
            </a:r>
            <a:r>
              <a:rPr lang="en-GB" dirty="0" err="1" smtClean="0">
                <a:solidFill>
                  <a:srgbClr val="FF0000"/>
                </a:solidFill>
              </a:rPr>
              <a:t>sgaffaldio</a:t>
            </a:r>
            <a:r>
              <a:rPr lang="en-GB" dirty="0" smtClean="0">
                <a:solidFill>
                  <a:srgbClr val="FF0000"/>
                </a:solidFill>
              </a:rPr>
              <a:t> </a:t>
            </a:r>
            <a:r>
              <a:rPr lang="en-GB" dirty="0">
                <a:solidFill>
                  <a:srgbClr val="FF0000"/>
                </a:solidFill>
              </a:rPr>
              <a:t>a </a:t>
            </a:r>
            <a:r>
              <a:rPr lang="en-GB" dirty="0" err="1">
                <a:solidFill>
                  <a:srgbClr val="FF0000"/>
                </a:solidFill>
              </a:rPr>
              <a:t>herio</a:t>
            </a:r>
            <a:r>
              <a:rPr lang="en-GB" dirty="0">
                <a:solidFill>
                  <a:srgbClr val="FF0000"/>
                </a:solidFill>
              </a:rPr>
              <a:t> </a:t>
            </a:r>
            <a:r>
              <a:rPr lang="en-GB" dirty="0" err="1">
                <a:solidFill>
                  <a:srgbClr val="FF0000"/>
                </a:solidFill>
              </a:rPr>
              <a:t>meddwl</a:t>
            </a:r>
            <a:r>
              <a:rPr lang="en-GB" dirty="0">
                <a:solidFill>
                  <a:srgbClr val="FF0000"/>
                </a:solidFill>
              </a:rPr>
              <a:t> plant, </a:t>
            </a:r>
            <a:r>
              <a:rPr lang="en-GB" dirty="0" err="1">
                <a:solidFill>
                  <a:srgbClr val="FF0000"/>
                </a:solidFill>
              </a:rPr>
              <a:t>i</a:t>
            </a:r>
            <a:r>
              <a:rPr lang="en-GB" dirty="0">
                <a:solidFill>
                  <a:srgbClr val="FF0000"/>
                </a:solidFill>
              </a:rPr>
              <a:t> </a:t>
            </a:r>
            <a:r>
              <a:rPr lang="en-GB" dirty="0" err="1">
                <a:solidFill>
                  <a:srgbClr val="FF0000"/>
                </a:solidFill>
              </a:rPr>
              <a:t>godi</a:t>
            </a:r>
            <a:r>
              <a:rPr lang="en-GB" dirty="0">
                <a:solidFill>
                  <a:srgbClr val="FF0000"/>
                </a:solidFill>
              </a:rPr>
              <a:t> </a:t>
            </a:r>
            <a:r>
              <a:rPr lang="en-GB" dirty="0" err="1">
                <a:solidFill>
                  <a:srgbClr val="FF0000"/>
                </a:solidFill>
              </a:rPr>
              <a:t>cwestiynau</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ymchwilio</a:t>
            </a:r>
            <a:r>
              <a:rPr lang="en-GB" dirty="0">
                <a:solidFill>
                  <a:srgbClr val="FF0000"/>
                </a:solidFill>
              </a:rPr>
              <a:t> </a:t>
            </a:r>
            <a:r>
              <a:rPr lang="en-GB" dirty="0" err="1">
                <a:solidFill>
                  <a:srgbClr val="FF0000"/>
                </a:solidFill>
              </a:rPr>
              <a:t>iddynt</a:t>
            </a:r>
            <a:r>
              <a:rPr lang="en-GB" dirty="0">
                <a:solidFill>
                  <a:srgbClr val="FF0000"/>
                </a:solidFill>
              </a:rPr>
              <a:t> </a:t>
            </a:r>
            <a:r>
              <a:rPr lang="en-GB" dirty="0" err="1">
                <a:solidFill>
                  <a:srgbClr val="FF0000"/>
                </a:solidFill>
              </a:rPr>
              <a:t>mewn</a:t>
            </a:r>
            <a:r>
              <a:rPr lang="en-GB" dirty="0">
                <a:solidFill>
                  <a:srgbClr val="FF0000"/>
                </a:solidFill>
              </a:rPr>
              <a:t> </a:t>
            </a:r>
            <a:r>
              <a:rPr lang="en-GB" dirty="0" err="1">
                <a:solidFill>
                  <a:srgbClr val="FF0000"/>
                </a:solidFill>
              </a:rPr>
              <a:t>gweithgareddau</a:t>
            </a:r>
            <a:r>
              <a:rPr lang="en-GB" dirty="0">
                <a:solidFill>
                  <a:srgbClr val="FF0000"/>
                </a:solidFill>
              </a:rPr>
              <a:t> DSY</a:t>
            </a:r>
          </a:p>
          <a:p>
            <a:pPr lvl="0"/>
            <a:r>
              <a:rPr lang="en-GB" dirty="0">
                <a:solidFill>
                  <a:srgbClr val="FF0000"/>
                </a:solidFill>
              </a:rPr>
              <a:t>2. Cael </a:t>
            </a:r>
            <a:r>
              <a:rPr lang="en-GB" dirty="0" err="1">
                <a:solidFill>
                  <a:srgbClr val="FF0000"/>
                </a:solidFill>
              </a:rPr>
              <a:t>gwared</a:t>
            </a:r>
            <a:r>
              <a:rPr lang="en-GB" dirty="0">
                <a:solidFill>
                  <a:srgbClr val="FF0000"/>
                </a:solidFill>
              </a:rPr>
              <a:t> o </a:t>
            </a:r>
            <a:r>
              <a:rPr lang="en-GB" dirty="0" err="1">
                <a:solidFill>
                  <a:srgbClr val="FF0000"/>
                </a:solidFill>
              </a:rPr>
              <a:t>sbwriel</a:t>
            </a:r>
            <a:r>
              <a:rPr lang="en-GB" dirty="0">
                <a:solidFill>
                  <a:srgbClr val="FF0000"/>
                </a:solidFill>
              </a:rPr>
              <a:t>? </a:t>
            </a:r>
            <a:r>
              <a:rPr lang="en-GB" dirty="0" err="1">
                <a:solidFill>
                  <a:srgbClr val="FF0000"/>
                </a:solidFill>
              </a:rPr>
              <a:t>Golwg</a:t>
            </a:r>
            <a:r>
              <a:rPr lang="en-GB" dirty="0">
                <a:solidFill>
                  <a:srgbClr val="FF0000"/>
                </a:solidFill>
              </a:rPr>
              <a:t> </a:t>
            </a:r>
            <a:r>
              <a:rPr lang="en-GB" dirty="0" err="1">
                <a:solidFill>
                  <a:srgbClr val="FF0000"/>
                </a:solidFill>
              </a:rPr>
              <a:t>cyffredinol</a:t>
            </a:r>
            <a:r>
              <a:rPr lang="en-GB" dirty="0">
                <a:solidFill>
                  <a:srgbClr val="FF0000"/>
                </a:solidFill>
              </a:rPr>
              <a:t>: </a:t>
            </a:r>
            <a:r>
              <a:rPr lang="en-GB" dirty="0" err="1">
                <a:solidFill>
                  <a:srgbClr val="FF0000"/>
                </a:solidFill>
              </a:rPr>
              <a:t>Gweithgaredd</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sbarduno</a:t>
            </a:r>
            <a:r>
              <a:rPr lang="en-GB" dirty="0">
                <a:solidFill>
                  <a:srgbClr val="FF0000"/>
                </a:solidFill>
              </a:rPr>
              <a:t> </a:t>
            </a:r>
            <a:r>
              <a:rPr lang="en-GB" dirty="0" err="1">
                <a:solidFill>
                  <a:srgbClr val="FF0000"/>
                </a:solidFill>
              </a:rPr>
              <a:t>meddwl</a:t>
            </a:r>
            <a:r>
              <a:rPr lang="en-GB" dirty="0">
                <a:solidFill>
                  <a:srgbClr val="FF0000"/>
                </a:solidFill>
              </a:rPr>
              <a:t> plant – </a:t>
            </a:r>
            <a:r>
              <a:rPr lang="en-GB" dirty="0" err="1">
                <a:solidFill>
                  <a:srgbClr val="FF0000"/>
                </a:solidFill>
              </a:rPr>
              <a:t>strategaeth</a:t>
            </a:r>
            <a:r>
              <a:rPr lang="en-GB" dirty="0">
                <a:solidFill>
                  <a:srgbClr val="FF0000"/>
                </a:solidFill>
              </a:rPr>
              <a:t> </a:t>
            </a:r>
            <a:r>
              <a:rPr lang="en-GB" dirty="0" err="1">
                <a:solidFill>
                  <a:srgbClr val="FF0000"/>
                </a:solidFill>
              </a:rPr>
              <a:t>stribed</a:t>
            </a:r>
            <a:r>
              <a:rPr lang="en-GB" dirty="0">
                <a:solidFill>
                  <a:srgbClr val="FF0000"/>
                </a:solidFill>
              </a:rPr>
              <a:t> </a:t>
            </a:r>
            <a:r>
              <a:rPr lang="en-GB" dirty="0" err="1">
                <a:solidFill>
                  <a:srgbClr val="FF0000"/>
                </a:solidFill>
              </a:rPr>
              <a:t>cartŵn</a:t>
            </a:r>
            <a:r>
              <a:rPr lang="en-GB" dirty="0">
                <a:solidFill>
                  <a:srgbClr val="FF0000"/>
                </a:solidFill>
              </a:rPr>
              <a:t>. </a:t>
            </a:r>
            <a:r>
              <a:rPr lang="en-GB" dirty="0" err="1">
                <a:solidFill>
                  <a:srgbClr val="FF0000"/>
                </a:solidFill>
              </a:rPr>
              <a:t>Echdynnu</a:t>
            </a:r>
            <a:r>
              <a:rPr lang="en-GB" dirty="0">
                <a:solidFill>
                  <a:srgbClr val="FF0000"/>
                </a:solidFill>
              </a:rPr>
              <a:t>/ </a:t>
            </a:r>
            <a:r>
              <a:rPr lang="en-GB" dirty="0" err="1">
                <a:solidFill>
                  <a:srgbClr val="FF0000"/>
                </a:solidFill>
              </a:rPr>
              <a:t>meddwl</a:t>
            </a:r>
            <a:r>
              <a:rPr lang="en-GB" dirty="0">
                <a:solidFill>
                  <a:srgbClr val="FF0000"/>
                </a:solidFill>
              </a:rPr>
              <a:t>/ </a:t>
            </a:r>
            <a:r>
              <a:rPr lang="en-GB" dirty="0" err="1">
                <a:solidFill>
                  <a:srgbClr val="FF0000"/>
                </a:solidFill>
              </a:rPr>
              <a:t>siarad</a:t>
            </a:r>
            <a:r>
              <a:rPr lang="en-GB" dirty="0">
                <a:solidFill>
                  <a:srgbClr val="FF0000"/>
                </a:solidFill>
              </a:rPr>
              <a:t>/ </a:t>
            </a:r>
            <a:r>
              <a:rPr lang="en-GB" dirty="0" err="1">
                <a:solidFill>
                  <a:srgbClr val="FF0000"/>
                </a:solidFill>
              </a:rPr>
              <a:t>cofnodi</a:t>
            </a:r>
            <a:r>
              <a:rPr lang="en-GB" dirty="0">
                <a:solidFill>
                  <a:srgbClr val="FF0000"/>
                </a:solidFill>
              </a:rPr>
              <a:t> </a:t>
            </a:r>
            <a:r>
              <a:rPr lang="en-GB" dirty="0" err="1">
                <a:solidFill>
                  <a:srgbClr val="FF0000"/>
                </a:solidFill>
              </a:rPr>
              <a:t>syniadau</a:t>
            </a:r>
            <a:r>
              <a:rPr lang="en-GB" dirty="0">
                <a:solidFill>
                  <a:srgbClr val="FF0000"/>
                </a:solidFill>
              </a:rPr>
              <a:t> </a:t>
            </a:r>
            <a:r>
              <a:rPr lang="en-GB" dirty="0" err="1">
                <a:solidFill>
                  <a:srgbClr val="FF0000"/>
                </a:solidFill>
              </a:rPr>
              <a:t>cychwynnol</a:t>
            </a:r>
            <a:r>
              <a:rPr lang="en-GB" dirty="0">
                <a:solidFill>
                  <a:srgbClr val="FF0000"/>
                </a:solidFill>
              </a:rPr>
              <a:t>.</a:t>
            </a:r>
          </a:p>
          <a:p>
            <a:pPr lvl="0"/>
            <a:r>
              <a:rPr lang="en-GB" dirty="0" err="1">
                <a:solidFill>
                  <a:srgbClr val="FF0000"/>
                </a:solidFill>
              </a:rPr>
              <a:t>Gweithgareddau</a:t>
            </a:r>
            <a:r>
              <a:rPr lang="en-GB" dirty="0">
                <a:solidFill>
                  <a:srgbClr val="FF0000"/>
                </a:solidFill>
              </a:rPr>
              <a:t> </a:t>
            </a:r>
            <a:r>
              <a:rPr lang="en-GB" dirty="0" err="1">
                <a:solidFill>
                  <a:srgbClr val="FF0000"/>
                </a:solidFill>
              </a:rPr>
              <a:t>atodol</a:t>
            </a:r>
            <a:r>
              <a:rPr lang="en-GB" dirty="0">
                <a:solidFill>
                  <a:srgbClr val="FF0000"/>
                </a:solidFill>
              </a:rPr>
              <a:t> – </a:t>
            </a:r>
            <a:r>
              <a:rPr lang="en-GB" dirty="0" err="1">
                <a:solidFill>
                  <a:srgbClr val="FF0000"/>
                </a:solidFill>
              </a:rPr>
              <a:t>cwestiynau</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sgaffaldio</a:t>
            </a:r>
            <a:r>
              <a:rPr lang="en-GB" dirty="0">
                <a:solidFill>
                  <a:srgbClr val="FF0000"/>
                </a:solidFill>
              </a:rPr>
              <a:t> </a:t>
            </a:r>
            <a:r>
              <a:rPr lang="en-GB" dirty="0" err="1">
                <a:solidFill>
                  <a:srgbClr val="FF0000"/>
                </a:solidFill>
              </a:rPr>
              <a:t>neu</a:t>
            </a:r>
            <a:r>
              <a:rPr lang="en-GB" dirty="0">
                <a:solidFill>
                  <a:srgbClr val="FF0000"/>
                </a:solidFill>
              </a:rPr>
              <a:t> </a:t>
            </a:r>
            <a:r>
              <a:rPr lang="en-GB" dirty="0" err="1">
                <a:solidFill>
                  <a:srgbClr val="FF0000"/>
                </a:solidFill>
              </a:rPr>
              <a:t>gwestiynau</a:t>
            </a:r>
            <a:r>
              <a:rPr lang="en-GB" dirty="0">
                <a:solidFill>
                  <a:srgbClr val="FF0000"/>
                </a:solidFill>
              </a:rPr>
              <a:t> plant </a:t>
            </a:r>
            <a:r>
              <a:rPr lang="en-GB" dirty="0" err="1">
                <a:solidFill>
                  <a:srgbClr val="FF0000"/>
                </a:solidFill>
              </a:rPr>
              <a:t>i</a:t>
            </a:r>
            <a:r>
              <a:rPr lang="en-GB" dirty="0">
                <a:solidFill>
                  <a:srgbClr val="FF0000"/>
                </a:solidFill>
              </a:rPr>
              <a:t> </a:t>
            </a:r>
            <a:r>
              <a:rPr lang="en-GB" dirty="0" err="1">
                <a:solidFill>
                  <a:srgbClr val="FF0000"/>
                </a:solidFill>
              </a:rPr>
              <a:t>ymchwilio</a:t>
            </a:r>
            <a:r>
              <a:rPr lang="en-GB" dirty="0">
                <a:solidFill>
                  <a:srgbClr val="FF0000"/>
                </a:solidFill>
              </a:rPr>
              <a:t> </a:t>
            </a:r>
            <a:r>
              <a:rPr lang="en-GB" dirty="0" err="1">
                <a:solidFill>
                  <a:srgbClr val="FF0000"/>
                </a:solidFill>
              </a:rPr>
              <a:t>iddynt</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codi</a:t>
            </a:r>
            <a:r>
              <a:rPr lang="en-GB" dirty="0">
                <a:solidFill>
                  <a:srgbClr val="FF0000"/>
                </a:solidFill>
              </a:rPr>
              <a:t> o </a:t>
            </a:r>
            <a:r>
              <a:rPr lang="en-GB" dirty="0" err="1">
                <a:solidFill>
                  <a:srgbClr val="FF0000"/>
                </a:solidFill>
              </a:rPr>
              <a:t>weithgareddau</a:t>
            </a:r>
            <a:r>
              <a:rPr lang="en-GB" dirty="0">
                <a:solidFill>
                  <a:srgbClr val="FF0000"/>
                </a:solidFill>
              </a:rPr>
              <a:t> DSY</a:t>
            </a:r>
          </a:p>
          <a:p>
            <a:r>
              <a:rPr lang="en-GB" dirty="0" smtClean="0"/>
              <a:t>AYYB</a:t>
            </a:r>
          </a:p>
          <a:p>
            <a:endParaRPr lang="en-GB" dirty="0"/>
          </a:p>
        </p:txBody>
      </p:sp>
    </p:spTree>
    <p:extLst>
      <p:ext uri="{BB962C8B-B14F-4D97-AF65-F5344CB8AC3E}">
        <p14:creationId xmlns:p14="http://schemas.microsoft.com/office/powerpoint/2010/main" val="315819391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Defnyddio</a:t>
            </a:r>
            <a:r>
              <a:rPr lang="en-GB" dirty="0" smtClean="0"/>
              <a:t> </a:t>
            </a:r>
            <a:r>
              <a:rPr lang="en-GB" dirty="0" err="1" smtClean="0"/>
              <a:t>Fframwaith</a:t>
            </a:r>
            <a:r>
              <a:rPr lang="en-GB" dirty="0" smtClean="0"/>
              <a:t> CRIPSAT </a:t>
            </a:r>
            <a:r>
              <a:rPr lang="en-GB" dirty="0" err="1" smtClean="0"/>
              <a:t>ar</a:t>
            </a:r>
            <a:r>
              <a:rPr lang="en-GB" dirty="0" smtClean="0"/>
              <a:t> </a:t>
            </a:r>
            <a:r>
              <a:rPr lang="en-GB" dirty="0" err="1" smtClean="0"/>
              <a:t>gyfer</a:t>
            </a:r>
            <a:r>
              <a:rPr lang="en-GB" dirty="0" smtClean="0"/>
              <a:t> </a:t>
            </a:r>
            <a:r>
              <a:rPr lang="en-GB" dirty="0" err="1" smtClean="0"/>
              <a:t>ymateb</a:t>
            </a:r>
            <a:r>
              <a:rPr lang="en-GB" dirty="0" smtClean="0"/>
              <a:t> </a:t>
            </a:r>
            <a:r>
              <a:rPr lang="en-GB" dirty="0" err="1"/>
              <a:t>i</a:t>
            </a:r>
            <a:r>
              <a:rPr lang="en-GB" dirty="0" err="1" smtClean="0"/>
              <a:t>’r</a:t>
            </a:r>
            <a:r>
              <a:rPr lang="en-GB" dirty="0" smtClean="0"/>
              <a:t> </a:t>
            </a:r>
            <a:r>
              <a:rPr lang="en-GB" dirty="0" err="1" smtClean="0"/>
              <a:t>aseiniad</a:t>
            </a:r>
            <a:r>
              <a:rPr lang="en-GB" dirty="0" smtClean="0"/>
              <a:t>?</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solidFill>
                  <a:schemeClr val="tx1"/>
                </a:solidFill>
              </a:rPr>
              <a:t>Mae </a:t>
            </a:r>
            <a:r>
              <a:rPr lang="en-GB" dirty="0" err="1" smtClean="0">
                <a:solidFill>
                  <a:schemeClr val="tx1"/>
                </a:solidFill>
              </a:rPr>
              <a:t>croeso</a:t>
            </a:r>
            <a:r>
              <a:rPr lang="en-GB" dirty="0" smtClean="0">
                <a:solidFill>
                  <a:schemeClr val="tx1"/>
                </a:solidFill>
              </a:rPr>
              <a:t> </a:t>
            </a:r>
            <a:r>
              <a:rPr lang="en-GB" dirty="0" err="1" smtClean="0">
                <a:solidFill>
                  <a:schemeClr val="tx1"/>
                </a:solidFill>
              </a:rPr>
              <a:t>i</a:t>
            </a:r>
            <a:r>
              <a:rPr lang="en-GB" dirty="0" smtClean="0">
                <a:solidFill>
                  <a:schemeClr val="tx1"/>
                </a:solidFill>
              </a:rPr>
              <a:t> chi </a:t>
            </a:r>
            <a:r>
              <a:rPr lang="en-GB" dirty="0" err="1" smtClean="0">
                <a:solidFill>
                  <a:schemeClr val="tx1"/>
                </a:solidFill>
              </a:rPr>
              <a:t>ddefnyddio’r</a:t>
            </a:r>
            <a:r>
              <a:rPr lang="en-GB" dirty="0" smtClean="0">
                <a:solidFill>
                  <a:schemeClr val="tx1"/>
                </a:solidFill>
              </a:rPr>
              <a:t> </a:t>
            </a:r>
            <a:r>
              <a:rPr lang="en-GB" dirty="0" err="1" smtClean="0">
                <a:solidFill>
                  <a:schemeClr val="tx1"/>
                </a:solidFill>
              </a:rPr>
              <a:t>unedau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gynorthwyo</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ymatebion</a:t>
            </a:r>
            <a:r>
              <a:rPr lang="en-GB" dirty="0" smtClean="0">
                <a:solidFill>
                  <a:schemeClr val="tx1"/>
                </a:solidFill>
              </a:rPr>
              <a:t> </a:t>
            </a:r>
            <a:r>
              <a:rPr lang="en-GB" dirty="0" err="1" smtClean="0">
                <a:solidFill>
                  <a:schemeClr val="tx1"/>
                </a:solidFill>
              </a:rPr>
              <a:t>aseiniad</a:t>
            </a:r>
            <a:r>
              <a:rPr lang="en-GB" dirty="0" smtClean="0">
                <a:solidFill>
                  <a:schemeClr val="tx1"/>
                </a:solidFill>
              </a:rPr>
              <a:t>:</a:t>
            </a:r>
          </a:p>
          <a:p>
            <a:endParaRPr lang="en-GB" dirty="0">
              <a:solidFill>
                <a:schemeClr val="tx1"/>
              </a:solidFill>
            </a:endParaRPr>
          </a:p>
          <a:p>
            <a:r>
              <a:rPr lang="en-GB" dirty="0" smtClean="0">
                <a:solidFill>
                  <a:schemeClr val="tx1"/>
                </a:solidFill>
              </a:rPr>
              <a:t>Gall </a:t>
            </a:r>
            <a:r>
              <a:rPr lang="en-GB" dirty="0" err="1" smtClean="0">
                <a:solidFill>
                  <a:schemeClr val="tx1"/>
                </a:solidFill>
              </a:rPr>
              <a:t>hyn</a:t>
            </a:r>
            <a:r>
              <a:rPr lang="en-GB" dirty="0" smtClean="0">
                <a:solidFill>
                  <a:schemeClr val="tx1"/>
                </a:solidFill>
              </a:rPr>
              <a:t> </a:t>
            </a:r>
            <a:r>
              <a:rPr lang="en-GB" dirty="0" err="1" smtClean="0">
                <a:solidFill>
                  <a:schemeClr val="tx1"/>
                </a:solidFill>
              </a:rPr>
              <a:t>ddigwydd</a:t>
            </a:r>
            <a:r>
              <a:rPr lang="en-GB" dirty="0" smtClean="0">
                <a:solidFill>
                  <a:schemeClr val="tx1"/>
                </a:solidFill>
              </a:rPr>
              <a:t> 1. </a:t>
            </a:r>
            <a:r>
              <a:rPr lang="en-GB" dirty="0" err="1" smtClean="0">
                <a:solidFill>
                  <a:schemeClr val="tx1"/>
                </a:solidFill>
              </a:rPr>
              <a:t>drwy</a:t>
            </a:r>
            <a:r>
              <a:rPr lang="en-GB" dirty="0" smtClean="0">
                <a:solidFill>
                  <a:schemeClr val="tx1"/>
                </a:solidFill>
              </a:rPr>
              <a:t> </a:t>
            </a:r>
            <a:r>
              <a:rPr lang="en-GB" dirty="0" err="1" smtClean="0">
                <a:solidFill>
                  <a:schemeClr val="tx1"/>
                </a:solidFill>
              </a:rPr>
              <a:t>ddefnyddio’r</a:t>
            </a:r>
            <a:r>
              <a:rPr lang="en-GB" dirty="0" smtClean="0">
                <a:solidFill>
                  <a:schemeClr val="tx1"/>
                </a:solidFill>
              </a:rPr>
              <a:t> </a:t>
            </a:r>
            <a:r>
              <a:rPr lang="en-GB" dirty="0" err="1" smtClean="0">
                <a:solidFill>
                  <a:schemeClr val="tx1"/>
                </a:solidFill>
              </a:rPr>
              <a:t>nodweddion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gwaith</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hunan</a:t>
            </a:r>
            <a:r>
              <a:rPr lang="en-GB" dirty="0" smtClean="0">
                <a:solidFill>
                  <a:schemeClr val="tx1"/>
                </a:solidFill>
              </a:rPr>
              <a:t> </a:t>
            </a:r>
            <a:r>
              <a:rPr lang="en-GB" dirty="0" err="1" smtClean="0">
                <a:solidFill>
                  <a:schemeClr val="tx1"/>
                </a:solidFill>
              </a:rPr>
              <a:t>neu</a:t>
            </a:r>
            <a:r>
              <a:rPr lang="en-GB" dirty="0" smtClean="0">
                <a:solidFill>
                  <a:schemeClr val="tx1"/>
                </a:solidFill>
              </a:rPr>
              <a:t> 2. </a:t>
            </a:r>
            <a:r>
              <a:rPr lang="en-GB" dirty="0" err="1" smtClean="0">
                <a:solidFill>
                  <a:schemeClr val="tx1"/>
                </a:solidFill>
              </a:rPr>
              <a:t>drwy</a:t>
            </a:r>
            <a:r>
              <a:rPr lang="en-GB" dirty="0" smtClean="0">
                <a:solidFill>
                  <a:schemeClr val="tx1"/>
                </a:solidFill>
              </a:rPr>
              <a:t>  </a:t>
            </a:r>
            <a:r>
              <a:rPr lang="en-GB" dirty="0" err="1" smtClean="0">
                <a:solidFill>
                  <a:schemeClr val="tx1"/>
                </a:solidFill>
              </a:rPr>
              <a:t>gymryd</a:t>
            </a:r>
            <a:r>
              <a:rPr lang="en-GB" dirty="0" smtClean="0">
                <a:solidFill>
                  <a:schemeClr val="tx1"/>
                </a:solidFill>
              </a:rPr>
              <a:t> </a:t>
            </a:r>
            <a:r>
              <a:rPr lang="en-GB" dirty="0" err="1" smtClean="0">
                <a:solidFill>
                  <a:schemeClr val="tx1"/>
                </a:solidFill>
              </a:rPr>
              <a:t>uned</a:t>
            </a:r>
            <a:r>
              <a:rPr lang="en-GB" dirty="0" smtClean="0">
                <a:solidFill>
                  <a:schemeClr val="tx1"/>
                </a:solidFill>
              </a:rPr>
              <a:t> CRIPSAT ac </a:t>
            </a:r>
            <a:r>
              <a:rPr lang="en-GB" dirty="0" err="1" smtClean="0">
                <a:solidFill>
                  <a:schemeClr val="tx1"/>
                </a:solidFill>
              </a:rPr>
              <a:t>esbonio’r</a:t>
            </a:r>
            <a:r>
              <a:rPr lang="en-GB" dirty="0" smtClean="0">
                <a:solidFill>
                  <a:schemeClr val="tx1"/>
                </a:solidFill>
              </a:rPr>
              <a:t> </a:t>
            </a:r>
            <a:r>
              <a:rPr lang="en-GB" dirty="0" err="1" smtClean="0">
                <a:solidFill>
                  <a:schemeClr val="tx1"/>
                </a:solidFill>
              </a:rPr>
              <a:t>defnydd</a:t>
            </a:r>
            <a:r>
              <a:rPr lang="en-GB" dirty="0" smtClean="0">
                <a:solidFill>
                  <a:schemeClr val="tx1"/>
                </a:solidFill>
              </a:rPr>
              <a:t> </a:t>
            </a:r>
            <a:r>
              <a:rPr lang="en-GB" dirty="0" err="1" smtClean="0">
                <a:solidFill>
                  <a:schemeClr val="tx1"/>
                </a:solidFill>
              </a:rPr>
              <a:t>posib</a:t>
            </a:r>
            <a:r>
              <a:rPr lang="en-GB" dirty="0" smtClean="0">
                <a:solidFill>
                  <a:schemeClr val="tx1"/>
                </a:solidFill>
              </a:rPr>
              <a:t> </a:t>
            </a:r>
            <a:r>
              <a:rPr lang="en-GB" dirty="0" err="1" smtClean="0">
                <a:solidFill>
                  <a:schemeClr val="tx1"/>
                </a:solidFill>
              </a:rPr>
              <a:t>fel</a:t>
            </a:r>
            <a:r>
              <a:rPr lang="en-GB" dirty="0" smtClean="0">
                <a:solidFill>
                  <a:schemeClr val="tx1"/>
                </a:solidFill>
              </a:rPr>
              <a:t> </a:t>
            </a:r>
            <a:r>
              <a:rPr lang="en-GB" dirty="0" err="1" smtClean="0">
                <a:solidFill>
                  <a:schemeClr val="tx1"/>
                </a:solidFill>
              </a:rPr>
              <a:t>ffocws</a:t>
            </a:r>
            <a:r>
              <a:rPr lang="en-GB" dirty="0" smtClean="0">
                <a:solidFill>
                  <a:schemeClr val="tx1"/>
                </a:solidFill>
              </a:rPr>
              <a:t> DSY y </a:t>
            </a:r>
            <a:r>
              <a:rPr lang="en-GB" dirty="0" err="1" smtClean="0">
                <a:solidFill>
                  <a:schemeClr val="tx1"/>
                </a:solidFill>
              </a:rPr>
              <a:t>gallech</a:t>
            </a:r>
            <a:r>
              <a:rPr lang="en-GB" dirty="0" smtClean="0">
                <a:solidFill>
                  <a:schemeClr val="tx1"/>
                </a:solidFill>
              </a:rPr>
              <a:t> </a:t>
            </a:r>
            <a:r>
              <a:rPr lang="en-GB" dirty="0" err="1" smtClean="0">
                <a:solidFill>
                  <a:schemeClr val="tx1"/>
                </a:solidFill>
              </a:rPr>
              <a:t>ychwanegu</a:t>
            </a:r>
            <a:r>
              <a:rPr lang="en-GB" dirty="0" smtClean="0">
                <a:solidFill>
                  <a:schemeClr val="tx1"/>
                </a:solidFill>
              </a:rPr>
              <a:t> </a:t>
            </a:r>
            <a:r>
              <a:rPr lang="en-GB" dirty="0" err="1" smtClean="0">
                <a:solidFill>
                  <a:schemeClr val="tx1"/>
                </a:solidFill>
              </a:rPr>
              <a:t>ato</a:t>
            </a:r>
            <a:r>
              <a:rPr lang="en-GB" dirty="0" smtClean="0">
                <a:solidFill>
                  <a:schemeClr val="tx1"/>
                </a:solidFill>
              </a:rPr>
              <a:t>. </a:t>
            </a:r>
          </a:p>
          <a:p>
            <a:endParaRPr lang="en-GB" dirty="0"/>
          </a:p>
          <a:p>
            <a:r>
              <a:rPr lang="en-GB" dirty="0" err="1" smtClean="0">
                <a:solidFill>
                  <a:schemeClr val="tx1"/>
                </a:solidFill>
              </a:rPr>
              <a:t>Defnyddiwch</a:t>
            </a:r>
            <a:r>
              <a:rPr lang="en-GB" dirty="0" smtClean="0">
                <a:solidFill>
                  <a:schemeClr val="tx1"/>
                </a:solidFill>
              </a:rPr>
              <a:t> y </a:t>
            </a:r>
            <a:r>
              <a:rPr lang="en-GB" dirty="0" err="1" smtClean="0">
                <a:solidFill>
                  <a:schemeClr val="tx1"/>
                </a:solidFill>
              </a:rPr>
              <a:t>cyfeiriad</a:t>
            </a:r>
            <a:r>
              <a:rPr lang="en-GB" dirty="0" smtClean="0">
                <a:solidFill>
                  <a:schemeClr val="tx1"/>
                </a:solidFill>
              </a:rPr>
              <a:t> </a:t>
            </a:r>
            <a:r>
              <a:rPr lang="en-GB" dirty="0" err="1" smtClean="0">
                <a:solidFill>
                  <a:schemeClr val="tx1"/>
                </a:solidFill>
              </a:rPr>
              <a:t>canlynol</a:t>
            </a:r>
            <a:r>
              <a:rPr lang="en-GB" dirty="0" smtClean="0">
                <a:solidFill>
                  <a:schemeClr val="tx1"/>
                </a:solidFill>
              </a:rPr>
              <a:t>:</a:t>
            </a:r>
          </a:p>
          <a:p>
            <a:r>
              <a:rPr lang="en-GB" b="1" dirty="0">
                <a:solidFill>
                  <a:srgbClr val="FF0000"/>
                </a:solidFill>
              </a:rPr>
              <a:t>Anon. (2007) </a:t>
            </a:r>
            <a:r>
              <a:rPr lang="en-GB" b="1" i="1" dirty="0">
                <a:solidFill>
                  <a:srgbClr val="FF0000"/>
                </a:solidFill>
              </a:rPr>
              <a:t>Scientific Enquiry Materials. </a:t>
            </a:r>
            <a:r>
              <a:rPr lang="en-GB" b="1" dirty="0">
                <a:solidFill>
                  <a:srgbClr val="FF0000"/>
                </a:solidFill>
              </a:rPr>
              <a:t>CRIPSAT. </a:t>
            </a:r>
            <a:r>
              <a:rPr lang="en-GB" b="1" dirty="0" smtClean="0">
                <a:solidFill>
                  <a:srgbClr val="FF0000"/>
                </a:solidFill>
              </a:rPr>
              <a:t>Cardiff: </a:t>
            </a:r>
            <a:r>
              <a:rPr lang="en-GB" b="1" dirty="0">
                <a:solidFill>
                  <a:srgbClr val="FF0000"/>
                </a:solidFill>
              </a:rPr>
              <a:t>Zenith Media</a:t>
            </a:r>
            <a:r>
              <a:rPr lang="en-GB" b="1" dirty="0" smtClean="0">
                <a:solidFill>
                  <a:srgbClr val="FF0000"/>
                </a:solidFill>
              </a:rPr>
              <a:t>.</a:t>
            </a:r>
          </a:p>
          <a:p>
            <a:r>
              <a:rPr lang="en-GB" b="1" dirty="0" smtClean="0">
                <a:solidFill>
                  <a:srgbClr val="FF0000"/>
                </a:solidFill>
              </a:rPr>
              <a:t>AR MOODLE</a:t>
            </a:r>
            <a:endParaRPr lang="en-GB" b="1" dirty="0">
              <a:solidFill>
                <a:srgbClr val="FF0000"/>
              </a:solidFill>
            </a:endParaRPr>
          </a:p>
          <a:p>
            <a:endParaRPr lang="en-GB" dirty="0"/>
          </a:p>
        </p:txBody>
      </p:sp>
    </p:spTree>
    <p:extLst>
      <p:ext uri="{BB962C8B-B14F-4D97-AF65-F5344CB8AC3E}">
        <p14:creationId xmlns:p14="http://schemas.microsoft.com/office/powerpoint/2010/main" val="203837563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Cwestiynau</a:t>
            </a:r>
            <a:r>
              <a:rPr lang="en-GB" dirty="0" smtClean="0"/>
              <a:t> </a:t>
            </a:r>
            <a:r>
              <a:rPr lang="en-GB" dirty="0" err="1" smtClean="0"/>
              <a:t>i</a:t>
            </a:r>
            <a:r>
              <a:rPr lang="en-GB" dirty="0" smtClean="0"/>
              <a:t> </a:t>
            </a:r>
            <a:r>
              <a:rPr lang="en-GB" dirty="0" err="1" smtClean="0"/>
              <a:t>annog</a:t>
            </a:r>
            <a:r>
              <a:rPr lang="en-GB" dirty="0" smtClean="0"/>
              <a:t> </a:t>
            </a:r>
            <a:r>
              <a:rPr lang="en-GB" dirty="0" err="1" smtClean="0"/>
              <a:t>ymholiadau</a:t>
            </a:r>
            <a:r>
              <a:rPr lang="en-GB" dirty="0" smtClean="0"/>
              <a:t> DSY</a:t>
            </a:r>
            <a:endParaRPr lang="en-GB" dirty="0"/>
          </a:p>
        </p:txBody>
      </p:sp>
      <p:sp>
        <p:nvSpPr>
          <p:cNvPr id="3" name="Content Placeholder 2"/>
          <p:cNvSpPr>
            <a:spLocks noGrp="1"/>
          </p:cNvSpPr>
          <p:nvPr>
            <p:ph idx="1"/>
          </p:nvPr>
        </p:nvSpPr>
        <p:spPr/>
        <p:txBody>
          <a:bodyPr/>
          <a:lstStyle/>
          <a:p>
            <a:endParaRPr lang="en-GB" dirty="0" smtClean="0"/>
          </a:p>
          <a:p>
            <a:r>
              <a:rPr lang="en-GB" dirty="0" smtClean="0"/>
              <a:t>Kath Murdoch - </a:t>
            </a:r>
            <a:r>
              <a:rPr lang="en-GB" dirty="0" err="1" smtClean="0"/>
              <a:t>Gweler</a:t>
            </a:r>
            <a:r>
              <a:rPr lang="en-GB" dirty="0" smtClean="0"/>
              <a:t> y </a:t>
            </a:r>
            <a:r>
              <a:rPr lang="en-GB" dirty="0" err="1" smtClean="0"/>
              <a:t>pecyn</a:t>
            </a:r>
            <a:r>
              <a:rPr lang="en-GB" dirty="0" smtClean="0"/>
              <a:t> </a:t>
            </a:r>
            <a:r>
              <a:rPr lang="en-GB" dirty="0" err="1" smtClean="0"/>
              <a:t>a’i</a:t>
            </a:r>
            <a:r>
              <a:rPr lang="en-GB" dirty="0" smtClean="0"/>
              <a:t> </a:t>
            </a:r>
            <a:r>
              <a:rPr lang="en-GB" dirty="0" err="1" smtClean="0"/>
              <a:t>wefan</a:t>
            </a:r>
            <a:r>
              <a:rPr lang="en-GB" dirty="0" smtClean="0"/>
              <a:t> hi am:</a:t>
            </a:r>
          </a:p>
          <a:p>
            <a:r>
              <a:rPr lang="en-GB" dirty="0" err="1" smtClean="0">
                <a:solidFill>
                  <a:schemeClr val="tx1"/>
                </a:solidFill>
              </a:rPr>
              <a:t>Cwestiynau</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annog</a:t>
            </a:r>
            <a:r>
              <a:rPr lang="en-GB" dirty="0" smtClean="0">
                <a:solidFill>
                  <a:schemeClr val="tx1"/>
                </a:solidFill>
              </a:rPr>
              <a:t> </a:t>
            </a:r>
            <a:r>
              <a:rPr lang="en-GB" dirty="0" err="1" smtClean="0">
                <a:solidFill>
                  <a:schemeClr val="tx1"/>
                </a:solidFill>
              </a:rPr>
              <a:t>ymholiad</a:t>
            </a:r>
            <a:r>
              <a:rPr lang="en-GB" dirty="0" smtClean="0">
                <a:solidFill>
                  <a:schemeClr val="tx1"/>
                </a:solidFill>
              </a:rPr>
              <a:t> â </a:t>
            </a:r>
            <a:r>
              <a:rPr lang="en-GB" dirty="0" err="1" smtClean="0">
                <a:solidFill>
                  <a:schemeClr val="tx1"/>
                </a:solidFill>
              </a:rPr>
              <a:t>gogwydd</a:t>
            </a:r>
            <a:r>
              <a:rPr lang="en-GB" dirty="0" smtClean="0">
                <a:solidFill>
                  <a:schemeClr val="tx1"/>
                </a:solidFill>
              </a:rPr>
              <a:t> </a:t>
            </a:r>
            <a:r>
              <a:rPr lang="en-GB" dirty="0" err="1" smtClean="0">
                <a:solidFill>
                  <a:schemeClr val="tx1"/>
                </a:solidFill>
              </a:rPr>
              <a:t>prosiect</a:t>
            </a:r>
            <a:r>
              <a:rPr lang="en-GB" dirty="0" smtClean="0">
                <a:solidFill>
                  <a:schemeClr val="tx1"/>
                </a:solidFill>
              </a:rPr>
              <a:t>/</a:t>
            </a:r>
            <a:r>
              <a:rPr lang="en-GB" dirty="0" err="1" smtClean="0">
                <a:solidFill>
                  <a:schemeClr val="tx1"/>
                </a:solidFill>
              </a:rPr>
              <a:t>cynllunio</a:t>
            </a:r>
            <a:endParaRPr lang="en-GB" dirty="0" smtClean="0">
              <a:solidFill>
                <a:schemeClr val="tx1"/>
              </a:solidFill>
            </a:endParaRPr>
          </a:p>
          <a:p>
            <a:r>
              <a:rPr lang="en-GB" dirty="0" err="1" smtClean="0">
                <a:solidFill>
                  <a:schemeClr val="tx1"/>
                </a:solidFill>
              </a:rPr>
              <a:t>Ymholiad</a:t>
            </a:r>
            <a:r>
              <a:rPr lang="en-GB" dirty="0" smtClean="0">
                <a:solidFill>
                  <a:schemeClr val="tx1"/>
                </a:solidFill>
              </a:rPr>
              <a:t> </a:t>
            </a:r>
            <a:r>
              <a:rPr lang="en-GB" dirty="0" err="1" smtClean="0">
                <a:solidFill>
                  <a:schemeClr val="tx1"/>
                </a:solidFill>
              </a:rPr>
              <a:t>athronyddol</a:t>
            </a:r>
            <a:r>
              <a:rPr lang="en-GB" dirty="0" smtClean="0">
                <a:solidFill>
                  <a:schemeClr val="tx1"/>
                </a:solidFill>
              </a:rPr>
              <a:t>/</a:t>
            </a:r>
            <a:r>
              <a:rPr lang="en-GB" dirty="0" err="1" smtClean="0">
                <a:solidFill>
                  <a:schemeClr val="tx1"/>
                </a:solidFill>
              </a:rPr>
              <a:t>moesegol</a:t>
            </a:r>
            <a:endParaRPr lang="en-GB" dirty="0" smtClean="0">
              <a:solidFill>
                <a:schemeClr val="tx1"/>
              </a:solidFill>
            </a:endParaRPr>
          </a:p>
          <a:p>
            <a:r>
              <a:rPr lang="en-GB" dirty="0" err="1" smtClean="0">
                <a:solidFill>
                  <a:schemeClr val="tx1"/>
                </a:solidFill>
              </a:rPr>
              <a:t>Ymholiad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seiliedig</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faterion</a:t>
            </a:r>
            <a:r>
              <a:rPr lang="en-GB" dirty="0" smtClean="0">
                <a:solidFill>
                  <a:schemeClr val="tx1"/>
                </a:solidFill>
              </a:rPr>
              <a:t> </a:t>
            </a:r>
          </a:p>
          <a:p>
            <a:r>
              <a:rPr lang="en-GB" dirty="0" err="1" smtClean="0">
                <a:solidFill>
                  <a:schemeClr val="tx1"/>
                </a:solidFill>
              </a:rPr>
              <a:t>Cyd-destunau</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gyfer</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ar</a:t>
            </a:r>
            <a:r>
              <a:rPr lang="en-GB" dirty="0" smtClean="0">
                <a:solidFill>
                  <a:schemeClr val="tx1"/>
                </a:solidFill>
              </a:rPr>
              <a:t> draws </a:t>
            </a:r>
            <a:r>
              <a:rPr lang="en-GB" dirty="0" err="1" smtClean="0">
                <a:solidFill>
                  <a:schemeClr val="tx1"/>
                </a:solidFill>
              </a:rPr>
              <a:t>pynciau</a:t>
            </a:r>
            <a:endParaRPr lang="en-GB" dirty="0" smtClean="0">
              <a:solidFill>
                <a:schemeClr val="tx1"/>
              </a:solidFill>
            </a:endParaRPr>
          </a:p>
        </p:txBody>
      </p:sp>
    </p:spTree>
    <p:extLst>
      <p:ext uri="{BB962C8B-B14F-4D97-AF65-F5344CB8AC3E}">
        <p14:creationId xmlns:p14="http://schemas.microsoft.com/office/powerpoint/2010/main" val="2847770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a:t>Mentrau</a:t>
            </a:r>
            <a:r>
              <a:rPr lang="en-GB" sz="2800" dirty="0"/>
              <a:t> </a:t>
            </a:r>
            <a:r>
              <a:rPr lang="en-GB" sz="2800" dirty="0" err="1"/>
              <a:t>diweddar</a:t>
            </a:r>
            <a:r>
              <a:rPr lang="en-GB" sz="2800" dirty="0"/>
              <a:t> </a:t>
            </a:r>
            <a:r>
              <a:rPr lang="en-GB" sz="2800" dirty="0" err="1"/>
              <a:t>mewn</a:t>
            </a:r>
            <a:r>
              <a:rPr lang="en-GB" sz="2800" dirty="0"/>
              <a:t> </a:t>
            </a:r>
            <a:r>
              <a:rPr lang="en-GB" sz="2800" dirty="0" err="1"/>
              <a:t>addysg</a:t>
            </a:r>
            <a:r>
              <a:rPr lang="en-GB" sz="2800" dirty="0"/>
              <a:t> </a:t>
            </a:r>
            <a:r>
              <a:rPr lang="en-GB" sz="2800" dirty="0" err="1"/>
              <a:t>gwyddoniaeth</a:t>
            </a:r>
            <a:r>
              <a:rPr lang="en-GB" sz="2800" dirty="0"/>
              <a:t> </a:t>
            </a:r>
            <a:r>
              <a:rPr lang="en-GB" sz="2800" dirty="0" err="1"/>
              <a:t>gynradd</a:t>
            </a:r>
            <a:r>
              <a:rPr lang="en-GB" sz="2800" dirty="0"/>
              <a:t> </a:t>
            </a:r>
            <a:r>
              <a:rPr lang="en-GB" sz="2800" dirty="0" err="1"/>
              <a:t>sy’n</a:t>
            </a:r>
            <a:r>
              <a:rPr lang="en-GB" sz="2800" dirty="0"/>
              <a:t> </a:t>
            </a:r>
            <a:r>
              <a:rPr lang="en-GB" sz="2800" dirty="0" err="1"/>
              <a:t>adlewyrchu</a:t>
            </a:r>
            <a:r>
              <a:rPr lang="en-GB" sz="2800" dirty="0"/>
              <a:t> </a:t>
            </a:r>
            <a:r>
              <a:rPr lang="en-GB" sz="2800" dirty="0" err="1"/>
              <a:t>ymgysylltiad</a:t>
            </a:r>
            <a:r>
              <a:rPr lang="en-GB" sz="2800" dirty="0"/>
              <a:t> </a:t>
            </a:r>
            <a:r>
              <a:rPr lang="en-GB" sz="2800" dirty="0" err="1"/>
              <a:t>datblygedig</a:t>
            </a:r>
            <a:r>
              <a:rPr lang="en-GB" sz="2800" dirty="0"/>
              <a:t> â </a:t>
            </a:r>
            <a:r>
              <a:rPr lang="en-GB" sz="2800" dirty="0" err="1"/>
              <a:t>chwricwlwm</a:t>
            </a:r>
            <a:r>
              <a:rPr lang="en-GB" sz="2800" dirty="0"/>
              <a:t> </a:t>
            </a:r>
            <a:r>
              <a:rPr lang="en-GB" sz="2800" dirty="0" err="1"/>
              <a:t>gyda</a:t>
            </a:r>
            <a:r>
              <a:rPr lang="en-GB" sz="2800" dirty="0"/>
              <a:t> </a:t>
            </a:r>
            <a:r>
              <a:rPr lang="en-GB" sz="2800" dirty="0" err="1"/>
              <a:t>manteision</a:t>
            </a:r>
            <a:r>
              <a:rPr lang="en-GB" sz="2800" dirty="0"/>
              <a:t> </a:t>
            </a:r>
            <a:r>
              <a:rPr lang="en-GB" sz="2800" dirty="0" err="1"/>
              <a:t>dysgu</a:t>
            </a:r>
            <a:r>
              <a:rPr lang="en-GB" sz="2800" dirty="0"/>
              <a:t> </a:t>
            </a:r>
            <a:r>
              <a:rPr lang="en-GB" sz="2800" dirty="0" err="1"/>
              <a:t>gweithredol</a:t>
            </a:r>
            <a:r>
              <a:rPr lang="en-GB" sz="2800" dirty="0"/>
              <a:t> ac </a:t>
            </a:r>
            <a:r>
              <a:rPr lang="en-GB" sz="2800" dirty="0" err="1"/>
              <a:t>amcanion</a:t>
            </a:r>
            <a:r>
              <a:rPr lang="en-GB" sz="2800" dirty="0"/>
              <a:t> </a:t>
            </a:r>
            <a:r>
              <a:rPr lang="en-GB" sz="2800" dirty="0" err="1"/>
              <a:t>dysgu</a:t>
            </a:r>
            <a:r>
              <a:rPr lang="en-GB" sz="2800" dirty="0"/>
              <a:t> </a:t>
            </a:r>
            <a:r>
              <a:rPr lang="en-GB" sz="2800" dirty="0" err="1"/>
              <a:t>annibynnol</a:t>
            </a:r>
            <a:r>
              <a:rPr lang="en-GB" sz="2800" dirty="0"/>
              <a:t> </a:t>
            </a:r>
            <a:r>
              <a:rPr lang="en-GB" sz="2800" dirty="0" err="1"/>
              <a:t>mewn</a:t>
            </a:r>
            <a:r>
              <a:rPr lang="en-GB" sz="2800" dirty="0"/>
              <a:t> </a:t>
            </a:r>
            <a:r>
              <a:rPr lang="en-GB" sz="2800" dirty="0" err="1"/>
              <a:t>ymarfer</a:t>
            </a:r>
            <a:endParaRPr lang="en-GB" sz="2800" dirty="0">
              <a:solidFill>
                <a:srgbClr val="FF0000"/>
              </a:solidFill>
            </a:endParaRPr>
          </a:p>
        </p:txBody>
      </p:sp>
      <p:sp>
        <p:nvSpPr>
          <p:cNvPr id="3" name="Content Placeholder 2"/>
          <p:cNvSpPr>
            <a:spLocks noGrp="1"/>
          </p:cNvSpPr>
          <p:nvPr>
            <p:ph idx="1"/>
          </p:nvPr>
        </p:nvSpPr>
        <p:spPr/>
        <p:txBody>
          <a:bodyPr/>
          <a:lstStyle/>
          <a:p>
            <a:r>
              <a:rPr lang="en-GB" b="1" dirty="0" smtClean="0"/>
              <a:t>Primary </a:t>
            </a:r>
            <a:r>
              <a:rPr lang="en-GB" b="1" dirty="0"/>
              <a:t>Science Teacher trust</a:t>
            </a:r>
          </a:p>
          <a:p>
            <a:pPr>
              <a:buFont typeface="Wingdings" panose="05000000000000000000" pitchFamily="2" charset="2"/>
              <a:buChar char="§"/>
            </a:pPr>
            <a:r>
              <a:rPr lang="en-GB" dirty="0" smtClean="0"/>
              <a:t> </a:t>
            </a:r>
            <a:r>
              <a:rPr lang="en-GB" dirty="0" err="1" smtClean="0"/>
              <a:t>Prosiect</a:t>
            </a:r>
            <a:r>
              <a:rPr lang="en-GB" dirty="0" smtClean="0"/>
              <a:t> “Bright </a:t>
            </a:r>
            <a:r>
              <a:rPr lang="en-GB" dirty="0"/>
              <a:t>Ideas</a:t>
            </a:r>
            <a:r>
              <a:rPr lang="en-GB" dirty="0" smtClean="0"/>
              <a:t>” </a:t>
            </a:r>
            <a:endParaRPr lang="en-GB" dirty="0"/>
          </a:p>
          <a:p>
            <a:pPr>
              <a:buFont typeface="Wingdings" panose="05000000000000000000" pitchFamily="2" charset="2"/>
              <a:buChar char="§"/>
            </a:pPr>
            <a:r>
              <a:rPr lang="en-GB" dirty="0"/>
              <a:t> </a:t>
            </a:r>
            <a:r>
              <a:rPr lang="en-GB" dirty="0" err="1" smtClean="0"/>
              <a:t>Prosiect</a:t>
            </a:r>
            <a:r>
              <a:rPr lang="en-GB" dirty="0" smtClean="0"/>
              <a:t> “Thinking</a:t>
            </a:r>
            <a:r>
              <a:rPr lang="en-GB" dirty="0"/>
              <a:t>, talking, doing science</a:t>
            </a:r>
            <a:r>
              <a:rPr lang="en-GB" dirty="0" smtClean="0"/>
              <a:t>” </a:t>
            </a:r>
            <a:endParaRPr lang="en-GB" dirty="0"/>
          </a:p>
          <a:p>
            <a:r>
              <a:rPr lang="en-GB" u="sng" dirty="0">
                <a:hlinkClick r:id="rId2"/>
              </a:rPr>
              <a:t>https://pstt.org.uk/resources/curriculum-materials</a:t>
            </a:r>
            <a:endParaRPr lang="en-GB" dirty="0"/>
          </a:p>
          <a:p>
            <a:r>
              <a:rPr lang="en-GB" u="sng" dirty="0">
                <a:hlinkClick r:id="rId3"/>
              </a:rPr>
              <a:t>https://pstt.org.uk/</a:t>
            </a:r>
            <a:endParaRPr lang="en-GB" u="sng" dirty="0"/>
          </a:p>
          <a:p>
            <a:pPr>
              <a:buFont typeface="Wingdings" panose="05000000000000000000" pitchFamily="2" charset="2"/>
              <a:buChar char="§"/>
            </a:pPr>
            <a:r>
              <a:rPr lang="en-GB" dirty="0" smtClean="0"/>
              <a:t> The </a:t>
            </a:r>
            <a:r>
              <a:rPr lang="en-GB" dirty="0" smtClean="0"/>
              <a:t>Crunch</a:t>
            </a:r>
          </a:p>
          <a:p>
            <a:pPr>
              <a:buFont typeface="Wingdings" panose="05000000000000000000" pitchFamily="2" charset="2"/>
              <a:buChar char="§"/>
            </a:pPr>
            <a:r>
              <a:rPr lang="en-GB" dirty="0" smtClean="0"/>
              <a:t> </a:t>
            </a:r>
            <a:r>
              <a:rPr lang="en-GB" dirty="0" err="1" smtClean="0"/>
              <a:t>Explorify</a:t>
            </a:r>
            <a:endParaRPr lang="en-GB" dirty="0" smtClean="0"/>
          </a:p>
          <a:p>
            <a:pPr marL="0" indent="0">
              <a:buNone/>
            </a:pPr>
            <a:r>
              <a:rPr lang="en-GB" dirty="0">
                <a:hlinkClick r:id="rId4"/>
              </a:rPr>
              <a:t>https://explorify.wellcome.ac.uk</a:t>
            </a:r>
            <a:r>
              <a:rPr lang="en-GB" dirty="0" smtClean="0">
                <a:hlinkClick r:id="rId4"/>
              </a:rPr>
              <a:t>/</a:t>
            </a:r>
            <a:endParaRPr lang="en-GB" dirty="0" smtClean="0"/>
          </a:p>
          <a:p>
            <a:pPr marL="0" indent="0">
              <a:buNone/>
            </a:pPr>
            <a:endParaRPr lang="en-GB" dirty="0"/>
          </a:p>
        </p:txBody>
      </p:sp>
    </p:spTree>
    <p:extLst>
      <p:ext uri="{BB962C8B-B14F-4D97-AF65-F5344CB8AC3E}">
        <p14:creationId xmlns:p14="http://schemas.microsoft.com/office/powerpoint/2010/main" val="236951811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Gweithgareddau“The</a:t>
            </a:r>
            <a:r>
              <a:rPr lang="en-GB" dirty="0" smtClean="0"/>
              <a:t> Crunch” </a:t>
            </a:r>
            <a:endParaRPr lang="en-GB" dirty="0"/>
          </a:p>
        </p:txBody>
      </p:sp>
      <p:sp>
        <p:nvSpPr>
          <p:cNvPr id="3" name="Content Placeholder 2"/>
          <p:cNvSpPr>
            <a:spLocks noGrp="1"/>
          </p:cNvSpPr>
          <p:nvPr>
            <p:ph idx="1"/>
          </p:nvPr>
        </p:nvSpPr>
        <p:spPr/>
        <p:txBody>
          <a:bodyPr/>
          <a:lstStyle/>
          <a:p>
            <a:r>
              <a:rPr lang="en-GB" dirty="0" err="1" smtClean="0"/>
              <a:t>Enghraifft</a:t>
            </a:r>
            <a:r>
              <a:rPr lang="en-GB" dirty="0" smtClean="0"/>
              <a:t>/ </a:t>
            </a:r>
            <a:r>
              <a:rPr lang="en-GB" dirty="0" err="1" smtClean="0"/>
              <a:t>Pecyn</a:t>
            </a:r>
            <a:endParaRPr lang="en-GB" dirty="0" smtClean="0"/>
          </a:p>
          <a:p>
            <a:r>
              <a:rPr lang="en-GB" b="1" u="sng" dirty="0" smtClean="0">
                <a:hlinkClick r:id="rId2"/>
              </a:rPr>
              <a:t>thecrunch.wellcome.ac.uk/schools</a:t>
            </a:r>
            <a:endParaRPr lang="en-GB" dirty="0" smtClean="0"/>
          </a:p>
          <a:p>
            <a:pPr>
              <a:buFont typeface="Wingdings" panose="05000000000000000000" pitchFamily="2" charset="2"/>
              <a:buChar char="§"/>
            </a:pPr>
            <a:r>
              <a:rPr lang="en-GB" dirty="0" smtClean="0"/>
              <a:t> </a:t>
            </a:r>
            <a:r>
              <a:rPr lang="en-GB" dirty="0" err="1" smtClean="0"/>
              <a:t>Cefndir</a:t>
            </a:r>
            <a:endParaRPr lang="en-GB" dirty="0" smtClean="0"/>
          </a:p>
          <a:p>
            <a:pPr>
              <a:buFont typeface="Wingdings" panose="05000000000000000000" pitchFamily="2" charset="2"/>
              <a:buChar char="§"/>
            </a:pPr>
            <a:r>
              <a:rPr lang="en-GB" dirty="0"/>
              <a:t> </a:t>
            </a:r>
            <a:r>
              <a:rPr lang="en-GB" dirty="0" smtClean="0"/>
              <a:t>“Flying Fruit” </a:t>
            </a:r>
            <a:r>
              <a:rPr lang="en-GB" dirty="0" err="1" smtClean="0"/>
              <a:t>Cyfnod</a:t>
            </a:r>
            <a:r>
              <a:rPr lang="en-GB" dirty="0" smtClean="0"/>
              <a:t> Sylfaen</a:t>
            </a:r>
          </a:p>
          <a:p>
            <a:pPr>
              <a:buFont typeface="Wingdings" panose="05000000000000000000" pitchFamily="2" charset="2"/>
              <a:buChar char="§"/>
            </a:pPr>
            <a:r>
              <a:rPr lang="en-GB" dirty="0" smtClean="0"/>
              <a:t> </a:t>
            </a:r>
            <a:r>
              <a:rPr lang="en-GB" dirty="0" err="1" smtClean="0"/>
              <a:t>Adnoddau</a:t>
            </a:r>
            <a:r>
              <a:rPr lang="en-GB" dirty="0" smtClean="0"/>
              <a:t> </a:t>
            </a:r>
            <a:r>
              <a:rPr lang="en-GB" dirty="0" err="1" smtClean="0"/>
              <a:t>Cymraeg</a:t>
            </a:r>
            <a:r>
              <a:rPr lang="en-GB" dirty="0" smtClean="0"/>
              <a:t> </a:t>
            </a:r>
            <a:r>
              <a:rPr lang="en-GB" dirty="0" err="1" smtClean="0"/>
              <a:t>ar</a:t>
            </a:r>
            <a:r>
              <a:rPr lang="en-GB" dirty="0" smtClean="0"/>
              <a:t> </a:t>
            </a:r>
            <a:r>
              <a:rPr lang="en-GB" dirty="0" err="1" smtClean="0"/>
              <a:t>gael</a:t>
            </a:r>
            <a:endParaRPr lang="en-GB" dirty="0" smtClean="0"/>
          </a:p>
          <a:p>
            <a:pPr marL="0" indent="0">
              <a:buNone/>
            </a:pPr>
            <a:r>
              <a:rPr lang="en-US" b="1" i="1" dirty="0" err="1" smtClean="0"/>
              <a:t>Fidio</a:t>
            </a:r>
            <a:r>
              <a:rPr lang="en-US" b="1" i="1" dirty="0" smtClean="0"/>
              <a:t>/</a:t>
            </a:r>
            <a:r>
              <a:rPr lang="en-US" b="1" i="1" dirty="0" err="1" smtClean="0"/>
              <a:t>maethiad</a:t>
            </a:r>
            <a:r>
              <a:rPr lang="en-US" b="1" i="1" dirty="0" smtClean="0"/>
              <a:t>:</a:t>
            </a:r>
            <a:endParaRPr lang="en-US" b="1" i="1" dirty="0"/>
          </a:p>
          <a:p>
            <a:r>
              <a:rPr lang="en-GB" b="1" i="1" dirty="0">
                <a:hlinkClick r:id="rId3"/>
              </a:rPr>
              <a:t>https://www.youtube.com/watch?v=IQ-yJPnRxOM</a:t>
            </a:r>
            <a:endParaRPr lang="en-GB" b="1" i="1" dirty="0"/>
          </a:p>
          <a:p>
            <a:pPr>
              <a:buFont typeface="Wingdings" panose="05000000000000000000" pitchFamily="2" charset="2"/>
              <a:buChar char="§"/>
            </a:pPr>
            <a:r>
              <a:rPr lang="en-GB" dirty="0" smtClean="0"/>
              <a:t> </a:t>
            </a:r>
            <a:r>
              <a:rPr lang="en-GB" dirty="0" err="1" smtClean="0"/>
              <a:t>Sut</a:t>
            </a:r>
            <a:r>
              <a:rPr lang="en-GB" dirty="0" smtClean="0"/>
              <a:t> y </a:t>
            </a:r>
            <a:r>
              <a:rPr lang="en-GB" dirty="0" err="1" smtClean="0"/>
              <a:t>gellir</a:t>
            </a:r>
            <a:r>
              <a:rPr lang="en-GB" dirty="0" smtClean="0"/>
              <a:t> </a:t>
            </a:r>
            <a:r>
              <a:rPr lang="en-GB" dirty="0" err="1" smtClean="0"/>
              <a:t>defnyddio</a:t>
            </a:r>
            <a:r>
              <a:rPr lang="en-GB" dirty="0" smtClean="0"/>
              <a:t> </a:t>
            </a:r>
            <a:r>
              <a:rPr lang="en-GB" dirty="0" err="1" smtClean="0"/>
              <a:t>hwn</a:t>
            </a:r>
            <a:r>
              <a:rPr lang="en-GB" dirty="0" smtClean="0"/>
              <a:t> </a:t>
            </a:r>
            <a:r>
              <a:rPr lang="en-GB" dirty="0" err="1" smtClean="0"/>
              <a:t>mewn</a:t>
            </a:r>
            <a:r>
              <a:rPr lang="en-GB" dirty="0" smtClean="0"/>
              <a:t> </a:t>
            </a:r>
            <a:r>
              <a:rPr lang="en-GB" dirty="0" err="1" smtClean="0"/>
              <a:t>cyd-destun</a:t>
            </a:r>
            <a:r>
              <a:rPr lang="en-GB" dirty="0" smtClean="0"/>
              <a:t> DSY?</a:t>
            </a:r>
            <a:endParaRPr lang="en-GB" dirty="0"/>
          </a:p>
        </p:txBody>
      </p:sp>
    </p:spTree>
    <p:extLst>
      <p:ext uri="{BB962C8B-B14F-4D97-AF65-F5344CB8AC3E}">
        <p14:creationId xmlns:p14="http://schemas.microsoft.com/office/powerpoint/2010/main" val="97391127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Gweler</a:t>
            </a:r>
            <a:r>
              <a:rPr lang="en-GB" dirty="0" smtClean="0"/>
              <a:t> y </a:t>
            </a:r>
            <a:r>
              <a:rPr lang="en-GB" dirty="0" err="1" smtClean="0"/>
              <a:t>pecyn</a:t>
            </a:r>
            <a:r>
              <a:rPr lang="en-GB" dirty="0" smtClean="0"/>
              <a:t> am:</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Manau</a:t>
            </a:r>
            <a:r>
              <a:rPr lang="en-GB" dirty="0" smtClean="0"/>
              <a:t> </a:t>
            </a:r>
            <a:r>
              <a:rPr lang="en-GB" dirty="0" err="1" smtClean="0"/>
              <a:t>cychwyn</a:t>
            </a:r>
            <a:r>
              <a:rPr lang="en-GB" dirty="0" smtClean="0"/>
              <a:t> am:</a:t>
            </a:r>
          </a:p>
          <a:p>
            <a:pPr>
              <a:buFont typeface="Wingdings" panose="05000000000000000000" pitchFamily="2" charset="2"/>
              <a:buChar char="§"/>
            </a:pPr>
            <a:r>
              <a:rPr lang="en-GB" dirty="0" err="1" smtClean="0">
                <a:solidFill>
                  <a:srgbClr val="FF0000"/>
                </a:solidFill>
              </a:rPr>
              <a:t>Ymchwil</a:t>
            </a:r>
            <a:endParaRPr lang="en-GB" dirty="0" smtClean="0">
              <a:solidFill>
                <a:srgbClr val="FF0000"/>
              </a:solidFill>
            </a:endParaRPr>
          </a:p>
          <a:p>
            <a:pPr>
              <a:buFont typeface="Wingdings" panose="05000000000000000000" pitchFamily="2" charset="2"/>
              <a:buChar char="§"/>
            </a:pPr>
            <a:r>
              <a:rPr lang="en-GB" dirty="0" err="1" smtClean="0">
                <a:solidFill>
                  <a:srgbClr val="FF0000"/>
                </a:solidFill>
              </a:rPr>
              <a:t>Chwilio</a:t>
            </a:r>
            <a:r>
              <a:rPr lang="en-GB" dirty="0" smtClean="0">
                <a:solidFill>
                  <a:srgbClr val="FF0000"/>
                </a:solidFill>
              </a:rPr>
              <a:t> am </a:t>
            </a:r>
            <a:r>
              <a:rPr lang="en-GB" dirty="0" err="1" smtClean="0">
                <a:solidFill>
                  <a:srgbClr val="FF0000"/>
                </a:solidFill>
              </a:rPr>
              <a:t>batrymau</a:t>
            </a:r>
            <a:endParaRPr lang="en-GB" dirty="0" smtClean="0">
              <a:solidFill>
                <a:srgbClr val="FF0000"/>
              </a:solidFill>
            </a:endParaRPr>
          </a:p>
          <a:p>
            <a:pPr>
              <a:buFont typeface="Wingdings" panose="05000000000000000000" pitchFamily="2" charset="2"/>
              <a:buChar char="§"/>
            </a:pPr>
            <a:r>
              <a:rPr lang="en-GB" dirty="0" err="1" smtClean="0">
                <a:solidFill>
                  <a:srgbClr val="FF0000"/>
                </a:solidFill>
              </a:rPr>
              <a:t>Arsylwi</a:t>
            </a:r>
            <a:r>
              <a:rPr lang="en-GB" dirty="0" smtClean="0">
                <a:solidFill>
                  <a:srgbClr val="FF0000"/>
                </a:solidFill>
              </a:rPr>
              <a:t> </a:t>
            </a:r>
            <a:r>
              <a:rPr lang="en-GB" dirty="0" err="1" smtClean="0">
                <a:solidFill>
                  <a:srgbClr val="FF0000"/>
                </a:solidFill>
              </a:rPr>
              <a:t>dros</a:t>
            </a:r>
            <a:r>
              <a:rPr lang="en-GB" dirty="0" smtClean="0">
                <a:solidFill>
                  <a:srgbClr val="FF0000"/>
                </a:solidFill>
              </a:rPr>
              <a:t> </a:t>
            </a:r>
            <a:r>
              <a:rPr lang="en-GB" dirty="0" err="1" smtClean="0">
                <a:solidFill>
                  <a:srgbClr val="FF0000"/>
                </a:solidFill>
              </a:rPr>
              <a:t>amser</a:t>
            </a:r>
            <a:endParaRPr lang="en-GB" dirty="0" smtClean="0">
              <a:solidFill>
                <a:srgbClr val="FF0000"/>
              </a:solidFill>
            </a:endParaRPr>
          </a:p>
          <a:p>
            <a:pPr>
              <a:buFont typeface="Wingdings" panose="05000000000000000000" pitchFamily="2" charset="2"/>
              <a:buChar char="§"/>
            </a:pPr>
            <a:r>
              <a:rPr lang="en-GB" dirty="0" err="1" smtClean="0">
                <a:solidFill>
                  <a:srgbClr val="FF0000"/>
                </a:solidFill>
              </a:rPr>
              <a:t>Dosbarthu</a:t>
            </a:r>
            <a:r>
              <a:rPr lang="en-GB" dirty="0" smtClean="0">
                <a:solidFill>
                  <a:srgbClr val="FF0000"/>
                </a:solidFill>
              </a:rPr>
              <a:t> ac </a:t>
            </a:r>
            <a:r>
              <a:rPr lang="en-GB" dirty="0" err="1" smtClean="0">
                <a:solidFill>
                  <a:srgbClr val="FF0000"/>
                </a:solidFill>
              </a:rPr>
              <a:t>adnabod</a:t>
            </a:r>
            <a:endParaRPr lang="en-GB" dirty="0" smtClean="0">
              <a:solidFill>
                <a:srgbClr val="FF0000"/>
              </a:solidFill>
            </a:endParaRPr>
          </a:p>
          <a:p>
            <a:pPr>
              <a:buFont typeface="Wingdings" panose="05000000000000000000" pitchFamily="2" charset="2"/>
              <a:buChar char="§"/>
            </a:pPr>
            <a:r>
              <a:rPr lang="en-GB" dirty="0" err="1" smtClean="0">
                <a:solidFill>
                  <a:srgbClr val="FF0000"/>
                </a:solidFill>
              </a:rPr>
              <a:t>Prawf</a:t>
            </a:r>
            <a:r>
              <a:rPr lang="en-GB" dirty="0" smtClean="0">
                <a:solidFill>
                  <a:srgbClr val="FF0000"/>
                </a:solidFill>
              </a:rPr>
              <a:t> </a:t>
            </a:r>
            <a:r>
              <a:rPr lang="en-GB" dirty="0" err="1" smtClean="0">
                <a:solidFill>
                  <a:srgbClr val="FF0000"/>
                </a:solidFill>
              </a:rPr>
              <a:t>teg</a:t>
            </a:r>
            <a:endParaRPr lang="en-GB" dirty="0" smtClean="0">
              <a:solidFill>
                <a:srgbClr val="FF0000"/>
              </a:solidFill>
            </a:endParaRPr>
          </a:p>
          <a:p>
            <a:pPr>
              <a:buFont typeface="Wingdings" panose="05000000000000000000" pitchFamily="2" charset="2"/>
              <a:buChar char="§"/>
            </a:pPr>
            <a:r>
              <a:rPr lang="en-GB" dirty="0" err="1" smtClean="0">
                <a:solidFill>
                  <a:srgbClr val="FF0000"/>
                </a:solidFill>
              </a:rPr>
              <a:t>Syniadau</a:t>
            </a:r>
            <a:r>
              <a:rPr lang="en-GB" dirty="0" smtClean="0">
                <a:solidFill>
                  <a:srgbClr val="FF0000"/>
                </a:solidFill>
              </a:rPr>
              <a:t> </a:t>
            </a:r>
            <a:r>
              <a:rPr lang="en-GB" dirty="0" err="1" smtClean="0">
                <a:solidFill>
                  <a:srgbClr val="FF0000"/>
                </a:solidFill>
              </a:rPr>
              <a:t>eraill</a:t>
            </a:r>
            <a:r>
              <a:rPr lang="en-GB" dirty="0" smtClean="0">
                <a:solidFill>
                  <a:srgbClr val="FF0000"/>
                </a:solidFill>
              </a:rPr>
              <a:t> </a:t>
            </a:r>
            <a:r>
              <a:rPr lang="en-GB" dirty="0" err="1" smtClean="0">
                <a:solidFill>
                  <a:srgbClr val="FF0000"/>
                </a:solidFill>
              </a:rPr>
              <a:t>i</a:t>
            </a:r>
            <a:r>
              <a:rPr lang="en-GB" dirty="0" smtClean="0">
                <a:solidFill>
                  <a:srgbClr val="FF0000"/>
                </a:solidFill>
              </a:rPr>
              <a:t> </a:t>
            </a:r>
            <a:r>
              <a:rPr lang="en-GB" dirty="0" err="1" smtClean="0">
                <a:solidFill>
                  <a:srgbClr val="FF0000"/>
                </a:solidFill>
              </a:rPr>
              <a:t>echdynnu</a:t>
            </a:r>
            <a:r>
              <a:rPr lang="en-GB" dirty="0" smtClean="0">
                <a:solidFill>
                  <a:srgbClr val="FF0000"/>
                </a:solidFill>
              </a:rPr>
              <a:t> </a:t>
            </a:r>
            <a:r>
              <a:rPr lang="en-GB" dirty="0" err="1" smtClean="0">
                <a:solidFill>
                  <a:srgbClr val="FF0000"/>
                </a:solidFill>
              </a:rPr>
              <a:t>syniadau</a:t>
            </a:r>
            <a:r>
              <a:rPr lang="en-GB" dirty="0" smtClean="0">
                <a:solidFill>
                  <a:srgbClr val="FF0000"/>
                </a:solidFill>
              </a:rPr>
              <a:t> plant ac </a:t>
            </a:r>
            <a:r>
              <a:rPr lang="en-GB" dirty="0" err="1" smtClean="0">
                <a:solidFill>
                  <a:srgbClr val="FF0000"/>
                </a:solidFill>
              </a:rPr>
              <a:t>i</a:t>
            </a:r>
            <a:r>
              <a:rPr lang="en-GB" dirty="0" smtClean="0">
                <a:solidFill>
                  <a:srgbClr val="FF0000"/>
                </a:solidFill>
              </a:rPr>
              <a:t> </a:t>
            </a:r>
            <a:r>
              <a:rPr lang="en-GB" dirty="0" err="1" smtClean="0">
                <a:solidFill>
                  <a:srgbClr val="FF0000"/>
                </a:solidFill>
              </a:rPr>
              <a:t>hyrwyddo</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meddwl</a:t>
            </a:r>
            <a:r>
              <a:rPr lang="en-GB" dirty="0" smtClean="0">
                <a:solidFill>
                  <a:srgbClr val="FF0000"/>
                </a:solidFill>
              </a:rPr>
              <a:t>, </a:t>
            </a:r>
            <a:r>
              <a:rPr lang="en-GB" dirty="0" err="1" smtClean="0">
                <a:solidFill>
                  <a:srgbClr val="FF0000"/>
                </a:solidFill>
              </a:rPr>
              <a:t>siarad</a:t>
            </a:r>
            <a:r>
              <a:rPr lang="en-GB" dirty="0" smtClean="0">
                <a:solidFill>
                  <a:srgbClr val="FF0000"/>
                </a:solidFill>
              </a:rPr>
              <a:t> a </a:t>
            </a:r>
            <a:r>
              <a:rPr lang="en-GB" dirty="0" err="1" smtClean="0">
                <a:solidFill>
                  <a:srgbClr val="FF0000"/>
                </a:solidFill>
              </a:rPr>
              <a:t>gwneud</a:t>
            </a:r>
            <a:endParaRPr lang="en-GB" dirty="0">
              <a:solidFill>
                <a:srgbClr val="FF0000"/>
              </a:solidFill>
            </a:endParaRPr>
          </a:p>
        </p:txBody>
      </p:sp>
    </p:spTree>
    <p:extLst>
      <p:ext uri="{BB962C8B-B14F-4D97-AF65-F5344CB8AC3E}">
        <p14:creationId xmlns:p14="http://schemas.microsoft.com/office/powerpoint/2010/main" val="17028802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Theori </a:t>
            </a:r>
            <a:r>
              <a:rPr lang="en-GB" dirty="0" err="1"/>
              <a:t>mewn</a:t>
            </a:r>
            <a:r>
              <a:rPr lang="en-GB" dirty="0"/>
              <a:t> </a:t>
            </a:r>
            <a:r>
              <a:rPr lang="en-GB" dirty="0" err="1"/>
              <a:t>i</a:t>
            </a:r>
            <a:r>
              <a:rPr lang="en-GB" dirty="0"/>
              <a:t> </a:t>
            </a:r>
            <a:r>
              <a:rPr lang="en-GB" dirty="0" err="1"/>
              <a:t>ymarfer</a:t>
            </a:r>
            <a:r>
              <a:rPr lang="en-GB" dirty="0"/>
              <a:t> - Primary Science Teacher trust</a:t>
            </a:r>
          </a:p>
        </p:txBody>
      </p:sp>
      <p:sp>
        <p:nvSpPr>
          <p:cNvPr id="3" name="Content Placeholder 2"/>
          <p:cNvSpPr>
            <a:spLocks noGrp="1"/>
          </p:cNvSpPr>
          <p:nvPr>
            <p:ph idx="1"/>
          </p:nvPr>
        </p:nvSpPr>
        <p:spPr/>
        <p:txBody>
          <a:bodyPr/>
          <a:lstStyle/>
          <a:p>
            <a:endParaRPr lang="en-GB" dirty="0" smtClean="0"/>
          </a:p>
          <a:p>
            <a:r>
              <a:rPr lang="en-GB" dirty="0" smtClean="0"/>
              <a:t>“Bright Ideas”</a:t>
            </a:r>
          </a:p>
          <a:p>
            <a:r>
              <a:rPr lang="en-GB" dirty="0" smtClean="0"/>
              <a:t>“Thinking, talking, doing science”</a:t>
            </a:r>
          </a:p>
          <a:p>
            <a:r>
              <a:rPr lang="en-GB" u="sng" dirty="0">
                <a:hlinkClick r:id="rId2"/>
              </a:rPr>
              <a:t>https://pstt.org.uk/resources/curriculum-materials</a:t>
            </a:r>
            <a:endParaRPr lang="en-GB" dirty="0"/>
          </a:p>
          <a:p>
            <a:r>
              <a:rPr lang="en-GB" u="sng" dirty="0">
                <a:hlinkClick r:id="rId3"/>
              </a:rPr>
              <a:t>https://pstt.org.uk/</a:t>
            </a:r>
            <a:endParaRPr lang="en-GB" u="sng" dirty="0"/>
          </a:p>
          <a:p>
            <a:endParaRPr lang="en-GB" dirty="0"/>
          </a:p>
        </p:txBody>
      </p:sp>
    </p:spTree>
    <p:extLst>
      <p:ext uri="{BB962C8B-B14F-4D97-AF65-F5344CB8AC3E}">
        <p14:creationId xmlns:p14="http://schemas.microsoft.com/office/powerpoint/2010/main" val="325642030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0061" y="453081"/>
            <a:ext cx="10031104" cy="1262448"/>
          </a:xfrm>
        </p:spPr>
        <p:txBody>
          <a:bodyPr>
            <a:noAutofit/>
          </a:bodyPr>
          <a:lstStyle/>
          <a:p>
            <a:r>
              <a:rPr lang="en-GB" sz="2800" b="1" dirty="0" err="1" smtClean="0">
                <a:solidFill>
                  <a:schemeClr val="tx1"/>
                </a:solidFill>
              </a:rPr>
              <a:t>Prosiect</a:t>
            </a:r>
            <a:r>
              <a:rPr lang="en-GB" sz="2800" b="1" dirty="0" smtClean="0">
                <a:solidFill>
                  <a:schemeClr val="tx1"/>
                </a:solidFill>
              </a:rPr>
              <a:t> </a:t>
            </a:r>
            <a:r>
              <a:rPr lang="en-GB" sz="2800" dirty="0" smtClean="0">
                <a:solidFill>
                  <a:schemeClr val="tx1"/>
                </a:solidFill>
              </a:rPr>
              <a:t>= Oxford Brookes University Conceptual Challenge in Primary Science Astra Zeneca (now PSTT) funded project (2002 – 2004)</a:t>
            </a:r>
            <a:endParaRPr lang="en-GB" sz="2800" dirty="0">
              <a:solidFill>
                <a:schemeClr val="tx1"/>
              </a:solidFill>
            </a:endParaRPr>
          </a:p>
        </p:txBody>
      </p:sp>
      <p:sp>
        <p:nvSpPr>
          <p:cNvPr id="3" name="Content Placeholder 2"/>
          <p:cNvSpPr>
            <a:spLocks noGrp="1"/>
          </p:cNvSpPr>
          <p:nvPr>
            <p:ph idx="1"/>
          </p:nvPr>
        </p:nvSpPr>
        <p:spPr>
          <a:xfrm>
            <a:off x="1160061" y="1860884"/>
            <a:ext cx="10311600" cy="4050338"/>
          </a:xfrm>
        </p:spPr>
        <p:txBody>
          <a:bodyPr>
            <a:normAutofit fontScale="85000" lnSpcReduction="20000"/>
          </a:bodyPr>
          <a:lstStyle/>
          <a:p>
            <a:r>
              <a:rPr lang="en-GB" dirty="0" err="1" smtClean="0">
                <a:solidFill>
                  <a:schemeClr val="tx1"/>
                </a:solidFill>
              </a:rPr>
              <a:t>Canlyniadau’r</a:t>
            </a:r>
            <a:r>
              <a:rPr lang="en-GB" dirty="0" smtClean="0">
                <a:solidFill>
                  <a:schemeClr val="tx1"/>
                </a:solidFill>
              </a:rPr>
              <a:t> </a:t>
            </a:r>
            <a:r>
              <a:rPr lang="en-GB" dirty="0" err="1" smtClean="0">
                <a:solidFill>
                  <a:schemeClr val="tx1"/>
                </a:solidFill>
              </a:rPr>
              <a:t>prosiect</a:t>
            </a:r>
            <a:endParaRPr lang="en-GB" dirty="0">
              <a:solidFill>
                <a:schemeClr val="tx1"/>
              </a:solidFill>
            </a:endParaRPr>
          </a:p>
          <a:p>
            <a:pPr>
              <a:buFont typeface="Wingdings" panose="05000000000000000000" pitchFamily="2" charset="2"/>
              <a:buChar char="§"/>
            </a:pPr>
            <a:r>
              <a:rPr lang="en-GB" dirty="0" smtClean="0">
                <a:solidFill>
                  <a:srgbClr val="FF0000"/>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bwyslais</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feddwl</a:t>
            </a:r>
            <a:r>
              <a:rPr lang="en-GB" b="1" dirty="0" smtClean="0">
                <a:solidFill>
                  <a:schemeClr val="tx1"/>
                </a:solidFill>
              </a:rPr>
              <a:t> </a:t>
            </a:r>
            <a:r>
              <a:rPr lang="en-GB" b="1" dirty="0" err="1" smtClean="0">
                <a:solidFill>
                  <a:schemeClr val="tx1"/>
                </a:solidFill>
              </a:rPr>
              <a:t>annibynnol</a:t>
            </a:r>
            <a:r>
              <a:rPr lang="en-GB" b="1" dirty="0" smtClean="0">
                <a:solidFill>
                  <a:schemeClr val="tx1"/>
                </a:solidFill>
              </a:rPr>
              <a:t> plant am </a:t>
            </a:r>
            <a:r>
              <a:rPr lang="en-GB" b="1" dirty="0" err="1" smtClean="0">
                <a:solidFill>
                  <a:schemeClr val="tx1"/>
                </a:solidFill>
              </a:rPr>
              <a:t>wyddoniaeth</a:t>
            </a:r>
            <a:r>
              <a:rPr lang="en-GB" b="1" dirty="0" smtClean="0">
                <a:solidFill>
                  <a:schemeClr val="tx1"/>
                </a:solidFill>
              </a:rPr>
              <a:t> </a:t>
            </a:r>
          </a:p>
          <a:p>
            <a:pPr marL="0" indent="0">
              <a:buNone/>
            </a:pPr>
            <a:r>
              <a:rPr lang="en-GB" dirty="0" smtClean="0">
                <a:solidFill>
                  <a:schemeClr val="tx1"/>
                </a:solidFill>
              </a:rPr>
              <a:t>More emphasis on pupils’ independent scientific thinking</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drafod</a:t>
            </a:r>
            <a:r>
              <a:rPr lang="en-GB" b="1" dirty="0" smtClean="0">
                <a:solidFill>
                  <a:schemeClr val="tx1"/>
                </a:solidFill>
              </a:rPr>
              <a:t> </a:t>
            </a:r>
            <a:r>
              <a:rPr lang="en-GB" b="1" dirty="0" err="1" smtClean="0">
                <a:solidFill>
                  <a:schemeClr val="tx1"/>
                </a:solidFill>
              </a:rPr>
              <a:t>syniadau</a:t>
            </a:r>
            <a:r>
              <a:rPr lang="en-GB" b="1" dirty="0" smtClean="0">
                <a:solidFill>
                  <a:schemeClr val="tx1"/>
                </a:solidFill>
              </a:rPr>
              <a:t> </a:t>
            </a:r>
            <a:r>
              <a:rPr lang="en-GB" b="1" dirty="0" err="1" smtClean="0">
                <a:solidFill>
                  <a:schemeClr val="tx1"/>
                </a:solidFill>
              </a:rPr>
              <a:t>gwyddonol</a:t>
            </a:r>
            <a:r>
              <a:rPr lang="en-GB" b="1" dirty="0" smtClean="0">
                <a:solidFill>
                  <a:schemeClr val="tx1"/>
                </a:solidFill>
              </a:rPr>
              <a:t> y plant</a:t>
            </a:r>
          </a:p>
          <a:p>
            <a:pPr marL="0" indent="0">
              <a:buNone/>
            </a:pPr>
            <a:r>
              <a:rPr lang="en-GB" dirty="0" smtClean="0">
                <a:solidFill>
                  <a:schemeClr val="tx1"/>
                </a:solidFill>
              </a:rPr>
              <a:t>Increased time on discussion of scientific ideas</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Llai</a:t>
            </a:r>
            <a:r>
              <a:rPr lang="en-GB" b="1" dirty="0" smtClean="0">
                <a:solidFill>
                  <a:schemeClr val="tx1"/>
                </a:solidFill>
              </a:rPr>
              <a:t> o </a:t>
            </a:r>
            <a:r>
              <a:rPr lang="en-GB" b="1" dirty="0" err="1" smtClean="0">
                <a:solidFill>
                  <a:schemeClr val="tx1"/>
                </a:solidFill>
              </a:rPr>
              <a:t>ysgrifennu</a:t>
            </a:r>
            <a:r>
              <a:rPr lang="en-GB" b="1" dirty="0" smtClean="0">
                <a:solidFill>
                  <a:schemeClr val="tx1"/>
                </a:solidFill>
              </a:rPr>
              <a:t> </a:t>
            </a:r>
            <a:r>
              <a:rPr lang="en-GB" b="1" dirty="0" err="1" smtClean="0">
                <a:solidFill>
                  <a:schemeClr val="tx1"/>
                </a:solidFill>
              </a:rPr>
              <a:t>ond</a:t>
            </a:r>
            <a:r>
              <a:rPr lang="en-GB" b="1" dirty="0" smtClean="0">
                <a:solidFill>
                  <a:schemeClr val="tx1"/>
                </a:solidFill>
              </a:rPr>
              <a:t> </a:t>
            </a:r>
            <a:r>
              <a:rPr lang="en-GB" b="1" dirty="0" err="1" smtClean="0">
                <a:solidFill>
                  <a:schemeClr val="tx1"/>
                </a:solidFill>
              </a:rPr>
              <a:t>gwell</a:t>
            </a:r>
            <a:r>
              <a:rPr lang="en-GB" b="1" dirty="0" smtClean="0">
                <a:solidFill>
                  <a:schemeClr val="tx1"/>
                </a:solidFill>
              </a:rPr>
              <a:t> </a:t>
            </a:r>
            <a:r>
              <a:rPr lang="en-GB" b="1" dirty="0" err="1" smtClean="0">
                <a:solidFill>
                  <a:schemeClr val="tx1"/>
                </a:solidFill>
              </a:rPr>
              <a:t>safon</a:t>
            </a:r>
            <a:r>
              <a:rPr lang="en-GB" b="1" dirty="0" smtClean="0">
                <a:solidFill>
                  <a:schemeClr val="tx1"/>
                </a:solidFill>
              </a:rPr>
              <a:t> </a:t>
            </a:r>
          </a:p>
          <a:p>
            <a:pPr marL="0" indent="0">
              <a:buNone/>
            </a:pPr>
            <a:r>
              <a:rPr lang="en-GB" dirty="0" smtClean="0">
                <a:solidFill>
                  <a:schemeClr val="tx1"/>
                </a:solidFill>
              </a:rPr>
              <a:t>Less but better writing</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gyfer</a:t>
            </a:r>
            <a:r>
              <a:rPr lang="en-GB" b="1" dirty="0" smtClean="0">
                <a:solidFill>
                  <a:schemeClr val="tx1"/>
                </a:solidFill>
              </a:rPr>
              <a:t> </a:t>
            </a:r>
            <a:r>
              <a:rPr lang="en-GB" b="1" dirty="0" err="1" smtClean="0">
                <a:solidFill>
                  <a:schemeClr val="tx1"/>
                </a:solidFill>
              </a:rPr>
              <a:t>gweithgareddau</a:t>
            </a:r>
            <a:r>
              <a:rPr lang="en-GB" b="1" dirty="0" smtClean="0">
                <a:solidFill>
                  <a:schemeClr val="tx1"/>
                </a:solidFill>
              </a:rPr>
              <a:t> </a:t>
            </a:r>
            <a:r>
              <a:rPr lang="en-GB" b="1" dirty="0" err="1" smtClean="0">
                <a:solidFill>
                  <a:schemeClr val="tx1"/>
                </a:solidFill>
              </a:rPr>
              <a:t>ymholi</a:t>
            </a:r>
            <a:r>
              <a:rPr lang="en-GB" b="1" dirty="0" smtClean="0">
                <a:solidFill>
                  <a:schemeClr val="tx1"/>
                </a:solidFill>
              </a:rPr>
              <a:t> </a:t>
            </a:r>
            <a:r>
              <a:rPr lang="en-GB" b="1" dirty="0" err="1" smtClean="0">
                <a:solidFill>
                  <a:schemeClr val="tx1"/>
                </a:solidFill>
              </a:rPr>
              <a:t>ymarferol</a:t>
            </a:r>
            <a:r>
              <a:rPr lang="en-GB" b="1" dirty="0" smtClean="0">
                <a:solidFill>
                  <a:schemeClr val="tx1"/>
                </a:solidFill>
              </a:rPr>
              <a:t> </a:t>
            </a:r>
          </a:p>
          <a:p>
            <a:pPr marL="0" indent="0">
              <a:buNone/>
            </a:pPr>
            <a:r>
              <a:rPr lang="en-GB" dirty="0" smtClean="0">
                <a:solidFill>
                  <a:schemeClr val="tx1"/>
                </a:solidFill>
              </a:rPr>
              <a:t>More time for hands on practical investigations</a:t>
            </a:r>
          </a:p>
          <a:p>
            <a:pPr>
              <a:buFont typeface="Wingdings" panose="05000000000000000000" pitchFamily="2" charset="2"/>
              <a:buChar char="§"/>
            </a:pPr>
            <a:r>
              <a:rPr lang="en-GB" b="1" dirty="0" smtClean="0">
                <a:solidFill>
                  <a:schemeClr val="tx1"/>
                </a:solidFill>
              </a:rPr>
              <a:t> </a:t>
            </a:r>
            <a:r>
              <a:rPr lang="en-GB" b="1" dirty="0" err="1" smtClean="0">
                <a:solidFill>
                  <a:schemeClr val="tx1"/>
                </a:solidFill>
              </a:rPr>
              <a:t>Cafwyd</a:t>
            </a:r>
            <a:r>
              <a:rPr lang="en-GB" b="1" dirty="0" smtClean="0">
                <a:solidFill>
                  <a:schemeClr val="tx1"/>
                </a:solidFill>
              </a:rPr>
              <a:t> </a:t>
            </a:r>
            <a:r>
              <a:rPr lang="en-GB" b="1" dirty="0" err="1" smtClean="0">
                <a:solidFill>
                  <a:schemeClr val="tx1"/>
                </a:solidFill>
              </a:rPr>
              <a:t>gwelliant</a:t>
            </a:r>
            <a:r>
              <a:rPr lang="en-GB" b="1" dirty="0" smtClean="0">
                <a:solidFill>
                  <a:schemeClr val="tx1"/>
                </a:solidFill>
              </a:rPr>
              <a:t> </a:t>
            </a:r>
            <a:r>
              <a:rPr lang="en-GB" b="1" dirty="0" err="1" smtClean="0">
                <a:solidFill>
                  <a:schemeClr val="tx1"/>
                </a:solidFill>
              </a:rPr>
              <a:t>mewn</a:t>
            </a:r>
            <a:r>
              <a:rPr lang="en-GB" b="1" dirty="0" smtClean="0">
                <a:solidFill>
                  <a:schemeClr val="tx1"/>
                </a:solidFill>
              </a:rPr>
              <a:t> </a:t>
            </a:r>
            <a:r>
              <a:rPr lang="en-GB" b="1" dirty="0" err="1" smtClean="0">
                <a:solidFill>
                  <a:schemeClr val="tx1"/>
                </a:solidFill>
              </a:rPr>
              <a:t>safonau</a:t>
            </a:r>
            <a:r>
              <a:rPr lang="en-GB" b="1" dirty="0" smtClean="0">
                <a:solidFill>
                  <a:schemeClr val="tx1"/>
                </a:solidFill>
              </a:rPr>
              <a:t> o </a:t>
            </a:r>
            <a:r>
              <a:rPr lang="en-GB" b="1" dirty="0" err="1" smtClean="0">
                <a:solidFill>
                  <a:schemeClr val="tx1"/>
                </a:solidFill>
              </a:rPr>
              <a:t>ganlyniad</a:t>
            </a:r>
            <a:r>
              <a:rPr lang="en-GB" b="1" dirty="0" smtClean="0">
                <a:solidFill>
                  <a:schemeClr val="tx1"/>
                </a:solidFill>
              </a:rPr>
              <a:t> </a:t>
            </a:r>
            <a:r>
              <a:rPr lang="en-GB" b="1" dirty="0" err="1">
                <a:solidFill>
                  <a:schemeClr val="tx1"/>
                </a:solidFill>
              </a:rPr>
              <a:t>i</a:t>
            </a:r>
            <a:r>
              <a:rPr lang="en-GB" b="1" dirty="0" err="1" smtClean="0">
                <a:solidFill>
                  <a:schemeClr val="tx1"/>
                </a:solidFill>
              </a:rPr>
              <a:t>’r</a:t>
            </a:r>
            <a:r>
              <a:rPr lang="en-GB" b="1" dirty="0" smtClean="0">
                <a:solidFill>
                  <a:schemeClr val="tx1"/>
                </a:solidFill>
              </a:rPr>
              <a:t> </a:t>
            </a:r>
            <a:r>
              <a:rPr lang="en-GB" b="1" dirty="0" err="1">
                <a:solidFill>
                  <a:schemeClr val="tx1"/>
                </a:solidFill>
              </a:rPr>
              <a:t>p</a:t>
            </a:r>
            <a:r>
              <a:rPr lang="en-GB" b="1" dirty="0" err="1" smtClean="0">
                <a:solidFill>
                  <a:schemeClr val="tx1"/>
                </a:solidFill>
              </a:rPr>
              <a:t>wyslais</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feddwl</a:t>
            </a:r>
            <a:r>
              <a:rPr lang="en-GB" b="1" dirty="0" smtClean="0">
                <a:solidFill>
                  <a:schemeClr val="tx1"/>
                </a:solidFill>
              </a:rPr>
              <a:t>, </a:t>
            </a:r>
            <a:r>
              <a:rPr lang="en-GB" b="1" dirty="0" err="1" smtClean="0">
                <a:solidFill>
                  <a:schemeClr val="tx1"/>
                </a:solidFill>
              </a:rPr>
              <a:t>siarad</a:t>
            </a:r>
            <a:r>
              <a:rPr lang="en-GB" b="1" dirty="0" smtClean="0">
                <a:solidFill>
                  <a:schemeClr val="tx1"/>
                </a:solidFill>
              </a:rPr>
              <a:t> a </a:t>
            </a:r>
            <a:r>
              <a:rPr lang="en-GB" b="1" dirty="0" err="1" smtClean="0">
                <a:solidFill>
                  <a:schemeClr val="tx1"/>
                </a:solidFill>
              </a:rPr>
              <a:t>gwneud</a:t>
            </a:r>
            <a:endParaRPr lang="en-GB" b="1" dirty="0">
              <a:solidFill>
                <a:schemeClr val="tx1"/>
              </a:solidFill>
            </a:endParaRPr>
          </a:p>
          <a:p>
            <a:r>
              <a:rPr lang="en-GB" dirty="0" smtClean="0">
                <a:solidFill>
                  <a:schemeClr val="tx1"/>
                </a:solidFill>
              </a:rPr>
              <a:t>This creative approach focused on thinking, doing and talking was shown to increase pupils’ attainment.</a:t>
            </a:r>
            <a:endParaRPr lang="en-GB" dirty="0">
              <a:solidFill>
                <a:schemeClr val="tx1"/>
              </a:solidFill>
            </a:endParaRPr>
          </a:p>
        </p:txBody>
      </p:sp>
    </p:spTree>
    <p:extLst>
      <p:ext uri="{BB962C8B-B14F-4D97-AF65-F5344CB8AC3E}">
        <p14:creationId xmlns:p14="http://schemas.microsoft.com/office/powerpoint/2010/main" val="50144593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solidFill>
                  <a:schemeClr val="tx1"/>
                </a:solidFill>
              </a:rPr>
              <a:t>Datblygodd</a:t>
            </a:r>
            <a:r>
              <a:rPr lang="en-GB" dirty="0" smtClean="0">
                <a:solidFill>
                  <a:schemeClr val="tx1"/>
                </a:solidFill>
              </a:rPr>
              <a:t> </a:t>
            </a:r>
            <a:r>
              <a:rPr lang="en-GB" dirty="0" err="1" smtClean="0">
                <a:solidFill>
                  <a:schemeClr val="tx1"/>
                </a:solidFill>
              </a:rPr>
              <a:t>strategaeth</a:t>
            </a:r>
            <a:r>
              <a:rPr lang="en-GB" dirty="0" smtClean="0">
                <a:solidFill>
                  <a:schemeClr val="tx1"/>
                </a:solidFill>
              </a:rPr>
              <a:t> “Bright Ideas Time” </a:t>
            </a:r>
            <a:r>
              <a:rPr lang="en-GB" dirty="0" err="1" smtClean="0">
                <a:solidFill>
                  <a:schemeClr val="tx1"/>
                </a:solidFill>
              </a:rPr>
              <a:t>o’r</a:t>
            </a:r>
            <a:r>
              <a:rPr lang="en-GB" dirty="0" smtClean="0">
                <a:solidFill>
                  <a:schemeClr val="tx1"/>
                </a:solidFill>
              </a:rPr>
              <a:t> </a:t>
            </a:r>
            <a:r>
              <a:rPr lang="en-GB" dirty="0" err="1" smtClean="0">
                <a:solidFill>
                  <a:schemeClr val="tx1"/>
                </a:solidFill>
              </a:rPr>
              <a:t>prosiect</a:t>
            </a:r>
            <a:r>
              <a:rPr lang="en-GB" dirty="0" smtClean="0">
                <a:solidFill>
                  <a:schemeClr val="tx1"/>
                </a:solidFill>
              </a:rPr>
              <a:t> </a:t>
            </a:r>
            <a:r>
              <a:rPr lang="en-GB" dirty="0" err="1" smtClean="0">
                <a:solidFill>
                  <a:schemeClr val="tx1"/>
                </a:solidFill>
              </a:rPr>
              <a:t>hwn</a:t>
            </a:r>
            <a:r>
              <a:rPr lang="en-GB" dirty="0" smtClean="0">
                <a:solidFill>
                  <a:schemeClr val="tx1"/>
                </a:solidFill>
              </a:rPr>
              <a:t>:</a:t>
            </a:r>
            <a:endParaRPr lang="en-GB" dirty="0">
              <a:solidFill>
                <a:schemeClr val="tx1"/>
              </a:solidFill>
            </a:endParaRPr>
          </a:p>
        </p:txBody>
      </p:sp>
      <p:sp>
        <p:nvSpPr>
          <p:cNvPr id="3" name="Content Placeholder 2"/>
          <p:cNvSpPr>
            <a:spLocks noGrp="1"/>
          </p:cNvSpPr>
          <p:nvPr>
            <p:ph idx="1"/>
          </p:nvPr>
        </p:nvSpPr>
        <p:spPr/>
        <p:txBody>
          <a:bodyPr>
            <a:normAutofit fontScale="92500" lnSpcReduction="20000"/>
          </a:bodyPr>
          <a:lstStyle/>
          <a:p>
            <a:r>
              <a:rPr lang="en-GB" b="1" dirty="0" smtClean="0">
                <a:solidFill>
                  <a:schemeClr val="tx1"/>
                </a:solidFill>
              </a:rPr>
              <a:t>“BRIGHT IDEAS” DPP </a:t>
            </a:r>
            <a:r>
              <a:rPr lang="en-GB" b="1" dirty="0">
                <a:solidFill>
                  <a:schemeClr val="tx1"/>
                </a:solidFill>
              </a:rPr>
              <a:t>+ F</a:t>
            </a:r>
            <a:r>
              <a:rPr lang="en-GB" b="1" dirty="0" smtClean="0">
                <a:solidFill>
                  <a:schemeClr val="tx1"/>
                </a:solidFill>
              </a:rPr>
              <a:t>IDIO</a:t>
            </a:r>
            <a:endParaRPr lang="en-GB" b="1" dirty="0">
              <a:solidFill>
                <a:schemeClr val="tx1"/>
              </a:solidFill>
            </a:endParaRPr>
          </a:p>
          <a:p>
            <a:pPr marL="0" indent="0">
              <a:buNone/>
            </a:pPr>
            <a:r>
              <a:rPr lang="en-GB" u="sng" dirty="0">
                <a:hlinkClick r:id="rId2"/>
              </a:rPr>
              <a:t>https://pstt.org.uk/resources/cpd-units/bright-ideas-in-primary-science</a:t>
            </a:r>
            <a:endParaRPr lang="en-GB" u="sng" dirty="0"/>
          </a:p>
          <a:p>
            <a:r>
              <a:rPr lang="en-GB" b="1" dirty="0" err="1" smtClean="0"/>
              <a:t>Pwyslais</a:t>
            </a:r>
            <a:r>
              <a:rPr lang="en-GB" b="1" dirty="0" smtClean="0"/>
              <a:t> </a:t>
            </a:r>
            <a:r>
              <a:rPr lang="en-GB" b="1" dirty="0" err="1" smtClean="0"/>
              <a:t>ar</a:t>
            </a:r>
            <a:r>
              <a:rPr lang="en-GB" b="1" dirty="0" smtClean="0"/>
              <a:t> </a:t>
            </a:r>
            <a:r>
              <a:rPr lang="en-GB" b="1" dirty="0" err="1" smtClean="0"/>
              <a:t>echdynnu</a:t>
            </a:r>
            <a:r>
              <a:rPr lang="en-GB" b="1" dirty="0" smtClean="0"/>
              <a:t> </a:t>
            </a:r>
            <a:r>
              <a:rPr lang="en-GB" b="1" dirty="0" err="1" smtClean="0"/>
              <a:t>syniadau</a:t>
            </a:r>
            <a:r>
              <a:rPr lang="en-GB" b="1" dirty="0" smtClean="0"/>
              <a:t> a </a:t>
            </a:r>
            <a:r>
              <a:rPr lang="en-GB" b="1" dirty="0" err="1" smtClean="0"/>
              <a:t>chamsyniadau</a:t>
            </a:r>
            <a:r>
              <a:rPr lang="en-GB" b="1" dirty="0" smtClean="0"/>
              <a:t> </a:t>
            </a:r>
            <a:r>
              <a:rPr lang="en-GB" b="1" dirty="0" err="1" smtClean="0"/>
              <a:t>cychwynnol</a:t>
            </a:r>
            <a:r>
              <a:rPr lang="en-GB" b="1" dirty="0" smtClean="0"/>
              <a:t> plant. </a:t>
            </a:r>
            <a:r>
              <a:rPr lang="en-GB" b="1" dirty="0" err="1" smtClean="0"/>
              <a:t>Gellir</a:t>
            </a:r>
            <a:r>
              <a:rPr lang="en-GB" b="1" dirty="0" smtClean="0"/>
              <a:t> </a:t>
            </a:r>
            <a:r>
              <a:rPr lang="en-GB" b="1" dirty="0" err="1" smtClean="0"/>
              <a:t>ei</a:t>
            </a:r>
            <a:r>
              <a:rPr lang="en-GB" b="1" dirty="0" smtClean="0"/>
              <a:t> </a:t>
            </a:r>
            <a:r>
              <a:rPr lang="en-GB" b="1" dirty="0" err="1" smtClean="0"/>
              <a:t>ddefnyddio</a:t>
            </a:r>
            <a:r>
              <a:rPr lang="en-GB" b="1" dirty="0" smtClean="0"/>
              <a:t> </a:t>
            </a:r>
            <a:r>
              <a:rPr lang="en-GB" b="1" dirty="0" err="1" smtClean="0"/>
              <a:t>hefyd</a:t>
            </a:r>
            <a:r>
              <a:rPr lang="en-GB" b="1" dirty="0" smtClean="0"/>
              <a:t> </a:t>
            </a:r>
            <a:r>
              <a:rPr lang="en-GB" b="1" dirty="0" err="1" smtClean="0"/>
              <a:t>ar</a:t>
            </a:r>
            <a:r>
              <a:rPr lang="en-GB" b="1" dirty="0" smtClean="0"/>
              <a:t> </a:t>
            </a:r>
            <a:r>
              <a:rPr lang="en-GB" b="1" dirty="0" err="1" smtClean="0"/>
              <a:t>gyfer</a:t>
            </a:r>
            <a:r>
              <a:rPr lang="en-GB" b="1" dirty="0" smtClean="0"/>
              <a:t> </a:t>
            </a:r>
            <a:r>
              <a:rPr lang="en-GB" b="1" dirty="0" err="1" smtClean="0"/>
              <a:t>asesu</a:t>
            </a:r>
            <a:r>
              <a:rPr lang="en-GB" b="1" dirty="0" smtClean="0"/>
              <a:t>.</a:t>
            </a:r>
          </a:p>
          <a:p>
            <a:r>
              <a:rPr lang="en-GB" dirty="0" smtClean="0"/>
              <a:t>“Teachers comment that they can elicit what pupils know and understand and consequently highlight their alternate or misconceptions. The Bright Ideas “prompts” are basically elicitation strategies. Also used as an assessment tool.”</a:t>
            </a:r>
          </a:p>
          <a:p>
            <a:r>
              <a:rPr lang="en-GB" b="1" dirty="0" err="1" smtClean="0"/>
              <a:t>Amser</a:t>
            </a:r>
            <a:r>
              <a:rPr lang="en-GB" b="1" dirty="0" smtClean="0"/>
              <a:t> </a:t>
            </a:r>
            <a:r>
              <a:rPr lang="en-GB" b="1" dirty="0" err="1" smtClean="0"/>
              <a:t>i</a:t>
            </a:r>
            <a:r>
              <a:rPr lang="en-GB" b="1" dirty="0" smtClean="0"/>
              <a:t> </a:t>
            </a:r>
            <a:r>
              <a:rPr lang="en-GB" b="1" dirty="0" err="1" smtClean="0"/>
              <a:t>blant</a:t>
            </a:r>
            <a:r>
              <a:rPr lang="en-GB" b="1" dirty="0" smtClean="0"/>
              <a:t> </a:t>
            </a:r>
            <a:r>
              <a:rPr lang="en-GB" b="1" dirty="0" err="1" smtClean="0"/>
              <a:t>siarad</a:t>
            </a:r>
            <a:r>
              <a:rPr lang="en-GB" b="1" dirty="0" smtClean="0"/>
              <a:t> </a:t>
            </a:r>
            <a:r>
              <a:rPr lang="en-GB" b="1" dirty="0" err="1" smtClean="0"/>
              <a:t>yn</a:t>
            </a:r>
            <a:r>
              <a:rPr lang="en-GB" b="1" dirty="0" smtClean="0"/>
              <a:t> </a:t>
            </a:r>
            <a:r>
              <a:rPr lang="en-GB" b="1" dirty="0" err="1" smtClean="0"/>
              <a:t>annibynnol</a:t>
            </a:r>
            <a:r>
              <a:rPr lang="en-GB" b="1" dirty="0" smtClean="0"/>
              <a:t> am </a:t>
            </a:r>
            <a:r>
              <a:rPr lang="en-GB" b="1" dirty="0" err="1" smtClean="0"/>
              <a:t>wyddoniaeth</a:t>
            </a:r>
            <a:r>
              <a:rPr lang="en-GB" b="1" dirty="0" smtClean="0"/>
              <a:t> </a:t>
            </a:r>
            <a:r>
              <a:rPr lang="en-GB" b="1" dirty="0" err="1" smtClean="0"/>
              <a:t>ym</a:t>
            </a:r>
            <a:r>
              <a:rPr lang="en-GB" b="1" dirty="0" smtClean="0"/>
              <a:t> </a:t>
            </a:r>
            <a:r>
              <a:rPr lang="en-GB" b="1" dirty="0" err="1" smtClean="0"/>
              <a:t>mhob</a:t>
            </a:r>
            <a:r>
              <a:rPr lang="en-GB" b="1" dirty="0" smtClean="0"/>
              <a:t> </a:t>
            </a:r>
            <a:r>
              <a:rPr lang="en-GB" b="1" dirty="0" err="1" smtClean="0"/>
              <a:t>gwers</a:t>
            </a:r>
            <a:r>
              <a:rPr lang="en-GB" b="1" dirty="0" smtClean="0"/>
              <a:t> </a:t>
            </a:r>
            <a:r>
              <a:rPr lang="en-GB" b="1" dirty="0" err="1" smtClean="0"/>
              <a:t>gwyddoniaeth</a:t>
            </a:r>
            <a:r>
              <a:rPr lang="en-GB" b="1" dirty="0" smtClean="0"/>
              <a:t>.</a:t>
            </a:r>
          </a:p>
          <a:p>
            <a:r>
              <a:rPr lang="en-GB" dirty="0" smtClean="0"/>
              <a:t>“A dedicated discussion time set aside to talk about science in each primary science lesson – 10 minutes at any point in the lesson.”</a:t>
            </a:r>
          </a:p>
          <a:p>
            <a:r>
              <a:rPr lang="en-GB" b="1" dirty="0" err="1" smtClean="0"/>
              <a:t>Adborth</a:t>
            </a:r>
            <a:r>
              <a:rPr lang="en-GB" b="1" dirty="0" smtClean="0"/>
              <a:t> </a:t>
            </a:r>
            <a:r>
              <a:rPr lang="en-GB" b="1" dirty="0" err="1" smtClean="0"/>
              <a:t>gan</a:t>
            </a:r>
            <a:r>
              <a:rPr lang="en-GB" b="1" dirty="0" smtClean="0"/>
              <a:t> </a:t>
            </a:r>
            <a:r>
              <a:rPr lang="en-GB" b="1" dirty="0" err="1" smtClean="0"/>
              <a:t>athrawon</a:t>
            </a:r>
            <a:r>
              <a:rPr lang="en-GB" b="1" dirty="0" smtClean="0"/>
              <a:t>: </a:t>
            </a:r>
            <a:r>
              <a:rPr lang="en-GB" b="1" dirty="0" err="1" smtClean="0"/>
              <a:t>Gwelliant</a:t>
            </a:r>
            <a:r>
              <a:rPr lang="en-GB" b="1" dirty="0" smtClean="0"/>
              <a:t> </a:t>
            </a:r>
            <a:r>
              <a:rPr lang="en-GB" b="1" dirty="0" err="1" smtClean="0"/>
              <a:t>yn</a:t>
            </a:r>
            <a:r>
              <a:rPr lang="en-GB" b="1" dirty="0" smtClean="0"/>
              <a:t> </a:t>
            </a:r>
            <a:r>
              <a:rPr lang="en-GB" b="1" dirty="0" err="1" smtClean="0"/>
              <a:t>safon</a:t>
            </a:r>
            <a:r>
              <a:rPr lang="en-GB" b="1" dirty="0" smtClean="0"/>
              <a:t> </a:t>
            </a:r>
            <a:r>
              <a:rPr lang="en-GB" b="1" dirty="0" err="1" smtClean="0"/>
              <a:t>meddwl</a:t>
            </a:r>
            <a:r>
              <a:rPr lang="en-GB" b="1" dirty="0" smtClean="0"/>
              <a:t> a </a:t>
            </a:r>
            <a:r>
              <a:rPr lang="en-GB" b="1" dirty="0" err="1" smtClean="0"/>
              <a:t>dealltwriaeth</a:t>
            </a:r>
            <a:r>
              <a:rPr lang="en-GB" b="1" dirty="0" smtClean="0"/>
              <a:t> y plant (</a:t>
            </a:r>
            <a:r>
              <a:rPr lang="en-GB" b="1" dirty="0" err="1" smtClean="0"/>
              <a:t>pob</a:t>
            </a:r>
            <a:r>
              <a:rPr lang="en-GB" b="1" dirty="0" smtClean="0"/>
              <a:t> </a:t>
            </a:r>
            <a:r>
              <a:rPr lang="en-GB" b="1" dirty="0" err="1" smtClean="0"/>
              <a:t>oedran</a:t>
            </a:r>
            <a:r>
              <a:rPr lang="en-GB" b="1" dirty="0" smtClean="0"/>
              <a:t>)</a:t>
            </a:r>
            <a:endParaRPr lang="en-GB" b="1" dirty="0"/>
          </a:p>
          <a:p>
            <a:r>
              <a:rPr lang="en-GB" dirty="0" smtClean="0"/>
              <a:t>“Feedback from teachers: valuable in developing children’s thinking and understanding (all ages).”</a:t>
            </a:r>
            <a:endParaRPr lang="en-GB" dirty="0"/>
          </a:p>
        </p:txBody>
      </p:sp>
    </p:spTree>
    <p:extLst>
      <p:ext uri="{BB962C8B-B14F-4D97-AF65-F5344CB8AC3E}">
        <p14:creationId xmlns:p14="http://schemas.microsoft.com/office/powerpoint/2010/main" val="113212540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err="1" smtClean="0"/>
              <a:t>Clipiau</a:t>
            </a:r>
            <a:r>
              <a:rPr lang="en-GB" dirty="0" smtClean="0"/>
              <a:t> </a:t>
            </a:r>
            <a:r>
              <a:rPr lang="en-GB" dirty="0" err="1" smtClean="0"/>
              <a:t>fidio</a:t>
            </a:r>
            <a:r>
              <a:rPr lang="en-GB" dirty="0" smtClean="0"/>
              <a:t> </a:t>
            </a:r>
            <a:r>
              <a:rPr lang="en-GB" dirty="0" smtClean="0">
                <a:solidFill>
                  <a:schemeClr val="tx1"/>
                </a:solidFill>
              </a:rPr>
              <a:t>“Bright ideas”  </a:t>
            </a:r>
            <a:endParaRPr lang="en-GB" dirty="0">
              <a:solidFill>
                <a:schemeClr val="tx1"/>
              </a:solidFill>
            </a:endParaRPr>
          </a:p>
        </p:txBody>
      </p:sp>
      <p:sp>
        <p:nvSpPr>
          <p:cNvPr id="3" name="Content Placeholder 2"/>
          <p:cNvSpPr>
            <a:spLocks noGrp="1"/>
          </p:cNvSpPr>
          <p:nvPr>
            <p:ph idx="1"/>
          </p:nvPr>
        </p:nvSpPr>
        <p:spPr/>
        <p:txBody>
          <a:bodyPr/>
          <a:lstStyle/>
          <a:p>
            <a:endParaRPr lang="en-GB" dirty="0" smtClean="0">
              <a:hlinkClick r:id=""/>
            </a:endParaRPr>
          </a:p>
          <a:p>
            <a:r>
              <a:rPr lang="en-GB" dirty="0" smtClean="0">
                <a:hlinkClick r:id="rId2"/>
              </a:rPr>
              <a:t>https</a:t>
            </a:r>
            <a:r>
              <a:rPr lang="en-GB" dirty="0">
                <a:hlinkClick r:id="rId2"/>
              </a:rPr>
              <a:t>://</a:t>
            </a:r>
            <a:r>
              <a:rPr lang="en-GB" dirty="0" smtClean="0">
                <a:hlinkClick r:id="rId2"/>
              </a:rPr>
              <a:t>www.pstt-cpd.org.uk/ext/cpd/bright-ideas/introduction-to-the-bright-ideas-time.html</a:t>
            </a:r>
            <a:endParaRPr lang="en-GB" dirty="0" smtClean="0"/>
          </a:p>
          <a:p>
            <a:endParaRPr lang="en-GB" dirty="0" smtClean="0"/>
          </a:p>
          <a:p>
            <a:endParaRPr lang="en-GB" dirty="0" smtClean="0"/>
          </a:p>
          <a:p>
            <a:r>
              <a:rPr lang="en-GB" dirty="0" err="1" smtClean="0"/>
              <a:t>Ymatebion</a:t>
            </a:r>
            <a:r>
              <a:rPr lang="en-GB" dirty="0" smtClean="0"/>
              <a:t> </a:t>
            </a:r>
            <a:r>
              <a:rPr lang="en-GB" dirty="0" err="1" smtClean="0"/>
              <a:t>athrawon</a:t>
            </a:r>
            <a:r>
              <a:rPr lang="en-GB" dirty="0" smtClean="0"/>
              <a:t> a </a:t>
            </a:r>
            <a:r>
              <a:rPr lang="en-GB" dirty="0" err="1" smtClean="0"/>
              <a:t>phlant</a:t>
            </a:r>
            <a:endParaRPr lang="en-GB" dirty="0" smtClean="0"/>
          </a:p>
          <a:p>
            <a:r>
              <a:rPr lang="en-GB" dirty="0" err="1" smtClean="0"/>
              <a:t>Cyfeiriad</a:t>
            </a:r>
            <a:r>
              <a:rPr lang="en-GB" dirty="0" smtClean="0"/>
              <a:t> at “Bloom” / Theori </a:t>
            </a:r>
            <a:r>
              <a:rPr lang="en-GB" dirty="0" err="1" smtClean="0"/>
              <a:t>adeileddol</a:t>
            </a:r>
            <a:r>
              <a:rPr lang="en-GB" dirty="0" smtClean="0"/>
              <a:t> </a:t>
            </a:r>
            <a:r>
              <a:rPr lang="en-GB" dirty="0" err="1" smtClean="0"/>
              <a:t>mewn</a:t>
            </a:r>
            <a:r>
              <a:rPr lang="en-GB" dirty="0" smtClean="0"/>
              <a:t> </a:t>
            </a:r>
            <a:r>
              <a:rPr lang="en-GB" dirty="0" err="1" smtClean="0"/>
              <a:t>i</a:t>
            </a:r>
            <a:r>
              <a:rPr lang="en-GB" dirty="0" smtClean="0"/>
              <a:t> </a:t>
            </a:r>
            <a:r>
              <a:rPr lang="en-GB" dirty="0" err="1" smtClean="0"/>
              <a:t>ymarfer</a:t>
            </a:r>
            <a:endParaRPr lang="en-GB" dirty="0"/>
          </a:p>
        </p:txBody>
      </p:sp>
    </p:spTree>
    <p:extLst>
      <p:ext uri="{BB962C8B-B14F-4D97-AF65-F5344CB8AC3E}">
        <p14:creationId xmlns:p14="http://schemas.microsoft.com/office/powerpoint/2010/main" val="344348121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Education Endowment Foundation Project (2012 – 2015)”</a:t>
            </a:r>
            <a:endParaRPr lang="en-GB" dirty="0"/>
          </a:p>
        </p:txBody>
      </p:sp>
      <p:sp>
        <p:nvSpPr>
          <p:cNvPr id="3" name="Content Placeholder 2"/>
          <p:cNvSpPr>
            <a:spLocks noGrp="1"/>
          </p:cNvSpPr>
          <p:nvPr>
            <p:ph idx="1"/>
          </p:nvPr>
        </p:nvSpPr>
        <p:spPr/>
        <p:txBody>
          <a:bodyPr>
            <a:normAutofit/>
          </a:bodyPr>
          <a:lstStyle/>
          <a:p>
            <a:endParaRPr lang="en-US" dirty="0" smtClean="0"/>
          </a:p>
          <a:p>
            <a:r>
              <a:rPr lang="en-US" sz="2400" dirty="0" smtClean="0">
                <a:solidFill>
                  <a:schemeClr val="tx1"/>
                </a:solidFill>
              </a:rPr>
              <a:t>“Thinking</a:t>
            </a:r>
            <a:r>
              <a:rPr lang="en-US" sz="2400" dirty="0">
                <a:solidFill>
                  <a:schemeClr val="tx1"/>
                </a:solidFill>
              </a:rPr>
              <a:t>, Doing, Talking Science (TDTS) is a </a:t>
            </a:r>
            <a:r>
              <a:rPr lang="en-US" sz="2400" dirty="0" err="1">
                <a:solidFill>
                  <a:schemeClr val="tx1"/>
                </a:solidFill>
              </a:rPr>
              <a:t>programme</a:t>
            </a:r>
            <a:r>
              <a:rPr lang="en-US" sz="2400" dirty="0">
                <a:solidFill>
                  <a:schemeClr val="tx1"/>
                </a:solidFill>
              </a:rPr>
              <a:t> that aims to </a:t>
            </a:r>
            <a:r>
              <a:rPr lang="en-US" sz="2400" dirty="0" smtClean="0">
                <a:solidFill>
                  <a:schemeClr val="tx1"/>
                </a:solidFill>
              </a:rPr>
              <a:t>make science </a:t>
            </a:r>
            <a:r>
              <a:rPr lang="en-US" sz="2400" dirty="0">
                <a:solidFill>
                  <a:schemeClr val="tx1"/>
                </a:solidFill>
              </a:rPr>
              <a:t>lessons in primary schools more practical, creative and challenging.</a:t>
            </a:r>
          </a:p>
          <a:p>
            <a:r>
              <a:rPr lang="en-US" sz="2400" dirty="0">
                <a:solidFill>
                  <a:schemeClr val="tx1"/>
                </a:solidFill>
              </a:rPr>
              <a:t>Teachers are trained in a repertoire of strategies that aim to encourage pupils </a:t>
            </a:r>
            <a:r>
              <a:rPr lang="en-US" sz="2400" dirty="0" smtClean="0">
                <a:solidFill>
                  <a:schemeClr val="tx1"/>
                </a:solidFill>
              </a:rPr>
              <a:t>to use </a:t>
            </a:r>
            <a:r>
              <a:rPr lang="en-US" sz="2400" dirty="0">
                <a:solidFill>
                  <a:schemeClr val="tx1"/>
                </a:solidFill>
              </a:rPr>
              <a:t>higher order thinking skills. For example, pupils are posed ‘Big Questions</a:t>
            </a:r>
            <a:r>
              <a:rPr lang="en-US" sz="2400" dirty="0" smtClean="0">
                <a:solidFill>
                  <a:schemeClr val="tx1"/>
                </a:solidFill>
              </a:rPr>
              <a:t>’, such </a:t>
            </a:r>
            <a:r>
              <a:rPr lang="en-US" sz="2400" dirty="0">
                <a:solidFill>
                  <a:schemeClr val="tx1"/>
                </a:solidFill>
              </a:rPr>
              <a:t>as ‘How do you know that the earth is a sphere</a:t>
            </a:r>
            <a:r>
              <a:rPr lang="en-US" sz="2400" dirty="0" smtClean="0">
                <a:solidFill>
                  <a:schemeClr val="tx1"/>
                </a:solidFill>
              </a:rPr>
              <a:t>?’ that </a:t>
            </a:r>
            <a:r>
              <a:rPr lang="en-US" sz="2400" dirty="0">
                <a:solidFill>
                  <a:schemeClr val="tx1"/>
                </a:solidFill>
              </a:rPr>
              <a:t>are used to </a:t>
            </a:r>
            <a:r>
              <a:rPr lang="en-US" sz="2400" dirty="0" smtClean="0">
                <a:solidFill>
                  <a:schemeClr val="tx1"/>
                </a:solidFill>
              </a:rPr>
              <a:t>stimulate discussion </a:t>
            </a:r>
            <a:r>
              <a:rPr lang="en-US" sz="2400" dirty="0">
                <a:solidFill>
                  <a:schemeClr val="tx1"/>
                </a:solidFill>
              </a:rPr>
              <a:t>about scientific </a:t>
            </a:r>
            <a:r>
              <a:rPr lang="en-US" sz="2400" dirty="0" smtClean="0">
                <a:solidFill>
                  <a:schemeClr val="tx1"/>
                </a:solidFill>
              </a:rPr>
              <a:t>topics </a:t>
            </a:r>
            <a:r>
              <a:rPr lang="en-US" sz="2400" dirty="0">
                <a:solidFill>
                  <a:schemeClr val="tx1"/>
                </a:solidFill>
              </a:rPr>
              <a:t>and the principles of scientific enquiry</a:t>
            </a:r>
            <a:r>
              <a:rPr lang="en-US" sz="2400" dirty="0" smtClean="0">
                <a:solidFill>
                  <a:schemeClr val="tx1"/>
                </a:solidFill>
              </a:rPr>
              <a:t>.”</a:t>
            </a:r>
            <a:endParaRPr lang="en-GB" sz="2400" dirty="0">
              <a:solidFill>
                <a:schemeClr val="tx1"/>
              </a:solidFill>
            </a:endParaRPr>
          </a:p>
        </p:txBody>
      </p:sp>
    </p:spTree>
    <p:extLst>
      <p:ext uri="{BB962C8B-B14F-4D97-AF65-F5344CB8AC3E}">
        <p14:creationId xmlns:p14="http://schemas.microsoft.com/office/powerpoint/2010/main" val="233675884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
            </a:r>
            <a:br>
              <a:rPr lang="en-US" dirty="0" smtClean="0">
                <a:solidFill>
                  <a:schemeClr val="tx1"/>
                </a:solidFill>
              </a:rPr>
            </a:br>
            <a:r>
              <a:rPr lang="en-US" dirty="0" smtClean="0">
                <a:solidFill>
                  <a:srgbClr val="FF0000"/>
                </a:solidFill>
              </a:rPr>
              <a:t>“Thinking</a:t>
            </a:r>
            <a:r>
              <a:rPr lang="en-US" dirty="0">
                <a:solidFill>
                  <a:srgbClr val="FF0000"/>
                </a:solidFill>
              </a:rPr>
              <a:t>, Doing, Talking </a:t>
            </a:r>
            <a:r>
              <a:rPr lang="en-US" dirty="0" smtClean="0">
                <a:solidFill>
                  <a:srgbClr val="FF0000"/>
                </a:solidFill>
              </a:rPr>
              <a:t>Science”</a:t>
            </a:r>
            <a:endParaRPr lang="en-GB" dirty="0">
              <a:solidFill>
                <a:srgbClr val="FF0000"/>
              </a:solidFill>
            </a:endParaRP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Ø"/>
            </a:pPr>
            <a:r>
              <a:rPr lang="en-US" dirty="0" smtClean="0">
                <a:solidFill>
                  <a:schemeClr val="tx1"/>
                </a:solidFill>
              </a:rPr>
              <a:t> The </a:t>
            </a:r>
            <a:r>
              <a:rPr lang="en-US" dirty="0">
                <a:solidFill>
                  <a:schemeClr val="tx1"/>
                </a:solidFill>
              </a:rPr>
              <a:t>training did not aim to provide participating teachers </a:t>
            </a:r>
            <a:r>
              <a:rPr lang="en-US" dirty="0" smtClean="0">
                <a:solidFill>
                  <a:schemeClr val="tx1"/>
                </a:solidFill>
              </a:rPr>
              <a:t>with a </a:t>
            </a:r>
            <a:r>
              <a:rPr lang="en-US" dirty="0">
                <a:solidFill>
                  <a:schemeClr val="tx1"/>
                </a:solidFill>
              </a:rPr>
              <a:t>set of ‘off-the-shelf’ lesson plans to be delivered in schools; rather,</a:t>
            </a:r>
            <a:r>
              <a:rPr lang="en-US" b="1" dirty="0">
                <a:solidFill>
                  <a:schemeClr val="tx1"/>
                </a:solidFill>
              </a:rPr>
              <a:t> it sought </a:t>
            </a:r>
            <a:r>
              <a:rPr lang="en-US" b="1" dirty="0" smtClean="0">
                <a:solidFill>
                  <a:schemeClr val="tx1"/>
                </a:solidFill>
              </a:rPr>
              <a:t>to support </a:t>
            </a:r>
            <a:r>
              <a:rPr lang="en-US" b="1" dirty="0">
                <a:solidFill>
                  <a:schemeClr val="tx1"/>
                </a:solidFill>
              </a:rPr>
              <a:t>teachers to be more creative and thoughtful in planning their </a:t>
            </a:r>
            <a:r>
              <a:rPr lang="en-US" b="1" dirty="0" smtClean="0">
                <a:solidFill>
                  <a:schemeClr val="tx1"/>
                </a:solidFill>
              </a:rPr>
              <a:t>science lessons</a:t>
            </a:r>
            <a:r>
              <a:rPr lang="en-US" b="1" dirty="0">
                <a:solidFill>
                  <a:schemeClr val="tx1"/>
                </a:solidFill>
              </a:rPr>
              <a:t>. </a:t>
            </a:r>
            <a:endParaRPr lang="en-US" b="1" dirty="0" smtClean="0">
              <a:solidFill>
                <a:schemeClr val="tx1"/>
              </a:solidFill>
            </a:endParaRPr>
          </a:p>
          <a:p>
            <a:pPr marL="0" indent="0">
              <a:buNone/>
            </a:pPr>
            <a:r>
              <a:rPr lang="en-US" dirty="0" err="1" smtClean="0">
                <a:solidFill>
                  <a:schemeClr val="accent2">
                    <a:lumMod val="60000"/>
                    <a:lumOff val="40000"/>
                  </a:schemeClr>
                </a:solidFill>
              </a:rPr>
              <a:t>Cefnogi</a:t>
            </a:r>
            <a:r>
              <a:rPr lang="en-US" dirty="0" smtClean="0">
                <a:solidFill>
                  <a:schemeClr val="accent2">
                    <a:lumMod val="60000"/>
                    <a:lumOff val="40000"/>
                  </a:schemeClr>
                </a:solidFill>
              </a:rPr>
              <a:t> </a:t>
            </a:r>
            <a:r>
              <a:rPr lang="en-US" dirty="0" err="1" smtClean="0">
                <a:solidFill>
                  <a:schemeClr val="accent2">
                    <a:lumMod val="60000"/>
                    <a:lumOff val="40000"/>
                  </a:schemeClr>
                </a:solidFill>
              </a:rPr>
              <a:t>athrawon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i</a:t>
            </a:r>
            <a:r>
              <a:rPr lang="en-US" dirty="0" smtClean="0">
                <a:solidFill>
                  <a:schemeClr val="accent2">
                    <a:lumMod val="60000"/>
                    <a:lumOff val="40000"/>
                  </a:schemeClr>
                </a:solidFill>
              </a:rPr>
              <a:t> </a:t>
            </a:r>
            <a:r>
              <a:rPr lang="en-US" dirty="0" err="1" smtClean="0">
                <a:solidFill>
                  <a:schemeClr val="accent2">
                    <a:lumMod val="60000"/>
                    <a:lumOff val="40000"/>
                  </a:schemeClr>
                </a:solidFill>
              </a:rPr>
              <a:t>fod</a:t>
            </a:r>
            <a:r>
              <a:rPr lang="en-US" dirty="0" smtClean="0">
                <a:solidFill>
                  <a:schemeClr val="accent2">
                    <a:lumMod val="60000"/>
                    <a:lumOff val="40000"/>
                  </a:schemeClr>
                </a:solidFill>
              </a:rPr>
              <a:t> </a:t>
            </a:r>
            <a:r>
              <a:rPr lang="en-US" dirty="0" err="1" smtClean="0">
                <a:solidFill>
                  <a:schemeClr val="accent2">
                    <a:lumMod val="60000"/>
                    <a:lumOff val="40000"/>
                  </a:schemeClr>
                </a:solidFill>
              </a:rPr>
              <a:t>yn</a:t>
            </a:r>
            <a:r>
              <a:rPr lang="en-US" dirty="0" smtClean="0">
                <a:solidFill>
                  <a:schemeClr val="accent2">
                    <a:lumMod val="60000"/>
                    <a:lumOff val="40000"/>
                  </a:schemeClr>
                </a:solidFill>
              </a:rPr>
              <a:t> </a:t>
            </a:r>
            <a:r>
              <a:rPr lang="en-US" dirty="0" err="1" smtClean="0">
                <a:solidFill>
                  <a:schemeClr val="accent2">
                    <a:lumMod val="60000"/>
                    <a:lumOff val="40000"/>
                  </a:schemeClr>
                </a:solidFill>
              </a:rPr>
              <a:t>fwy</a:t>
            </a:r>
            <a:r>
              <a:rPr lang="en-US" dirty="0" smtClean="0">
                <a:solidFill>
                  <a:schemeClr val="accent2">
                    <a:lumMod val="60000"/>
                    <a:lumOff val="40000"/>
                  </a:schemeClr>
                </a:solidFill>
              </a:rPr>
              <a:t> </a:t>
            </a:r>
            <a:r>
              <a:rPr lang="en-US" dirty="0" err="1" smtClean="0">
                <a:solidFill>
                  <a:schemeClr val="accent2">
                    <a:lumMod val="60000"/>
                    <a:lumOff val="40000"/>
                  </a:schemeClr>
                </a:solidFill>
              </a:rPr>
              <a:t>creadigol</a:t>
            </a:r>
            <a:r>
              <a:rPr lang="en-US" dirty="0" smtClean="0">
                <a:solidFill>
                  <a:schemeClr val="accent2">
                    <a:lumMod val="60000"/>
                    <a:lumOff val="40000"/>
                  </a:schemeClr>
                </a:solidFill>
              </a:rPr>
              <a:t> a </a:t>
            </a:r>
            <a:r>
              <a:rPr lang="en-US" dirty="0" err="1" smtClean="0">
                <a:solidFill>
                  <a:schemeClr val="accent2">
                    <a:lumMod val="60000"/>
                    <a:lumOff val="40000"/>
                  </a:schemeClr>
                </a:solidFill>
              </a:rPr>
              <a:t>meddylgar</a:t>
            </a:r>
            <a:r>
              <a:rPr lang="en-US" dirty="0" smtClean="0">
                <a:solidFill>
                  <a:schemeClr val="accent2">
                    <a:lumMod val="60000"/>
                    <a:lumOff val="40000"/>
                  </a:schemeClr>
                </a:solidFill>
              </a:rPr>
              <a:t> </a:t>
            </a:r>
            <a:r>
              <a:rPr lang="en-US" dirty="0" err="1" smtClean="0">
                <a:solidFill>
                  <a:schemeClr val="accent2">
                    <a:lumMod val="60000"/>
                    <a:lumOff val="40000"/>
                  </a:schemeClr>
                </a:solidFill>
              </a:rPr>
              <a:t>wrth</a:t>
            </a:r>
            <a:r>
              <a:rPr lang="en-US" dirty="0" smtClean="0">
                <a:solidFill>
                  <a:schemeClr val="accent2">
                    <a:lumMod val="60000"/>
                    <a:lumOff val="40000"/>
                  </a:schemeClr>
                </a:solidFill>
              </a:rPr>
              <a:t> </a:t>
            </a:r>
            <a:r>
              <a:rPr lang="en-US" dirty="0" err="1" smtClean="0">
                <a:solidFill>
                  <a:schemeClr val="accent2">
                    <a:lumMod val="60000"/>
                    <a:lumOff val="40000"/>
                  </a:schemeClr>
                </a:solidFill>
              </a:rPr>
              <a:t>gynllunio</a:t>
            </a:r>
            <a:r>
              <a:rPr lang="en-US" dirty="0" smtClean="0">
                <a:solidFill>
                  <a:schemeClr val="accent2">
                    <a:lumMod val="60000"/>
                    <a:lumOff val="40000"/>
                  </a:schemeClr>
                </a:solidFill>
              </a:rPr>
              <a:t> </a:t>
            </a:r>
            <a:r>
              <a:rPr lang="en-US" dirty="0" err="1" smtClean="0">
                <a:solidFill>
                  <a:schemeClr val="accent2">
                    <a:lumMod val="60000"/>
                    <a:lumOff val="40000"/>
                  </a:schemeClr>
                </a:solidFill>
              </a:rPr>
              <a:t>eu</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gwersi</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gwyddoniaeth</a:t>
            </a:r>
            <a:r>
              <a:rPr lang="en-US" dirty="0" smtClean="0">
                <a:solidFill>
                  <a:schemeClr val="accent2">
                    <a:lumMod val="60000"/>
                    <a:lumOff val="40000"/>
                  </a:schemeClr>
                </a:solidFill>
              </a:rPr>
              <a:t>. </a:t>
            </a:r>
          </a:p>
          <a:p>
            <a:pPr>
              <a:buFont typeface="Wingdings" panose="05000000000000000000" pitchFamily="2" charset="2"/>
              <a:buChar char="Ø"/>
            </a:pPr>
            <a:r>
              <a:rPr lang="en-US" dirty="0" smtClean="0">
                <a:solidFill>
                  <a:schemeClr val="tx1"/>
                </a:solidFill>
              </a:rPr>
              <a:t> In </a:t>
            </a:r>
            <a:r>
              <a:rPr lang="en-US" dirty="0">
                <a:solidFill>
                  <a:schemeClr val="tx1"/>
                </a:solidFill>
              </a:rPr>
              <a:t>addition, teachers had dedicated time to work with colleagues to </a:t>
            </a:r>
            <a:r>
              <a:rPr lang="en-US" dirty="0" smtClean="0">
                <a:solidFill>
                  <a:schemeClr val="tx1"/>
                </a:solidFill>
              </a:rPr>
              <a:t>plan and </a:t>
            </a:r>
            <a:r>
              <a:rPr lang="en-US" dirty="0">
                <a:solidFill>
                  <a:schemeClr val="tx1"/>
                </a:solidFill>
              </a:rPr>
              <a:t>review lessons taught as part of the project. </a:t>
            </a:r>
            <a:r>
              <a:rPr lang="en-US" b="1" dirty="0">
                <a:solidFill>
                  <a:schemeClr val="tx1"/>
                </a:solidFill>
              </a:rPr>
              <a:t>Teachers were also </a:t>
            </a:r>
            <a:r>
              <a:rPr lang="en-US" b="1" dirty="0" smtClean="0">
                <a:solidFill>
                  <a:schemeClr val="tx1"/>
                </a:solidFill>
              </a:rPr>
              <a:t>encouraged to </a:t>
            </a:r>
            <a:r>
              <a:rPr lang="en-US" b="1" dirty="0">
                <a:solidFill>
                  <a:schemeClr val="tx1"/>
                </a:solidFill>
              </a:rPr>
              <a:t>link pupils’ learning in science, with their learning in numeracy and literacy</a:t>
            </a:r>
            <a:r>
              <a:rPr lang="en-US" b="1" dirty="0" smtClean="0">
                <a:solidFill>
                  <a:schemeClr val="tx1"/>
                </a:solidFill>
              </a:rPr>
              <a:t>.</a:t>
            </a:r>
          </a:p>
          <a:p>
            <a:pPr marL="0" indent="0">
              <a:buNone/>
            </a:pPr>
            <a:r>
              <a:rPr lang="en-US" dirty="0" err="1" smtClean="0">
                <a:solidFill>
                  <a:schemeClr val="accent2">
                    <a:lumMod val="60000"/>
                    <a:lumOff val="40000"/>
                  </a:schemeClr>
                </a:solidFill>
              </a:rPr>
              <a:t>Annog</a:t>
            </a:r>
            <a:r>
              <a:rPr lang="en-US" dirty="0" smtClean="0">
                <a:solidFill>
                  <a:schemeClr val="accent2">
                    <a:lumMod val="60000"/>
                    <a:lumOff val="40000"/>
                  </a:schemeClr>
                </a:solidFill>
              </a:rPr>
              <a:t> </a:t>
            </a:r>
            <a:r>
              <a:rPr lang="en-US" dirty="0" err="1" smtClean="0">
                <a:solidFill>
                  <a:schemeClr val="accent2">
                    <a:lumMod val="60000"/>
                    <a:lumOff val="40000"/>
                  </a:schemeClr>
                </a:solidFill>
              </a:rPr>
              <a:t>athrawon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i</a:t>
            </a:r>
            <a:r>
              <a:rPr lang="en-US" dirty="0" smtClean="0">
                <a:solidFill>
                  <a:schemeClr val="accent2">
                    <a:lumMod val="60000"/>
                    <a:lumOff val="40000"/>
                  </a:schemeClr>
                </a:solidFill>
              </a:rPr>
              <a:t> </a:t>
            </a:r>
            <a:r>
              <a:rPr lang="en-US" dirty="0" err="1" smtClean="0">
                <a:solidFill>
                  <a:schemeClr val="accent2">
                    <a:lumMod val="60000"/>
                    <a:lumOff val="40000"/>
                  </a:schemeClr>
                </a:solidFill>
              </a:rPr>
              <a:t>gysylltu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dysgu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disgyblion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mewn</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gwyddoniaeth</a:t>
            </a:r>
            <a:r>
              <a:rPr lang="en-US" dirty="0" smtClean="0">
                <a:solidFill>
                  <a:schemeClr val="accent2">
                    <a:lumMod val="60000"/>
                    <a:lumOff val="40000"/>
                  </a:schemeClr>
                </a:solidFill>
              </a:rPr>
              <a:t> </a:t>
            </a:r>
            <a:r>
              <a:rPr lang="en-US" dirty="0" err="1" smtClean="0">
                <a:solidFill>
                  <a:schemeClr val="accent2">
                    <a:lumMod val="60000"/>
                    <a:lumOff val="40000"/>
                  </a:schemeClr>
                </a:solidFill>
              </a:rPr>
              <a:t>â’u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dysgu</a:t>
            </a:r>
            <a:r>
              <a:rPr lang="en-US" dirty="0" smtClean="0">
                <a:solidFill>
                  <a:schemeClr val="accent2">
                    <a:lumMod val="60000"/>
                    <a:lumOff val="40000"/>
                  </a:schemeClr>
                </a:solidFill>
              </a:rPr>
              <a:t> </a:t>
            </a:r>
            <a:r>
              <a:rPr lang="en-US" dirty="0" err="1" smtClean="0">
                <a:solidFill>
                  <a:schemeClr val="accent2">
                    <a:lumMod val="60000"/>
                    <a:lumOff val="40000"/>
                  </a:schemeClr>
                </a:solidFill>
              </a:rPr>
              <a:t>mewn</a:t>
            </a:r>
            <a:r>
              <a:rPr lang="en-US" dirty="0" smtClean="0">
                <a:solidFill>
                  <a:schemeClr val="accent2">
                    <a:lumMod val="60000"/>
                    <a:lumOff val="40000"/>
                  </a:schemeClr>
                </a:solidFill>
              </a:rPr>
              <a:t> </a:t>
            </a:r>
            <a:r>
              <a:rPr lang="en-US" dirty="0" err="1" smtClean="0">
                <a:solidFill>
                  <a:schemeClr val="accent2">
                    <a:lumMod val="60000"/>
                    <a:lumOff val="40000"/>
                  </a:schemeClr>
                </a:solidFill>
              </a:rPr>
              <a:t>rhifedd</a:t>
            </a:r>
            <a:r>
              <a:rPr lang="en-US" dirty="0" smtClean="0">
                <a:solidFill>
                  <a:schemeClr val="accent2">
                    <a:lumMod val="60000"/>
                    <a:lumOff val="40000"/>
                  </a:schemeClr>
                </a:solidFill>
              </a:rPr>
              <a:t> a </a:t>
            </a:r>
            <a:r>
              <a:rPr lang="en-US" dirty="0" err="1" smtClean="0">
                <a:solidFill>
                  <a:schemeClr val="accent2">
                    <a:lumMod val="60000"/>
                    <a:lumOff val="40000"/>
                  </a:schemeClr>
                </a:solidFill>
              </a:rPr>
              <a:t>llythrennedd</a:t>
            </a:r>
            <a:r>
              <a:rPr lang="en-US" dirty="0" smtClean="0">
                <a:solidFill>
                  <a:schemeClr val="accent2">
                    <a:lumMod val="60000"/>
                    <a:lumOff val="40000"/>
                  </a:schemeClr>
                </a:solidFill>
              </a:rPr>
              <a:t>. </a:t>
            </a:r>
          </a:p>
          <a:p>
            <a:r>
              <a:rPr lang="en-US" b="1" dirty="0" err="1" smtClean="0">
                <a:solidFill>
                  <a:schemeClr val="tx1"/>
                </a:solidFill>
              </a:rPr>
              <a:t>Adroddiad</a:t>
            </a:r>
            <a:r>
              <a:rPr lang="en-US" b="1" dirty="0" smtClean="0">
                <a:solidFill>
                  <a:schemeClr val="tx1"/>
                </a:solidFill>
              </a:rPr>
              <a:t> </a:t>
            </a:r>
            <a:r>
              <a:rPr lang="en-US" b="1" dirty="0" err="1" smtClean="0">
                <a:solidFill>
                  <a:schemeClr val="tx1"/>
                </a:solidFill>
              </a:rPr>
              <a:t>llawn</a:t>
            </a:r>
            <a:r>
              <a:rPr lang="en-US" b="1" dirty="0" smtClean="0">
                <a:solidFill>
                  <a:schemeClr val="tx1"/>
                </a:solidFill>
              </a:rPr>
              <a:t>:</a:t>
            </a:r>
            <a:endParaRPr lang="en-US" b="1" dirty="0">
              <a:solidFill>
                <a:schemeClr val="tx1"/>
              </a:solidFill>
            </a:endParaRPr>
          </a:p>
          <a:p>
            <a:r>
              <a:rPr lang="en-GB" u="sng" dirty="0">
                <a:hlinkClick r:id="rId2"/>
              </a:rPr>
              <a:t>https://educationendowmentfoundation.org.uk/our-work/projects/thinking-doing-talking-science</a:t>
            </a:r>
            <a:endParaRPr lang="en-GB" dirty="0"/>
          </a:p>
          <a:p>
            <a:endParaRPr lang="en-GB" b="1" dirty="0">
              <a:solidFill>
                <a:schemeClr val="tx1"/>
              </a:solidFill>
            </a:endParaRPr>
          </a:p>
        </p:txBody>
      </p:sp>
    </p:spTree>
    <p:extLst>
      <p:ext uri="{BB962C8B-B14F-4D97-AF65-F5344CB8AC3E}">
        <p14:creationId xmlns:p14="http://schemas.microsoft.com/office/powerpoint/2010/main" val="244424992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Meddwl</a:t>
            </a:r>
            <a:r>
              <a:rPr lang="en-GB" dirty="0" smtClean="0"/>
              <a:t> a </a:t>
            </a:r>
            <a:r>
              <a:rPr lang="en-GB" dirty="0" err="1" smtClean="0"/>
              <a:t>Rhesymu</a:t>
            </a:r>
            <a:r>
              <a:rPr lang="en-GB" dirty="0" smtClean="0"/>
              <a:t> </a:t>
            </a:r>
            <a:r>
              <a:rPr lang="en-GB" dirty="0" err="1" smtClean="0"/>
              <a:t>yn</a:t>
            </a:r>
            <a:r>
              <a:rPr lang="en-GB" dirty="0" smtClean="0"/>
              <a:t> y </a:t>
            </a:r>
            <a:r>
              <a:rPr lang="en-GB" dirty="0" err="1" smtClean="0"/>
              <a:t>dosbarth</a:t>
            </a:r>
            <a:endParaRPr lang="en-GB" dirty="0"/>
          </a:p>
        </p:txBody>
      </p:sp>
      <p:sp>
        <p:nvSpPr>
          <p:cNvPr id="3" name="Content Placeholder 2"/>
          <p:cNvSpPr>
            <a:spLocks noGrp="1"/>
          </p:cNvSpPr>
          <p:nvPr>
            <p:ph idx="1"/>
          </p:nvPr>
        </p:nvSpPr>
        <p:spPr/>
        <p:txBody>
          <a:bodyPr>
            <a:normAutofit lnSpcReduction="10000"/>
          </a:bodyPr>
          <a:lstStyle/>
          <a:p>
            <a:pPr lvl="0"/>
            <a:r>
              <a:rPr lang="en-GB" sz="2800" dirty="0" err="1"/>
              <a:t>Yn</a:t>
            </a:r>
            <a:r>
              <a:rPr lang="en-GB" sz="2800" dirty="0"/>
              <a:t> y </a:t>
            </a:r>
            <a:r>
              <a:rPr lang="en-GB" sz="2800" dirty="0" err="1"/>
              <a:t>fidio</a:t>
            </a:r>
            <a:r>
              <a:rPr lang="en-GB" sz="2800" dirty="0"/>
              <a:t> </a:t>
            </a:r>
            <a:r>
              <a:rPr lang="en-GB" sz="2800" dirty="0" err="1"/>
              <a:t>fe</a:t>
            </a:r>
            <a:r>
              <a:rPr lang="en-GB" sz="2800" dirty="0"/>
              <a:t> </a:t>
            </a:r>
            <a:r>
              <a:rPr lang="en-GB" sz="2800" dirty="0" err="1"/>
              <a:t>welwch</a:t>
            </a:r>
            <a:r>
              <a:rPr lang="en-GB" sz="2800" dirty="0"/>
              <a:t> </a:t>
            </a:r>
            <a:r>
              <a:rPr lang="en-GB" sz="2800" dirty="0" err="1"/>
              <a:t>ddau</a:t>
            </a:r>
            <a:r>
              <a:rPr lang="en-GB" sz="2800" dirty="0"/>
              <a:t> </a:t>
            </a:r>
            <a:r>
              <a:rPr lang="en-GB" sz="2800" dirty="0" err="1"/>
              <a:t>athro</a:t>
            </a:r>
            <a:r>
              <a:rPr lang="en-GB" sz="2800" dirty="0"/>
              <a:t> </a:t>
            </a:r>
            <a:r>
              <a:rPr lang="en-GB" sz="2800" dirty="0" err="1"/>
              <a:t>yn</a:t>
            </a:r>
            <a:r>
              <a:rPr lang="en-GB" sz="2800" dirty="0"/>
              <a:t> </a:t>
            </a:r>
            <a:r>
              <a:rPr lang="en-GB" sz="2800" dirty="0" err="1"/>
              <a:t>gweithio</a:t>
            </a:r>
            <a:r>
              <a:rPr lang="en-GB" sz="2800" dirty="0"/>
              <a:t> </a:t>
            </a:r>
            <a:r>
              <a:rPr lang="en-GB" sz="2800" dirty="0" err="1"/>
              <a:t>gyda’u</a:t>
            </a:r>
            <a:r>
              <a:rPr lang="en-GB" sz="2800" dirty="0"/>
              <a:t> </a:t>
            </a:r>
            <a:r>
              <a:rPr lang="en-GB" sz="2800" dirty="0" err="1"/>
              <a:t>dosbarthiadau</a:t>
            </a:r>
            <a:r>
              <a:rPr lang="en-GB" sz="2800" dirty="0"/>
              <a:t> </a:t>
            </a:r>
            <a:r>
              <a:rPr lang="en-GB" sz="2800" dirty="0" err="1"/>
              <a:t>ar</a:t>
            </a:r>
            <a:r>
              <a:rPr lang="en-GB" sz="2800" dirty="0"/>
              <a:t> </a:t>
            </a:r>
            <a:r>
              <a:rPr lang="en-GB" sz="2800" dirty="0" err="1"/>
              <a:t>weithgareddau</a:t>
            </a:r>
            <a:r>
              <a:rPr lang="en-GB" sz="2800" dirty="0"/>
              <a:t> a </a:t>
            </a:r>
            <a:r>
              <a:rPr lang="en-GB" sz="2800" dirty="0" err="1"/>
              <a:t>ddatblygwyd</a:t>
            </a:r>
            <a:r>
              <a:rPr lang="en-GB" sz="2800" dirty="0"/>
              <a:t> </a:t>
            </a:r>
            <a:r>
              <a:rPr lang="en-GB" sz="2800" dirty="0" err="1"/>
              <a:t>yn</a:t>
            </a:r>
            <a:r>
              <a:rPr lang="en-GB" sz="2800" dirty="0"/>
              <a:t> </a:t>
            </a:r>
            <a:r>
              <a:rPr lang="en-GB" sz="2800" dirty="0" err="1"/>
              <a:t>arbennig</a:t>
            </a:r>
            <a:r>
              <a:rPr lang="en-GB" sz="2800" dirty="0"/>
              <a:t> </a:t>
            </a:r>
            <a:r>
              <a:rPr lang="en-GB" sz="2800" dirty="0" err="1"/>
              <a:t>i</a:t>
            </a:r>
            <a:r>
              <a:rPr lang="en-GB" sz="2800" dirty="0"/>
              <a:t> </a:t>
            </a:r>
            <a:r>
              <a:rPr lang="en-GB" sz="2800" dirty="0" err="1"/>
              <a:t>ganiatáu</a:t>
            </a:r>
            <a:r>
              <a:rPr lang="en-GB" sz="2800" dirty="0"/>
              <a:t> </a:t>
            </a:r>
            <a:r>
              <a:rPr lang="en-GB" sz="2800" dirty="0" err="1"/>
              <a:t>amser</a:t>
            </a:r>
            <a:r>
              <a:rPr lang="en-GB" sz="2800" dirty="0"/>
              <a:t> </a:t>
            </a:r>
            <a:r>
              <a:rPr lang="en-GB" sz="2800" dirty="0" err="1"/>
              <a:t>i</a:t>
            </a:r>
            <a:r>
              <a:rPr lang="en-GB" sz="2800" dirty="0"/>
              <a:t> </a:t>
            </a:r>
            <a:r>
              <a:rPr lang="en-GB" sz="2800" dirty="0" err="1"/>
              <a:t>blant</a:t>
            </a:r>
            <a:r>
              <a:rPr lang="en-GB" sz="2800" dirty="0"/>
              <a:t> </a:t>
            </a:r>
            <a:r>
              <a:rPr lang="en-GB" sz="2800" dirty="0" err="1"/>
              <a:t>archwilio</a:t>
            </a:r>
            <a:r>
              <a:rPr lang="en-GB" sz="2800" dirty="0"/>
              <a:t> </a:t>
            </a:r>
            <a:r>
              <a:rPr lang="en-GB" sz="2800" dirty="0" err="1"/>
              <a:t>eu</a:t>
            </a:r>
            <a:r>
              <a:rPr lang="en-GB" sz="2800" dirty="0"/>
              <a:t> </a:t>
            </a:r>
            <a:r>
              <a:rPr lang="en-GB" sz="2800" dirty="0" err="1"/>
              <a:t>prosesau</a:t>
            </a:r>
            <a:r>
              <a:rPr lang="en-GB" sz="2800" dirty="0"/>
              <a:t> </a:t>
            </a:r>
            <a:r>
              <a:rPr lang="en-GB" sz="2800" dirty="0" err="1"/>
              <a:t>meddwl</a:t>
            </a:r>
            <a:r>
              <a:rPr lang="en-GB" sz="2800" dirty="0"/>
              <a:t>.  </a:t>
            </a:r>
            <a:r>
              <a:rPr lang="en-GB" sz="2800" dirty="0" err="1"/>
              <a:t>Maent</a:t>
            </a:r>
            <a:r>
              <a:rPr lang="en-GB" sz="2800" dirty="0"/>
              <a:t> </a:t>
            </a:r>
            <a:r>
              <a:rPr lang="en-GB" sz="2800" dirty="0" err="1"/>
              <a:t>yn</a:t>
            </a:r>
            <a:r>
              <a:rPr lang="en-GB" sz="2800" dirty="0"/>
              <a:t> </a:t>
            </a:r>
            <a:r>
              <a:rPr lang="en-GB" sz="2800" dirty="0" err="1"/>
              <a:t>cydweithio</a:t>
            </a:r>
            <a:r>
              <a:rPr lang="en-GB" sz="2800" dirty="0"/>
              <a:t> </a:t>
            </a:r>
            <a:r>
              <a:rPr lang="en-GB" sz="2800" dirty="0" err="1"/>
              <a:t>gyda’u</a:t>
            </a:r>
            <a:r>
              <a:rPr lang="en-GB" sz="2800" dirty="0"/>
              <a:t> </a:t>
            </a:r>
            <a:r>
              <a:rPr lang="en-GB" sz="2800" dirty="0" err="1"/>
              <a:t>cymheiriaid</a:t>
            </a:r>
            <a:r>
              <a:rPr lang="en-GB" sz="2800" dirty="0"/>
              <a:t> </a:t>
            </a:r>
            <a:r>
              <a:rPr lang="en-GB" sz="2800" dirty="0" err="1"/>
              <a:t>i</a:t>
            </a:r>
            <a:r>
              <a:rPr lang="en-GB" sz="2800" dirty="0"/>
              <a:t> </a:t>
            </a:r>
            <a:r>
              <a:rPr lang="en-GB" sz="2800" dirty="0" err="1"/>
              <a:t>drafod</a:t>
            </a:r>
            <a:r>
              <a:rPr lang="en-GB" sz="2800" dirty="0"/>
              <a:t> </a:t>
            </a:r>
            <a:r>
              <a:rPr lang="en-GB" sz="2800" dirty="0" err="1"/>
              <a:t>eu</a:t>
            </a:r>
            <a:r>
              <a:rPr lang="en-GB" sz="2800" dirty="0"/>
              <a:t> </a:t>
            </a:r>
            <a:r>
              <a:rPr lang="en-GB" sz="2800" dirty="0" err="1"/>
              <a:t>syniadau</a:t>
            </a:r>
            <a:r>
              <a:rPr lang="en-GB" sz="2800" dirty="0"/>
              <a:t> </a:t>
            </a:r>
            <a:r>
              <a:rPr lang="en-GB" sz="2800" dirty="0" err="1"/>
              <a:t>sy’n</a:t>
            </a:r>
            <a:r>
              <a:rPr lang="en-GB" sz="2800" dirty="0"/>
              <a:t> </a:t>
            </a:r>
            <a:r>
              <a:rPr lang="en-GB" sz="2800" dirty="0" err="1"/>
              <a:t>rhoi’r</a:t>
            </a:r>
            <a:r>
              <a:rPr lang="en-GB" sz="2800" dirty="0"/>
              <a:t> </a:t>
            </a:r>
            <a:r>
              <a:rPr lang="en-GB" sz="2800" dirty="0" err="1"/>
              <a:t>cyfle</a:t>
            </a:r>
            <a:r>
              <a:rPr lang="en-GB" sz="2800" dirty="0"/>
              <a:t> </a:t>
            </a:r>
            <a:r>
              <a:rPr lang="en-GB" sz="2800" dirty="0" err="1"/>
              <a:t>iddynt</a:t>
            </a:r>
            <a:r>
              <a:rPr lang="en-GB" sz="2800" dirty="0"/>
              <a:t> </a:t>
            </a:r>
            <a:r>
              <a:rPr lang="en-GB" sz="2800" dirty="0" err="1"/>
              <a:t>gyfiawnhau</a:t>
            </a:r>
            <a:r>
              <a:rPr lang="en-GB" sz="2800" dirty="0"/>
              <a:t> ac </a:t>
            </a:r>
            <a:r>
              <a:rPr lang="en-GB" sz="2800" dirty="0" err="1"/>
              <a:t>addasu</a:t>
            </a:r>
            <a:r>
              <a:rPr lang="en-GB" sz="2800" dirty="0"/>
              <a:t> </a:t>
            </a:r>
            <a:r>
              <a:rPr lang="en-GB" sz="2800" dirty="0" err="1"/>
              <a:t>eu</a:t>
            </a:r>
            <a:r>
              <a:rPr lang="en-GB" sz="2800" dirty="0"/>
              <a:t> </a:t>
            </a:r>
            <a:r>
              <a:rPr lang="en-GB" sz="2800" dirty="0" err="1"/>
              <a:t>syniadau</a:t>
            </a:r>
            <a:r>
              <a:rPr lang="en-GB" sz="2800" dirty="0"/>
              <a:t> </a:t>
            </a:r>
            <a:r>
              <a:rPr lang="en-GB" sz="2800" dirty="0" err="1"/>
              <a:t>os</a:t>
            </a:r>
            <a:r>
              <a:rPr lang="en-GB" sz="2800" dirty="0"/>
              <a:t> </a:t>
            </a:r>
            <a:r>
              <a:rPr lang="en-GB" sz="2800" dirty="0" err="1"/>
              <a:t>oes</a:t>
            </a:r>
            <a:r>
              <a:rPr lang="en-GB" sz="2800" dirty="0"/>
              <a:t> </a:t>
            </a:r>
            <a:r>
              <a:rPr lang="en-GB" sz="2800" dirty="0" err="1"/>
              <a:t>angen</a:t>
            </a:r>
            <a:r>
              <a:rPr lang="en-GB" sz="2800" dirty="0"/>
              <a:t>.  </a:t>
            </a:r>
            <a:r>
              <a:rPr lang="en-GB" sz="2800" dirty="0" err="1"/>
              <a:t>Wrth</a:t>
            </a:r>
            <a:r>
              <a:rPr lang="en-GB" sz="2800" dirty="0"/>
              <a:t> </a:t>
            </a:r>
            <a:r>
              <a:rPr lang="en-GB" sz="2800" dirty="0" err="1"/>
              <a:t>i</a:t>
            </a:r>
            <a:r>
              <a:rPr lang="en-GB" sz="2800" dirty="0"/>
              <a:t> chi </a:t>
            </a:r>
            <a:r>
              <a:rPr lang="en-GB" sz="2800" dirty="0" err="1"/>
              <a:t>wylio’r</a:t>
            </a:r>
            <a:r>
              <a:rPr lang="en-GB" sz="2800" dirty="0"/>
              <a:t> </a:t>
            </a:r>
            <a:r>
              <a:rPr lang="en-GB" sz="2800" dirty="0" err="1"/>
              <a:t>fidio</a:t>
            </a:r>
            <a:r>
              <a:rPr lang="en-GB" sz="2800" dirty="0"/>
              <a:t> </a:t>
            </a:r>
            <a:r>
              <a:rPr lang="en-GB" sz="2800" dirty="0" err="1"/>
              <a:t>ystyriwch</a:t>
            </a:r>
            <a:r>
              <a:rPr lang="en-GB" sz="2800" dirty="0"/>
              <a:t> </a:t>
            </a:r>
            <a:r>
              <a:rPr lang="en-GB" sz="2800" dirty="0" err="1"/>
              <a:t>sut</a:t>
            </a:r>
            <a:r>
              <a:rPr lang="en-GB" sz="2800" dirty="0"/>
              <a:t> y </a:t>
            </a:r>
            <a:r>
              <a:rPr lang="en-GB" sz="2800" dirty="0" err="1"/>
              <a:t>mae’r</a:t>
            </a:r>
            <a:r>
              <a:rPr lang="en-GB" sz="2800" dirty="0"/>
              <a:t> </a:t>
            </a:r>
            <a:r>
              <a:rPr lang="en-GB" sz="2800" dirty="0" err="1"/>
              <a:t>gweithgareddau</a:t>
            </a:r>
            <a:r>
              <a:rPr lang="en-GB" sz="2800" dirty="0"/>
              <a:t> </a:t>
            </a:r>
            <a:r>
              <a:rPr lang="en-GB" sz="2800" dirty="0" err="1"/>
              <a:t>yn</a:t>
            </a:r>
            <a:r>
              <a:rPr lang="en-GB" sz="2800" dirty="0"/>
              <a:t> </a:t>
            </a:r>
            <a:r>
              <a:rPr lang="en-GB" sz="2800" dirty="0" err="1"/>
              <a:t>datblygu</a:t>
            </a:r>
            <a:r>
              <a:rPr lang="en-GB" sz="2800" dirty="0"/>
              <a:t> </a:t>
            </a:r>
            <a:r>
              <a:rPr lang="en-GB" sz="2800" dirty="0" err="1"/>
              <a:t>sgiliau</a:t>
            </a:r>
            <a:r>
              <a:rPr lang="en-GB" sz="2800" dirty="0"/>
              <a:t> </a:t>
            </a:r>
            <a:r>
              <a:rPr lang="en-GB" sz="2800" dirty="0" err="1"/>
              <a:t>meddwl</a:t>
            </a:r>
            <a:r>
              <a:rPr lang="en-GB" sz="2800" dirty="0"/>
              <a:t> a </a:t>
            </a:r>
            <a:r>
              <a:rPr lang="en-GB" sz="2800" dirty="0" err="1"/>
              <a:t>rhesymu’r</a:t>
            </a:r>
            <a:r>
              <a:rPr lang="en-GB" sz="2800" dirty="0"/>
              <a:t> plant a </a:t>
            </a:r>
            <a:r>
              <a:rPr lang="en-GB" sz="2800" dirty="0" err="1"/>
              <a:t>nodwch</a:t>
            </a:r>
            <a:r>
              <a:rPr lang="en-GB" sz="2800" dirty="0"/>
              <a:t> </a:t>
            </a:r>
            <a:r>
              <a:rPr lang="en-GB" sz="2800" dirty="0" err="1"/>
              <a:t>eich</a:t>
            </a:r>
            <a:r>
              <a:rPr lang="en-GB" sz="2800" dirty="0"/>
              <a:t> </a:t>
            </a:r>
            <a:r>
              <a:rPr lang="en-GB" sz="2800" dirty="0" err="1"/>
              <a:t>arsylwadau</a:t>
            </a:r>
            <a:r>
              <a:rPr lang="en-GB" sz="2800" dirty="0"/>
              <a:t>.</a:t>
            </a:r>
          </a:p>
          <a:p>
            <a:r>
              <a:rPr lang="en-GB" dirty="0"/>
              <a:t> </a:t>
            </a:r>
          </a:p>
          <a:p>
            <a:r>
              <a:rPr lang="en-GB" dirty="0" smtClean="0"/>
              <a:t>CLIP</a:t>
            </a:r>
            <a:r>
              <a:rPr lang="en-GB" dirty="0"/>
              <a:t>:</a:t>
            </a:r>
          </a:p>
          <a:p>
            <a:r>
              <a:rPr lang="en-GB" dirty="0">
                <a:hlinkClick r:id="rId3"/>
              </a:rPr>
              <a:t>https://</a:t>
            </a:r>
            <a:r>
              <a:rPr lang="en-GB" dirty="0" smtClean="0">
                <a:hlinkClick r:id="rId3"/>
              </a:rPr>
              <a:t>www.futurelearn.com/courses/teaching-primary-science-getting-started/0/steps/40227</a:t>
            </a:r>
            <a:endParaRPr lang="en-GB" dirty="0" smtClean="0"/>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21632453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a:t>
            </a:r>
            <a:r>
              <a:rPr lang="en-GB" dirty="0" smtClean="0"/>
              <a:t> Moodle</a:t>
            </a:r>
            <a:endParaRPr lang="en-GB" dirty="0"/>
          </a:p>
        </p:txBody>
      </p:sp>
      <p:sp>
        <p:nvSpPr>
          <p:cNvPr id="3" name="Content Placeholder 2"/>
          <p:cNvSpPr>
            <a:spLocks noGrp="1"/>
          </p:cNvSpPr>
          <p:nvPr>
            <p:ph idx="1"/>
          </p:nvPr>
        </p:nvSpPr>
        <p:spPr/>
        <p:txBody>
          <a:bodyPr/>
          <a:lstStyle/>
          <a:p>
            <a:endParaRPr lang="en-GB" dirty="0" smtClean="0"/>
          </a:p>
          <a:p>
            <a:r>
              <a:rPr lang="en-GB" dirty="0" smtClean="0">
                <a:solidFill>
                  <a:srgbClr val="FF0000"/>
                </a:solidFill>
              </a:rPr>
              <a:t>Wilson, H., et al. (2018). “Thinking, doing, talking science”. Primary Science, 154, September/ October. ASE</a:t>
            </a:r>
          </a:p>
          <a:p>
            <a:endParaRPr lang="en-GB" dirty="0">
              <a:solidFill>
                <a:srgbClr val="FF0000"/>
              </a:solidFill>
            </a:endParaRPr>
          </a:p>
          <a:p>
            <a:r>
              <a:rPr lang="en-GB" dirty="0" smtClean="0">
                <a:solidFill>
                  <a:srgbClr val="FF0000"/>
                </a:solidFill>
              </a:rPr>
              <a:t>Bianchi, L., and </a:t>
            </a:r>
            <a:r>
              <a:rPr lang="en-GB" dirty="0" err="1" smtClean="0">
                <a:solidFill>
                  <a:srgbClr val="FF0000"/>
                </a:solidFill>
              </a:rPr>
              <a:t>Feasey</a:t>
            </a:r>
            <a:r>
              <a:rPr lang="en-GB" dirty="0" smtClean="0">
                <a:solidFill>
                  <a:srgbClr val="FF0000"/>
                </a:solidFill>
              </a:rPr>
              <a:t>, R. (2015) “An A-Z Guide to Primary </a:t>
            </a:r>
            <a:r>
              <a:rPr lang="en-GB" dirty="0" err="1" smtClean="0">
                <a:solidFill>
                  <a:srgbClr val="FF0000"/>
                </a:solidFill>
              </a:rPr>
              <a:t>Sience</a:t>
            </a:r>
            <a:r>
              <a:rPr lang="en-GB" dirty="0" smtClean="0">
                <a:solidFill>
                  <a:srgbClr val="FF0000"/>
                </a:solidFill>
              </a:rPr>
              <a:t> Active Teaching and Learning in Science”. Sheffield. Sheffield Hallam University CSE.</a:t>
            </a:r>
            <a:endParaRPr lang="en-GB" dirty="0">
              <a:solidFill>
                <a:srgbClr val="FF0000"/>
              </a:solidFill>
            </a:endParaRPr>
          </a:p>
        </p:txBody>
      </p:sp>
    </p:spTree>
    <p:extLst>
      <p:ext uri="{BB962C8B-B14F-4D97-AF65-F5344CB8AC3E}">
        <p14:creationId xmlns:p14="http://schemas.microsoft.com/office/powerpoint/2010/main" val="18312226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 </a:t>
            </a:r>
            <a:r>
              <a:rPr lang="en-GB" dirty="0" err="1" smtClean="0"/>
              <a:t>ddiddordeb</a:t>
            </a:r>
            <a:r>
              <a:rPr lang="en-GB" dirty="0" smtClean="0"/>
              <a:t> </a:t>
            </a:r>
            <a:r>
              <a:rPr lang="en-GB" dirty="0" err="1" smtClean="0"/>
              <a:t>cyffredinol</a:t>
            </a:r>
            <a:r>
              <a:rPr lang="en-GB" dirty="0" smtClean="0"/>
              <a:t>?</a:t>
            </a:r>
            <a:endParaRPr lang="en-GB" dirty="0"/>
          </a:p>
        </p:txBody>
      </p:sp>
      <p:sp>
        <p:nvSpPr>
          <p:cNvPr id="3" name="Content Placeholder 2"/>
          <p:cNvSpPr>
            <a:spLocks noGrp="1"/>
          </p:cNvSpPr>
          <p:nvPr>
            <p:ph idx="1"/>
          </p:nvPr>
        </p:nvSpPr>
        <p:spPr/>
        <p:txBody>
          <a:bodyPr/>
          <a:lstStyle/>
          <a:p>
            <a:pPr marL="0" indent="0">
              <a:buNone/>
            </a:pPr>
            <a:r>
              <a:rPr lang="en-GB" dirty="0" err="1" smtClean="0"/>
              <a:t>Strategaethau</a:t>
            </a:r>
            <a:r>
              <a:rPr lang="en-GB" dirty="0" smtClean="0"/>
              <a:t> </a:t>
            </a:r>
            <a:r>
              <a:rPr lang="en-GB" dirty="0" err="1" smtClean="0"/>
              <a:t>echdynnu</a:t>
            </a:r>
            <a:r>
              <a:rPr lang="en-GB" dirty="0" smtClean="0"/>
              <a:t> (elicitation) “Bright Ideas” a TDTS:</a:t>
            </a:r>
          </a:p>
          <a:p>
            <a:pPr marL="0" indent="0">
              <a:buNone/>
            </a:pPr>
            <a:endParaRPr lang="en-GB" dirty="0"/>
          </a:p>
          <a:p>
            <a:pPr>
              <a:buFont typeface="Wingdings" panose="05000000000000000000" pitchFamily="2" charset="2"/>
              <a:buChar char="Ø"/>
            </a:pPr>
            <a:r>
              <a:rPr lang="en-GB" dirty="0" smtClean="0"/>
              <a:t>  </a:t>
            </a:r>
            <a:r>
              <a:rPr lang="en-GB" dirty="0" err="1" smtClean="0"/>
              <a:t>Yr</a:t>
            </a:r>
            <a:r>
              <a:rPr lang="en-GB" dirty="0" smtClean="0"/>
              <a:t> un </a:t>
            </a:r>
            <a:r>
              <a:rPr lang="en-GB" dirty="0" err="1" smtClean="0"/>
              <a:t>sydd</a:t>
            </a:r>
            <a:r>
              <a:rPr lang="en-GB" dirty="0" smtClean="0"/>
              <a:t> </a:t>
            </a:r>
            <a:r>
              <a:rPr lang="en-GB" dirty="0" err="1" smtClean="0"/>
              <a:t>allan</a:t>
            </a:r>
            <a:r>
              <a:rPr lang="en-GB" dirty="0" smtClean="0"/>
              <a:t> o le / </a:t>
            </a:r>
            <a:r>
              <a:rPr lang="en-GB" dirty="0" smtClean="0">
                <a:solidFill>
                  <a:schemeClr val="tx1"/>
                </a:solidFill>
              </a:rPr>
              <a:t>The </a:t>
            </a:r>
            <a:r>
              <a:rPr lang="en-GB" dirty="0">
                <a:solidFill>
                  <a:schemeClr val="tx1"/>
                </a:solidFill>
              </a:rPr>
              <a:t>odd one out</a:t>
            </a:r>
          </a:p>
          <a:p>
            <a:pPr>
              <a:buFont typeface="Wingdings" panose="05000000000000000000" pitchFamily="2" charset="2"/>
              <a:buChar char="Ø"/>
            </a:pPr>
            <a:r>
              <a:rPr lang="en-GB" dirty="0" smtClean="0">
                <a:solidFill>
                  <a:schemeClr val="tx1"/>
                </a:solidFill>
              </a:rPr>
              <a:t>  </a:t>
            </a:r>
            <a:r>
              <a:rPr lang="en-GB" dirty="0" err="1" smtClean="0">
                <a:solidFill>
                  <a:schemeClr val="tx1"/>
                </a:solidFill>
              </a:rPr>
              <a:t>Positif</a:t>
            </a:r>
            <a:r>
              <a:rPr lang="en-GB" dirty="0" smtClean="0">
                <a:solidFill>
                  <a:schemeClr val="tx1"/>
                </a:solidFill>
              </a:rPr>
              <a:t>/ </a:t>
            </a:r>
            <a:r>
              <a:rPr lang="en-GB" dirty="0" err="1" smtClean="0">
                <a:solidFill>
                  <a:schemeClr val="tx1"/>
                </a:solidFill>
              </a:rPr>
              <a:t>Negyddol</a:t>
            </a:r>
            <a:r>
              <a:rPr lang="en-GB" dirty="0" smtClean="0">
                <a:solidFill>
                  <a:schemeClr val="tx1"/>
                </a:solidFill>
              </a:rPr>
              <a:t>/ </a:t>
            </a:r>
            <a:r>
              <a:rPr lang="en-GB" dirty="0" err="1" smtClean="0">
                <a:solidFill>
                  <a:schemeClr val="tx1"/>
                </a:solidFill>
              </a:rPr>
              <a:t>Diddorol</a:t>
            </a:r>
            <a:r>
              <a:rPr lang="en-GB" dirty="0" smtClean="0">
                <a:solidFill>
                  <a:schemeClr val="tx1"/>
                </a:solidFill>
              </a:rPr>
              <a:t> / The </a:t>
            </a:r>
            <a:r>
              <a:rPr lang="en-GB" dirty="0" err="1" smtClean="0">
                <a:solidFill>
                  <a:schemeClr val="tx1"/>
                </a:solidFill>
              </a:rPr>
              <a:t>pmi</a:t>
            </a:r>
            <a:r>
              <a:rPr lang="en-GB" dirty="0" smtClean="0">
                <a:solidFill>
                  <a:schemeClr val="tx1"/>
                </a:solidFill>
              </a:rPr>
              <a:t> “positives, minuses, interesting”</a:t>
            </a:r>
            <a:endParaRPr lang="en-GB" dirty="0">
              <a:solidFill>
                <a:schemeClr val="tx1"/>
              </a:solidFill>
            </a:endParaRPr>
          </a:p>
          <a:p>
            <a:pPr>
              <a:buFont typeface="Wingdings" panose="05000000000000000000" pitchFamily="2" charset="2"/>
              <a:buChar char="Ø"/>
            </a:pPr>
            <a:r>
              <a:rPr lang="en-GB" dirty="0" smtClean="0"/>
              <a:t>  Y </a:t>
            </a:r>
            <a:r>
              <a:rPr lang="en-GB" dirty="0" err="1" smtClean="0"/>
              <a:t>Cwestiwn</a:t>
            </a:r>
            <a:r>
              <a:rPr lang="en-GB" dirty="0" smtClean="0"/>
              <a:t> </a:t>
            </a:r>
            <a:r>
              <a:rPr lang="en-GB" dirty="0" err="1" smtClean="0"/>
              <a:t>Mawr</a:t>
            </a:r>
            <a:r>
              <a:rPr lang="en-GB" dirty="0" smtClean="0"/>
              <a:t> “The Big Question”</a:t>
            </a:r>
          </a:p>
          <a:p>
            <a:endParaRPr lang="en-GB" dirty="0"/>
          </a:p>
          <a:p>
            <a:pPr>
              <a:buFont typeface="Wingdings" panose="05000000000000000000" pitchFamily="2" charset="2"/>
              <a:buChar char="Ø"/>
            </a:pPr>
            <a:r>
              <a:rPr lang="en-GB" dirty="0" smtClean="0"/>
              <a:t>  Drama </a:t>
            </a:r>
            <a:r>
              <a:rPr lang="en-GB" dirty="0" err="1" smtClean="0"/>
              <a:t>mewn</a:t>
            </a:r>
            <a:r>
              <a:rPr lang="en-GB" dirty="0" smtClean="0"/>
              <a:t> </a:t>
            </a:r>
            <a:r>
              <a:rPr lang="en-GB" dirty="0" err="1" smtClean="0"/>
              <a:t>gwyddoniaeth</a:t>
            </a:r>
            <a:r>
              <a:rPr lang="en-GB" dirty="0" smtClean="0"/>
              <a:t> </a:t>
            </a:r>
            <a:r>
              <a:rPr lang="en-GB" dirty="0" err="1" smtClean="0"/>
              <a:t>gynradd</a:t>
            </a:r>
            <a:endParaRPr lang="en-GB" dirty="0" smtClean="0"/>
          </a:p>
          <a:p>
            <a:pPr marL="0" indent="0">
              <a:buNone/>
            </a:pPr>
            <a:endParaRPr lang="en-GB" dirty="0"/>
          </a:p>
        </p:txBody>
      </p:sp>
    </p:spTree>
    <p:extLst>
      <p:ext uri="{BB962C8B-B14F-4D97-AF65-F5344CB8AC3E}">
        <p14:creationId xmlns:p14="http://schemas.microsoft.com/office/powerpoint/2010/main" val="276720944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a:t>
            </a:r>
            <a:r>
              <a:rPr lang="en-GB" dirty="0" err="1" smtClean="0">
                <a:solidFill>
                  <a:schemeClr val="tx1"/>
                </a:solidFill>
              </a:rPr>
              <a:t>Yr</a:t>
            </a:r>
            <a:r>
              <a:rPr lang="en-GB" dirty="0" smtClean="0">
                <a:solidFill>
                  <a:schemeClr val="tx1"/>
                </a:solidFill>
              </a:rPr>
              <a:t> un </a:t>
            </a:r>
            <a:r>
              <a:rPr lang="en-GB" dirty="0" err="1" smtClean="0">
                <a:solidFill>
                  <a:schemeClr val="tx1"/>
                </a:solidFill>
              </a:rPr>
              <a:t>sydd</a:t>
            </a:r>
            <a:r>
              <a:rPr lang="en-GB" dirty="0" smtClean="0">
                <a:solidFill>
                  <a:schemeClr val="tx1"/>
                </a:solidFill>
              </a:rPr>
              <a:t> </a:t>
            </a:r>
            <a:r>
              <a:rPr lang="en-GB" dirty="0" err="1" smtClean="0">
                <a:solidFill>
                  <a:schemeClr val="tx1"/>
                </a:solidFill>
              </a:rPr>
              <a:t>allan</a:t>
            </a:r>
            <a:r>
              <a:rPr lang="en-GB" dirty="0" smtClean="0">
                <a:solidFill>
                  <a:schemeClr val="tx1"/>
                </a:solidFill>
              </a:rPr>
              <a:t> o le”</a:t>
            </a:r>
            <a:endParaRPr lang="en-GB" dirty="0">
              <a:solidFill>
                <a:schemeClr val="tx1"/>
              </a:solidFill>
            </a:endParaRPr>
          </a:p>
        </p:txBody>
      </p:sp>
      <p:sp>
        <p:nvSpPr>
          <p:cNvPr id="3" name="Content Placeholder 2"/>
          <p:cNvSpPr>
            <a:spLocks noGrp="1"/>
          </p:cNvSpPr>
          <p:nvPr>
            <p:ph idx="1"/>
          </p:nvPr>
        </p:nvSpPr>
        <p:spPr/>
        <p:txBody>
          <a:bodyPr>
            <a:normAutofit lnSpcReduction="10000"/>
          </a:bodyPr>
          <a:lstStyle/>
          <a:p>
            <a:endParaRPr lang="en-GB" sz="3200" dirty="0" smtClean="0"/>
          </a:p>
          <a:p>
            <a:pPr>
              <a:buFont typeface="Wingdings" panose="05000000000000000000" pitchFamily="2" charset="2"/>
              <a:buChar char="§"/>
            </a:pPr>
            <a:r>
              <a:rPr lang="en-GB" sz="3200" dirty="0" smtClean="0"/>
              <a:t> </a:t>
            </a:r>
            <a:r>
              <a:rPr lang="en-GB" sz="3200" dirty="0" err="1" smtClean="0"/>
              <a:t>Mae’r</a:t>
            </a:r>
            <a:r>
              <a:rPr lang="en-GB" sz="3200" dirty="0" smtClean="0"/>
              <a:t> plant </a:t>
            </a:r>
            <a:r>
              <a:rPr lang="en-GB" sz="3200" dirty="0" err="1" smtClean="0"/>
              <a:t>yn</a:t>
            </a:r>
            <a:r>
              <a:rPr lang="en-GB" sz="3200" dirty="0" smtClean="0"/>
              <a:t> </a:t>
            </a:r>
            <a:r>
              <a:rPr lang="en-GB" sz="3200" dirty="0" err="1" smtClean="0"/>
              <a:t>trafod</a:t>
            </a:r>
            <a:r>
              <a:rPr lang="en-GB" sz="3200" dirty="0" smtClean="0"/>
              <a:t> </a:t>
            </a:r>
            <a:r>
              <a:rPr lang="en-GB" sz="3200" dirty="0" err="1" smtClean="0"/>
              <a:t>lluniau</a:t>
            </a:r>
            <a:r>
              <a:rPr lang="en-GB" sz="3200" dirty="0" smtClean="0"/>
              <a:t> </a:t>
            </a:r>
            <a:r>
              <a:rPr lang="en-GB" sz="3200" dirty="0" err="1" smtClean="0"/>
              <a:t>neu</a:t>
            </a:r>
            <a:r>
              <a:rPr lang="en-GB" sz="3200" dirty="0" smtClean="0"/>
              <a:t> </a:t>
            </a:r>
            <a:r>
              <a:rPr lang="en-GB" sz="3200" dirty="0" err="1" smtClean="0"/>
              <a:t>wrthrychau</a:t>
            </a:r>
            <a:r>
              <a:rPr lang="en-GB" sz="3200" dirty="0" smtClean="0"/>
              <a:t> (3 </a:t>
            </a:r>
            <a:r>
              <a:rPr lang="en-GB" sz="3200" dirty="0" err="1" smtClean="0"/>
              <a:t>neu</a:t>
            </a:r>
            <a:r>
              <a:rPr lang="en-GB" sz="3200" dirty="0" smtClean="0"/>
              <a:t> 4) </a:t>
            </a:r>
          </a:p>
          <a:p>
            <a:pPr>
              <a:buFont typeface="Wingdings" panose="05000000000000000000" pitchFamily="2" charset="2"/>
              <a:buChar char="§"/>
            </a:pPr>
            <a:r>
              <a:rPr lang="en-GB" sz="3200" dirty="0" smtClean="0"/>
              <a:t> Pa un </a:t>
            </a:r>
            <a:r>
              <a:rPr lang="en-GB" sz="3200" dirty="0" err="1" smtClean="0"/>
              <a:t>sydd</a:t>
            </a:r>
            <a:r>
              <a:rPr lang="en-GB" sz="3200" dirty="0" smtClean="0"/>
              <a:t> </a:t>
            </a:r>
            <a:r>
              <a:rPr lang="en-GB" sz="3200" dirty="0" err="1" smtClean="0"/>
              <a:t>allan</a:t>
            </a:r>
            <a:r>
              <a:rPr lang="en-GB" sz="3200" dirty="0" smtClean="0"/>
              <a:t> o le? </a:t>
            </a:r>
            <a:r>
              <a:rPr lang="en-GB" sz="3200" dirty="0" err="1" smtClean="0"/>
              <a:t>Rhaid</a:t>
            </a:r>
            <a:r>
              <a:rPr lang="en-GB" sz="3200" dirty="0" smtClean="0"/>
              <a:t> </a:t>
            </a:r>
            <a:r>
              <a:rPr lang="en-GB" sz="3200" dirty="0" err="1"/>
              <a:t>i</a:t>
            </a:r>
            <a:r>
              <a:rPr lang="en-GB" sz="3200" dirty="0" err="1" smtClean="0"/>
              <a:t>’r</a:t>
            </a:r>
            <a:r>
              <a:rPr lang="en-GB" sz="3200" dirty="0" smtClean="0"/>
              <a:t> plant </a:t>
            </a:r>
            <a:r>
              <a:rPr lang="en-GB" sz="3200" dirty="0" err="1" smtClean="0"/>
              <a:t>drafod</a:t>
            </a:r>
            <a:r>
              <a:rPr lang="en-GB" sz="3200" dirty="0" smtClean="0"/>
              <a:t> </a:t>
            </a:r>
            <a:r>
              <a:rPr lang="en-GB" sz="3200" dirty="0" err="1" smtClean="0"/>
              <a:t>eu</a:t>
            </a:r>
            <a:r>
              <a:rPr lang="en-GB" sz="3200" dirty="0" smtClean="0"/>
              <a:t> </a:t>
            </a:r>
            <a:r>
              <a:rPr lang="en-GB" sz="3200" dirty="0" err="1" smtClean="0"/>
              <a:t>rhesymau</a:t>
            </a:r>
            <a:r>
              <a:rPr lang="en-GB" sz="3200" dirty="0" smtClean="0"/>
              <a:t> </a:t>
            </a:r>
            <a:r>
              <a:rPr lang="en-GB" sz="3200" dirty="0" err="1" smtClean="0"/>
              <a:t>i</a:t>
            </a:r>
            <a:r>
              <a:rPr lang="en-GB" sz="3200" dirty="0" smtClean="0"/>
              <a:t> </a:t>
            </a:r>
            <a:r>
              <a:rPr lang="en-GB" sz="3200" dirty="0" err="1" smtClean="0"/>
              <a:t>ddangos</a:t>
            </a:r>
            <a:r>
              <a:rPr lang="en-GB" sz="3200" dirty="0" smtClean="0"/>
              <a:t> </a:t>
            </a:r>
            <a:r>
              <a:rPr lang="en-GB" sz="3200" dirty="0" err="1" smtClean="0"/>
              <a:t>eu</a:t>
            </a:r>
            <a:r>
              <a:rPr lang="en-GB" sz="3200" dirty="0" smtClean="0"/>
              <a:t> </a:t>
            </a:r>
            <a:r>
              <a:rPr lang="en-GB" sz="3200" dirty="0" err="1" smtClean="0"/>
              <a:t>meddwl</a:t>
            </a:r>
            <a:endParaRPr lang="en-GB" sz="3200" dirty="0"/>
          </a:p>
          <a:p>
            <a:pPr>
              <a:buFont typeface="Wingdings" panose="05000000000000000000" pitchFamily="2" charset="2"/>
              <a:buChar char="§"/>
            </a:pPr>
            <a:r>
              <a:rPr lang="en-GB" sz="3200" dirty="0" smtClean="0"/>
              <a:t> </a:t>
            </a:r>
            <a:r>
              <a:rPr lang="en-GB" sz="3200" dirty="0" err="1" smtClean="0"/>
              <a:t>Yn</a:t>
            </a:r>
            <a:r>
              <a:rPr lang="en-GB" sz="3200" dirty="0" smtClean="0"/>
              <a:t> </a:t>
            </a:r>
            <a:r>
              <a:rPr lang="en-GB" sz="3200" dirty="0" err="1" smtClean="0"/>
              <a:t>debyg</a:t>
            </a:r>
            <a:r>
              <a:rPr lang="en-GB" sz="3200" dirty="0" smtClean="0"/>
              <a:t> </a:t>
            </a:r>
            <a:r>
              <a:rPr lang="en-GB" sz="3200" dirty="0" err="1" smtClean="0"/>
              <a:t>i</a:t>
            </a:r>
            <a:r>
              <a:rPr lang="en-GB" sz="3200" dirty="0" smtClean="0"/>
              <a:t> </a:t>
            </a:r>
            <a:r>
              <a:rPr lang="en-GB" sz="3200" dirty="0" err="1" smtClean="0"/>
              <a:t>ystod</a:t>
            </a:r>
            <a:r>
              <a:rPr lang="en-GB" sz="3200" dirty="0" smtClean="0"/>
              <a:t> o </a:t>
            </a:r>
            <a:r>
              <a:rPr lang="en-GB" sz="3200" dirty="0" err="1" smtClean="0"/>
              <a:t>strategaethau</a:t>
            </a:r>
            <a:r>
              <a:rPr lang="en-GB" sz="3200" dirty="0" smtClean="0"/>
              <a:t> </a:t>
            </a:r>
            <a:r>
              <a:rPr lang="en-GB" sz="3200" dirty="0" err="1" smtClean="0"/>
              <a:t>echdynnu</a:t>
            </a:r>
            <a:r>
              <a:rPr lang="en-GB" sz="3200" dirty="0" smtClean="0"/>
              <a:t> </a:t>
            </a:r>
            <a:r>
              <a:rPr lang="en-GB" sz="3200" dirty="0" err="1" smtClean="0"/>
              <a:t>e.e</a:t>
            </a:r>
            <a:r>
              <a:rPr lang="en-GB" sz="3200" dirty="0" smtClean="0"/>
              <a:t>. </a:t>
            </a:r>
            <a:r>
              <a:rPr lang="en-GB" sz="3200" dirty="0" err="1" smtClean="0"/>
              <a:t>Cartŵn</a:t>
            </a:r>
            <a:r>
              <a:rPr lang="en-GB" sz="3200" dirty="0" smtClean="0"/>
              <a:t> </a:t>
            </a:r>
            <a:r>
              <a:rPr lang="en-GB" sz="3200" dirty="0" err="1" smtClean="0"/>
              <a:t>Cysyniad</a:t>
            </a:r>
            <a:r>
              <a:rPr lang="en-GB" sz="3200" dirty="0" smtClean="0"/>
              <a:t> ac </a:t>
            </a:r>
            <a:r>
              <a:rPr lang="en-GB" sz="3200" dirty="0" err="1"/>
              <a:t>A</a:t>
            </a:r>
            <a:r>
              <a:rPr lang="en-GB" sz="3200" dirty="0" err="1" smtClean="0"/>
              <a:t>sesu</a:t>
            </a:r>
            <a:r>
              <a:rPr lang="en-GB" sz="3200" dirty="0" smtClean="0"/>
              <a:t> </a:t>
            </a:r>
            <a:r>
              <a:rPr lang="en-GB" sz="3200" dirty="0" err="1" smtClean="0"/>
              <a:t>Gweithredol</a:t>
            </a:r>
            <a:r>
              <a:rPr lang="en-GB" sz="3200" dirty="0" smtClean="0"/>
              <a:t> </a:t>
            </a:r>
            <a:r>
              <a:rPr lang="en-GB" sz="3200" dirty="0" err="1" smtClean="0"/>
              <a:t>wedi’u</a:t>
            </a:r>
            <a:r>
              <a:rPr lang="en-GB" sz="3200" dirty="0" smtClean="0"/>
              <a:t> </a:t>
            </a:r>
            <a:r>
              <a:rPr lang="en-GB" sz="3200" dirty="0" err="1" smtClean="0"/>
              <a:t>datblygu</a:t>
            </a:r>
            <a:r>
              <a:rPr lang="en-GB" sz="3200" dirty="0" smtClean="0"/>
              <a:t> </a:t>
            </a:r>
            <a:r>
              <a:rPr lang="en-GB" sz="3200" dirty="0" err="1" smtClean="0"/>
              <a:t>gan</a:t>
            </a:r>
            <a:r>
              <a:rPr lang="en-GB" sz="3200" dirty="0" smtClean="0"/>
              <a:t> Stewart Naylor a Brenda Keogh</a:t>
            </a:r>
          </a:p>
          <a:p>
            <a:r>
              <a:rPr lang="en-GB" sz="1600" dirty="0" err="1" smtClean="0"/>
              <a:t>Gweler</a:t>
            </a:r>
            <a:r>
              <a:rPr lang="en-GB" sz="1600" dirty="0" smtClean="0"/>
              <a:t> </a:t>
            </a:r>
            <a:r>
              <a:rPr lang="en-GB" sz="1600" dirty="0" err="1" smtClean="0"/>
              <a:t>cyfeiriadau</a:t>
            </a:r>
            <a:endParaRPr lang="en-GB" sz="1600" dirty="0"/>
          </a:p>
          <a:p>
            <a:endParaRPr lang="en-GB" sz="3200" dirty="0"/>
          </a:p>
        </p:txBody>
      </p:sp>
    </p:spTree>
    <p:extLst>
      <p:ext uri="{BB962C8B-B14F-4D97-AF65-F5344CB8AC3E}">
        <p14:creationId xmlns:p14="http://schemas.microsoft.com/office/powerpoint/2010/main" val="184443586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PMI” </a:t>
            </a:r>
            <a:r>
              <a:rPr lang="en-GB" dirty="0" err="1" smtClean="0"/>
              <a:t>Positif</a:t>
            </a:r>
            <a:r>
              <a:rPr lang="en-GB" dirty="0" smtClean="0"/>
              <a:t>, </a:t>
            </a:r>
            <a:r>
              <a:rPr lang="en-GB" dirty="0" err="1" smtClean="0"/>
              <a:t>Negyddol</a:t>
            </a:r>
            <a:r>
              <a:rPr lang="en-GB" dirty="0" smtClean="0"/>
              <a:t>, </a:t>
            </a:r>
            <a:r>
              <a:rPr lang="en-GB" dirty="0" err="1" smtClean="0"/>
              <a:t>Diddorol</a:t>
            </a:r>
            <a:endParaRPr lang="en-GB" dirty="0"/>
          </a:p>
        </p:txBody>
      </p:sp>
      <p:sp>
        <p:nvSpPr>
          <p:cNvPr id="3" name="Content Placeholder 2"/>
          <p:cNvSpPr>
            <a:spLocks noGrp="1"/>
          </p:cNvSpPr>
          <p:nvPr>
            <p:ph idx="1"/>
          </p:nvPr>
        </p:nvSpPr>
        <p:spPr/>
        <p:txBody>
          <a:bodyPr/>
          <a:lstStyle/>
          <a:p>
            <a:r>
              <a:rPr lang="en-GB" dirty="0" smtClean="0">
                <a:solidFill>
                  <a:schemeClr val="tx1"/>
                </a:solidFill>
              </a:rPr>
              <a:t>Mae De Bono (1973) a Fisher (2000) </a:t>
            </a:r>
            <a:r>
              <a:rPr lang="en-GB" dirty="0" err="1" smtClean="0">
                <a:solidFill>
                  <a:schemeClr val="tx1"/>
                </a:solidFill>
              </a:rPr>
              <a:t>ymysg</a:t>
            </a:r>
            <a:r>
              <a:rPr lang="en-GB" dirty="0" smtClean="0">
                <a:solidFill>
                  <a:schemeClr val="tx1"/>
                </a:solidFill>
              </a:rPr>
              <a:t> y </a:t>
            </a:r>
            <a:r>
              <a:rPr lang="en-GB" dirty="0" err="1" smtClean="0">
                <a:solidFill>
                  <a:schemeClr val="tx1"/>
                </a:solidFill>
              </a:rPr>
              <a:t>nifer</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datblygu</a:t>
            </a:r>
            <a:r>
              <a:rPr lang="en-GB" dirty="0" smtClean="0">
                <a:solidFill>
                  <a:schemeClr val="tx1"/>
                </a:solidFill>
              </a:rPr>
              <a:t> </a:t>
            </a:r>
            <a:r>
              <a:rPr lang="en-GB" dirty="0" err="1" smtClean="0">
                <a:solidFill>
                  <a:schemeClr val="tx1"/>
                </a:solidFill>
              </a:rPr>
              <a:t>dulliau</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ddatblygu</a:t>
            </a:r>
            <a:r>
              <a:rPr lang="en-GB" dirty="0" smtClean="0">
                <a:solidFill>
                  <a:schemeClr val="tx1"/>
                </a:solidFill>
              </a:rPr>
              <a:t> </a:t>
            </a:r>
            <a:r>
              <a:rPr lang="en-GB" dirty="0" err="1" smtClean="0">
                <a:solidFill>
                  <a:schemeClr val="tx1"/>
                </a:solidFill>
              </a:rPr>
              <a:t>meddwl</a:t>
            </a:r>
            <a:r>
              <a:rPr lang="en-GB" dirty="0" smtClean="0">
                <a:solidFill>
                  <a:schemeClr val="tx1"/>
                </a:solidFill>
              </a:rPr>
              <a:t> plant. Mae PMI </a:t>
            </a:r>
            <a:r>
              <a:rPr lang="en-GB" dirty="0" err="1" smtClean="0">
                <a:solidFill>
                  <a:schemeClr val="tx1"/>
                </a:solidFill>
              </a:rPr>
              <a:t>yn</a:t>
            </a:r>
            <a:r>
              <a:rPr lang="en-GB" dirty="0" smtClean="0">
                <a:solidFill>
                  <a:schemeClr val="tx1"/>
                </a:solidFill>
              </a:rPr>
              <a:t> un </a:t>
            </a:r>
            <a:r>
              <a:rPr lang="en-GB" dirty="0" err="1" smtClean="0">
                <a:solidFill>
                  <a:schemeClr val="tx1"/>
                </a:solidFill>
              </a:rPr>
              <a:t>o’r</a:t>
            </a:r>
            <a:r>
              <a:rPr lang="en-GB" dirty="0" smtClean="0">
                <a:solidFill>
                  <a:schemeClr val="tx1"/>
                </a:solidFill>
              </a:rPr>
              <a:t> </a:t>
            </a:r>
            <a:r>
              <a:rPr lang="en-GB" dirty="0" err="1" smtClean="0">
                <a:solidFill>
                  <a:schemeClr val="tx1"/>
                </a:solidFill>
              </a:rPr>
              <a:t>rhain</a:t>
            </a:r>
            <a:r>
              <a:rPr lang="en-GB" dirty="0" smtClean="0">
                <a:solidFill>
                  <a:schemeClr val="tx1"/>
                </a:solidFill>
              </a:rPr>
              <a:t>. </a:t>
            </a:r>
          </a:p>
          <a:p>
            <a:r>
              <a:rPr lang="en-GB" dirty="0" err="1" smtClean="0">
                <a:solidFill>
                  <a:schemeClr val="tx1"/>
                </a:solidFill>
              </a:rPr>
              <a:t>Senario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ystyried</a:t>
            </a:r>
            <a:r>
              <a:rPr lang="en-GB" dirty="0" smtClean="0">
                <a:solidFill>
                  <a:schemeClr val="tx1"/>
                </a:solidFill>
              </a:rPr>
              <a:t> y </a:t>
            </a:r>
            <a:r>
              <a:rPr lang="en-GB" dirty="0" err="1" smtClean="0">
                <a:solidFill>
                  <a:schemeClr val="tx1"/>
                </a:solidFill>
              </a:rPr>
              <a:t>positif</a:t>
            </a:r>
            <a:r>
              <a:rPr lang="en-GB" dirty="0" smtClean="0">
                <a:solidFill>
                  <a:schemeClr val="tx1"/>
                </a:solidFill>
              </a:rPr>
              <a:t>, </a:t>
            </a:r>
            <a:r>
              <a:rPr lang="en-GB" dirty="0" err="1" smtClean="0">
                <a:solidFill>
                  <a:schemeClr val="tx1"/>
                </a:solidFill>
              </a:rPr>
              <a:t>negyddol</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syniadau</a:t>
            </a:r>
            <a:r>
              <a:rPr lang="en-GB" dirty="0" smtClean="0">
                <a:solidFill>
                  <a:schemeClr val="tx1"/>
                </a:solidFill>
              </a:rPr>
              <a:t> </a:t>
            </a:r>
            <a:r>
              <a:rPr lang="en-GB" dirty="0" err="1" smtClean="0">
                <a:solidFill>
                  <a:schemeClr val="tx1"/>
                </a:solidFill>
              </a:rPr>
              <a:t>diddorol</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ynghlwm</a:t>
            </a:r>
            <a:r>
              <a:rPr lang="en-GB" dirty="0" smtClean="0">
                <a:solidFill>
                  <a:schemeClr val="tx1"/>
                </a:solidFill>
              </a:rPr>
              <a:t> </a:t>
            </a:r>
          </a:p>
          <a:p>
            <a:endParaRPr lang="en-GB" dirty="0">
              <a:solidFill>
                <a:schemeClr val="tx1"/>
              </a:solidFill>
            </a:endParaRPr>
          </a:p>
          <a:p>
            <a:r>
              <a:rPr lang="en-GB" sz="2800" i="1" dirty="0" smtClean="0">
                <a:solidFill>
                  <a:schemeClr val="tx1"/>
                </a:solidFill>
              </a:rPr>
              <a:t>Mae </a:t>
            </a:r>
            <a:r>
              <a:rPr lang="en-GB" sz="2800" i="1" dirty="0" err="1" smtClean="0">
                <a:solidFill>
                  <a:schemeClr val="tx1"/>
                </a:solidFill>
              </a:rPr>
              <a:t>gan</a:t>
            </a:r>
            <a:r>
              <a:rPr lang="en-GB" sz="2800" i="1" dirty="0" smtClean="0">
                <a:solidFill>
                  <a:schemeClr val="tx1"/>
                </a:solidFill>
              </a:rPr>
              <a:t> </a:t>
            </a:r>
            <a:r>
              <a:rPr lang="en-GB" sz="2800" i="1" dirty="0" err="1" smtClean="0">
                <a:solidFill>
                  <a:schemeClr val="tx1"/>
                </a:solidFill>
              </a:rPr>
              <a:t>bobl</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croen</a:t>
            </a:r>
            <a:r>
              <a:rPr lang="en-GB" sz="2800" i="1" dirty="0" smtClean="0">
                <a:solidFill>
                  <a:schemeClr val="tx1"/>
                </a:solidFill>
              </a:rPr>
              <a:t> </a:t>
            </a:r>
            <a:r>
              <a:rPr lang="en-GB" sz="2800" i="1" dirty="0" err="1" smtClean="0">
                <a:solidFill>
                  <a:schemeClr val="tx1"/>
                </a:solidFill>
              </a:rPr>
              <a:t>gwyrdd</a:t>
            </a:r>
            <a:r>
              <a:rPr lang="en-GB" sz="2800" i="1" dirty="0" smtClean="0">
                <a:solidFill>
                  <a:schemeClr val="tx1"/>
                </a:solidFill>
              </a:rPr>
              <a:t> </a:t>
            </a:r>
            <a:r>
              <a:rPr lang="en-GB" sz="2800" i="1" dirty="0" err="1" smtClean="0">
                <a:solidFill>
                  <a:schemeClr val="tx1"/>
                </a:solidFill>
              </a:rPr>
              <a:t>tebyg</a:t>
            </a:r>
            <a:r>
              <a:rPr lang="en-GB" sz="2800" i="1" dirty="0" smtClean="0">
                <a:solidFill>
                  <a:schemeClr val="tx1"/>
                </a:solidFill>
              </a:rPr>
              <a:t> </a:t>
            </a:r>
            <a:r>
              <a:rPr lang="en-GB" sz="2800" i="1" dirty="0" err="1" smtClean="0">
                <a:solidFill>
                  <a:schemeClr val="tx1"/>
                </a:solidFill>
              </a:rPr>
              <a:t>i</a:t>
            </a:r>
            <a:r>
              <a:rPr lang="en-GB" sz="2800" i="1" dirty="0" smtClean="0">
                <a:solidFill>
                  <a:schemeClr val="tx1"/>
                </a:solidFill>
              </a:rPr>
              <a:t> </a:t>
            </a:r>
            <a:r>
              <a:rPr lang="en-GB" sz="2800" i="1" dirty="0" err="1" smtClean="0">
                <a:solidFill>
                  <a:schemeClr val="tx1"/>
                </a:solidFill>
              </a:rPr>
              <a:t>blanhigyn</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hun</a:t>
            </a:r>
            <a:r>
              <a:rPr lang="en-GB" sz="2800" i="1" dirty="0" smtClean="0">
                <a:solidFill>
                  <a:schemeClr val="tx1"/>
                </a:solidFill>
              </a:rPr>
              <a:t>, felly gallant </a:t>
            </a:r>
            <a:r>
              <a:rPr lang="en-GB" sz="2800" i="1" dirty="0" err="1" smtClean="0">
                <a:solidFill>
                  <a:schemeClr val="tx1"/>
                </a:solidFill>
              </a:rPr>
              <a:t>greu</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bwyd</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hunain</a:t>
            </a:r>
            <a:r>
              <a:rPr lang="en-GB" sz="2800" i="1" dirty="0" smtClean="0">
                <a:solidFill>
                  <a:schemeClr val="tx1"/>
                </a:solidFill>
              </a:rPr>
              <a:t> </a:t>
            </a:r>
            <a:r>
              <a:rPr lang="en-GB" sz="2800" i="1" dirty="0" err="1" smtClean="0">
                <a:solidFill>
                  <a:schemeClr val="tx1"/>
                </a:solidFill>
              </a:rPr>
              <a:t>yng</a:t>
            </a:r>
            <a:r>
              <a:rPr lang="en-GB" sz="2800" i="1" dirty="0" smtClean="0">
                <a:solidFill>
                  <a:schemeClr val="tx1"/>
                </a:solidFill>
              </a:rPr>
              <a:t> </a:t>
            </a:r>
            <a:r>
              <a:rPr lang="en-GB" sz="2800" i="1" dirty="0" err="1" smtClean="0">
                <a:solidFill>
                  <a:schemeClr val="tx1"/>
                </a:solidFill>
              </a:rPr>
              <a:t>ngolau’r</a:t>
            </a:r>
            <a:r>
              <a:rPr lang="en-GB" sz="2800" i="1" dirty="0" smtClean="0">
                <a:solidFill>
                  <a:schemeClr val="tx1"/>
                </a:solidFill>
              </a:rPr>
              <a:t> haul. </a:t>
            </a:r>
          </a:p>
          <a:p>
            <a:pPr algn="ctr"/>
            <a:r>
              <a:rPr lang="en-GB" sz="2800" i="1" dirty="0" smtClean="0">
                <a:solidFill>
                  <a:schemeClr val="tx1"/>
                </a:solidFill>
              </a:rPr>
              <a:t>P? N? D?</a:t>
            </a:r>
          </a:p>
          <a:p>
            <a:pPr algn="ctr"/>
            <a:r>
              <a:rPr lang="en-GB" sz="2800" i="1" dirty="0" smtClean="0">
                <a:solidFill>
                  <a:schemeClr val="tx1"/>
                </a:solidFill>
              </a:rPr>
              <a:t>P? M? I?</a:t>
            </a:r>
            <a:endParaRPr lang="en-GB" sz="2800" i="1" dirty="0">
              <a:solidFill>
                <a:schemeClr val="tx1"/>
              </a:solidFill>
            </a:endParaRPr>
          </a:p>
        </p:txBody>
      </p:sp>
    </p:spTree>
    <p:extLst>
      <p:ext uri="{BB962C8B-B14F-4D97-AF65-F5344CB8AC3E}">
        <p14:creationId xmlns:p14="http://schemas.microsoft.com/office/powerpoint/2010/main" val="267002995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Ymatebion</a:t>
            </a:r>
            <a:r>
              <a:rPr lang="en-GB" dirty="0" smtClean="0"/>
              <a:t> Plant / Pupils’ responses</a:t>
            </a:r>
            <a:endParaRPr lang="en-GB" dirty="0"/>
          </a:p>
        </p:txBody>
      </p:sp>
      <p:sp>
        <p:nvSpPr>
          <p:cNvPr id="3" name="Content Placeholder 2"/>
          <p:cNvSpPr>
            <a:spLocks noGrp="1"/>
          </p:cNvSpPr>
          <p:nvPr>
            <p:ph idx="1"/>
          </p:nvPr>
        </p:nvSpPr>
        <p:spPr/>
        <p:txBody>
          <a:bodyPr>
            <a:normAutofit/>
          </a:bodyPr>
          <a:lstStyle/>
          <a:p>
            <a:r>
              <a:rPr lang="en-GB" dirty="0" err="1" smtClean="0">
                <a:solidFill>
                  <a:schemeClr val="tx1"/>
                </a:solidFill>
              </a:rPr>
              <a:t>Positif</a:t>
            </a:r>
            <a:r>
              <a:rPr lang="en-GB" dirty="0" smtClean="0">
                <a:solidFill>
                  <a:schemeClr val="tx1"/>
                </a:solidFill>
              </a:rPr>
              <a:t>: Ni </a:t>
            </a:r>
            <a:r>
              <a:rPr lang="en-GB" dirty="0" err="1" smtClean="0">
                <a:solidFill>
                  <a:schemeClr val="tx1"/>
                </a:solidFill>
              </a:rPr>
              <a:t>fyddai</a:t>
            </a:r>
            <a:r>
              <a:rPr lang="en-GB" dirty="0" smtClean="0">
                <a:solidFill>
                  <a:schemeClr val="tx1"/>
                </a:solidFill>
              </a:rPr>
              <a:t> </a:t>
            </a:r>
            <a:r>
              <a:rPr lang="en-GB" dirty="0" err="1" smtClean="0">
                <a:solidFill>
                  <a:schemeClr val="tx1"/>
                </a:solidFill>
              </a:rPr>
              <a:t>pobl</a:t>
            </a:r>
            <a:r>
              <a:rPr lang="en-GB" dirty="0" smtClean="0">
                <a:solidFill>
                  <a:schemeClr val="tx1"/>
                </a:solidFill>
              </a:rPr>
              <a:t> </a:t>
            </a:r>
            <a:r>
              <a:rPr lang="en-GB" dirty="0" err="1" smtClean="0">
                <a:solidFill>
                  <a:schemeClr val="tx1"/>
                </a:solidFill>
              </a:rPr>
              <a:t>dlawd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newynu</a:t>
            </a:r>
            <a:r>
              <a:rPr lang="en-GB" dirty="0" smtClean="0">
                <a:solidFill>
                  <a:schemeClr val="tx1"/>
                </a:solidFill>
              </a:rPr>
              <a:t> </a:t>
            </a:r>
          </a:p>
          <a:p>
            <a:r>
              <a:rPr lang="en-GB" dirty="0" err="1" smtClean="0">
                <a:solidFill>
                  <a:schemeClr val="tx1"/>
                </a:solidFill>
              </a:rPr>
              <a:t>Negyddol</a:t>
            </a:r>
            <a:r>
              <a:rPr lang="en-GB" dirty="0" smtClean="0">
                <a:solidFill>
                  <a:schemeClr val="tx1"/>
                </a:solidFill>
              </a:rPr>
              <a:t>: </a:t>
            </a:r>
            <a:r>
              <a:rPr lang="en-GB" dirty="0" err="1" smtClean="0">
                <a:solidFill>
                  <a:schemeClr val="tx1"/>
                </a:solidFill>
              </a:rPr>
              <a:t>Efallai</a:t>
            </a:r>
            <a:r>
              <a:rPr lang="en-GB" dirty="0" smtClean="0">
                <a:solidFill>
                  <a:schemeClr val="tx1"/>
                </a:solidFill>
              </a:rPr>
              <a:t> </a:t>
            </a:r>
            <a:r>
              <a:rPr lang="en-GB" dirty="0" err="1" smtClean="0">
                <a:solidFill>
                  <a:schemeClr val="tx1"/>
                </a:solidFill>
              </a:rPr>
              <a:t>na</a:t>
            </a:r>
            <a:r>
              <a:rPr lang="en-GB" dirty="0" smtClean="0">
                <a:solidFill>
                  <a:schemeClr val="tx1"/>
                </a:solidFill>
              </a:rPr>
              <a:t> </a:t>
            </a:r>
            <a:r>
              <a:rPr lang="en-GB" dirty="0" err="1" smtClean="0">
                <a:solidFill>
                  <a:schemeClr val="tx1"/>
                </a:solidFill>
              </a:rPr>
              <a:t>fyddwch</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medru</a:t>
            </a:r>
            <a:r>
              <a:rPr lang="en-GB" dirty="0" smtClean="0">
                <a:solidFill>
                  <a:schemeClr val="tx1"/>
                </a:solidFill>
              </a:rPr>
              <a:t> </a:t>
            </a:r>
            <a:r>
              <a:rPr lang="en-GB" dirty="0" err="1" smtClean="0">
                <a:solidFill>
                  <a:schemeClr val="tx1"/>
                </a:solidFill>
              </a:rPr>
              <a:t>gorwedd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llonydd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dorheulo</a:t>
            </a:r>
            <a:endParaRPr lang="en-GB" dirty="0" smtClean="0">
              <a:solidFill>
                <a:schemeClr val="tx1"/>
              </a:solidFill>
            </a:endParaRPr>
          </a:p>
          <a:p>
            <a:r>
              <a:rPr lang="en-GB" dirty="0" err="1" smtClean="0">
                <a:solidFill>
                  <a:schemeClr val="tx1"/>
                </a:solidFill>
              </a:rPr>
              <a:t>Diddorol</a:t>
            </a:r>
            <a:r>
              <a:rPr lang="en-GB" dirty="0" smtClean="0">
                <a:solidFill>
                  <a:schemeClr val="tx1"/>
                </a:solidFill>
              </a:rPr>
              <a:t>: A </a:t>
            </a:r>
            <a:r>
              <a:rPr lang="en-GB" dirty="0" err="1" smtClean="0">
                <a:solidFill>
                  <a:schemeClr val="tx1"/>
                </a:solidFill>
              </a:rPr>
              <a:t>fyddai</a:t>
            </a:r>
            <a:r>
              <a:rPr lang="en-GB" dirty="0" smtClean="0">
                <a:solidFill>
                  <a:schemeClr val="tx1"/>
                </a:solidFill>
              </a:rPr>
              <a:t> </a:t>
            </a:r>
            <a:r>
              <a:rPr lang="en-GB" dirty="0" err="1" smtClean="0">
                <a:solidFill>
                  <a:schemeClr val="tx1"/>
                </a:solidFill>
              </a:rPr>
              <a:t>angen</a:t>
            </a:r>
            <a:r>
              <a:rPr lang="en-GB" dirty="0" smtClean="0">
                <a:solidFill>
                  <a:schemeClr val="tx1"/>
                </a:solidFill>
              </a:rPr>
              <a:t> </a:t>
            </a:r>
            <a:r>
              <a:rPr lang="en-GB" dirty="0" err="1" smtClean="0">
                <a:solidFill>
                  <a:schemeClr val="tx1"/>
                </a:solidFill>
              </a:rPr>
              <a:t>i</a:t>
            </a:r>
            <a:r>
              <a:rPr lang="en-GB" dirty="0" smtClean="0">
                <a:solidFill>
                  <a:schemeClr val="tx1"/>
                </a:solidFill>
              </a:rPr>
              <a:t> chi </a:t>
            </a:r>
            <a:r>
              <a:rPr lang="en-GB" dirty="0" err="1" smtClean="0">
                <a:solidFill>
                  <a:schemeClr val="tx1"/>
                </a:solidFill>
              </a:rPr>
              <a:t>fynd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gysgu</a:t>
            </a:r>
            <a:r>
              <a:rPr lang="en-GB" dirty="0" smtClean="0">
                <a:solidFill>
                  <a:schemeClr val="tx1"/>
                </a:solidFill>
              </a:rPr>
              <a:t>?</a:t>
            </a:r>
          </a:p>
          <a:p>
            <a:endParaRPr lang="en-GB" dirty="0" smtClean="0">
              <a:solidFill>
                <a:schemeClr val="tx1"/>
              </a:solidFill>
            </a:endParaRPr>
          </a:p>
          <a:p>
            <a:r>
              <a:rPr lang="en-GB" b="1" dirty="0" smtClean="0"/>
              <a:t>CREADIGRWYDD A DYCHYMYG YN RHAN HANFODOL O WERSI GWYDDONIAETH</a:t>
            </a:r>
            <a:endParaRPr lang="en-GB" b="1" dirty="0"/>
          </a:p>
          <a:p>
            <a:r>
              <a:rPr lang="en-GB" dirty="0" smtClean="0">
                <a:solidFill>
                  <a:schemeClr val="tx1"/>
                </a:solidFill>
              </a:rPr>
              <a:t>Gall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r>
              <a:rPr lang="en-GB" dirty="0" err="1" smtClean="0">
                <a:solidFill>
                  <a:schemeClr val="tx1"/>
                </a:solidFill>
              </a:rPr>
              <a:t>ddewis</a:t>
            </a:r>
            <a:r>
              <a:rPr lang="en-GB" dirty="0" smtClean="0">
                <a:solidFill>
                  <a:schemeClr val="tx1"/>
                </a:solidFill>
              </a:rPr>
              <a:t> a </a:t>
            </a:r>
            <a:r>
              <a:rPr lang="en-GB" dirty="0" err="1" smtClean="0">
                <a:solidFill>
                  <a:schemeClr val="tx1"/>
                </a:solidFill>
              </a:rPr>
              <a:t>yw’r</a:t>
            </a:r>
            <a:r>
              <a:rPr lang="en-GB" dirty="0" smtClean="0">
                <a:solidFill>
                  <a:schemeClr val="tx1"/>
                </a:solidFill>
              </a:rPr>
              <a:t> </a:t>
            </a:r>
            <a:r>
              <a:rPr lang="en-GB" dirty="0" err="1" smtClean="0">
                <a:solidFill>
                  <a:schemeClr val="tx1"/>
                </a:solidFill>
              </a:rPr>
              <a:t>cwestiynau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hystyried</a:t>
            </a:r>
            <a:r>
              <a:rPr lang="en-GB" dirty="0" smtClean="0">
                <a:solidFill>
                  <a:schemeClr val="tx1"/>
                </a:solidFill>
              </a:rPr>
              <a:t> </a:t>
            </a:r>
            <a:r>
              <a:rPr lang="en-GB" dirty="0" err="1" smtClean="0">
                <a:solidFill>
                  <a:schemeClr val="tx1"/>
                </a:solidFill>
              </a:rPr>
              <a:t>yn</a:t>
            </a:r>
            <a:r>
              <a:rPr lang="en-GB" dirty="0" smtClean="0">
                <a:solidFill>
                  <a:schemeClr val="tx1"/>
                </a:solidFill>
              </a:rPr>
              <a:t> y </a:t>
            </a:r>
            <a:r>
              <a:rPr lang="en-GB" dirty="0" err="1" smtClean="0">
                <a:solidFill>
                  <a:schemeClr val="tx1"/>
                </a:solidFill>
              </a:rPr>
              <a:t>wers</a:t>
            </a:r>
            <a:r>
              <a:rPr lang="en-GB" dirty="0" smtClean="0">
                <a:solidFill>
                  <a:schemeClr val="tx1"/>
                </a:solidFill>
              </a:rPr>
              <a:t> hon </a:t>
            </a:r>
            <a:r>
              <a:rPr lang="en-GB" dirty="0" err="1" smtClean="0">
                <a:solidFill>
                  <a:schemeClr val="tx1"/>
                </a:solidFill>
              </a:rPr>
              <a:t>neu</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gadael</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gyfer</a:t>
            </a:r>
            <a:r>
              <a:rPr lang="en-GB" dirty="0" smtClean="0">
                <a:solidFill>
                  <a:schemeClr val="tx1"/>
                </a:solidFill>
              </a:rPr>
              <a:t> </a:t>
            </a:r>
            <a:r>
              <a:rPr lang="en-GB" dirty="0" err="1" smtClean="0">
                <a:solidFill>
                  <a:schemeClr val="tx1"/>
                </a:solidFill>
              </a:rPr>
              <a:t>ymchwil</a:t>
            </a:r>
            <a:r>
              <a:rPr lang="en-GB" dirty="0" smtClean="0">
                <a:solidFill>
                  <a:schemeClr val="tx1"/>
                </a:solidFill>
              </a:rPr>
              <a:t> </a:t>
            </a:r>
            <a:r>
              <a:rPr lang="en-GB" dirty="0" err="1" smtClean="0">
                <a:solidFill>
                  <a:schemeClr val="tx1"/>
                </a:solidFill>
              </a:rPr>
              <a:t>bersonol</a:t>
            </a:r>
            <a:r>
              <a:rPr lang="en-GB" dirty="0" smtClean="0">
                <a:solidFill>
                  <a:schemeClr val="tx1"/>
                </a:solidFill>
              </a:rPr>
              <a:t>.</a:t>
            </a:r>
          </a:p>
          <a:p>
            <a:r>
              <a:rPr lang="en-GB" b="1" dirty="0" smtClean="0">
                <a:solidFill>
                  <a:schemeClr val="tx1"/>
                </a:solidFill>
              </a:rPr>
              <a:t>Mae </a:t>
            </a:r>
            <a:r>
              <a:rPr lang="en-GB" b="1" dirty="0" err="1" smtClean="0">
                <a:solidFill>
                  <a:schemeClr val="tx1"/>
                </a:solidFill>
              </a:rPr>
              <a:t>gwyddoniaeth</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bwnc</a:t>
            </a:r>
            <a:r>
              <a:rPr lang="en-GB" b="1" dirty="0" smtClean="0">
                <a:solidFill>
                  <a:schemeClr val="tx1"/>
                </a:solidFill>
              </a:rPr>
              <a:t> </a:t>
            </a:r>
            <a:r>
              <a:rPr lang="en-GB" b="1" dirty="0" err="1" smtClean="0">
                <a:solidFill>
                  <a:schemeClr val="tx1"/>
                </a:solidFill>
              </a:rPr>
              <a:t>creadigol</a:t>
            </a:r>
            <a:r>
              <a:rPr lang="en-GB" b="1" dirty="0">
                <a:solidFill>
                  <a:schemeClr val="tx1"/>
                </a:solidFill>
              </a:rPr>
              <a:t> </a:t>
            </a:r>
            <a:r>
              <a:rPr lang="en-GB" b="1" dirty="0" smtClean="0">
                <a:solidFill>
                  <a:schemeClr val="tx1"/>
                </a:solidFill>
              </a:rPr>
              <a:t>felly </a:t>
            </a:r>
            <a:r>
              <a:rPr lang="en-GB" b="1" dirty="0" err="1" smtClean="0">
                <a:solidFill>
                  <a:schemeClr val="tx1"/>
                </a:solidFill>
              </a:rPr>
              <a:t>mae</a:t>
            </a:r>
            <a:r>
              <a:rPr lang="en-GB" b="1" dirty="0" smtClean="0">
                <a:solidFill>
                  <a:schemeClr val="tx1"/>
                </a:solidFill>
              </a:rPr>
              <a:t> </a:t>
            </a:r>
            <a:r>
              <a:rPr lang="en-GB" b="1" dirty="0" err="1" smtClean="0">
                <a:solidFill>
                  <a:schemeClr val="tx1"/>
                </a:solidFill>
              </a:rPr>
              <a:t>rhoi</a:t>
            </a:r>
            <a:r>
              <a:rPr lang="en-GB" b="1" dirty="0" smtClean="0">
                <a:solidFill>
                  <a:schemeClr val="tx1"/>
                </a:solidFill>
              </a:rPr>
              <a:t>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ddisgyblion</a:t>
            </a:r>
            <a:r>
              <a:rPr lang="en-GB" b="1" dirty="0" smtClean="0">
                <a:solidFill>
                  <a:schemeClr val="tx1"/>
                </a:solidFill>
              </a:rPr>
              <a:t> </a:t>
            </a:r>
            <a:r>
              <a:rPr lang="en-GB" b="1" dirty="0" err="1" smtClean="0">
                <a:solidFill>
                  <a:schemeClr val="tx1"/>
                </a:solidFill>
              </a:rPr>
              <a:t>ystyried</a:t>
            </a:r>
            <a:r>
              <a:rPr lang="en-GB" b="1" dirty="0" smtClean="0">
                <a:solidFill>
                  <a:schemeClr val="tx1"/>
                </a:solidFill>
              </a:rPr>
              <a:t> </a:t>
            </a:r>
            <a:r>
              <a:rPr lang="en-GB" b="1" dirty="0" err="1" smtClean="0">
                <a:solidFill>
                  <a:schemeClr val="tx1"/>
                </a:solidFill>
              </a:rPr>
              <a:t>gwahanol</a:t>
            </a:r>
            <a:r>
              <a:rPr lang="en-GB" b="1" dirty="0" smtClean="0">
                <a:solidFill>
                  <a:schemeClr val="tx1"/>
                </a:solidFill>
              </a:rPr>
              <a:t> </a:t>
            </a:r>
            <a:r>
              <a:rPr lang="en-GB" b="1" dirty="0" err="1" smtClean="0">
                <a:solidFill>
                  <a:schemeClr val="tx1"/>
                </a:solidFill>
              </a:rPr>
              <a:t>agweddau</a:t>
            </a:r>
            <a:r>
              <a:rPr lang="en-GB" b="1" dirty="0" smtClean="0">
                <a:solidFill>
                  <a:schemeClr val="tx1"/>
                </a:solidFill>
              </a:rPr>
              <a:t> o </a:t>
            </a:r>
            <a:r>
              <a:rPr lang="en-GB" b="1" dirty="0" err="1" smtClean="0">
                <a:solidFill>
                  <a:schemeClr val="tx1"/>
                </a:solidFill>
              </a:rPr>
              <a:t>senario</a:t>
            </a:r>
            <a:r>
              <a:rPr lang="en-GB" b="1" dirty="0" smtClean="0">
                <a:solidFill>
                  <a:schemeClr val="tx1"/>
                </a:solidFill>
              </a:rPr>
              <a:t>, </a:t>
            </a:r>
            <a:r>
              <a:rPr lang="en-GB" b="1" dirty="0" err="1" smtClean="0">
                <a:solidFill>
                  <a:schemeClr val="tx1"/>
                </a:solidFill>
              </a:rPr>
              <a:t>gan</a:t>
            </a:r>
            <a:r>
              <a:rPr lang="en-GB" b="1" dirty="0" smtClean="0">
                <a:solidFill>
                  <a:schemeClr val="tx1"/>
                </a:solidFill>
              </a:rPr>
              <a:t> </a:t>
            </a:r>
            <a:r>
              <a:rPr lang="en-GB" b="1" dirty="0" err="1" smtClean="0">
                <a:solidFill>
                  <a:schemeClr val="tx1"/>
                </a:solidFill>
              </a:rPr>
              <a:t>gynnwys</a:t>
            </a:r>
            <a:r>
              <a:rPr lang="en-GB" b="1" dirty="0" smtClean="0">
                <a:solidFill>
                  <a:schemeClr val="tx1"/>
                </a:solidFill>
              </a:rPr>
              <a:t> y </a:t>
            </a:r>
            <a:r>
              <a:rPr lang="en-GB" b="1" dirty="0" err="1" smtClean="0">
                <a:solidFill>
                  <a:schemeClr val="tx1"/>
                </a:solidFill>
              </a:rPr>
              <a:t>syniadau</a:t>
            </a:r>
            <a:r>
              <a:rPr lang="en-GB" b="1" dirty="0" smtClean="0">
                <a:solidFill>
                  <a:schemeClr val="tx1"/>
                </a:solidFill>
              </a:rPr>
              <a:t> “</a:t>
            </a:r>
            <a:r>
              <a:rPr lang="en-GB" b="1" dirty="0" err="1" smtClean="0">
                <a:solidFill>
                  <a:schemeClr val="tx1"/>
                </a:solidFill>
              </a:rPr>
              <a:t>diddorol</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caniatáu</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ddychymyg</a:t>
            </a:r>
            <a:r>
              <a:rPr lang="en-GB" b="1" dirty="0" smtClean="0">
                <a:solidFill>
                  <a:schemeClr val="tx1"/>
                </a:solidFill>
              </a:rPr>
              <a:t> </a:t>
            </a:r>
            <a:r>
              <a:rPr lang="en-GB" b="1" dirty="0" err="1" smtClean="0">
                <a:solidFill>
                  <a:schemeClr val="tx1"/>
                </a:solidFill>
              </a:rPr>
              <a:t>chwarae</a:t>
            </a:r>
            <a:r>
              <a:rPr lang="en-GB" b="1" dirty="0" smtClean="0">
                <a:solidFill>
                  <a:schemeClr val="tx1"/>
                </a:solidFill>
              </a:rPr>
              <a:t> </a:t>
            </a:r>
            <a:r>
              <a:rPr lang="en-GB" b="1" dirty="0" err="1" smtClean="0">
                <a:solidFill>
                  <a:schemeClr val="tx1"/>
                </a:solidFill>
              </a:rPr>
              <a:t>rhan</a:t>
            </a:r>
            <a:r>
              <a:rPr lang="en-GB" b="1" dirty="0" smtClean="0">
                <a:solidFill>
                  <a:schemeClr val="tx1"/>
                </a:solidFill>
              </a:rPr>
              <a:t> </a:t>
            </a:r>
            <a:r>
              <a:rPr lang="en-GB" b="1" dirty="0" err="1" smtClean="0">
                <a:solidFill>
                  <a:schemeClr val="tx1"/>
                </a:solidFill>
              </a:rPr>
              <a:t>mewn</a:t>
            </a:r>
            <a:r>
              <a:rPr lang="en-GB" b="1" dirty="0" smtClean="0">
                <a:solidFill>
                  <a:schemeClr val="tx1"/>
                </a:solidFill>
              </a:rPr>
              <a:t> </a:t>
            </a:r>
            <a:r>
              <a:rPr lang="en-GB" b="1" dirty="0" err="1" smtClean="0">
                <a:solidFill>
                  <a:schemeClr val="tx1"/>
                </a:solidFill>
              </a:rPr>
              <a:t>gwersi</a:t>
            </a:r>
            <a:r>
              <a:rPr lang="en-GB" b="1" dirty="0" smtClean="0">
                <a:solidFill>
                  <a:schemeClr val="tx1"/>
                </a:solidFill>
              </a:rPr>
              <a:t> </a:t>
            </a:r>
            <a:r>
              <a:rPr lang="en-GB" b="1" dirty="0" err="1" smtClean="0">
                <a:solidFill>
                  <a:schemeClr val="tx1"/>
                </a:solidFill>
              </a:rPr>
              <a:t>gwyddoniaeth</a:t>
            </a:r>
            <a:r>
              <a:rPr lang="en-GB" b="1" dirty="0" smtClean="0">
                <a:solidFill>
                  <a:schemeClr val="tx1"/>
                </a:solidFill>
              </a:rPr>
              <a:t>. </a:t>
            </a:r>
          </a:p>
          <a:p>
            <a:endParaRPr lang="en-GB" dirty="0"/>
          </a:p>
        </p:txBody>
      </p:sp>
    </p:spTree>
    <p:extLst>
      <p:ext uri="{BB962C8B-B14F-4D97-AF65-F5344CB8AC3E}">
        <p14:creationId xmlns:p14="http://schemas.microsoft.com/office/powerpoint/2010/main" val="150789486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Y </a:t>
            </a:r>
            <a:r>
              <a:rPr lang="en-GB" dirty="0" err="1" smtClean="0"/>
              <a:t>Cwestiwn</a:t>
            </a:r>
            <a:r>
              <a:rPr lang="en-GB" dirty="0" smtClean="0"/>
              <a:t> </a:t>
            </a:r>
            <a:r>
              <a:rPr lang="en-GB" dirty="0" err="1" smtClean="0"/>
              <a:t>Mawr</a:t>
            </a:r>
            <a:r>
              <a:rPr lang="en-GB" dirty="0" smtClean="0"/>
              <a:t> / The Big Question</a:t>
            </a:r>
            <a:endParaRPr lang="en-GB" dirty="0"/>
          </a:p>
        </p:txBody>
      </p:sp>
      <p:sp>
        <p:nvSpPr>
          <p:cNvPr id="3" name="Content Placeholder 2"/>
          <p:cNvSpPr>
            <a:spLocks noGrp="1"/>
          </p:cNvSpPr>
          <p:nvPr>
            <p:ph idx="1"/>
          </p:nvPr>
        </p:nvSpPr>
        <p:spPr/>
        <p:txBody>
          <a:bodyPr>
            <a:normAutofit/>
          </a:bodyPr>
          <a:lstStyle/>
          <a:p>
            <a:r>
              <a:rPr lang="en-GB" dirty="0" smtClean="0"/>
              <a:t>O </a:t>
            </a:r>
            <a:r>
              <a:rPr lang="en-GB" dirty="0" err="1" smtClean="0"/>
              <a:t>ble</a:t>
            </a:r>
            <a:r>
              <a:rPr lang="en-GB" dirty="0" smtClean="0"/>
              <a:t> </a:t>
            </a:r>
            <a:r>
              <a:rPr lang="en-GB" dirty="0" err="1" smtClean="0"/>
              <a:t>daeth</a:t>
            </a:r>
            <a:r>
              <a:rPr lang="en-GB" dirty="0" smtClean="0"/>
              <a:t> mas y </a:t>
            </a:r>
            <a:r>
              <a:rPr lang="en-GB" dirty="0" err="1"/>
              <a:t>g</a:t>
            </a:r>
            <a:r>
              <a:rPr lang="en-GB" dirty="0" err="1" smtClean="0"/>
              <a:t>oeden</a:t>
            </a:r>
            <a:r>
              <a:rPr lang="en-GB" dirty="0" smtClean="0"/>
              <a:t> </a:t>
            </a:r>
            <a:r>
              <a:rPr lang="en-GB" dirty="0" err="1"/>
              <a:t>f</a:t>
            </a:r>
            <a:r>
              <a:rPr lang="en-GB" dirty="0" err="1" smtClean="0"/>
              <a:t>awr</a:t>
            </a:r>
            <a:r>
              <a:rPr lang="en-GB" dirty="0" smtClean="0"/>
              <a:t>? Where did the mass of the big tree come from?</a:t>
            </a:r>
          </a:p>
          <a:p>
            <a:endParaRPr lang="en-GB" dirty="0"/>
          </a:p>
          <a:p>
            <a:r>
              <a:rPr lang="en-GB" dirty="0" smtClean="0"/>
              <a:t>“The roots drink the water and eats the nutrients to help it grow”</a:t>
            </a:r>
          </a:p>
          <a:p>
            <a:r>
              <a:rPr lang="en-GB" dirty="0" smtClean="0"/>
              <a:t>“The tree weighs more because of the food and water it has eaten in the past years. It doesn’t have a mouth so the grass collects all the food and water then it goes down into the roots. The tree likes the rain better than house pipe water”</a:t>
            </a:r>
          </a:p>
          <a:p>
            <a:r>
              <a:rPr lang="en-GB" dirty="0" smtClean="0"/>
              <a:t>“The leaves suck in sunlight and convert into energy using the chemical </a:t>
            </a:r>
            <a:r>
              <a:rPr lang="en-GB" dirty="0" err="1" smtClean="0"/>
              <a:t>clorophyll</a:t>
            </a:r>
            <a:r>
              <a:rPr lang="en-GB" dirty="0" smtClean="0"/>
              <a:t>. This is photosynthesis”</a:t>
            </a:r>
          </a:p>
          <a:p>
            <a:r>
              <a:rPr lang="en-GB" dirty="0" smtClean="0"/>
              <a:t>“It has come from the branches”</a:t>
            </a:r>
          </a:p>
          <a:p>
            <a:endParaRPr lang="en-GB" dirty="0"/>
          </a:p>
        </p:txBody>
      </p:sp>
    </p:spTree>
    <p:extLst>
      <p:ext uri="{BB962C8B-B14F-4D97-AF65-F5344CB8AC3E}">
        <p14:creationId xmlns:p14="http://schemas.microsoft.com/office/powerpoint/2010/main" val="4153269493"/>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err="1" smtClean="0"/>
              <a:t>Datrys</a:t>
            </a:r>
            <a:r>
              <a:rPr lang="en-GB" dirty="0" smtClean="0"/>
              <a:t> problem</a:t>
            </a:r>
            <a:endParaRPr lang="en-GB" dirty="0"/>
          </a:p>
        </p:txBody>
      </p:sp>
      <p:sp>
        <p:nvSpPr>
          <p:cNvPr id="3" name="Content Placeholder 2"/>
          <p:cNvSpPr>
            <a:spLocks noGrp="1"/>
          </p:cNvSpPr>
          <p:nvPr>
            <p:ph idx="1"/>
          </p:nvPr>
        </p:nvSpPr>
        <p:spPr/>
        <p:txBody>
          <a:bodyPr>
            <a:normAutofit/>
          </a:bodyPr>
          <a:lstStyle/>
          <a:p>
            <a:r>
              <a:rPr lang="en-GB" sz="3200" dirty="0" err="1" smtClean="0"/>
              <a:t>Defnyddio</a:t>
            </a:r>
            <a:r>
              <a:rPr lang="en-GB" sz="3200" dirty="0" smtClean="0"/>
              <a:t> “</a:t>
            </a:r>
            <a:r>
              <a:rPr lang="en-GB" sz="3200" dirty="0" err="1" smtClean="0"/>
              <a:t>senario</a:t>
            </a:r>
            <a:r>
              <a:rPr lang="en-GB" sz="3200" dirty="0" smtClean="0"/>
              <a:t>” pen </a:t>
            </a:r>
            <a:r>
              <a:rPr lang="en-GB" sz="3200" dirty="0" err="1" smtClean="0"/>
              <a:t>agored</a:t>
            </a:r>
            <a:r>
              <a:rPr lang="en-GB" sz="3200" dirty="0" smtClean="0"/>
              <a:t> ac, o </a:t>
            </a:r>
            <a:r>
              <a:rPr lang="en-GB" sz="3200" dirty="0" err="1" smtClean="0"/>
              <a:t>bosib</a:t>
            </a:r>
            <a:r>
              <a:rPr lang="en-GB" sz="3200" dirty="0" smtClean="0"/>
              <a:t>, </a:t>
            </a:r>
            <a:r>
              <a:rPr lang="en-GB" sz="3200" dirty="0" err="1" smtClean="0"/>
              <a:t>wedi</a:t>
            </a:r>
            <a:r>
              <a:rPr lang="en-GB" sz="3200" dirty="0" smtClean="0"/>
              <a:t> </a:t>
            </a:r>
            <a:r>
              <a:rPr lang="en-GB" sz="3200" dirty="0" err="1" smtClean="0"/>
              <a:t>ei</a:t>
            </a:r>
            <a:r>
              <a:rPr lang="en-GB" sz="3200" dirty="0" smtClean="0"/>
              <a:t> </a:t>
            </a:r>
            <a:r>
              <a:rPr lang="en-GB" sz="3200" dirty="0" err="1" smtClean="0"/>
              <a:t>gysylltu</a:t>
            </a:r>
            <a:r>
              <a:rPr lang="en-GB" sz="3200" dirty="0" smtClean="0"/>
              <a:t> â </a:t>
            </a:r>
            <a:r>
              <a:rPr lang="en-GB" sz="3200" dirty="0" err="1" smtClean="0"/>
              <a:t>sefyllfa</a:t>
            </a:r>
            <a:r>
              <a:rPr lang="en-GB" sz="3200" dirty="0" smtClean="0"/>
              <a:t> bob </a:t>
            </a:r>
            <a:r>
              <a:rPr lang="en-GB" sz="3200" dirty="0" err="1" smtClean="0"/>
              <a:t>dydd</a:t>
            </a:r>
            <a:r>
              <a:rPr lang="en-GB" sz="3200" dirty="0" smtClean="0"/>
              <a:t> – </a:t>
            </a:r>
            <a:r>
              <a:rPr lang="en-GB" sz="3200" dirty="0" err="1" smtClean="0"/>
              <a:t>mae’r</a:t>
            </a:r>
            <a:r>
              <a:rPr lang="en-GB" sz="3200" dirty="0" smtClean="0"/>
              <a:t> plant </a:t>
            </a:r>
            <a:r>
              <a:rPr lang="en-GB" sz="3200" dirty="0" err="1" smtClean="0"/>
              <a:t>yn</a:t>
            </a:r>
            <a:r>
              <a:rPr lang="en-GB" sz="3200" dirty="0" smtClean="0"/>
              <a:t> </a:t>
            </a:r>
            <a:r>
              <a:rPr lang="en-GB" sz="3200" dirty="0" err="1" smtClean="0"/>
              <a:t>defnyddio</a:t>
            </a:r>
            <a:r>
              <a:rPr lang="en-GB" sz="3200" dirty="0" smtClean="0"/>
              <a:t> </a:t>
            </a:r>
            <a:r>
              <a:rPr lang="en-GB" sz="3200" dirty="0" err="1" smtClean="0"/>
              <a:t>eu</a:t>
            </a:r>
            <a:r>
              <a:rPr lang="en-GB" sz="3200" dirty="0" smtClean="0"/>
              <a:t> </a:t>
            </a:r>
            <a:r>
              <a:rPr lang="en-GB" sz="3200" dirty="0" err="1" smtClean="0"/>
              <a:t>dealltwriaeth</a:t>
            </a:r>
            <a:r>
              <a:rPr lang="en-GB" sz="3200" dirty="0" smtClean="0"/>
              <a:t> a </a:t>
            </a:r>
            <a:r>
              <a:rPr lang="en-GB" sz="3200" dirty="0" err="1" smtClean="0"/>
              <a:t>phrofiadau</a:t>
            </a:r>
            <a:r>
              <a:rPr lang="en-GB" sz="3200" dirty="0" smtClean="0"/>
              <a:t> </a:t>
            </a:r>
            <a:r>
              <a:rPr lang="en-GB" sz="3200" dirty="0" err="1" smtClean="0"/>
              <a:t>gwyddoniaeth</a:t>
            </a:r>
            <a:r>
              <a:rPr lang="en-GB" sz="3200" dirty="0" smtClean="0"/>
              <a:t> </a:t>
            </a:r>
            <a:r>
              <a:rPr lang="en-GB" sz="3200" dirty="0" err="1" smtClean="0"/>
              <a:t>a’u</a:t>
            </a:r>
            <a:r>
              <a:rPr lang="en-GB" sz="3200" dirty="0" smtClean="0"/>
              <a:t> </a:t>
            </a:r>
            <a:r>
              <a:rPr lang="en-GB" sz="3200" dirty="0" err="1" smtClean="0"/>
              <a:t>dychymyg</a:t>
            </a:r>
            <a:r>
              <a:rPr lang="en-GB" sz="3200" dirty="0" smtClean="0"/>
              <a:t> </a:t>
            </a:r>
            <a:r>
              <a:rPr lang="en-GB" sz="3200" dirty="0" err="1" smtClean="0"/>
              <a:t>i</a:t>
            </a:r>
            <a:r>
              <a:rPr lang="en-GB" sz="3200" dirty="0" smtClean="0"/>
              <a:t> </a:t>
            </a:r>
            <a:r>
              <a:rPr lang="en-GB" sz="3200" dirty="0" err="1" smtClean="0"/>
              <a:t>ddatrys</a:t>
            </a:r>
            <a:r>
              <a:rPr lang="en-GB" sz="3200" dirty="0" smtClean="0"/>
              <a:t> problem</a:t>
            </a:r>
          </a:p>
          <a:p>
            <a:pPr marL="0" indent="0">
              <a:buNone/>
            </a:pPr>
            <a:r>
              <a:rPr lang="en-GB" sz="3200" dirty="0" err="1" smtClean="0"/>
              <a:t>e.e</a:t>
            </a:r>
            <a:r>
              <a:rPr lang="en-GB" sz="3200" dirty="0" smtClean="0"/>
              <a:t>.</a:t>
            </a:r>
          </a:p>
          <a:p>
            <a:pPr>
              <a:buFont typeface="Wingdings" panose="05000000000000000000" pitchFamily="2" charset="2"/>
              <a:buChar char="§"/>
            </a:pPr>
            <a:r>
              <a:rPr lang="en-GB" sz="3200" dirty="0" smtClean="0"/>
              <a:t> </a:t>
            </a:r>
            <a:r>
              <a:rPr lang="en-GB" sz="3200" dirty="0" err="1" smtClean="0"/>
              <a:t>Creu</a:t>
            </a:r>
            <a:r>
              <a:rPr lang="en-GB" sz="3200" dirty="0" smtClean="0"/>
              <a:t> </a:t>
            </a:r>
            <a:r>
              <a:rPr lang="en-GB" sz="3200" dirty="0" err="1" smtClean="0"/>
              <a:t>larwm</a:t>
            </a:r>
            <a:r>
              <a:rPr lang="en-GB" sz="3200" dirty="0" smtClean="0"/>
              <a:t> </a:t>
            </a:r>
            <a:r>
              <a:rPr lang="en-GB" sz="3200" dirty="0" err="1" smtClean="0"/>
              <a:t>i</a:t>
            </a:r>
            <a:r>
              <a:rPr lang="en-GB" sz="3200" dirty="0" smtClean="0"/>
              <a:t> </a:t>
            </a:r>
            <a:r>
              <a:rPr lang="en-GB" sz="3200" dirty="0" err="1" smtClean="0"/>
              <a:t>ddiogelu</a:t>
            </a:r>
            <a:r>
              <a:rPr lang="en-GB" sz="3200" dirty="0" smtClean="0"/>
              <a:t> …?</a:t>
            </a:r>
          </a:p>
          <a:p>
            <a:pPr>
              <a:buFont typeface="Wingdings" panose="05000000000000000000" pitchFamily="2" charset="2"/>
              <a:buChar char="§"/>
            </a:pPr>
            <a:endParaRPr lang="en-GB" dirty="0"/>
          </a:p>
          <a:p>
            <a:pPr marL="0" indent="0">
              <a:buNone/>
            </a:pPr>
            <a:endParaRPr lang="en-GB" dirty="0"/>
          </a:p>
        </p:txBody>
      </p:sp>
    </p:spTree>
    <p:extLst>
      <p:ext uri="{BB962C8B-B14F-4D97-AF65-F5344CB8AC3E}">
        <p14:creationId xmlns:p14="http://schemas.microsoft.com/office/powerpoint/2010/main" val="92594050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Drama a </a:t>
            </a:r>
            <a:r>
              <a:rPr lang="en-GB" dirty="0" err="1" smtClean="0"/>
              <a:t>gwyddoniaeth</a:t>
            </a:r>
            <a:r>
              <a:rPr lang="en-GB" dirty="0" smtClean="0"/>
              <a:t> </a:t>
            </a:r>
            <a:r>
              <a:rPr lang="en-GB" dirty="0" err="1" smtClean="0"/>
              <a:t>gynradd</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a:hlinkClick r:id="rId2"/>
              </a:rPr>
              <a:t>https://</a:t>
            </a:r>
            <a:r>
              <a:rPr lang="en-GB" dirty="0" smtClean="0">
                <a:hlinkClick r:id="rId2"/>
              </a:rPr>
              <a:t>pstt.org.uk/resources/cpd-units/dramatic-science</a:t>
            </a:r>
            <a:endParaRPr lang="en-GB" dirty="0" smtClean="0"/>
          </a:p>
          <a:p>
            <a:pPr marL="0" indent="0">
              <a:buNone/>
            </a:pPr>
            <a:endParaRPr lang="en-GB" dirty="0" smtClean="0"/>
          </a:p>
          <a:p>
            <a:pPr marL="0" indent="0">
              <a:buNone/>
            </a:pPr>
            <a:r>
              <a:rPr lang="en-GB" dirty="0" smtClean="0"/>
              <a:t>McGregor, D. &amp; Precious, W. </a:t>
            </a:r>
            <a:r>
              <a:rPr lang="en-GB" i="1" dirty="0" smtClean="0"/>
              <a:t>(2014) Dramatic Science: Inspiring ideas for learning 5-11.</a:t>
            </a:r>
            <a:r>
              <a:rPr lang="en-GB" dirty="0" smtClean="0"/>
              <a:t> London: Routledge.</a:t>
            </a:r>
          </a:p>
          <a:p>
            <a:pPr marL="0" indent="0">
              <a:buNone/>
            </a:pPr>
            <a:endParaRPr lang="en-GB" dirty="0"/>
          </a:p>
          <a:p>
            <a:pPr marL="0" indent="0">
              <a:buNone/>
            </a:pPr>
            <a:r>
              <a:rPr lang="en-GB" dirty="0"/>
              <a:t>STEAM  Science Technology Engineering Art Maths (</a:t>
            </a:r>
            <a:r>
              <a:rPr lang="en-GB" dirty="0" smtClean="0"/>
              <a:t>Donaldson/</a:t>
            </a:r>
            <a:r>
              <a:rPr lang="en-GB" dirty="0" err="1" smtClean="0"/>
              <a:t>Creadigrwydd</a:t>
            </a:r>
            <a:r>
              <a:rPr lang="en-GB" dirty="0" smtClean="0"/>
              <a:t>)</a:t>
            </a:r>
            <a:endParaRPr lang="en-GB" dirty="0"/>
          </a:p>
          <a:p>
            <a:pPr marL="0" indent="0">
              <a:buNone/>
            </a:pPr>
            <a:r>
              <a:rPr lang="en-GB" dirty="0" smtClean="0">
                <a:hlinkClick r:id="rId3"/>
              </a:rPr>
              <a:t>https</a:t>
            </a:r>
            <a:r>
              <a:rPr lang="en-GB" dirty="0">
                <a:hlinkClick r:id="rId3"/>
              </a:rPr>
              <a:t>://www.tes.com/teaching-resources/steam</a:t>
            </a:r>
            <a:endParaRPr lang="en-GB" dirty="0"/>
          </a:p>
          <a:p>
            <a:endParaRPr lang="en-GB" dirty="0"/>
          </a:p>
        </p:txBody>
      </p:sp>
    </p:spTree>
    <p:extLst>
      <p:ext uri="{BB962C8B-B14F-4D97-AF65-F5344CB8AC3E}">
        <p14:creationId xmlns:p14="http://schemas.microsoft.com/office/powerpoint/2010/main" val="220195752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Prosiect</a:t>
            </a:r>
            <a:r>
              <a:rPr lang="en-GB" dirty="0" smtClean="0"/>
              <a:t> “I can explain” </a:t>
            </a:r>
            <a:r>
              <a:rPr lang="en-GB" dirty="0" smtClean="0">
                <a:solidFill>
                  <a:srgbClr val="FF0000"/>
                </a:solidFill>
              </a:rPr>
              <a:t>(</a:t>
            </a:r>
            <a:r>
              <a:rPr lang="en-GB" dirty="0" err="1" smtClean="0">
                <a:solidFill>
                  <a:srgbClr val="FF0000"/>
                </a:solidFill>
              </a:rPr>
              <a:t>Cysylltiad</a:t>
            </a:r>
            <a:r>
              <a:rPr lang="en-GB" dirty="0" smtClean="0">
                <a:solidFill>
                  <a:srgbClr val="FF0000"/>
                </a:solidFill>
              </a:rPr>
              <a:t> â Donaldson?)</a:t>
            </a:r>
            <a:endParaRPr lang="en-GB"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r>
              <a:rPr lang="en-US" sz="2800" dirty="0" smtClean="0"/>
              <a:t>“The </a:t>
            </a:r>
            <a:r>
              <a:rPr lang="en-US" sz="2800" dirty="0"/>
              <a:t>introduction of a new </a:t>
            </a:r>
            <a:r>
              <a:rPr lang="en-US" sz="2800" dirty="0" smtClean="0"/>
              <a:t>primary </a:t>
            </a:r>
            <a:r>
              <a:rPr lang="en-GB" sz="2800" dirty="0" smtClean="0"/>
              <a:t>curriculum (England) </a:t>
            </a:r>
            <a:r>
              <a:rPr lang="en-GB" sz="2800" dirty="0"/>
              <a:t>for science places </a:t>
            </a:r>
            <a:r>
              <a:rPr lang="en-GB" sz="2800" dirty="0" smtClean="0"/>
              <a:t>greater </a:t>
            </a:r>
            <a:r>
              <a:rPr lang="en-US" sz="2800" dirty="0" smtClean="0"/>
              <a:t>emphasis </a:t>
            </a:r>
            <a:r>
              <a:rPr lang="en-US" sz="2800" dirty="0"/>
              <a:t>on child-led enquiry. At </a:t>
            </a:r>
            <a:r>
              <a:rPr lang="en-US" sz="2800" dirty="0" smtClean="0"/>
              <a:t>this time </a:t>
            </a:r>
            <a:r>
              <a:rPr lang="en-US" sz="2800" dirty="0"/>
              <a:t>of transition a shift in </a:t>
            </a:r>
            <a:r>
              <a:rPr lang="en-US" sz="2800" dirty="0" smtClean="0"/>
              <a:t>emphasis from </a:t>
            </a:r>
            <a:r>
              <a:rPr lang="en-US" sz="2800" dirty="0"/>
              <a:t>teacher-led to child-led </a:t>
            </a:r>
            <a:r>
              <a:rPr lang="en-US" sz="2800" dirty="0" smtClean="0"/>
              <a:t>enquiry may </a:t>
            </a:r>
            <a:r>
              <a:rPr lang="en-US" sz="2800" dirty="0"/>
              <a:t>support the development of </a:t>
            </a:r>
            <a:r>
              <a:rPr lang="en-US" sz="2800" dirty="0" smtClean="0"/>
              <a:t>new pedagogic </a:t>
            </a:r>
            <a:r>
              <a:rPr lang="en-US" sz="2800" dirty="0"/>
              <a:t>practices that better </a:t>
            </a:r>
            <a:r>
              <a:rPr lang="en-US" sz="2800" dirty="0" smtClean="0"/>
              <a:t>align with </a:t>
            </a:r>
            <a:r>
              <a:rPr lang="en-US" sz="2800" dirty="0"/>
              <a:t>children’s natural dispositions </a:t>
            </a:r>
            <a:r>
              <a:rPr lang="en-US" sz="2800" dirty="0" smtClean="0"/>
              <a:t>of </a:t>
            </a:r>
            <a:r>
              <a:rPr lang="en-GB" sz="2800" dirty="0" smtClean="0"/>
              <a:t>playfulness </a:t>
            </a:r>
            <a:r>
              <a:rPr lang="en-GB" sz="2800" dirty="0"/>
              <a:t>and curiosity, </a:t>
            </a:r>
            <a:r>
              <a:rPr lang="en-GB" sz="2800" dirty="0" smtClean="0"/>
              <a:t>facilitating </a:t>
            </a:r>
            <a:r>
              <a:rPr lang="en-US" sz="2800" dirty="0" smtClean="0"/>
              <a:t>their </a:t>
            </a:r>
            <a:r>
              <a:rPr lang="en-US" sz="2800" dirty="0"/>
              <a:t>greater engagement in </a:t>
            </a:r>
            <a:r>
              <a:rPr lang="en-US" sz="2800" dirty="0" smtClean="0"/>
              <a:t>science by </a:t>
            </a:r>
            <a:r>
              <a:rPr lang="en-US" sz="2800" dirty="0"/>
              <a:t>stirring their passion for </a:t>
            </a:r>
            <a:r>
              <a:rPr lang="en-US" sz="2800" dirty="0" smtClean="0"/>
              <a:t>the wonderland </a:t>
            </a:r>
            <a:r>
              <a:rPr lang="en-US" sz="2800" dirty="0"/>
              <a:t>all around us – a </a:t>
            </a:r>
            <a:r>
              <a:rPr lang="en-US" sz="2800" dirty="0" smtClean="0"/>
              <a:t>world that </a:t>
            </a:r>
            <a:r>
              <a:rPr lang="en-US" sz="2800" dirty="0"/>
              <a:t>we, as adults, may no longer </a:t>
            </a:r>
            <a:r>
              <a:rPr lang="en-US" sz="2800" dirty="0" smtClean="0"/>
              <a:t>see”.</a:t>
            </a:r>
          </a:p>
          <a:p>
            <a:r>
              <a:rPr lang="en-US" sz="2800" dirty="0" err="1" smtClean="0">
                <a:solidFill>
                  <a:srgbClr val="FF0000"/>
                </a:solidFill>
              </a:rPr>
              <a:t>Cyfeiriad</a:t>
            </a:r>
            <a:r>
              <a:rPr lang="en-US" sz="2800" dirty="0" smtClean="0">
                <a:solidFill>
                  <a:srgbClr val="FF0000"/>
                </a:solidFill>
              </a:rPr>
              <a:t>: </a:t>
            </a:r>
            <a:r>
              <a:rPr lang="en-US" sz="2800" b="1" dirty="0" smtClean="0">
                <a:solidFill>
                  <a:srgbClr val="FF0000"/>
                </a:solidFill>
              </a:rPr>
              <a:t>Myers, D. et al. (2016) “</a:t>
            </a:r>
            <a:r>
              <a:rPr lang="en-US" sz="2800" b="1" dirty="0" err="1" smtClean="0">
                <a:solidFill>
                  <a:srgbClr val="FF0000"/>
                </a:solidFill>
              </a:rPr>
              <a:t>Curiouser</a:t>
            </a:r>
            <a:r>
              <a:rPr lang="en-US" sz="2800" b="1" dirty="0" smtClean="0">
                <a:solidFill>
                  <a:srgbClr val="FF0000"/>
                </a:solidFill>
              </a:rPr>
              <a:t> and </a:t>
            </a:r>
            <a:r>
              <a:rPr lang="en-US" sz="2800" b="1" dirty="0" err="1" smtClean="0">
                <a:solidFill>
                  <a:srgbClr val="FF0000"/>
                </a:solidFill>
              </a:rPr>
              <a:t>Curiouser</a:t>
            </a:r>
            <a:r>
              <a:rPr lang="en-US" sz="2800" b="1" dirty="0" smtClean="0">
                <a:solidFill>
                  <a:srgbClr val="FF0000"/>
                </a:solidFill>
              </a:rPr>
              <a:t>: Supporting children’s independent enquiry skills”. Primary Science, 142, March/ April. ASE. </a:t>
            </a:r>
            <a:r>
              <a:rPr lang="en-US" sz="2800" dirty="0" smtClean="0">
                <a:solidFill>
                  <a:srgbClr val="FF0000"/>
                </a:solidFill>
              </a:rPr>
              <a:t>	</a:t>
            </a:r>
            <a:r>
              <a:rPr lang="en-US" sz="2800" dirty="0" smtClean="0"/>
              <a:t>								</a:t>
            </a:r>
            <a:endParaRPr lang="en-US" sz="2800" dirty="0"/>
          </a:p>
          <a:p>
            <a:r>
              <a:rPr lang="en-US" sz="2800" i="1" dirty="0" err="1" smtClean="0"/>
              <a:t>Ar</a:t>
            </a:r>
            <a:r>
              <a:rPr lang="en-US" sz="2800" i="1" dirty="0" smtClean="0"/>
              <a:t> Moodle</a:t>
            </a:r>
            <a:endParaRPr lang="en-GB" sz="2800" i="1" dirty="0"/>
          </a:p>
        </p:txBody>
      </p:sp>
    </p:spTree>
    <p:extLst>
      <p:ext uri="{BB962C8B-B14F-4D97-AF65-F5344CB8AC3E}">
        <p14:creationId xmlns:p14="http://schemas.microsoft.com/office/powerpoint/2010/main" val="30861045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STEM Learning Centre: Future Learn</a:t>
            </a:r>
            <a:endParaRPr lang="en-GB" dirty="0"/>
          </a:p>
        </p:txBody>
      </p:sp>
      <p:sp>
        <p:nvSpPr>
          <p:cNvPr id="3" name="Content Placeholder 2"/>
          <p:cNvSpPr>
            <a:spLocks noGrp="1"/>
          </p:cNvSpPr>
          <p:nvPr>
            <p:ph idx="1"/>
          </p:nvPr>
        </p:nvSpPr>
        <p:spPr/>
        <p:txBody>
          <a:bodyPr/>
          <a:lstStyle/>
          <a:p>
            <a:endParaRPr lang="en-GB" dirty="0" smtClean="0"/>
          </a:p>
          <a:p>
            <a:pPr lvl="0"/>
            <a:r>
              <a:rPr lang="en-GB" dirty="0" err="1"/>
              <a:t>Cwrs</a:t>
            </a:r>
            <a:r>
              <a:rPr lang="en-GB" dirty="0"/>
              <a:t> </a:t>
            </a:r>
            <a:r>
              <a:rPr lang="en-GB" dirty="0" err="1"/>
              <a:t>ar-lein</a:t>
            </a:r>
            <a:r>
              <a:rPr lang="en-GB" dirty="0"/>
              <a:t> am </a:t>
            </a:r>
            <a:r>
              <a:rPr lang="en-GB" dirty="0" err="1"/>
              <a:t>ddim</a:t>
            </a:r>
            <a:r>
              <a:rPr lang="en-GB" dirty="0"/>
              <a:t>: </a:t>
            </a:r>
            <a:r>
              <a:rPr lang="en-GB" dirty="0" err="1"/>
              <a:t>dysgwch</a:t>
            </a:r>
            <a:r>
              <a:rPr lang="en-GB" dirty="0"/>
              <a:t> </a:t>
            </a:r>
            <a:r>
              <a:rPr lang="en-GB" dirty="0" err="1"/>
              <a:t>sut</a:t>
            </a:r>
            <a:r>
              <a:rPr lang="en-GB" dirty="0"/>
              <a:t> </a:t>
            </a:r>
            <a:r>
              <a:rPr lang="en-GB" dirty="0" err="1"/>
              <a:t>i</a:t>
            </a:r>
            <a:r>
              <a:rPr lang="en-GB" dirty="0"/>
              <a:t> </a:t>
            </a:r>
            <a:r>
              <a:rPr lang="en-GB" dirty="0" err="1"/>
              <a:t>gyflwyno</a:t>
            </a:r>
            <a:r>
              <a:rPr lang="en-GB" dirty="0"/>
              <a:t> </a:t>
            </a:r>
            <a:r>
              <a:rPr lang="en-GB" dirty="0" err="1"/>
              <a:t>gwyddoniaeth</a:t>
            </a:r>
            <a:r>
              <a:rPr lang="en-GB" dirty="0"/>
              <a:t> </a:t>
            </a:r>
            <a:r>
              <a:rPr lang="en-GB" dirty="0" err="1"/>
              <a:t>gynradd</a:t>
            </a:r>
            <a:r>
              <a:rPr lang="en-GB" dirty="0"/>
              <a:t> </a:t>
            </a:r>
            <a:r>
              <a:rPr lang="en-GB" dirty="0" err="1"/>
              <a:t>mewn</a:t>
            </a:r>
            <a:r>
              <a:rPr lang="en-GB" dirty="0"/>
              <a:t> </a:t>
            </a:r>
            <a:r>
              <a:rPr lang="en-GB" dirty="0" err="1"/>
              <a:t>modd</a:t>
            </a:r>
            <a:r>
              <a:rPr lang="en-GB" dirty="0"/>
              <a:t> </a:t>
            </a:r>
            <a:r>
              <a:rPr lang="en-GB" dirty="0" err="1"/>
              <a:t>diddorol</a:t>
            </a:r>
            <a:r>
              <a:rPr lang="en-GB" dirty="0"/>
              <a:t> ac </a:t>
            </a:r>
            <a:r>
              <a:rPr lang="en-GB" dirty="0" err="1"/>
              <a:t>ymarferol</a:t>
            </a:r>
            <a:r>
              <a:rPr lang="en-GB" dirty="0"/>
              <a:t> </a:t>
            </a:r>
            <a:r>
              <a:rPr lang="en-GB" dirty="0" err="1"/>
              <a:t>yn</a:t>
            </a:r>
            <a:r>
              <a:rPr lang="en-GB" dirty="0"/>
              <a:t> y </a:t>
            </a:r>
            <a:r>
              <a:rPr lang="en-GB" dirty="0" err="1"/>
              <a:t>cwrs</a:t>
            </a:r>
            <a:r>
              <a:rPr lang="en-GB" dirty="0"/>
              <a:t> </a:t>
            </a:r>
            <a:r>
              <a:rPr lang="en-GB" dirty="0" err="1"/>
              <a:t>hwn</a:t>
            </a:r>
            <a:r>
              <a:rPr lang="en-GB" dirty="0"/>
              <a:t> </a:t>
            </a:r>
            <a:r>
              <a:rPr lang="en-GB" dirty="0" err="1"/>
              <a:t>i</a:t>
            </a:r>
            <a:r>
              <a:rPr lang="en-GB" dirty="0"/>
              <a:t> </a:t>
            </a:r>
            <a:r>
              <a:rPr lang="en-GB" dirty="0" err="1"/>
              <a:t>athrawon</a:t>
            </a:r>
            <a:r>
              <a:rPr lang="en-GB" dirty="0"/>
              <a:t> </a:t>
            </a:r>
            <a:r>
              <a:rPr lang="en-GB" dirty="0" err="1"/>
              <a:t>disgyblion</a:t>
            </a:r>
            <a:r>
              <a:rPr lang="en-GB" dirty="0"/>
              <a:t> 5-11 </a:t>
            </a:r>
            <a:r>
              <a:rPr lang="en-GB" dirty="0" err="1"/>
              <a:t>oed</a:t>
            </a:r>
            <a:endParaRPr lang="en-GB" dirty="0"/>
          </a:p>
          <a:p>
            <a:r>
              <a:rPr lang="en-GB" dirty="0" smtClean="0">
                <a:hlinkClick r:id="rId3"/>
              </a:rPr>
              <a:t>https</a:t>
            </a:r>
            <a:r>
              <a:rPr lang="en-GB" dirty="0">
                <a:hlinkClick r:id="rId3"/>
              </a:rPr>
              <a:t>://</a:t>
            </a:r>
            <a:r>
              <a:rPr lang="en-GB" dirty="0" smtClean="0">
                <a:hlinkClick r:id="rId3"/>
              </a:rPr>
              <a:t>www.futurelearn.com/courses/teaching-primary-science-getting-started</a:t>
            </a:r>
            <a:endParaRPr lang="en-GB" dirty="0" smtClean="0"/>
          </a:p>
          <a:p>
            <a:endParaRPr lang="en-GB" dirty="0"/>
          </a:p>
          <a:p>
            <a:r>
              <a:rPr lang="en-GB" dirty="0" smtClean="0"/>
              <a:t>CYFLWYNIAD FIDIO:</a:t>
            </a:r>
          </a:p>
          <a:p>
            <a:r>
              <a:rPr lang="en-GB" dirty="0" smtClean="0">
                <a:hlinkClick r:id="rId3"/>
              </a:rPr>
              <a:t>https</a:t>
            </a:r>
            <a:r>
              <a:rPr lang="en-GB" dirty="0">
                <a:hlinkClick r:id="rId3"/>
              </a:rPr>
              <a:t>://</a:t>
            </a:r>
            <a:r>
              <a:rPr lang="en-GB" dirty="0" smtClean="0">
                <a:hlinkClick r:id="rId3"/>
              </a:rPr>
              <a:t>www.futurelearn.com/courses/teaching-primary-science-getting-started</a:t>
            </a:r>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70474746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Adnoddau</a:t>
            </a:r>
            <a:r>
              <a:rPr lang="en-GB" dirty="0" smtClean="0"/>
              <a:t> </a:t>
            </a:r>
            <a:r>
              <a:rPr lang="en-GB" dirty="0" err="1" smtClean="0"/>
              <a:t>eraill</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sz="3600" dirty="0" err="1" smtClean="0"/>
              <a:t>Esiamplau</a:t>
            </a:r>
            <a:r>
              <a:rPr lang="en-GB" sz="3600" dirty="0" smtClean="0"/>
              <a:t> </a:t>
            </a:r>
            <a:r>
              <a:rPr lang="en-GB" sz="3600" dirty="0" err="1" smtClean="0"/>
              <a:t>yn</a:t>
            </a:r>
            <a:r>
              <a:rPr lang="en-GB" sz="3600" dirty="0" smtClean="0"/>
              <a:t> y </a:t>
            </a:r>
            <a:r>
              <a:rPr lang="en-GB" sz="3600" dirty="0" err="1" smtClean="0"/>
              <a:t>pecyn</a:t>
            </a:r>
            <a:r>
              <a:rPr lang="en-GB" sz="3600" dirty="0" smtClean="0"/>
              <a:t> o: </a:t>
            </a:r>
          </a:p>
          <a:p>
            <a:r>
              <a:rPr lang="en-GB" sz="3600" dirty="0" smtClean="0"/>
              <a:t>Strategaethau </a:t>
            </a:r>
            <a:r>
              <a:rPr lang="en-GB" sz="3600" dirty="0" err="1" smtClean="0"/>
              <a:t>asesu</a:t>
            </a:r>
            <a:r>
              <a:rPr lang="en-GB" sz="3600" dirty="0" smtClean="0"/>
              <a:t> </a:t>
            </a:r>
            <a:r>
              <a:rPr lang="en-GB" sz="3600" dirty="0" err="1" smtClean="0"/>
              <a:t>gweithredol</a:t>
            </a:r>
            <a:r>
              <a:rPr lang="en-GB" sz="3600" dirty="0" smtClean="0"/>
              <a:t> CA2: </a:t>
            </a:r>
          </a:p>
          <a:p>
            <a:r>
              <a:rPr lang="en-GB" altLang="en-US" sz="3600" b="1" dirty="0" smtClean="0">
                <a:solidFill>
                  <a:srgbClr val="FF0000"/>
                </a:solidFill>
              </a:rPr>
              <a:t>Naylor</a:t>
            </a:r>
            <a:r>
              <a:rPr lang="en-GB" altLang="en-US" sz="3600" b="1" dirty="0">
                <a:solidFill>
                  <a:srgbClr val="FF0000"/>
                </a:solidFill>
              </a:rPr>
              <a:t>, S. Keogh, B. and Goldsworthy, A. (2004) </a:t>
            </a:r>
            <a:r>
              <a:rPr lang="en-GB" altLang="en-US" sz="3600" b="1" i="1" dirty="0">
                <a:solidFill>
                  <a:srgbClr val="FF0000"/>
                </a:solidFill>
              </a:rPr>
              <a:t>Active Assessment-Thinking Learning and Assessment in Science. London:</a:t>
            </a:r>
            <a:r>
              <a:rPr lang="en-GB" altLang="en-US" sz="3600" b="1" dirty="0">
                <a:solidFill>
                  <a:srgbClr val="FF0000"/>
                </a:solidFill>
              </a:rPr>
              <a:t> David Fulton. </a:t>
            </a:r>
            <a:endParaRPr lang="en-GB" sz="3600" dirty="0">
              <a:solidFill>
                <a:srgbClr val="FF0000"/>
              </a:solidFill>
            </a:endParaRPr>
          </a:p>
          <a:p>
            <a:pPr>
              <a:lnSpc>
                <a:spcPct val="80000"/>
              </a:lnSpc>
              <a:defRPr/>
            </a:pPr>
            <a:r>
              <a:rPr lang="en-GB" sz="3600" dirty="0">
                <a:solidFill>
                  <a:srgbClr val="FF0000"/>
                </a:solidFill>
              </a:rPr>
              <a:t>Strategaethau </a:t>
            </a:r>
            <a:r>
              <a:rPr lang="en-GB" sz="3600" dirty="0" err="1">
                <a:solidFill>
                  <a:srgbClr val="FF0000"/>
                </a:solidFill>
              </a:rPr>
              <a:t>asesu</a:t>
            </a:r>
            <a:r>
              <a:rPr lang="en-GB" sz="3600" dirty="0">
                <a:solidFill>
                  <a:srgbClr val="FF0000"/>
                </a:solidFill>
              </a:rPr>
              <a:t> </a:t>
            </a:r>
            <a:r>
              <a:rPr lang="en-GB" sz="3600" dirty="0" err="1">
                <a:solidFill>
                  <a:srgbClr val="FF0000"/>
                </a:solidFill>
              </a:rPr>
              <a:t>gweithredol</a:t>
            </a:r>
            <a:r>
              <a:rPr lang="en-GB" sz="3600" dirty="0">
                <a:solidFill>
                  <a:srgbClr val="FF0000"/>
                </a:solidFill>
              </a:rPr>
              <a:t> </a:t>
            </a:r>
            <a:r>
              <a:rPr lang="en-GB" sz="3600" dirty="0" smtClean="0">
                <a:solidFill>
                  <a:srgbClr val="FF0000"/>
                </a:solidFill>
              </a:rPr>
              <a:t>CA2 a CS:</a:t>
            </a:r>
          </a:p>
          <a:p>
            <a:pPr>
              <a:lnSpc>
                <a:spcPct val="80000"/>
              </a:lnSpc>
              <a:defRPr/>
            </a:pPr>
            <a:r>
              <a:rPr lang="en-GB" altLang="en-US" sz="3600" b="1" dirty="0" smtClean="0">
                <a:solidFill>
                  <a:srgbClr val="FF0000"/>
                </a:solidFill>
              </a:rPr>
              <a:t>Weavers</a:t>
            </a:r>
            <a:r>
              <a:rPr lang="en-GB" altLang="en-US" sz="3600" b="1" dirty="0">
                <a:solidFill>
                  <a:srgbClr val="FF0000"/>
                </a:solidFill>
              </a:rPr>
              <a:t>, G. (2012) “Look</a:t>
            </a:r>
            <a:r>
              <a:rPr lang="en-GB" altLang="en-US" sz="3600" b="1" dirty="0" smtClean="0">
                <a:solidFill>
                  <a:srgbClr val="FF0000"/>
                </a:solidFill>
              </a:rPr>
              <a:t>, think, talk</a:t>
            </a:r>
            <a:r>
              <a:rPr lang="en-GB" altLang="en-US" sz="3600" b="1" dirty="0">
                <a:solidFill>
                  <a:srgbClr val="FF0000"/>
                </a:solidFill>
              </a:rPr>
              <a:t>”: </a:t>
            </a:r>
            <a:r>
              <a:rPr lang="en-GB" altLang="en-US" sz="3600" b="1" dirty="0" err="1">
                <a:solidFill>
                  <a:srgbClr val="FF0000"/>
                </a:solidFill>
              </a:rPr>
              <a:t>Sandbach</a:t>
            </a:r>
            <a:r>
              <a:rPr lang="en-GB" altLang="en-US" sz="3600" b="1" dirty="0">
                <a:solidFill>
                  <a:srgbClr val="FF0000"/>
                </a:solidFill>
              </a:rPr>
              <a:t>: Millgate House Education.</a:t>
            </a:r>
          </a:p>
          <a:p>
            <a:pPr>
              <a:lnSpc>
                <a:spcPct val="80000"/>
              </a:lnSpc>
              <a:defRPr/>
            </a:pPr>
            <a:r>
              <a:rPr lang="en-GB" altLang="en-US" sz="3600" b="1" dirty="0">
                <a:solidFill>
                  <a:srgbClr val="FF0000"/>
                </a:solidFill>
              </a:rPr>
              <a:t>Weavers G., (2008) Made you look,</a:t>
            </a:r>
            <a:r>
              <a:rPr lang="en-GB" altLang="en-US" sz="3600" b="1" i="1" dirty="0">
                <a:solidFill>
                  <a:srgbClr val="FF0000"/>
                </a:solidFill>
              </a:rPr>
              <a:t> made you think, made you talk. </a:t>
            </a:r>
            <a:r>
              <a:rPr lang="en-GB" altLang="en-US" sz="3600" b="1" dirty="0" err="1" smtClean="0">
                <a:solidFill>
                  <a:srgbClr val="FF0000"/>
                </a:solidFill>
              </a:rPr>
              <a:t>Sandbach</a:t>
            </a:r>
            <a:r>
              <a:rPr lang="en-GB" altLang="en-US" sz="3600" b="1" dirty="0" smtClean="0">
                <a:solidFill>
                  <a:srgbClr val="FF0000"/>
                </a:solidFill>
              </a:rPr>
              <a:t>: </a:t>
            </a:r>
            <a:r>
              <a:rPr lang="en-GB" altLang="en-US" sz="3600" b="1" dirty="0">
                <a:solidFill>
                  <a:srgbClr val="FF0000"/>
                </a:solidFill>
              </a:rPr>
              <a:t>Millgate House Education. </a:t>
            </a:r>
          </a:p>
          <a:p>
            <a:pPr marL="0" indent="0">
              <a:buNone/>
            </a:pPr>
            <a:endParaRPr lang="en-GB" sz="3600" dirty="0"/>
          </a:p>
        </p:txBody>
      </p:sp>
    </p:spTree>
    <p:extLst>
      <p:ext uri="{BB962C8B-B14F-4D97-AF65-F5344CB8AC3E}">
        <p14:creationId xmlns:p14="http://schemas.microsoft.com/office/powerpoint/2010/main" val="427397185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a:p>
            <a:endParaRPr lang="en-GB" dirty="0" smtClean="0"/>
          </a:p>
          <a:p>
            <a:r>
              <a:rPr lang="en-GB" sz="4000" dirty="0" smtClean="0"/>
              <a:t>ASEINIAD RHAN 1: DSY a </a:t>
            </a:r>
            <a:r>
              <a:rPr lang="en-GB" sz="4000" dirty="0" err="1" smtClean="0"/>
              <a:t>Gwyddoniaeth</a:t>
            </a:r>
            <a:r>
              <a:rPr lang="en-GB" sz="4000" dirty="0" smtClean="0"/>
              <a:t>?</a:t>
            </a:r>
            <a:endParaRPr lang="en-GB" sz="4000" dirty="0"/>
          </a:p>
        </p:txBody>
      </p:sp>
    </p:spTree>
    <p:extLst>
      <p:ext uri="{BB962C8B-B14F-4D97-AF65-F5344CB8AC3E}">
        <p14:creationId xmlns:p14="http://schemas.microsoft.com/office/powerpoint/2010/main" val="315638825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err="1" smtClean="0"/>
              <a:t>Ymchwiliwch</a:t>
            </a:r>
            <a:r>
              <a:rPr lang="en-GB" dirty="0" smtClean="0"/>
              <a:t> </a:t>
            </a:r>
            <a:r>
              <a:rPr lang="en-GB" dirty="0" err="1" smtClean="0"/>
              <a:t>ymhellach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Davies, D. (2011) </a:t>
            </a:r>
            <a:r>
              <a:rPr lang="en-GB" i="1" dirty="0" smtClean="0"/>
              <a:t>Teaching Science Creatively</a:t>
            </a:r>
            <a:r>
              <a:rPr lang="en-GB" dirty="0" smtClean="0"/>
              <a:t>. Abingdon: Routledge.</a:t>
            </a:r>
          </a:p>
          <a:p>
            <a:r>
              <a:rPr lang="en-GB" dirty="0" smtClean="0"/>
              <a:t>Cross, A. and Board, J. (2014) </a:t>
            </a:r>
            <a:r>
              <a:rPr lang="en-GB" i="1" dirty="0" smtClean="0"/>
              <a:t>Creative ways to teach primary science</a:t>
            </a:r>
            <a:r>
              <a:rPr lang="en-GB" dirty="0" smtClean="0"/>
              <a:t>. Maidenhead: McGraw and Hill.</a:t>
            </a:r>
          </a:p>
          <a:p>
            <a:r>
              <a:rPr lang="en-GB" dirty="0" err="1" smtClean="0"/>
              <a:t>Longshaw</a:t>
            </a:r>
            <a:r>
              <a:rPr lang="en-GB" dirty="0" smtClean="0"/>
              <a:t>, S. (2009) </a:t>
            </a:r>
            <a:r>
              <a:rPr lang="en-GB" i="1" dirty="0" smtClean="0"/>
              <a:t>Creativity in Science Teaching</a:t>
            </a:r>
            <a:r>
              <a:rPr lang="en-GB" dirty="0" smtClean="0"/>
              <a: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smtClean="0">
                <a:hlinkClick r:id="rId2"/>
              </a:rPr>
              <a:t>https://www.ase.org.uk/journals/school-science-review/2009/3/332/1957/SSR332Mar2009p91.pdf</a:t>
            </a:r>
            <a:endParaRPr lang="en-GB" dirty="0" smtClean="0"/>
          </a:p>
          <a:p>
            <a:r>
              <a:rPr lang="en-GB" dirty="0" smtClean="0"/>
              <a:t>OFSTED (2010) Learning creative approaches that raise standards,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smtClean="0">
                <a:hlinkClick r:id="rId3"/>
              </a:rPr>
              <a:t>http://www.creativitycultureeducation.org/wp-content/uploads/learning-creative-approaches-that-raise-standards-250.pdf</a:t>
            </a:r>
            <a:endParaRPr lang="en-GB" dirty="0" smtClean="0"/>
          </a:p>
          <a:p>
            <a:r>
              <a:rPr lang="en-GB" dirty="0" smtClean="0"/>
              <a:t>Education Scotland (2015) </a:t>
            </a:r>
            <a:r>
              <a:rPr lang="en-GB" i="1" dirty="0" smtClean="0"/>
              <a:t>What are creativity skills?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smtClean="0">
                <a:hlinkClick r:id="rId4"/>
              </a:rPr>
              <a:t>http://www.educationscotland.gov.uk/resources/w/genericresource_tcm4872101.asp?strReferringChannel=learningandteaching&amp;strReferringPageID=tcm:4-612195-64&amp;class=l3+d137245</a:t>
            </a:r>
            <a:endParaRPr lang="en-GB" u="sng" dirty="0" smtClean="0"/>
          </a:p>
          <a:p>
            <a:r>
              <a:rPr lang="en-GB" dirty="0"/>
              <a:t>Future Lab (2007) </a:t>
            </a:r>
            <a:r>
              <a:rPr lang="en-GB" i="1" dirty="0"/>
              <a:t>Enquiring Minds Guide</a:t>
            </a:r>
            <a:r>
              <a:rPr lang="en-GB" dirty="0"/>
              <a: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a:hlinkClick r:id="rId5"/>
              </a:rPr>
              <a:t>http://enquiringminds.org.uk/pdfs/Enquiring_Minds_guide.pdf</a:t>
            </a:r>
            <a:endParaRPr lang="en-GB" dirty="0"/>
          </a:p>
          <a:p>
            <a:endParaRPr lang="en-GB" dirty="0" smtClean="0"/>
          </a:p>
          <a:p>
            <a:endParaRPr lang="en-GB" dirty="0"/>
          </a:p>
        </p:txBody>
      </p:sp>
    </p:spTree>
    <p:extLst>
      <p:ext uri="{BB962C8B-B14F-4D97-AF65-F5344CB8AC3E}">
        <p14:creationId xmlns:p14="http://schemas.microsoft.com/office/powerpoint/2010/main" val="225891649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120166"/>
          </a:xfrm>
        </p:spPr>
        <p:txBody>
          <a:bodyPr/>
          <a:lstStyle/>
          <a:p>
            <a:r>
              <a:rPr lang="en-GB" dirty="0" err="1" smtClean="0"/>
              <a:t>Gweler</a:t>
            </a:r>
            <a:endParaRPr lang="en-GB" dirty="0"/>
          </a:p>
        </p:txBody>
      </p:sp>
      <p:sp>
        <p:nvSpPr>
          <p:cNvPr id="3" name="Content Placeholder 2"/>
          <p:cNvSpPr>
            <a:spLocks noGrp="1"/>
          </p:cNvSpPr>
          <p:nvPr>
            <p:ph idx="1"/>
          </p:nvPr>
        </p:nvSpPr>
        <p:spPr>
          <a:xfrm>
            <a:off x="1097280" y="1845734"/>
            <a:ext cx="10058400" cy="4396804"/>
          </a:xfrm>
        </p:spPr>
        <p:txBody>
          <a:bodyPr>
            <a:noAutofit/>
          </a:bodyPr>
          <a:lstStyle/>
          <a:p>
            <a:r>
              <a:rPr lang="en-GB" sz="1200" dirty="0"/>
              <a:t>HWB</a:t>
            </a:r>
          </a:p>
          <a:p>
            <a:r>
              <a:rPr lang="en-GB" sz="1200" dirty="0">
                <a:hlinkClick r:id="rId2"/>
              </a:rPr>
              <a:t>https://hwb.wales.gov.uk/search?query=Gwyddoniaeth</a:t>
            </a:r>
            <a:r>
              <a:rPr lang="en-GB" sz="1200" dirty="0"/>
              <a:t>+</a:t>
            </a:r>
          </a:p>
          <a:p>
            <a:r>
              <a:rPr lang="en-GB" sz="1200" dirty="0"/>
              <a:t>TES Teacher’s TV:</a:t>
            </a:r>
          </a:p>
          <a:p>
            <a:r>
              <a:rPr lang="en-GB" sz="1200" dirty="0">
                <a:hlinkClick r:id="rId3"/>
              </a:rPr>
              <a:t>https://www.tes.com/member/Teachers%20TV</a:t>
            </a:r>
            <a:endParaRPr lang="en-GB" sz="1200" dirty="0"/>
          </a:p>
          <a:p>
            <a:r>
              <a:rPr lang="en-GB" sz="1200" dirty="0">
                <a:hlinkClick r:id="rId4"/>
              </a:rPr>
              <a:t>https://www.tes.com/primary-teaching-resources/</a:t>
            </a:r>
            <a:endParaRPr lang="en-GB" sz="1200" dirty="0"/>
          </a:p>
          <a:p>
            <a:r>
              <a:rPr lang="en-US" sz="1200" b="1" dirty="0"/>
              <a:t>The Primary Science Teaching Trust (PSTT)</a:t>
            </a:r>
            <a:endParaRPr lang="en-GB" sz="1200" dirty="0">
              <a:hlinkClick r:id="rId5"/>
            </a:endParaRPr>
          </a:p>
          <a:p>
            <a:r>
              <a:rPr lang="en-GB" sz="1200" dirty="0">
                <a:hlinkClick r:id="rId5"/>
              </a:rPr>
              <a:t>http://www.pstt.org.uk/</a:t>
            </a:r>
            <a:endParaRPr lang="en-GB" sz="1200" dirty="0"/>
          </a:p>
          <a:p>
            <a:r>
              <a:rPr lang="en-GB" sz="1200" b="1" dirty="0"/>
              <a:t>Hamilton Trust</a:t>
            </a:r>
          </a:p>
          <a:p>
            <a:r>
              <a:rPr lang="en-GB" sz="1200" dirty="0">
                <a:hlinkClick r:id="rId6"/>
              </a:rPr>
              <a:t>https://www.hamilton-trust.org.uk/</a:t>
            </a:r>
            <a:endParaRPr lang="en-GB" sz="1200" dirty="0"/>
          </a:p>
          <a:p>
            <a:r>
              <a:rPr lang="en-GB" sz="1200" b="1" dirty="0" smtClean="0"/>
              <a:t>Science </a:t>
            </a:r>
            <a:r>
              <a:rPr lang="en-GB" sz="1200" b="1" dirty="0"/>
              <a:t>and plants for schools</a:t>
            </a:r>
          </a:p>
          <a:p>
            <a:r>
              <a:rPr lang="en-GB" sz="1200" dirty="0">
                <a:hlinkClick r:id="rId7"/>
              </a:rPr>
              <a:t>http://www.saps.org.uk/</a:t>
            </a:r>
            <a:endParaRPr lang="en-GB" sz="1200" dirty="0"/>
          </a:p>
          <a:p>
            <a:r>
              <a:rPr lang="en-GB" sz="1200" u="sng" dirty="0" smtClean="0">
                <a:hlinkClick r:id="rId8"/>
              </a:rPr>
              <a:t>http</a:t>
            </a:r>
            <a:r>
              <a:rPr lang="en-GB" sz="1200" u="sng" dirty="0">
                <a:hlinkClick r:id="rId8"/>
              </a:rPr>
              <a:t>://</a:t>
            </a:r>
            <a:r>
              <a:rPr lang="en-GB" sz="1200" u="sng" dirty="0" smtClean="0">
                <a:hlinkClick r:id="rId8"/>
              </a:rPr>
              <a:t>www.bbc.co.uk/terrificscientific/sections/cymraeg</a:t>
            </a:r>
            <a:r>
              <a:rPr lang="en-GB" sz="1200" u="sng" dirty="0" smtClean="0"/>
              <a:t>         </a:t>
            </a:r>
          </a:p>
          <a:p>
            <a:r>
              <a:rPr lang="en-GB" sz="1200" u="sng" dirty="0" smtClean="0">
                <a:hlinkClick r:id="rId9"/>
              </a:rPr>
              <a:t>http://www.bbc.co.uk/terrificscientific</a:t>
            </a:r>
            <a:endParaRPr lang="en-GB" sz="1200" dirty="0"/>
          </a:p>
        </p:txBody>
      </p:sp>
    </p:spTree>
    <p:extLst>
      <p:ext uri="{BB962C8B-B14F-4D97-AF65-F5344CB8AC3E}">
        <p14:creationId xmlns:p14="http://schemas.microsoft.com/office/powerpoint/2010/main" val="1623471275"/>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Cyfeiriedig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ERTHYGLAU AR MOODLE</a:t>
            </a:r>
            <a:endParaRPr lang="en-GB" sz="5400" dirty="0"/>
          </a:p>
        </p:txBody>
      </p:sp>
    </p:spTree>
    <p:extLst>
      <p:ext uri="{BB962C8B-B14F-4D97-AF65-F5344CB8AC3E}">
        <p14:creationId xmlns:p14="http://schemas.microsoft.com/office/powerpoint/2010/main" val="242860210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2">
                    <a:lumMod val="50000"/>
                  </a:schemeClr>
                </a:solidFill>
              </a:rPr>
              <a:t>Gwefannau</a:t>
            </a:r>
            <a:r>
              <a:rPr lang="en-GB" dirty="0" smtClean="0">
                <a:solidFill>
                  <a:schemeClr val="bg2">
                    <a:lumMod val="50000"/>
                  </a:schemeClr>
                </a:solidFill>
              </a:rPr>
              <a:t> </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u="sng" dirty="0" smtClean="0">
                <a:hlinkClick r:id="rId2"/>
              </a:rPr>
              <a:t>http</a:t>
            </a:r>
            <a:r>
              <a:rPr lang="en-GB" u="sng" dirty="0">
                <a:hlinkClick r:id="rId2"/>
              </a:rPr>
              <a:t>://</a:t>
            </a:r>
            <a:r>
              <a:rPr lang="en-GB" u="sng" dirty="0" smtClean="0">
                <a:hlinkClick r:id="rId2"/>
              </a:rPr>
              <a:t>www.nuffieldfoundation.org/primary-science-and-space</a:t>
            </a:r>
            <a:endParaRPr lang="en-GB" dirty="0"/>
          </a:p>
          <a:p>
            <a:r>
              <a:rPr lang="en-GB" u="sng" dirty="0">
                <a:hlinkClick r:id="rId3"/>
              </a:rPr>
              <a:t>https://</a:t>
            </a:r>
            <a:r>
              <a:rPr lang="en-GB" u="sng" dirty="0" smtClean="0">
                <a:hlinkClick r:id="rId3"/>
              </a:rPr>
              <a:t>www.stem.org.uk/primary-science</a:t>
            </a:r>
            <a:endParaRPr lang="en-GB" dirty="0"/>
          </a:p>
          <a:p>
            <a:r>
              <a:rPr lang="en-GB" u="sng" dirty="0">
                <a:hlinkClick r:id="rId4"/>
              </a:rPr>
              <a:t>https://</a:t>
            </a:r>
            <a:r>
              <a:rPr lang="en-GB" u="sng" dirty="0" smtClean="0">
                <a:hlinkClick r:id="rId4"/>
              </a:rPr>
              <a:t>www.stem.org.uk/elibrary/resource/35440</a:t>
            </a:r>
            <a:endParaRPr lang="en-GB" dirty="0"/>
          </a:p>
          <a:p>
            <a:r>
              <a:rPr lang="en-GB" u="sng" dirty="0">
                <a:hlinkClick r:id="rId5"/>
              </a:rPr>
              <a:t>http://</a:t>
            </a:r>
            <a:r>
              <a:rPr lang="en-GB" u="sng" dirty="0" smtClean="0">
                <a:hlinkClick r:id="rId5"/>
              </a:rPr>
              <a:t>www.schoolscience.co.uk/primary/resources</a:t>
            </a:r>
            <a:endParaRPr lang="en-GB" dirty="0"/>
          </a:p>
          <a:p>
            <a:r>
              <a:rPr lang="en-GB" u="sng" dirty="0">
                <a:hlinkClick r:id="rId6"/>
              </a:rPr>
              <a:t>https://</a:t>
            </a:r>
            <a:r>
              <a:rPr lang="en-GB" u="sng" dirty="0" smtClean="0">
                <a:hlinkClick r:id="rId6"/>
              </a:rPr>
              <a:t>pstt.org.uk/resources/curriculum-materials</a:t>
            </a:r>
            <a:endParaRPr lang="en-GB" dirty="0"/>
          </a:p>
          <a:p>
            <a:r>
              <a:rPr lang="en-GB" u="sng" dirty="0">
                <a:hlinkClick r:id="rId7"/>
              </a:rPr>
              <a:t>https://pstt.org.uk</a:t>
            </a:r>
            <a:r>
              <a:rPr lang="en-GB" u="sng" dirty="0" smtClean="0">
                <a:hlinkClick r:id="rId7"/>
              </a:rPr>
              <a:t>/</a:t>
            </a:r>
            <a:endParaRPr lang="en-GB" u="sng" dirty="0" smtClean="0"/>
          </a:p>
          <a:p>
            <a:r>
              <a:rPr lang="en-GB" dirty="0">
                <a:hlinkClick r:id="rId8"/>
              </a:rPr>
              <a:t>https://</a:t>
            </a:r>
            <a:r>
              <a:rPr lang="en-GB" dirty="0" smtClean="0">
                <a:hlinkClick r:id="rId8"/>
              </a:rPr>
              <a:t>wellcome.ac.uk/what-we-do/our-work/transforming-primary-science</a:t>
            </a:r>
            <a:endParaRPr lang="en-GB" dirty="0" smtClean="0"/>
          </a:p>
          <a:p>
            <a:r>
              <a:rPr lang="en-GB" dirty="0" smtClean="0"/>
              <a:t>ARCHIF PRIMARY SCIENCE:</a:t>
            </a:r>
            <a:endParaRPr lang="en-GB" dirty="0"/>
          </a:p>
          <a:p>
            <a:r>
              <a:rPr lang="en-GB" u="sng" dirty="0">
                <a:hlinkClick r:id="rId9"/>
              </a:rPr>
              <a:t>http://www.ase.org.uk/journals/primary-science/issue-contents</a:t>
            </a:r>
            <a:r>
              <a:rPr lang="en-GB" u="sng" dirty="0" smtClean="0">
                <a:hlinkClick r:id="rId9"/>
              </a:rPr>
              <a:t>/</a:t>
            </a:r>
            <a:endParaRPr lang="en-GB" u="sng" dirty="0" smtClean="0"/>
          </a:p>
          <a:p>
            <a:endParaRPr lang="en-GB" dirty="0"/>
          </a:p>
          <a:p>
            <a:endParaRPr lang="en-GB" dirty="0"/>
          </a:p>
        </p:txBody>
      </p:sp>
    </p:spTree>
    <p:extLst>
      <p:ext uri="{BB962C8B-B14F-4D97-AF65-F5344CB8AC3E}">
        <p14:creationId xmlns:p14="http://schemas.microsoft.com/office/powerpoint/2010/main" val="144596501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err="1" smtClean="0">
                <a:solidFill>
                  <a:schemeClr val="tx1"/>
                </a:solidFill>
              </a:rPr>
              <a:t>Rhai</a:t>
            </a:r>
            <a:r>
              <a:rPr lang="en-GB" sz="3200" u="sng" dirty="0" smtClean="0">
                <a:solidFill>
                  <a:schemeClr val="tx1"/>
                </a:solidFill>
              </a:rPr>
              <a:t> LLYFRAU TESTUN:</a:t>
            </a:r>
            <a:endParaRPr lang="en-GB" sz="3200" u="sng" dirty="0">
              <a:solidFill>
                <a:schemeClr val="tx1"/>
              </a:solidFill>
            </a:endParaRPr>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endParaRPr lang="en-GB" dirty="0" smtClean="0">
              <a:solidFill>
                <a:schemeClr val="tx1"/>
              </a:solidFill>
            </a:endParaRP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Ed).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altLang="en-US" b="1" dirty="0" smtClean="0">
                <a:solidFill>
                  <a:schemeClr val="tx1"/>
                </a:solidFill>
              </a:rPr>
              <a:t>Naylor, S. Keogh, B. and Goldsworthy, A. (2004) </a:t>
            </a:r>
            <a:r>
              <a:rPr lang="en-GB" altLang="en-US" b="1" i="1" dirty="0" smtClean="0">
                <a:solidFill>
                  <a:schemeClr val="tx1"/>
                </a:solidFill>
              </a:rPr>
              <a:t>Active Assessment-Thinking Learning and Assessment in Science. London:</a:t>
            </a:r>
            <a:r>
              <a:rPr lang="en-GB" altLang="en-US" b="1" dirty="0" smtClean="0">
                <a:solidFill>
                  <a:schemeClr val="tx1"/>
                </a:solidFill>
              </a:rPr>
              <a:t> David Fulton. </a:t>
            </a:r>
            <a:endParaRPr lang="en-GB" dirty="0" smtClean="0">
              <a:solidFill>
                <a:schemeClr val="tx1"/>
              </a:solidFill>
            </a:endParaRP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smtClean="0">
                <a:solidFill>
                  <a:schemeClr val="tx1"/>
                </a:solidFill>
              </a:rPr>
              <a:t>Turner, J. et al. (2011) </a:t>
            </a:r>
            <a:r>
              <a:rPr lang="en-GB" b="1" i="1" dirty="0" smtClean="0">
                <a:solidFill>
                  <a:schemeClr val="tx1"/>
                </a:solidFill>
              </a:rPr>
              <a:t>It’s not fair or is it?. </a:t>
            </a:r>
            <a:r>
              <a:rPr lang="en-GB" b="1" dirty="0" err="1" smtClean="0">
                <a:solidFill>
                  <a:schemeClr val="tx1"/>
                </a:solidFill>
              </a:rPr>
              <a:t>Sandbach</a:t>
            </a:r>
            <a:r>
              <a:rPr lang="en-GB" b="1" dirty="0" smtClean="0">
                <a:solidFill>
                  <a:schemeClr val="tx1"/>
                </a:solidFill>
              </a:rPr>
              <a:t>: MHE.</a:t>
            </a:r>
          </a:p>
          <a:p>
            <a:pPr marL="0" indent="0">
              <a:lnSpc>
                <a:spcPct val="80000"/>
              </a:lnSpc>
              <a:buNone/>
              <a:defRPr/>
            </a:pPr>
            <a:r>
              <a:rPr lang="en-GB" altLang="en-US" b="1" dirty="0">
                <a:solidFill>
                  <a:schemeClr val="tx1"/>
                </a:solidFill>
              </a:rPr>
              <a:t>Weavers, G. (2012) “</a:t>
            </a:r>
            <a:r>
              <a:rPr lang="en-GB" altLang="en-US" b="1" dirty="0" err="1">
                <a:solidFill>
                  <a:schemeClr val="tx1"/>
                </a:solidFill>
              </a:rPr>
              <a:t>Look,think,talk</a:t>
            </a:r>
            <a:r>
              <a:rPr lang="en-GB" altLang="en-US" b="1" dirty="0">
                <a:solidFill>
                  <a:schemeClr val="tx1"/>
                </a:solidFill>
              </a:rPr>
              <a:t>”: </a:t>
            </a:r>
            <a:r>
              <a:rPr lang="en-GB" altLang="en-US" b="1" dirty="0" err="1">
                <a:solidFill>
                  <a:schemeClr val="tx1"/>
                </a:solidFill>
              </a:rPr>
              <a:t>Sandbach</a:t>
            </a:r>
            <a:r>
              <a:rPr lang="en-GB" altLang="en-US" b="1" dirty="0">
                <a:solidFill>
                  <a:schemeClr val="tx1"/>
                </a:solidFill>
              </a:rPr>
              <a:t>: Millgate House Education.</a:t>
            </a:r>
          </a:p>
          <a:p>
            <a:pPr marL="0" indent="0">
              <a:lnSpc>
                <a:spcPct val="80000"/>
              </a:lnSpc>
              <a:buNone/>
              <a:defRPr/>
            </a:pPr>
            <a:r>
              <a:rPr lang="en-GB" altLang="en-US" b="1" dirty="0">
                <a:solidFill>
                  <a:schemeClr val="tx1"/>
                </a:solidFill>
              </a:rPr>
              <a:t>Weavers G., (2008) Made you look,</a:t>
            </a:r>
            <a:r>
              <a:rPr lang="en-GB" altLang="en-US" b="1" i="1" dirty="0">
                <a:solidFill>
                  <a:schemeClr val="tx1"/>
                </a:solidFill>
              </a:rPr>
              <a:t> made you think, made you talk. </a:t>
            </a:r>
            <a:r>
              <a:rPr lang="en-GB" altLang="en-US" b="1" dirty="0" err="1">
                <a:solidFill>
                  <a:schemeClr val="tx1"/>
                </a:solidFill>
              </a:rPr>
              <a:t>Sandbach</a:t>
            </a:r>
            <a:r>
              <a:rPr lang="en-GB" altLang="en-US" b="1" dirty="0">
                <a:solidFill>
                  <a:schemeClr val="tx1"/>
                </a:solidFill>
              </a:rPr>
              <a:t>. Millgate House Education. </a:t>
            </a:r>
          </a:p>
          <a:p>
            <a:pPr marL="0" indent="0">
              <a:buNone/>
            </a:pPr>
            <a:endParaRPr lang="en-GB" b="1" dirty="0" smtClean="0">
              <a:solidFill>
                <a:schemeClr val="tx1"/>
              </a:solidFill>
            </a:endParaRP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406848237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1329</TotalTime>
  <Words>6176</Words>
  <Application>Microsoft Office PowerPoint</Application>
  <PresentationFormat>Widescreen</PresentationFormat>
  <Paragraphs>499</Paragraphs>
  <Slides>73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73</vt:i4>
      </vt:variant>
    </vt:vector>
  </HeadingPairs>
  <TitlesOfParts>
    <vt:vector size="79" baseType="lpstr">
      <vt:lpstr>Arial</vt:lpstr>
      <vt:lpstr>Calibri</vt:lpstr>
      <vt:lpstr>Calibri Light</vt:lpstr>
      <vt:lpstr>Wingdings</vt:lpstr>
      <vt:lpstr>Wingdings 3</vt:lpstr>
      <vt:lpstr>Retrospect</vt:lpstr>
      <vt:lpstr>ECAD5006C </vt:lpstr>
      <vt:lpstr>Amcanion y sesiynau gwyddoniaeth</vt:lpstr>
      <vt:lpstr>Adfyfyrio: Amcanion </vt:lpstr>
      <vt:lpstr>Deilliannau Dysgu </vt:lpstr>
      <vt:lpstr>Cyflwyniad i “Ddysgu yn Seiliedig ar Ymholi” (DSY)</vt:lpstr>
      <vt:lpstr>PowerPoint Presentation</vt:lpstr>
      <vt:lpstr>Nodweddion DSY</vt:lpstr>
      <vt:lpstr>Manteision DSY</vt:lpstr>
      <vt:lpstr>Heriau DSY?</vt:lpstr>
      <vt:lpstr>Adnabod gwybodaeth allweddol ar gyfer rhan 1 o’r aseiniad </vt:lpstr>
      <vt:lpstr>Dysgu drwy ymholiad gwyddonol</vt:lpstr>
      <vt:lpstr>Pam bod y math hwn o ddysgu’n bwysig? </vt:lpstr>
      <vt:lpstr>Goblygiadau Adroddiad Donaldson (2015) i’r dyfodol</vt:lpstr>
      <vt:lpstr>Model ymholi generig</vt:lpstr>
      <vt:lpstr>Mathau o ymholi a nodir yn ein cwricwlwm (2008) </vt:lpstr>
      <vt:lpstr>“It’s Not Fair” Jane Turner et al.</vt:lpstr>
      <vt:lpstr>Deilliannau Gwybodaeth a Dealltwriaeth o’r Byd: D4-6 = L1-3 y poster dilyniant sgiliau.</vt:lpstr>
      <vt:lpstr>Mae DSY yn ymagwedd adeileddol (constructivist) dysgwr-ganolog </vt:lpstr>
      <vt:lpstr>DSY?</vt:lpstr>
      <vt:lpstr>Lakin, L. (2013) Developing Independent Learning in Science. Maidenhead: OU Press.</vt:lpstr>
      <vt:lpstr>DSY ac Ymholi Gwyddonol</vt:lpstr>
      <vt:lpstr>Theorïau am ddysgu plant </vt:lpstr>
      <vt:lpstr>Gweithgaredd:</vt:lpstr>
      <vt:lpstr>Adfyfyrio</vt:lpstr>
      <vt:lpstr>  DYSGU GWEITHREDOL (Active learning) </vt:lpstr>
      <vt:lpstr> SGAFFALDIO </vt:lpstr>
      <vt:lpstr>Ystod rheolaeth athro sy’n adlewyrchu oed / gallu / profiad disgyblion o ddiwylliant DSY</vt:lpstr>
      <vt:lpstr>  Ydych chi wedi meddwl am “Gwestiwn Mawr” agored? </vt:lpstr>
      <vt:lpstr>Darlith 2: Gellir strwythuro eich ymateb aseiniad gan ddefnyddio KWHLAQ</vt:lpstr>
      <vt:lpstr>Defnyddiwch KWHLAQ i drefnu eich meddwl DSY fel athro yn paratoi ar gyfer ymholiadau’r plant</vt:lpstr>
      <vt:lpstr>Defnyddiwch KWHLAQ i drefnu eich syniadau DSY eich hunain fel athro yn paratoi ar gyfer profiadau disgyblion</vt:lpstr>
      <vt:lpstr> Adolygu Poster Sgiliau Gwyddoniaeth: Nodweddion Llinynnau dilyniant L1-L5 (L1-3 =O4-6)  ystyriwch eto gyda grid dilyniant“It’s Not Fair” .</vt:lpstr>
      <vt:lpstr>Dyfyniadau o Turner, J. et al. (2011) It’s not fair or is it?. Sandbach: MHE. </vt:lpstr>
      <vt:lpstr>Dyfyniad o Turner, J. et al. (2011) It’s not fair or is it?. Sandbach: MHE.</vt:lpstr>
      <vt:lpstr>Dyfyniadau o Turner, J. et al. (2011) It’s not fair or is it? Sandbach. MHE.</vt:lpstr>
      <vt:lpstr>Turner, J. et al. (2011) It’s not fair or is it?. Sandbach: MHE.</vt:lpstr>
      <vt:lpstr>ECAD5006C Gwyddoniaeth 3</vt:lpstr>
      <vt:lpstr>Mae gwyddoniaeth gynradd wedi elwa o 40 mlynedd o waith ymchwil yn seiliedig ar ddatblygiad sgiliau ymchwilio gwyddoniaeth.  </vt:lpstr>
      <vt:lpstr>Gellir cysylltu SPACE a’r egwyddorion adeileddol i’r strategaethau defnyddiol yma sydd wedi’u tanseilio gan ddeilliannau ymchwil</vt:lpstr>
      <vt:lpstr> Gwyddoniaet Gynradd ac adeileddiaeth (Constructivism).</vt:lpstr>
      <vt:lpstr>“The SPACE Legacy” ar Moodle</vt:lpstr>
      <vt:lpstr>Deunyddiau Ymholiad Gwyddonol CRIPSAT (Centre for Research in Primary Science and Technology)</vt:lpstr>
      <vt:lpstr>Adfyfyrio ar unedau gwaith CRIPSAT</vt:lpstr>
      <vt:lpstr>CRIPSAT: AILGYLCHU</vt:lpstr>
      <vt:lpstr>Defnyddio Fframwaith CRIPSAT ar gyfer ymateb i’r aseiniad?</vt:lpstr>
      <vt:lpstr>Cwestiynau i annog ymholiadau DSY</vt:lpstr>
      <vt:lpstr>Mentrau diweddar mewn addysg gwyddoniaeth gynradd sy’n adlewyrchu ymgysylltiad datblygedig â chwricwlwm gyda manteision dysgu gweithredol ac amcanion dysgu annibynnol mewn ymarfer</vt:lpstr>
      <vt:lpstr>Gweithgareddau“The Crunch” </vt:lpstr>
      <vt:lpstr>Gweler y pecyn am:</vt:lpstr>
      <vt:lpstr>Theori mewn i ymarfer - Primary Science Teacher trust</vt:lpstr>
      <vt:lpstr>Prosiect = Oxford Brookes University Conceptual Challenge in Primary Science Astra Zeneca (now PSTT) funded project (2002 – 2004)</vt:lpstr>
      <vt:lpstr>Datblygodd strategaeth “Bright Ideas Time” o’r prosiect hwn:</vt:lpstr>
      <vt:lpstr> Clipiau fidio “Bright ideas”  </vt:lpstr>
      <vt:lpstr>“An Education Endowment Foundation Project (2012 – 2015)”</vt:lpstr>
      <vt:lpstr> “Thinking, Doing, Talking Science”</vt:lpstr>
      <vt:lpstr>Meddwl a Rhesymu yn y dosbarth</vt:lpstr>
      <vt:lpstr>Ar Moodle</vt:lpstr>
      <vt:lpstr>O ddiddordeb cyffredinol?</vt:lpstr>
      <vt:lpstr> “Yr un sydd allan o le”</vt:lpstr>
      <vt:lpstr> “The PMI” Positif, Negyddol, Diddorol</vt:lpstr>
      <vt:lpstr>Ymatebion Plant / Pupils’ responses</vt:lpstr>
      <vt:lpstr> Y Cwestiwn Mawr / The Big Question</vt:lpstr>
      <vt:lpstr> Datrys problem</vt:lpstr>
      <vt:lpstr> Drama a gwyddoniaeth gynradd</vt:lpstr>
      <vt:lpstr>Prosiect “I can explain” (Cysylltiad â Donaldson?)</vt:lpstr>
      <vt:lpstr>National STEM Learning Centre: Future Learn</vt:lpstr>
      <vt:lpstr>Adnoddau eraill</vt:lpstr>
      <vt:lpstr>PowerPoint Presentation</vt:lpstr>
      <vt:lpstr> Ymchwiliwch ymhellach</vt:lpstr>
      <vt:lpstr>Gweler</vt:lpstr>
      <vt:lpstr>Darllen Cyfeiriedig</vt:lpstr>
      <vt:lpstr>Gwefannau </vt:lpstr>
      <vt:lpstr>Rhai LLYFRAU TESTUN: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ITEB5001C (Group A 1&amp;2)</dc:title>
  <dc:creator>Ceri Lewis</dc:creator>
  <cp:lastModifiedBy>Ceri Lewis</cp:lastModifiedBy>
  <cp:revision>58</cp:revision>
  <cp:lastPrinted>2018-04-19T09:34:22Z</cp:lastPrinted>
  <dcterms:created xsi:type="dcterms:W3CDTF">2017-04-19T08:40:20Z</dcterms:created>
  <dcterms:modified xsi:type="dcterms:W3CDTF">2019-04-01T09:38:56Z</dcterms:modified>
</cp:coreProperties>
</file>