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ED08E3-B910-43F5-AC1E-00ED050AAAFF}" v="431" dt="2023-03-31T16:43:25.585"/>
    <p1510:client id="{EF66924D-9AD8-070A-A92A-01B1A10201AC}" v="49" dt="2023-03-31T21:33:01.5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loe Watt (1907792)" userId="S::1907792@student.uwtsd.ac.uk::794a6e81-cd46-4534-b4e5-44c2abafde32" providerId="AD" clId="Web-{EF66924D-9AD8-070A-A92A-01B1A10201AC}"/>
    <pc:docChg chg="modSld">
      <pc:chgData name="Chloe Watt (1907792)" userId="S::1907792@student.uwtsd.ac.uk::794a6e81-cd46-4534-b4e5-44c2abafde32" providerId="AD" clId="Web-{EF66924D-9AD8-070A-A92A-01B1A10201AC}" dt="2023-03-31T21:33:01.501" v="89" actId="1076"/>
      <pc:docMkLst>
        <pc:docMk/>
      </pc:docMkLst>
      <pc:sldChg chg="addSp delSp modSp">
        <pc:chgData name="Chloe Watt (1907792)" userId="S::1907792@student.uwtsd.ac.uk::794a6e81-cd46-4534-b4e5-44c2abafde32" providerId="AD" clId="Web-{EF66924D-9AD8-070A-A92A-01B1A10201AC}" dt="2023-03-31T21:28:55.524" v="67" actId="1076"/>
        <pc:sldMkLst>
          <pc:docMk/>
          <pc:sldMk cId="3277133230" sldId="258"/>
        </pc:sldMkLst>
        <pc:spChg chg="add mod">
          <ac:chgData name="Chloe Watt (1907792)" userId="S::1907792@student.uwtsd.ac.uk::794a6e81-cd46-4534-b4e5-44c2abafde32" providerId="AD" clId="Web-{EF66924D-9AD8-070A-A92A-01B1A10201AC}" dt="2023-03-31T21:28:47.227" v="66" actId="20577"/>
          <ac:spMkLst>
            <pc:docMk/>
            <pc:sldMk cId="3277133230" sldId="258"/>
            <ac:spMk id="4" creationId="{9321E717-BF4B-7835-5412-2528CA1A52E6}"/>
          </ac:spMkLst>
        </pc:spChg>
        <pc:spChg chg="del mod">
          <ac:chgData name="Chloe Watt (1907792)" userId="S::1907792@student.uwtsd.ac.uk::794a6e81-cd46-4534-b4e5-44c2abafde32" providerId="AD" clId="Web-{EF66924D-9AD8-070A-A92A-01B1A10201AC}" dt="2023-03-31T21:28:12.273" v="59"/>
          <ac:spMkLst>
            <pc:docMk/>
            <pc:sldMk cId="3277133230" sldId="258"/>
            <ac:spMk id="27" creationId="{E7EA5A40-B68C-EC24-7F8F-F1EBFEA9E698}"/>
          </ac:spMkLst>
        </pc:spChg>
        <pc:picChg chg="add mod ord">
          <ac:chgData name="Chloe Watt (1907792)" userId="S::1907792@student.uwtsd.ac.uk::794a6e81-cd46-4534-b4e5-44c2abafde32" providerId="AD" clId="Web-{EF66924D-9AD8-070A-A92A-01B1A10201AC}" dt="2023-03-31T21:28:55.524" v="67" actId="1076"/>
          <ac:picMkLst>
            <pc:docMk/>
            <pc:sldMk cId="3277133230" sldId="258"/>
            <ac:picMk id="3" creationId="{CEF9C4CA-CBDC-DFAF-23E4-95E77E537DEF}"/>
          </ac:picMkLst>
        </pc:picChg>
      </pc:sldChg>
      <pc:sldChg chg="addSp delSp modSp mod setBg">
        <pc:chgData name="Chloe Watt (1907792)" userId="S::1907792@student.uwtsd.ac.uk::794a6e81-cd46-4534-b4e5-44c2abafde32" providerId="AD" clId="Web-{EF66924D-9AD8-070A-A92A-01B1A10201AC}" dt="2023-03-31T21:30:01.090" v="68"/>
        <pc:sldMkLst>
          <pc:docMk/>
          <pc:sldMk cId="981720418" sldId="259"/>
        </pc:sldMkLst>
        <pc:spChg chg="mod">
          <ac:chgData name="Chloe Watt (1907792)" userId="S::1907792@student.uwtsd.ac.uk::794a6e81-cd46-4534-b4e5-44c2abafde32" providerId="AD" clId="Web-{EF66924D-9AD8-070A-A92A-01B1A10201AC}" dt="2023-03-31T21:30:01.090" v="68"/>
          <ac:spMkLst>
            <pc:docMk/>
            <pc:sldMk cId="981720418" sldId="259"/>
            <ac:spMk id="2" creationId="{B06E8EC6-EFB4-2CDD-0E76-FAF512773D60}"/>
          </ac:spMkLst>
        </pc:spChg>
        <pc:spChg chg="del">
          <ac:chgData name="Chloe Watt (1907792)" userId="S::1907792@student.uwtsd.ac.uk::794a6e81-cd46-4534-b4e5-44c2abafde32" providerId="AD" clId="Web-{EF66924D-9AD8-070A-A92A-01B1A10201AC}" dt="2023-03-31T21:30:01.090" v="68"/>
          <ac:spMkLst>
            <pc:docMk/>
            <pc:sldMk cId="981720418" sldId="259"/>
            <ac:spMk id="3" creationId="{C52F1B9A-95C9-A338-03D1-8BD1DDC647B8}"/>
          </ac:spMkLst>
        </pc:spChg>
        <pc:spChg chg="add">
          <ac:chgData name="Chloe Watt (1907792)" userId="S::1907792@student.uwtsd.ac.uk::794a6e81-cd46-4534-b4e5-44c2abafde32" providerId="AD" clId="Web-{EF66924D-9AD8-070A-A92A-01B1A10201AC}" dt="2023-03-31T21:30:01.090" v="68"/>
          <ac:spMkLst>
            <pc:docMk/>
            <pc:sldMk cId="981720418" sldId="259"/>
            <ac:spMk id="9" creationId="{545D489D-16E1-484D-867B-144368D74B83}"/>
          </ac:spMkLst>
        </pc:spChg>
        <pc:spChg chg="add">
          <ac:chgData name="Chloe Watt (1907792)" userId="S::1907792@student.uwtsd.ac.uk::794a6e81-cd46-4534-b4e5-44c2abafde32" providerId="AD" clId="Web-{EF66924D-9AD8-070A-A92A-01B1A10201AC}" dt="2023-03-31T21:30:01.090" v="68"/>
          <ac:spMkLst>
            <pc:docMk/>
            <pc:sldMk cId="981720418" sldId="259"/>
            <ac:spMk id="11" creationId="{49A496F5-B01E-4BF8-9D1E-C4E53B6F9652}"/>
          </ac:spMkLst>
        </pc:spChg>
        <pc:spChg chg="add">
          <ac:chgData name="Chloe Watt (1907792)" userId="S::1907792@student.uwtsd.ac.uk::794a6e81-cd46-4534-b4e5-44c2abafde32" providerId="AD" clId="Web-{EF66924D-9AD8-070A-A92A-01B1A10201AC}" dt="2023-03-31T21:30:01.090" v="68"/>
          <ac:spMkLst>
            <pc:docMk/>
            <pc:sldMk cId="981720418" sldId="259"/>
            <ac:spMk id="13" creationId="{6E895C8D-1379-40B8-8B1B-B6F5AEAF0A6C}"/>
          </ac:spMkLst>
        </pc:spChg>
        <pc:graphicFrameChg chg="add">
          <ac:chgData name="Chloe Watt (1907792)" userId="S::1907792@student.uwtsd.ac.uk::794a6e81-cd46-4534-b4e5-44c2abafde32" providerId="AD" clId="Web-{EF66924D-9AD8-070A-A92A-01B1A10201AC}" dt="2023-03-31T21:30:01.090" v="68"/>
          <ac:graphicFrameMkLst>
            <pc:docMk/>
            <pc:sldMk cId="981720418" sldId="259"/>
            <ac:graphicFrameMk id="5" creationId="{68C8EB43-015D-A50A-334C-EEA64F5A4CC5}"/>
          </ac:graphicFrameMkLst>
        </pc:graphicFrameChg>
      </pc:sldChg>
      <pc:sldChg chg="addSp modSp">
        <pc:chgData name="Chloe Watt (1907792)" userId="S::1907792@student.uwtsd.ac.uk::794a6e81-cd46-4534-b4e5-44c2abafde32" providerId="AD" clId="Web-{EF66924D-9AD8-070A-A92A-01B1A10201AC}" dt="2023-03-31T21:33:01.501" v="89" actId="1076"/>
        <pc:sldMkLst>
          <pc:docMk/>
          <pc:sldMk cId="1048869965" sldId="260"/>
        </pc:sldMkLst>
        <pc:spChg chg="add mod">
          <ac:chgData name="Chloe Watt (1907792)" userId="S::1907792@student.uwtsd.ac.uk::794a6e81-cd46-4534-b4e5-44c2abafde32" providerId="AD" clId="Web-{EF66924D-9AD8-070A-A92A-01B1A10201AC}" dt="2023-03-31T21:32:57.814" v="88" actId="20577"/>
          <ac:spMkLst>
            <pc:docMk/>
            <pc:sldMk cId="1048869965" sldId="260"/>
            <ac:spMk id="5" creationId="{41971BDC-5EAC-B7C3-C3A0-B3DF7D41E74C}"/>
          </ac:spMkLst>
        </pc:spChg>
        <pc:picChg chg="add mod">
          <ac:chgData name="Chloe Watt (1907792)" userId="S::1907792@student.uwtsd.ac.uk::794a6e81-cd46-4534-b4e5-44c2abafde32" providerId="AD" clId="Web-{EF66924D-9AD8-070A-A92A-01B1A10201AC}" dt="2023-03-31T21:33:01.501" v="89" actId="1076"/>
          <ac:picMkLst>
            <pc:docMk/>
            <pc:sldMk cId="1048869965" sldId="260"/>
            <ac:picMk id="4" creationId="{CBFC4C67-A274-C43D-13B4-BCBF1C32BC4F}"/>
          </ac:picMkLst>
        </pc:picChg>
      </pc:sldChg>
      <pc:sldChg chg="addSp delSp modSp mod setBg modNotes">
        <pc:chgData name="Chloe Watt (1907792)" userId="S::1907792@student.uwtsd.ac.uk::794a6e81-cd46-4534-b4e5-44c2abafde32" providerId="AD" clId="Web-{EF66924D-9AD8-070A-A92A-01B1A10201AC}" dt="2023-03-31T19:29:58.139" v="57"/>
        <pc:sldMkLst>
          <pc:docMk/>
          <pc:sldMk cId="2558016233" sldId="264"/>
        </pc:sldMkLst>
        <pc:spChg chg="mod">
          <ac:chgData name="Chloe Watt (1907792)" userId="S::1907792@student.uwtsd.ac.uk::794a6e81-cd46-4534-b4e5-44c2abafde32" providerId="AD" clId="Web-{EF66924D-9AD8-070A-A92A-01B1A10201AC}" dt="2023-03-31T19:08:47.265" v="0"/>
          <ac:spMkLst>
            <pc:docMk/>
            <pc:sldMk cId="2558016233" sldId="264"/>
            <ac:spMk id="2" creationId="{3EE9E7A6-2AB1-7407-AD84-A67E44CCFDEC}"/>
          </ac:spMkLst>
        </pc:spChg>
        <pc:spChg chg="del">
          <ac:chgData name="Chloe Watt (1907792)" userId="S::1907792@student.uwtsd.ac.uk::794a6e81-cd46-4534-b4e5-44c2abafde32" providerId="AD" clId="Web-{EF66924D-9AD8-070A-A92A-01B1A10201AC}" dt="2023-03-31T19:08:47.265" v="0"/>
          <ac:spMkLst>
            <pc:docMk/>
            <pc:sldMk cId="2558016233" sldId="264"/>
            <ac:spMk id="3" creationId="{2DF808F5-B999-02A0-8F41-E4CD9B33603A}"/>
          </ac:spMkLst>
        </pc:spChg>
        <pc:spChg chg="add">
          <ac:chgData name="Chloe Watt (1907792)" userId="S::1907792@student.uwtsd.ac.uk::794a6e81-cd46-4534-b4e5-44c2abafde32" providerId="AD" clId="Web-{EF66924D-9AD8-070A-A92A-01B1A10201AC}" dt="2023-03-31T19:08:47.265" v="0"/>
          <ac:spMkLst>
            <pc:docMk/>
            <pc:sldMk cId="2558016233" sldId="264"/>
            <ac:spMk id="10" creationId="{8A7BA06D-B3FF-4E91-8639-B4569AE3AA23}"/>
          </ac:spMkLst>
        </pc:spChg>
        <pc:spChg chg="add">
          <ac:chgData name="Chloe Watt (1907792)" userId="S::1907792@student.uwtsd.ac.uk::794a6e81-cd46-4534-b4e5-44c2abafde32" providerId="AD" clId="Web-{EF66924D-9AD8-070A-A92A-01B1A10201AC}" dt="2023-03-31T19:08:47.265" v="0"/>
          <ac:spMkLst>
            <pc:docMk/>
            <pc:sldMk cId="2558016233" sldId="264"/>
            <ac:spMk id="12" creationId="{2B30C86D-5A07-48BC-9C9D-6F9A2DB1E9E1}"/>
          </ac:spMkLst>
        </pc:spChg>
        <pc:spChg chg="add">
          <ac:chgData name="Chloe Watt (1907792)" userId="S::1907792@student.uwtsd.ac.uk::794a6e81-cd46-4534-b4e5-44c2abafde32" providerId="AD" clId="Web-{EF66924D-9AD8-070A-A92A-01B1A10201AC}" dt="2023-03-31T19:08:47.265" v="0"/>
          <ac:spMkLst>
            <pc:docMk/>
            <pc:sldMk cId="2558016233" sldId="264"/>
            <ac:spMk id="14" creationId="{8930EBA3-4D2E-42E8-B828-834555328D85}"/>
          </ac:spMkLst>
        </pc:spChg>
        <pc:spChg chg="add">
          <ac:chgData name="Chloe Watt (1907792)" userId="S::1907792@student.uwtsd.ac.uk::794a6e81-cd46-4534-b4e5-44c2abafde32" providerId="AD" clId="Web-{EF66924D-9AD8-070A-A92A-01B1A10201AC}" dt="2023-03-31T19:08:47.265" v="0"/>
          <ac:spMkLst>
            <pc:docMk/>
            <pc:sldMk cId="2558016233" sldId="264"/>
            <ac:spMk id="16" creationId="{E58B2195-5055-402F-A3E7-53FF0E4980C3}"/>
          </ac:spMkLst>
        </pc:spChg>
        <pc:spChg chg="add">
          <ac:chgData name="Chloe Watt (1907792)" userId="S::1907792@student.uwtsd.ac.uk::794a6e81-cd46-4534-b4e5-44c2abafde32" providerId="AD" clId="Web-{EF66924D-9AD8-070A-A92A-01B1A10201AC}" dt="2023-03-31T19:08:47.265" v="0"/>
          <ac:spMkLst>
            <pc:docMk/>
            <pc:sldMk cId="2558016233" sldId="264"/>
            <ac:spMk id="18" creationId="{528AA953-F4F9-4DC5-97C7-491F4AF937DC}"/>
          </ac:spMkLst>
        </pc:spChg>
        <pc:picChg chg="add">
          <ac:chgData name="Chloe Watt (1907792)" userId="S::1907792@student.uwtsd.ac.uk::794a6e81-cd46-4534-b4e5-44c2abafde32" providerId="AD" clId="Web-{EF66924D-9AD8-070A-A92A-01B1A10201AC}" dt="2023-03-31T19:08:47.265" v="0"/>
          <ac:picMkLst>
            <pc:docMk/>
            <pc:sldMk cId="2558016233" sldId="264"/>
            <ac:picMk id="7" creationId="{066AFDED-83EC-A73E-E516-AEA5B718CC10}"/>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7D368A0-A718-4BA8-A634-89F76FD4F09E}" type="doc">
      <dgm:prSet loTypeId="urn:microsoft.com/office/officeart/2005/8/layout/cycle8" loCatId="cycle" qsTypeId="urn:microsoft.com/office/officeart/2005/8/quickstyle/simple1" qsCatId="simple" csTypeId="urn:microsoft.com/office/officeart/2005/8/colors/colorful2" csCatId="colorful"/>
      <dgm:spPr/>
      <dgm:t>
        <a:bodyPr/>
        <a:lstStyle/>
        <a:p>
          <a:endParaRPr lang="en-US"/>
        </a:p>
      </dgm:t>
    </dgm:pt>
    <dgm:pt modelId="{D956E235-0974-4447-8178-240F942987F4}">
      <dgm:prSet/>
      <dgm:spPr/>
      <dgm:t>
        <a:bodyPr/>
        <a:lstStyle/>
        <a:p>
          <a:r>
            <a:rPr lang="en-GB"/>
            <a:t>Madan et. Al (2011)</a:t>
          </a:r>
          <a:endParaRPr lang="en-US"/>
        </a:p>
      </dgm:t>
    </dgm:pt>
    <dgm:pt modelId="{492ED5D7-23A8-4CE4-A9FE-079E5B72DEAB}" type="parTrans" cxnId="{83E690C5-32DF-4072-A750-CED55ACF3A60}">
      <dgm:prSet/>
      <dgm:spPr/>
      <dgm:t>
        <a:bodyPr/>
        <a:lstStyle/>
        <a:p>
          <a:endParaRPr lang="en-US"/>
        </a:p>
      </dgm:t>
    </dgm:pt>
    <dgm:pt modelId="{9368ED32-542B-4799-A194-DDF3A9FAE3FD}" type="sibTrans" cxnId="{83E690C5-32DF-4072-A750-CED55ACF3A60}">
      <dgm:prSet/>
      <dgm:spPr/>
      <dgm:t>
        <a:bodyPr/>
        <a:lstStyle/>
        <a:p>
          <a:endParaRPr lang="en-US"/>
        </a:p>
      </dgm:t>
    </dgm:pt>
    <dgm:pt modelId="{8F4C3DB0-48DA-40AF-8CD5-ECA722B04303}">
      <dgm:prSet/>
      <dgm:spPr/>
      <dgm:t>
        <a:bodyPr/>
        <a:lstStyle/>
        <a:p>
          <a:r>
            <a:rPr lang="en-GB"/>
            <a:t>WHO (2020)</a:t>
          </a:r>
          <a:endParaRPr lang="en-US"/>
        </a:p>
      </dgm:t>
    </dgm:pt>
    <dgm:pt modelId="{FC6B148C-D9C6-4A94-850E-2B6C65499E5A}" type="parTrans" cxnId="{5D2FD65C-1565-41F8-A7D0-882341C8C906}">
      <dgm:prSet/>
      <dgm:spPr/>
      <dgm:t>
        <a:bodyPr/>
        <a:lstStyle/>
        <a:p>
          <a:endParaRPr lang="en-US"/>
        </a:p>
      </dgm:t>
    </dgm:pt>
    <dgm:pt modelId="{2E44B15C-0A16-4783-9DA6-A564A87EB44E}" type="sibTrans" cxnId="{5D2FD65C-1565-41F8-A7D0-882341C8C906}">
      <dgm:prSet/>
      <dgm:spPr/>
      <dgm:t>
        <a:bodyPr/>
        <a:lstStyle/>
        <a:p>
          <a:endParaRPr lang="en-US"/>
        </a:p>
      </dgm:t>
    </dgm:pt>
    <dgm:pt modelId="{C83F5B3F-AA80-418F-8191-2DB0B2EBE574}">
      <dgm:prSet/>
      <dgm:spPr/>
      <dgm:t>
        <a:bodyPr/>
        <a:lstStyle/>
        <a:p>
          <a:r>
            <a:rPr lang="en-GB"/>
            <a:t>British Council (2023)</a:t>
          </a:r>
          <a:endParaRPr lang="en-US"/>
        </a:p>
      </dgm:t>
    </dgm:pt>
    <dgm:pt modelId="{7D6CA867-FB94-435F-9D57-353083CED6F4}" type="parTrans" cxnId="{EB8C6921-E21A-4799-AACB-236285C9752A}">
      <dgm:prSet/>
      <dgm:spPr/>
      <dgm:t>
        <a:bodyPr/>
        <a:lstStyle/>
        <a:p>
          <a:endParaRPr lang="en-US"/>
        </a:p>
      </dgm:t>
    </dgm:pt>
    <dgm:pt modelId="{C9A2DEE5-6DA9-4055-9829-F6B976A624AB}" type="sibTrans" cxnId="{EB8C6921-E21A-4799-AACB-236285C9752A}">
      <dgm:prSet/>
      <dgm:spPr/>
      <dgm:t>
        <a:bodyPr/>
        <a:lstStyle/>
        <a:p>
          <a:endParaRPr lang="en-US"/>
        </a:p>
      </dgm:t>
    </dgm:pt>
    <dgm:pt modelId="{F3DA7AE1-2231-4658-8E36-B55E92146B7B}">
      <dgm:prSet/>
      <dgm:spPr/>
      <dgm:t>
        <a:bodyPr/>
        <a:lstStyle/>
        <a:p>
          <a:r>
            <a:rPr lang="en-GB"/>
            <a:t>Horst et. Al (2020)</a:t>
          </a:r>
          <a:endParaRPr lang="en-US"/>
        </a:p>
      </dgm:t>
    </dgm:pt>
    <dgm:pt modelId="{80B88140-8F8C-4823-9ADE-624453459214}" type="parTrans" cxnId="{E1F47FC3-7229-4D6F-ADD4-AC0BE4ED3B4D}">
      <dgm:prSet/>
      <dgm:spPr/>
      <dgm:t>
        <a:bodyPr/>
        <a:lstStyle/>
        <a:p>
          <a:endParaRPr lang="en-US"/>
        </a:p>
      </dgm:t>
    </dgm:pt>
    <dgm:pt modelId="{0F35AEAF-271F-4DB5-A9D4-EBB8977B7F6F}" type="sibTrans" cxnId="{E1F47FC3-7229-4D6F-ADD4-AC0BE4ED3B4D}">
      <dgm:prSet/>
      <dgm:spPr/>
      <dgm:t>
        <a:bodyPr/>
        <a:lstStyle/>
        <a:p>
          <a:endParaRPr lang="en-US"/>
        </a:p>
      </dgm:t>
    </dgm:pt>
    <dgm:pt modelId="{B81FFDBF-EE2F-4633-B26A-CD45C0D1EEC6}">
      <dgm:prSet/>
      <dgm:spPr/>
      <dgm:t>
        <a:bodyPr/>
        <a:lstStyle/>
        <a:p>
          <a:r>
            <a:rPr lang="en-GB"/>
            <a:t>Solberg (2014)</a:t>
          </a:r>
          <a:endParaRPr lang="en-US"/>
        </a:p>
      </dgm:t>
    </dgm:pt>
    <dgm:pt modelId="{B60832BF-4B83-41C7-BC81-EDB80D36E4C8}" type="parTrans" cxnId="{5906F99A-1D7C-401D-9F9D-57E6915B7B1E}">
      <dgm:prSet/>
      <dgm:spPr/>
      <dgm:t>
        <a:bodyPr/>
        <a:lstStyle/>
        <a:p>
          <a:endParaRPr lang="en-US"/>
        </a:p>
      </dgm:t>
    </dgm:pt>
    <dgm:pt modelId="{3E7A65B9-7D96-404F-AA44-63FDC497DAB9}" type="sibTrans" cxnId="{5906F99A-1D7C-401D-9F9D-57E6915B7B1E}">
      <dgm:prSet/>
      <dgm:spPr/>
      <dgm:t>
        <a:bodyPr/>
        <a:lstStyle/>
        <a:p>
          <a:endParaRPr lang="en-US"/>
        </a:p>
      </dgm:t>
    </dgm:pt>
    <dgm:pt modelId="{99C5D048-159C-4D05-9D24-1A3798B05131}">
      <dgm:prSet/>
      <dgm:spPr/>
      <dgm:t>
        <a:bodyPr/>
        <a:lstStyle/>
        <a:p>
          <a:r>
            <a:rPr lang="en-GB"/>
            <a:t>ONS (2019)</a:t>
          </a:r>
          <a:endParaRPr lang="en-US"/>
        </a:p>
      </dgm:t>
    </dgm:pt>
    <dgm:pt modelId="{BBEA3454-4EF4-4E52-95D9-4E3D515D8D13}" type="parTrans" cxnId="{28562D07-23B9-40B7-A88F-174AEAEE6487}">
      <dgm:prSet/>
      <dgm:spPr/>
      <dgm:t>
        <a:bodyPr/>
        <a:lstStyle/>
        <a:p>
          <a:endParaRPr lang="en-US"/>
        </a:p>
      </dgm:t>
    </dgm:pt>
    <dgm:pt modelId="{429B3CA9-F80C-4170-A207-6780CFA8B891}" type="sibTrans" cxnId="{28562D07-23B9-40B7-A88F-174AEAEE6487}">
      <dgm:prSet/>
      <dgm:spPr/>
      <dgm:t>
        <a:bodyPr/>
        <a:lstStyle/>
        <a:p>
          <a:endParaRPr lang="en-US"/>
        </a:p>
      </dgm:t>
    </dgm:pt>
    <dgm:pt modelId="{25FB5CE6-D356-410E-A85F-23CA0670D449}">
      <dgm:prSet/>
      <dgm:spPr/>
      <dgm:t>
        <a:bodyPr/>
        <a:lstStyle/>
        <a:p>
          <a:r>
            <a:rPr lang="en-GB"/>
            <a:t>Anderberg et. Al (2019)</a:t>
          </a:r>
          <a:endParaRPr lang="en-US"/>
        </a:p>
      </dgm:t>
    </dgm:pt>
    <dgm:pt modelId="{948D2165-9D08-48A6-B7A1-9FC3F4CE343D}" type="parTrans" cxnId="{4E302D40-578D-4848-9170-DCC757B4BD17}">
      <dgm:prSet/>
      <dgm:spPr/>
      <dgm:t>
        <a:bodyPr/>
        <a:lstStyle/>
        <a:p>
          <a:endParaRPr lang="en-US"/>
        </a:p>
      </dgm:t>
    </dgm:pt>
    <dgm:pt modelId="{FFC6F466-3CCD-4FC5-BB2D-9CDD08FD18E7}" type="sibTrans" cxnId="{4E302D40-578D-4848-9170-DCC757B4BD17}">
      <dgm:prSet/>
      <dgm:spPr/>
      <dgm:t>
        <a:bodyPr/>
        <a:lstStyle/>
        <a:p>
          <a:endParaRPr lang="en-US"/>
        </a:p>
      </dgm:t>
    </dgm:pt>
    <dgm:pt modelId="{2A8D0F5B-74AD-4DC6-BDEA-84D3F9242053}" type="pres">
      <dgm:prSet presAssocID="{B7D368A0-A718-4BA8-A634-89F76FD4F09E}" presName="compositeShape" presStyleCnt="0">
        <dgm:presLayoutVars>
          <dgm:chMax val="7"/>
          <dgm:dir/>
          <dgm:resizeHandles val="exact"/>
        </dgm:presLayoutVars>
      </dgm:prSet>
      <dgm:spPr/>
    </dgm:pt>
    <dgm:pt modelId="{EF8E1803-4660-44C8-9D6F-FE7E40A7974A}" type="pres">
      <dgm:prSet presAssocID="{B7D368A0-A718-4BA8-A634-89F76FD4F09E}" presName="wedge1" presStyleLbl="node1" presStyleIdx="0" presStyleCnt="7"/>
      <dgm:spPr/>
    </dgm:pt>
    <dgm:pt modelId="{ABD29B14-B0B5-421E-8D56-4787C8B784C0}" type="pres">
      <dgm:prSet presAssocID="{B7D368A0-A718-4BA8-A634-89F76FD4F09E}" presName="dummy1a" presStyleCnt="0"/>
      <dgm:spPr/>
    </dgm:pt>
    <dgm:pt modelId="{67E09C53-8BE9-4F21-AADC-37C3FBEDAE22}" type="pres">
      <dgm:prSet presAssocID="{B7D368A0-A718-4BA8-A634-89F76FD4F09E}" presName="dummy1b" presStyleCnt="0"/>
      <dgm:spPr/>
    </dgm:pt>
    <dgm:pt modelId="{24036B36-D47A-4810-96F5-A0EF74F7BC8A}" type="pres">
      <dgm:prSet presAssocID="{B7D368A0-A718-4BA8-A634-89F76FD4F09E}" presName="wedge1Tx" presStyleLbl="node1" presStyleIdx="0" presStyleCnt="7">
        <dgm:presLayoutVars>
          <dgm:chMax val="0"/>
          <dgm:chPref val="0"/>
          <dgm:bulletEnabled val="1"/>
        </dgm:presLayoutVars>
      </dgm:prSet>
      <dgm:spPr/>
    </dgm:pt>
    <dgm:pt modelId="{2B52F739-34D5-4E72-BC2F-C80F0E170A33}" type="pres">
      <dgm:prSet presAssocID="{B7D368A0-A718-4BA8-A634-89F76FD4F09E}" presName="wedge2" presStyleLbl="node1" presStyleIdx="1" presStyleCnt="7"/>
      <dgm:spPr/>
    </dgm:pt>
    <dgm:pt modelId="{99F0F2B5-13F3-48F0-872D-8872B735F1DA}" type="pres">
      <dgm:prSet presAssocID="{B7D368A0-A718-4BA8-A634-89F76FD4F09E}" presName="dummy2a" presStyleCnt="0"/>
      <dgm:spPr/>
    </dgm:pt>
    <dgm:pt modelId="{92C869AC-2806-4F00-8EC3-51F983631CDC}" type="pres">
      <dgm:prSet presAssocID="{B7D368A0-A718-4BA8-A634-89F76FD4F09E}" presName="dummy2b" presStyleCnt="0"/>
      <dgm:spPr/>
    </dgm:pt>
    <dgm:pt modelId="{CF629D68-930D-45E0-909D-705ADAD331C0}" type="pres">
      <dgm:prSet presAssocID="{B7D368A0-A718-4BA8-A634-89F76FD4F09E}" presName="wedge2Tx" presStyleLbl="node1" presStyleIdx="1" presStyleCnt="7">
        <dgm:presLayoutVars>
          <dgm:chMax val="0"/>
          <dgm:chPref val="0"/>
          <dgm:bulletEnabled val="1"/>
        </dgm:presLayoutVars>
      </dgm:prSet>
      <dgm:spPr/>
    </dgm:pt>
    <dgm:pt modelId="{CE7891C6-C817-447B-9356-1862271F7426}" type="pres">
      <dgm:prSet presAssocID="{B7D368A0-A718-4BA8-A634-89F76FD4F09E}" presName="wedge3" presStyleLbl="node1" presStyleIdx="2" presStyleCnt="7"/>
      <dgm:spPr/>
    </dgm:pt>
    <dgm:pt modelId="{9C4E3C43-E792-4AA5-B3FA-3BD6D73EA6A4}" type="pres">
      <dgm:prSet presAssocID="{B7D368A0-A718-4BA8-A634-89F76FD4F09E}" presName="dummy3a" presStyleCnt="0"/>
      <dgm:spPr/>
    </dgm:pt>
    <dgm:pt modelId="{A25E14B9-DB8E-4E90-8F02-B70FA3AF9A96}" type="pres">
      <dgm:prSet presAssocID="{B7D368A0-A718-4BA8-A634-89F76FD4F09E}" presName="dummy3b" presStyleCnt="0"/>
      <dgm:spPr/>
    </dgm:pt>
    <dgm:pt modelId="{FCC2DD2F-539B-4F7A-9299-1E9E7832AC3C}" type="pres">
      <dgm:prSet presAssocID="{B7D368A0-A718-4BA8-A634-89F76FD4F09E}" presName="wedge3Tx" presStyleLbl="node1" presStyleIdx="2" presStyleCnt="7">
        <dgm:presLayoutVars>
          <dgm:chMax val="0"/>
          <dgm:chPref val="0"/>
          <dgm:bulletEnabled val="1"/>
        </dgm:presLayoutVars>
      </dgm:prSet>
      <dgm:spPr/>
    </dgm:pt>
    <dgm:pt modelId="{508BB8C7-716D-4FB0-BB2B-DE77244AF1F5}" type="pres">
      <dgm:prSet presAssocID="{B7D368A0-A718-4BA8-A634-89F76FD4F09E}" presName="wedge4" presStyleLbl="node1" presStyleIdx="3" presStyleCnt="7"/>
      <dgm:spPr/>
    </dgm:pt>
    <dgm:pt modelId="{75705FAF-ACDC-43B5-AD0F-BF5A80AF31DA}" type="pres">
      <dgm:prSet presAssocID="{B7D368A0-A718-4BA8-A634-89F76FD4F09E}" presName="dummy4a" presStyleCnt="0"/>
      <dgm:spPr/>
    </dgm:pt>
    <dgm:pt modelId="{D263D651-F26B-4A2B-9335-2B173446A135}" type="pres">
      <dgm:prSet presAssocID="{B7D368A0-A718-4BA8-A634-89F76FD4F09E}" presName="dummy4b" presStyleCnt="0"/>
      <dgm:spPr/>
    </dgm:pt>
    <dgm:pt modelId="{A6B745EF-BF4B-4FD3-ACD4-1079A7797F59}" type="pres">
      <dgm:prSet presAssocID="{B7D368A0-A718-4BA8-A634-89F76FD4F09E}" presName="wedge4Tx" presStyleLbl="node1" presStyleIdx="3" presStyleCnt="7">
        <dgm:presLayoutVars>
          <dgm:chMax val="0"/>
          <dgm:chPref val="0"/>
          <dgm:bulletEnabled val="1"/>
        </dgm:presLayoutVars>
      </dgm:prSet>
      <dgm:spPr/>
    </dgm:pt>
    <dgm:pt modelId="{3CC4562B-7B52-48B2-8B09-30A30B186485}" type="pres">
      <dgm:prSet presAssocID="{B7D368A0-A718-4BA8-A634-89F76FD4F09E}" presName="wedge5" presStyleLbl="node1" presStyleIdx="4" presStyleCnt="7"/>
      <dgm:spPr/>
    </dgm:pt>
    <dgm:pt modelId="{1C1C3F00-0DC1-47BA-9FD7-E19FAF5A58CB}" type="pres">
      <dgm:prSet presAssocID="{B7D368A0-A718-4BA8-A634-89F76FD4F09E}" presName="dummy5a" presStyleCnt="0"/>
      <dgm:spPr/>
    </dgm:pt>
    <dgm:pt modelId="{C7E3893E-121D-4763-BC99-107CCCE31352}" type="pres">
      <dgm:prSet presAssocID="{B7D368A0-A718-4BA8-A634-89F76FD4F09E}" presName="dummy5b" presStyleCnt="0"/>
      <dgm:spPr/>
    </dgm:pt>
    <dgm:pt modelId="{6D90C35D-270C-4B7C-9ABB-830EC770F5C2}" type="pres">
      <dgm:prSet presAssocID="{B7D368A0-A718-4BA8-A634-89F76FD4F09E}" presName="wedge5Tx" presStyleLbl="node1" presStyleIdx="4" presStyleCnt="7">
        <dgm:presLayoutVars>
          <dgm:chMax val="0"/>
          <dgm:chPref val="0"/>
          <dgm:bulletEnabled val="1"/>
        </dgm:presLayoutVars>
      </dgm:prSet>
      <dgm:spPr/>
    </dgm:pt>
    <dgm:pt modelId="{5A02ECBA-074E-4A73-BBCD-ED7884C0C246}" type="pres">
      <dgm:prSet presAssocID="{B7D368A0-A718-4BA8-A634-89F76FD4F09E}" presName="wedge6" presStyleLbl="node1" presStyleIdx="5" presStyleCnt="7"/>
      <dgm:spPr/>
    </dgm:pt>
    <dgm:pt modelId="{B1A69F6B-C0C0-4BA3-8B80-D290890B7F6C}" type="pres">
      <dgm:prSet presAssocID="{B7D368A0-A718-4BA8-A634-89F76FD4F09E}" presName="dummy6a" presStyleCnt="0"/>
      <dgm:spPr/>
    </dgm:pt>
    <dgm:pt modelId="{60BCE703-4D1A-4B81-A967-985B47530C80}" type="pres">
      <dgm:prSet presAssocID="{B7D368A0-A718-4BA8-A634-89F76FD4F09E}" presName="dummy6b" presStyleCnt="0"/>
      <dgm:spPr/>
    </dgm:pt>
    <dgm:pt modelId="{4BFAF1EF-643A-4A07-A99F-C3C3EE9CE5BA}" type="pres">
      <dgm:prSet presAssocID="{B7D368A0-A718-4BA8-A634-89F76FD4F09E}" presName="wedge6Tx" presStyleLbl="node1" presStyleIdx="5" presStyleCnt="7">
        <dgm:presLayoutVars>
          <dgm:chMax val="0"/>
          <dgm:chPref val="0"/>
          <dgm:bulletEnabled val="1"/>
        </dgm:presLayoutVars>
      </dgm:prSet>
      <dgm:spPr/>
    </dgm:pt>
    <dgm:pt modelId="{798F55FF-F8CE-49E3-B98B-8D943412EAAB}" type="pres">
      <dgm:prSet presAssocID="{B7D368A0-A718-4BA8-A634-89F76FD4F09E}" presName="wedge7" presStyleLbl="node1" presStyleIdx="6" presStyleCnt="7"/>
      <dgm:spPr/>
    </dgm:pt>
    <dgm:pt modelId="{F29B3FBD-7D2B-4268-9B2C-6F8EE3EFDFE8}" type="pres">
      <dgm:prSet presAssocID="{B7D368A0-A718-4BA8-A634-89F76FD4F09E}" presName="dummy7a" presStyleCnt="0"/>
      <dgm:spPr/>
    </dgm:pt>
    <dgm:pt modelId="{8069D000-FFD0-4ED0-8BF1-8671DC6C9264}" type="pres">
      <dgm:prSet presAssocID="{B7D368A0-A718-4BA8-A634-89F76FD4F09E}" presName="dummy7b" presStyleCnt="0"/>
      <dgm:spPr/>
    </dgm:pt>
    <dgm:pt modelId="{E3BD61F9-86D2-4725-A7DF-F4A49C6F33B1}" type="pres">
      <dgm:prSet presAssocID="{B7D368A0-A718-4BA8-A634-89F76FD4F09E}" presName="wedge7Tx" presStyleLbl="node1" presStyleIdx="6" presStyleCnt="7">
        <dgm:presLayoutVars>
          <dgm:chMax val="0"/>
          <dgm:chPref val="0"/>
          <dgm:bulletEnabled val="1"/>
        </dgm:presLayoutVars>
      </dgm:prSet>
      <dgm:spPr/>
    </dgm:pt>
    <dgm:pt modelId="{2E2AA5AB-C557-4DD3-BC7D-558AF26B4BF0}" type="pres">
      <dgm:prSet presAssocID="{9368ED32-542B-4799-A194-DDF3A9FAE3FD}" presName="arrowWedge1" presStyleLbl="fgSibTrans2D1" presStyleIdx="0" presStyleCnt="7"/>
      <dgm:spPr/>
    </dgm:pt>
    <dgm:pt modelId="{6A80D6D2-0364-44B7-B33B-DAF3EB85D885}" type="pres">
      <dgm:prSet presAssocID="{2E44B15C-0A16-4783-9DA6-A564A87EB44E}" presName="arrowWedge2" presStyleLbl="fgSibTrans2D1" presStyleIdx="1" presStyleCnt="7"/>
      <dgm:spPr/>
    </dgm:pt>
    <dgm:pt modelId="{33D3FE6D-3114-4C1D-9EAC-EE24E68F83FB}" type="pres">
      <dgm:prSet presAssocID="{C9A2DEE5-6DA9-4055-9829-F6B976A624AB}" presName="arrowWedge3" presStyleLbl="fgSibTrans2D1" presStyleIdx="2" presStyleCnt="7"/>
      <dgm:spPr/>
    </dgm:pt>
    <dgm:pt modelId="{1A9FEFBF-7EF9-4094-8A3E-16334ABA20C2}" type="pres">
      <dgm:prSet presAssocID="{0F35AEAF-271F-4DB5-A9D4-EBB8977B7F6F}" presName="arrowWedge4" presStyleLbl="fgSibTrans2D1" presStyleIdx="3" presStyleCnt="7"/>
      <dgm:spPr/>
    </dgm:pt>
    <dgm:pt modelId="{AA947E03-D630-4E47-9A55-BEF9B4F8AE45}" type="pres">
      <dgm:prSet presAssocID="{3E7A65B9-7D96-404F-AA44-63FDC497DAB9}" presName="arrowWedge5" presStyleLbl="fgSibTrans2D1" presStyleIdx="4" presStyleCnt="7"/>
      <dgm:spPr/>
    </dgm:pt>
    <dgm:pt modelId="{46DCFBE4-82E6-455F-B912-6AB67265BD91}" type="pres">
      <dgm:prSet presAssocID="{429B3CA9-F80C-4170-A207-6780CFA8B891}" presName="arrowWedge6" presStyleLbl="fgSibTrans2D1" presStyleIdx="5" presStyleCnt="7"/>
      <dgm:spPr/>
    </dgm:pt>
    <dgm:pt modelId="{19D7AA33-9BE7-41EC-B9C3-FC2A65C863DE}" type="pres">
      <dgm:prSet presAssocID="{FFC6F466-3CCD-4FC5-BB2D-9CDD08FD18E7}" presName="arrowWedge7" presStyleLbl="fgSibTrans2D1" presStyleIdx="6" presStyleCnt="7"/>
      <dgm:spPr/>
    </dgm:pt>
  </dgm:ptLst>
  <dgm:cxnLst>
    <dgm:cxn modelId="{F9A9E803-4669-4373-BD88-B73359E79D34}" type="presOf" srcId="{99C5D048-159C-4D05-9D24-1A3798B05131}" destId="{4BFAF1EF-643A-4A07-A99F-C3C3EE9CE5BA}" srcOrd="1" destOrd="0" presId="urn:microsoft.com/office/officeart/2005/8/layout/cycle8"/>
    <dgm:cxn modelId="{28562D07-23B9-40B7-A88F-174AEAEE6487}" srcId="{B7D368A0-A718-4BA8-A634-89F76FD4F09E}" destId="{99C5D048-159C-4D05-9D24-1A3798B05131}" srcOrd="5" destOrd="0" parTransId="{BBEA3454-4EF4-4E52-95D9-4E3D515D8D13}" sibTransId="{429B3CA9-F80C-4170-A207-6780CFA8B891}"/>
    <dgm:cxn modelId="{512D510E-50D9-46F6-AB68-806560F975DA}" type="presOf" srcId="{F3DA7AE1-2231-4658-8E36-B55E92146B7B}" destId="{508BB8C7-716D-4FB0-BB2B-DE77244AF1F5}" srcOrd="0" destOrd="0" presId="urn:microsoft.com/office/officeart/2005/8/layout/cycle8"/>
    <dgm:cxn modelId="{57764E1E-B20A-4846-BAE5-9FB5D4537D92}" type="presOf" srcId="{25FB5CE6-D356-410E-A85F-23CA0670D449}" destId="{E3BD61F9-86D2-4725-A7DF-F4A49C6F33B1}" srcOrd="1" destOrd="0" presId="urn:microsoft.com/office/officeart/2005/8/layout/cycle8"/>
    <dgm:cxn modelId="{EB8C6921-E21A-4799-AACB-236285C9752A}" srcId="{B7D368A0-A718-4BA8-A634-89F76FD4F09E}" destId="{C83F5B3F-AA80-418F-8191-2DB0B2EBE574}" srcOrd="2" destOrd="0" parTransId="{7D6CA867-FB94-435F-9D57-353083CED6F4}" sibTransId="{C9A2DEE5-6DA9-4055-9829-F6B976A624AB}"/>
    <dgm:cxn modelId="{AA07ED29-4625-4AD0-BEA8-9AB057325D22}" type="presOf" srcId="{C83F5B3F-AA80-418F-8191-2DB0B2EBE574}" destId="{CE7891C6-C817-447B-9356-1862271F7426}" srcOrd="0" destOrd="0" presId="urn:microsoft.com/office/officeart/2005/8/layout/cycle8"/>
    <dgm:cxn modelId="{2121F12C-F401-4978-AA34-91AC29C6CDFA}" type="presOf" srcId="{B7D368A0-A718-4BA8-A634-89F76FD4F09E}" destId="{2A8D0F5B-74AD-4DC6-BDEA-84D3F9242053}" srcOrd="0" destOrd="0" presId="urn:microsoft.com/office/officeart/2005/8/layout/cycle8"/>
    <dgm:cxn modelId="{4E302D40-578D-4848-9170-DCC757B4BD17}" srcId="{B7D368A0-A718-4BA8-A634-89F76FD4F09E}" destId="{25FB5CE6-D356-410E-A85F-23CA0670D449}" srcOrd="6" destOrd="0" parTransId="{948D2165-9D08-48A6-B7A1-9FC3F4CE343D}" sibTransId="{FFC6F466-3CCD-4FC5-BB2D-9CDD08FD18E7}"/>
    <dgm:cxn modelId="{5D2FD65C-1565-41F8-A7D0-882341C8C906}" srcId="{B7D368A0-A718-4BA8-A634-89F76FD4F09E}" destId="{8F4C3DB0-48DA-40AF-8CD5-ECA722B04303}" srcOrd="1" destOrd="0" parTransId="{FC6B148C-D9C6-4A94-850E-2B6C65499E5A}" sibTransId="{2E44B15C-0A16-4783-9DA6-A564A87EB44E}"/>
    <dgm:cxn modelId="{698DBA4C-8597-456D-B69D-60746A93592A}" type="presOf" srcId="{8F4C3DB0-48DA-40AF-8CD5-ECA722B04303}" destId="{2B52F739-34D5-4E72-BC2F-C80F0E170A33}" srcOrd="0" destOrd="0" presId="urn:microsoft.com/office/officeart/2005/8/layout/cycle8"/>
    <dgm:cxn modelId="{1885F94E-6CA8-4EA4-A4A8-001C724509B3}" type="presOf" srcId="{D956E235-0974-4447-8178-240F942987F4}" destId="{24036B36-D47A-4810-96F5-A0EF74F7BC8A}" srcOrd="1" destOrd="0" presId="urn:microsoft.com/office/officeart/2005/8/layout/cycle8"/>
    <dgm:cxn modelId="{C0710077-F277-4A02-8501-79E7B46737D1}" type="presOf" srcId="{C83F5B3F-AA80-418F-8191-2DB0B2EBE574}" destId="{FCC2DD2F-539B-4F7A-9299-1E9E7832AC3C}" srcOrd="1" destOrd="0" presId="urn:microsoft.com/office/officeart/2005/8/layout/cycle8"/>
    <dgm:cxn modelId="{9D90EF99-CCB5-4860-8C84-C6894AA286CE}" type="presOf" srcId="{F3DA7AE1-2231-4658-8E36-B55E92146B7B}" destId="{A6B745EF-BF4B-4FD3-ACD4-1079A7797F59}" srcOrd="1" destOrd="0" presId="urn:microsoft.com/office/officeart/2005/8/layout/cycle8"/>
    <dgm:cxn modelId="{5906F99A-1D7C-401D-9F9D-57E6915B7B1E}" srcId="{B7D368A0-A718-4BA8-A634-89F76FD4F09E}" destId="{B81FFDBF-EE2F-4633-B26A-CD45C0D1EEC6}" srcOrd="4" destOrd="0" parTransId="{B60832BF-4B83-41C7-BC81-EDB80D36E4C8}" sibTransId="{3E7A65B9-7D96-404F-AA44-63FDC497DAB9}"/>
    <dgm:cxn modelId="{037EE89C-D5F0-4B4D-A306-415AE40FB8DE}" type="presOf" srcId="{99C5D048-159C-4D05-9D24-1A3798B05131}" destId="{5A02ECBA-074E-4A73-BBCD-ED7884C0C246}" srcOrd="0" destOrd="0" presId="urn:microsoft.com/office/officeart/2005/8/layout/cycle8"/>
    <dgm:cxn modelId="{617B37C2-CE60-45BA-A6B4-63C667052D42}" type="presOf" srcId="{B81FFDBF-EE2F-4633-B26A-CD45C0D1EEC6}" destId="{6D90C35D-270C-4B7C-9ABB-830EC770F5C2}" srcOrd="1" destOrd="0" presId="urn:microsoft.com/office/officeart/2005/8/layout/cycle8"/>
    <dgm:cxn modelId="{E1F47FC3-7229-4D6F-ADD4-AC0BE4ED3B4D}" srcId="{B7D368A0-A718-4BA8-A634-89F76FD4F09E}" destId="{F3DA7AE1-2231-4658-8E36-B55E92146B7B}" srcOrd="3" destOrd="0" parTransId="{80B88140-8F8C-4823-9ADE-624453459214}" sibTransId="{0F35AEAF-271F-4DB5-A9D4-EBB8977B7F6F}"/>
    <dgm:cxn modelId="{83E690C5-32DF-4072-A750-CED55ACF3A60}" srcId="{B7D368A0-A718-4BA8-A634-89F76FD4F09E}" destId="{D956E235-0974-4447-8178-240F942987F4}" srcOrd="0" destOrd="0" parTransId="{492ED5D7-23A8-4CE4-A9FE-079E5B72DEAB}" sibTransId="{9368ED32-542B-4799-A194-DDF3A9FAE3FD}"/>
    <dgm:cxn modelId="{D90800DB-9992-4E37-A970-EBB33DDE7866}" type="presOf" srcId="{B81FFDBF-EE2F-4633-B26A-CD45C0D1EEC6}" destId="{3CC4562B-7B52-48B2-8B09-30A30B186485}" srcOrd="0" destOrd="0" presId="urn:microsoft.com/office/officeart/2005/8/layout/cycle8"/>
    <dgm:cxn modelId="{CFC3FDE1-8847-4912-8985-4399EF061738}" type="presOf" srcId="{8F4C3DB0-48DA-40AF-8CD5-ECA722B04303}" destId="{CF629D68-930D-45E0-909D-705ADAD331C0}" srcOrd="1" destOrd="0" presId="urn:microsoft.com/office/officeart/2005/8/layout/cycle8"/>
    <dgm:cxn modelId="{D50326E4-0304-46EA-832F-73CB61FA45EF}" type="presOf" srcId="{25FB5CE6-D356-410E-A85F-23CA0670D449}" destId="{798F55FF-F8CE-49E3-B98B-8D943412EAAB}" srcOrd="0" destOrd="0" presId="urn:microsoft.com/office/officeart/2005/8/layout/cycle8"/>
    <dgm:cxn modelId="{6CE93CEF-2A05-4A1A-9CD1-6422559C645C}" type="presOf" srcId="{D956E235-0974-4447-8178-240F942987F4}" destId="{EF8E1803-4660-44C8-9D6F-FE7E40A7974A}" srcOrd="0" destOrd="0" presId="urn:microsoft.com/office/officeart/2005/8/layout/cycle8"/>
    <dgm:cxn modelId="{86736050-D033-40EC-9B07-370FF1CEFBF3}" type="presParOf" srcId="{2A8D0F5B-74AD-4DC6-BDEA-84D3F9242053}" destId="{EF8E1803-4660-44C8-9D6F-FE7E40A7974A}" srcOrd="0" destOrd="0" presId="urn:microsoft.com/office/officeart/2005/8/layout/cycle8"/>
    <dgm:cxn modelId="{55BFFA7F-482B-4757-9AF8-267E9C083B8D}" type="presParOf" srcId="{2A8D0F5B-74AD-4DC6-BDEA-84D3F9242053}" destId="{ABD29B14-B0B5-421E-8D56-4787C8B784C0}" srcOrd="1" destOrd="0" presId="urn:microsoft.com/office/officeart/2005/8/layout/cycle8"/>
    <dgm:cxn modelId="{DC525BD0-B65B-4A04-93E5-5F0A2B84DE1C}" type="presParOf" srcId="{2A8D0F5B-74AD-4DC6-BDEA-84D3F9242053}" destId="{67E09C53-8BE9-4F21-AADC-37C3FBEDAE22}" srcOrd="2" destOrd="0" presId="urn:microsoft.com/office/officeart/2005/8/layout/cycle8"/>
    <dgm:cxn modelId="{4AC06121-CCD6-47F2-9F9F-F09E9A01A0B6}" type="presParOf" srcId="{2A8D0F5B-74AD-4DC6-BDEA-84D3F9242053}" destId="{24036B36-D47A-4810-96F5-A0EF74F7BC8A}" srcOrd="3" destOrd="0" presId="urn:microsoft.com/office/officeart/2005/8/layout/cycle8"/>
    <dgm:cxn modelId="{80FFAE5B-F297-4A14-878A-A63C867AD944}" type="presParOf" srcId="{2A8D0F5B-74AD-4DC6-BDEA-84D3F9242053}" destId="{2B52F739-34D5-4E72-BC2F-C80F0E170A33}" srcOrd="4" destOrd="0" presId="urn:microsoft.com/office/officeart/2005/8/layout/cycle8"/>
    <dgm:cxn modelId="{0B5F6BFB-7615-4508-902F-C4C490CCE269}" type="presParOf" srcId="{2A8D0F5B-74AD-4DC6-BDEA-84D3F9242053}" destId="{99F0F2B5-13F3-48F0-872D-8872B735F1DA}" srcOrd="5" destOrd="0" presId="urn:microsoft.com/office/officeart/2005/8/layout/cycle8"/>
    <dgm:cxn modelId="{62E784C5-9A0C-4A49-9015-03F0330B212D}" type="presParOf" srcId="{2A8D0F5B-74AD-4DC6-BDEA-84D3F9242053}" destId="{92C869AC-2806-4F00-8EC3-51F983631CDC}" srcOrd="6" destOrd="0" presId="urn:microsoft.com/office/officeart/2005/8/layout/cycle8"/>
    <dgm:cxn modelId="{D871C025-345C-4EC5-8A5D-D44423E57CBF}" type="presParOf" srcId="{2A8D0F5B-74AD-4DC6-BDEA-84D3F9242053}" destId="{CF629D68-930D-45E0-909D-705ADAD331C0}" srcOrd="7" destOrd="0" presId="urn:microsoft.com/office/officeart/2005/8/layout/cycle8"/>
    <dgm:cxn modelId="{C54BD268-2BDD-49DC-9B36-1489A7220AAE}" type="presParOf" srcId="{2A8D0F5B-74AD-4DC6-BDEA-84D3F9242053}" destId="{CE7891C6-C817-447B-9356-1862271F7426}" srcOrd="8" destOrd="0" presId="urn:microsoft.com/office/officeart/2005/8/layout/cycle8"/>
    <dgm:cxn modelId="{34A8E99F-A6E5-4ED0-9B5E-71389419A7AD}" type="presParOf" srcId="{2A8D0F5B-74AD-4DC6-BDEA-84D3F9242053}" destId="{9C4E3C43-E792-4AA5-B3FA-3BD6D73EA6A4}" srcOrd="9" destOrd="0" presId="urn:microsoft.com/office/officeart/2005/8/layout/cycle8"/>
    <dgm:cxn modelId="{29B1F8EA-986E-4037-81A2-6B0A813A6A14}" type="presParOf" srcId="{2A8D0F5B-74AD-4DC6-BDEA-84D3F9242053}" destId="{A25E14B9-DB8E-4E90-8F02-B70FA3AF9A96}" srcOrd="10" destOrd="0" presId="urn:microsoft.com/office/officeart/2005/8/layout/cycle8"/>
    <dgm:cxn modelId="{9A354B52-95D2-418C-A1AC-8BFC261B087E}" type="presParOf" srcId="{2A8D0F5B-74AD-4DC6-BDEA-84D3F9242053}" destId="{FCC2DD2F-539B-4F7A-9299-1E9E7832AC3C}" srcOrd="11" destOrd="0" presId="urn:microsoft.com/office/officeart/2005/8/layout/cycle8"/>
    <dgm:cxn modelId="{2A5B31F4-0B46-409D-84BD-2D0F32DF36EB}" type="presParOf" srcId="{2A8D0F5B-74AD-4DC6-BDEA-84D3F9242053}" destId="{508BB8C7-716D-4FB0-BB2B-DE77244AF1F5}" srcOrd="12" destOrd="0" presId="urn:microsoft.com/office/officeart/2005/8/layout/cycle8"/>
    <dgm:cxn modelId="{689830CB-ACEF-41E9-9E73-DA6BC61B1D57}" type="presParOf" srcId="{2A8D0F5B-74AD-4DC6-BDEA-84D3F9242053}" destId="{75705FAF-ACDC-43B5-AD0F-BF5A80AF31DA}" srcOrd="13" destOrd="0" presId="urn:microsoft.com/office/officeart/2005/8/layout/cycle8"/>
    <dgm:cxn modelId="{6B804EE9-FBB5-431A-9ECB-785E7A29114B}" type="presParOf" srcId="{2A8D0F5B-74AD-4DC6-BDEA-84D3F9242053}" destId="{D263D651-F26B-4A2B-9335-2B173446A135}" srcOrd="14" destOrd="0" presId="urn:microsoft.com/office/officeart/2005/8/layout/cycle8"/>
    <dgm:cxn modelId="{70FD1EAD-0F04-40B8-8498-6D38EB27B9D0}" type="presParOf" srcId="{2A8D0F5B-74AD-4DC6-BDEA-84D3F9242053}" destId="{A6B745EF-BF4B-4FD3-ACD4-1079A7797F59}" srcOrd="15" destOrd="0" presId="urn:microsoft.com/office/officeart/2005/8/layout/cycle8"/>
    <dgm:cxn modelId="{6AF29C09-F396-4AA2-9677-F4E7A4D8F7DF}" type="presParOf" srcId="{2A8D0F5B-74AD-4DC6-BDEA-84D3F9242053}" destId="{3CC4562B-7B52-48B2-8B09-30A30B186485}" srcOrd="16" destOrd="0" presId="urn:microsoft.com/office/officeart/2005/8/layout/cycle8"/>
    <dgm:cxn modelId="{CD5EF194-2D88-4A5F-A40B-CB1E19D95D14}" type="presParOf" srcId="{2A8D0F5B-74AD-4DC6-BDEA-84D3F9242053}" destId="{1C1C3F00-0DC1-47BA-9FD7-E19FAF5A58CB}" srcOrd="17" destOrd="0" presId="urn:microsoft.com/office/officeart/2005/8/layout/cycle8"/>
    <dgm:cxn modelId="{267392C3-9902-4188-BE0C-668B219EAB21}" type="presParOf" srcId="{2A8D0F5B-74AD-4DC6-BDEA-84D3F9242053}" destId="{C7E3893E-121D-4763-BC99-107CCCE31352}" srcOrd="18" destOrd="0" presId="urn:microsoft.com/office/officeart/2005/8/layout/cycle8"/>
    <dgm:cxn modelId="{7AAB946E-7237-4C22-8698-1E6463496C25}" type="presParOf" srcId="{2A8D0F5B-74AD-4DC6-BDEA-84D3F9242053}" destId="{6D90C35D-270C-4B7C-9ABB-830EC770F5C2}" srcOrd="19" destOrd="0" presId="urn:microsoft.com/office/officeart/2005/8/layout/cycle8"/>
    <dgm:cxn modelId="{06C994C1-7214-4A4A-A559-4624F1D22AC2}" type="presParOf" srcId="{2A8D0F5B-74AD-4DC6-BDEA-84D3F9242053}" destId="{5A02ECBA-074E-4A73-BBCD-ED7884C0C246}" srcOrd="20" destOrd="0" presId="urn:microsoft.com/office/officeart/2005/8/layout/cycle8"/>
    <dgm:cxn modelId="{DF262772-CE12-4D55-BFA7-34E6A10A266D}" type="presParOf" srcId="{2A8D0F5B-74AD-4DC6-BDEA-84D3F9242053}" destId="{B1A69F6B-C0C0-4BA3-8B80-D290890B7F6C}" srcOrd="21" destOrd="0" presId="urn:microsoft.com/office/officeart/2005/8/layout/cycle8"/>
    <dgm:cxn modelId="{7699F3FC-3950-4815-804E-41E717DCD60B}" type="presParOf" srcId="{2A8D0F5B-74AD-4DC6-BDEA-84D3F9242053}" destId="{60BCE703-4D1A-4B81-A967-985B47530C80}" srcOrd="22" destOrd="0" presId="urn:microsoft.com/office/officeart/2005/8/layout/cycle8"/>
    <dgm:cxn modelId="{D5286AA9-8B71-4ADD-8D6B-30764AA4AF26}" type="presParOf" srcId="{2A8D0F5B-74AD-4DC6-BDEA-84D3F9242053}" destId="{4BFAF1EF-643A-4A07-A99F-C3C3EE9CE5BA}" srcOrd="23" destOrd="0" presId="urn:microsoft.com/office/officeart/2005/8/layout/cycle8"/>
    <dgm:cxn modelId="{FB39D1D5-711E-43E6-B79A-43355689BCF7}" type="presParOf" srcId="{2A8D0F5B-74AD-4DC6-BDEA-84D3F9242053}" destId="{798F55FF-F8CE-49E3-B98B-8D943412EAAB}" srcOrd="24" destOrd="0" presId="urn:microsoft.com/office/officeart/2005/8/layout/cycle8"/>
    <dgm:cxn modelId="{F891B1A8-6571-49B6-914C-638333527B27}" type="presParOf" srcId="{2A8D0F5B-74AD-4DC6-BDEA-84D3F9242053}" destId="{F29B3FBD-7D2B-4268-9B2C-6F8EE3EFDFE8}" srcOrd="25" destOrd="0" presId="urn:microsoft.com/office/officeart/2005/8/layout/cycle8"/>
    <dgm:cxn modelId="{E8B80A70-C72D-46C3-9795-4963F5F8516D}" type="presParOf" srcId="{2A8D0F5B-74AD-4DC6-BDEA-84D3F9242053}" destId="{8069D000-FFD0-4ED0-8BF1-8671DC6C9264}" srcOrd="26" destOrd="0" presId="urn:microsoft.com/office/officeart/2005/8/layout/cycle8"/>
    <dgm:cxn modelId="{7D357308-6CE2-4A4E-B358-99BED0E3AE32}" type="presParOf" srcId="{2A8D0F5B-74AD-4DC6-BDEA-84D3F9242053}" destId="{E3BD61F9-86D2-4725-A7DF-F4A49C6F33B1}" srcOrd="27" destOrd="0" presId="urn:microsoft.com/office/officeart/2005/8/layout/cycle8"/>
    <dgm:cxn modelId="{5E3A5065-7144-49A4-A4AA-8DEF2CE33DE5}" type="presParOf" srcId="{2A8D0F5B-74AD-4DC6-BDEA-84D3F9242053}" destId="{2E2AA5AB-C557-4DD3-BC7D-558AF26B4BF0}" srcOrd="28" destOrd="0" presId="urn:microsoft.com/office/officeart/2005/8/layout/cycle8"/>
    <dgm:cxn modelId="{C7CE6346-9ADB-47C7-ABFA-918E2B707F97}" type="presParOf" srcId="{2A8D0F5B-74AD-4DC6-BDEA-84D3F9242053}" destId="{6A80D6D2-0364-44B7-B33B-DAF3EB85D885}" srcOrd="29" destOrd="0" presId="urn:microsoft.com/office/officeart/2005/8/layout/cycle8"/>
    <dgm:cxn modelId="{DAA69CB3-1C64-4BAC-9037-C7CD56A2EDA3}" type="presParOf" srcId="{2A8D0F5B-74AD-4DC6-BDEA-84D3F9242053}" destId="{33D3FE6D-3114-4C1D-9EAC-EE24E68F83FB}" srcOrd="30" destOrd="0" presId="urn:microsoft.com/office/officeart/2005/8/layout/cycle8"/>
    <dgm:cxn modelId="{C5EB8B7F-1416-4DC2-9DB9-B3A291586310}" type="presParOf" srcId="{2A8D0F5B-74AD-4DC6-BDEA-84D3F9242053}" destId="{1A9FEFBF-7EF9-4094-8A3E-16334ABA20C2}" srcOrd="31" destOrd="0" presId="urn:microsoft.com/office/officeart/2005/8/layout/cycle8"/>
    <dgm:cxn modelId="{E96E703A-B25F-44AE-8322-02ACA7F68E12}" type="presParOf" srcId="{2A8D0F5B-74AD-4DC6-BDEA-84D3F9242053}" destId="{AA947E03-D630-4E47-9A55-BEF9B4F8AE45}" srcOrd="32" destOrd="0" presId="urn:microsoft.com/office/officeart/2005/8/layout/cycle8"/>
    <dgm:cxn modelId="{5F101007-648E-455C-8237-DAB186DB837A}" type="presParOf" srcId="{2A8D0F5B-74AD-4DC6-BDEA-84D3F9242053}" destId="{46DCFBE4-82E6-455F-B912-6AB67265BD91}" srcOrd="33" destOrd="0" presId="urn:microsoft.com/office/officeart/2005/8/layout/cycle8"/>
    <dgm:cxn modelId="{EC4AB938-3D68-466A-8EBF-A4A410293E27}" type="presParOf" srcId="{2A8D0F5B-74AD-4DC6-BDEA-84D3F9242053}" destId="{19D7AA33-9BE7-41EC-B9C3-FC2A65C863DE}" srcOrd="34"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8E1803-4660-44C8-9D6F-FE7E40A7974A}">
      <dsp:nvSpPr>
        <dsp:cNvPr id="0" name=""/>
        <dsp:cNvSpPr/>
      </dsp:nvSpPr>
      <dsp:spPr>
        <a:xfrm>
          <a:off x="864691" y="339211"/>
          <a:ext cx="4671104" cy="4671104"/>
        </a:xfrm>
        <a:prstGeom prst="pie">
          <a:avLst>
            <a:gd name="adj1" fmla="val 16200000"/>
            <a:gd name="adj2" fmla="val 19285716"/>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GB" sz="1500" kern="1200"/>
            <a:t>Madan et. Al (2011)</a:t>
          </a:r>
          <a:endParaRPr lang="en-US" sz="1500" kern="1200"/>
        </a:p>
      </dsp:txBody>
      <dsp:txXfrm>
        <a:off x="3318689" y="772956"/>
        <a:ext cx="1112167" cy="889734"/>
      </dsp:txXfrm>
    </dsp:sp>
    <dsp:sp modelId="{2B52F739-34D5-4E72-BC2F-C80F0E170A33}">
      <dsp:nvSpPr>
        <dsp:cNvPr id="0" name=""/>
        <dsp:cNvSpPr/>
      </dsp:nvSpPr>
      <dsp:spPr>
        <a:xfrm>
          <a:off x="924748" y="414282"/>
          <a:ext cx="4671104" cy="4671104"/>
        </a:xfrm>
        <a:prstGeom prst="pie">
          <a:avLst>
            <a:gd name="adj1" fmla="val 19285716"/>
            <a:gd name="adj2" fmla="val 771428"/>
          </a:avLst>
        </a:prstGeom>
        <a:solidFill>
          <a:schemeClr val="accent2">
            <a:hueOff val="139796"/>
            <a:satOff val="-1321"/>
            <a:lumOff val="-137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GB" sz="1500" kern="1200"/>
            <a:t>WHO (2020)</a:t>
          </a:r>
          <a:endParaRPr lang="en-US" sz="1500" kern="1200"/>
        </a:p>
      </dsp:txBody>
      <dsp:txXfrm>
        <a:off x="4097207" y="2107557"/>
        <a:ext cx="1278992" cy="778517"/>
      </dsp:txXfrm>
    </dsp:sp>
    <dsp:sp modelId="{CE7891C6-C817-447B-9356-1862271F7426}">
      <dsp:nvSpPr>
        <dsp:cNvPr id="0" name=""/>
        <dsp:cNvSpPr/>
      </dsp:nvSpPr>
      <dsp:spPr>
        <a:xfrm>
          <a:off x="903061" y="508816"/>
          <a:ext cx="4671104" cy="4671104"/>
        </a:xfrm>
        <a:prstGeom prst="pie">
          <a:avLst>
            <a:gd name="adj1" fmla="val 771428"/>
            <a:gd name="adj2" fmla="val 3857143"/>
          </a:avLst>
        </a:prstGeom>
        <a:solidFill>
          <a:schemeClr val="accent2">
            <a:hueOff val="279592"/>
            <a:satOff val="-2641"/>
            <a:lumOff val="-274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GB" sz="1500" kern="1200"/>
            <a:t>British Council (2023)</a:t>
          </a:r>
          <a:endParaRPr lang="en-US" sz="1500" kern="1200"/>
        </a:p>
      </dsp:txBody>
      <dsp:txXfrm>
        <a:off x="3902577" y="3275334"/>
        <a:ext cx="1112167" cy="861930"/>
      </dsp:txXfrm>
    </dsp:sp>
    <dsp:sp modelId="{508BB8C7-716D-4FB0-BB2B-DE77244AF1F5}">
      <dsp:nvSpPr>
        <dsp:cNvPr id="0" name=""/>
        <dsp:cNvSpPr/>
      </dsp:nvSpPr>
      <dsp:spPr>
        <a:xfrm>
          <a:off x="816312" y="550523"/>
          <a:ext cx="4671104" cy="4671104"/>
        </a:xfrm>
        <a:prstGeom prst="pie">
          <a:avLst>
            <a:gd name="adj1" fmla="val 3857226"/>
            <a:gd name="adj2" fmla="val 6942858"/>
          </a:avLst>
        </a:prstGeom>
        <a:solidFill>
          <a:schemeClr val="accent2">
            <a:hueOff val="419388"/>
            <a:satOff val="-3962"/>
            <a:lumOff val="-411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GB" sz="1500" kern="1200"/>
            <a:t>Horst et. Al (2020)</a:t>
          </a:r>
          <a:endParaRPr lang="en-US" sz="1500" kern="1200"/>
        </a:p>
      </dsp:txBody>
      <dsp:txXfrm>
        <a:off x="2609682" y="4220676"/>
        <a:ext cx="1084363" cy="778517"/>
      </dsp:txXfrm>
    </dsp:sp>
    <dsp:sp modelId="{3CC4562B-7B52-48B2-8B09-30A30B186485}">
      <dsp:nvSpPr>
        <dsp:cNvPr id="0" name=""/>
        <dsp:cNvSpPr/>
      </dsp:nvSpPr>
      <dsp:spPr>
        <a:xfrm>
          <a:off x="729563" y="508816"/>
          <a:ext cx="4671104" cy="4671104"/>
        </a:xfrm>
        <a:prstGeom prst="pie">
          <a:avLst>
            <a:gd name="adj1" fmla="val 6942858"/>
            <a:gd name="adj2" fmla="val 10028574"/>
          </a:avLst>
        </a:prstGeom>
        <a:solidFill>
          <a:schemeClr val="accent2">
            <a:hueOff val="559183"/>
            <a:satOff val="-5282"/>
            <a:lumOff val="-549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GB" sz="1500" kern="1200"/>
            <a:t>Solberg (2014)</a:t>
          </a:r>
          <a:endParaRPr lang="en-US" sz="1500" kern="1200"/>
        </a:p>
      </dsp:txBody>
      <dsp:txXfrm>
        <a:off x="1288983" y="3275334"/>
        <a:ext cx="1112167" cy="861930"/>
      </dsp:txXfrm>
    </dsp:sp>
    <dsp:sp modelId="{5A02ECBA-074E-4A73-BBCD-ED7884C0C246}">
      <dsp:nvSpPr>
        <dsp:cNvPr id="0" name=""/>
        <dsp:cNvSpPr/>
      </dsp:nvSpPr>
      <dsp:spPr>
        <a:xfrm>
          <a:off x="707875" y="414282"/>
          <a:ext cx="4671104" cy="4671104"/>
        </a:xfrm>
        <a:prstGeom prst="pie">
          <a:avLst>
            <a:gd name="adj1" fmla="val 10028574"/>
            <a:gd name="adj2" fmla="val 13114284"/>
          </a:avLst>
        </a:prstGeom>
        <a:solidFill>
          <a:schemeClr val="accent2">
            <a:hueOff val="698979"/>
            <a:satOff val="-6603"/>
            <a:lumOff val="-686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GB" sz="1500" kern="1200"/>
            <a:t>ONS (2019)</a:t>
          </a:r>
          <a:endParaRPr lang="en-US" sz="1500" kern="1200"/>
        </a:p>
      </dsp:txBody>
      <dsp:txXfrm>
        <a:off x="927528" y="2107557"/>
        <a:ext cx="1278992" cy="778517"/>
      </dsp:txXfrm>
    </dsp:sp>
    <dsp:sp modelId="{798F55FF-F8CE-49E3-B98B-8D943412EAAB}">
      <dsp:nvSpPr>
        <dsp:cNvPr id="0" name=""/>
        <dsp:cNvSpPr/>
      </dsp:nvSpPr>
      <dsp:spPr>
        <a:xfrm>
          <a:off x="767932" y="339211"/>
          <a:ext cx="4671104" cy="4671104"/>
        </a:xfrm>
        <a:prstGeom prst="pie">
          <a:avLst>
            <a:gd name="adj1" fmla="val 13114284"/>
            <a:gd name="adj2" fmla="val 16200000"/>
          </a:avLst>
        </a:prstGeom>
        <a:solidFill>
          <a:schemeClr val="accent2">
            <a:hueOff val="838775"/>
            <a:satOff val="-7923"/>
            <a:lumOff val="-823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GB" sz="1500" kern="1200"/>
            <a:t>Anderberg et. Al (2019)</a:t>
          </a:r>
          <a:endParaRPr lang="en-US" sz="1500" kern="1200"/>
        </a:p>
      </dsp:txBody>
      <dsp:txXfrm>
        <a:off x="1872871" y="772956"/>
        <a:ext cx="1112167" cy="889734"/>
      </dsp:txXfrm>
    </dsp:sp>
    <dsp:sp modelId="{2E2AA5AB-C557-4DD3-BC7D-558AF26B4BF0}">
      <dsp:nvSpPr>
        <dsp:cNvPr id="0" name=""/>
        <dsp:cNvSpPr/>
      </dsp:nvSpPr>
      <dsp:spPr>
        <a:xfrm>
          <a:off x="575294" y="50047"/>
          <a:ext cx="5249432" cy="5249432"/>
        </a:xfrm>
        <a:prstGeom prst="circularArrow">
          <a:avLst>
            <a:gd name="adj1" fmla="val 5085"/>
            <a:gd name="adj2" fmla="val 327528"/>
            <a:gd name="adj3" fmla="val 18957827"/>
            <a:gd name="adj4" fmla="val 16200343"/>
            <a:gd name="adj5" fmla="val 5932"/>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A80D6D2-0364-44B7-B33B-DAF3EB85D885}">
      <dsp:nvSpPr>
        <dsp:cNvPr id="0" name=""/>
        <dsp:cNvSpPr/>
      </dsp:nvSpPr>
      <dsp:spPr>
        <a:xfrm>
          <a:off x="635729" y="125451"/>
          <a:ext cx="5249432" cy="5249432"/>
        </a:xfrm>
        <a:prstGeom prst="circularArrow">
          <a:avLst>
            <a:gd name="adj1" fmla="val 5085"/>
            <a:gd name="adj2" fmla="val 327528"/>
            <a:gd name="adj3" fmla="val 443744"/>
            <a:gd name="adj4" fmla="val 19285776"/>
            <a:gd name="adj5" fmla="val 5932"/>
          </a:avLst>
        </a:prstGeom>
        <a:solidFill>
          <a:schemeClr val="accent2">
            <a:hueOff val="139796"/>
            <a:satOff val="-1321"/>
            <a:lumOff val="-137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3D3FE6D-3114-4C1D-9EAC-EE24E68F83FB}">
      <dsp:nvSpPr>
        <dsp:cNvPr id="0" name=""/>
        <dsp:cNvSpPr/>
      </dsp:nvSpPr>
      <dsp:spPr>
        <a:xfrm>
          <a:off x="613965" y="219766"/>
          <a:ext cx="5249432" cy="5249432"/>
        </a:xfrm>
        <a:prstGeom prst="circularArrow">
          <a:avLst>
            <a:gd name="adj1" fmla="val 5085"/>
            <a:gd name="adj2" fmla="val 327528"/>
            <a:gd name="adj3" fmla="val 3529100"/>
            <a:gd name="adj4" fmla="val 770764"/>
            <a:gd name="adj5" fmla="val 5932"/>
          </a:avLst>
        </a:prstGeom>
        <a:solidFill>
          <a:schemeClr val="accent2">
            <a:hueOff val="279592"/>
            <a:satOff val="-2641"/>
            <a:lumOff val="-274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A9FEFBF-7EF9-4094-8A3E-16334ABA20C2}">
      <dsp:nvSpPr>
        <dsp:cNvPr id="0" name=""/>
        <dsp:cNvSpPr/>
      </dsp:nvSpPr>
      <dsp:spPr>
        <a:xfrm>
          <a:off x="527148" y="261237"/>
          <a:ext cx="5249432" cy="5249432"/>
        </a:xfrm>
        <a:prstGeom prst="circularArrow">
          <a:avLst>
            <a:gd name="adj1" fmla="val 5085"/>
            <a:gd name="adj2" fmla="val 327528"/>
            <a:gd name="adj3" fmla="val 6615046"/>
            <a:gd name="adj4" fmla="val 3857426"/>
            <a:gd name="adj5" fmla="val 5932"/>
          </a:avLst>
        </a:prstGeom>
        <a:solidFill>
          <a:schemeClr val="accent2">
            <a:hueOff val="419388"/>
            <a:satOff val="-3962"/>
            <a:lumOff val="-4118"/>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A947E03-D630-4E47-9A55-BEF9B4F8AE45}">
      <dsp:nvSpPr>
        <dsp:cNvPr id="0" name=""/>
        <dsp:cNvSpPr/>
      </dsp:nvSpPr>
      <dsp:spPr>
        <a:xfrm>
          <a:off x="440331" y="219766"/>
          <a:ext cx="5249432" cy="5249432"/>
        </a:xfrm>
        <a:prstGeom prst="circularArrow">
          <a:avLst>
            <a:gd name="adj1" fmla="val 5085"/>
            <a:gd name="adj2" fmla="val 327528"/>
            <a:gd name="adj3" fmla="val 9701707"/>
            <a:gd name="adj4" fmla="val 6943371"/>
            <a:gd name="adj5" fmla="val 5932"/>
          </a:avLst>
        </a:prstGeom>
        <a:solidFill>
          <a:schemeClr val="accent2">
            <a:hueOff val="559183"/>
            <a:satOff val="-5282"/>
            <a:lumOff val="-5491"/>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6DCFBE4-82E6-455F-B912-6AB67265BD91}">
      <dsp:nvSpPr>
        <dsp:cNvPr id="0" name=""/>
        <dsp:cNvSpPr/>
      </dsp:nvSpPr>
      <dsp:spPr>
        <a:xfrm>
          <a:off x="418567" y="125451"/>
          <a:ext cx="5249432" cy="5249432"/>
        </a:xfrm>
        <a:prstGeom prst="circularArrow">
          <a:avLst>
            <a:gd name="adj1" fmla="val 5085"/>
            <a:gd name="adj2" fmla="val 327528"/>
            <a:gd name="adj3" fmla="val 12786695"/>
            <a:gd name="adj4" fmla="val 10028727"/>
            <a:gd name="adj5" fmla="val 5932"/>
          </a:avLst>
        </a:prstGeom>
        <a:solidFill>
          <a:schemeClr val="accent2">
            <a:hueOff val="698979"/>
            <a:satOff val="-6603"/>
            <a:lumOff val="-6864"/>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9D7AA33-9BE7-41EC-B9C3-FC2A65C863DE}">
      <dsp:nvSpPr>
        <dsp:cNvPr id="0" name=""/>
        <dsp:cNvSpPr/>
      </dsp:nvSpPr>
      <dsp:spPr>
        <a:xfrm>
          <a:off x="479002" y="50047"/>
          <a:ext cx="5249432" cy="5249432"/>
        </a:xfrm>
        <a:prstGeom prst="circularArrow">
          <a:avLst>
            <a:gd name="adj1" fmla="val 5085"/>
            <a:gd name="adj2" fmla="val 327528"/>
            <a:gd name="adj3" fmla="val 15872129"/>
            <a:gd name="adj4" fmla="val 13114645"/>
            <a:gd name="adj5" fmla="val 5932"/>
          </a:avLst>
        </a:prstGeom>
        <a:solidFill>
          <a:schemeClr val="accent2">
            <a:hueOff val="838775"/>
            <a:satOff val="-7923"/>
            <a:lumOff val="-8237"/>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349E1C-1193-4C9A-A0F0-7A1823A0C061}" type="datetimeFigureOut">
              <a:t>3/31/2023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C8E2FA-F442-4BA7-878C-A5D609FA2D22}" type="slidenum">
              <a:t>‹#›</a:t>
            </a:fld>
            <a:endParaRPr lang="en-GB"/>
          </a:p>
        </p:txBody>
      </p:sp>
    </p:spTree>
    <p:extLst>
      <p:ext uri="{BB962C8B-B14F-4D97-AF65-F5344CB8AC3E}">
        <p14:creationId xmlns:p14="http://schemas.microsoft.com/office/powerpoint/2010/main" val="36753685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digital era, according to the Cambridge Dictionary is the progression from analogue and mechanical technology to digital, where vast amounts of information are shared online. It is also the creation of innovative technologies such as smartphones and laptops. Technology makes our day to day lives easier, it saves time, improves our communication and streamlines our lives </a:t>
            </a:r>
          </a:p>
          <a:p>
            <a:r>
              <a:rPr lang="en-US" dirty="0"/>
              <a:t>In healthcare, technology can be effective to help streamline services and improve communication. The National Health Service Published a long-term plan in 2019 outing their goals to integrate technology into healthcare. The plan is set to take ten years that aims to improve communication between professionals and service users, improve services, treatments and diagnosis. This includes video consultation, quicker sharing of data between health professionals and health campaigns the public can access online or through the NHS app (NHS, 2019.) </a:t>
            </a:r>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CBC8E2FA-F442-4BA7-878C-A5D609FA2D22}" type="slidenum">
              <a:t>2</a:t>
            </a:fld>
            <a:endParaRPr lang="en-GB"/>
          </a:p>
        </p:txBody>
      </p:sp>
    </p:spTree>
    <p:extLst>
      <p:ext uri="{BB962C8B-B14F-4D97-AF65-F5344CB8AC3E}">
        <p14:creationId xmlns:p14="http://schemas.microsoft.com/office/powerpoint/2010/main" val="23976502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Due to natural progression in technology, the way we interact with one another has changed. Communication is instant and this can an advantage for communities as they are able to reach out to each other easily, as stated by Madden, this may help strengthen the bond and support system that already exists as technology allows for rich social interaction (Madan et. al, 2011.)</a:t>
            </a:r>
          </a:p>
          <a:p>
            <a:r>
              <a:rPr lang="en-US" dirty="0"/>
              <a:t>The World Health </a:t>
            </a:r>
            <a:r>
              <a:rPr lang="en-US" dirty="0" err="1"/>
              <a:t>Organisation</a:t>
            </a:r>
            <a:r>
              <a:rPr lang="en-US" dirty="0"/>
              <a:t> have created a five-year plan that began in 2020 to help the integration of technology into healthcare. They believe this will make healthcare more accessible, improve sustainability and improve infrastructure (2020.) </a:t>
            </a:r>
          </a:p>
          <a:p>
            <a:endParaRPr lang="en-US" dirty="0"/>
          </a:p>
          <a:p>
            <a:r>
              <a:rPr lang="en-US" dirty="0"/>
              <a:t>The digital era can support communities by connecting them, advancements in technology mean that you can connect with anyone in the world at any time. Traditionally communities interacted face to face, but technology allows people to connect at any time even if they’ve not met in person. According to British Council this is an exciting change in dynamic as it harvests creativity and innovation (2023.) Example of mum.</a:t>
            </a:r>
          </a:p>
          <a:p>
            <a:r>
              <a:rPr lang="en-US" dirty="0"/>
              <a:t>Technology has also streamlined communication; this is supported by Horst et. al (2020,) stating technology has </a:t>
            </a:r>
            <a:r>
              <a:rPr lang="en-US" dirty="0" err="1"/>
              <a:t>revolutionised</a:t>
            </a:r>
            <a:r>
              <a:rPr lang="en-US" dirty="0"/>
              <a:t> the way people interact and is extremely useful for tackling depression and loneliness. These often come when facing health issue as they can isolate an individual. This can be attributed to easily being able to contact family and friends but also find online communities of likeminded people going through similar situations</a:t>
            </a:r>
          </a:p>
          <a:p>
            <a:r>
              <a:rPr lang="en-US" dirty="0"/>
              <a:t>The use of technology also allows people to take a more flexible approach to interacting with their communities with less time constraints where they still feel like contributing members. Research shows that the general population enjoy feeling important in their community, people join to give and receive emotional support (Solberg, 2014.) This creates a feeling of purpose and accountability. </a:t>
            </a:r>
          </a:p>
          <a:p>
            <a:r>
              <a:rPr lang="en-US" dirty="0"/>
              <a:t>The fast-paced new digital age does have some barriers. Research from the Office of National Statistics shows that in 2018 there was 5.3 million adults who had not access the internet in at least three months, this amounts to 10% of the population (2019.) While this number has declined over the years it’s still quite a large number of people who are facing exclusion. Public health campaigns delivered through mass media could be useful to inform people of services available online and encourage people to get online, this could be through personal </a:t>
            </a:r>
            <a:r>
              <a:rPr lang="en-US" dirty="0" err="1"/>
              <a:t>wifi</a:t>
            </a:r>
            <a:r>
              <a:rPr lang="en-US" dirty="0"/>
              <a:t> in the home or local libraries. </a:t>
            </a:r>
          </a:p>
          <a:p>
            <a:r>
              <a:rPr lang="en-US" dirty="0"/>
              <a:t>The aging population face a barrier to using digital technology as technological advancements are moving at such a fast pace it can be hard to keep up. Research from Anderberg et. al (2019,) found that the main reason the older person avoids the use of technology is anxiety. Local authorities could explore the possibility of running courses for the older person to help develop IT skills, empowering them to become involved in communities online. </a:t>
            </a:r>
          </a:p>
          <a:p>
            <a:endParaRPr lang="en-US" dirty="0">
              <a:cs typeface="Calibri"/>
            </a:endParaRPr>
          </a:p>
        </p:txBody>
      </p:sp>
      <p:sp>
        <p:nvSpPr>
          <p:cNvPr id="4" name="Slide Number Placeholder 3"/>
          <p:cNvSpPr>
            <a:spLocks noGrp="1"/>
          </p:cNvSpPr>
          <p:nvPr>
            <p:ph type="sldNum" sz="quarter" idx="5"/>
          </p:nvPr>
        </p:nvSpPr>
        <p:spPr/>
        <p:txBody>
          <a:bodyPr/>
          <a:lstStyle/>
          <a:p>
            <a:fld id="{CBC8E2FA-F442-4BA7-878C-A5D609FA2D22}" type="slidenum">
              <a:t>4</a:t>
            </a:fld>
            <a:endParaRPr lang="en-GB"/>
          </a:p>
        </p:txBody>
      </p:sp>
    </p:spTree>
    <p:extLst>
      <p:ext uri="{BB962C8B-B14F-4D97-AF65-F5344CB8AC3E}">
        <p14:creationId xmlns:p14="http://schemas.microsoft.com/office/powerpoint/2010/main" val="24725055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According to the NHS obesity is excessive body fat. They estimate one in four adults are obese. It carries many health risks such as cardiovascular problems, increased risk of some cancers and higher risk of stroke. It is a growing epidemic, and the government estimates it costs the NHS £6 billion annually, this is projected to rise to £9.7 billion by 2050. In 2022 the Government announced funding of £20 million to help tackle obesity through new innovative technologies that will help save money for the NHS long term. </a:t>
            </a:r>
          </a:p>
        </p:txBody>
      </p:sp>
      <p:sp>
        <p:nvSpPr>
          <p:cNvPr id="4" name="Slide Number Placeholder 3"/>
          <p:cNvSpPr>
            <a:spLocks noGrp="1"/>
          </p:cNvSpPr>
          <p:nvPr>
            <p:ph type="sldNum" sz="quarter" idx="5"/>
          </p:nvPr>
        </p:nvSpPr>
        <p:spPr/>
        <p:txBody>
          <a:bodyPr/>
          <a:lstStyle/>
          <a:p>
            <a:fld id="{CBC8E2FA-F442-4BA7-878C-A5D609FA2D22}" type="slidenum">
              <a:t>5</a:t>
            </a:fld>
            <a:endParaRPr lang="en-GB"/>
          </a:p>
        </p:txBody>
      </p:sp>
    </p:spTree>
    <p:extLst>
      <p:ext uri="{BB962C8B-B14F-4D97-AF65-F5344CB8AC3E}">
        <p14:creationId xmlns:p14="http://schemas.microsoft.com/office/powerpoint/2010/main" val="6153514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digital era has been blamed for the current obesity epidemic, many people sit in-front of technology all day and don’t get out and exercise enough. It has also changed the food people have access to, processed foods are more readily available (Cooper et. al, 2018.) In contrast Toon et. al (2019,) offer that effective use of digital technology in health offer promising solutions to those overweight as it’s convenient and gives a more flexible approach.</a:t>
            </a:r>
          </a:p>
          <a:p>
            <a:r>
              <a:rPr lang="en-US" dirty="0"/>
              <a:t>Obesity is a growing problem in the United Kingdom, a way in which digital technology is already used to combat this, is through public health campaigns such as the Eat Well plate and online Body Mass Index checker with information about weight loss and living a healthy lifestyle. This has been </a:t>
            </a:r>
            <a:r>
              <a:rPr lang="en-US" dirty="0" err="1"/>
              <a:t>criticised</a:t>
            </a:r>
            <a:r>
              <a:rPr lang="en-US" dirty="0"/>
              <a:t> by Flint (2023,) as being outdated and the boundaries for a healthy weight being too low. This is something the NHS may want to revaluate. Touray et. al (2022,) believe that more education is needed for the general public about healthy lifestyle and preventative </a:t>
            </a:r>
            <a:r>
              <a:rPr lang="en-US" dirty="0" err="1"/>
              <a:t>behaviours</a:t>
            </a:r>
            <a:r>
              <a:rPr lang="en-US" dirty="0"/>
              <a:t>, this will help slow the growth of the epidemic</a:t>
            </a:r>
            <a:endParaRPr lang="en-US" dirty="0">
              <a:cs typeface="Calibri"/>
            </a:endParaRPr>
          </a:p>
          <a:p>
            <a:r>
              <a:rPr lang="en-US" dirty="0"/>
              <a:t>Digitally technology allows people in similar situations to find and support each other. According to Faraj et. al (2015,) those who take part in online community benefit from being able to interact with people in similar situations and feel understood. This is effective for those turning to online communities for support in losing weight as it removes feelings of isolation. </a:t>
            </a:r>
            <a:endParaRPr lang="en-US" dirty="0">
              <a:cs typeface="Calibri"/>
            </a:endParaRPr>
          </a:p>
          <a:p>
            <a:r>
              <a:rPr lang="en-US" dirty="0"/>
              <a:t>Online weight loss groups have become more prevalent online, these were traditionally delivered face to face with weekly meeting. Research from </a:t>
            </a:r>
            <a:r>
              <a:rPr lang="en-US" dirty="0" err="1"/>
              <a:t>Noreik</a:t>
            </a:r>
            <a:r>
              <a:rPr lang="en-US" dirty="0"/>
              <a:t> et. al (2021,) shows that online weight loss groups are just as effective as in person but those who offered support online such as Slimming world had better outcome than </a:t>
            </a:r>
            <a:r>
              <a:rPr lang="en-US" dirty="0" err="1"/>
              <a:t>programmes</a:t>
            </a:r>
            <a:r>
              <a:rPr lang="en-US" dirty="0"/>
              <a:t> that didn’t such as the NHS </a:t>
            </a:r>
            <a:r>
              <a:rPr lang="en-US" dirty="0" err="1"/>
              <a:t>programme</a:t>
            </a:r>
            <a:r>
              <a:rPr lang="en-US" dirty="0"/>
              <a:t>. The NHS </a:t>
            </a:r>
            <a:r>
              <a:rPr lang="en-US" dirty="0" err="1"/>
              <a:t>programme</a:t>
            </a:r>
            <a:r>
              <a:rPr lang="en-US" dirty="0"/>
              <a:t> has been </a:t>
            </a:r>
            <a:r>
              <a:rPr lang="en-US" dirty="0" err="1"/>
              <a:t>criticised</a:t>
            </a:r>
            <a:r>
              <a:rPr lang="en-US" dirty="0"/>
              <a:t> by researcher Crilly (2022,) as not offering enough support so is an area the NHS could strive to improve. </a:t>
            </a:r>
            <a:endParaRPr lang="en-US" dirty="0">
              <a:cs typeface="Calibri"/>
            </a:endParaRPr>
          </a:p>
          <a:p>
            <a:r>
              <a:rPr lang="en-US" dirty="0"/>
              <a:t>While slimming world was found to have some of the best outcomes for weight loss, research from the British Nutrition Foundation (2019,) found that the diets were not nutritionally complete so while they are effective there is room for improvement. Is there a way the NHS or online weight loss </a:t>
            </a:r>
            <a:r>
              <a:rPr lang="en-US" dirty="0" err="1"/>
              <a:t>programmes</a:t>
            </a:r>
            <a:r>
              <a:rPr lang="en-US" dirty="0"/>
              <a:t> could deliver more education on nutrition and the importance.</a:t>
            </a:r>
            <a:endParaRPr lang="en-US" dirty="0">
              <a:cs typeface="Calibri"/>
            </a:endParaRPr>
          </a:p>
          <a:p>
            <a:r>
              <a:rPr lang="en-US" dirty="0"/>
              <a:t>Forums and blogs can create online communities that are effective for weight loss, a case study by Pappa et. al (2017) found that in the Reddit “Lose it” forum 36% of participants contributed to the forum at least once over a 30 day period. Discussions where mainly around education of weight loss, reaching goals and sharing motivation. 92% of those who contributed had lost weight over the same time period. This highlights the effectiveness of support from community when losing weight. </a:t>
            </a:r>
            <a:endParaRPr lang="en-US" dirty="0">
              <a:cs typeface="Calibri"/>
            </a:endParaRPr>
          </a:p>
          <a:p>
            <a:r>
              <a:rPr lang="en-US" dirty="0"/>
              <a:t>There are a multitude of apps that individuals can download to help with their weight loss journey such as food and exercise trackers. Many of these come with a community tan built into the interface where users can share recipes, exercise regimes and motivate one another. Research conducted by Romeo et. al (2019,) shows that these apps are effective in getting people more active. This is further supported by </a:t>
            </a:r>
            <a:r>
              <a:rPr lang="en-US" dirty="0" err="1"/>
              <a:t>Villniger</a:t>
            </a:r>
            <a:r>
              <a:rPr lang="en-US" dirty="0"/>
              <a:t> et. al (2019,) stating the use of apps has positive outcomes for improving nutrition and food choices of users. </a:t>
            </a:r>
            <a:endParaRPr lang="en-US" dirty="0">
              <a:cs typeface="Calibri"/>
            </a:endParaRPr>
          </a:p>
          <a:p>
            <a:r>
              <a:rPr lang="en-US" dirty="0"/>
              <a:t>A barrier to successfully engaging with weight loss communities is accountability, as it is all online users may struggle to stay on track as they are not weighing in like they would with traditional face to face interventions. Research from Robinson et. al (2020,) states that online intervention often relies on the truthfulness of participants to take part in the </a:t>
            </a:r>
            <a:r>
              <a:rPr lang="en-US" dirty="0" err="1"/>
              <a:t>programme</a:t>
            </a:r>
            <a:r>
              <a:rPr lang="en-US" dirty="0"/>
              <a:t> through the use of communities can help to motivate them to actively engage with whatever diet they chose. Digital communities can offer support to those struggling with their lifestyle change.</a:t>
            </a:r>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CBC8E2FA-F442-4BA7-878C-A5D609FA2D22}" type="slidenum">
              <a:t>6</a:t>
            </a:fld>
            <a:endParaRPr lang="en-GB"/>
          </a:p>
        </p:txBody>
      </p:sp>
    </p:spTree>
    <p:extLst>
      <p:ext uri="{BB962C8B-B14F-4D97-AF65-F5344CB8AC3E}">
        <p14:creationId xmlns:p14="http://schemas.microsoft.com/office/powerpoint/2010/main" val="32759070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2020 I lost a substantial amount of weight. I was during the start of the pandemic. I was living alone in my student flat, and all my flat mates had gone home so I’d very limited human interaction during this time. When I started my weight loss journey, I joined online communities through social media and signed up to a fitness app that had a community blog section. This allowed me to feel supported and motivated during this time. It also built my confidence and knowledge as I was able to learn off others. I found it very helpful. Research from Parkinson et. al (2019,) suggests that many people who engage in online support groups have the same feelings of motivation and found value in taking part. </a:t>
            </a:r>
            <a:endParaRPr lang="en-US" dirty="0"/>
          </a:p>
          <a:p>
            <a:r>
              <a:rPr lang="en-GB" dirty="0"/>
              <a:t>Further research shows that using online communities for support has good outcomes for short term weight loss, but long term the results are poorer than in person methods due to engagement (</a:t>
            </a:r>
            <a:r>
              <a:rPr lang="en-GB" dirty="0" err="1"/>
              <a:t>Beleigoli</a:t>
            </a:r>
            <a:r>
              <a:rPr lang="en-GB" dirty="0"/>
              <a:t>, 2019.) </a:t>
            </a:r>
            <a:endParaRPr lang="en-US" dirty="0"/>
          </a:p>
          <a:p>
            <a:r>
              <a:rPr lang="en-GB" dirty="0"/>
              <a:t>This is an area the NHS could explore the possibility of creating an online programme with a community section integrated. This may help people feel more accountable and stick to weight lessons. It could incorporate education sessions on healthy eating and the importance from healthcare providers that are interactive further building a sense of community. This would also help reduce the spread of misinformation as the information are from qualified professionals. </a:t>
            </a: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CBC8E2FA-F442-4BA7-878C-A5D609FA2D22}" type="slidenum">
              <a:t>7</a:t>
            </a:fld>
            <a:endParaRPr lang="en-GB"/>
          </a:p>
        </p:txBody>
      </p:sp>
    </p:spTree>
    <p:extLst>
      <p:ext uri="{BB962C8B-B14F-4D97-AF65-F5344CB8AC3E}">
        <p14:creationId xmlns:p14="http://schemas.microsoft.com/office/powerpoint/2010/main" val="3183009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digital age has allowed communities to grow through faster communication and better accessibility. It can extremely be useful in tackling health problems such as obesity by building communities of people who are going through similar challenges and allowing them to relate and motivate one another. The use of digital technology allows for a more flexible approach that people can interact with in their own time at their own leisure. There is still room for improvement, research suggests the general public are effective in supporting each other within their own communities but is something public bodies should consider for improvement of services but does show promising outcomes. </a:t>
            </a:r>
            <a:endParaRPr lang="en-US" dirty="0"/>
          </a:p>
        </p:txBody>
      </p:sp>
      <p:sp>
        <p:nvSpPr>
          <p:cNvPr id="4" name="Slide Number Placeholder 3"/>
          <p:cNvSpPr>
            <a:spLocks noGrp="1"/>
          </p:cNvSpPr>
          <p:nvPr>
            <p:ph type="sldNum" sz="quarter" idx="5"/>
          </p:nvPr>
        </p:nvSpPr>
        <p:spPr/>
        <p:txBody>
          <a:bodyPr/>
          <a:lstStyle/>
          <a:p>
            <a:fld id="{CBC8E2FA-F442-4BA7-878C-A5D609FA2D22}" type="slidenum">
              <a:t>8</a:t>
            </a:fld>
            <a:endParaRPr lang="en-GB"/>
          </a:p>
        </p:txBody>
      </p:sp>
    </p:spTree>
    <p:extLst>
      <p:ext uri="{BB962C8B-B14F-4D97-AF65-F5344CB8AC3E}">
        <p14:creationId xmlns:p14="http://schemas.microsoft.com/office/powerpoint/2010/main" val="29270224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(2022) NHS choices. NHS. Available at: https://www.nhs.uk/conditions/obesity/ (Accessed: March 20, 2023). </a:t>
            </a:r>
          </a:p>
          <a:p>
            <a:endParaRPr lang="en-US" dirty="0"/>
          </a:p>
          <a:p>
            <a:r>
              <a:rPr lang="en-US" dirty="0"/>
              <a:t>Anderberg, P., </a:t>
            </a:r>
            <a:r>
              <a:rPr lang="en-US" dirty="0" err="1"/>
              <a:t>Eivazzadeh</a:t>
            </a:r>
            <a:r>
              <a:rPr lang="en-US" dirty="0"/>
              <a:t>, S. and Berglund, J.S., 2019. A novel instrument for measuring older people’s attitudes toward technology (</a:t>
            </a:r>
            <a:r>
              <a:rPr lang="en-US" dirty="0" err="1"/>
              <a:t>TechPH</a:t>
            </a:r>
            <a:r>
              <a:rPr lang="en-US" dirty="0"/>
              <a:t>): Development and validation. Journal of medical Internet research, 21(5), p.e13951.</a:t>
            </a:r>
            <a:endParaRPr lang="en-US" dirty="0">
              <a:cs typeface="Calibri"/>
            </a:endParaRPr>
          </a:p>
          <a:p>
            <a:endParaRPr lang="en-US" dirty="0"/>
          </a:p>
          <a:p>
            <a:r>
              <a:rPr lang="en-US" dirty="0" err="1"/>
              <a:t>Beleigoli</a:t>
            </a:r>
            <a:r>
              <a:rPr lang="en-US" dirty="0"/>
              <a:t>, A.M., Andrade, A.Q., Cançado, A.G., Paulo, M.N., Maria De Fátima, H.D. and Ribeiro, A.L., 2019. Web-based digital health interventions for weight loss and lifestyle habit changes in overweight and obese adults: systematic review and meta-analysis. Journal of medical Internet research, 21(1), p.e9609.</a:t>
            </a:r>
            <a:endParaRPr lang="en-US" dirty="0">
              <a:cs typeface="Calibri"/>
            </a:endParaRPr>
          </a:p>
          <a:p>
            <a:endParaRPr lang="en-US" dirty="0"/>
          </a:p>
          <a:p>
            <a:r>
              <a:rPr lang="en-US" dirty="0"/>
              <a:t>Cooper, M. and Morton, J., 2018. Digital health and obesity: how technology could be the culprit and solution for obesity. Digital Health: Scaling Healthcare to the World, pp.169-178.</a:t>
            </a:r>
            <a:endParaRPr lang="en-US" dirty="0">
              <a:cs typeface="Calibri" panose="020F0502020204030204"/>
            </a:endParaRPr>
          </a:p>
          <a:p>
            <a:endParaRPr lang="en-US" dirty="0"/>
          </a:p>
          <a:p>
            <a:r>
              <a:rPr lang="en-US" dirty="0"/>
              <a:t>Crilly, P., 2022. The use of eHealth tools by community pharmacists to improve public health: an exploratory study to determine the feasibility of a community pharmacy weight management service with private Facebook support group (Doctoral dissertation, Kingston University).</a:t>
            </a:r>
            <a:endParaRPr lang="en-US" dirty="0">
              <a:cs typeface="Calibri" panose="020F0502020204030204"/>
            </a:endParaRPr>
          </a:p>
          <a:p>
            <a:endParaRPr lang="en-US" dirty="0"/>
          </a:p>
          <a:p>
            <a:r>
              <a:rPr lang="en-US" dirty="0"/>
              <a:t>Department of Health and Social Care (2022) New obesity treatments and technology to save the NHS billions, GOV.UK. GOV.UK. Available at: https://www.gov.uk/government/news/new-obesity-treatments-and-technology-to-save-the-nhs-billions (Accessed: March 21, 2023). </a:t>
            </a:r>
            <a:endParaRPr lang="en-US" dirty="0">
              <a:cs typeface="Calibri" panose="020F0502020204030204"/>
            </a:endParaRPr>
          </a:p>
          <a:p>
            <a:endParaRPr lang="en-US" dirty="0"/>
          </a:p>
          <a:p>
            <a:r>
              <a:rPr lang="en-US" dirty="0"/>
              <a:t>Digital age (2023) Cambridge Dictionary. Available at: https://dictionary.cambridge.org/dictionary/english/digital-age (Accessed: March 18, 2023). </a:t>
            </a:r>
            <a:endParaRPr lang="en-US" dirty="0">
              <a:cs typeface="Calibri" panose="020F0502020204030204"/>
            </a:endParaRPr>
          </a:p>
          <a:p>
            <a:endParaRPr lang="en-US" dirty="0"/>
          </a:p>
          <a:p>
            <a:r>
              <a:rPr lang="en-US" dirty="0"/>
              <a:t>Faraj, S., </a:t>
            </a:r>
            <a:r>
              <a:rPr lang="en-US" dirty="0" err="1"/>
              <a:t>Kudaravalli</a:t>
            </a:r>
            <a:r>
              <a:rPr lang="en-US" dirty="0"/>
              <a:t>, S. and Wasko, M., 2015. Leading collaboration in online communities. MIS quarterly, 39(2), pp.393-412.</a:t>
            </a:r>
            <a:endParaRPr lang="en-US" dirty="0">
              <a:cs typeface="Calibri"/>
            </a:endParaRPr>
          </a:p>
          <a:p>
            <a:endParaRPr lang="en-US" dirty="0"/>
          </a:p>
          <a:p>
            <a:r>
              <a:rPr lang="en-US" dirty="0"/>
              <a:t>Flint, S.W., 2023. Error in NHS England's BMI calculator and daily calorie recommendations. The Lancet, 401(10380), pp.913-914.</a:t>
            </a:r>
            <a:endParaRPr lang="en-US" dirty="0">
              <a:cs typeface="Calibri" panose="020F0502020204030204"/>
            </a:endParaRPr>
          </a:p>
          <a:p>
            <a:endParaRPr lang="en-US" dirty="0"/>
          </a:p>
          <a:p>
            <a:r>
              <a:rPr lang="en-US" dirty="0"/>
              <a:t>Horst, H. and Miller, D., 2020. The cell phone: An anthropology of communication. Routledge.</a:t>
            </a:r>
            <a:endParaRPr lang="en-US" dirty="0">
              <a:cs typeface="Calibri" panose="020F0502020204030204"/>
            </a:endParaRPr>
          </a:p>
          <a:p>
            <a:endParaRPr lang="en-US" dirty="0"/>
          </a:p>
          <a:p>
            <a:r>
              <a:rPr lang="en-US" dirty="0"/>
              <a:t>Madan, A., Cebrian, M., </a:t>
            </a:r>
            <a:r>
              <a:rPr lang="en-US" dirty="0" err="1"/>
              <a:t>Moturu</a:t>
            </a:r>
            <a:r>
              <a:rPr lang="en-US" dirty="0"/>
              <a:t>, S. and </a:t>
            </a:r>
            <a:r>
              <a:rPr lang="en-US" dirty="0" err="1"/>
              <a:t>Farrahi</a:t>
            </a:r>
            <a:r>
              <a:rPr lang="en-US" dirty="0"/>
              <a:t>, K., 2011. Sensing the" health state" of a community. IEEE Pervasive Computing, 11(4), pp.36-45.</a:t>
            </a:r>
            <a:endParaRPr lang="en-US" dirty="0">
              <a:cs typeface="Calibri"/>
            </a:endParaRPr>
          </a:p>
          <a:p>
            <a:endParaRPr lang="en-US" dirty="0"/>
          </a:p>
          <a:p>
            <a:r>
              <a:rPr lang="en-US" dirty="0" err="1"/>
              <a:t>Newbigin</a:t>
            </a:r>
            <a:r>
              <a:rPr lang="en-US" dirty="0"/>
              <a:t>, J. (2023) Relationship with the Digital World, British Council | Creative Economy. Available at: https://creativeconomy.britishcouncil.org/guide/relationship-digital-world/ (Accessed: March 19, 2023). </a:t>
            </a:r>
            <a:endParaRPr lang="en-US" dirty="0">
              <a:cs typeface="Calibri"/>
            </a:endParaRPr>
          </a:p>
          <a:p>
            <a:endParaRPr lang="en-US" dirty="0"/>
          </a:p>
          <a:p>
            <a:r>
              <a:rPr lang="en-US" dirty="0"/>
              <a:t>NHS choices. NHS. Available at: https://www.england.nhs.uk/digitaltechnology/ (Accessed: March 20, 2023). </a:t>
            </a:r>
            <a:endParaRPr lang="en-US" dirty="0">
              <a:cs typeface="Calibri" panose="020F0502020204030204"/>
            </a:endParaRPr>
          </a:p>
          <a:p>
            <a:endParaRPr lang="en-US" dirty="0"/>
          </a:p>
          <a:p>
            <a:r>
              <a:rPr lang="en-US" dirty="0" err="1"/>
              <a:t>Noreik</a:t>
            </a:r>
            <a:r>
              <a:rPr lang="en-US" dirty="0"/>
              <a:t>, M., Madigan, C.D., Astbury, N.M., Edwards, R.M., Galal, U., Mollison, J., </a:t>
            </a:r>
            <a:r>
              <a:rPr lang="en-US" dirty="0" err="1"/>
              <a:t>Ghebretinsea</a:t>
            </a:r>
            <a:r>
              <a:rPr lang="en-US" dirty="0"/>
              <a:t>, F. and Jebb, S.A., 2021. Testing the short‐term effectiveness of primary care referral to online weight loss </a:t>
            </a:r>
            <a:r>
              <a:rPr lang="en-US" dirty="0" err="1"/>
              <a:t>programmes</a:t>
            </a:r>
            <a:r>
              <a:rPr lang="en-US" dirty="0"/>
              <a:t>: A </a:t>
            </a:r>
            <a:r>
              <a:rPr lang="en-US" dirty="0" err="1"/>
              <a:t>randomised</a:t>
            </a:r>
            <a:r>
              <a:rPr lang="en-US" dirty="0"/>
              <a:t> controlled trial. Clinical Obesity, 11(6), p.e12482.</a:t>
            </a:r>
            <a:endParaRPr lang="en-US" dirty="0">
              <a:cs typeface="Calibri"/>
            </a:endParaRPr>
          </a:p>
          <a:p>
            <a:endParaRPr lang="en-US" dirty="0"/>
          </a:p>
          <a:p>
            <a:r>
              <a:rPr lang="en-US" dirty="0"/>
              <a:t>Pappa, G.L., Cunha, T.O., Bicalho, P.V., Ribeiro, A., Couto Silva, A.P., Meira Jr, W. and </a:t>
            </a:r>
            <a:r>
              <a:rPr lang="en-US" dirty="0" err="1"/>
              <a:t>Beleigoli</a:t>
            </a:r>
            <a:r>
              <a:rPr lang="en-US" dirty="0"/>
              <a:t>, A.M.R., 2017. Factors associated with weight change in online weight management communities: a case study in the </a:t>
            </a:r>
            <a:r>
              <a:rPr lang="en-US" dirty="0" err="1"/>
              <a:t>LoseIt</a:t>
            </a:r>
            <a:r>
              <a:rPr lang="en-US" dirty="0"/>
              <a:t> Reddit community. Journal of medical Internet research, 19(1), p.e17.</a:t>
            </a:r>
            <a:endParaRPr lang="en-US" dirty="0">
              <a:cs typeface="Calibri"/>
            </a:endParaRPr>
          </a:p>
          <a:p>
            <a:endParaRPr lang="en-US" dirty="0"/>
          </a:p>
          <a:p>
            <a:r>
              <a:rPr lang="en-US" dirty="0"/>
              <a:t>Parkinson, J., Mulcahy, R.F., Schuster, L. and </a:t>
            </a:r>
            <a:r>
              <a:rPr lang="en-US" dirty="0" err="1"/>
              <a:t>Taiminen</a:t>
            </a:r>
            <a:r>
              <a:rPr lang="en-US" dirty="0"/>
              <a:t>, H., 2019. A transformative value co-creation framework for online services. Journal of Service Theory and Practice.</a:t>
            </a:r>
            <a:endParaRPr lang="en-US" dirty="0">
              <a:cs typeface="Calibri"/>
            </a:endParaRPr>
          </a:p>
          <a:p>
            <a:endParaRPr lang="en-US" dirty="0"/>
          </a:p>
          <a:p>
            <a:r>
              <a:rPr lang="en-US" dirty="0"/>
              <a:t>Robinson, A., Husband, A.K., Slight, R.D. and Slight, S.P., 2020. Digital support for patients undergoing bariatric surgery: narrative review of the roles and challenges of online forums. JMIR perioperative medicine, 3(2), p.e17230.</a:t>
            </a:r>
            <a:endParaRPr lang="en-US" dirty="0">
              <a:cs typeface="Calibri" panose="020F0502020204030204"/>
            </a:endParaRPr>
          </a:p>
          <a:p>
            <a:endParaRPr lang="en-US" dirty="0"/>
          </a:p>
          <a:p>
            <a:r>
              <a:rPr lang="en-US" dirty="0"/>
              <a:t>Romeo, A., Edney, S., </a:t>
            </a:r>
            <a:r>
              <a:rPr lang="en-US" dirty="0" err="1"/>
              <a:t>Plotnikoff</a:t>
            </a:r>
            <a:r>
              <a:rPr lang="en-US" dirty="0"/>
              <a:t>, R., Curtis, R., Ryan, J., Sanders, I., Crozier, A. and Maher, C., 2019. Can smartphone apps increase physical activity? Systematic review and meta-analysis. Journal of medical Internet research, 21(3), p.e12053.</a:t>
            </a:r>
            <a:endParaRPr lang="en-US" dirty="0">
              <a:cs typeface="Calibri"/>
            </a:endParaRPr>
          </a:p>
          <a:p>
            <a:endParaRPr lang="en-US" dirty="0"/>
          </a:p>
          <a:p>
            <a:r>
              <a:rPr lang="en-US" dirty="0"/>
              <a:t>Serafino, P. (2019) Exploring the UK's digital divide, Exploring the UK's digital divide - Office for National Statistics. Office for National Statistics. Available at: https://www.ons.gov.uk/peoplepopulationandcommunity/householdcharacteristics/homeinternetandsocialmediausage/articles/exploringtheuksdigitaldivide/2019-03-04#introduction (Accessed: March 20, 2023). </a:t>
            </a:r>
            <a:endParaRPr lang="en-US" dirty="0">
              <a:cs typeface="Calibri" panose="020F0502020204030204"/>
            </a:endParaRPr>
          </a:p>
          <a:p>
            <a:endParaRPr lang="en-US" dirty="0"/>
          </a:p>
          <a:p>
            <a:r>
              <a:rPr lang="en-US" dirty="0"/>
              <a:t>Solberg, L.B., 2014. The benefits of online health communities. AMA Journal of Ethics, 16(4), pp.270-274.</a:t>
            </a:r>
            <a:endParaRPr lang="en-US" dirty="0">
              <a:cs typeface="Calibri" panose="020F0502020204030204"/>
            </a:endParaRPr>
          </a:p>
          <a:p>
            <a:r>
              <a:rPr lang="en-US" dirty="0"/>
              <a:t>Toon, J., Geneva, M., Sharpe, P., Lavin, J., Bennett, S. and Avery, A., 2022. Weight loss outcomes achieved by adults accessing an online </a:t>
            </a:r>
            <a:r>
              <a:rPr lang="en-US" dirty="0" err="1"/>
              <a:t>programme</a:t>
            </a:r>
            <a:r>
              <a:rPr lang="en-US" dirty="0"/>
              <a:t> offered as part of Public Health England’s ‘Better </a:t>
            </a:r>
            <a:r>
              <a:rPr lang="en-US" dirty="0" err="1"/>
              <a:t>Health’campaign</a:t>
            </a:r>
            <a:r>
              <a:rPr lang="en-US" dirty="0"/>
              <a:t>. BMC Public Health, 22(1), pp.1-7.</a:t>
            </a:r>
            <a:endParaRPr lang="en-US" dirty="0">
              <a:cs typeface="Calibri"/>
            </a:endParaRPr>
          </a:p>
          <a:p>
            <a:endParaRPr lang="en-US" dirty="0"/>
          </a:p>
          <a:p>
            <a:r>
              <a:rPr lang="en-US" dirty="0"/>
              <a:t>Touray, M.M., Cohen, D.R., Williams, S.R.P., </a:t>
            </a:r>
            <a:r>
              <a:rPr lang="en-US" dirty="0" err="1"/>
              <a:t>Alam</a:t>
            </a:r>
            <a:r>
              <a:rPr lang="en-US" dirty="0"/>
              <a:t>, M.F., Groves, S., Longo, M. and Gage, H., 2022. Overweight/obesity and time preference: evidence from a survey among adults in the UK. Obesity facts, 15(3), pp.428-441.</a:t>
            </a:r>
            <a:endParaRPr lang="en-US" dirty="0">
              <a:cs typeface="Calibri"/>
            </a:endParaRPr>
          </a:p>
          <a:p>
            <a:endParaRPr lang="en-US" dirty="0"/>
          </a:p>
          <a:p>
            <a:r>
              <a:rPr lang="en-US" dirty="0"/>
              <a:t>Villinger, K., Wahl, D.R., Boeing, H., Schupp, H.T. and Renner, B., 2019. The effectiveness of app‐based mobile interventions on nutrition </a:t>
            </a:r>
            <a:r>
              <a:rPr lang="en-US" dirty="0" err="1"/>
              <a:t>behaviours</a:t>
            </a:r>
            <a:r>
              <a:rPr lang="en-US" dirty="0"/>
              <a:t> and nutrition‐related health outcomes: A systematic review and meta‐analysis. Obesity reviews, 20(10), pp.1465-1484.</a:t>
            </a:r>
            <a:endParaRPr lang="en-US" dirty="0">
              <a:cs typeface="Calibri"/>
            </a:endParaRPr>
          </a:p>
          <a:p>
            <a:endParaRPr lang="en-US" dirty="0"/>
          </a:p>
          <a:p>
            <a:r>
              <a:rPr lang="en-US" dirty="0"/>
              <a:t>Who | world health organization (2022). Available at: https://www.who.int/docs/default-source/documents/gs4dhdaa2a9f352b0445bafbc79ca799dce4d.pdf (Accessed: March 19, 2023).  </a:t>
            </a:r>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CBC8E2FA-F442-4BA7-878C-A5D609FA2D22}" type="slidenum">
              <a:rPr lang="en-GB"/>
              <a:t>9</a:t>
            </a:fld>
            <a:endParaRPr lang="en-GB"/>
          </a:p>
        </p:txBody>
      </p:sp>
    </p:spTree>
    <p:extLst>
      <p:ext uri="{BB962C8B-B14F-4D97-AF65-F5344CB8AC3E}">
        <p14:creationId xmlns:p14="http://schemas.microsoft.com/office/powerpoint/2010/main" val="16716805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E1A06-8754-4870-9E44-E39BADAD984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527F020-BBC3-49BB-91C2-5B2CBD64B3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67C0C22-EBDA-4130-87AE-CB28BC19B077}"/>
              </a:ext>
            </a:extLst>
          </p:cNvPr>
          <p:cNvSpPr>
            <a:spLocks noGrp="1"/>
          </p:cNvSpPr>
          <p:nvPr>
            <p:ph type="dt" sz="half" idx="10"/>
          </p:nvPr>
        </p:nvSpPr>
        <p:spPr/>
        <p:txBody>
          <a:bodyPr/>
          <a:lstStyle/>
          <a:p>
            <a:fld id="{82EDB8D0-98ED-4B86-9D5F-E61ADC70144D}" type="datetimeFigureOut">
              <a:rPr lang="en-US" smtClean="0"/>
              <a:t>3/31/2023</a:t>
            </a:fld>
            <a:endParaRPr lang="en-US" dirty="0"/>
          </a:p>
        </p:txBody>
      </p:sp>
      <p:sp>
        <p:nvSpPr>
          <p:cNvPr id="5" name="Footer Placeholder 4">
            <a:extLst>
              <a:ext uri="{FF2B5EF4-FFF2-40B4-BE49-F238E27FC236}">
                <a16:creationId xmlns:a16="http://schemas.microsoft.com/office/drawing/2014/main" id="{E2A419A8-07CA-4A4C-AEC2-C40D4D50AF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FA7B86-E610-42EA-B4DC-C2F44778527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8A7BA06D-B3FF-4E91-8639-B4569AE3AA23}"/>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Arc 7">
            <a:extLst>
              <a:ext uri="{FF2B5EF4-FFF2-40B4-BE49-F238E27FC236}">
                <a16:creationId xmlns:a16="http://schemas.microsoft.com/office/drawing/2014/main" id="{2B30C86D-5A07-48BC-9C9D-6F9A2DB1E9E1}"/>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10451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FF209-11EE-4A3F-9685-A155FECD0DC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47AF11-F208-4FDA-9E19-D6CA3472134E}"/>
              </a:ext>
            </a:extLst>
          </p:cNvPr>
          <p:cNvSpPr>
            <a:spLocks noGrp="1"/>
          </p:cNvSpPr>
          <p:nvPr>
            <p:ph idx="1"/>
          </p:nvPr>
        </p:nvSpPr>
        <p:spPr>
          <a:xfrm>
            <a:off x="838200" y="1825625"/>
            <a:ext cx="10515600" cy="38597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E82FA1-02B7-467E-9F16-D178149407C5}"/>
              </a:ext>
            </a:extLst>
          </p:cNvPr>
          <p:cNvSpPr>
            <a:spLocks noGrp="1"/>
          </p:cNvSpPr>
          <p:nvPr>
            <p:ph type="dt" sz="half" idx="10"/>
          </p:nvPr>
        </p:nvSpPr>
        <p:spPr/>
        <p:txBody>
          <a:bodyPr/>
          <a:lstStyle/>
          <a:p>
            <a:fld id="{82EDB8D0-98ED-4B86-9D5F-E61ADC70144D}" type="datetimeFigureOut">
              <a:rPr lang="en-US" smtClean="0"/>
              <a:t>3/31/2023</a:t>
            </a:fld>
            <a:endParaRPr lang="en-US" dirty="0"/>
          </a:p>
        </p:txBody>
      </p:sp>
      <p:sp>
        <p:nvSpPr>
          <p:cNvPr id="5" name="Footer Placeholder 4">
            <a:extLst>
              <a:ext uri="{FF2B5EF4-FFF2-40B4-BE49-F238E27FC236}">
                <a16:creationId xmlns:a16="http://schemas.microsoft.com/office/drawing/2014/main" id="{6D389247-FB8A-4494-859B-B3754B02A5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CA5B62-3338-46A5-B381-A63B88CB0DDA}"/>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23DA7759-3209-4FE2-96D1-4EEDD81E9EA0}"/>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41460DAD-8769-4C9F-9C8C-BB0443909D76}"/>
              </a:ext>
            </a:extLst>
          </p:cNvPr>
          <p:cNvSpPr/>
          <p:nvPr/>
        </p:nvSpPr>
        <p:spPr>
          <a:xfrm flipH="1">
            <a:off x="12353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04880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C0001-5D76-45A0-A9F4-7172BDDD5D2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E1462C4-0E4B-4DB7-A8BF-FE55142760A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AA5F313-1240-47AE-A026-7F349292B5CA}"/>
              </a:ext>
            </a:extLst>
          </p:cNvPr>
          <p:cNvSpPr>
            <a:spLocks noGrp="1"/>
          </p:cNvSpPr>
          <p:nvPr>
            <p:ph type="dt" sz="half" idx="10"/>
          </p:nvPr>
        </p:nvSpPr>
        <p:spPr/>
        <p:txBody>
          <a:bodyPr/>
          <a:lstStyle/>
          <a:p>
            <a:fld id="{82EDB8D0-98ED-4B86-9D5F-E61ADC70144D}" type="datetimeFigureOut">
              <a:rPr lang="en-US" smtClean="0"/>
              <a:t>3/31/2023</a:t>
            </a:fld>
            <a:endParaRPr lang="en-US"/>
          </a:p>
        </p:txBody>
      </p:sp>
      <p:sp>
        <p:nvSpPr>
          <p:cNvPr id="5" name="Footer Placeholder 4">
            <a:extLst>
              <a:ext uri="{FF2B5EF4-FFF2-40B4-BE49-F238E27FC236}">
                <a16:creationId xmlns:a16="http://schemas.microsoft.com/office/drawing/2014/main" id="{22448158-6132-4335-B8E1-F6A8963837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94C5B6-1598-48B4-9B3A-3078FDBE90B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9" name="Freeform: Shape 8">
            <a:extLst>
              <a:ext uri="{FF2B5EF4-FFF2-40B4-BE49-F238E27FC236}">
                <a16:creationId xmlns:a16="http://schemas.microsoft.com/office/drawing/2014/main" id="{FEDBDD32-D3EE-4848-A112-BA814D4631CD}"/>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Arc 9">
            <a:extLst>
              <a:ext uri="{FF2B5EF4-FFF2-40B4-BE49-F238E27FC236}">
                <a16:creationId xmlns:a16="http://schemas.microsoft.com/office/drawing/2014/main" id="{61350361-843C-49D0-BD6A-ECDBA3842BA0}"/>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17139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BFD05-2CB2-4A7E-89E7-57615BA82B4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F9532B8-D460-476D-816F-725E8D96C0A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6F7120F-70AF-4ED5-B364-3AA55C6B44B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3D8B65F-F709-469F-9961-4D01896CAA12}"/>
              </a:ext>
            </a:extLst>
          </p:cNvPr>
          <p:cNvSpPr>
            <a:spLocks noGrp="1"/>
          </p:cNvSpPr>
          <p:nvPr>
            <p:ph type="dt" sz="half" idx="10"/>
          </p:nvPr>
        </p:nvSpPr>
        <p:spPr/>
        <p:txBody>
          <a:bodyPr/>
          <a:lstStyle/>
          <a:p>
            <a:fld id="{82EDB8D0-98ED-4B86-9D5F-E61ADC70144D}" type="datetimeFigureOut">
              <a:rPr lang="en-US" smtClean="0"/>
              <a:t>3/31/2023</a:t>
            </a:fld>
            <a:endParaRPr lang="en-US"/>
          </a:p>
        </p:txBody>
      </p:sp>
      <p:sp>
        <p:nvSpPr>
          <p:cNvPr id="6" name="Footer Placeholder 5">
            <a:extLst>
              <a:ext uri="{FF2B5EF4-FFF2-40B4-BE49-F238E27FC236}">
                <a16:creationId xmlns:a16="http://schemas.microsoft.com/office/drawing/2014/main" id="{B781C6BC-B23D-48BC-AD44-654DDB8D012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00D60B-86A1-479D-BCE8-06D2C3DBC94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B4EC5136-99DA-40B5-8F79-5C3A56D38BA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4F8FB775-26C4-41BA-837C-4478D48D215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35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2983E-E761-4429-9203-7FE8B2DB67E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1E9B7-62BE-49BA-AC6B-55250D66277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C41A3FD-B90A-4C31-BD6B-581F9E2E0E5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0D1D55-B722-4968-B171-AF3B462DDA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71085A8-02C2-4E7F-935E-5AEECBAD19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A8A5018-8A77-40E8-B159-4894ECF228B1}"/>
              </a:ext>
            </a:extLst>
          </p:cNvPr>
          <p:cNvSpPr>
            <a:spLocks noGrp="1"/>
          </p:cNvSpPr>
          <p:nvPr>
            <p:ph type="dt" sz="half" idx="10"/>
          </p:nvPr>
        </p:nvSpPr>
        <p:spPr/>
        <p:txBody>
          <a:bodyPr/>
          <a:lstStyle/>
          <a:p>
            <a:fld id="{82EDB8D0-98ED-4B86-9D5F-E61ADC70144D}" type="datetimeFigureOut">
              <a:rPr lang="en-US" smtClean="0"/>
              <a:t>3/31/2023</a:t>
            </a:fld>
            <a:endParaRPr lang="en-US"/>
          </a:p>
        </p:txBody>
      </p:sp>
      <p:sp>
        <p:nvSpPr>
          <p:cNvPr id="8" name="Footer Placeholder 7">
            <a:extLst>
              <a:ext uri="{FF2B5EF4-FFF2-40B4-BE49-F238E27FC236}">
                <a16:creationId xmlns:a16="http://schemas.microsoft.com/office/drawing/2014/main" id="{8AD79441-8908-4461-9FDD-BCE63883709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8D29F7D-B101-4950-A2C0-F350FB26D45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10" name="Freeform: Shape 9">
            <a:extLst>
              <a:ext uri="{FF2B5EF4-FFF2-40B4-BE49-F238E27FC236}">
                <a16:creationId xmlns:a16="http://schemas.microsoft.com/office/drawing/2014/main" id="{862D7398-9A79-4B24-9C7D-F0DEED57C70B}"/>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C07F28CD-1873-4E36-A064-2D25E0A8501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185433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11BF3-02E8-4EB7-818E-652B82CF2C9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54D3190-B78C-42F1-9D62-F523886BBE51}"/>
              </a:ext>
            </a:extLst>
          </p:cNvPr>
          <p:cNvSpPr>
            <a:spLocks noGrp="1"/>
          </p:cNvSpPr>
          <p:nvPr>
            <p:ph type="dt" sz="half" idx="10"/>
          </p:nvPr>
        </p:nvSpPr>
        <p:spPr/>
        <p:txBody>
          <a:bodyPr/>
          <a:lstStyle/>
          <a:p>
            <a:fld id="{82EDB8D0-98ED-4B86-9D5F-E61ADC70144D}" type="datetimeFigureOut">
              <a:rPr lang="en-US" smtClean="0"/>
              <a:t>3/31/2023</a:t>
            </a:fld>
            <a:endParaRPr lang="en-US"/>
          </a:p>
        </p:txBody>
      </p:sp>
      <p:sp>
        <p:nvSpPr>
          <p:cNvPr id="4" name="Footer Placeholder 3">
            <a:extLst>
              <a:ext uri="{FF2B5EF4-FFF2-40B4-BE49-F238E27FC236}">
                <a16:creationId xmlns:a16="http://schemas.microsoft.com/office/drawing/2014/main" id="{EA381C40-F9FC-4D58-8508-F0632DF5A01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101CBCC-4CC2-49BD-B155-01E0F4D798B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6" name="Freeform: Shape 5">
            <a:extLst>
              <a:ext uri="{FF2B5EF4-FFF2-40B4-BE49-F238E27FC236}">
                <a16:creationId xmlns:a16="http://schemas.microsoft.com/office/drawing/2014/main" id="{DC13EF9C-0B5A-4364-91AA-E5DD5B536E54}"/>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Freeform: Shape 6">
            <a:extLst>
              <a:ext uri="{FF2B5EF4-FFF2-40B4-BE49-F238E27FC236}">
                <a16:creationId xmlns:a16="http://schemas.microsoft.com/office/drawing/2014/main" id="{8F674475-6327-490A-BD7F-084F5C07F2E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68028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024287-C9B9-48AC-8E4D-A282DE2F44F5}"/>
              </a:ext>
            </a:extLst>
          </p:cNvPr>
          <p:cNvSpPr>
            <a:spLocks noGrp="1"/>
          </p:cNvSpPr>
          <p:nvPr>
            <p:ph type="dt" sz="half" idx="10"/>
          </p:nvPr>
        </p:nvSpPr>
        <p:spPr/>
        <p:txBody>
          <a:bodyPr/>
          <a:lstStyle/>
          <a:p>
            <a:fld id="{82EDB8D0-98ED-4B86-9D5F-E61ADC70144D}" type="datetimeFigureOut">
              <a:rPr lang="en-US" smtClean="0"/>
              <a:t>3/31/2023</a:t>
            </a:fld>
            <a:endParaRPr lang="en-US"/>
          </a:p>
        </p:txBody>
      </p:sp>
      <p:sp>
        <p:nvSpPr>
          <p:cNvPr id="3" name="Footer Placeholder 2">
            <a:extLst>
              <a:ext uri="{FF2B5EF4-FFF2-40B4-BE49-F238E27FC236}">
                <a16:creationId xmlns:a16="http://schemas.microsoft.com/office/drawing/2014/main" id="{2D34C9A2-75A7-4164-B3B8-E6A9D60BA0B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CBE73CE-2859-4D49-A9EC-26AF3FBDF6A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5" name="Freeform: Shape 4">
            <a:extLst>
              <a:ext uri="{FF2B5EF4-FFF2-40B4-BE49-F238E27FC236}">
                <a16:creationId xmlns:a16="http://schemas.microsoft.com/office/drawing/2014/main" id="{AA5ED585-FEBB-4DAD-84C0-97BEE6C360C3}"/>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Freeform: Shape 5">
            <a:extLst>
              <a:ext uri="{FF2B5EF4-FFF2-40B4-BE49-F238E27FC236}">
                <a16:creationId xmlns:a16="http://schemas.microsoft.com/office/drawing/2014/main" id="{EF6AC352-A720-4DB3-87CA-A33B0607CA2F}"/>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28708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FC812-4DB6-4F98-9404-29C191D3BA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2F0855E-0CD6-47DD-B648-4C84C783D7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D50082B-17D7-4D61-8AEB-81517D85D2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70783-FF31-4C4E-9196-EB169B209747}"/>
              </a:ext>
            </a:extLst>
          </p:cNvPr>
          <p:cNvSpPr>
            <a:spLocks noGrp="1"/>
          </p:cNvSpPr>
          <p:nvPr>
            <p:ph type="dt" sz="half" idx="10"/>
          </p:nvPr>
        </p:nvSpPr>
        <p:spPr/>
        <p:txBody>
          <a:bodyPr/>
          <a:lstStyle/>
          <a:p>
            <a:fld id="{82EDB8D0-98ED-4B86-9D5F-E61ADC70144D}" type="datetimeFigureOut">
              <a:rPr lang="en-US" smtClean="0"/>
              <a:t>3/31/2023</a:t>
            </a:fld>
            <a:endParaRPr lang="en-US"/>
          </a:p>
        </p:txBody>
      </p:sp>
      <p:sp>
        <p:nvSpPr>
          <p:cNvPr id="6" name="Footer Placeholder 5">
            <a:extLst>
              <a:ext uri="{FF2B5EF4-FFF2-40B4-BE49-F238E27FC236}">
                <a16:creationId xmlns:a16="http://schemas.microsoft.com/office/drawing/2014/main" id="{7D92E260-747D-40FD-A062-9DD5E6835A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7E50A0-1E05-49C5-88C9-46267751201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2C155C63-9F58-4422-B669-F9748628067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385DBA62-0EDB-47AA-86C7-90463BC9B308}"/>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696342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D7521-E43D-41D1-B458-26B20DC6DD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2472CF2-2653-4B98-A416-D7A0A860EC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6EF87F5-0B10-4AC7-9599-F088C5E796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2A07CB7-0520-4D64-B76C-C31AC557832D}"/>
              </a:ext>
            </a:extLst>
          </p:cNvPr>
          <p:cNvSpPr>
            <a:spLocks noGrp="1"/>
          </p:cNvSpPr>
          <p:nvPr>
            <p:ph type="dt" sz="half" idx="10"/>
          </p:nvPr>
        </p:nvSpPr>
        <p:spPr/>
        <p:txBody>
          <a:bodyPr/>
          <a:lstStyle/>
          <a:p>
            <a:fld id="{82EDB8D0-98ED-4B86-9D5F-E61ADC70144D}" type="datetimeFigureOut">
              <a:rPr lang="en-US" smtClean="0"/>
              <a:t>3/31/2023</a:t>
            </a:fld>
            <a:endParaRPr lang="en-US"/>
          </a:p>
        </p:txBody>
      </p:sp>
      <p:sp>
        <p:nvSpPr>
          <p:cNvPr id="6" name="Footer Placeholder 5">
            <a:extLst>
              <a:ext uri="{FF2B5EF4-FFF2-40B4-BE49-F238E27FC236}">
                <a16:creationId xmlns:a16="http://schemas.microsoft.com/office/drawing/2014/main" id="{92EEB226-AD45-45DF-AAB5-5513AE732A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E96AEB-9481-4CCE-B110-FEDD334835B8}"/>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6BA9707F-7BCE-464F-BF45-E216527084EE}"/>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BC589723-2CC8-49D1-B4E1-36FECED6A2D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108278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6E5D1-6D19-4E7F-9B4E-42326B7716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AD2A06C-F91A-4ADC-9CD2-61F0A4D7EE1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43AA9A-2280-4F63-8B3D-20742AE6901F}"/>
              </a:ext>
            </a:extLst>
          </p:cNvPr>
          <p:cNvSpPr>
            <a:spLocks noGrp="1"/>
          </p:cNvSpPr>
          <p:nvPr>
            <p:ph type="dt" sz="half" idx="10"/>
          </p:nvPr>
        </p:nvSpPr>
        <p:spPr/>
        <p:txBody>
          <a:bodyPr/>
          <a:lstStyle/>
          <a:p>
            <a:fld id="{82EDB8D0-98ED-4B86-9D5F-E61ADC70144D}" type="datetimeFigureOut">
              <a:rPr lang="en-US" smtClean="0"/>
              <a:t>3/31/2023</a:t>
            </a:fld>
            <a:endParaRPr lang="en-US"/>
          </a:p>
        </p:txBody>
      </p:sp>
      <p:sp>
        <p:nvSpPr>
          <p:cNvPr id="5" name="Footer Placeholder 4">
            <a:extLst>
              <a:ext uri="{FF2B5EF4-FFF2-40B4-BE49-F238E27FC236}">
                <a16:creationId xmlns:a16="http://schemas.microsoft.com/office/drawing/2014/main" id="{E40D986B-E58E-43B6-8A80-FFA9D8F748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140D36-2E71-4F27-967F-7A3E4C6EE19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C1609904-5327-4D2C-A445-B270A00F3B5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30FC7BEC-08C5-4D95-9C84-B48BC8AD1C9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134046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1FEA3D-0C7F-45CD-B6A0-942F707B363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E8B8A12-BCE6-4D03-A637-1DEC8924BEF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749755-9FF4-428A-AEB7-1A6477466741}"/>
              </a:ext>
            </a:extLst>
          </p:cNvPr>
          <p:cNvSpPr>
            <a:spLocks noGrp="1"/>
          </p:cNvSpPr>
          <p:nvPr>
            <p:ph type="dt" sz="half" idx="10"/>
          </p:nvPr>
        </p:nvSpPr>
        <p:spPr/>
        <p:txBody>
          <a:bodyPr/>
          <a:lstStyle/>
          <a:p>
            <a:fld id="{82EDB8D0-98ED-4B86-9D5F-E61ADC70144D}" type="datetimeFigureOut">
              <a:rPr lang="en-US" smtClean="0"/>
              <a:t>3/31/2023</a:t>
            </a:fld>
            <a:endParaRPr lang="en-US"/>
          </a:p>
        </p:txBody>
      </p:sp>
      <p:sp>
        <p:nvSpPr>
          <p:cNvPr id="5" name="Footer Placeholder 4">
            <a:extLst>
              <a:ext uri="{FF2B5EF4-FFF2-40B4-BE49-F238E27FC236}">
                <a16:creationId xmlns:a16="http://schemas.microsoft.com/office/drawing/2014/main" id="{A5141836-11E2-49FD-877D-53B74514A9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D24C42-4B05-4EEF-BE14-29041EC9C0E5}"/>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5BADDEB1-F604-408B-B02A-A2814606E6A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D8DF7987-332F-4D6C-81C3-990F39C76C96}"/>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93279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EC5685-19F1-49DA-ADE5-D5D32F1659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FFC0A4D-22A1-4554-B5DE-887974F4DF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9D5CDC-F2CE-410E-AD13-DDC235C71C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cap="none" spc="0" baseline="0">
                <a:solidFill>
                  <a:schemeClr val="tx1">
                    <a:tint val="75000"/>
                  </a:schemeClr>
                </a:solidFill>
                <a:latin typeface="+mn-lt"/>
              </a:defRPr>
            </a:lvl1pPr>
          </a:lstStyle>
          <a:p>
            <a:fld id="{82EDB8D0-98ED-4B86-9D5F-E61ADC70144D}" type="datetimeFigureOut">
              <a:rPr lang="en-US" smtClean="0"/>
              <a:pPr/>
              <a:t>3/31/2023</a:t>
            </a:fld>
            <a:endParaRPr lang="en-US" dirty="0"/>
          </a:p>
        </p:txBody>
      </p:sp>
      <p:sp>
        <p:nvSpPr>
          <p:cNvPr id="5" name="Footer Placeholder 4">
            <a:extLst>
              <a:ext uri="{FF2B5EF4-FFF2-40B4-BE49-F238E27FC236}">
                <a16:creationId xmlns:a16="http://schemas.microsoft.com/office/drawing/2014/main" id="{9340CD45-794A-4BB0-A427-0CE61AEAF4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cap="none" spc="0" baseline="0">
                <a:solidFill>
                  <a:schemeClr val="tx1">
                    <a:tint val="75000"/>
                  </a:schemeClr>
                </a:solidFill>
                <a:latin typeface="+mn-lt"/>
              </a:defRPr>
            </a:lvl1pPr>
          </a:lstStyle>
          <a:p>
            <a:endParaRPr lang="en-US"/>
          </a:p>
        </p:txBody>
      </p:sp>
      <p:sp>
        <p:nvSpPr>
          <p:cNvPr id="6" name="Slide Number Placeholder 5">
            <a:extLst>
              <a:ext uri="{FF2B5EF4-FFF2-40B4-BE49-F238E27FC236}">
                <a16:creationId xmlns:a16="http://schemas.microsoft.com/office/drawing/2014/main" id="{FCB3AB91-9588-4071-92D2-364F4A6ED0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100" cap="none" spc="0" baseline="0">
                <a:solidFill>
                  <a:schemeClr val="tx1">
                    <a:tint val="75000"/>
                  </a:schemeClr>
                </a:solidFill>
                <a:latin typeface="+mn-lt"/>
              </a:defRPr>
            </a:lvl1pPr>
          </a:lstStyle>
          <a:p>
            <a:fld id="{4854181D-6920-4594-9A5D-6CE56DC9F8B2}" type="slidenum">
              <a:rPr lang="en-US" smtClean="0"/>
              <a:pPr/>
              <a:t>‹#›</a:t>
            </a:fld>
            <a:endParaRPr lang="en-US"/>
          </a:p>
        </p:txBody>
      </p:sp>
    </p:spTree>
    <p:extLst>
      <p:ext uri="{BB962C8B-B14F-4D97-AF65-F5344CB8AC3E}">
        <p14:creationId xmlns:p14="http://schemas.microsoft.com/office/powerpoint/2010/main" val="3147036695"/>
      </p:ext>
    </p:extLst>
  </p:cSld>
  <p:clrMap bg1="lt1" tx1="dk1" bg2="lt2" tx2="dk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5.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1D7EC86-7CB9-431D-8AC3-8AAF0440B1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D4B9777F-B610-419B-9193-80306388F3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Arc">
            <a:extLst>
              <a:ext uri="{FF2B5EF4-FFF2-40B4-BE49-F238E27FC236}">
                <a16:creationId xmlns:a16="http://schemas.microsoft.com/office/drawing/2014/main" id="{311F016A-A753-449B-9EA6-322199B711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7715">
            <a:off x="1108520" y="775849"/>
            <a:ext cx="2987899" cy="2987899"/>
          </a:xfrm>
          <a:prstGeom prst="arc">
            <a:avLst>
              <a:gd name="adj1" fmla="val 16200000"/>
              <a:gd name="adj2" fmla="val 2287352"/>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p:cNvSpPr>
            <a:spLocks noGrp="1"/>
          </p:cNvSpPr>
          <p:nvPr>
            <p:ph type="ctrTitle"/>
          </p:nvPr>
        </p:nvSpPr>
        <p:spPr>
          <a:xfrm>
            <a:off x="860742" y="1124988"/>
            <a:ext cx="4425962" cy="2387600"/>
          </a:xfrm>
        </p:spPr>
        <p:txBody>
          <a:bodyPr>
            <a:normAutofit/>
          </a:bodyPr>
          <a:lstStyle/>
          <a:p>
            <a:pPr algn="l"/>
            <a:r>
              <a:rPr lang="en-GB" sz="3800" dirty="0">
                <a:cs typeface="Calibri Light"/>
              </a:rPr>
              <a:t>Using Digital Technology to Foster Community: </a:t>
            </a:r>
            <a:endParaRPr lang="en-GB" sz="3800" dirty="0"/>
          </a:p>
        </p:txBody>
      </p:sp>
      <p:sp>
        <p:nvSpPr>
          <p:cNvPr id="3" name="Subtitle 2"/>
          <p:cNvSpPr>
            <a:spLocks noGrp="1"/>
          </p:cNvSpPr>
          <p:nvPr>
            <p:ph type="subTitle" idx="1"/>
          </p:nvPr>
        </p:nvSpPr>
        <p:spPr>
          <a:xfrm>
            <a:off x="860742" y="3633691"/>
            <a:ext cx="4425962" cy="1655762"/>
          </a:xfrm>
        </p:spPr>
        <p:txBody>
          <a:bodyPr vert="horz" lIns="91440" tIns="45720" rIns="91440" bIns="45720" rtlCol="0" anchor="t">
            <a:normAutofit/>
          </a:bodyPr>
          <a:lstStyle/>
          <a:p>
            <a:pPr algn="l"/>
            <a:r>
              <a:rPr lang="en-GB" dirty="0"/>
              <a:t>An examination of how digital communities can support those living with obesity</a:t>
            </a:r>
          </a:p>
        </p:txBody>
      </p:sp>
      <p:pic>
        <p:nvPicPr>
          <p:cNvPr id="4" name="Picture 3">
            <a:extLst>
              <a:ext uri="{FF2B5EF4-FFF2-40B4-BE49-F238E27FC236}">
                <a16:creationId xmlns:a16="http://schemas.microsoft.com/office/drawing/2014/main" id="{22386B20-A439-C54A-706B-A13D679EAF89}"/>
              </a:ext>
            </a:extLst>
          </p:cNvPr>
          <p:cNvPicPr>
            <a:picLocks noChangeAspect="1"/>
          </p:cNvPicPr>
          <p:nvPr/>
        </p:nvPicPr>
        <p:blipFill rotWithShape="1">
          <a:blip r:embed="rId2"/>
          <a:srcRect l="25995" r="26917" b="-4"/>
          <a:stretch/>
        </p:blipFill>
        <p:spPr>
          <a:xfrm>
            <a:off x="5733768" y="-1"/>
            <a:ext cx="6458232" cy="6858001"/>
          </a:xfrm>
          <a:custGeom>
            <a:avLst/>
            <a:gdLst/>
            <a:ahLst/>
            <a:cxnLst/>
            <a:rect l="l" t="t" r="r" b="b"/>
            <a:pathLst>
              <a:path w="6458232" h="6858001">
                <a:moveTo>
                  <a:pt x="2209000" y="0"/>
                </a:moveTo>
                <a:lnTo>
                  <a:pt x="6458232" y="0"/>
                </a:lnTo>
                <a:lnTo>
                  <a:pt x="6458232" y="6858001"/>
                </a:lnTo>
                <a:lnTo>
                  <a:pt x="651045" y="6858001"/>
                </a:lnTo>
                <a:lnTo>
                  <a:pt x="635146" y="6830200"/>
                </a:lnTo>
                <a:cubicBezTo>
                  <a:pt x="230085" y="6080469"/>
                  <a:pt x="0" y="5221296"/>
                  <a:pt x="0" y="4308089"/>
                </a:cubicBezTo>
                <a:cubicBezTo>
                  <a:pt x="0" y="2572997"/>
                  <a:pt x="830606" y="1032965"/>
                  <a:pt x="2113832" y="68046"/>
                </a:cubicBezTo>
                <a:close/>
              </a:path>
            </a:pathLst>
          </a:custGeom>
        </p:spPr>
      </p:pic>
      <p:sp>
        <p:nvSpPr>
          <p:cNvPr id="15" name="!!Rectangle">
            <a:extLst>
              <a:ext uri="{FF2B5EF4-FFF2-40B4-BE49-F238E27FC236}">
                <a16:creationId xmlns:a16="http://schemas.microsoft.com/office/drawing/2014/main" id="{95106A28-883A-4993-BF9E-C403B81A8D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94269" y="4274457"/>
            <a:ext cx="825256" cy="825256"/>
          </a:xfrm>
          <a:prstGeom prst="rect">
            <a:avLst/>
          </a:prstGeom>
          <a:noFill/>
          <a:ln w="127000">
            <a:solidFill>
              <a:schemeClr val="accent6"/>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7" name="!!Oval">
            <a:extLst>
              <a:ext uri="{FF2B5EF4-FFF2-40B4-BE49-F238E27FC236}">
                <a16:creationId xmlns:a16="http://schemas.microsoft.com/office/drawing/2014/main" id="{F5AE4E4F-9F4C-43ED-8299-9BD63B74E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742" y="5649686"/>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A5B0979-D8B9-6F34-6DAE-3D2597E6575B}"/>
              </a:ext>
            </a:extLst>
          </p:cNvPr>
          <p:cNvSpPr>
            <a:spLocks noGrp="1"/>
          </p:cNvSpPr>
          <p:nvPr>
            <p:ph type="title"/>
          </p:nvPr>
        </p:nvSpPr>
        <p:spPr>
          <a:xfrm>
            <a:off x="686834" y="1153572"/>
            <a:ext cx="3200400" cy="4461163"/>
          </a:xfrm>
        </p:spPr>
        <p:txBody>
          <a:bodyPr>
            <a:normAutofit/>
          </a:bodyPr>
          <a:lstStyle/>
          <a:p>
            <a:r>
              <a:rPr lang="en-GB" dirty="0">
                <a:solidFill>
                  <a:srgbClr val="FFFFFF"/>
                </a:solidFill>
              </a:rPr>
              <a:t>What is the Digital Era?</a:t>
            </a:r>
          </a:p>
        </p:txBody>
      </p:sp>
      <p:sp>
        <p:nvSpPr>
          <p:cNvPr id="3" name="Content Placeholder 2">
            <a:extLst>
              <a:ext uri="{FF2B5EF4-FFF2-40B4-BE49-F238E27FC236}">
                <a16:creationId xmlns:a16="http://schemas.microsoft.com/office/drawing/2014/main" id="{00D326A8-81D7-6F3D-5B41-E00ED4EB2A5B}"/>
              </a:ext>
            </a:extLst>
          </p:cNvPr>
          <p:cNvSpPr>
            <a:spLocks noGrp="1"/>
          </p:cNvSpPr>
          <p:nvPr>
            <p:ph idx="1"/>
          </p:nvPr>
        </p:nvSpPr>
        <p:spPr>
          <a:xfrm>
            <a:off x="4447308" y="4056287"/>
            <a:ext cx="6906491" cy="2120676"/>
          </a:xfrm>
        </p:spPr>
        <p:txBody>
          <a:bodyPr anchor="ctr">
            <a:normAutofit/>
          </a:bodyPr>
          <a:lstStyle/>
          <a:p>
            <a:r>
              <a:rPr lang="en-GB" dirty="0"/>
              <a:t>Cambridge Dictionary (2023.)</a:t>
            </a:r>
            <a:endParaRPr lang="en-US"/>
          </a:p>
          <a:p>
            <a:r>
              <a:rPr lang="en-GB" dirty="0"/>
              <a:t>NHS (2019.)</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11724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7DC7BE8-BBFC-75B3-7FC7-23C400DBE339}"/>
              </a:ext>
            </a:extLst>
          </p:cNvPr>
          <p:cNvSpPr>
            <a:spLocks noGrp="1"/>
          </p:cNvSpPr>
          <p:nvPr>
            <p:ph type="title"/>
          </p:nvPr>
        </p:nvSpPr>
        <p:spPr>
          <a:xfrm>
            <a:off x="838200" y="365125"/>
            <a:ext cx="5558489" cy="1325563"/>
          </a:xfrm>
        </p:spPr>
        <p:txBody>
          <a:bodyPr>
            <a:normAutofit/>
          </a:bodyPr>
          <a:lstStyle/>
          <a:p>
            <a:r>
              <a:rPr lang="en-GB" dirty="0"/>
              <a:t>What is a Community?</a:t>
            </a:r>
          </a:p>
        </p:txBody>
      </p:sp>
      <p:sp>
        <p:nvSpPr>
          <p:cNvPr id="26"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3" descr="A picture containing person, people, group&#10;&#10;Description automatically generated">
            <a:extLst>
              <a:ext uri="{FF2B5EF4-FFF2-40B4-BE49-F238E27FC236}">
                <a16:creationId xmlns:a16="http://schemas.microsoft.com/office/drawing/2014/main" id="{CEF9C4CA-CBDC-DFAF-23E4-95E77E537DEF}"/>
              </a:ext>
            </a:extLst>
          </p:cNvPr>
          <p:cNvPicPr>
            <a:picLocks noGrp="1" noChangeAspect="1"/>
          </p:cNvPicPr>
          <p:nvPr>
            <p:ph idx="1"/>
          </p:nvPr>
        </p:nvPicPr>
        <p:blipFill>
          <a:blip r:embed="rId2"/>
          <a:stretch>
            <a:fillRect/>
          </a:stretch>
        </p:blipFill>
        <p:spPr>
          <a:xfrm>
            <a:off x="635044" y="2127550"/>
            <a:ext cx="5677253" cy="3042998"/>
          </a:xfrm>
        </p:spPr>
      </p:pic>
      <p:sp>
        <p:nvSpPr>
          <p:cNvPr id="28"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9"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31"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32"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9321E717-BF4B-7835-5412-2528CA1A52E6}"/>
              </a:ext>
            </a:extLst>
          </p:cNvPr>
          <p:cNvSpPr txBox="1"/>
          <p:nvPr/>
        </p:nvSpPr>
        <p:spPr>
          <a:xfrm>
            <a:off x="4457700" y="5257800"/>
            <a:ext cx="25527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NHS, 2022</a:t>
            </a:r>
          </a:p>
        </p:txBody>
      </p:sp>
    </p:spTree>
    <p:extLst>
      <p:ext uri="{BB962C8B-B14F-4D97-AF65-F5344CB8AC3E}">
        <p14:creationId xmlns:p14="http://schemas.microsoft.com/office/powerpoint/2010/main" val="32771332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45D489D-16E1-484D-867B-144368D74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49A496F5-B01E-4BF8-9D1E-C4E53B6F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2257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Arc 12">
            <a:extLst>
              <a:ext uri="{FF2B5EF4-FFF2-40B4-BE49-F238E27FC236}">
                <a16:creationId xmlns:a16="http://schemas.microsoft.com/office/drawing/2014/main" id="{6E895C8D-1379-40B8-8B1B-B6F5AEAF0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2906963" y="1348064"/>
            <a:ext cx="2987899" cy="2987899"/>
          </a:xfrm>
          <a:prstGeom prst="arc">
            <a:avLst>
              <a:gd name="adj1" fmla="val 14612914"/>
              <a:gd name="adj2" fmla="val 0"/>
            </a:avLst>
          </a:prstGeom>
          <a:ln w="127000" cap="rnd">
            <a:solidFill>
              <a:schemeClr val="accent2">
                <a:lumMod val="7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06E8EC6-EFB4-2CDD-0E76-FAF512773D60}"/>
              </a:ext>
            </a:extLst>
          </p:cNvPr>
          <p:cNvSpPr>
            <a:spLocks noGrp="1"/>
          </p:cNvSpPr>
          <p:nvPr>
            <p:ph type="title"/>
          </p:nvPr>
        </p:nvSpPr>
        <p:spPr>
          <a:xfrm>
            <a:off x="838200" y="643467"/>
            <a:ext cx="2951205" cy="5571066"/>
          </a:xfrm>
        </p:spPr>
        <p:txBody>
          <a:bodyPr>
            <a:normAutofit/>
          </a:bodyPr>
          <a:lstStyle/>
          <a:p>
            <a:r>
              <a:rPr lang="en-GB" sz="2700">
                <a:solidFill>
                  <a:srgbClr val="FFFFFF"/>
                </a:solidFill>
              </a:rPr>
              <a:t>What are the Advantages and Disadvantages?</a:t>
            </a:r>
          </a:p>
        </p:txBody>
      </p:sp>
      <p:graphicFrame>
        <p:nvGraphicFramePr>
          <p:cNvPr id="5" name="Content Placeholder 2">
            <a:extLst>
              <a:ext uri="{FF2B5EF4-FFF2-40B4-BE49-F238E27FC236}">
                <a16:creationId xmlns:a16="http://schemas.microsoft.com/office/drawing/2014/main" id="{68C8EB43-015D-A50A-334C-EEA64F5A4CC5}"/>
              </a:ext>
            </a:extLst>
          </p:cNvPr>
          <p:cNvGraphicFramePr>
            <a:graphicFrameLocks noGrp="1"/>
          </p:cNvGraphicFramePr>
          <p:nvPr>
            <p:ph idx="1"/>
            <p:extLst>
              <p:ext uri="{D42A27DB-BD31-4B8C-83A1-F6EECF244321}">
                <p14:modId xmlns:p14="http://schemas.microsoft.com/office/powerpoint/2010/main" val="3714119815"/>
              </p:ext>
            </p:extLst>
          </p:nvPr>
        </p:nvGraphicFramePr>
        <p:xfrm>
          <a:off x="5237018" y="653693"/>
          <a:ext cx="6303729" cy="55608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817204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57EA7-1F15-5623-F385-8034EC4154B6}"/>
              </a:ext>
            </a:extLst>
          </p:cNvPr>
          <p:cNvSpPr>
            <a:spLocks noGrp="1"/>
          </p:cNvSpPr>
          <p:nvPr>
            <p:ph type="title"/>
          </p:nvPr>
        </p:nvSpPr>
        <p:spPr/>
        <p:txBody>
          <a:bodyPr/>
          <a:lstStyle/>
          <a:p>
            <a:r>
              <a:rPr lang="en-GB" dirty="0"/>
              <a:t>What is Obesity?</a:t>
            </a:r>
          </a:p>
        </p:txBody>
      </p:sp>
      <p:sp>
        <p:nvSpPr>
          <p:cNvPr id="3" name="Content Placeholder 2">
            <a:extLst>
              <a:ext uri="{FF2B5EF4-FFF2-40B4-BE49-F238E27FC236}">
                <a16:creationId xmlns:a16="http://schemas.microsoft.com/office/drawing/2014/main" id="{D137D005-060A-5FDC-F774-A76A43D689C7}"/>
              </a:ext>
            </a:extLst>
          </p:cNvPr>
          <p:cNvSpPr>
            <a:spLocks noGrp="1"/>
          </p:cNvSpPr>
          <p:nvPr>
            <p:ph idx="1"/>
          </p:nvPr>
        </p:nvSpPr>
        <p:spPr/>
        <p:txBody>
          <a:bodyPr vert="horz" lIns="91440" tIns="45720" rIns="91440" bIns="45720" rtlCol="0" anchor="t">
            <a:normAutofit/>
          </a:bodyPr>
          <a:lstStyle/>
          <a:p>
            <a:r>
              <a:rPr lang="en-GB" dirty="0"/>
              <a:t>Government (2022)</a:t>
            </a:r>
          </a:p>
          <a:p>
            <a:r>
              <a:rPr lang="en-GB" dirty="0"/>
              <a:t>NHS (2022)</a:t>
            </a:r>
          </a:p>
        </p:txBody>
      </p:sp>
      <p:pic>
        <p:nvPicPr>
          <p:cNvPr id="4" name="Picture 4" descr="Logo, company name&#10;&#10;Description automatically generated">
            <a:extLst>
              <a:ext uri="{FF2B5EF4-FFF2-40B4-BE49-F238E27FC236}">
                <a16:creationId xmlns:a16="http://schemas.microsoft.com/office/drawing/2014/main" id="{CBFC4C67-A274-C43D-13B4-BCBF1C32BC4F}"/>
              </a:ext>
            </a:extLst>
          </p:cNvPr>
          <p:cNvPicPr>
            <a:picLocks noChangeAspect="1"/>
          </p:cNvPicPr>
          <p:nvPr/>
        </p:nvPicPr>
        <p:blipFill>
          <a:blip r:embed="rId3"/>
          <a:stretch>
            <a:fillRect/>
          </a:stretch>
        </p:blipFill>
        <p:spPr>
          <a:xfrm>
            <a:off x="6346077" y="920961"/>
            <a:ext cx="3755545" cy="5303627"/>
          </a:xfrm>
          <a:prstGeom prst="rect">
            <a:avLst/>
          </a:prstGeom>
        </p:spPr>
      </p:pic>
      <p:sp>
        <p:nvSpPr>
          <p:cNvPr id="5" name="TextBox 4">
            <a:extLst>
              <a:ext uri="{FF2B5EF4-FFF2-40B4-BE49-F238E27FC236}">
                <a16:creationId xmlns:a16="http://schemas.microsoft.com/office/drawing/2014/main" id="{41971BDC-5EAC-B7C3-C3A0-B3DF7D41E74C}"/>
              </a:ext>
            </a:extLst>
          </p:cNvPr>
          <p:cNvSpPr txBox="1"/>
          <p:nvPr/>
        </p:nvSpPr>
        <p:spPr>
          <a:xfrm>
            <a:off x="7353300" y="6134100"/>
            <a:ext cx="2362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GB" dirty="0"/>
              <a:t>Public Health Wales(2018)</a:t>
            </a:r>
            <a:endParaRPr lang="en-US" dirty="0"/>
          </a:p>
        </p:txBody>
      </p:sp>
    </p:spTree>
    <p:extLst>
      <p:ext uri="{BB962C8B-B14F-4D97-AF65-F5344CB8AC3E}">
        <p14:creationId xmlns:p14="http://schemas.microsoft.com/office/powerpoint/2010/main" val="10488699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92FEB64-6EEA-4759-B4A4-BD2C1E66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7393" y="847600"/>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A8BFF21-7B14-F0DD-C34C-0F8DA495FE95}"/>
              </a:ext>
            </a:extLst>
          </p:cNvPr>
          <p:cNvSpPr>
            <a:spLocks noGrp="1"/>
          </p:cNvSpPr>
          <p:nvPr>
            <p:ph type="title"/>
          </p:nvPr>
        </p:nvSpPr>
        <p:spPr>
          <a:xfrm>
            <a:off x="1389278" y="1233241"/>
            <a:ext cx="3240506" cy="4064628"/>
          </a:xfrm>
        </p:spPr>
        <p:txBody>
          <a:bodyPr>
            <a:normAutofit/>
          </a:bodyPr>
          <a:lstStyle/>
          <a:p>
            <a:r>
              <a:rPr lang="en-GB" dirty="0">
                <a:solidFill>
                  <a:srgbClr val="FFFFFF"/>
                </a:solidFill>
              </a:rPr>
              <a:t>How can Digital Communities help those with Obesity?</a:t>
            </a: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AFE4F036-588B-3F35-8522-F8D9C7D3B630}"/>
              </a:ext>
            </a:extLst>
          </p:cNvPr>
          <p:cNvSpPr>
            <a:spLocks noGrp="1"/>
          </p:cNvSpPr>
          <p:nvPr>
            <p:ph idx="1"/>
          </p:nvPr>
        </p:nvSpPr>
        <p:spPr>
          <a:xfrm>
            <a:off x="6096000" y="820880"/>
            <a:ext cx="5257799" cy="4889350"/>
          </a:xfrm>
        </p:spPr>
        <p:txBody>
          <a:bodyPr anchor="t">
            <a:normAutofit fontScale="92500" lnSpcReduction="10000"/>
          </a:bodyPr>
          <a:lstStyle/>
          <a:p>
            <a:r>
              <a:rPr lang="en-GB" dirty="0"/>
              <a:t>Cooper et. Al (2018)</a:t>
            </a:r>
            <a:endParaRPr lang="en-US" dirty="0"/>
          </a:p>
          <a:p>
            <a:r>
              <a:rPr lang="en-GB" dirty="0"/>
              <a:t>Toon et. Al (2019)</a:t>
            </a:r>
          </a:p>
          <a:p>
            <a:r>
              <a:rPr lang="en-GB" dirty="0"/>
              <a:t>Flint (2023)</a:t>
            </a:r>
          </a:p>
          <a:p>
            <a:r>
              <a:rPr lang="en-GB" dirty="0"/>
              <a:t>Touray et al (2022)</a:t>
            </a:r>
          </a:p>
          <a:p>
            <a:r>
              <a:rPr lang="en-GB" dirty="0"/>
              <a:t>Faraj et. Al (2015)</a:t>
            </a:r>
          </a:p>
          <a:p>
            <a:r>
              <a:rPr lang="en-GB" dirty="0" err="1"/>
              <a:t>Noreik</a:t>
            </a:r>
            <a:r>
              <a:rPr lang="en-GB" dirty="0"/>
              <a:t> et. al (2021)</a:t>
            </a:r>
          </a:p>
          <a:p>
            <a:r>
              <a:rPr lang="en-GB" dirty="0"/>
              <a:t>Crilly (2022)</a:t>
            </a:r>
          </a:p>
          <a:p>
            <a:r>
              <a:rPr lang="en-GB" dirty="0"/>
              <a:t>Bristish Nutrition Foundation (2019)</a:t>
            </a:r>
          </a:p>
          <a:p>
            <a:r>
              <a:rPr lang="en-GB" dirty="0"/>
              <a:t>Pappa et. Al (2017)</a:t>
            </a:r>
          </a:p>
          <a:p>
            <a:r>
              <a:rPr lang="en-GB" dirty="0"/>
              <a:t>Romeo et. Al (2019)</a:t>
            </a:r>
          </a:p>
          <a:p>
            <a:r>
              <a:rPr lang="en-GB" dirty="0" err="1"/>
              <a:t>Villniger</a:t>
            </a:r>
            <a:r>
              <a:rPr lang="en-GB" dirty="0"/>
              <a:t> et al (2019)</a:t>
            </a:r>
          </a:p>
          <a:p>
            <a:r>
              <a:rPr lang="en-GB" dirty="0"/>
              <a:t>Robinson et al (2020)</a:t>
            </a:r>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0505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990578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8F22237-0573-FDE8-0AB2-0227B6AD764C}"/>
              </a:ext>
            </a:extLst>
          </p:cNvPr>
          <p:cNvSpPr>
            <a:spLocks noGrp="1"/>
          </p:cNvSpPr>
          <p:nvPr>
            <p:ph type="title"/>
          </p:nvPr>
        </p:nvSpPr>
        <p:spPr>
          <a:xfrm>
            <a:off x="686834" y="1153572"/>
            <a:ext cx="3200400" cy="4461163"/>
          </a:xfrm>
        </p:spPr>
        <p:txBody>
          <a:bodyPr>
            <a:normAutofit/>
          </a:bodyPr>
          <a:lstStyle/>
          <a:p>
            <a:r>
              <a:rPr lang="en-GB" dirty="0">
                <a:solidFill>
                  <a:srgbClr val="FFFFFF"/>
                </a:solidFill>
              </a:rPr>
              <a:t>Personal Experience with Online Communities </a:t>
            </a:r>
          </a:p>
        </p:txBody>
      </p:sp>
      <p:sp>
        <p:nvSpPr>
          <p:cNvPr id="3" name="Content Placeholder 2">
            <a:extLst>
              <a:ext uri="{FF2B5EF4-FFF2-40B4-BE49-F238E27FC236}">
                <a16:creationId xmlns:a16="http://schemas.microsoft.com/office/drawing/2014/main" id="{134C2597-2939-C282-F1B6-F814E7F41561}"/>
              </a:ext>
            </a:extLst>
          </p:cNvPr>
          <p:cNvSpPr>
            <a:spLocks noGrp="1"/>
          </p:cNvSpPr>
          <p:nvPr>
            <p:ph idx="1"/>
          </p:nvPr>
        </p:nvSpPr>
        <p:spPr>
          <a:xfrm>
            <a:off x="4447308" y="591344"/>
            <a:ext cx="6906491" cy="5585619"/>
          </a:xfrm>
        </p:spPr>
        <p:txBody>
          <a:bodyPr anchor="ctr">
            <a:normAutofit/>
          </a:bodyPr>
          <a:lstStyle/>
          <a:p>
            <a:r>
              <a:rPr lang="en-GB" dirty="0"/>
              <a:t>Parkison et. Al (2019)</a:t>
            </a:r>
          </a:p>
          <a:p>
            <a:r>
              <a:rPr lang="en-GB" dirty="0" err="1"/>
              <a:t>Beleigoli</a:t>
            </a:r>
            <a:r>
              <a:rPr lang="en-GB" dirty="0"/>
              <a:t> (2019)</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0954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8A7BA06D-B3FF-4E91-8639-B4569AE3A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ahLst/>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Arc 9">
            <a:extLst>
              <a:ext uri="{FF2B5EF4-FFF2-40B4-BE49-F238E27FC236}">
                <a16:creationId xmlns:a16="http://schemas.microsoft.com/office/drawing/2014/main" id="{2B30C86D-5A07-48BC-9C9D-6F9A2DB1E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useBgFill="1">
        <p:nvSpPr>
          <p:cNvPr id="12" name="Rectangle 11">
            <a:extLst>
              <a:ext uri="{FF2B5EF4-FFF2-40B4-BE49-F238E27FC236}">
                <a16:creationId xmlns:a16="http://schemas.microsoft.com/office/drawing/2014/main" id="{D278ADA9-6383-4BDD-80D2-8899A40268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484B7147-B0F6-40ED-B5A2-FF72BC8198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B36D2DE0-0628-4A9A-A59D-7BA8B5EB3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48E405C9-94BE-41DA-928C-DEC9A8550E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15929" y="148929"/>
            <a:ext cx="6560142" cy="65601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DD4D3E6-9892-2510-3CE0-ADB43E453B33}"/>
              </a:ext>
            </a:extLst>
          </p:cNvPr>
          <p:cNvSpPr>
            <a:spLocks noGrp="1"/>
          </p:cNvSpPr>
          <p:nvPr>
            <p:ph type="title"/>
          </p:nvPr>
        </p:nvSpPr>
        <p:spPr>
          <a:xfrm>
            <a:off x="3315031" y="1380754"/>
            <a:ext cx="5561938" cy="2513516"/>
          </a:xfrm>
        </p:spPr>
        <p:txBody>
          <a:bodyPr vert="horz" lIns="91440" tIns="45720" rIns="91440" bIns="45720" rtlCol="0" anchor="b">
            <a:normAutofit/>
          </a:bodyPr>
          <a:lstStyle/>
          <a:p>
            <a:pPr algn="ctr"/>
            <a:r>
              <a:rPr lang="en-US" sz="6000" dirty="0"/>
              <a:t>Conclusions</a:t>
            </a:r>
            <a:endParaRPr lang="en-US" sz="6000" kern="1200" dirty="0">
              <a:solidFill>
                <a:schemeClr val="tx1"/>
              </a:solidFill>
              <a:latin typeface="+mj-lt"/>
              <a:ea typeface="+mj-ea"/>
              <a:cs typeface="+mj-cs"/>
            </a:endParaRPr>
          </a:p>
        </p:txBody>
      </p:sp>
      <p:sp>
        <p:nvSpPr>
          <p:cNvPr id="20" name="Arc 19">
            <a:extLst>
              <a:ext uri="{FF2B5EF4-FFF2-40B4-BE49-F238E27FC236}">
                <a16:creationId xmlns:a16="http://schemas.microsoft.com/office/drawing/2014/main" id="{D2091A72-D5BB-42AC-8FD3-F7747D9086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9222429" flipV="1">
            <a:off x="2494119" y="6170"/>
            <a:ext cx="6816262" cy="6816262"/>
          </a:xfrm>
          <a:prstGeom prst="arc">
            <a:avLst>
              <a:gd name="adj1" fmla="val 16200000"/>
              <a:gd name="adj2" fmla="val 20093138"/>
            </a:avLst>
          </a:prstGeom>
          <a:ln w="127000" cap="rnd">
            <a:solidFill>
              <a:schemeClr val="accent2">
                <a:lumMod val="75000"/>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Oval 21">
            <a:extLst>
              <a:ext uri="{FF2B5EF4-FFF2-40B4-BE49-F238E27FC236}">
                <a16:creationId xmlns:a16="http://schemas.microsoft.com/office/drawing/2014/main" id="{6ED12BFC-A737-46AF-8411-481112D54B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0995" y="5310973"/>
            <a:ext cx="705948" cy="686798"/>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60969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8A7BA06D-B3FF-4E91-8639-B4569AE3A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ahLst/>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Arc 11">
            <a:extLst>
              <a:ext uri="{FF2B5EF4-FFF2-40B4-BE49-F238E27FC236}">
                <a16:creationId xmlns:a16="http://schemas.microsoft.com/office/drawing/2014/main" id="{2B30C86D-5A07-48BC-9C9D-6F9A2DB1E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useBgFill="1">
        <p:nvSpPr>
          <p:cNvPr id="14" name="Rectangle 13">
            <a:extLst>
              <a:ext uri="{FF2B5EF4-FFF2-40B4-BE49-F238E27FC236}">
                <a16:creationId xmlns:a16="http://schemas.microsoft.com/office/drawing/2014/main" id="{8930EBA3-4D2E-42E8-B828-834555328D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Arc 15">
            <a:extLst>
              <a:ext uri="{FF2B5EF4-FFF2-40B4-BE49-F238E27FC236}">
                <a16:creationId xmlns:a16="http://schemas.microsoft.com/office/drawing/2014/main" id="{E58B2195-5055-402F-A3E7-53FF0E498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25836" y="775849"/>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EE9E7A6-2AB1-7407-AD84-A67E44CCFDEC}"/>
              </a:ext>
            </a:extLst>
          </p:cNvPr>
          <p:cNvSpPr>
            <a:spLocks noGrp="1"/>
          </p:cNvSpPr>
          <p:nvPr>
            <p:ph type="title"/>
          </p:nvPr>
        </p:nvSpPr>
        <p:spPr>
          <a:xfrm>
            <a:off x="6417732" y="957715"/>
            <a:ext cx="5130798" cy="2750419"/>
          </a:xfrm>
        </p:spPr>
        <p:txBody>
          <a:bodyPr vert="horz" lIns="91440" tIns="45720" rIns="91440" bIns="45720" rtlCol="0" anchor="b">
            <a:normAutofit/>
          </a:bodyPr>
          <a:lstStyle/>
          <a:p>
            <a:pPr algn="ctr"/>
            <a:r>
              <a:rPr lang="en-US" sz="6000" kern="1200">
                <a:solidFill>
                  <a:schemeClr val="tx1"/>
                </a:solidFill>
                <a:latin typeface="+mj-lt"/>
                <a:ea typeface="+mj-ea"/>
                <a:cs typeface="+mj-cs"/>
              </a:rPr>
              <a:t>References </a:t>
            </a:r>
          </a:p>
        </p:txBody>
      </p:sp>
      <p:pic>
        <p:nvPicPr>
          <p:cNvPr id="7" name="Graphic 6" descr="Books">
            <a:extLst>
              <a:ext uri="{FF2B5EF4-FFF2-40B4-BE49-F238E27FC236}">
                <a16:creationId xmlns:a16="http://schemas.microsoft.com/office/drawing/2014/main" id="{066AFDED-83EC-A73E-E516-AEA5B718CC1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0" y="503808"/>
            <a:ext cx="5850384" cy="5850384"/>
          </a:xfrm>
          <a:custGeom>
            <a:avLst/>
            <a:gdLst/>
            <a:ahLst/>
            <a:cxnLst/>
            <a:rect l="l" t="t" r="r" b="b"/>
            <a:pathLst>
              <a:path w="6094252" h="6857998">
                <a:moveTo>
                  <a:pt x="0" y="0"/>
                </a:moveTo>
                <a:lnTo>
                  <a:pt x="5898122" y="0"/>
                </a:lnTo>
                <a:cubicBezTo>
                  <a:pt x="6006442" y="0"/>
                  <a:pt x="6094252" y="87810"/>
                  <a:pt x="6094252" y="196130"/>
                </a:cubicBezTo>
                <a:lnTo>
                  <a:pt x="6094252" y="6661869"/>
                </a:lnTo>
                <a:cubicBezTo>
                  <a:pt x="6094252" y="6756649"/>
                  <a:pt x="6027023" y="6835726"/>
                  <a:pt x="5937649" y="6854015"/>
                </a:cubicBezTo>
                <a:lnTo>
                  <a:pt x="5898132" y="6857998"/>
                </a:lnTo>
                <a:lnTo>
                  <a:pt x="0" y="6857998"/>
                </a:lnTo>
                <a:close/>
              </a:path>
            </a:pathLst>
          </a:custGeom>
        </p:spPr>
      </p:pic>
      <p:sp>
        <p:nvSpPr>
          <p:cNvPr id="18" name="Oval 17">
            <a:extLst>
              <a:ext uri="{FF2B5EF4-FFF2-40B4-BE49-F238E27FC236}">
                <a16:creationId xmlns:a16="http://schemas.microsoft.com/office/drawing/2014/main" id="{528AA953-F4F9-4DC5-97C7-491F4AF937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97079" y="5607717"/>
            <a:ext cx="513442" cy="49951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8016233"/>
      </p:ext>
    </p:extLst>
  </p:cSld>
  <p:clrMapOvr>
    <a:masterClrMapping/>
  </p:clrMapOvr>
</p:sld>
</file>

<file path=ppt/theme/theme1.xml><?xml version="1.0" encoding="utf-8"?>
<a:theme xmlns:a="http://schemas.openxmlformats.org/drawingml/2006/main" name="ShapesVTI">
  <a:themeElements>
    <a:clrScheme name="Office Theme">
      <a:dk1>
        <a:srgbClr val="000000"/>
      </a:dk1>
      <a:lt1>
        <a:srgbClr val="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Festival">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hapesVTI" id="{C78D20FD-A872-4243-8597-B534C62538FF}" vid="{7CAFCCF9-7834-41D6-B6AB-7D225A18A4E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9</Slides>
  <Notes>7</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ShapesVTI</vt:lpstr>
      <vt:lpstr>Using Digital Technology to Foster Community: </vt:lpstr>
      <vt:lpstr>What is the Digital Era?</vt:lpstr>
      <vt:lpstr>What is a Community?</vt:lpstr>
      <vt:lpstr>What are the Advantages and Disadvantages?</vt:lpstr>
      <vt:lpstr>What is Obesity?</vt:lpstr>
      <vt:lpstr>How can Digital Communities help those with Obesity?</vt:lpstr>
      <vt:lpstr>Personal Experience with Online Communities </vt:lpstr>
      <vt:lpstr>Conclusions</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172</cp:revision>
  <dcterms:created xsi:type="dcterms:W3CDTF">2023-03-31T16:19:07Z</dcterms:created>
  <dcterms:modified xsi:type="dcterms:W3CDTF">2023-03-31T21:33:06Z</dcterms:modified>
</cp:coreProperties>
</file>