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g"/>
  <Default Extension="png" ContentType="image/png"/>
  <Default Extension="bmp" ContentType="image/bmp"/>
  <Default Extension="gif" ContentType="image/gif"/>
  <Default Extension="tif" ContentType="image/tif"/>
  <Default Extension="pdf" ContentType="application/pdf"/>
  <Default Extension="mov" ContentType="application/movie"/>
  <Default Extension="vml" ContentType="application/vnd.openxmlformats-officedocument.vmlDrawing"/>
  <Default Extension="xlsx" ContentType="application/vnd.openxmlformats-officedocument.spreadsheetml.sheet"/>
  <Override PartName="/docProps/core.xml" ContentType="application/vnd.openxmlformats-package.core-properties+xml"/>
  <Override PartName="/docProps/app.xml" ContentType="application/vnd.openxmlformats-officedocument.extended-properties+xml"/>
  <Override PartName="/ppt/presentation.xml" ContentType="application/vnd.openxmlformats-officedocument.presentationml.presentation.main+xml"/>
  <Override PartName="/ppt/presProps.xml" ContentType="application/vnd.openxmlformats-officedocument.presentationml.presProps+xml"/>
  <Override PartName="/ppt/viewProps.xml" ContentType="application/vnd.openxmlformats-officedocument.presentationml.viewProps+xml"/>
  <Override PartName="/ppt/commentAuthors.xml" ContentType="application/vnd.openxmlformats-officedocument.presentationml.commentAuthors+xml"/>
  <Override PartName="/ppt/tableStyles.xml" ContentType="application/vnd.openxmlformats-officedocument.presentationml.tableStyles+xml"/>
  <Override PartName="/ppt/slideMasters/slideMaster1.xml" ContentType="application/vnd.openxmlformats-officedocument.presentationml.slideMaster+xml"/>
  <Override PartName="/ppt/theme/theme1.xml" ContentType="application/vnd.openxmlformats-officedocument.theme+xml"/>
  <Override PartName="/ppt/notesMasters/notesMaster1.xml" ContentType="application/vnd.openxmlformats-officedocument.presentationml.notes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media/image1.jpeg" ContentType="image/jpeg"/>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media/image2.jpeg" ContentType="image/jpeg"/>
  <Override PartName="/ppt/media/image3.jpeg" ContentType="image/jpeg"/>
  <Override PartName="/ppt/charts/chart1.xml" ContentType="application/vnd.openxmlformats-officedocument.drawingml.chart+xml"/>
  <Override PartName="/ppt/media/image4.jpeg" ContentType="image/jpeg"/>
  <Override PartName="/ppt/media/image5.jpeg" ContentType="image/jpeg"/>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ldMasterIdLst>
    <p:sldMasterId id="2147483648" r:id="rId5"/>
  </p:sldMasterIdLst>
  <p:notesMasterIdLst>
    <p:notesMasterId r:id="rId7"/>
  </p:notesMasterIdLst>
  <p:sldIdLst>
    <p:sldId id="256" r:id="rId8"/>
    <p:sldId id="257" r:id="rId9"/>
    <p:sldId id="258" r:id="rId10"/>
    <p:sldId id="259" r:id="rId11"/>
    <p:sldId id="260" r:id="rId12"/>
    <p:sldId id="261" r:id="rId13"/>
    <p:sldId id="262" r:id="rId14"/>
    <p:sldId id="263" r:id="rId15"/>
    <p:sldId id="264" r:id="rId16"/>
    <p:sldId id="265" r:id="rId17"/>
    <p:sldId id="266" r:id="rId18"/>
    <p:sldId id="267" r:id="rId19"/>
    <p:sldId id="268" r:id="rId20"/>
    <p:sldId id="269" r:id="rId21"/>
    <p:sldId id="270" r:id="rId22"/>
    <p:sldId id="271" r:id="rId23"/>
    <p:sldId id="272" r:id="rId24"/>
    <p:sldId id="273" r:id="rId25"/>
    <p:sldId id="274" r:id="rId26"/>
    <p:sldId id="275" r:id="rId27"/>
    <p:sldId id="276" r:id="rId28"/>
    <p:sldId id="277" r:id="rId29"/>
    <p:sldId id="278" r:id="rId30"/>
  </p:sldIdLst>
  <p:sldSz cx="13004800" cy="9753600"/>
  <p:notesSz cx="6858000" cy="9144000"/>
  <p:defaultTex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1pPr>
    <a:lvl2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2pPr>
    <a:lvl3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3pPr>
    <a:lvl4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4pPr>
    <a:lvl5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5pPr>
    <a:lvl6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6pPr>
    <a:lvl7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7pPr>
    <a:lvl8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8pPr>
    <a:lvl9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file>

<file path=ppt/presProps.xml><?xml version="1.0" encoding="utf-8"?>
<p:presentation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showPr loop="0"/>
</p:presentationPr>
</file>

<file path=ppt/tableStyles.xml><?xml version="1.0" encoding="utf-8"?>
<a:tblStyleLst xmlns:a="http://schemas.openxmlformats.org/drawingml/2006/main" xmlns:r="http://schemas.openxmlformats.org/officeDocument/2006/relationships" def="{5940675A-B579-460E-94D1-54222C63F5DA}">
  <a:tblStyle styleId="{4C3C2611-4C71-4FC5-86AE-919BDF0F9419}"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2E9"/>
          </a:solidFill>
        </a:fill>
      </a:tcStyle>
    </a:wholeTbl>
    <a:band2H>
      <a:tcTxStyle b="def" i="def"/>
      <a:tcStyle>
        <a:tcBdr/>
        <a:fill>
          <a:solidFill>
            <a:srgbClr val="E6EAF4"/>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1"/>
          </a:solidFill>
        </a:fill>
      </a:tcStyle>
    </a:firstRow>
  </a:tblStyle>
  <a:tblStyle styleId="{C7B018BB-80A7-4F77-B60F-C8B233D01FF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DADB"/>
          </a:solidFill>
        </a:fill>
      </a:tcStyle>
    </a:wholeTbl>
    <a:band2H>
      <a:tcTxStyle b="def" i="def"/>
      <a:tcStyle>
        <a:tcBdr/>
        <a:fill>
          <a:solidFill>
            <a:srgbClr val="E6EDEE"/>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3"/>
          </a:solidFill>
        </a:fill>
      </a:tcStyle>
    </a:firstRow>
  </a:tblStyle>
  <a:tblStyle styleId="{EEE7283C-3CF3-47DC-8721-378D4A62B228}"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E7D7CB"/>
          </a:solidFill>
        </a:fill>
      </a:tcStyle>
    </a:wholeTbl>
    <a:band2H>
      <a:tcTxStyle b="def" i="def"/>
      <a:tcStyle>
        <a:tcBdr/>
        <a:fill>
          <a:solidFill>
            <a:srgbClr val="F3ECE7"/>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chemeClr val="accent6"/>
          </a:solidFill>
        </a:fill>
      </a:tcStyle>
    </a:firstRow>
  </a:tblStyle>
  <a:tblStyle styleId="{CF821DB8-F4EB-4A41-A1BA-3FCAFE7338EE}" styleName="">
    <a:tblBg/>
    <a:wholeTbl>
      <a:tcTxStyle b="off" i="off">
        <a:fontRef idx="minor">
          <a:srgbClr val="000000"/>
        </a:fontRef>
        <a:srgbClr val="000000"/>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rgbClr val="E6E6E6"/>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noFill/>
              <a:miter lim="400000"/>
            </a:ln>
          </a:left>
          <a:right>
            <a:ln w="12700" cap="flat">
              <a:noFill/>
              <a:miter lim="400000"/>
            </a:ln>
          </a:right>
          <a:top>
            <a:ln w="12700" cap="flat">
              <a:noFill/>
              <a:miter lim="400000"/>
            </a:ln>
          </a:top>
          <a:bottom>
            <a:ln w="12700" cap="flat">
              <a:noFill/>
              <a:miter lim="400000"/>
            </a:ln>
          </a:bottom>
          <a:insideH>
            <a:ln w="12700" cap="flat">
              <a:noFill/>
              <a:miter lim="400000"/>
            </a:ln>
          </a:insideH>
          <a:insideV>
            <a:ln w="12700" cap="flat">
              <a:noFill/>
              <a:miter lim="400000"/>
            </a:ln>
          </a:insideV>
        </a:tcBdr>
        <a:fill>
          <a:solidFill>
            <a:schemeClr val="accent1"/>
          </a:solidFill>
        </a:fill>
      </a:tcStyle>
    </a:firstCol>
    <a:lastRow>
      <a:tcTxStyle b="on" i="off">
        <a:fontRef idx="minor">
          <a:srgbClr val="000000"/>
        </a:fontRef>
        <a:srgbClr val="000000"/>
      </a:tcTxStyle>
      <a:tcStyle>
        <a:tcBdr>
          <a:left>
            <a:ln w="12700" cap="flat">
              <a:noFill/>
              <a:miter lim="400000"/>
            </a:ln>
          </a:left>
          <a:right>
            <a:ln w="12700" cap="flat">
              <a:noFill/>
              <a:miter lim="400000"/>
            </a:ln>
          </a:right>
          <a:top>
            <a:ln w="508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rgbClr val="FFFFFF"/>
          </a:solidFill>
        </a:fill>
      </a:tcStyle>
    </a:lastRow>
    <a:firstRow>
      <a:tcTxStyle b="on" i="off">
        <a:fontRef idx="minor">
          <a:srgbClr val="FFFFFF"/>
        </a:fontRef>
        <a:srgbClr val="FFFFFF"/>
      </a:tcTxStyle>
      <a:tcStyle>
        <a:tcBdr>
          <a:left>
            <a:ln w="12700" cap="flat">
              <a:noFill/>
              <a:miter lim="400000"/>
            </a:ln>
          </a:left>
          <a:right>
            <a:ln w="12700" cap="flat">
              <a:noFill/>
              <a:miter lim="400000"/>
            </a:ln>
          </a:right>
          <a:top>
            <a:ln w="25400" cap="flat">
              <a:solidFill>
                <a:srgbClr val="000000"/>
              </a:solidFill>
              <a:prstDash val="solid"/>
              <a:round/>
            </a:ln>
          </a:top>
          <a:bottom>
            <a:ln w="25400" cap="flat">
              <a:solidFill>
                <a:srgbClr val="000000"/>
              </a:solidFill>
              <a:prstDash val="solid"/>
              <a:round/>
            </a:ln>
          </a:bottom>
          <a:insideH>
            <a:ln w="12700" cap="flat">
              <a:noFill/>
              <a:miter lim="400000"/>
            </a:ln>
          </a:insideH>
          <a:insideV>
            <a:ln w="12700" cap="flat">
              <a:noFill/>
              <a:miter lim="400000"/>
            </a:ln>
          </a:insideV>
        </a:tcBdr>
        <a:fill>
          <a:solidFill>
            <a:schemeClr val="accent1"/>
          </a:solidFill>
        </a:fill>
      </a:tcStyle>
    </a:firstRow>
  </a:tblStyle>
  <a:tblStyle styleId="{33BA23B1-9221-436E-865A-0063620EA4FD}" styleName="">
    <a:tblBg/>
    <a:wholeTbl>
      <a:tcTxStyle b="off" i="off">
        <a:fontRef idx="minor">
          <a:srgbClr val="000000"/>
        </a:fontRef>
        <a:srgbClr val="000000"/>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CACACA"/>
          </a:solidFill>
        </a:fill>
      </a:tcStyle>
    </a:wholeTbl>
    <a:band2H>
      <a:tcTxStyle b="def" i="def"/>
      <a:tcStyle>
        <a:tcBdr/>
        <a:fill>
          <a:solidFill>
            <a:srgbClr val="E6E6E6"/>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381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381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000000"/>
          </a:solidFill>
        </a:fill>
      </a:tcStyle>
    </a:firstRow>
  </a:tblStyle>
  <a:tblStyle styleId="{2708684C-4D16-4618-839F-0558EEFCDFE6}" styleName="">
    <a:tblBg/>
    <a:wholeTbl>
      <a:tcTxStyle b="off"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wholeTbl>
    <a:band2H>
      <a:tcTxStyle b="def" i="def"/>
      <a:tcStyle>
        <a:tcBdr/>
        <a:fill>
          <a:solidFill>
            <a:srgbClr val="FFFFFF"/>
          </a:solidFill>
        </a:fill>
      </a:tcStyle>
    </a:band2H>
    <a:firstCol>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solidFill>
            <a:srgbClr val="FFFFFF">
              <a:alpha val="20000"/>
            </a:srgbClr>
          </a:solidFill>
        </a:fill>
      </a:tcStyle>
    </a:firstCol>
    <a:la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50800" cap="flat">
              <a:solidFill>
                <a:srgbClr val="FFFFFF"/>
              </a:solidFill>
              <a:prstDash val="solid"/>
              <a:round/>
            </a:ln>
          </a:top>
          <a:bottom>
            <a:ln w="127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lastRow>
    <a:firstRow>
      <a:tcTxStyle b="on" i="off">
        <a:fontRef idx="minor">
          <a:srgbClr val="FFFFFF"/>
        </a:fontRef>
        <a:srgbClr val="FFFFFF"/>
      </a:tcTxStyle>
      <a:tcStyle>
        <a:tcBdr>
          <a:left>
            <a:ln w="12700" cap="flat">
              <a:solidFill>
                <a:srgbClr val="FFFFFF"/>
              </a:solidFill>
              <a:prstDash val="solid"/>
              <a:round/>
            </a:ln>
          </a:left>
          <a:right>
            <a:ln w="12700" cap="flat">
              <a:solidFill>
                <a:srgbClr val="FFFFFF"/>
              </a:solidFill>
              <a:prstDash val="solid"/>
              <a:round/>
            </a:ln>
          </a:right>
          <a:top>
            <a:ln w="12700" cap="flat">
              <a:solidFill>
                <a:srgbClr val="FFFFFF"/>
              </a:solidFill>
              <a:prstDash val="solid"/>
              <a:round/>
            </a:ln>
          </a:top>
          <a:bottom>
            <a:ln w="25400" cap="flat">
              <a:solidFill>
                <a:srgbClr val="FFFFFF"/>
              </a:solidFill>
              <a:prstDash val="solid"/>
              <a:round/>
            </a:ln>
          </a:bottom>
          <a:insideH>
            <a:ln w="12700" cap="flat">
              <a:solidFill>
                <a:srgbClr val="FFFFFF"/>
              </a:solidFill>
              <a:prstDash val="solid"/>
              <a:round/>
            </a:ln>
          </a:insideH>
          <a:insideV>
            <a:ln w="12700" cap="flat">
              <a:solidFill>
                <a:srgbClr val="FFFFFF"/>
              </a:solidFill>
              <a:prstDash val="solid"/>
              <a:round/>
            </a:ln>
          </a:insideV>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Comments="1"/>
</file>

<file path=ppt/_rels/presentation.xml.rels><?xml version="1.0" encoding="UTF-8"?>
<Relationships xmlns="http://schemas.openxmlformats.org/package/2006/relationships"><Relationship Id="rId1" Type="http://schemas.openxmlformats.org/officeDocument/2006/relationships/presProps" Target="presProps.xml"/><Relationship Id="rId2" Type="http://schemas.openxmlformats.org/officeDocument/2006/relationships/viewProps" Target="viewProps.xml"/><Relationship Id="rId3" Type="http://schemas.openxmlformats.org/officeDocument/2006/relationships/commentAuthors" Target="commentAuthors.xml"/><Relationship Id="rId4" Type="http://schemas.openxmlformats.org/officeDocument/2006/relationships/tableStyles" Target="tableStyles.xml"/><Relationship Id="rId5" Type="http://schemas.openxmlformats.org/officeDocument/2006/relationships/slideMaster" Target="slideMasters/slideMaster1.xml"/><Relationship Id="rId6" Type="http://schemas.openxmlformats.org/officeDocument/2006/relationships/theme" Target="theme/theme1.xml"/><Relationship Id="rId7" Type="http://schemas.openxmlformats.org/officeDocument/2006/relationships/notesMaster" Target="notesMasters/notesMaster1.xml"/><Relationship Id="rId8" Type="http://schemas.openxmlformats.org/officeDocument/2006/relationships/slide" Target="slides/slide1.xml"/><Relationship Id="rId9" Type="http://schemas.openxmlformats.org/officeDocument/2006/relationships/slide" Target="slides/slide2.xml"/><Relationship Id="rId10" Type="http://schemas.openxmlformats.org/officeDocument/2006/relationships/slide" Target="slides/slide3.xml"/><Relationship Id="rId11" Type="http://schemas.openxmlformats.org/officeDocument/2006/relationships/slide" Target="slides/slide4.xml"/><Relationship Id="rId12" Type="http://schemas.openxmlformats.org/officeDocument/2006/relationships/slide" Target="slides/slide5.xml"/><Relationship Id="rId13" Type="http://schemas.openxmlformats.org/officeDocument/2006/relationships/slide" Target="slides/slide6.xml"/><Relationship Id="rId14" Type="http://schemas.openxmlformats.org/officeDocument/2006/relationships/slide" Target="slides/slide7.xml"/><Relationship Id="rId15" Type="http://schemas.openxmlformats.org/officeDocument/2006/relationships/slide" Target="slides/slide8.xml"/><Relationship Id="rId16" Type="http://schemas.openxmlformats.org/officeDocument/2006/relationships/slide" Target="slides/slide9.xml"/><Relationship Id="rId17" Type="http://schemas.openxmlformats.org/officeDocument/2006/relationships/slide" Target="slides/slide10.xml"/><Relationship Id="rId18" Type="http://schemas.openxmlformats.org/officeDocument/2006/relationships/slide" Target="slides/slide11.xml"/><Relationship Id="rId19" Type="http://schemas.openxmlformats.org/officeDocument/2006/relationships/slide" Target="slides/slide12.xml"/><Relationship Id="rId20" Type="http://schemas.openxmlformats.org/officeDocument/2006/relationships/slide" Target="slides/slide13.xml"/><Relationship Id="rId21" Type="http://schemas.openxmlformats.org/officeDocument/2006/relationships/slide" Target="slides/slide14.xml"/><Relationship Id="rId22" Type="http://schemas.openxmlformats.org/officeDocument/2006/relationships/slide" Target="slides/slide15.xml"/><Relationship Id="rId23" Type="http://schemas.openxmlformats.org/officeDocument/2006/relationships/slide" Target="slides/slide16.xml"/><Relationship Id="rId24" Type="http://schemas.openxmlformats.org/officeDocument/2006/relationships/slide" Target="slides/slide17.xml"/><Relationship Id="rId25" Type="http://schemas.openxmlformats.org/officeDocument/2006/relationships/slide" Target="slides/slide18.xml"/><Relationship Id="rId26" Type="http://schemas.openxmlformats.org/officeDocument/2006/relationships/slide" Target="slides/slide19.xml"/><Relationship Id="rId27" Type="http://schemas.openxmlformats.org/officeDocument/2006/relationships/slide" Target="slides/slide20.xml"/><Relationship Id="rId28" Type="http://schemas.openxmlformats.org/officeDocument/2006/relationships/slide" Target="slides/slide21.xml"/><Relationship Id="rId29" Type="http://schemas.openxmlformats.org/officeDocument/2006/relationships/slide" Target="slides/slide22.xml"/><Relationship Id="rId30" Type="http://schemas.openxmlformats.org/officeDocument/2006/relationships/slide" Target="slides/slide23.xml"/></Relationships>

</file>

<file path=ppt/charts/_rels/chart1.xml.rels><?xml version="1.0" encoding="UTF-8"?>
<Relationships xmlns="http://schemas.openxmlformats.org/package/2006/relationships"><Relationship Id="rId1" Type="http://schemas.openxmlformats.org/officeDocument/2006/relationships/package" Target="../embeddings/Microsoft_Excel_Sheet1.xlsx"/></Relationships>

</file>

<file path=ppt/charts/chart1.xml><?xml version="1.0" encoding="utf-8"?>
<c:chartSpace xmlns:c="http://schemas.openxmlformats.org/drawingml/2006/chart" xmlns:a="http://schemas.openxmlformats.org/drawingml/2006/main" xmlns:r="http://schemas.openxmlformats.org/officeDocument/2006/relationships">
  <c:date1904 val="1"/>
  <c:roundedCorners val="0"/>
  <c:chart>
    <c:autoTitleDeleted val="1"/>
    <c:plotArea>
      <c:layout>
        <c:manualLayout>
          <c:layoutTarget val="inner"/>
          <c:xMode val="edge"/>
          <c:yMode val="edge"/>
          <c:x val="0.0315088"/>
          <c:y val="0.0419967"/>
          <c:w val="0.844437"/>
          <c:h val="0.880858"/>
        </c:manualLayout>
      </c:layout>
      <c:lineChart>
        <c:grouping val="standard"/>
        <c:varyColors val="0"/>
        <c:ser>
          <c:idx val="0"/>
          <c:order val="0"/>
          <c:tx>
            <c:strRef>
              <c:f>Sheet1!$B$1</c:f>
              <c:strCache>
                <c:ptCount val="1"/>
                <c:pt idx="0">
                  <c:v>POW</c:v>
                </c:pt>
              </c:strCache>
            </c:strRef>
          </c:tx>
          <c:spPr>
            <a:noFill/>
            <a:ln w="47625" cap="flat">
              <a:solidFill>
                <a:srgbClr val="4A7EBB"/>
              </a:solidFill>
              <a:prstDash val="solid"/>
              <a:round/>
            </a:ln>
            <a:effectLst/>
          </c:spPr>
          <c:marker>
            <c:symbol val="none"/>
            <c:size val="68"/>
            <c:spPr>
              <a:solidFill>
                <a:srgbClr val="000000">
                  <a:alpha val="0"/>
                </a:srgbClr>
              </a:solidFill>
              <a:ln w="47625" cap="flat">
                <a:solidFill>
                  <a:srgbClr val="4A7EBB"/>
                </a:solidFill>
                <a:prstDash val="solid"/>
                <a:round/>
              </a:ln>
              <a:effectLst/>
            </c:spPr>
          </c:marker>
          <c:dLbls>
            <c:numFmt formatCode="0.#" sourceLinked="0"/>
            <c:txPr>
              <a:bodyPr/>
              <a:lstStyle/>
              <a:p>
                <a:pPr>
                  <a:defRPr b="0" i="0" strike="noStrike" sz="1800" u="none">
                    <a:solidFill>
                      <a:srgbClr val="FFFFFF"/>
                    </a:solidFill>
                    <a:latin typeface="Calibri"/>
                  </a:defRPr>
                </a:pPr>
              </a:p>
            </c:txPr>
            <c:dLblPos val="t"/>
            <c:showLegendKey val="0"/>
            <c:showVal val="0"/>
            <c:showCatName val="0"/>
            <c:showSerName val="0"/>
            <c:showPercent val="0"/>
            <c:showBubbleSize val="0"/>
            <c:showLeaderLines val="0"/>
          </c:dLbls>
          <c:cat>
            <c:strRef>
              <c:f>Sheet1!$A$2:$A$6</c:f>
              <c:strCache>
                <c:ptCount val="5"/>
                <c:pt idx="0">
                  <c:v>2014</c:v>
                </c:pt>
                <c:pt idx="1">
                  <c:v>2015</c:v>
                </c:pt>
                <c:pt idx="2">
                  <c:v>2016</c:v>
                </c:pt>
                <c:pt idx="3">
                  <c:v>2017</c:v>
                </c:pt>
                <c:pt idx="4">
                  <c:v>2018</c:v>
                </c:pt>
              </c:strCache>
            </c:strRef>
          </c:cat>
          <c:val>
            <c:numRef>
              <c:f>Sheet1!$B$2:$B$6</c:f>
              <c:numCache>
                <c:ptCount val="5"/>
                <c:pt idx="0">
                  <c:v>7.200000</c:v>
                </c:pt>
                <c:pt idx="1">
                  <c:v>5.100000</c:v>
                </c:pt>
                <c:pt idx="2">
                  <c:v>5.700000</c:v>
                </c:pt>
                <c:pt idx="3">
                  <c:v>5.000000</c:v>
                </c:pt>
                <c:pt idx="4">
                  <c:v>6.000000</c:v>
                </c:pt>
              </c:numCache>
            </c:numRef>
          </c:val>
          <c:smooth val="0"/>
        </c:ser>
        <c:ser>
          <c:idx val="1"/>
          <c:order val="1"/>
          <c:tx>
            <c:strRef>
              <c:f>Sheet1!$C$1</c:f>
              <c:strCache>
                <c:ptCount val="1"/>
                <c:pt idx="0">
                  <c:v>Wales</c:v>
                </c:pt>
              </c:strCache>
            </c:strRef>
          </c:tx>
          <c:spPr>
            <a:noFill/>
            <a:ln w="47625" cap="flat">
              <a:solidFill>
                <a:srgbClr val="BE4B48"/>
              </a:solidFill>
              <a:prstDash val="solid"/>
              <a:round/>
            </a:ln>
            <a:effectLst/>
          </c:spPr>
          <c:marker>
            <c:symbol val="none"/>
            <c:size val="68"/>
            <c:spPr>
              <a:solidFill>
                <a:srgbClr val="000000">
                  <a:alpha val="0"/>
                </a:srgbClr>
              </a:solidFill>
              <a:ln w="47625" cap="flat">
                <a:solidFill>
                  <a:srgbClr val="BE4B48"/>
                </a:solidFill>
                <a:prstDash val="solid"/>
                <a:round/>
              </a:ln>
              <a:effectLst/>
            </c:spPr>
          </c:marker>
          <c:dLbls>
            <c:numFmt formatCode="0.#" sourceLinked="0"/>
            <c:txPr>
              <a:bodyPr/>
              <a:lstStyle/>
              <a:p>
                <a:pPr>
                  <a:defRPr b="0" i="0" strike="noStrike" sz="1800" u="none">
                    <a:solidFill>
                      <a:srgbClr val="FFFFFF"/>
                    </a:solidFill>
                    <a:latin typeface="Calibri"/>
                  </a:defRPr>
                </a:pPr>
              </a:p>
            </c:txPr>
            <c:dLblPos val="t"/>
            <c:showLegendKey val="0"/>
            <c:showVal val="0"/>
            <c:showCatName val="0"/>
            <c:showSerName val="0"/>
            <c:showPercent val="0"/>
            <c:showBubbleSize val="0"/>
            <c:showLeaderLines val="0"/>
          </c:dLbls>
          <c:cat>
            <c:strRef>
              <c:f>Sheet1!$A$2:$A$6</c:f>
              <c:strCache>
                <c:ptCount val="5"/>
                <c:pt idx="0">
                  <c:v>2014</c:v>
                </c:pt>
                <c:pt idx="1">
                  <c:v>2015</c:v>
                </c:pt>
                <c:pt idx="2">
                  <c:v>2016</c:v>
                </c:pt>
                <c:pt idx="3">
                  <c:v>2017</c:v>
                </c:pt>
                <c:pt idx="4">
                  <c:v>2018</c:v>
                </c:pt>
              </c:strCache>
            </c:strRef>
          </c:cat>
          <c:val>
            <c:numRef>
              <c:f>Sheet1!$C$2:$C$6</c:f>
              <c:numCache>
                <c:ptCount val="5"/>
                <c:pt idx="0">
                  <c:v>5.400000</c:v>
                </c:pt>
                <c:pt idx="1">
                  <c:v>4.900000</c:v>
                </c:pt>
                <c:pt idx="2">
                  <c:v>4.100000</c:v>
                </c:pt>
                <c:pt idx="3">
                  <c:v>3.800000</c:v>
                </c:pt>
                <c:pt idx="4">
                  <c:v>4.400000</c:v>
                </c:pt>
              </c:numCache>
            </c:numRef>
          </c:val>
          <c:smooth val="0"/>
        </c:ser>
        <c:ser>
          <c:idx val="2"/>
          <c:order val="2"/>
          <c:tx>
            <c:strRef>
              <c:f>Sheet1!$D$1</c:f>
              <c:strCache>
                <c:ptCount val="1"/>
                <c:pt idx="0">
                  <c:v>UK</c:v>
                </c:pt>
              </c:strCache>
            </c:strRef>
          </c:tx>
          <c:spPr>
            <a:noFill/>
            <a:ln w="47625" cap="flat">
              <a:solidFill>
                <a:srgbClr val="98B955"/>
              </a:solidFill>
              <a:prstDash val="solid"/>
              <a:round/>
            </a:ln>
            <a:effectLst/>
          </c:spPr>
          <c:marker>
            <c:symbol val="none"/>
            <c:size val="68"/>
            <c:spPr>
              <a:solidFill>
                <a:srgbClr val="000000">
                  <a:alpha val="0"/>
                </a:srgbClr>
              </a:solidFill>
              <a:ln w="47625" cap="flat">
                <a:solidFill>
                  <a:srgbClr val="98B955"/>
                </a:solidFill>
                <a:prstDash val="solid"/>
                <a:round/>
              </a:ln>
              <a:effectLst/>
            </c:spPr>
          </c:marker>
          <c:dLbls>
            <c:numFmt formatCode="0.#" sourceLinked="0"/>
            <c:txPr>
              <a:bodyPr/>
              <a:lstStyle/>
              <a:p>
                <a:pPr>
                  <a:defRPr b="0" i="0" strike="noStrike" sz="1800" u="none">
                    <a:solidFill>
                      <a:srgbClr val="FFFFFF"/>
                    </a:solidFill>
                    <a:latin typeface="Calibri"/>
                  </a:defRPr>
                </a:pPr>
              </a:p>
            </c:txPr>
            <c:dLblPos val="t"/>
            <c:showLegendKey val="0"/>
            <c:showVal val="0"/>
            <c:showCatName val="0"/>
            <c:showSerName val="0"/>
            <c:showPercent val="0"/>
            <c:showBubbleSize val="0"/>
            <c:showLeaderLines val="0"/>
          </c:dLbls>
          <c:cat>
            <c:strRef>
              <c:f>Sheet1!$A$2:$A$6</c:f>
              <c:strCache>
                <c:ptCount val="5"/>
                <c:pt idx="0">
                  <c:v>2014</c:v>
                </c:pt>
                <c:pt idx="1">
                  <c:v>2015</c:v>
                </c:pt>
                <c:pt idx="2">
                  <c:v>2016</c:v>
                </c:pt>
                <c:pt idx="3">
                  <c:v>2017</c:v>
                </c:pt>
                <c:pt idx="4">
                  <c:v>2018</c:v>
                </c:pt>
              </c:strCache>
            </c:strRef>
          </c:cat>
          <c:val>
            <c:numRef>
              <c:f>Sheet1!$D$2:$D$6</c:f>
              <c:numCache>
                <c:ptCount val="5"/>
                <c:pt idx="0">
                  <c:v>4.600000</c:v>
                </c:pt>
                <c:pt idx="1">
                  <c:v>3.900000</c:v>
                </c:pt>
                <c:pt idx="2">
                  <c:v>3.800000</c:v>
                </c:pt>
                <c:pt idx="3">
                  <c:v>3.200000</c:v>
                </c:pt>
                <c:pt idx="4">
                  <c:v>3.300000</c:v>
                </c:pt>
              </c:numCache>
            </c:numRef>
          </c:val>
          <c:smooth val="0"/>
        </c:ser>
        <c:marker val="1"/>
        <c:axId val="2094734552"/>
        <c:axId val="2094734553"/>
      </c:lineChart>
      <c:catAx>
        <c:axId val="2094734552"/>
        <c:scaling>
          <c:orientation val="minMax"/>
        </c:scaling>
        <c:delete val="0"/>
        <c:axPos val="b"/>
        <c:numFmt formatCode="General" sourceLinked="0"/>
        <c:majorTickMark val="out"/>
        <c:minorTickMark val="none"/>
        <c:tickLblPos val="low"/>
        <c:spPr>
          <a:ln w="9525" cap="flat">
            <a:solidFill>
              <a:srgbClr val="000000"/>
            </a:solidFill>
            <a:prstDash val="solid"/>
            <a:round/>
          </a:ln>
        </c:spPr>
        <c:txPr>
          <a:bodyPr rot="0"/>
          <a:lstStyle/>
          <a:p>
            <a:pPr>
              <a:defRPr b="0" i="0" strike="noStrike" sz="1800" u="none">
                <a:solidFill>
                  <a:srgbClr val="FFFFFF"/>
                </a:solidFill>
                <a:latin typeface="Calibri"/>
              </a:defRPr>
            </a:pPr>
          </a:p>
        </c:txPr>
        <c:crossAx val="2094734553"/>
        <c:crosses val="autoZero"/>
        <c:auto val="1"/>
        <c:lblAlgn val="ctr"/>
        <c:noMultiLvlLbl val="1"/>
      </c:catAx>
      <c:valAx>
        <c:axId val="2094734553"/>
        <c:scaling>
          <c:orientation val="minMax"/>
        </c:scaling>
        <c:delete val="0"/>
        <c:axPos val="l"/>
        <c:majorGridlines>
          <c:spPr>
            <a:ln w="12700" cap="flat">
              <a:solidFill>
                <a:srgbClr val="000000"/>
              </a:solidFill>
              <a:prstDash val="solid"/>
              <a:round/>
            </a:ln>
          </c:spPr>
        </c:majorGridlines>
        <c:numFmt formatCode="0.#" sourceLinked="0"/>
        <c:majorTickMark val="out"/>
        <c:minorTickMark val="none"/>
        <c:tickLblPos val="nextTo"/>
        <c:spPr>
          <a:ln w="9525" cap="flat">
            <a:solidFill>
              <a:srgbClr val="000000"/>
            </a:solidFill>
            <a:prstDash val="solid"/>
            <a:round/>
          </a:ln>
        </c:spPr>
        <c:txPr>
          <a:bodyPr rot="0"/>
          <a:lstStyle/>
          <a:p>
            <a:pPr>
              <a:defRPr b="0" i="0" strike="noStrike" sz="1800" u="none">
                <a:solidFill>
                  <a:srgbClr val="FFFFFF"/>
                </a:solidFill>
                <a:latin typeface="Calibri"/>
              </a:defRPr>
            </a:pPr>
          </a:p>
        </c:txPr>
        <c:crossAx val="2094734552"/>
        <c:crosses val="autoZero"/>
        <c:crossBetween val="between"/>
        <c:majorUnit val="2"/>
        <c:minorUnit val="1"/>
      </c:valAx>
      <c:spPr>
        <a:solidFill>
          <a:srgbClr val="F2F2F2"/>
        </a:solidFill>
        <a:ln w="9525" cap="flat">
          <a:solidFill>
            <a:srgbClr val="000000"/>
          </a:solidFill>
          <a:prstDash val="solid"/>
          <a:round/>
        </a:ln>
        <a:effectLst/>
      </c:spPr>
    </c:plotArea>
    <c:legend>
      <c:legendPos val="r"/>
      <c:layout>
        <c:manualLayout>
          <c:xMode val="edge"/>
          <c:yMode val="edge"/>
          <c:x val="0.900319"/>
          <c:y val="0.455565"/>
          <c:w val="0.0996814"/>
          <c:h val="0.15099"/>
        </c:manualLayout>
      </c:layout>
      <c:overlay val="1"/>
      <c:spPr>
        <a:noFill/>
        <a:ln w="12700" cap="flat">
          <a:noFill/>
          <a:miter lim="400000"/>
        </a:ln>
        <a:effectLst/>
      </c:spPr>
      <c:txPr>
        <a:bodyPr rot="0"/>
        <a:lstStyle/>
        <a:p>
          <a:pPr>
            <a:defRPr b="0" i="0" strike="noStrike" sz="1800" u="none">
              <a:solidFill>
                <a:srgbClr val="FFFFFF"/>
              </a:solidFill>
              <a:latin typeface="Calibri"/>
            </a:defRPr>
          </a:pPr>
        </a:p>
      </c:txPr>
    </c:legend>
    <c:plotVisOnly val="1"/>
    <c:dispBlanksAs val="gap"/>
  </c:chart>
  <c:spPr>
    <a:noFill/>
    <a:ln>
      <a:noFill/>
    </a:ln>
    <a:effectLst/>
  </c:spPr>
  <c:externalData r:id="rId1">
    <c:autoUpdate val="0"/>
  </c:externalData>
</c:chartSpace>
</file>

<file path=ppt/notesMasters/_rels/notesMaster1.xml.rels><?xml version="1.0" encoding="UTF-8"?>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spTree>
      <p:nvGrpSpPr>
        <p:cNvPr id="1" name=""/>
        <p:cNvGrpSpPr/>
        <p:nvPr/>
      </p:nvGrpSpPr>
      <p:grpSpPr>
        <a:xfrm>
          <a:off x="0" y="0"/>
          <a:ext cx="0" cy="0"/>
          <a:chOff x="0" y="0"/>
          <a:chExt cx="0" cy="0"/>
        </a:xfrm>
      </p:grpSpPr>
      <p:sp>
        <p:nvSpPr>
          <p:cNvPr id="115" name="Shape 115"/>
          <p:cNvSpPr/>
          <p:nvPr>
            <p:ph type="sldImg"/>
          </p:nvPr>
        </p:nvSpPr>
        <p:spPr>
          <a:xfrm>
            <a:off x="1143000" y="685800"/>
            <a:ext cx="4572000" cy="3429000"/>
          </a:xfrm>
          <a:prstGeom prst="rect">
            <a:avLst/>
          </a:prstGeom>
        </p:spPr>
        <p:txBody>
          <a:bodyPr/>
          <a:lstStyle/>
          <a:p>
            <a:pPr/>
          </a:p>
        </p:txBody>
      </p:sp>
      <p:sp>
        <p:nvSpPr>
          <p:cNvPr id="116" name="Shape 116"/>
          <p:cNvSpPr/>
          <p:nvPr>
            <p:ph type="body" sz="quarter" idx="1"/>
          </p:nvPr>
        </p:nvSpPr>
        <p:spPr>
          <a:xfrm>
            <a:off x="914400" y="4343400"/>
            <a:ext cx="5029200" cy="4114800"/>
          </a:xfrm>
          <a:prstGeom prst="rect">
            <a:avLst/>
          </a:prstGeom>
        </p:spPr>
        <p:txBody>
          <a:bodyPr/>
          <a:lstStyle/>
          <a:p>
            <a:pPr/>
          </a:p>
        </p:txBody>
      </p:sp>
    </p:spTree>
  </p:cSld>
  <p:clrMap bg1="lt1" tx1="dk1" bg2="lt2" tx2="dk2" accent1="accent1" accent2="accent2" accent3="accent3" accent4="accent4" accent5="accent5" accent6="accent6" hlink="hlink" folHlink="folHlink"/>
  <p:notesStyle>
    <a:lvl1pPr defTabSz="457200" latinLnBrk="0">
      <a:lnSpc>
        <a:spcPct val="117999"/>
      </a:lnSpc>
      <a:defRPr sz="2200">
        <a:latin typeface="+mn-lt"/>
        <a:ea typeface="+mn-ea"/>
        <a:cs typeface="+mn-cs"/>
        <a:sym typeface="Helvetica Neue"/>
      </a:defRPr>
    </a:lvl1pPr>
    <a:lvl2pPr indent="228600" defTabSz="457200" latinLnBrk="0">
      <a:lnSpc>
        <a:spcPct val="117999"/>
      </a:lnSpc>
      <a:defRPr sz="2200">
        <a:latin typeface="+mn-lt"/>
        <a:ea typeface="+mn-ea"/>
        <a:cs typeface="+mn-cs"/>
        <a:sym typeface="Helvetica Neue"/>
      </a:defRPr>
    </a:lvl2pPr>
    <a:lvl3pPr indent="457200" defTabSz="457200" latinLnBrk="0">
      <a:lnSpc>
        <a:spcPct val="117999"/>
      </a:lnSpc>
      <a:defRPr sz="2200">
        <a:latin typeface="+mn-lt"/>
        <a:ea typeface="+mn-ea"/>
        <a:cs typeface="+mn-cs"/>
        <a:sym typeface="Helvetica Neue"/>
      </a:defRPr>
    </a:lvl3pPr>
    <a:lvl4pPr indent="685800" defTabSz="457200" latinLnBrk="0">
      <a:lnSpc>
        <a:spcPct val="117999"/>
      </a:lnSpc>
      <a:defRPr sz="2200">
        <a:latin typeface="+mn-lt"/>
        <a:ea typeface="+mn-ea"/>
        <a:cs typeface="+mn-cs"/>
        <a:sym typeface="Helvetica Neue"/>
      </a:defRPr>
    </a:lvl4pPr>
    <a:lvl5pPr indent="914400" defTabSz="457200" latinLnBrk="0">
      <a:lnSpc>
        <a:spcPct val="117999"/>
      </a:lnSpc>
      <a:defRPr sz="2200">
        <a:latin typeface="+mn-lt"/>
        <a:ea typeface="+mn-ea"/>
        <a:cs typeface="+mn-cs"/>
        <a:sym typeface="Helvetica Neue"/>
      </a:defRPr>
    </a:lvl5pPr>
    <a:lvl6pPr indent="1143000" defTabSz="457200" latinLnBrk="0">
      <a:lnSpc>
        <a:spcPct val="117999"/>
      </a:lnSpc>
      <a:defRPr sz="2200">
        <a:latin typeface="+mn-lt"/>
        <a:ea typeface="+mn-ea"/>
        <a:cs typeface="+mn-cs"/>
        <a:sym typeface="Helvetica Neue"/>
      </a:defRPr>
    </a:lvl6pPr>
    <a:lvl7pPr indent="1371600" defTabSz="457200" latinLnBrk="0">
      <a:lnSpc>
        <a:spcPct val="117999"/>
      </a:lnSpc>
      <a:defRPr sz="2200">
        <a:latin typeface="+mn-lt"/>
        <a:ea typeface="+mn-ea"/>
        <a:cs typeface="+mn-cs"/>
        <a:sym typeface="Helvetica Neue"/>
      </a:defRPr>
    </a:lvl7pPr>
    <a:lvl8pPr indent="1600200" defTabSz="457200" latinLnBrk="0">
      <a:lnSpc>
        <a:spcPct val="117999"/>
      </a:lnSpc>
      <a:defRPr sz="2200">
        <a:latin typeface="+mn-lt"/>
        <a:ea typeface="+mn-ea"/>
        <a:cs typeface="+mn-cs"/>
        <a:sym typeface="Helvetica Neue"/>
      </a:defRPr>
    </a:lvl8pPr>
    <a:lvl9pPr indent="1828800" defTabSz="457200" latinLnBrk="0">
      <a:lnSpc>
        <a:spcPct val="117999"/>
      </a:lnSpc>
      <a:defRPr sz="2200">
        <a:latin typeface="+mn-lt"/>
        <a:ea typeface="+mn-ea"/>
        <a:cs typeface="+mn-cs"/>
        <a:sym typeface="Helvetica Neue"/>
      </a:defRPr>
    </a:lvl9pPr>
  </p:notesStyle>
</p:notesMaster>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itle" showMasterSp="1" showMasterPhAnim="1">
  <p:cSld name="Title &amp; Subtitle">
    <p:spTree>
      <p:nvGrpSpPr>
        <p:cNvPr id="1" name=""/>
        <p:cNvGrpSpPr/>
        <p:nvPr/>
      </p:nvGrpSpPr>
      <p:grpSpPr>
        <a:xfrm>
          <a:off x="0" y="0"/>
          <a:ext cx="0" cy="0"/>
          <a:chOff x="0" y="0"/>
          <a:chExt cx="0" cy="0"/>
        </a:xfrm>
      </p:grpSpPr>
      <p:sp>
        <p:nvSpPr>
          <p:cNvPr id="11" name="Title Text"/>
          <p:cNvSpPr txBox="1"/>
          <p:nvPr>
            <p:ph type="title"/>
          </p:nvPr>
        </p:nvSpPr>
        <p:spPr>
          <a:xfrm>
            <a:off x="1270000" y="1638300"/>
            <a:ext cx="10464800" cy="3302000"/>
          </a:xfrm>
          <a:prstGeom prst="rect">
            <a:avLst/>
          </a:prstGeom>
        </p:spPr>
        <p:txBody>
          <a:bodyPr anchor="b"/>
          <a:lstStyle/>
          <a:p>
            <a:pPr/>
            <a:r>
              <a:t>Title Text</a:t>
            </a:r>
          </a:p>
        </p:txBody>
      </p:sp>
      <p:sp>
        <p:nvSpPr>
          <p:cNvPr id="12" name="Body Level One…"/>
          <p:cNvSpPr txBox="1"/>
          <p:nvPr>
            <p:ph type="body" sz="quarter" idx="1"/>
          </p:nvPr>
        </p:nvSpPr>
        <p:spPr>
          <a:xfrm>
            <a:off x="1270000" y="5029200"/>
            <a:ext cx="10464800" cy="11303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1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Horizontal">
    <p:spTree>
      <p:nvGrpSpPr>
        <p:cNvPr id="1" name=""/>
        <p:cNvGrpSpPr/>
        <p:nvPr/>
      </p:nvGrpSpPr>
      <p:grpSpPr>
        <a:xfrm>
          <a:off x="0" y="0"/>
          <a:ext cx="0" cy="0"/>
          <a:chOff x="0" y="0"/>
          <a:chExt cx="0" cy="0"/>
        </a:xfrm>
      </p:grpSpPr>
      <p:sp>
        <p:nvSpPr>
          <p:cNvPr id="20" name="Image"/>
          <p:cNvSpPr/>
          <p:nvPr>
            <p:ph type="pic" idx="13"/>
          </p:nvPr>
        </p:nvSpPr>
        <p:spPr>
          <a:xfrm>
            <a:off x="1600200" y="635000"/>
            <a:ext cx="9779000" cy="5918200"/>
          </a:xfrm>
          <a:prstGeom prst="rect">
            <a:avLst/>
          </a:prstGeom>
        </p:spPr>
        <p:txBody>
          <a:bodyPr lIns="91439" tIns="45719" rIns="91439" bIns="45719" anchor="t">
            <a:noAutofit/>
          </a:bodyPr>
          <a:lstStyle/>
          <a:p>
            <a:pPr/>
          </a:p>
        </p:txBody>
      </p:sp>
      <p:sp>
        <p:nvSpPr>
          <p:cNvPr id="21" name="Title Text"/>
          <p:cNvSpPr txBox="1"/>
          <p:nvPr>
            <p:ph type="title"/>
          </p:nvPr>
        </p:nvSpPr>
        <p:spPr>
          <a:xfrm>
            <a:off x="1270000" y="6718300"/>
            <a:ext cx="10464800" cy="1422400"/>
          </a:xfrm>
          <a:prstGeom prst="rect">
            <a:avLst/>
          </a:prstGeom>
        </p:spPr>
        <p:txBody>
          <a:bodyPr anchor="b"/>
          <a:lstStyle/>
          <a:p>
            <a:pPr/>
            <a:r>
              <a:t>Title Text</a:t>
            </a:r>
          </a:p>
        </p:txBody>
      </p:sp>
      <p:sp>
        <p:nvSpPr>
          <p:cNvPr id="22" name="Body Level One…"/>
          <p:cNvSpPr txBox="1"/>
          <p:nvPr>
            <p:ph type="body" sz="quarter" idx="1"/>
          </p:nvPr>
        </p:nvSpPr>
        <p:spPr>
          <a:xfrm>
            <a:off x="1270000" y="8191500"/>
            <a:ext cx="10464800" cy="12192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23"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3.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Center">
    <p:spTree>
      <p:nvGrpSpPr>
        <p:cNvPr id="1" name=""/>
        <p:cNvGrpSpPr/>
        <p:nvPr/>
      </p:nvGrpSpPr>
      <p:grpSpPr>
        <a:xfrm>
          <a:off x="0" y="0"/>
          <a:ext cx="0" cy="0"/>
          <a:chOff x="0" y="0"/>
          <a:chExt cx="0" cy="0"/>
        </a:xfrm>
      </p:grpSpPr>
      <p:sp>
        <p:nvSpPr>
          <p:cNvPr id="30" name="Title Text"/>
          <p:cNvSpPr txBox="1"/>
          <p:nvPr>
            <p:ph type="title"/>
          </p:nvPr>
        </p:nvSpPr>
        <p:spPr>
          <a:xfrm>
            <a:off x="1270000" y="3225800"/>
            <a:ext cx="10464800" cy="3302000"/>
          </a:xfrm>
          <a:prstGeom prst="rect">
            <a:avLst/>
          </a:prstGeom>
        </p:spPr>
        <p:txBody>
          <a:bodyPr/>
          <a:lstStyle/>
          <a:p>
            <a:pPr/>
            <a:r>
              <a:t>Title Text</a:t>
            </a:r>
          </a:p>
        </p:txBody>
      </p:sp>
      <p:sp>
        <p:nvSpPr>
          <p:cNvPr id="3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4.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Vertical">
    <p:spTree>
      <p:nvGrpSpPr>
        <p:cNvPr id="1" name=""/>
        <p:cNvGrpSpPr/>
        <p:nvPr/>
      </p:nvGrpSpPr>
      <p:grpSpPr>
        <a:xfrm>
          <a:off x="0" y="0"/>
          <a:ext cx="0" cy="0"/>
          <a:chOff x="0" y="0"/>
          <a:chExt cx="0" cy="0"/>
        </a:xfrm>
      </p:grpSpPr>
      <p:sp>
        <p:nvSpPr>
          <p:cNvPr id="38" name="Image"/>
          <p:cNvSpPr/>
          <p:nvPr>
            <p:ph type="pic" sz="half" idx="13"/>
          </p:nvPr>
        </p:nvSpPr>
        <p:spPr>
          <a:xfrm>
            <a:off x="6718300" y="762000"/>
            <a:ext cx="5334000" cy="8242300"/>
          </a:xfrm>
          <a:prstGeom prst="rect">
            <a:avLst/>
          </a:prstGeom>
        </p:spPr>
        <p:txBody>
          <a:bodyPr lIns="91439" tIns="45719" rIns="91439" bIns="45719" anchor="t">
            <a:noAutofit/>
          </a:bodyPr>
          <a:lstStyle/>
          <a:p>
            <a:pPr/>
          </a:p>
        </p:txBody>
      </p:sp>
      <p:sp>
        <p:nvSpPr>
          <p:cNvPr id="39" name="Title Text"/>
          <p:cNvSpPr txBox="1"/>
          <p:nvPr>
            <p:ph type="title"/>
          </p:nvPr>
        </p:nvSpPr>
        <p:spPr>
          <a:xfrm>
            <a:off x="952500" y="762000"/>
            <a:ext cx="5334000" cy="4000500"/>
          </a:xfrm>
          <a:prstGeom prst="rect">
            <a:avLst/>
          </a:prstGeom>
        </p:spPr>
        <p:txBody>
          <a:bodyPr anchor="b"/>
          <a:lstStyle>
            <a:lvl1pPr>
              <a:defRPr sz="6000"/>
            </a:lvl1pPr>
          </a:lstStyle>
          <a:p>
            <a:pPr/>
            <a:r>
              <a:t>Title Text</a:t>
            </a:r>
          </a:p>
        </p:txBody>
      </p:sp>
      <p:sp>
        <p:nvSpPr>
          <p:cNvPr id="40" name="Body Level One…"/>
          <p:cNvSpPr txBox="1"/>
          <p:nvPr>
            <p:ph type="body" sz="quarter" idx="1"/>
          </p:nvPr>
        </p:nvSpPr>
        <p:spPr>
          <a:xfrm>
            <a:off x="952500" y="5003800"/>
            <a:ext cx="5334000" cy="4000500"/>
          </a:xfrm>
          <a:prstGeom prst="rect">
            <a:avLst/>
          </a:prstGeom>
        </p:spPr>
        <p:txBody>
          <a:bodyPr anchor="t"/>
          <a:lstStyle>
            <a:lvl1pPr marL="0" indent="0" algn="ctr">
              <a:spcBef>
                <a:spcPts val="0"/>
              </a:spcBef>
              <a:buSzTx/>
              <a:buNone/>
              <a:defRPr sz="3200"/>
            </a:lvl1pPr>
            <a:lvl2pPr marL="0" indent="0" algn="ctr">
              <a:spcBef>
                <a:spcPts val="0"/>
              </a:spcBef>
              <a:buSzTx/>
              <a:buNone/>
              <a:defRPr sz="3200"/>
            </a:lvl2pPr>
            <a:lvl3pPr marL="0" indent="0" algn="ctr">
              <a:spcBef>
                <a:spcPts val="0"/>
              </a:spcBef>
              <a:buSzTx/>
              <a:buNone/>
              <a:defRPr sz="3200"/>
            </a:lvl3pPr>
            <a:lvl4pPr marL="0" indent="0" algn="ctr">
              <a:spcBef>
                <a:spcPts val="0"/>
              </a:spcBef>
              <a:buSzTx/>
              <a:buNone/>
              <a:defRPr sz="3200"/>
            </a:lvl4pPr>
            <a:lvl5pPr marL="0" indent="0" algn="ctr">
              <a:spcBef>
                <a:spcPts val="0"/>
              </a:spcBef>
              <a:buSzTx/>
              <a:buNone/>
              <a:defRPr sz="3200"/>
            </a:lvl5pPr>
          </a:lstStyle>
          <a:p>
            <a:pPr/>
            <a:r>
              <a:t>Body Level One</a:t>
            </a:r>
          </a:p>
          <a:p>
            <a:pPr lvl="1"/>
            <a:r>
              <a:t>Body Level Two</a:t>
            </a:r>
          </a:p>
          <a:p>
            <a:pPr lvl="2"/>
            <a:r>
              <a:t>Body Level Three</a:t>
            </a:r>
          </a:p>
          <a:p>
            <a:pPr lvl="3"/>
            <a:r>
              <a:t>Body Level Four</a:t>
            </a:r>
          </a:p>
          <a:p>
            <a:pPr lvl="4"/>
            <a:r>
              <a:t>Body Level Five</a:t>
            </a:r>
          </a:p>
        </p:txBody>
      </p:sp>
      <p:sp>
        <p:nvSpPr>
          <p:cNvPr id="41"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5.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 Top">
    <p:spTree>
      <p:nvGrpSpPr>
        <p:cNvPr id="1" name=""/>
        <p:cNvGrpSpPr/>
        <p:nvPr/>
      </p:nvGrpSpPr>
      <p:grpSpPr>
        <a:xfrm>
          <a:off x="0" y="0"/>
          <a:ext cx="0" cy="0"/>
          <a:chOff x="0" y="0"/>
          <a:chExt cx="0" cy="0"/>
        </a:xfrm>
      </p:grpSpPr>
      <p:sp>
        <p:nvSpPr>
          <p:cNvPr id="48" name="Slide Number"/>
          <p:cNvSpPr txBox="1"/>
          <p:nvPr>
            <p:ph type="sldNum" sz="quarter" idx="2"/>
          </p:nvPr>
        </p:nvSpPr>
        <p:spPr>
          <a:xfrm>
            <a:off x="6311798" y="9245599"/>
            <a:ext cx="368504" cy="381001"/>
          </a:xfrm>
          <a:prstGeom prst="rect">
            <a:avLst/>
          </a:prstGeom>
        </p:spPr>
        <p:txBody>
          <a:bodyPr anchor="b"/>
          <a:lstStyle/>
          <a:p>
            <a:pPr/>
            <a:fld id="{86CB4B4D-7CA3-9044-876B-883B54F8677D}" type="slidenum"/>
          </a:p>
        </p:txBody>
      </p:sp>
    </p:spTree>
  </p:cSld>
  <p:clrMapOvr>
    <a:masterClrMapping/>
  </p:clrMapOvr>
  <p:transition xmlns:p14="http://schemas.microsoft.com/office/powerpoint/2010/main" spd="med" advClick="1"/>
</p:sldLayout>
</file>

<file path=ppt/slideLayouts/slideLayout6.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amp; Bullets">
    <p:spTree>
      <p:nvGrpSpPr>
        <p:cNvPr id="1" name=""/>
        <p:cNvGrpSpPr/>
        <p:nvPr/>
      </p:nvGrpSpPr>
      <p:grpSpPr>
        <a:xfrm>
          <a:off x="0" y="0"/>
          <a:ext cx="0" cy="0"/>
          <a:chOff x="0" y="0"/>
          <a:chExt cx="0" cy="0"/>
        </a:xfrm>
      </p:grpSpPr>
      <p:sp>
        <p:nvSpPr>
          <p:cNvPr id="55" name="Title Text"/>
          <p:cNvSpPr txBox="1"/>
          <p:nvPr>
            <p:ph type="title"/>
          </p:nvPr>
        </p:nvSpPr>
        <p:spPr>
          <a:prstGeom prst="rect">
            <a:avLst/>
          </a:prstGeom>
        </p:spPr>
        <p:txBody>
          <a:bodyPr/>
          <a:lstStyle/>
          <a:p>
            <a:pPr/>
            <a:r>
              <a:t>Title Text</a:t>
            </a:r>
          </a:p>
        </p:txBody>
      </p:sp>
      <p:sp>
        <p:nvSpPr>
          <p:cNvPr id="56" name="Body Level One…"/>
          <p:cNvSpPr txBox="1"/>
          <p:nvPr>
            <p:ph type="body" idx="1"/>
          </p:nvPr>
        </p:nvSpPr>
        <p:spPr>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5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7.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Title, Bullets &amp; Photo">
    <p:spTree>
      <p:nvGrpSpPr>
        <p:cNvPr id="1" name=""/>
        <p:cNvGrpSpPr/>
        <p:nvPr/>
      </p:nvGrpSpPr>
      <p:grpSpPr>
        <a:xfrm>
          <a:off x="0" y="0"/>
          <a:ext cx="0" cy="0"/>
          <a:chOff x="0" y="0"/>
          <a:chExt cx="0" cy="0"/>
        </a:xfrm>
      </p:grpSpPr>
      <p:sp>
        <p:nvSpPr>
          <p:cNvPr id="64" name="Image"/>
          <p:cNvSpPr/>
          <p:nvPr>
            <p:ph type="pic" sz="half" idx="13"/>
          </p:nvPr>
        </p:nvSpPr>
        <p:spPr>
          <a:xfrm>
            <a:off x="6718300" y="2590800"/>
            <a:ext cx="5334000" cy="6286500"/>
          </a:xfrm>
          <a:prstGeom prst="rect">
            <a:avLst/>
          </a:prstGeom>
        </p:spPr>
        <p:txBody>
          <a:bodyPr lIns="91439" tIns="45719" rIns="91439" bIns="45719" anchor="t">
            <a:noAutofit/>
          </a:bodyPr>
          <a:lstStyle/>
          <a:p>
            <a:pPr/>
          </a:p>
        </p:txBody>
      </p:sp>
      <p:sp>
        <p:nvSpPr>
          <p:cNvPr id="65" name="Title Text"/>
          <p:cNvSpPr txBox="1"/>
          <p:nvPr>
            <p:ph type="title"/>
          </p:nvPr>
        </p:nvSpPr>
        <p:spPr>
          <a:prstGeom prst="rect">
            <a:avLst/>
          </a:prstGeom>
        </p:spPr>
        <p:txBody>
          <a:bodyPr/>
          <a:lstStyle/>
          <a:p>
            <a:pPr/>
            <a:r>
              <a:t>Title Text</a:t>
            </a:r>
          </a:p>
        </p:txBody>
      </p:sp>
      <p:sp>
        <p:nvSpPr>
          <p:cNvPr id="66" name="Body Level One…"/>
          <p:cNvSpPr txBox="1"/>
          <p:nvPr>
            <p:ph type="body" sz="half" idx="1"/>
          </p:nvPr>
        </p:nvSpPr>
        <p:spPr>
          <a:xfrm>
            <a:off x="952500" y="2590800"/>
            <a:ext cx="5334000" cy="6286500"/>
          </a:xfrm>
          <a:prstGeom prst="rect">
            <a:avLst/>
          </a:prstGeom>
        </p:spPr>
        <p:txBody>
          <a:bodyPr/>
          <a:lstStyle>
            <a:lvl1pPr marL="381000" indent="-381000">
              <a:spcBef>
                <a:spcPts val="3800"/>
              </a:spcBef>
              <a:defRPr sz="2800"/>
            </a:lvl1pPr>
            <a:lvl2pPr marL="762000" indent="-381000">
              <a:spcBef>
                <a:spcPts val="3800"/>
              </a:spcBef>
              <a:defRPr sz="2800"/>
            </a:lvl2pPr>
            <a:lvl3pPr marL="1143000" indent="-381000">
              <a:spcBef>
                <a:spcPts val="3800"/>
              </a:spcBef>
              <a:defRPr sz="2800"/>
            </a:lvl3pPr>
            <a:lvl4pPr marL="1524000" indent="-381000">
              <a:spcBef>
                <a:spcPts val="3800"/>
              </a:spcBef>
              <a:defRPr sz="2800"/>
            </a:lvl4pPr>
            <a:lvl5pPr marL="1905000" indent="-381000">
              <a:spcBef>
                <a:spcPts val="3800"/>
              </a:spcBef>
              <a:defRPr sz="2800"/>
            </a:lvl5pPr>
          </a:lstStyle>
          <a:p>
            <a:pPr/>
            <a:r>
              <a:t>Body Level One</a:t>
            </a:r>
          </a:p>
          <a:p>
            <a:pPr lvl="1"/>
            <a:r>
              <a:t>Body Level Two</a:t>
            </a:r>
          </a:p>
          <a:p>
            <a:pPr lvl="2"/>
            <a:r>
              <a:t>Body Level Three</a:t>
            </a:r>
          </a:p>
          <a:p>
            <a:pPr lvl="3"/>
            <a:r>
              <a:t>Body Level Four</a:t>
            </a:r>
          </a:p>
          <a:p>
            <a:pPr lvl="4"/>
            <a:r>
              <a:t>Body Level Five</a:t>
            </a:r>
          </a:p>
        </p:txBody>
      </p:sp>
      <p:sp>
        <p:nvSpPr>
          <p:cNvPr id="67"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8.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ullets">
    <p:spTree>
      <p:nvGrpSpPr>
        <p:cNvPr id="1" name=""/>
        <p:cNvGrpSpPr/>
        <p:nvPr/>
      </p:nvGrpSpPr>
      <p:grpSpPr>
        <a:xfrm>
          <a:off x="0" y="0"/>
          <a:ext cx="0" cy="0"/>
          <a:chOff x="0" y="0"/>
          <a:chExt cx="0" cy="0"/>
        </a:xfrm>
      </p:grpSpPr>
      <p:sp>
        <p:nvSpPr>
          <p:cNvPr id="74" name="Body Level One…"/>
          <p:cNvSpPr txBox="1"/>
          <p:nvPr>
            <p:ph type="body" idx="1"/>
          </p:nvPr>
        </p:nvSpPr>
        <p:spPr>
          <a:xfrm>
            <a:off x="952500" y="1270000"/>
            <a:ext cx="11099800" cy="7213600"/>
          </a:xfrm>
          <a:prstGeom prst="rect">
            <a:avLst/>
          </a:prstGeom>
        </p:spPr>
        <p:txBody>
          <a:bodyPr/>
          <a:lstStyle/>
          <a:p>
            <a:pPr/>
            <a:r>
              <a:t>Body Level One</a:t>
            </a:r>
          </a:p>
          <a:p>
            <a:pPr lvl="1"/>
            <a:r>
              <a:t>Body Level Two</a:t>
            </a:r>
          </a:p>
          <a:p>
            <a:pPr lvl="2"/>
            <a:r>
              <a:t>Body Level Three</a:t>
            </a:r>
          </a:p>
          <a:p>
            <a:pPr lvl="3"/>
            <a:r>
              <a:t>Body Level Four</a:t>
            </a:r>
          </a:p>
          <a:p>
            <a:pPr lvl="4"/>
            <a:r>
              <a:t>Body Level Five</a:t>
            </a:r>
          </a:p>
        </p:txBody>
      </p:sp>
      <p:sp>
        <p:nvSpPr>
          <p:cNvPr id="7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9.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 3 Up">
    <p:spTree>
      <p:nvGrpSpPr>
        <p:cNvPr id="1" name=""/>
        <p:cNvGrpSpPr/>
        <p:nvPr/>
      </p:nvGrpSpPr>
      <p:grpSpPr>
        <a:xfrm>
          <a:off x="0" y="0"/>
          <a:ext cx="0" cy="0"/>
          <a:chOff x="0" y="0"/>
          <a:chExt cx="0" cy="0"/>
        </a:xfrm>
      </p:grpSpPr>
      <p:sp>
        <p:nvSpPr>
          <p:cNvPr id="82" name="Image"/>
          <p:cNvSpPr/>
          <p:nvPr>
            <p:ph type="pic" sz="quarter" idx="13"/>
          </p:nvPr>
        </p:nvSpPr>
        <p:spPr>
          <a:xfrm>
            <a:off x="6718300" y="5092700"/>
            <a:ext cx="5334000" cy="3898900"/>
          </a:xfrm>
          <a:prstGeom prst="rect">
            <a:avLst/>
          </a:prstGeom>
        </p:spPr>
        <p:txBody>
          <a:bodyPr lIns="91439" tIns="45719" rIns="91439" bIns="45719" anchor="t">
            <a:noAutofit/>
          </a:bodyPr>
          <a:lstStyle/>
          <a:p>
            <a:pPr/>
          </a:p>
        </p:txBody>
      </p:sp>
      <p:sp>
        <p:nvSpPr>
          <p:cNvPr id="83" name="Image"/>
          <p:cNvSpPr/>
          <p:nvPr>
            <p:ph type="pic" sz="quarter" idx="14"/>
          </p:nvPr>
        </p:nvSpPr>
        <p:spPr>
          <a:xfrm>
            <a:off x="6718300" y="762000"/>
            <a:ext cx="5334000" cy="3898900"/>
          </a:xfrm>
          <a:prstGeom prst="rect">
            <a:avLst/>
          </a:prstGeom>
        </p:spPr>
        <p:txBody>
          <a:bodyPr lIns="91439" tIns="45719" rIns="91439" bIns="45719" anchor="t">
            <a:noAutofit/>
          </a:bodyPr>
          <a:lstStyle/>
          <a:p>
            <a:pPr/>
          </a:p>
        </p:txBody>
      </p:sp>
      <p:sp>
        <p:nvSpPr>
          <p:cNvPr id="84" name="Image"/>
          <p:cNvSpPr/>
          <p:nvPr>
            <p:ph type="pic" sz="half" idx="15"/>
          </p:nvPr>
        </p:nvSpPr>
        <p:spPr>
          <a:xfrm>
            <a:off x="952500" y="762884"/>
            <a:ext cx="5334000" cy="8229601"/>
          </a:xfrm>
          <a:prstGeom prst="rect">
            <a:avLst/>
          </a:prstGeom>
        </p:spPr>
        <p:txBody>
          <a:bodyPr lIns="91439" tIns="45719" rIns="91439" bIns="45719" anchor="t">
            <a:noAutofit/>
          </a:bodyPr>
          <a:lstStyle/>
          <a:p>
            <a:pPr/>
          </a:p>
        </p:txBody>
      </p:sp>
      <p:sp>
        <p:nvSpPr>
          <p:cNvPr id="85"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0.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Quote">
    <p:spTree>
      <p:nvGrpSpPr>
        <p:cNvPr id="1" name=""/>
        <p:cNvGrpSpPr/>
        <p:nvPr/>
      </p:nvGrpSpPr>
      <p:grpSpPr>
        <a:xfrm>
          <a:off x="0" y="0"/>
          <a:ext cx="0" cy="0"/>
          <a:chOff x="0" y="0"/>
          <a:chExt cx="0" cy="0"/>
        </a:xfrm>
      </p:grpSpPr>
      <p:sp>
        <p:nvSpPr>
          <p:cNvPr id="92" name="Body Level One…"/>
          <p:cNvSpPr txBox="1"/>
          <p:nvPr>
            <p:ph type="body" sz="quarter" idx="1"/>
          </p:nvPr>
        </p:nvSpPr>
        <p:spPr>
          <a:xfrm>
            <a:off x="1270000" y="6362700"/>
            <a:ext cx="10464800" cy="533400"/>
          </a:xfrm>
          <a:prstGeom prst="rect">
            <a:avLst/>
          </a:prstGeom>
        </p:spPr>
        <p:txBody>
          <a:bodyPr anchor="t"/>
          <a:lstStyle>
            <a:lvl1pPr marL="0" indent="0" algn="ctr">
              <a:spcBef>
                <a:spcPts val="0"/>
              </a:spcBef>
              <a:buSzTx/>
              <a:buNone/>
              <a:defRPr b="1" sz="2800">
                <a:latin typeface="+mj-lt"/>
                <a:ea typeface="+mj-ea"/>
                <a:cs typeface="+mj-cs"/>
                <a:sym typeface="Helvetica"/>
              </a:defRPr>
            </a:lvl1pPr>
            <a:lvl2pPr marL="794083" indent="-336883" algn="ctr">
              <a:spcBef>
                <a:spcPts val="0"/>
              </a:spcBef>
              <a:defRPr b="1" sz="2800">
                <a:latin typeface="+mj-lt"/>
                <a:ea typeface="+mj-ea"/>
                <a:cs typeface="+mj-cs"/>
                <a:sym typeface="Helvetica"/>
              </a:defRPr>
            </a:lvl2pPr>
            <a:lvl3pPr marL="1251283" indent="-336883" algn="ctr">
              <a:spcBef>
                <a:spcPts val="0"/>
              </a:spcBef>
              <a:defRPr b="1" sz="2800">
                <a:latin typeface="+mj-lt"/>
                <a:ea typeface="+mj-ea"/>
                <a:cs typeface="+mj-cs"/>
                <a:sym typeface="Helvetica"/>
              </a:defRPr>
            </a:lvl3pPr>
            <a:lvl4pPr marL="1708484" indent="-336883" algn="ctr">
              <a:spcBef>
                <a:spcPts val="0"/>
              </a:spcBef>
              <a:defRPr b="1" sz="2800">
                <a:latin typeface="+mj-lt"/>
                <a:ea typeface="+mj-ea"/>
                <a:cs typeface="+mj-cs"/>
                <a:sym typeface="Helvetica"/>
              </a:defRPr>
            </a:lvl4pPr>
            <a:lvl5pPr marL="2165684" indent="-336884" algn="ctr">
              <a:spcBef>
                <a:spcPts val="0"/>
              </a:spcBef>
              <a:defRPr b="1" sz="2800">
                <a:latin typeface="+mj-lt"/>
                <a:ea typeface="+mj-ea"/>
                <a:cs typeface="+mj-cs"/>
                <a:sym typeface="Helvetica"/>
              </a:defRPr>
            </a:lvl5pPr>
          </a:lstStyle>
          <a:p>
            <a:pPr/>
            <a:r>
              <a:t>Body Level One</a:t>
            </a:r>
          </a:p>
          <a:p>
            <a:pPr lvl="1"/>
            <a:r>
              <a:t>Body Level Two</a:t>
            </a:r>
          </a:p>
          <a:p>
            <a:pPr lvl="2"/>
            <a:r>
              <a:t>Body Level Three</a:t>
            </a:r>
          </a:p>
          <a:p>
            <a:pPr lvl="3"/>
            <a:r>
              <a:t>Body Level Four</a:t>
            </a:r>
          </a:p>
          <a:p>
            <a:pPr lvl="4"/>
            <a:r>
              <a:t>Body Level Five</a:t>
            </a:r>
          </a:p>
        </p:txBody>
      </p:sp>
      <p:sp>
        <p:nvSpPr>
          <p:cNvPr id="93" name="“Type a quote here.”"/>
          <p:cNvSpPr txBox="1"/>
          <p:nvPr>
            <p:ph type="body" sz="quarter" idx="13"/>
          </p:nvPr>
        </p:nvSpPr>
        <p:spPr>
          <a:xfrm>
            <a:off x="1270000" y="4254500"/>
            <a:ext cx="10464800" cy="711200"/>
          </a:xfrm>
          <a:prstGeom prst="rect">
            <a:avLst/>
          </a:prstGeom>
        </p:spPr>
        <p:txBody>
          <a:bodyPr/>
          <a:lstStyle/>
          <a:p>
            <a:pPr/>
          </a:p>
        </p:txBody>
      </p:sp>
      <p:sp>
        <p:nvSpPr>
          <p:cNvPr id="94"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1.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Photo">
    <p:spTree>
      <p:nvGrpSpPr>
        <p:cNvPr id="1" name=""/>
        <p:cNvGrpSpPr/>
        <p:nvPr/>
      </p:nvGrpSpPr>
      <p:grpSpPr>
        <a:xfrm>
          <a:off x="0" y="0"/>
          <a:ext cx="0" cy="0"/>
          <a:chOff x="0" y="0"/>
          <a:chExt cx="0" cy="0"/>
        </a:xfrm>
      </p:grpSpPr>
      <p:sp>
        <p:nvSpPr>
          <p:cNvPr id="101" name="Image"/>
          <p:cNvSpPr/>
          <p:nvPr>
            <p:ph type="pic" idx="13"/>
          </p:nvPr>
        </p:nvSpPr>
        <p:spPr>
          <a:xfrm>
            <a:off x="0" y="0"/>
            <a:ext cx="13004800" cy="9753600"/>
          </a:xfrm>
          <a:prstGeom prst="rect">
            <a:avLst/>
          </a:prstGeom>
        </p:spPr>
        <p:txBody>
          <a:bodyPr lIns="91439" tIns="45719" rIns="91439" bIns="45719" anchor="t">
            <a:noAutofit/>
          </a:bodyPr>
          <a:lstStyle/>
          <a:p>
            <a:pPr/>
          </a:p>
        </p:txBody>
      </p:sp>
      <p:sp>
        <p:nvSpPr>
          <p:cNvPr id="102"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Layouts/slideLayout12.xml><?xml version="1.0" encoding="utf-8"?>
<p:sldLayout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type="tx" showMasterSp="1" showMasterPhAnim="1">
  <p:cSld name="Blank">
    <p:spTree>
      <p:nvGrpSpPr>
        <p:cNvPr id="1" name=""/>
        <p:cNvGrpSpPr/>
        <p:nvPr/>
      </p:nvGrpSpPr>
      <p:grpSpPr>
        <a:xfrm>
          <a:off x="0" y="0"/>
          <a:ext cx="0" cy="0"/>
          <a:chOff x="0" y="0"/>
          <a:chExt cx="0" cy="0"/>
        </a:xfrm>
      </p:grpSpPr>
      <p:sp>
        <p:nvSpPr>
          <p:cNvPr id="109" name="Slide Number"/>
          <p:cNvSpPr txBox="1"/>
          <p:nvPr>
            <p:ph type="sldNum" sz="quarter" idx="2"/>
          </p:nvPr>
        </p:nvSpPr>
        <p:spPr>
          <a:prstGeom prst="rect">
            <a:avLst/>
          </a:prstGeom>
        </p:spPr>
        <p:txBody>
          <a:bodyPr/>
          <a:lstStyle/>
          <a:p>
            <a:pPr/>
            <a:fld id="{86CB4B4D-7CA3-9044-876B-883B54F8677D}" type="slidenum"/>
          </a:p>
        </p:txBody>
      </p:sp>
    </p:spTree>
  </p:cSld>
  <p:clrMapOvr>
    <a:masterClrMapping/>
  </p:clrMapOvr>
  <p:transition xmlns:p14="http://schemas.microsoft.com/office/powerpoint/2010/main" spd="med" advClick="1"/>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1.jpe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p:cSld>
    <p:bg>
      <p:bgPr>
        <a:blipFill rotWithShape="1">
          <a:blip r:embed="rId2"/>
          <a:srcRect l="0" t="0" r="0" b="0"/>
          <a:stretch>
            <a:fillRect/>
          </a:stretch>
        </a:blipFill>
      </p:bgPr>
    </p:bg>
    <p:spTree>
      <p:nvGrpSpPr>
        <p:cNvPr id="1" name=""/>
        <p:cNvGrpSpPr/>
        <p:nvPr/>
      </p:nvGrpSpPr>
      <p:grpSpPr>
        <a:xfrm>
          <a:off x="0" y="0"/>
          <a:ext cx="0" cy="0"/>
          <a:chOff x="0" y="0"/>
          <a:chExt cx="0" cy="0"/>
        </a:xfrm>
      </p:grpSpPr>
      <p:sp>
        <p:nvSpPr>
          <p:cNvPr id="2" name="Title Text"/>
          <p:cNvSpPr txBox="1"/>
          <p:nvPr>
            <p:ph type="title"/>
          </p:nvPr>
        </p:nvSpPr>
        <p:spPr>
          <a:xfrm>
            <a:off x="952500" y="406400"/>
            <a:ext cx="11099800" cy="21209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Title Text</a:t>
            </a:r>
          </a:p>
        </p:txBody>
      </p:sp>
      <p:sp>
        <p:nvSpPr>
          <p:cNvPr id="3" name="Body Level One…"/>
          <p:cNvSpPr txBox="1"/>
          <p:nvPr>
            <p:ph type="body" idx="1"/>
          </p:nvPr>
        </p:nvSpPr>
        <p:spPr>
          <a:xfrm>
            <a:off x="952500" y="2590800"/>
            <a:ext cx="11099800" cy="6286500"/>
          </a:xfrm>
          <a:prstGeom prst="rect">
            <a:avLst/>
          </a:prstGeom>
          <a:ln w="12700">
            <a:miter lim="400000"/>
          </a:ln>
          <a:extLst>
            <a:ext uri="{C572A759-6A51-4108-AA02-DFA0A04FC94B}">
              <ma14:wrappingTextBoxFlag xmlns:ma14="http://schemas.microsoft.com/office/mac/drawingml/2011/main" val="1"/>
            </a:ext>
          </a:extLst>
        </p:spPr>
        <p:txBody>
          <a:bodyPr lIns="50800" tIns="50800" rIns="50800" bIns="50800" anchor="ctr">
            <a:normAutofit fontScale="100000" lnSpcReduction="0"/>
          </a:bodyPr>
          <a:lstStyle/>
          <a:p>
            <a:pPr/>
            <a:r>
              <a:t>Body Level One</a:t>
            </a:r>
          </a:p>
          <a:p>
            <a:pPr lvl="1"/>
            <a:r>
              <a:t>Body Level Two</a:t>
            </a:r>
          </a:p>
          <a:p>
            <a:pPr lvl="2"/>
            <a:r>
              <a:t>Body Level Three</a:t>
            </a:r>
          </a:p>
          <a:p>
            <a:pPr lvl="3"/>
            <a:r>
              <a:t>Body Level Four</a:t>
            </a:r>
          </a:p>
          <a:p>
            <a:pPr lvl="4"/>
            <a:r>
              <a:t>Body Level Five</a:t>
            </a:r>
          </a:p>
        </p:txBody>
      </p:sp>
      <p:sp>
        <p:nvSpPr>
          <p:cNvPr id="4" name="Slide Number"/>
          <p:cNvSpPr txBox="1"/>
          <p:nvPr>
            <p:ph type="sldNum" sz="quarter" idx="2"/>
          </p:nvPr>
        </p:nvSpPr>
        <p:spPr>
          <a:xfrm>
            <a:off x="6311798" y="9245600"/>
            <a:ext cx="368504" cy="381000"/>
          </a:xfrm>
          <a:prstGeom prst="rect">
            <a:avLst/>
          </a:prstGeom>
          <a:ln w="12700">
            <a:miter lim="400000"/>
          </a:ln>
        </p:spPr>
        <p:txBody>
          <a:bodyPr wrap="none" lIns="50800" tIns="50800" rIns="50800" bIns="50800">
            <a:spAutoFit/>
          </a:bodyPr>
          <a:lstStyle>
            <a:lvl1pPr>
              <a:defRPr sz="1800">
                <a:solidFill>
                  <a:srgbClr val="FFFFFF"/>
                </a:solidFill>
                <a:latin typeface="Helvetica Light"/>
                <a:ea typeface="Helvetica Light"/>
                <a:cs typeface="Helvetica Light"/>
                <a:sym typeface="Helvetica Light"/>
              </a:defRPr>
            </a:lvl1pPr>
          </a:lstStyle>
          <a:p>
            <a:pPr/>
            <a:fld id="{86CB4B4D-7CA3-9044-876B-883B54F8677D}" type="slidenum"/>
          </a:p>
        </p:txBody>
      </p:sp>
    </p:spTree>
  </p:cSld>
  <p:clrMap bg1="lt1" tx1="dk1" bg2="lt2"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transition xmlns:p14="http://schemas.microsoft.com/office/powerpoint/2010/main" spd="med" advClick="1"/>
  <p:txStyles>
    <p:titleStyle>
      <a:lvl1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1pPr>
      <a:lvl2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2pPr>
      <a:lvl3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3pPr>
      <a:lvl4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4pPr>
      <a:lvl5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5pPr>
      <a:lvl6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6pPr>
      <a:lvl7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7pPr>
      <a:lvl8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8pPr>
      <a:lvl9pPr marL="0" marR="0" indent="0" algn="ctr" defTabSz="584200" rtl="0" latinLnBrk="0">
        <a:lnSpc>
          <a:spcPct val="100000"/>
        </a:lnSpc>
        <a:spcBef>
          <a:spcPts val="0"/>
        </a:spcBef>
        <a:spcAft>
          <a:spcPts val="0"/>
        </a:spcAft>
        <a:buClrTx/>
        <a:buSzTx/>
        <a:buFontTx/>
        <a:buNone/>
        <a:tabLst/>
        <a:defRPr b="0" baseline="0" cap="none" i="0" spc="0" strike="noStrike" sz="8000" u="none">
          <a:solidFill>
            <a:srgbClr val="FFFFFF"/>
          </a:solidFill>
          <a:uFillTx/>
          <a:latin typeface="Helvetica Light"/>
          <a:ea typeface="Helvetica Light"/>
          <a:cs typeface="Helvetica Light"/>
          <a:sym typeface="Helvetica Light"/>
        </a:defRPr>
      </a:lvl9pPr>
    </p:titleStyle>
    <p:bodyStyle>
      <a:lvl1pPr marL="4572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1pPr>
      <a:lvl2pPr marL="9144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2pPr>
      <a:lvl3pPr marL="13716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3pPr>
      <a:lvl4pPr marL="18288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4pPr>
      <a:lvl5pPr marL="22860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5pPr>
      <a:lvl6pPr marL="27432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6pPr>
      <a:lvl7pPr marL="32004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7pPr>
      <a:lvl8pPr marL="36576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8pPr>
      <a:lvl9pPr marL="4114800" marR="0" indent="-457200" algn="l" defTabSz="584200" rtl="0" latinLnBrk="0">
        <a:lnSpc>
          <a:spcPct val="100000"/>
        </a:lnSpc>
        <a:spcBef>
          <a:spcPts val="4200"/>
        </a:spcBef>
        <a:spcAft>
          <a:spcPts val="0"/>
        </a:spcAft>
        <a:buClrTx/>
        <a:buSzPct val="75000"/>
        <a:buFontTx/>
        <a:buChar char="•"/>
        <a:tabLst/>
        <a:defRPr b="0" baseline="0" cap="none" i="0" spc="0" strike="noStrike" sz="3800" u="none">
          <a:solidFill>
            <a:srgbClr val="FFFFFF"/>
          </a:solidFill>
          <a:uFillTx/>
          <a:latin typeface="Helvetica Light"/>
          <a:ea typeface="Helvetica Light"/>
          <a:cs typeface="Helvetica Light"/>
          <a:sym typeface="Helvetica Light"/>
        </a:defRPr>
      </a:lvl9pPr>
    </p:bodyStyle>
    <p:otherStyle>
      <a:lvl1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1pPr>
      <a:lvl2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2pPr>
      <a:lvl3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3pPr>
      <a:lvl4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4pPr>
      <a:lvl5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5pPr>
      <a:lvl6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6pPr>
      <a:lvl7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7pPr>
      <a:lvl8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8pPr>
      <a:lvl9pPr marL="0" marR="0" indent="0" algn="ctr" defTabSz="584200" rtl="0" latinLnBrk="0">
        <a:lnSpc>
          <a:spcPct val="100000"/>
        </a:lnSpc>
        <a:spcBef>
          <a:spcPts val="0"/>
        </a:spcBef>
        <a:spcAft>
          <a:spcPts val="0"/>
        </a:spcAft>
        <a:buClrTx/>
        <a:buSzTx/>
        <a:buFontTx/>
        <a:buNone/>
        <a:tabLst/>
        <a:defRPr b="0" baseline="0" cap="none" i="0" spc="0" strike="noStrike" sz="1800" u="none">
          <a:solidFill>
            <a:schemeClr val="tx1"/>
          </a:solidFill>
          <a:uFillTx/>
          <a:latin typeface="+mn-lt"/>
          <a:ea typeface="+mn-ea"/>
          <a:cs typeface="+mn-cs"/>
          <a:sym typeface="Helvetica Light"/>
        </a:defRPr>
      </a:lvl9pPr>
    </p:otherStyle>
  </p:txStyles>
</p:sldMaster>
</file>

<file path=ppt/slides/_rels/slide1.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2.jpeg"/></Relationships>

</file>

<file path=ppt/slides/_rels/slide4.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1.tif"/></Relationships>

</file>

<file path=ppt/slides/_rels/slide5.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1.png"/></Relationships>

</file>

<file path=ppt/slides/_rels/slide6.xml.rels><?xml version="1.0" encoding="UTF-8"?>
<Relationships xmlns="http://schemas.openxmlformats.org/package/2006/relationships"><Relationship Id="rId1" Type="http://schemas.openxmlformats.org/officeDocument/2006/relationships/slideLayout" Target="../slideLayouts/slideLayout1.xml"/></Relationships>

</file>

<file path=ppt/slides/_rels/slide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8.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2.jpeg"/></Relationships>

</file>

<file path=ppt/slides/_rels/slide9.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3.jpeg"/><Relationship Id="rId3" Type="http://schemas.openxmlformats.org/officeDocument/2006/relationships/chart" Target="../charts/chart1.xml"/></Relationships>

</file>

<file path=ppt/slides/_rels/slide10.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1.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2.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3.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2.jpeg"/></Relationships>

</file>

<file path=ppt/slides/_rels/slide14.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5.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6.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7.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8.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19.xml.rels><?xml version="1.0" encoding="UTF-8"?>
<Relationships xmlns="http://schemas.openxmlformats.org/package/2006/relationships"><Relationship Id="rId1" Type="http://schemas.openxmlformats.org/officeDocument/2006/relationships/slideLayout" Target="../slideLayouts/slideLayout11.xml"/><Relationship Id="rId2" Type="http://schemas.openxmlformats.org/officeDocument/2006/relationships/image" Target="../media/image2.png"/><Relationship Id="rId3" Type="http://schemas.openxmlformats.org/officeDocument/2006/relationships/image" Target="../media/image4.jpeg"/></Relationships>

</file>

<file path=ppt/slides/_rels/slide20.xml.rels><?xml version="1.0" encoding="UTF-8"?>
<Relationships xmlns="http://schemas.openxmlformats.org/package/2006/relationships"><Relationship Id="rId1" Type="http://schemas.openxmlformats.org/officeDocument/2006/relationships/slideLayout" Target="../slideLayouts/slideLayout6.xml"/></Relationships>

</file>

<file path=ppt/slides/_rels/slide21.xml.rels><?xml version="1.0" encoding="UTF-8"?>
<Relationships xmlns="http://schemas.openxmlformats.org/package/2006/relationships"><Relationship Id="rId1" Type="http://schemas.openxmlformats.org/officeDocument/2006/relationships/slideLayout" Target="../slideLayouts/slideLayout9.xml"/><Relationship Id="rId2" Type="http://schemas.openxmlformats.org/officeDocument/2006/relationships/image" Target="../media/image3.png"/><Relationship Id="rId3" Type="http://schemas.openxmlformats.org/officeDocument/2006/relationships/image" Target="../media/image4.png"/></Relationships>

</file>

<file path=ppt/slides/_rels/slide22.xml.rels><?xml version="1.0" encoding="UTF-8"?>
<Relationships xmlns="http://schemas.openxmlformats.org/package/2006/relationships"><Relationship Id="rId1" Type="http://schemas.openxmlformats.org/officeDocument/2006/relationships/slideLayout" Target="../slideLayouts/slideLayout10.xml"/></Relationships>

</file>

<file path=ppt/slides/_rels/slide23.xml.rels><?xml version="1.0" encoding="UTF-8"?>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image" Target="../media/image5.jpeg"/></Relationships>

</file>

<file path=ppt/slides/slide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18" name="CARDIOPULMONARY EXERCISE TESTING  SERVICE(CPET)…"/>
          <p:cNvSpPr txBox="1"/>
          <p:nvPr>
            <p:ph type="ctrTitle"/>
          </p:nvPr>
        </p:nvSpPr>
        <p:spPr>
          <a:prstGeom prst="rect">
            <a:avLst/>
          </a:prstGeom>
        </p:spPr>
        <p:txBody>
          <a:bodyPr/>
          <a:lstStyle/>
          <a:p>
            <a:pPr defTabSz="286258">
              <a:defRPr sz="3900"/>
            </a:pPr>
            <a:r>
              <a:t>CARDIOPULMONARY EXERCISE TESTING  SERVICE(CPET) </a:t>
            </a:r>
          </a:p>
          <a:p>
            <a:pPr defTabSz="286258">
              <a:defRPr sz="3900"/>
            </a:pPr>
            <a:r>
              <a:t>MAJOR ABDOMINAL SURGERY</a:t>
            </a:r>
          </a:p>
          <a:p>
            <a:pPr defTabSz="286258">
              <a:defRPr sz="3900"/>
            </a:pPr>
          </a:p>
          <a:p>
            <a:pPr defTabSz="286258">
              <a:defRPr sz="3900"/>
            </a:pPr>
            <a:r>
              <a:t> PRINCESS OF WALES HOSPITAL BRIDGEND</a:t>
            </a:r>
          </a:p>
        </p:txBody>
      </p:sp>
      <p:sp>
        <p:nvSpPr>
          <p:cNvPr id="119" name="DR HARVEY CAESAR BM DA FRCA…"/>
          <p:cNvSpPr txBox="1"/>
          <p:nvPr>
            <p:ph type="subTitle" sz="quarter" idx="1"/>
          </p:nvPr>
        </p:nvSpPr>
        <p:spPr>
          <a:prstGeom prst="rect">
            <a:avLst/>
          </a:prstGeom>
        </p:spPr>
        <p:txBody>
          <a:bodyPr/>
          <a:lstStyle/>
          <a:p>
            <a:pPr defTabSz="315468">
              <a:defRPr sz="1700"/>
            </a:pPr>
            <a:r>
              <a:t>DR HARVEY CAESAR BM DA FRCA </a:t>
            </a:r>
          </a:p>
          <a:p>
            <a:pPr defTabSz="315468">
              <a:defRPr sz="1700"/>
            </a:pPr>
            <a:r>
              <a:t>CONSULTANT ANAESTHETIST </a:t>
            </a:r>
          </a:p>
          <a:p>
            <a:pPr defTabSz="315468">
              <a:defRPr sz="1700"/>
            </a:pPr>
            <a:r>
              <a:t>CLINICAL DIRECTOR ANAESTHETICS/ITU/THEATRES</a:t>
            </a:r>
          </a:p>
          <a:p>
            <a:pPr defTabSz="315468">
              <a:defRPr sz="1700"/>
            </a:pPr>
            <a:r>
              <a:t>CWM TAF MORGANNWG HEALTHBOARD</a:t>
            </a:r>
          </a:p>
        </p:txBody>
      </p:sp>
    </p:spTree>
  </p:cSld>
  <p:clrMapOvr>
    <a:masterClrMapping/>
  </p:clrMapOvr>
  <p:transition xmlns:p14="http://schemas.microsoft.com/office/powerpoint/2010/main" spd="med" advClick="1"/>
</p:sld>
</file>

<file path=ppt/slides/slide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21" name="INTJ"/>
          <p:cNvSpPr txBox="1"/>
          <p:nvPr>
            <p:ph type="ctrTitle"/>
          </p:nvPr>
        </p:nvSpPr>
        <p:spPr>
          <a:prstGeom prst="rect">
            <a:avLst/>
          </a:prstGeom>
        </p:spPr>
        <p:txBody>
          <a:bodyPr/>
          <a:lstStyle/>
          <a:p>
            <a:pPr/>
            <a:r>
              <a:t>INTJ</a:t>
            </a:r>
          </a:p>
        </p:txBody>
      </p:sp>
      <p:sp>
        <p:nvSpPr>
          <p:cNvPr id="122" name="INTROVERT,INTUITIVE,THINKING,JUDGING"/>
          <p:cNvSpPr txBox="1"/>
          <p:nvPr>
            <p:ph type="subTitle" sz="quarter" idx="1"/>
          </p:nvPr>
        </p:nvSpPr>
        <p:spPr>
          <a:prstGeom prst="rect">
            <a:avLst/>
          </a:prstGeom>
        </p:spPr>
        <p:txBody>
          <a:bodyPr/>
          <a:lstStyle/>
          <a:p>
            <a:pPr/>
            <a:r>
              <a:t>INTROVERT,INTUITIVE,THINKING,JUDGING</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lt" backwards="0">
                                    <p:tmAbs val="100"/>
                                  </p:iterate>
                                  <p:childTnLst>
                                    <p:set>
                                      <p:cBhvr>
                                        <p:cTn id="6" fill="hold"/>
                                        <p:tgtEl>
                                          <p:spTgt spid="121"/>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ID="9" grpId="2" fill="hold">
                                  <p:stCondLst>
                                    <p:cond delay="0"/>
                                  </p:stCondLst>
                                  <p:iterate type="el" backwards="0">
                                    <p:tmAbs val="0"/>
                                  </p:iterate>
                                  <p:childTnLst>
                                    <p:set>
                                      <p:cBhvr>
                                        <p:cTn id="10" fill="hold"/>
                                        <p:tgtEl>
                                          <p:spTgt spid="122"/>
                                        </p:tgtEl>
                                        <p:attrNameLst>
                                          <p:attrName>style.visibility</p:attrName>
                                        </p:attrNameLst>
                                      </p:cBhvr>
                                      <p:to>
                                        <p:strVal val="visible"/>
                                      </p:to>
                                    </p:set>
                                    <p:animEffect filter="dissolve" transition="in">
                                      <p:cBhvr>
                                        <p:cTn id="11" dur="1500"/>
                                        <p:tgtEl>
                                          <p:spTgt spid="122"/>
                                        </p:tgtEl>
                                      </p:cBhvr>
                                    </p:animEffec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22" grpId="2"/>
      <p:bldP build="whole" bldLvl="1" animBg="1" rev="0" advAuto="0" spid="121" grpId="1"/>
    </p:bldLst>
  </p:timing>
</p:sld>
</file>

<file path=ppt/slides/slide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4" name="Image" descr="Image"/>
          <p:cNvPicPr>
            <a:picLocks noChangeAspect="1"/>
          </p:cNvPicPr>
          <p:nvPr>
            <p:ph type="pic" idx="13"/>
          </p:nvPr>
        </p:nvPicPr>
        <p:blipFill>
          <a:blip r:embed="rId2">
            <a:extLst/>
          </a:blip>
          <a:srcRect l="0" t="20299" r="0" b="20299"/>
          <a:stretch>
            <a:fillRect/>
          </a:stretch>
        </p:blipFill>
        <p:spPr>
          <a:xfrm>
            <a:off x="0" y="-1"/>
            <a:ext cx="13004800" cy="9753602"/>
          </a:xfrm>
          <a:prstGeom prst="rect">
            <a:avLst/>
          </a:prstGeom>
        </p:spPr>
      </p:pic>
    </p:spTree>
  </p:cSld>
  <p:clrMapOvr>
    <a:masterClrMapping/>
  </p:clrMapOvr>
  <mc:AlternateContent xmlns:mc="http://schemas.openxmlformats.org/markup-compatibility/2006">
    <mc:Choice xmlns:p14="http://schemas.microsoft.com/office/powerpoint/2010/main" Requires="p14">
      <p:transition spd="med" advClick="1" p14:dur="1000">
        <p:dissolv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6" name="Image" descr="Image"/>
          <p:cNvPicPr>
            <a:picLocks noChangeAspect="1"/>
          </p:cNvPicPr>
          <p:nvPr>
            <p:ph type="pic" idx="13"/>
          </p:nvPr>
        </p:nvPicPr>
        <p:blipFill>
          <a:blip r:embed="rId2">
            <a:extLst/>
          </a:blip>
          <a:srcRect l="52" t="0" r="50" b="0"/>
          <a:stretch>
            <a:fillRect/>
          </a:stretch>
        </p:blipFill>
        <p:spPr>
          <a:xfrm>
            <a:off x="0" y="0"/>
            <a:ext cx="13004802" cy="9753600"/>
          </a:xfrm>
          <a:prstGeom prst="rect">
            <a:avLst/>
          </a:prstGeom>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28" name="image2.png" descr="image2.png"/>
          <p:cNvPicPr>
            <a:picLocks noChangeAspect="1"/>
          </p:cNvPicPr>
          <p:nvPr>
            <p:ph type="pic" idx="13"/>
          </p:nvPr>
        </p:nvPicPr>
        <p:blipFill>
          <a:blip r:embed="rId2">
            <a:extLst/>
          </a:blip>
          <a:srcRect l="0" t="4573" r="0" b="4571"/>
          <a:stretch>
            <a:fillRect/>
          </a:stretch>
        </p:blipFill>
        <p:spPr>
          <a:xfrm>
            <a:off x="1085453" y="936227"/>
            <a:ext cx="10834039" cy="6556707"/>
          </a:xfrm>
          <a:prstGeom prst="rect">
            <a:avLst/>
          </a:prstGeom>
        </p:spPr>
      </p:pic>
      <p:sp>
        <p:nvSpPr>
          <p:cNvPr id="129" name="SURGERY :PHYSIOLOGICAL INSULT"/>
          <p:cNvSpPr txBox="1"/>
          <p:nvPr>
            <p:ph type="body" sz="quarter" idx="1"/>
          </p:nvPr>
        </p:nvSpPr>
        <p:spPr>
          <a:prstGeom prst="rect">
            <a:avLst/>
          </a:prstGeom>
        </p:spPr>
        <p:txBody>
          <a:bodyPr/>
          <a:lstStyle/>
          <a:p>
            <a:pPr/>
            <a:r>
              <a:t>SURGERY :PHYSIOLOGICAL INSULT</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1" name="INTRODUCE NUMERICAL RISK ASSESSMENT FOR MAJOR ABDOMINAL SURGERY"/>
          <p:cNvSpPr txBox="1"/>
          <p:nvPr>
            <p:ph type="ctrTitle"/>
          </p:nvPr>
        </p:nvSpPr>
        <p:spPr>
          <a:prstGeom prst="rect">
            <a:avLst/>
          </a:prstGeom>
        </p:spPr>
        <p:txBody>
          <a:bodyPr/>
          <a:lstStyle>
            <a:lvl1pPr defTabSz="414780">
              <a:defRPr sz="5600"/>
            </a:lvl1pPr>
          </a:lstStyle>
          <a:p>
            <a:pPr/>
            <a:r>
              <a:t>INTRODUCE NUMERICAL RISK ASSESSMENT FOR MAJOR ABDOMINAL SURGERY</a:t>
            </a:r>
          </a:p>
        </p:txBody>
      </p:sp>
      <p:sp>
        <p:nvSpPr>
          <p:cNvPr id="132" name="ROYAL COLLEGE OF SURGEONS…"/>
          <p:cNvSpPr txBox="1"/>
          <p:nvPr>
            <p:ph type="subTitle" sz="quarter" idx="1"/>
          </p:nvPr>
        </p:nvSpPr>
        <p:spPr>
          <a:prstGeom prst="rect">
            <a:avLst/>
          </a:prstGeom>
        </p:spPr>
        <p:txBody>
          <a:bodyPr/>
          <a:lstStyle/>
          <a:p>
            <a:pPr defTabSz="414780">
              <a:defRPr sz="2200"/>
            </a:pPr>
            <a:r>
              <a:t>ROYAL COLLEGE OF SURGEONS </a:t>
            </a:r>
          </a:p>
          <a:p>
            <a:pPr defTabSz="414780">
              <a:defRPr sz="2200"/>
            </a:pPr>
            <a:r>
              <a:t>DOH</a:t>
            </a:r>
          </a:p>
          <a:p>
            <a:pPr defTabSz="414780">
              <a:defRPr sz="2200"/>
            </a:pPr>
            <a:r>
              <a:t>NCEPOD</a:t>
            </a:r>
          </a:p>
        </p:txBody>
      </p:sp>
    </p:spTree>
  </p:cSld>
  <p:clrMapOvr>
    <a:masterClrMapping/>
  </p:clrMapOvr>
  <mc:AlternateContent xmlns:mc="http://schemas.openxmlformats.org/markup-compatibility/2006">
    <mc:Choice xmlns:p14="http://schemas.microsoft.com/office/powerpoint/2010/main" Requires="p14">
      <p:transition spd="slow" advClick="1" p14:dur="1200">
        <p:fade thruBlk="1"/>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34" name="D02"/>
          <p:cNvSpPr txBox="1"/>
          <p:nvPr>
            <p:ph type="title"/>
          </p:nvPr>
        </p:nvSpPr>
        <p:spPr>
          <a:xfrm>
            <a:off x="772499" y="115631"/>
            <a:ext cx="11099803" cy="2120901"/>
          </a:xfrm>
          <a:prstGeom prst="rect">
            <a:avLst/>
          </a:prstGeom>
        </p:spPr>
        <p:txBody>
          <a:bodyPr/>
          <a:lstStyle/>
          <a:p>
            <a:pPr/>
            <a:r>
              <a:t>D02</a:t>
            </a:r>
          </a:p>
        </p:txBody>
      </p:sp>
      <p:sp>
        <p:nvSpPr>
          <p:cNvPr id="135" name="DELIVERY OF OXYGEN TO THE TISSUES(mls/min)…"/>
          <p:cNvSpPr txBox="1"/>
          <p:nvPr/>
        </p:nvSpPr>
        <p:spPr>
          <a:xfrm>
            <a:off x="219137" y="2326114"/>
            <a:ext cx="11707979" cy="5740401"/>
          </a:xfrm>
          <a:prstGeom prst="rect">
            <a:avLst/>
          </a:prstGeom>
          <a:ln w="12700">
            <a:miter lim="400000"/>
          </a:ln>
          <a:extLst>
            <a:ext uri="{C572A759-6A51-4108-AA02-DFA0A04FC94B}">
              <ma14:wrappingTextBoxFlag xmlns:ma14="http://schemas.microsoft.com/office/mac/drawingml/2011/main" val="1"/>
            </a:ext>
          </a:extLst>
        </p:spPr>
        <p:txBody>
          <a:bodyPr wrap="none" lIns="50800" tIns="50800" rIns="50800" bIns="50800" anchor="ctr">
            <a:spAutoFit/>
          </a:bodyPr>
          <a:lstStyle/>
          <a:p>
            <a:pPr marL="457200" indent="-457200" algn="l">
              <a:spcBef>
                <a:spcPts val="4200"/>
              </a:spcBef>
              <a:buSzPct val="75000"/>
              <a:buChar char="•"/>
              <a:defRPr>
                <a:solidFill>
                  <a:srgbClr val="FFFFFF"/>
                </a:solidFill>
                <a:latin typeface="Helvetica Light"/>
                <a:ea typeface="Helvetica Light"/>
                <a:cs typeface="Helvetica Light"/>
                <a:sym typeface="Helvetica Light"/>
              </a:defRPr>
            </a:pPr>
            <a:r>
              <a:t>DELIVERY OF OXYGEN TO THE TISSUES(mls/min)</a:t>
            </a:r>
          </a:p>
          <a:p>
            <a:pPr marL="457200" indent="-457200" algn="l">
              <a:spcBef>
                <a:spcPts val="4200"/>
              </a:spcBef>
              <a:buSzPct val="75000"/>
              <a:buChar char="•"/>
              <a:defRPr>
                <a:solidFill>
                  <a:srgbClr val="FFFFFF"/>
                </a:solidFill>
                <a:latin typeface="Helvetica Light"/>
                <a:ea typeface="Helvetica Light"/>
                <a:cs typeface="Helvetica Light"/>
                <a:sym typeface="Helvetica Light"/>
              </a:defRPr>
            </a:pPr>
            <a:r>
              <a:t>CARDIAC OUTPUT X OXYGEN CONTENT</a:t>
            </a:r>
          </a:p>
          <a:p>
            <a:pPr marL="457200" indent="-457200" algn="l">
              <a:spcBef>
                <a:spcPts val="4200"/>
              </a:spcBef>
              <a:buSzPct val="75000"/>
              <a:buChar char="•"/>
              <a:defRPr>
                <a:solidFill>
                  <a:srgbClr val="FFFFFF"/>
                </a:solidFill>
                <a:latin typeface="Helvetica Light"/>
                <a:ea typeface="Helvetica Light"/>
                <a:cs typeface="Helvetica Light"/>
                <a:sym typeface="Helvetica Light"/>
              </a:defRPr>
            </a:pPr>
            <a:r>
              <a:t>CO(HR x SV)x( O2 bound to HB + Dissolved O2)</a:t>
            </a:r>
          </a:p>
          <a:p>
            <a:pPr marL="457200" indent="-457200" algn="l">
              <a:spcBef>
                <a:spcPts val="4200"/>
              </a:spcBef>
              <a:buSzPct val="75000"/>
              <a:buChar char="•"/>
              <a:defRPr>
                <a:solidFill>
                  <a:srgbClr val="FFFFFF"/>
                </a:solidFill>
                <a:latin typeface="Helvetica Light"/>
                <a:ea typeface="Helvetica Light"/>
                <a:cs typeface="Helvetica Light"/>
                <a:sym typeface="Helvetica Light"/>
              </a:defRPr>
            </a:pPr>
            <a:r>
              <a:t>FAILURE OF D02 = HYPOXIA</a:t>
            </a:r>
          </a:p>
          <a:p>
            <a:pPr marL="457200" indent="-457200" algn="l">
              <a:spcBef>
                <a:spcPts val="4200"/>
              </a:spcBef>
              <a:buSzPct val="75000"/>
              <a:buChar char="•"/>
              <a:defRPr>
                <a:solidFill>
                  <a:srgbClr val="FFFFFF"/>
                </a:solidFill>
                <a:latin typeface="Helvetica Light"/>
                <a:ea typeface="Helvetica Light"/>
                <a:cs typeface="Helvetica Light"/>
                <a:sym typeface="Helvetica Light"/>
              </a:defRPr>
            </a:pPr>
            <a:r>
              <a:t>NOT THE WHOLE STORY: FAILURE OF UTILISATION=HYPOXIA</a:t>
            </a:r>
          </a:p>
        </p:txBody>
      </p:sp>
    </p:spTree>
  </p:cSld>
  <p:clrMapOvr>
    <a:masterClrMapping/>
  </p:clrMapOvr>
  <mc:AlternateContent xmlns:mc="http://schemas.openxmlformats.org/markup-compatibility/2006">
    <mc:Choice xmlns:p14="http://schemas.microsoft.com/office/powerpoint/2010/main" Requires="p14">
      <p:transition spd="slow" advClick="1" p14:dur="1200">
        <p:fade thruBlk="1"/>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lt" backwards="0">
                                    <p:tmAbs val="100"/>
                                  </p:iterate>
                                  <p:childTnLst>
                                    <p:set>
                                      <p:cBhvr>
                                        <p:cTn id="6" fill="hold"/>
                                        <p:tgtEl>
                                          <p:spTgt spid="13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35">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35">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35">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2" fill="hold">
                                  <p:stCondLst>
                                    <p:cond delay="0"/>
                                  </p:stCondLst>
                                  <p:iterate type="el" backwards="0">
                                    <p:tmAbs val="0"/>
                                  </p:iterate>
                                  <p:childTnLst>
                                    <p:set>
                                      <p:cBhvr>
                                        <p:cTn id="19" fill="hold"/>
                                        <p:tgtEl>
                                          <p:spTgt spid="135">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2" fill="hold">
                                  <p:stCondLst>
                                    <p:cond delay="0"/>
                                  </p:stCondLst>
                                  <p:iterate type="el" backwards="0">
                                    <p:tmAbs val="0"/>
                                  </p:iterate>
                                  <p:childTnLst>
                                    <p:set>
                                      <p:cBhvr>
                                        <p:cTn id="23" fill="hold"/>
                                        <p:tgtEl>
                                          <p:spTgt spid="135">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2" fill="hold">
                                  <p:stCondLst>
                                    <p:cond delay="0"/>
                                  </p:stCondLst>
                                  <p:iterate type="el" backwards="0">
                                    <p:tmAbs val="0"/>
                                  </p:iterate>
                                  <p:childTnLst>
                                    <p:set>
                                      <p:cBhvr>
                                        <p:cTn id="27" fill="hold"/>
                                        <p:tgtEl>
                                          <p:spTgt spid="135">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35" grpId="2"/>
      <p:bldP build="whole" bldLvl="1" animBg="1" rev="0" advAuto="0" spid="134" grpId="1"/>
    </p:bldLst>
  </p:timing>
</p:sld>
</file>

<file path=ppt/slides/slide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7" name="Image" descr="Image"/>
          <p:cNvPicPr>
            <a:picLocks noChangeAspect="1"/>
          </p:cNvPicPr>
          <p:nvPr>
            <p:ph type="pic" idx="13"/>
          </p:nvPr>
        </p:nvPicPr>
        <p:blipFill>
          <a:blip r:embed="rId2">
            <a:extLst/>
          </a:blip>
          <a:srcRect l="0" t="20299" r="0" b="20299"/>
          <a:stretch>
            <a:fillRect/>
          </a:stretch>
        </p:blipFill>
        <p:spPr>
          <a:xfrm>
            <a:off x="0" y="-1"/>
            <a:ext cx="13004800" cy="9753602"/>
          </a:xfrm>
          <a:prstGeom prst="rect">
            <a:avLst/>
          </a:prstGeom>
        </p:spPr>
      </p:pic>
    </p:spTree>
  </p:cSld>
  <p:clrMapOvr>
    <a:masterClrMapping/>
  </p:clrMapOvr>
  <p:transition xmlns:p14="http://schemas.microsoft.com/office/powerpoint/2010/main" spd="med" advClick="1"/>
</p:sld>
</file>

<file path=ppt/slides/slide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39" name="Image" descr="Image"/>
          <p:cNvPicPr>
            <a:picLocks noChangeAspect="1"/>
          </p:cNvPicPr>
          <p:nvPr>
            <p:ph type="pic" idx="13"/>
          </p:nvPr>
        </p:nvPicPr>
        <p:blipFill>
          <a:blip r:embed="rId2">
            <a:extLst/>
          </a:blip>
          <a:srcRect l="0" t="4675" r="0" b="4542"/>
          <a:stretch>
            <a:fillRect/>
          </a:stretch>
        </p:blipFill>
        <p:spPr>
          <a:xfrm>
            <a:off x="1714500" y="634999"/>
            <a:ext cx="9779000" cy="5918204"/>
          </a:xfrm>
          <a:prstGeom prst="rect">
            <a:avLst/>
          </a:prstGeom>
        </p:spPr>
      </p:pic>
      <p:sp>
        <p:nvSpPr>
          <p:cNvPr id="140" name="BRITISH COLORECTAL NATIONAL AUDIT"/>
          <p:cNvSpPr txBox="1"/>
          <p:nvPr>
            <p:ph type="title"/>
          </p:nvPr>
        </p:nvSpPr>
        <p:spPr>
          <a:prstGeom prst="rect">
            <a:avLst/>
          </a:prstGeom>
        </p:spPr>
        <p:txBody>
          <a:bodyPr/>
          <a:lstStyle/>
          <a:p>
            <a:pPr defTabSz="309624">
              <a:defRPr sz="4200"/>
            </a:pPr>
          </a:p>
          <a:p>
            <a:pPr defTabSz="309624">
              <a:defRPr sz="4200"/>
            </a:pPr>
            <a:r>
              <a:t>NATIONAL BOWEL CANCER AUDIT</a:t>
            </a:r>
          </a:p>
        </p:txBody>
      </p:sp>
      <p:sp>
        <p:nvSpPr>
          <p:cNvPr id="141" name="BCONA"/>
          <p:cNvSpPr txBox="1"/>
          <p:nvPr>
            <p:ph type="body" sz="quarter" idx="1"/>
          </p:nvPr>
        </p:nvSpPr>
        <p:spPr>
          <a:prstGeom prst="rect">
            <a:avLst/>
          </a:prstGeom>
        </p:spPr>
        <p:txBody>
          <a:bodyPr/>
          <a:lstStyle/>
          <a:p>
            <a:pPr/>
            <a:r>
              <a:t>NBoCA</a:t>
            </a:r>
          </a:p>
        </p:txBody>
      </p:sp>
      <p:graphicFrame>
        <p:nvGraphicFramePr>
          <p:cNvPr id="142" name="Content Placeholder 3"/>
          <p:cNvGraphicFramePr/>
          <p:nvPr/>
        </p:nvGraphicFramePr>
        <p:xfrm>
          <a:off x="1343512" y="368648"/>
          <a:ext cx="11593953" cy="6350503"/>
        </p:xfrm>
        <a:graphic xmlns:a="http://schemas.openxmlformats.org/drawingml/2006/main">
          <a:graphicData uri="http://schemas.openxmlformats.org/drawingml/2006/chart">
            <c:chart xmlns:c="http://schemas.openxmlformats.org/drawingml/2006/chart" r:id="rId3"/>
          </a:graphicData>
        </a:graphic>
      </p:graphicFrame>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4" name="EVIDENCE"/>
          <p:cNvSpPr txBox="1"/>
          <p:nvPr>
            <p:ph type="title"/>
          </p:nvPr>
        </p:nvSpPr>
        <p:spPr>
          <a:prstGeom prst="rect">
            <a:avLst/>
          </a:prstGeom>
        </p:spPr>
        <p:txBody>
          <a:bodyPr/>
          <a:lstStyle/>
          <a:p>
            <a:pPr/>
            <a:r>
              <a:t>EVIDENCE</a:t>
            </a:r>
          </a:p>
        </p:txBody>
      </p:sp>
      <p:sp>
        <p:nvSpPr>
          <p:cNvPr id="145" name="CPET FOR EVALUATION OF PERIOPERATIVE RISK IN NON CARDIOPULMONARY SURGERY…"/>
          <p:cNvSpPr txBox="1"/>
          <p:nvPr>
            <p:ph type="body" idx="1"/>
          </p:nvPr>
        </p:nvSpPr>
        <p:spPr>
          <a:xfrm>
            <a:off x="698498" y="2351184"/>
            <a:ext cx="11607804" cy="6284816"/>
          </a:xfrm>
          <a:prstGeom prst="rect">
            <a:avLst/>
          </a:prstGeom>
        </p:spPr>
        <p:txBody>
          <a:bodyPr/>
          <a:lstStyle/>
          <a:p>
            <a:pPr marL="251458" indent="-251458" defTabSz="321308">
              <a:spcBef>
                <a:spcPts val="2300"/>
              </a:spcBef>
              <a:defRPr sz="2000"/>
            </a:pPr>
            <a:r>
              <a:t>CPET FOR EVALUATION OF PERIOPERATIVE RISK IN NON CARDIOPULMONARY SURGERY</a:t>
            </a:r>
          </a:p>
          <a:p>
            <a:pPr marL="251458" indent="-251458" defTabSz="321308">
              <a:spcBef>
                <a:spcPts val="2300"/>
              </a:spcBef>
              <a:defRPr sz="2000"/>
            </a:pPr>
            <a:r>
              <a:t>Philip J. Hemis,Paula M. Meale, M. Grocott </a:t>
            </a:r>
          </a:p>
          <a:p>
            <a:pPr marL="251458" indent="-251458" defTabSz="321308">
              <a:spcBef>
                <a:spcPts val="2300"/>
              </a:spcBef>
              <a:defRPr sz="2000"/>
            </a:pPr>
            <a:r>
              <a:t>Postgraduate Medical journal 2011;87:550-557</a:t>
            </a:r>
          </a:p>
          <a:p>
            <a:pPr marL="251458" indent="-251458" defTabSz="321308">
              <a:spcBef>
                <a:spcPts val="2300"/>
              </a:spcBef>
              <a:defRPr sz="2000"/>
            </a:pPr>
          </a:p>
          <a:p>
            <a:pPr marL="251458" indent="-251458" defTabSz="321308">
              <a:spcBef>
                <a:spcPts val="2300"/>
              </a:spcBef>
              <a:defRPr sz="2000"/>
            </a:pPr>
            <a:r>
              <a:t>USING 30 DAY MORTALITY TO PLAN POST OP COLORECTAL SURGERY CARE </a:t>
            </a:r>
          </a:p>
          <a:p>
            <a:pPr marL="251458" indent="-251458" defTabSz="321308">
              <a:spcBef>
                <a:spcPts val="2300"/>
              </a:spcBef>
              <a:defRPr sz="2000"/>
            </a:pPr>
            <a:r>
              <a:t>Swart.M, CarlisleJB , Goddard J </a:t>
            </a:r>
          </a:p>
          <a:p>
            <a:pPr marL="251458" indent="-251458" defTabSz="321308">
              <a:spcBef>
                <a:spcPts val="2300"/>
              </a:spcBef>
              <a:defRPr sz="2000"/>
            </a:pPr>
            <a:r>
              <a:t>British Journal of Anaesthesia 2017;118:100-104</a:t>
            </a:r>
          </a:p>
          <a:p>
            <a:pPr marL="251458" indent="-251458" defTabSz="321308">
              <a:spcBef>
                <a:spcPts val="2300"/>
              </a:spcBef>
              <a:defRPr sz="2000"/>
            </a:pPr>
          </a:p>
          <a:p>
            <a:pPr marL="251458" indent="-251458" defTabSz="321308">
              <a:spcBef>
                <a:spcPts val="2300"/>
              </a:spcBef>
              <a:defRPr sz="2000"/>
            </a:pPr>
            <a:r>
              <a:t>NCEPOD ‘KNOWING THE RISK’</a:t>
            </a:r>
          </a:p>
          <a:p>
            <a:pPr marL="251458" indent="-251458" defTabSz="321308">
              <a:spcBef>
                <a:spcPts val="2300"/>
              </a:spcBef>
              <a:defRPr sz="2000"/>
            </a:pPr>
            <a:r>
              <a:t>High risk patient if not seen and appropriately risk assessed in pre-operative assessment have a 7X higher 30 day mortality.</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45">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45">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45">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1" fill="hold">
                                  <p:stCondLst>
                                    <p:cond delay="0"/>
                                  </p:stCondLst>
                                  <p:iterate type="el" backwards="0">
                                    <p:tmAbs val="0"/>
                                  </p:iterate>
                                  <p:childTnLst>
                                    <p:set>
                                      <p:cBhvr>
                                        <p:cTn id="15" fill="hold"/>
                                        <p:tgtEl>
                                          <p:spTgt spid="145">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1" fill="hold">
                                  <p:stCondLst>
                                    <p:cond delay="0"/>
                                  </p:stCondLst>
                                  <p:iterate type="el" backwards="0">
                                    <p:tmAbs val="0"/>
                                  </p:iterate>
                                  <p:childTnLst>
                                    <p:set>
                                      <p:cBhvr>
                                        <p:cTn id="19" fill="hold"/>
                                        <p:tgtEl>
                                          <p:spTgt spid="145">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1" fill="hold">
                                  <p:stCondLst>
                                    <p:cond delay="0"/>
                                  </p:stCondLst>
                                  <p:iterate type="el" backwards="0">
                                    <p:tmAbs val="0"/>
                                  </p:iterate>
                                  <p:childTnLst>
                                    <p:set>
                                      <p:cBhvr>
                                        <p:cTn id="23" fill="hold"/>
                                        <p:tgtEl>
                                          <p:spTgt spid="145">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1" fill="hold">
                                  <p:stCondLst>
                                    <p:cond delay="0"/>
                                  </p:stCondLst>
                                  <p:iterate type="el" backwards="0">
                                    <p:tmAbs val="0"/>
                                  </p:iterate>
                                  <p:childTnLst>
                                    <p:set>
                                      <p:cBhvr>
                                        <p:cTn id="27" fill="hold"/>
                                        <p:tgtEl>
                                          <p:spTgt spid="145">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Class="entr" nodeType="clickEffect" presetSubtype="0" presetID="1" grpId="1" fill="hold">
                                  <p:stCondLst>
                                    <p:cond delay="0"/>
                                  </p:stCondLst>
                                  <p:iterate type="el" backwards="0">
                                    <p:tmAbs val="0"/>
                                  </p:iterate>
                                  <p:childTnLst>
                                    <p:set>
                                      <p:cBhvr>
                                        <p:cTn id="31" fill="hold"/>
                                        <p:tgtEl>
                                          <p:spTgt spid="145">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0" presetID="1" grpId="1" fill="hold">
                                  <p:stCondLst>
                                    <p:cond delay="0"/>
                                  </p:stCondLst>
                                  <p:iterate type="el" backwards="0">
                                    <p:tmAbs val="0"/>
                                  </p:iterate>
                                  <p:childTnLst>
                                    <p:set>
                                      <p:cBhvr>
                                        <p:cTn id="35" fill="hold"/>
                                        <p:tgtEl>
                                          <p:spTgt spid="145">
                                            <p:txEl>
                                              <p:pRg st="7" end="7"/>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Class="entr" nodeType="clickEffect" presetSubtype="0" presetID="1" grpId="1" fill="hold">
                                  <p:stCondLst>
                                    <p:cond delay="0"/>
                                  </p:stCondLst>
                                  <p:iterate type="el" backwards="0">
                                    <p:tmAbs val="0"/>
                                  </p:iterate>
                                  <p:childTnLst>
                                    <p:set>
                                      <p:cBhvr>
                                        <p:cTn id="39" fill="hold"/>
                                        <p:tgtEl>
                                          <p:spTgt spid="145">
                                            <p:txEl>
                                              <p:pRg st="8" end="8"/>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Class="entr" nodeType="clickEffect" presetSubtype="0" presetID="1" grpId="1" fill="hold">
                                  <p:stCondLst>
                                    <p:cond delay="0"/>
                                  </p:stCondLst>
                                  <p:iterate type="el" backwards="0">
                                    <p:tmAbs val="0"/>
                                  </p:iterate>
                                  <p:childTnLst>
                                    <p:set>
                                      <p:cBhvr>
                                        <p:cTn id="43" fill="hold"/>
                                        <p:tgtEl>
                                          <p:spTgt spid="145">
                                            <p:txEl>
                                              <p:pRg st="9" end="9"/>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45" grpId="1"/>
    </p:bldLst>
  </p:timing>
</p:sld>
</file>

<file path=ppt/slides/slide1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47" name="IMPACT"/>
          <p:cNvSpPr txBox="1"/>
          <p:nvPr>
            <p:ph type="title"/>
          </p:nvPr>
        </p:nvSpPr>
        <p:spPr>
          <a:prstGeom prst="rect">
            <a:avLst/>
          </a:prstGeom>
        </p:spPr>
        <p:txBody>
          <a:bodyPr/>
          <a:lstStyle/>
          <a:p>
            <a:pPr/>
            <a:r>
              <a:t>IMPACT</a:t>
            </a:r>
          </a:p>
        </p:txBody>
      </p:sp>
      <p:sp>
        <p:nvSpPr>
          <p:cNvPr id="148" name="Improved assessment and pre-optimisation…"/>
          <p:cNvSpPr txBox="1"/>
          <p:nvPr>
            <p:ph type="body" idx="1"/>
          </p:nvPr>
        </p:nvSpPr>
        <p:spPr>
          <a:xfrm>
            <a:off x="611647" y="2695676"/>
            <a:ext cx="11099803" cy="6286503"/>
          </a:xfrm>
          <a:prstGeom prst="rect">
            <a:avLst/>
          </a:prstGeom>
        </p:spPr>
        <p:txBody>
          <a:bodyPr/>
          <a:lstStyle/>
          <a:p>
            <a:pPr marL="304289" indent="-304289" defTabSz="388812">
              <a:spcBef>
                <a:spcPts val="2700"/>
              </a:spcBef>
              <a:defRPr sz="2400"/>
            </a:pPr>
            <a:r>
              <a:t>Improved assessment and pre-optimisation</a:t>
            </a:r>
          </a:p>
          <a:p>
            <a:pPr marL="304289" indent="-304289" defTabSz="388812">
              <a:spcBef>
                <a:spcPts val="2700"/>
              </a:spcBef>
              <a:defRPr sz="2400"/>
            </a:pPr>
            <a:r>
              <a:t>Risk stratification for appropriate postoperative care </a:t>
            </a:r>
          </a:p>
          <a:p>
            <a:pPr marL="304289" indent="-304289" defTabSz="388812">
              <a:spcBef>
                <a:spcPts val="2700"/>
              </a:spcBef>
              <a:defRPr sz="2400"/>
            </a:pPr>
            <a:r>
              <a:t>Informed consent  (morbidity ,mortality and frailty scores)</a:t>
            </a:r>
          </a:p>
          <a:p>
            <a:pPr marL="304289" indent="-304289" defTabSz="388812">
              <a:spcBef>
                <a:spcPts val="2700"/>
              </a:spcBef>
              <a:defRPr sz="2400"/>
            </a:pPr>
            <a:r>
              <a:t>Improved theatre efficiency</a:t>
            </a:r>
          </a:p>
          <a:p>
            <a:pPr marL="304289" indent="-304289" defTabSz="388812">
              <a:spcBef>
                <a:spcPts val="2700"/>
              </a:spcBef>
              <a:defRPr sz="2400"/>
            </a:pPr>
            <a:r>
              <a:t>Reduce the number of inappropriate operations </a:t>
            </a:r>
          </a:p>
          <a:p>
            <a:pPr marL="304289" indent="-304289" defTabSz="388812">
              <a:spcBef>
                <a:spcPts val="2700"/>
              </a:spcBef>
              <a:defRPr sz="2400"/>
            </a:pPr>
            <a:r>
              <a:t>Decrease length of stay</a:t>
            </a:r>
          </a:p>
          <a:p>
            <a:pPr marL="304289" indent="-304289" defTabSz="388812">
              <a:spcBef>
                <a:spcPts val="2700"/>
              </a:spcBef>
              <a:defRPr sz="2400"/>
            </a:pPr>
            <a:r>
              <a:t>Reduced morbidity and mortality </a:t>
            </a:r>
          </a:p>
          <a:p>
            <a:pPr marL="304289" indent="-304289" defTabSz="388812">
              <a:spcBef>
                <a:spcPts val="2700"/>
              </a:spcBef>
              <a:defRPr sz="2400"/>
            </a:pPr>
            <a:r>
              <a:t>Prudent healthcare</a:t>
            </a:r>
          </a:p>
          <a:p>
            <a:pPr marL="304289" indent="-304289" defTabSz="388812">
              <a:spcBef>
                <a:spcPts val="2700"/>
              </a:spcBef>
              <a:defRPr sz="2400"/>
            </a:pPr>
            <a:r>
              <a:t>Progression to Pre-habilitation</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48">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48">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48">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1" fill="hold">
                                  <p:stCondLst>
                                    <p:cond delay="0"/>
                                  </p:stCondLst>
                                  <p:iterate type="el" backwards="0">
                                    <p:tmAbs val="0"/>
                                  </p:iterate>
                                  <p:childTnLst>
                                    <p:set>
                                      <p:cBhvr>
                                        <p:cTn id="15" fill="hold"/>
                                        <p:tgtEl>
                                          <p:spTgt spid="148">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1" fill="hold">
                                  <p:stCondLst>
                                    <p:cond delay="0"/>
                                  </p:stCondLst>
                                  <p:iterate type="el" backwards="0">
                                    <p:tmAbs val="0"/>
                                  </p:iterate>
                                  <p:childTnLst>
                                    <p:set>
                                      <p:cBhvr>
                                        <p:cTn id="19" fill="hold"/>
                                        <p:tgtEl>
                                          <p:spTgt spid="148">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1" fill="hold">
                                  <p:stCondLst>
                                    <p:cond delay="0"/>
                                  </p:stCondLst>
                                  <p:iterate type="el" backwards="0">
                                    <p:tmAbs val="0"/>
                                  </p:iterate>
                                  <p:childTnLst>
                                    <p:set>
                                      <p:cBhvr>
                                        <p:cTn id="23" fill="hold"/>
                                        <p:tgtEl>
                                          <p:spTgt spid="148">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1" fill="hold">
                                  <p:stCondLst>
                                    <p:cond delay="0"/>
                                  </p:stCondLst>
                                  <p:iterate type="el" backwards="0">
                                    <p:tmAbs val="0"/>
                                  </p:iterate>
                                  <p:childTnLst>
                                    <p:set>
                                      <p:cBhvr>
                                        <p:cTn id="27" fill="hold"/>
                                        <p:tgtEl>
                                          <p:spTgt spid="148">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Class="entr" nodeType="clickEffect" presetSubtype="0" presetID="1" grpId="1" fill="hold">
                                  <p:stCondLst>
                                    <p:cond delay="0"/>
                                  </p:stCondLst>
                                  <p:iterate type="el" backwards="0">
                                    <p:tmAbs val="0"/>
                                  </p:iterate>
                                  <p:childTnLst>
                                    <p:set>
                                      <p:cBhvr>
                                        <p:cTn id="31" fill="hold"/>
                                        <p:tgtEl>
                                          <p:spTgt spid="148">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0" presetID="1" grpId="1" fill="hold">
                                  <p:stCondLst>
                                    <p:cond delay="0"/>
                                  </p:stCondLst>
                                  <p:iterate type="el" backwards="0">
                                    <p:tmAbs val="0"/>
                                  </p:iterate>
                                  <p:childTnLst>
                                    <p:set>
                                      <p:cBhvr>
                                        <p:cTn id="35" fill="hold"/>
                                        <p:tgtEl>
                                          <p:spTgt spid="148">
                                            <p:txEl>
                                              <p:pRg st="7" end="7"/>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Class="entr" nodeType="clickEffect" presetSubtype="0" presetID="1" grpId="1" fill="hold">
                                  <p:stCondLst>
                                    <p:cond delay="0"/>
                                  </p:stCondLst>
                                  <p:iterate type="el" backwards="0">
                                    <p:tmAbs val="0"/>
                                  </p:iterate>
                                  <p:childTnLst>
                                    <p:set>
                                      <p:cBhvr>
                                        <p:cTn id="39" fill="hold"/>
                                        <p:tgtEl>
                                          <p:spTgt spid="148">
                                            <p:txEl>
                                              <p:pRg st="8" end="8"/>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48" grpId="1"/>
    </p:bldLst>
  </p:timing>
</p:sld>
</file>

<file path=ppt/slides/slide1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0" name="RELATIONSHIPS"/>
          <p:cNvSpPr txBox="1"/>
          <p:nvPr>
            <p:ph type="title"/>
          </p:nvPr>
        </p:nvSpPr>
        <p:spPr>
          <a:prstGeom prst="rect">
            <a:avLst/>
          </a:prstGeom>
        </p:spPr>
        <p:txBody>
          <a:bodyPr/>
          <a:lstStyle>
            <a:lvl1pPr defTabSz="484886">
              <a:defRPr sz="6600"/>
            </a:lvl1pPr>
          </a:lstStyle>
          <a:p>
            <a:pPr/>
            <a:r>
              <a:t> RELATIONSHIPS/CULTURES</a:t>
            </a:r>
          </a:p>
        </p:txBody>
      </p:sp>
      <p:sp>
        <p:nvSpPr>
          <p:cNvPr id="151" name="Service Manager…"/>
          <p:cNvSpPr txBox="1"/>
          <p:nvPr>
            <p:ph type="body" idx="1"/>
          </p:nvPr>
        </p:nvSpPr>
        <p:spPr>
          <a:xfrm>
            <a:off x="952500" y="2580967"/>
            <a:ext cx="11099800" cy="6286502"/>
          </a:xfrm>
          <a:prstGeom prst="rect">
            <a:avLst/>
          </a:prstGeom>
        </p:spPr>
        <p:txBody>
          <a:bodyPr/>
          <a:lstStyle/>
          <a:p>
            <a:pPr marL="193393" indent="-193393" defTabSz="247115">
              <a:spcBef>
                <a:spcPts val="1600"/>
              </a:spcBef>
              <a:defRPr sz="2800"/>
            </a:pPr>
            <a:r>
              <a:t>ATHENA (TASK) CULTURE - TEAMWORKING eg.Directorate manager, Service manager, unit medical director</a:t>
            </a:r>
          </a:p>
          <a:p>
            <a:pPr marL="193393" indent="-193393" defTabSz="247115">
              <a:spcBef>
                <a:spcPts val="1600"/>
              </a:spcBef>
              <a:defRPr sz="2800"/>
            </a:pPr>
          </a:p>
          <a:p>
            <a:pPr marL="193393" indent="-193393" defTabSz="247115">
              <a:spcBef>
                <a:spcPts val="1600"/>
              </a:spcBef>
              <a:defRPr sz="2800"/>
            </a:pPr>
            <a:r>
              <a:t>DIONYSUS (PERSON) CULTURE - REJECT FIRST, ASK LATER eg.Doctors</a:t>
            </a:r>
          </a:p>
          <a:p>
            <a:pPr marL="193393" indent="-193393" defTabSz="247115">
              <a:spcBef>
                <a:spcPts val="1600"/>
              </a:spcBef>
              <a:defRPr sz="2800"/>
            </a:pPr>
          </a:p>
          <a:p>
            <a:pPr marL="193393" indent="-193393" defTabSz="247115">
              <a:spcBef>
                <a:spcPts val="1600"/>
              </a:spcBef>
              <a:defRPr sz="2800"/>
            </a:pPr>
            <a:r>
              <a:t>APOLLO( ROLE) CULTURE - LABORIOUS/BUREAUCRATIC eg.NHS - committees-Theatre efficiency, QPS, Quarterly reviews</a:t>
            </a:r>
          </a:p>
          <a:p>
            <a:pPr marL="193393" indent="-193393" defTabSz="247115">
              <a:spcBef>
                <a:spcPts val="1600"/>
              </a:spcBef>
              <a:defRPr sz="2800"/>
            </a:pPr>
          </a:p>
          <a:p>
            <a:pPr marL="193393" indent="-193393" defTabSz="247115">
              <a:spcBef>
                <a:spcPts val="1600"/>
              </a:spcBef>
              <a:defRPr sz="2800"/>
            </a:pPr>
            <a:r>
              <a:t>ZEUS (POWER) CULTURE - DIFFICULT TO ACCESS eg.COO,CEO,Exec MD</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51">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51">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51">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1" fill="hold">
                                  <p:stCondLst>
                                    <p:cond delay="0"/>
                                  </p:stCondLst>
                                  <p:iterate type="el" backwards="0">
                                    <p:tmAbs val="0"/>
                                  </p:iterate>
                                  <p:childTnLst>
                                    <p:set>
                                      <p:cBhvr>
                                        <p:cTn id="15" fill="hold"/>
                                        <p:tgtEl>
                                          <p:spTgt spid="151">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1" fill="hold">
                                  <p:stCondLst>
                                    <p:cond delay="0"/>
                                  </p:stCondLst>
                                  <p:iterate type="el" backwards="0">
                                    <p:tmAbs val="0"/>
                                  </p:iterate>
                                  <p:childTnLst>
                                    <p:set>
                                      <p:cBhvr>
                                        <p:cTn id="19" fill="hold"/>
                                        <p:tgtEl>
                                          <p:spTgt spid="151">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1" fill="hold">
                                  <p:stCondLst>
                                    <p:cond delay="0"/>
                                  </p:stCondLst>
                                  <p:iterate type="el" backwards="0">
                                    <p:tmAbs val="0"/>
                                  </p:iterate>
                                  <p:childTnLst>
                                    <p:set>
                                      <p:cBhvr>
                                        <p:cTn id="23" fill="hold"/>
                                        <p:tgtEl>
                                          <p:spTgt spid="151">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1" fill="hold">
                                  <p:stCondLst>
                                    <p:cond delay="0"/>
                                  </p:stCondLst>
                                  <p:iterate type="el" backwards="0">
                                    <p:tmAbs val="0"/>
                                  </p:iterate>
                                  <p:childTnLst>
                                    <p:set>
                                      <p:cBhvr>
                                        <p:cTn id="27" fill="hold"/>
                                        <p:tgtEl>
                                          <p:spTgt spid="151">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Class="entr" nodeType="clickEffect" presetSubtype="0" presetID="1" grpId="1" fill="hold">
                                  <p:stCondLst>
                                    <p:cond delay="0"/>
                                  </p:stCondLst>
                                  <p:iterate type="el" backwards="0">
                                    <p:tmAbs val="0"/>
                                  </p:iterate>
                                  <p:childTnLst>
                                    <p:set>
                                      <p:cBhvr>
                                        <p:cTn id="31" fill="hold"/>
                                        <p:tgtEl>
                                          <p:spTgt spid="151">
                                            <p:txEl>
                                              <p:pRg st="6" end="6"/>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51" grpId="1"/>
    </p:bldLst>
  </p:timing>
</p:sld>
</file>

<file path=ppt/slides/slide1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53" name="Image" descr="Image"/>
          <p:cNvPicPr>
            <a:picLocks noChangeAspect="1"/>
          </p:cNvPicPr>
          <p:nvPr>
            <p:ph type="pic" idx="13"/>
          </p:nvPr>
        </p:nvPicPr>
        <p:blipFill>
          <a:blip r:embed="rId2">
            <a:extLst/>
          </a:blip>
          <a:srcRect l="0" t="20299" r="0" b="20299"/>
          <a:stretch>
            <a:fillRect/>
          </a:stretch>
        </p:blipFill>
        <p:spPr>
          <a:xfrm>
            <a:off x="0" y="-1"/>
            <a:ext cx="13004800" cy="9753602"/>
          </a:xfrm>
          <a:prstGeom prst="rect">
            <a:avLst/>
          </a:prstGeom>
        </p:spPr>
      </p:pic>
    </p:spTree>
  </p:cSld>
  <p:clrMapOvr>
    <a:masterClrMapping/>
  </p:clrMapOvr>
  <p:transition xmlns:p14="http://schemas.microsoft.com/office/powerpoint/2010/main" spd="med" advClick="1"/>
</p:sld>
</file>

<file path=ppt/slides/slide14.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5" name="PATHWAY"/>
          <p:cNvSpPr txBox="1"/>
          <p:nvPr>
            <p:ph type="title"/>
          </p:nvPr>
        </p:nvSpPr>
        <p:spPr>
          <a:prstGeom prst="rect">
            <a:avLst/>
          </a:prstGeom>
        </p:spPr>
        <p:txBody>
          <a:bodyPr/>
          <a:lstStyle/>
          <a:p>
            <a:pPr/>
            <a:r>
              <a:t>PATHWAY</a:t>
            </a:r>
          </a:p>
        </p:txBody>
      </p:sp>
      <p:sp>
        <p:nvSpPr>
          <p:cNvPr id="156" name="Patient diagnosed, immediately referred to CPET clinic by cancer nurse specialist…"/>
          <p:cNvSpPr txBox="1"/>
          <p:nvPr>
            <p:ph type="body" idx="1"/>
          </p:nvPr>
        </p:nvSpPr>
        <p:spPr>
          <a:prstGeom prst="rect">
            <a:avLst/>
          </a:prstGeom>
        </p:spPr>
        <p:txBody>
          <a:bodyPr/>
          <a:lstStyle/>
          <a:p>
            <a:pPr marL="214884" indent="-214884" defTabSz="274574">
              <a:spcBef>
                <a:spcPts val="1900"/>
              </a:spcBef>
              <a:defRPr sz="1700"/>
            </a:pPr>
            <a:r>
              <a:t>Patient diagnosed, immediately referred to CPET clinic by cancer nurse specialist</a:t>
            </a:r>
          </a:p>
          <a:p>
            <a:pPr marL="214884" indent="-214884" defTabSz="274574">
              <a:spcBef>
                <a:spcPts val="1900"/>
              </a:spcBef>
              <a:defRPr sz="1700"/>
            </a:pPr>
            <a:r>
              <a:t>Patient attends CPET clinic prior to MDT</a:t>
            </a:r>
          </a:p>
          <a:p>
            <a:pPr marL="214884" indent="-214884" defTabSz="274574">
              <a:spcBef>
                <a:spcPts val="1900"/>
              </a:spcBef>
              <a:defRPr sz="1700"/>
            </a:pPr>
            <a:r>
              <a:t>CPET performed in presence of Consultant anaesthetist</a:t>
            </a:r>
          </a:p>
          <a:p>
            <a:pPr marL="214884" indent="-214884" defTabSz="274574">
              <a:spcBef>
                <a:spcPts val="1900"/>
              </a:spcBef>
              <a:defRPr sz="1700"/>
            </a:pPr>
            <a:r>
              <a:t>CPET variables immediately analysed </a:t>
            </a:r>
          </a:p>
          <a:p>
            <a:pPr marL="214884" indent="-214884" defTabSz="274574">
              <a:spcBef>
                <a:spcPts val="1900"/>
              </a:spcBef>
              <a:defRPr sz="1700"/>
            </a:pPr>
            <a:r>
              <a:t>Anaerobic Threshold(AT),Peak O2 consumption,Ventilatory equivalents</a:t>
            </a:r>
          </a:p>
          <a:p>
            <a:pPr marL="214884" indent="-214884" defTabSz="274574">
              <a:spcBef>
                <a:spcPts val="1900"/>
              </a:spcBef>
              <a:defRPr sz="1700"/>
            </a:pPr>
            <a:r>
              <a:t>Mortality and morbidity calculated using ‘John Carlisle’ risk index and American college of surgeons National Quality Improvement Risk calculator</a:t>
            </a:r>
          </a:p>
          <a:p>
            <a:pPr marL="214884" indent="-214884" defTabSz="274574">
              <a:spcBef>
                <a:spcPts val="1900"/>
              </a:spcBef>
              <a:defRPr sz="1700"/>
            </a:pPr>
            <a:r>
              <a:t>Rockwood Frailty score</a:t>
            </a:r>
          </a:p>
          <a:p>
            <a:pPr marL="214884" indent="-214884" defTabSz="274574">
              <a:spcBef>
                <a:spcPts val="1900"/>
              </a:spcBef>
              <a:defRPr sz="1700"/>
            </a:pPr>
            <a:r>
              <a:t>Respiratory assessment, nutritional advice, supplement prescription, smoking cessation advice</a:t>
            </a:r>
          </a:p>
          <a:p>
            <a:pPr marL="214884" indent="-214884" defTabSz="274574">
              <a:spcBef>
                <a:spcPts val="1900"/>
              </a:spcBef>
              <a:defRPr sz="1700"/>
            </a:pPr>
            <a:r>
              <a:t>Optimisation ( referral to subspecialties, or if anaemic prescription of Iron,iv/po)</a:t>
            </a:r>
          </a:p>
          <a:p>
            <a:pPr marL="214884" indent="-214884" defTabSz="274574">
              <a:spcBef>
                <a:spcPts val="1900"/>
              </a:spcBef>
              <a:defRPr sz="1700"/>
            </a:pPr>
            <a:r>
              <a:t>Fully informed consent and explanation of risks ( including icon array charts, comparative and narrative provided)</a:t>
            </a:r>
          </a:p>
          <a:p>
            <a:pPr marL="214884" indent="-214884" defTabSz="274574">
              <a:spcBef>
                <a:spcPts val="1900"/>
              </a:spcBef>
              <a:defRPr sz="1700"/>
            </a:pPr>
            <a:r>
              <a:t>Anaesthetist attends MDT and  provides a report</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56">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56">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56">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1" fill="hold">
                                  <p:stCondLst>
                                    <p:cond delay="0"/>
                                  </p:stCondLst>
                                  <p:iterate type="el" backwards="0">
                                    <p:tmAbs val="0"/>
                                  </p:iterate>
                                  <p:childTnLst>
                                    <p:set>
                                      <p:cBhvr>
                                        <p:cTn id="15" fill="hold"/>
                                        <p:tgtEl>
                                          <p:spTgt spid="156">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1" fill="hold">
                                  <p:stCondLst>
                                    <p:cond delay="0"/>
                                  </p:stCondLst>
                                  <p:iterate type="el" backwards="0">
                                    <p:tmAbs val="0"/>
                                  </p:iterate>
                                  <p:childTnLst>
                                    <p:set>
                                      <p:cBhvr>
                                        <p:cTn id="19" fill="hold"/>
                                        <p:tgtEl>
                                          <p:spTgt spid="156">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1" fill="hold">
                                  <p:stCondLst>
                                    <p:cond delay="0"/>
                                  </p:stCondLst>
                                  <p:iterate type="el" backwards="0">
                                    <p:tmAbs val="0"/>
                                  </p:iterate>
                                  <p:childTnLst>
                                    <p:set>
                                      <p:cBhvr>
                                        <p:cTn id="23" fill="hold"/>
                                        <p:tgtEl>
                                          <p:spTgt spid="156">
                                            <p:txEl>
                                              <p:pRg st="4" end="4"/>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1" fill="hold">
                                  <p:stCondLst>
                                    <p:cond delay="0"/>
                                  </p:stCondLst>
                                  <p:iterate type="el" backwards="0">
                                    <p:tmAbs val="0"/>
                                  </p:iterate>
                                  <p:childTnLst>
                                    <p:set>
                                      <p:cBhvr>
                                        <p:cTn id="27" fill="hold"/>
                                        <p:tgtEl>
                                          <p:spTgt spid="156">
                                            <p:txEl>
                                              <p:pRg st="5" end="5"/>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Class="entr" nodeType="clickEffect" presetSubtype="0" presetID="1" grpId="1" fill="hold">
                                  <p:stCondLst>
                                    <p:cond delay="0"/>
                                  </p:stCondLst>
                                  <p:iterate type="el" backwards="0">
                                    <p:tmAbs val="0"/>
                                  </p:iterate>
                                  <p:childTnLst>
                                    <p:set>
                                      <p:cBhvr>
                                        <p:cTn id="31" fill="hold"/>
                                        <p:tgtEl>
                                          <p:spTgt spid="156">
                                            <p:txEl>
                                              <p:pRg st="6" end="6"/>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Class="entr" nodeType="clickEffect" presetSubtype="0" presetID="1" grpId="1" fill="hold">
                                  <p:stCondLst>
                                    <p:cond delay="0"/>
                                  </p:stCondLst>
                                  <p:iterate type="el" backwards="0">
                                    <p:tmAbs val="0"/>
                                  </p:iterate>
                                  <p:childTnLst>
                                    <p:set>
                                      <p:cBhvr>
                                        <p:cTn id="35" fill="hold"/>
                                        <p:tgtEl>
                                          <p:spTgt spid="156">
                                            <p:txEl>
                                              <p:pRg st="7" end="7"/>
                                            </p:txEl>
                                          </p:spTgt>
                                        </p:tgtEl>
                                        <p:attrNameLst>
                                          <p:attrName>style.visibility</p:attrName>
                                        </p:attrNameLst>
                                      </p:cBhvr>
                                      <p:to>
                                        <p:strVal val="visible"/>
                                      </p:to>
                                    </p:set>
                                  </p:childTnLst>
                                </p:cTn>
                              </p:par>
                            </p:childTnLst>
                          </p:cTn>
                        </p:par>
                      </p:childTnLst>
                    </p:cTn>
                  </p:par>
                  <p:par>
                    <p:cTn id="36" fill="hold">
                      <p:stCondLst>
                        <p:cond delay="indefinite"/>
                      </p:stCondLst>
                      <p:childTnLst>
                        <p:par>
                          <p:cTn id="37" fill="hold">
                            <p:stCondLst>
                              <p:cond delay="0"/>
                            </p:stCondLst>
                            <p:childTnLst>
                              <p:par>
                                <p:cTn id="38" presetClass="entr" nodeType="clickEffect" presetSubtype="0" presetID="1" grpId="1" fill="hold">
                                  <p:stCondLst>
                                    <p:cond delay="0"/>
                                  </p:stCondLst>
                                  <p:iterate type="el" backwards="0">
                                    <p:tmAbs val="0"/>
                                  </p:iterate>
                                  <p:childTnLst>
                                    <p:set>
                                      <p:cBhvr>
                                        <p:cTn id="39" fill="hold"/>
                                        <p:tgtEl>
                                          <p:spTgt spid="156">
                                            <p:txEl>
                                              <p:pRg st="8" end="8"/>
                                            </p:txEl>
                                          </p:spTgt>
                                        </p:tgtEl>
                                        <p:attrNameLst>
                                          <p:attrName>style.visibility</p:attrName>
                                        </p:attrNameLst>
                                      </p:cBhvr>
                                      <p:to>
                                        <p:strVal val="visible"/>
                                      </p:to>
                                    </p:set>
                                  </p:childTnLst>
                                </p:cTn>
                              </p:par>
                            </p:childTnLst>
                          </p:cTn>
                        </p:par>
                      </p:childTnLst>
                    </p:cTn>
                  </p:par>
                  <p:par>
                    <p:cTn id="40" fill="hold">
                      <p:stCondLst>
                        <p:cond delay="indefinite"/>
                      </p:stCondLst>
                      <p:childTnLst>
                        <p:par>
                          <p:cTn id="41" fill="hold">
                            <p:stCondLst>
                              <p:cond delay="0"/>
                            </p:stCondLst>
                            <p:childTnLst>
                              <p:par>
                                <p:cTn id="42" presetClass="entr" nodeType="clickEffect" presetSubtype="0" presetID="1" grpId="1" fill="hold">
                                  <p:stCondLst>
                                    <p:cond delay="0"/>
                                  </p:stCondLst>
                                  <p:iterate type="el" backwards="0">
                                    <p:tmAbs val="0"/>
                                  </p:iterate>
                                  <p:childTnLst>
                                    <p:set>
                                      <p:cBhvr>
                                        <p:cTn id="43" fill="hold"/>
                                        <p:tgtEl>
                                          <p:spTgt spid="156">
                                            <p:txEl>
                                              <p:pRg st="9" end="9"/>
                                            </p:txEl>
                                          </p:spTgt>
                                        </p:tgtEl>
                                        <p:attrNameLst>
                                          <p:attrName>style.visibility</p:attrName>
                                        </p:attrNameLst>
                                      </p:cBhvr>
                                      <p:to>
                                        <p:strVal val="visible"/>
                                      </p:to>
                                    </p:set>
                                  </p:childTnLst>
                                </p:cTn>
                              </p:par>
                            </p:childTnLst>
                          </p:cTn>
                        </p:par>
                      </p:childTnLst>
                    </p:cTn>
                  </p:par>
                  <p:par>
                    <p:cTn id="44" fill="hold">
                      <p:stCondLst>
                        <p:cond delay="indefinite"/>
                      </p:stCondLst>
                      <p:childTnLst>
                        <p:par>
                          <p:cTn id="45" fill="hold">
                            <p:stCondLst>
                              <p:cond delay="0"/>
                            </p:stCondLst>
                            <p:childTnLst>
                              <p:par>
                                <p:cTn id="46" presetClass="entr" nodeType="clickEffect" presetSubtype="0" presetID="1" grpId="1" fill="hold">
                                  <p:stCondLst>
                                    <p:cond delay="0"/>
                                  </p:stCondLst>
                                  <p:iterate type="el" backwards="0">
                                    <p:tmAbs val="0"/>
                                  </p:iterate>
                                  <p:childTnLst>
                                    <p:set>
                                      <p:cBhvr>
                                        <p:cTn id="47" fill="hold"/>
                                        <p:tgtEl>
                                          <p:spTgt spid="156">
                                            <p:txEl>
                                              <p:pRg st="10" end="10"/>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56" grpId="1"/>
    </p:bldLst>
  </p:timing>
</p:sld>
</file>

<file path=ppt/slides/slide15.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58" name="SUCCESS CRITERIA"/>
          <p:cNvSpPr txBox="1"/>
          <p:nvPr>
            <p:ph type="title"/>
          </p:nvPr>
        </p:nvSpPr>
        <p:spPr>
          <a:prstGeom prst="rect">
            <a:avLst/>
          </a:prstGeom>
        </p:spPr>
        <p:txBody>
          <a:bodyPr/>
          <a:lstStyle/>
          <a:p>
            <a:pPr/>
            <a:r>
              <a:t>SUCCESS CRITERIA </a:t>
            </a:r>
          </a:p>
        </p:txBody>
      </p:sp>
      <p:sp>
        <p:nvSpPr>
          <p:cNvPr id="159" name="Mortality BCONA November 2019…"/>
          <p:cNvSpPr txBox="1"/>
          <p:nvPr>
            <p:ph type="body" idx="1"/>
          </p:nvPr>
        </p:nvSpPr>
        <p:spPr>
          <a:xfrm>
            <a:off x="952500" y="2413000"/>
            <a:ext cx="11099800" cy="6286500"/>
          </a:xfrm>
          <a:prstGeom prst="rect">
            <a:avLst/>
          </a:prstGeom>
        </p:spPr>
        <p:txBody>
          <a:bodyPr/>
          <a:lstStyle/>
          <a:p>
            <a:pPr marL="361415" indent="-361415" defTabSz="461809">
              <a:spcBef>
                <a:spcPts val="3200"/>
              </a:spcBef>
              <a:defRPr sz="2900"/>
            </a:pPr>
          </a:p>
          <a:p>
            <a:pPr marL="361415" indent="-361415" defTabSz="461809">
              <a:spcBef>
                <a:spcPts val="3200"/>
              </a:spcBef>
              <a:defRPr sz="2900"/>
            </a:pPr>
            <a:r>
              <a:t>Number and proportion of patients receiving numerical risk assessment and informed consent</a:t>
            </a:r>
          </a:p>
          <a:p>
            <a:pPr marL="361415" indent="-361415" defTabSz="461809">
              <a:spcBef>
                <a:spcPts val="3200"/>
              </a:spcBef>
              <a:defRPr sz="2900"/>
            </a:pPr>
            <a:r>
              <a:t>Number of patients receiving preoperative intervention that   wouldn’t have otherwise </a:t>
            </a:r>
          </a:p>
          <a:p>
            <a:pPr marL="361415" indent="-361415" defTabSz="461809">
              <a:spcBef>
                <a:spcPts val="3200"/>
              </a:spcBef>
              <a:defRPr sz="2900"/>
            </a:pPr>
            <a:r>
              <a:t>Number of patients receiving appropriate HDU admission that wouldn’t have otherwise</a:t>
            </a:r>
          </a:p>
          <a:p>
            <a:pPr marL="361415" indent="-361415" defTabSz="461809">
              <a:spcBef>
                <a:spcPts val="3200"/>
              </a:spcBef>
              <a:defRPr sz="2900"/>
            </a:pPr>
            <a:r>
              <a:t>Length of Stay</a:t>
            </a:r>
          </a:p>
          <a:p>
            <a:pPr marL="361415" indent="-361415" defTabSz="461809">
              <a:spcBef>
                <a:spcPts val="3200"/>
              </a:spcBef>
              <a:defRPr sz="2900"/>
            </a:pPr>
            <a:r>
              <a:t>Mortality NB0CA November 2019, 2020</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5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Subtype="0" presetID="1" grpId="2" fill="hold">
                                  <p:stCondLst>
                                    <p:cond delay="0"/>
                                  </p:stCondLst>
                                  <p:iterate type="el" backwards="0">
                                    <p:tmAbs val="0"/>
                                  </p:iterate>
                                  <p:childTnLst>
                                    <p:set>
                                      <p:cBhvr>
                                        <p:cTn id="10" fill="hold"/>
                                        <p:tgtEl>
                                          <p:spTgt spid="159">
                                            <p:bg/>
                                          </p:spTgt>
                                        </p:tgtEl>
                                        <p:attrNameLst>
                                          <p:attrName>style.visibility</p:attrName>
                                        </p:attrNameLst>
                                      </p:cBhvr>
                                      <p:to>
                                        <p:strVal val="visible"/>
                                      </p:to>
                                    </p:set>
                                  </p:childTnLst>
                                </p:cTn>
                              </p:par>
                              <p:par>
                                <p:cTn id="11" presetClass="entr" nodeType="withEffect" presetSubtype="0" presetID="1" grpId="2" fill="hold">
                                  <p:stCondLst>
                                    <p:cond delay="0"/>
                                  </p:stCondLst>
                                  <p:iterate type="el" backwards="0">
                                    <p:tmAbs val="0"/>
                                  </p:iterate>
                                  <p:childTnLst>
                                    <p:set>
                                      <p:cBhvr>
                                        <p:cTn id="12" fill="hold"/>
                                        <p:tgtEl>
                                          <p:spTgt spid="159">
                                            <p:txEl>
                                              <p:pRg st="0" end="0"/>
                                            </p:txEl>
                                          </p:spTgt>
                                        </p:tgtEl>
                                        <p:attrNameLst>
                                          <p:attrName>style.visibility</p:attrName>
                                        </p:attrNameLst>
                                      </p:cBhvr>
                                      <p:to>
                                        <p:strVal val="visible"/>
                                      </p:to>
                                    </p:set>
                                  </p:childTnLst>
                                </p:cTn>
                              </p:par>
                            </p:childTnLst>
                          </p:cTn>
                        </p:par>
                        <p:par>
                          <p:cTn id="13" fill="hold">
                            <p:stCondLst>
                              <p:cond delay="0"/>
                            </p:stCondLst>
                            <p:childTnLst>
                              <p:par>
                                <p:cTn id="14" presetClass="entr" nodeType="afterEffect" presetSubtype="0" presetID="1" grpId="2" fill="hold">
                                  <p:stCondLst>
                                    <p:cond delay="0"/>
                                  </p:stCondLst>
                                  <p:iterate type="el" backwards="0">
                                    <p:tmAbs val="0"/>
                                  </p:iterate>
                                  <p:childTnLst>
                                    <p:set>
                                      <p:cBhvr>
                                        <p:cTn id="15" fill="hold"/>
                                        <p:tgtEl>
                                          <p:spTgt spid="159">
                                            <p:txEl>
                                              <p:pRg st="1" end="1"/>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2" fill="hold">
                                  <p:stCondLst>
                                    <p:cond delay="0"/>
                                  </p:stCondLst>
                                  <p:iterate type="el" backwards="0">
                                    <p:tmAbs val="0"/>
                                  </p:iterate>
                                  <p:childTnLst>
                                    <p:set>
                                      <p:cBhvr>
                                        <p:cTn id="19" fill="hold"/>
                                        <p:tgtEl>
                                          <p:spTgt spid="159">
                                            <p:txEl>
                                              <p:pRg st="2" end="2"/>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2" fill="hold">
                                  <p:stCondLst>
                                    <p:cond delay="0"/>
                                  </p:stCondLst>
                                  <p:iterate type="el" backwards="0">
                                    <p:tmAbs val="0"/>
                                  </p:iterate>
                                  <p:childTnLst>
                                    <p:set>
                                      <p:cBhvr>
                                        <p:cTn id="23" fill="hold"/>
                                        <p:tgtEl>
                                          <p:spTgt spid="159">
                                            <p:txEl>
                                              <p:pRg st="3" end="3"/>
                                            </p:txEl>
                                          </p:spTgt>
                                        </p:tgtEl>
                                        <p:attrNameLst>
                                          <p:attrName>style.visibility</p:attrName>
                                        </p:attrNameLst>
                                      </p:cBhvr>
                                      <p:to>
                                        <p:strVal val="visible"/>
                                      </p:to>
                                    </p:set>
                                  </p:childTnLst>
                                </p:cTn>
                              </p:par>
                            </p:childTnLst>
                          </p:cTn>
                        </p:par>
                      </p:childTnLst>
                    </p:cTn>
                  </p:par>
                  <p:par>
                    <p:cTn id="24" fill="hold">
                      <p:stCondLst>
                        <p:cond delay="indefinite"/>
                      </p:stCondLst>
                      <p:childTnLst>
                        <p:par>
                          <p:cTn id="25" fill="hold">
                            <p:stCondLst>
                              <p:cond delay="0"/>
                            </p:stCondLst>
                            <p:childTnLst>
                              <p:par>
                                <p:cTn id="26" presetClass="entr" nodeType="clickEffect" presetSubtype="0" presetID="1" grpId="2" fill="hold">
                                  <p:stCondLst>
                                    <p:cond delay="0"/>
                                  </p:stCondLst>
                                  <p:iterate type="el" backwards="0">
                                    <p:tmAbs val="0"/>
                                  </p:iterate>
                                  <p:childTnLst>
                                    <p:set>
                                      <p:cBhvr>
                                        <p:cTn id="27" fill="hold"/>
                                        <p:tgtEl>
                                          <p:spTgt spid="159">
                                            <p:txEl>
                                              <p:pRg st="4" end="4"/>
                                            </p:txEl>
                                          </p:spTgt>
                                        </p:tgtEl>
                                        <p:attrNameLst>
                                          <p:attrName>style.visibility</p:attrName>
                                        </p:attrNameLst>
                                      </p:cBhvr>
                                      <p:to>
                                        <p:strVal val="visible"/>
                                      </p:to>
                                    </p:set>
                                  </p:childTnLst>
                                </p:cTn>
                              </p:par>
                            </p:childTnLst>
                          </p:cTn>
                        </p:par>
                      </p:childTnLst>
                    </p:cTn>
                  </p:par>
                  <p:par>
                    <p:cTn id="28" fill="hold">
                      <p:stCondLst>
                        <p:cond delay="indefinite"/>
                      </p:stCondLst>
                      <p:childTnLst>
                        <p:par>
                          <p:cTn id="29" fill="hold">
                            <p:stCondLst>
                              <p:cond delay="0"/>
                            </p:stCondLst>
                            <p:childTnLst>
                              <p:par>
                                <p:cTn id="30" presetClass="entr" nodeType="clickEffect" presetSubtype="0" presetID="1" grpId="2" fill="hold">
                                  <p:stCondLst>
                                    <p:cond delay="0"/>
                                  </p:stCondLst>
                                  <p:iterate type="el" backwards="0">
                                    <p:tmAbs val="0"/>
                                  </p:iterate>
                                  <p:childTnLst>
                                    <p:set>
                                      <p:cBhvr>
                                        <p:cTn id="31" fill="hold"/>
                                        <p:tgtEl>
                                          <p:spTgt spid="159">
                                            <p:txEl>
                                              <p:pRg st="5" end="5"/>
                                            </p:txEl>
                                          </p:spTgt>
                                        </p:tgtEl>
                                        <p:attrNameLst>
                                          <p:attrName>style.visibility</p:attrName>
                                        </p:attrNameLst>
                                      </p:cBhvr>
                                      <p:to>
                                        <p:strVal val="visible"/>
                                      </p:to>
                                    </p:set>
                                  </p:childTnLst>
                                </p:cTn>
                              </p:par>
                            </p:childTnLst>
                          </p:cTn>
                        </p:par>
                      </p:childTnLst>
                    </p:cTn>
                  </p:par>
                  <p:par>
                    <p:cTn id="32" fill="hold">
                      <p:stCondLst>
                        <p:cond delay="indefinite"/>
                      </p:stCondLst>
                      <p:childTnLst>
                        <p:par>
                          <p:cTn id="33" fill="hold">
                            <p:stCondLst>
                              <p:cond delay="0"/>
                            </p:stCondLst>
                            <p:childTnLst>
                              <p:par>
                                <p:cTn id="34" presetClass="exit" nodeType="clickEffect" presetSubtype="4" presetID="22" grpId="3" fill="hold">
                                  <p:stCondLst>
                                    <p:cond delay="0"/>
                                  </p:stCondLst>
                                  <p:iterate type="el" backwards="0">
                                    <p:tmAbs val="0"/>
                                  </p:iterate>
                                  <p:childTnLst>
                                    <p:animEffect filter="wipe(down)" transition="out">
                                      <p:cBhvr>
                                        <p:cTn id="35" dur="900" fill="hold"/>
                                        <p:tgtEl>
                                          <p:spTgt spid="158"/>
                                        </p:tgtEl>
                                      </p:cBhvr>
                                    </p:animEffect>
                                    <p:set>
                                      <p:cBhvr>
                                        <p:cTn id="36" fill="hold">
                                          <p:stCondLst>
                                            <p:cond delay="899"/>
                                          </p:stCondLst>
                                        </p:cTn>
                                        <p:tgtEl>
                                          <p:spTgt spid="158"/>
                                        </p:tgtEl>
                                        <p:attrNameLst>
                                          <p:attrName>style.visibility</p:attrName>
                                        </p:attrNameLst>
                                      </p:cBhvr>
                                      <p:to>
                                        <p:strVal val="hidden"/>
                                      </p:to>
                                    </p:set>
                                  </p:childTnLst>
                                </p:cTn>
                              </p:par>
                            </p:childTnLst>
                          </p:cTn>
                        </p:par>
                      </p:childTnLst>
                    </p:cTn>
                  </p:par>
                  <p:par>
                    <p:cTn id="37" fill="hold">
                      <p:stCondLst>
                        <p:cond delay="indefinite"/>
                      </p:stCondLst>
                      <p:childTnLst>
                        <p:par>
                          <p:cTn id="38" fill="hold">
                            <p:stCondLst>
                              <p:cond delay="0"/>
                            </p:stCondLst>
                            <p:childTnLst>
                              <p:par>
                                <p:cTn id="39" presetClass="exit" nodeType="clickEffect" presetSubtype="4" presetID="22" grpId="4" fill="hold">
                                  <p:stCondLst>
                                    <p:cond delay="0"/>
                                  </p:stCondLst>
                                  <p:iterate type="el" backwards="0">
                                    <p:tmAbs val="0"/>
                                  </p:iterate>
                                  <p:childTnLst>
                                    <p:animEffect filter="wipe(down)" transition="out">
                                      <p:cBhvr>
                                        <p:cTn id="40" dur="2500" fill="hold"/>
                                        <p:tgtEl>
                                          <p:spTgt spid="159">
                                            <p:txEl>
                                              <p:pRg st="0" end="0"/>
                                            </p:txEl>
                                          </p:spTgt>
                                        </p:tgtEl>
                                      </p:cBhvr>
                                    </p:animEffect>
                                    <p:set>
                                      <p:cBhvr>
                                        <p:cTn id="41" fill="hold">
                                          <p:stCondLst>
                                            <p:cond delay="2499"/>
                                          </p:stCondLst>
                                        </p:cTn>
                                        <p:tgtEl>
                                          <p:spTgt spid="159">
                                            <p:txEl>
                                              <p:pRg st="0" end="0"/>
                                            </p:txEl>
                                          </p:spTgt>
                                        </p:tgtEl>
                                        <p:attrNameLst>
                                          <p:attrName>style.visibility</p:attrName>
                                        </p:attrNameLst>
                                      </p:cBhvr>
                                      <p:to>
                                        <p:strVal val="hidden"/>
                                      </p:to>
                                    </p:set>
                                  </p:childTnLst>
                                </p:cTn>
                              </p:par>
                              <p:par>
                                <p:cTn id="42" presetClass="exit" nodeType="withEffect" presetSubtype="4" presetID="22" grpId="4" fill="hold">
                                  <p:stCondLst>
                                    <p:cond delay="0"/>
                                  </p:stCondLst>
                                  <p:iterate type="el" backwards="0">
                                    <p:tmAbs val="0"/>
                                  </p:iterate>
                                  <p:childTnLst>
                                    <p:animEffect filter="wipe(down)" transition="out">
                                      <p:cBhvr>
                                        <p:cTn id="43" dur="2500" fill="hold"/>
                                        <p:tgtEl>
                                          <p:spTgt spid="159">
                                            <p:txEl>
                                              <p:pRg st="1" end="1"/>
                                            </p:txEl>
                                          </p:spTgt>
                                        </p:tgtEl>
                                      </p:cBhvr>
                                    </p:animEffect>
                                    <p:set>
                                      <p:cBhvr>
                                        <p:cTn id="44" fill="hold">
                                          <p:stCondLst>
                                            <p:cond delay="2499"/>
                                          </p:stCondLst>
                                        </p:cTn>
                                        <p:tgtEl>
                                          <p:spTgt spid="159">
                                            <p:txEl>
                                              <p:pRg st="1" end="1"/>
                                            </p:txEl>
                                          </p:spTgt>
                                        </p:tgtEl>
                                        <p:attrNameLst>
                                          <p:attrName>style.visibility</p:attrName>
                                        </p:attrNameLst>
                                      </p:cBhvr>
                                      <p:to>
                                        <p:strVal val="hidden"/>
                                      </p:to>
                                    </p:set>
                                  </p:childTnLst>
                                </p:cTn>
                              </p:par>
                              <p:par>
                                <p:cTn id="45" presetClass="exit" nodeType="withEffect" presetSubtype="4" presetID="22" grpId="4" fill="hold">
                                  <p:stCondLst>
                                    <p:cond delay="0"/>
                                  </p:stCondLst>
                                  <p:iterate type="el" backwards="0">
                                    <p:tmAbs val="0"/>
                                  </p:iterate>
                                  <p:childTnLst>
                                    <p:animEffect filter="wipe(down)" transition="out">
                                      <p:cBhvr>
                                        <p:cTn id="46" dur="2500" fill="hold"/>
                                        <p:tgtEl>
                                          <p:spTgt spid="159">
                                            <p:txEl>
                                              <p:pRg st="2" end="2"/>
                                            </p:txEl>
                                          </p:spTgt>
                                        </p:tgtEl>
                                      </p:cBhvr>
                                    </p:animEffect>
                                    <p:set>
                                      <p:cBhvr>
                                        <p:cTn id="47" fill="hold">
                                          <p:stCondLst>
                                            <p:cond delay="2499"/>
                                          </p:stCondLst>
                                        </p:cTn>
                                        <p:tgtEl>
                                          <p:spTgt spid="159">
                                            <p:txEl>
                                              <p:pRg st="2" end="2"/>
                                            </p:txEl>
                                          </p:spTgt>
                                        </p:tgtEl>
                                        <p:attrNameLst>
                                          <p:attrName>style.visibility</p:attrName>
                                        </p:attrNameLst>
                                      </p:cBhvr>
                                      <p:to>
                                        <p:strVal val="hidden"/>
                                      </p:to>
                                    </p:set>
                                  </p:childTnLst>
                                </p:cTn>
                              </p:par>
                              <p:par>
                                <p:cTn id="48" presetClass="exit" nodeType="withEffect" presetSubtype="4" presetID="22" grpId="4" fill="hold">
                                  <p:stCondLst>
                                    <p:cond delay="0"/>
                                  </p:stCondLst>
                                  <p:iterate type="el" backwards="0">
                                    <p:tmAbs val="0"/>
                                  </p:iterate>
                                  <p:childTnLst>
                                    <p:animEffect filter="wipe(down)" transition="out">
                                      <p:cBhvr>
                                        <p:cTn id="49" dur="2500" fill="hold"/>
                                        <p:tgtEl>
                                          <p:spTgt spid="159">
                                            <p:txEl>
                                              <p:pRg st="3" end="3"/>
                                            </p:txEl>
                                          </p:spTgt>
                                        </p:tgtEl>
                                      </p:cBhvr>
                                    </p:animEffect>
                                    <p:set>
                                      <p:cBhvr>
                                        <p:cTn id="50" fill="hold">
                                          <p:stCondLst>
                                            <p:cond delay="2499"/>
                                          </p:stCondLst>
                                        </p:cTn>
                                        <p:tgtEl>
                                          <p:spTgt spid="159">
                                            <p:txEl>
                                              <p:pRg st="3" end="3"/>
                                            </p:txEl>
                                          </p:spTgt>
                                        </p:tgtEl>
                                        <p:attrNameLst>
                                          <p:attrName>style.visibility</p:attrName>
                                        </p:attrNameLst>
                                      </p:cBhvr>
                                      <p:to>
                                        <p:strVal val="hidden"/>
                                      </p:to>
                                    </p:set>
                                  </p:childTnLst>
                                </p:cTn>
                              </p:par>
                              <p:par>
                                <p:cTn id="51" presetClass="exit" nodeType="withEffect" presetSubtype="4" presetID="22" grpId="4" fill="hold">
                                  <p:stCondLst>
                                    <p:cond delay="0"/>
                                  </p:stCondLst>
                                  <p:iterate type="el" backwards="0">
                                    <p:tmAbs val="0"/>
                                  </p:iterate>
                                  <p:childTnLst>
                                    <p:animEffect filter="wipe(down)" transition="out">
                                      <p:cBhvr>
                                        <p:cTn id="52" dur="2500" fill="hold"/>
                                        <p:tgtEl>
                                          <p:spTgt spid="159">
                                            <p:txEl>
                                              <p:pRg st="4" end="4"/>
                                            </p:txEl>
                                          </p:spTgt>
                                        </p:tgtEl>
                                      </p:cBhvr>
                                    </p:animEffect>
                                    <p:set>
                                      <p:cBhvr>
                                        <p:cTn id="53" fill="hold">
                                          <p:stCondLst>
                                            <p:cond delay="2499"/>
                                          </p:stCondLst>
                                        </p:cTn>
                                        <p:tgtEl>
                                          <p:spTgt spid="159">
                                            <p:txEl>
                                              <p:pRg st="4" end="4"/>
                                            </p:txEl>
                                          </p:spTgt>
                                        </p:tgtEl>
                                        <p:attrNameLst>
                                          <p:attrName>style.visibility</p:attrName>
                                        </p:attrNameLst>
                                      </p:cBhvr>
                                      <p:to>
                                        <p:strVal val="hidden"/>
                                      </p:to>
                                    </p:set>
                                  </p:childTnLst>
                                </p:cTn>
                              </p:par>
                              <p:par>
                                <p:cTn id="54" presetClass="exit" nodeType="withEffect" presetSubtype="4" presetID="22" grpId="4" fill="hold">
                                  <p:stCondLst>
                                    <p:cond delay="0"/>
                                  </p:stCondLst>
                                  <p:iterate type="el" backwards="0">
                                    <p:tmAbs val="0"/>
                                  </p:iterate>
                                  <p:childTnLst>
                                    <p:animEffect filter="wipe(down)" transition="out">
                                      <p:cBhvr>
                                        <p:cTn id="55" dur="2500" fill="hold"/>
                                        <p:tgtEl>
                                          <p:spTgt spid="159">
                                            <p:txEl>
                                              <p:pRg st="5" end="5"/>
                                            </p:txEl>
                                          </p:spTgt>
                                        </p:tgtEl>
                                      </p:cBhvr>
                                    </p:animEffect>
                                    <p:set>
                                      <p:cBhvr>
                                        <p:cTn id="56" fill="hold">
                                          <p:stCondLst>
                                            <p:cond delay="2499"/>
                                          </p:stCondLst>
                                        </p:cTn>
                                        <p:tgtEl>
                                          <p:spTgt spid="159">
                                            <p:txEl>
                                              <p:pRg st="5" end="5"/>
                                            </p:txEl>
                                          </p:spTgt>
                                        </p:tgtEl>
                                        <p:attrNameLst>
                                          <p:attrName>style.visibility</p:attrName>
                                        </p:attrNameLst>
                                      </p:cBhvr>
                                      <p:to>
                                        <p:strVal val="hidden"/>
                                      </p:to>
                                    </p:set>
                                  </p:childTnLst>
                                </p:cTn>
                              </p:par>
                              <p:par>
                                <p:cTn id="57" presetClass="exit" nodeType="withEffect" presetSubtype="4" presetID="22" grpId="4" fill="hold">
                                  <p:stCondLst>
                                    <p:cond delay="0"/>
                                  </p:stCondLst>
                                  <p:iterate type="el" backwards="0">
                                    <p:tmAbs val="0"/>
                                  </p:iterate>
                                  <p:childTnLst>
                                    <p:animEffect filter="wipe(down)" transition="out">
                                      <p:cBhvr>
                                        <p:cTn id="58" dur="2500" fill="hold"/>
                                        <p:tgtEl>
                                          <p:spTgt spid="159">
                                            <p:bg/>
                                          </p:spTgt>
                                        </p:tgtEl>
                                      </p:cBhvr>
                                    </p:animEffect>
                                    <p:set>
                                      <p:cBhvr>
                                        <p:cTn id="59" fill="hold">
                                          <p:stCondLst>
                                            <p:cond delay="2499"/>
                                          </p:stCondLst>
                                        </p:cTn>
                                        <p:tgtEl>
                                          <p:spTgt spid="159">
                                            <p:bg/>
                                          </p:spTgt>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58" grpId="1"/>
      <p:bldP build="p" bldLvl="5" animBg="1" rev="0" advAuto="0" spid="159" grpId="2"/>
      <p:bldP build="whole" bldLvl="1" animBg="1" rev="0" advAuto="0" spid="158" grpId="3"/>
      <p:bldP build="p" bldLvl="5" animBg="1" rev="0" advAuto="0" spid="159" grpId="4"/>
    </p:bldLst>
  </p:timing>
</p:sld>
</file>

<file path=ppt/slides/slide16.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1" name="RESULTS SUMMARY"/>
          <p:cNvSpPr txBox="1"/>
          <p:nvPr>
            <p:ph type="title"/>
          </p:nvPr>
        </p:nvSpPr>
        <p:spPr>
          <a:prstGeom prst="rect">
            <a:avLst/>
          </a:prstGeom>
        </p:spPr>
        <p:txBody>
          <a:bodyPr/>
          <a:lstStyle/>
          <a:p>
            <a:pPr/>
            <a:r>
              <a:t>RESULTS SUMMARY</a:t>
            </a:r>
          </a:p>
        </p:txBody>
      </p:sp>
      <p:sp>
        <p:nvSpPr>
          <p:cNvPr id="162" name="100% (174) of patients undergoing major abdominal surgery are receiving an individualised numerical risk assessment and informed consent process…"/>
          <p:cNvSpPr txBox="1"/>
          <p:nvPr>
            <p:ph type="body" idx="1"/>
          </p:nvPr>
        </p:nvSpPr>
        <p:spPr>
          <a:xfrm>
            <a:off x="782073" y="2695676"/>
            <a:ext cx="11099803" cy="6286503"/>
          </a:xfrm>
          <a:prstGeom prst="rect">
            <a:avLst/>
          </a:prstGeom>
        </p:spPr>
        <p:txBody>
          <a:bodyPr/>
          <a:lstStyle/>
          <a:p>
            <a:pPr/>
            <a:r>
              <a:t>100% (174) of patients undergoing major abdominal surgery are receiving an individualised numerical risk assessment and informed consent process</a:t>
            </a:r>
          </a:p>
          <a:p>
            <a:pPr/>
            <a:r>
              <a:t>37% of referrals are receiving pre-optimisation that would not have happened</a:t>
            </a:r>
          </a:p>
          <a:p>
            <a:pPr/>
            <a:r>
              <a:t>Risk prediction allows appropriate and accurate triaging of patients for post-operative care</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62">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62">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62">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1" fill="hold">
                                  <p:stCondLst>
                                    <p:cond delay="0"/>
                                  </p:stCondLst>
                                  <p:iterate type="el" backwards="0">
                                    <p:tmAbs val="0"/>
                                  </p:iterate>
                                  <p:childTnLst>
                                    <p:set>
                                      <p:cBhvr>
                                        <p:cTn id="15" fill="hold"/>
                                        <p:tgtEl>
                                          <p:spTgt spid="162">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62" grpId="1"/>
    </p:bldLst>
  </p:timing>
</p:sld>
</file>

<file path=ppt/slides/slide17.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4" name="RESULTS SUMMARY"/>
          <p:cNvSpPr txBox="1"/>
          <p:nvPr>
            <p:ph type="title"/>
          </p:nvPr>
        </p:nvSpPr>
        <p:spPr>
          <a:prstGeom prst="rect">
            <a:avLst/>
          </a:prstGeom>
        </p:spPr>
        <p:txBody>
          <a:bodyPr/>
          <a:lstStyle/>
          <a:p>
            <a:pPr/>
            <a:r>
              <a:t>RESULTS SUMMARY</a:t>
            </a:r>
          </a:p>
        </p:txBody>
      </p:sp>
      <p:sp>
        <p:nvSpPr>
          <p:cNvPr id="165" name="Bowel Ca patients, only 2 patients deemed unfit for surgery post -CPET compared to 10 patients pre-CPET…"/>
          <p:cNvSpPr txBox="1"/>
          <p:nvPr>
            <p:ph type="body" idx="1"/>
          </p:nvPr>
        </p:nvSpPr>
        <p:spPr>
          <a:prstGeom prst="rect">
            <a:avLst/>
          </a:prstGeom>
        </p:spPr>
        <p:txBody>
          <a:bodyPr/>
          <a:lstStyle/>
          <a:p>
            <a:pPr marL="374904" indent="-374904" defTabSz="479044">
              <a:spcBef>
                <a:spcPts val="3400"/>
              </a:spcBef>
              <a:defRPr sz="3100"/>
            </a:pPr>
            <a:r>
              <a:t>Bowel Ca patients, only 2 patients deemed unfit for surgery post -CPET compared to 10 patients pre-CPET</a:t>
            </a:r>
          </a:p>
          <a:p>
            <a:pPr marL="374904" indent="-374904" defTabSz="479044">
              <a:spcBef>
                <a:spcPts val="3400"/>
              </a:spcBef>
              <a:defRPr sz="3100"/>
            </a:pPr>
            <a:r>
              <a:t>Clinicians are following advice regarding post-op care( N=112)</a:t>
            </a:r>
          </a:p>
          <a:p>
            <a:pPr marL="374904" indent="-374904" defTabSz="479044">
              <a:spcBef>
                <a:spcPts val="3400"/>
              </a:spcBef>
              <a:defRPr sz="3100"/>
            </a:pPr>
            <a:r>
              <a:t>59% increase admissions to critical care from 39 pre-CPET to 62 Post-CPET</a:t>
            </a:r>
          </a:p>
          <a:p>
            <a:pPr marL="374904" indent="-374904" defTabSz="479044">
              <a:spcBef>
                <a:spcPts val="3400"/>
              </a:spcBef>
              <a:defRPr sz="3100"/>
            </a:pPr>
            <a:r>
              <a:t>Decrease median hospital stay from 11 days to 9.7 (N=112)</a:t>
            </a:r>
          </a:p>
          <a:p>
            <a:pPr marL="374904" indent="-374904" defTabSz="479044">
              <a:spcBef>
                <a:spcPts val="3400"/>
              </a:spcBef>
              <a:defRPr sz="3100"/>
            </a:pPr>
            <a:r>
              <a:t>Increased complication rate in intermediate risk group admitted to Critical care</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65">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65">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65">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1" fill="hold">
                                  <p:stCondLst>
                                    <p:cond delay="0"/>
                                  </p:stCondLst>
                                  <p:iterate type="el" backwards="0">
                                    <p:tmAbs val="0"/>
                                  </p:iterate>
                                  <p:childTnLst>
                                    <p:set>
                                      <p:cBhvr>
                                        <p:cTn id="15" fill="hold"/>
                                        <p:tgtEl>
                                          <p:spTgt spid="165">
                                            <p:txEl>
                                              <p:pRg st="2" end="2"/>
                                            </p:txEl>
                                          </p:spTgt>
                                        </p:tgtEl>
                                        <p:attrNameLst>
                                          <p:attrName>style.visibility</p:attrName>
                                        </p:attrNameLst>
                                      </p:cBhvr>
                                      <p:to>
                                        <p:strVal val="visible"/>
                                      </p:to>
                                    </p:set>
                                  </p:childTnLst>
                                </p:cTn>
                              </p:par>
                            </p:childTnLst>
                          </p:cTn>
                        </p:par>
                      </p:childTnLst>
                    </p:cTn>
                  </p:par>
                  <p:par>
                    <p:cTn id="16" fill="hold">
                      <p:stCondLst>
                        <p:cond delay="indefinite"/>
                      </p:stCondLst>
                      <p:childTnLst>
                        <p:par>
                          <p:cTn id="17" fill="hold">
                            <p:stCondLst>
                              <p:cond delay="0"/>
                            </p:stCondLst>
                            <p:childTnLst>
                              <p:par>
                                <p:cTn id="18" presetClass="entr" nodeType="clickEffect" presetSubtype="0" presetID="1" grpId="1" fill="hold">
                                  <p:stCondLst>
                                    <p:cond delay="0"/>
                                  </p:stCondLst>
                                  <p:iterate type="el" backwards="0">
                                    <p:tmAbs val="0"/>
                                  </p:iterate>
                                  <p:childTnLst>
                                    <p:set>
                                      <p:cBhvr>
                                        <p:cTn id="19" fill="hold"/>
                                        <p:tgtEl>
                                          <p:spTgt spid="165">
                                            <p:txEl>
                                              <p:pRg st="3" end="3"/>
                                            </p:txEl>
                                          </p:spTgt>
                                        </p:tgtEl>
                                        <p:attrNameLst>
                                          <p:attrName>style.visibility</p:attrName>
                                        </p:attrNameLst>
                                      </p:cBhvr>
                                      <p:to>
                                        <p:strVal val="visible"/>
                                      </p:to>
                                    </p:set>
                                  </p:childTnLst>
                                </p:cTn>
                              </p:par>
                            </p:childTnLst>
                          </p:cTn>
                        </p:par>
                      </p:childTnLst>
                    </p:cTn>
                  </p:par>
                  <p:par>
                    <p:cTn id="20" fill="hold">
                      <p:stCondLst>
                        <p:cond delay="indefinite"/>
                      </p:stCondLst>
                      <p:childTnLst>
                        <p:par>
                          <p:cTn id="21" fill="hold">
                            <p:stCondLst>
                              <p:cond delay="0"/>
                            </p:stCondLst>
                            <p:childTnLst>
                              <p:par>
                                <p:cTn id="22" presetClass="entr" nodeType="clickEffect" presetSubtype="0" presetID="1" grpId="1" fill="hold">
                                  <p:stCondLst>
                                    <p:cond delay="0"/>
                                  </p:stCondLst>
                                  <p:iterate type="el" backwards="0">
                                    <p:tmAbs val="0"/>
                                  </p:iterate>
                                  <p:childTnLst>
                                    <p:set>
                                      <p:cBhvr>
                                        <p:cTn id="23" fill="hold"/>
                                        <p:tgtEl>
                                          <p:spTgt spid="165">
                                            <p:txEl>
                                              <p:pRg st="4" end="4"/>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65" grpId="1"/>
    </p:bldLst>
  </p:timing>
</p:sld>
</file>

<file path=ppt/slides/slide18.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67" name="MORTALITY"/>
          <p:cNvSpPr txBox="1"/>
          <p:nvPr>
            <p:ph type="title"/>
          </p:nvPr>
        </p:nvSpPr>
        <p:spPr>
          <a:prstGeom prst="rect">
            <a:avLst/>
          </a:prstGeom>
        </p:spPr>
        <p:txBody>
          <a:bodyPr/>
          <a:lstStyle/>
          <a:p>
            <a:pPr/>
            <a:r>
              <a:t>MORTALITY</a:t>
            </a:r>
          </a:p>
        </p:txBody>
      </p:sp>
      <p:sp>
        <p:nvSpPr>
          <p:cNvPr id="168" name="PRE-CEPT 8.9%(N=112)…"/>
          <p:cNvSpPr txBox="1"/>
          <p:nvPr>
            <p:ph type="body" idx="1"/>
          </p:nvPr>
        </p:nvSpPr>
        <p:spPr>
          <a:prstGeom prst="rect">
            <a:avLst/>
          </a:prstGeom>
        </p:spPr>
        <p:txBody>
          <a:bodyPr/>
          <a:lstStyle/>
          <a:p>
            <a:pPr/>
            <a:r>
              <a:t>PRE-CEPT 8.9%(N=112)</a:t>
            </a:r>
          </a:p>
          <a:p>
            <a:pPr/>
            <a:r>
              <a:t>POST-CEPT  3.5%(N=112)</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lt" backwards="0">
                                    <p:tmAbs val="100"/>
                                  </p:iterate>
                                  <p:childTnLst>
                                    <p:set>
                                      <p:cBhvr>
                                        <p:cTn id="6" fill="hold"/>
                                        <p:tgtEl>
                                          <p:spTgt spid="167"/>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Class="entr" nodeType="clickEffect" presetID="9" grpId="2" fill="hold">
                                  <p:stCondLst>
                                    <p:cond delay="0"/>
                                  </p:stCondLst>
                                  <p:iterate type="el" backwards="0">
                                    <p:tmAbs val="0"/>
                                  </p:iterate>
                                  <p:childTnLst>
                                    <p:set>
                                      <p:cBhvr>
                                        <p:cTn id="10" fill="hold"/>
                                        <p:tgtEl>
                                          <p:spTgt spid="168">
                                            <p:bg/>
                                          </p:spTgt>
                                        </p:tgtEl>
                                        <p:attrNameLst>
                                          <p:attrName>style.visibility</p:attrName>
                                        </p:attrNameLst>
                                      </p:cBhvr>
                                      <p:to>
                                        <p:strVal val="visible"/>
                                      </p:to>
                                    </p:set>
                                    <p:animEffect filter="dissolve" transition="in">
                                      <p:cBhvr>
                                        <p:cTn id="11" dur="5250"/>
                                        <p:tgtEl>
                                          <p:spTgt spid="168">
                                            <p:bg/>
                                          </p:spTgt>
                                        </p:tgtEl>
                                      </p:cBhvr>
                                    </p:animEffect>
                                  </p:childTnLst>
                                </p:cTn>
                              </p:par>
                              <p:par>
                                <p:cTn id="12" presetClass="entr" nodeType="withEffect" presetSubtype="0" presetID="9" grpId="2" fill="hold">
                                  <p:stCondLst>
                                    <p:cond delay="0"/>
                                  </p:stCondLst>
                                  <p:iterate type="el" backwards="0">
                                    <p:tmAbs val="0"/>
                                  </p:iterate>
                                  <p:childTnLst>
                                    <p:set>
                                      <p:cBhvr>
                                        <p:cTn id="13" fill="hold"/>
                                        <p:tgtEl>
                                          <p:spTgt spid="168">
                                            <p:txEl>
                                              <p:pRg st="0" end="0"/>
                                            </p:txEl>
                                          </p:spTgt>
                                        </p:tgtEl>
                                        <p:attrNameLst>
                                          <p:attrName>style.visibility</p:attrName>
                                        </p:attrNameLst>
                                      </p:cBhvr>
                                      <p:to>
                                        <p:strVal val="visible"/>
                                      </p:to>
                                    </p:set>
                                    <p:animEffect filter="dissolve" transition="in">
                                      <p:cBhvr>
                                        <p:cTn id="14" dur="5250"/>
                                        <p:tgtEl>
                                          <p:spTgt spid="168">
                                            <p:txEl>
                                              <p:pRg st="0" end="0"/>
                                            </p:txEl>
                                          </p:spTgt>
                                        </p:tgtEl>
                                      </p:cBhvr>
                                    </p:animEffect>
                                  </p:childTnLst>
                                </p:cTn>
                              </p:par>
                            </p:childTnLst>
                          </p:cTn>
                        </p:par>
                        <p:par>
                          <p:cTn id="15" fill="hold">
                            <p:stCondLst>
                              <p:cond delay="5250"/>
                            </p:stCondLst>
                            <p:childTnLst>
                              <p:par>
                                <p:cTn id="16" presetClass="entr" nodeType="afterEffect" presetID="9" grpId="2" fill="hold">
                                  <p:stCondLst>
                                    <p:cond delay="0"/>
                                  </p:stCondLst>
                                  <p:iterate type="el" backwards="0">
                                    <p:tmAbs val="0"/>
                                  </p:iterate>
                                  <p:childTnLst>
                                    <p:set>
                                      <p:cBhvr>
                                        <p:cTn id="17" fill="hold"/>
                                        <p:tgtEl>
                                          <p:spTgt spid="168">
                                            <p:txEl>
                                              <p:pRg st="1" end="1"/>
                                            </p:txEl>
                                          </p:spTgt>
                                        </p:tgtEl>
                                        <p:attrNameLst>
                                          <p:attrName>style.visibility</p:attrName>
                                        </p:attrNameLst>
                                      </p:cBhvr>
                                      <p:to>
                                        <p:strVal val="visible"/>
                                      </p:to>
                                    </p:set>
                                    <p:animEffect filter="dissolve" transition="in">
                                      <p:cBhvr>
                                        <p:cTn id="18" dur="5250"/>
                                        <p:tgtEl>
                                          <p:spTgt spid="168">
                                            <p:txEl>
                                              <p:pRg st="1" end="1"/>
                                            </p:txEl>
                                          </p:spTgt>
                                        </p:tgtEl>
                                      </p:cBhvr>
                                    </p:animEffect>
                                  </p:childTnLst>
                                </p:cTn>
                              </p:par>
                            </p:childTnLst>
                          </p:cTn>
                        </p:par>
                      </p:childTnLst>
                    </p:cTn>
                  </p:par>
                  <p:par>
                    <p:cTn id="19" fill="hold">
                      <p:stCondLst>
                        <p:cond delay="indefinite"/>
                      </p:stCondLst>
                      <p:childTnLst>
                        <p:par>
                          <p:cTn id="20" fill="hold">
                            <p:stCondLst>
                              <p:cond delay="0"/>
                            </p:stCondLst>
                            <p:childTnLst>
                              <p:par>
                                <p:cTn id="21" presetClass="exit" nodeType="clickEffect" presetID="9" grpId="3" fill="hold">
                                  <p:stCondLst>
                                    <p:cond delay="0"/>
                                  </p:stCondLst>
                                  <p:iterate type="el" backwards="0">
                                    <p:tmAbs val="0"/>
                                  </p:iterate>
                                  <p:childTnLst>
                                    <p:animEffect filter="dissolve" transition="out">
                                      <p:cBhvr>
                                        <p:cTn id="22" dur="1000" fill="hold"/>
                                        <p:tgtEl>
                                          <p:spTgt spid="168">
                                            <p:txEl>
                                              <p:pRg st="0" end="0"/>
                                            </p:txEl>
                                          </p:spTgt>
                                        </p:tgtEl>
                                      </p:cBhvr>
                                    </p:animEffect>
                                    <p:set>
                                      <p:cBhvr>
                                        <p:cTn id="23" fill="hold">
                                          <p:stCondLst>
                                            <p:cond delay="999"/>
                                          </p:stCondLst>
                                        </p:cTn>
                                        <p:tgtEl>
                                          <p:spTgt spid="168">
                                            <p:txEl>
                                              <p:pRg st="0" end="0"/>
                                            </p:txEl>
                                          </p:spTgt>
                                        </p:tgtEl>
                                        <p:attrNameLst>
                                          <p:attrName>style.visibility</p:attrName>
                                        </p:attrNameLst>
                                      </p:cBhvr>
                                      <p:to>
                                        <p:strVal val="hidden"/>
                                      </p:to>
                                    </p:set>
                                  </p:childTnLst>
                                </p:cTn>
                              </p:par>
                            </p:childTnLst>
                          </p:cTn>
                        </p:par>
                        <p:par>
                          <p:cTn id="24" fill="hold">
                            <p:stCondLst>
                              <p:cond delay="1000"/>
                            </p:stCondLst>
                            <p:childTnLst>
                              <p:par>
                                <p:cTn id="25" presetClass="exit" nodeType="afterEffect" presetID="9" grpId="3" fill="hold">
                                  <p:stCondLst>
                                    <p:cond delay="0"/>
                                  </p:stCondLst>
                                  <p:iterate type="el" backwards="0">
                                    <p:tmAbs val="0"/>
                                  </p:iterate>
                                  <p:childTnLst>
                                    <p:animEffect filter="dissolve" transition="out">
                                      <p:cBhvr>
                                        <p:cTn id="26" dur="1000" fill="hold"/>
                                        <p:tgtEl>
                                          <p:spTgt spid="168">
                                            <p:txEl>
                                              <p:pRg st="1" end="1"/>
                                            </p:txEl>
                                          </p:spTgt>
                                        </p:tgtEl>
                                      </p:cBhvr>
                                    </p:animEffect>
                                    <p:set>
                                      <p:cBhvr>
                                        <p:cTn id="27" fill="hold">
                                          <p:stCondLst>
                                            <p:cond delay="999"/>
                                          </p:stCondLst>
                                        </p:cTn>
                                        <p:tgtEl>
                                          <p:spTgt spid="168">
                                            <p:txEl>
                                              <p:pRg st="1" end="1"/>
                                            </p:txEl>
                                          </p:spTgt>
                                        </p:tgtEl>
                                        <p:attrNameLst>
                                          <p:attrName>style.visibility</p:attrName>
                                        </p:attrNameLst>
                                      </p:cBhvr>
                                      <p:to>
                                        <p:strVal val="hidden"/>
                                      </p:to>
                                    </p:set>
                                  </p:childTnLst>
                                </p:cTn>
                              </p:par>
                              <p:par>
                                <p:cTn id="28" presetClass="exit" nodeType="withEffect" presetSubtype="0" presetID="9" grpId="3" fill="hold">
                                  <p:stCondLst>
                                    <p:cond delay="0"/>
                                  </p:stCondLst>
                                  <p:iterate type="el" backwards="0">
                                    <p:tmAbs val="0"/>
                                  </p:iterate>
                                  <p:childTnLst>
                                    <p:animEffect filter="dissolve" transition="out">
                                      <p:cBhvr>
                                        <p:cTn id="29" dur="1000" fill="hold"/>
                                        <p:tgtEl>
                                          <p:spTgt spid="168">
                                            <p:bg/>
                                          </p:spTgt>
                                        </p:tgtEl>
                                      </p:cBhvr>
                                    </p:animEffect>
                                    <p:set>
                                      <p:cBhvr>
                                        <p:cTn id="30" fill="hold">
                                          <p:stCondLst>
                                            <p:cond delay="999"/>
                                          </p:stCondLst>
                                        </p:cTn>
                                        <p:tgtEl>
                                          <p:spTgt spid="168">
                                            <p:bg/>
                                          </p:spTgt>
                                        </p:tgtEl>
                                        <p:attrNameLst>
                                          <p:attrName>style.visibility</p:attrName>
                                        </p:attrNameLst>
                                      </p:cBhvr>
                                      <p:to>
                                        <p:strVal val="hidden"/>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whole" bldLvl="1" animBg="1" rev="0" advAuto="0" spid="167" grpId="1"/>
      <p:bldP build="p" bldLvl="5" animBg="1" rev="0" advAuto="0" spid="168" grpId="3"/>
      <p:bldP build="p" bldLvl="5" animBg="1" rev="0" advAuto="0" spid="168" grpId="2"/>
    </p:bldLst>
  </p:timing>
</p:sld>
</file>

<file path=ppt/slides/slide19.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0" name="Image" descr="Image"/>
          <p:cNvPicPr>
            <a:picLocks noChangeAspect="1"/>
          </p:cNvPicPr>
          <p:nvPr>
            <p:ph type="pic" idx="13"/>
          </p:nvPr>
        </p:nvPicPr>
        <p:blipFill>
          <a:blip r:embed="rId2">
            <a:extLst/>
          </a:blip>
          <a:stretch>
            <a:fillRect/>
          </a:stretch>
        </p:blipFill>
        <p:spPr>
          <a:prstGeom prst="rect">
            <a:avLst/>
          </a:prstGeom>
        </p:spPr>
      </p:pic>
      <p:pic>
        <p:nvPicPr>
          <p:cNvPr id="171" name="7cf09fd39c41a3af98e06618ef185154.jpg" descr="7cf09fd39c41a3af98e06618ef185154.jpg"/>
          <p:cNvPicPr>
            <a:picLocks noChangeAspect="1"/>
          </p:cNvPicPr>
          <p:nvPr/>
        </p:nvPicPr>
        <p:blipFill>
          <a:blip r:embed="rId3">
            <a:extLst/>
          </a:blip>
          <a:stretch>
            <a:fillRect/>
          </a:stretch>
        </p:blipFill>
        <p:spPr>
          <a:xfrm>
            <a:off x="-170332" y="-1582002"/>
            <a:ext cx="13004803" cy="15686204"/>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500">
        <p:dissolve/>
      </p:transition>
    </mc:Choice>
    <mc:Fallback>
      <p:transition spd="slow">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73" name="FUTURE"/>
          <p:cNvSpPr txBox="1"/>
          <p:nvPr>
            <p:ph type="title"/>
          </p:nvPr>
        </p:nvSpPr>
        <p:spPr>
          <a:prstGeom prst="rect">
            <a:avLst/>
          </a:prstGeom>
        </p:spPr>
        <p:txBody>
          <a:bodyPr/>
          <a:lstStyle/>
          <a:p>
            <a:pPr/>
            <a:r>
              <a:t>FUTURE</a:t>
            </a:r>
          </a:p>
        </p:txBody>
      </p:sp>
      <p:sp>
        <p:nvSpPr>
          <p:cNvPr id="174" name="PACU…"/>
          <p:cNvSpPr txBox="1"/>
          <p:nvPr>
            <p:ph type="body" idx="1"/>
          </p:nvPr>
        </p:nvSpPr>
        <p:spPr>
          <a:prstGeom prst="rect">
            <a:avLst/>
          </a:prstGeom>
        </p:spPr>
        <p:txBody>
          <a:bodyPr/>
          <a:lstStyle/>
          <a:p>
            <a:pPr/>
            <a:r>
              <a:t>PACU</a:t>
            </a:r>
          </a:p>
          <a:p>
            <a:pPr/>
            <a:r>
              <a:t>EXPAND TO INCORPORATE ALL CTMUHB</a:t>
            </a:r>
          </a:p>
          <a:p>
            <a:pPr/>
            <a:r>
              <a:t>PREHABILITATION</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timing>
    <p:tnLst>
      <p:par>
        <p:cTn id="1" nodeType="tmRoot" restart="never" dur="indefinite" fill="hold">
          <p:childTnLst>
            <p:seq concurrent="1" prevAc="none" nextAc="seek">
              <p:cTn id="2" nodeType="mainSeq" dur="indefinite" fill="hold">
                <p:childTnLst>
                  <p:par>
                    <p:cTn id="3" fill="hold">
                      <p:stCondLst>
                        <p:cond delay="indefinite"/>
                      </p:stCondLst>
                      <p:childTnLst>
                        <p:par>
                          <p:cTn id="4" fill="hold">
                            <p:stCondLst>
                              <p:cond delay="0"/>
                            </p:stCondLst>
                            <p:childTnLst>
                              <p:par>
                                <p:cTn id="5" presetClass="entr" nodeType="clickEffect" presetSubtype="0" presetID="1" grpId="1" fill="hold">
                                  <p:stCondLst>
                                    <p:cond delay="0"/>
                                  </p:stCondLst>
                                  <p:iterate type="el" backwards="0">
                                    <p:tmAbs val="0"/>
                                  </p:iterate>
                                  <p:childTnLst>
                                    <p:set>
                                      <p:cBhvr>
                                        <p:cTn id="6" fill="hold"/>
                                        <p:tgtEl>
                                          <p:spTgt spid="174">
                                            <p:bg/>
                                          </p:spTgt>
                                        </p:tgtEl>
                                        <p:attrNameLst>
                                          <p:attrName>style.visibility</p:attrName>
                                        </p:attrNameLst>
                                      </p:cBhvr>
                                      <p:to>
                                        <p:strVal val="visible"/>
                                      </p:to>
                                    </p:set>
                                  </p:childTnLst>
                                </p:cTn>
                              </p:par>
                              <p:par>
                                <p:cTn id="7" presetClass="entr" nodeType="withEffect" presetSubtype="0" presetID="1" grpId="1" fill="hold">
                                  <p:stCondLst>
                                    <p:cond delay="0"/>
                                  </p:stCondLst>
                                  <p:iterate type="el" backwards="0">
                                    <p:tmAbs val="0"/>
                                  </p:iterate>
                                  <p:childTnLst>
                                    <p:set>
                                      <p:cBhvr>
                                        <p:cTn id="8" fill="hold"/>
                                        <p:tgtEl>
                                          <p:spTgt spid="174">
                                            <p:txEl>
                                              <p:pRg st="0" end="0"/>
                                            </p:txEl>
                                          </p:spTgt>
                                        </p:tgtEl>
                                        <p:attrNameLst>
                                          <p:attrName>style.visibility</p:attrName>
                                        </p:attrNameLst>
                                      </p:cBhvr>
                                      <p:to>
                                        <p:strVal val="visible"/>
                                      </p:to>
                                    </p:set>
                                  </p:childTnLst>
                                </p:cTn>
                              </p:par>
                            </p:childTnLst>
                          </p:cTn>
                        </p:par>
                        <p:par>
                          <p:cTn id="9" fill="hold">
                            <p:stCondLst>
                              <p:cond delay="0"/>
                            </p:stCondLst>
                            <p:childTnLst>
                              <p:par>
                                <p:cTn id="10" presetClass="entr" nodeType="afterEffect" presetSubtype="0" presetID="1" grpId="1" fill="hold">
                                  <p:stCondLst>
                                    <p:cond delay="0"/>
                                  </p:stCondLst>
                                  <p:iterate type="el" backwards="0">
                                    <p:tmAbs val="0"/>
                                  </p:iterate>
                                  <p:childTnLst>
                                    <p:set>
                                      <p:cBhvr>
                                        <p:cTn id="11" fill="hold"/>
                                        <p:tgtEl>
                                          <p:spTgt spid="174">
                                            <p:txEl>
                                              <p:pRg st="1" end="1"/>
                                            </p:txEl>
                                          </p:spTgt>
                                        </p:tgtEl>
                                        <p:attrNameLst>
                                          <p:attrName>style.visibility</p:attrName>
                                        </p:attrNameLst>
                                      </p:cBhvr>
                                      <p:to>
                                        <p:strVal val="visible"/>
                                      </p:to>
                                    </p:set>
                                  </p:childTnLst>
                                </p:cTn>
                              </p:par>
                            </p:childTnLst>
                          </p:cTn>
                        </p:par>
                      </p:childTnLst>
                    </p:cTn>
                  </p:par>
                  <p:par>
                    <p:cTn id="12" fill="hold">
                      <p:stCondLst>
                        <p:cond delay="indefinite"/>
                      </p:stCondLst>
                      <p:childTnLst>
                        <p:par>
                          <p:cTn id="13" fill="hold">
                            <p:stCondLst>
                              <p:cond delay="0"/>
                            </p:stCondLst>
                            <p:childTnLst>
                              <p:par>
                                <p:cTn id="14" presetClass="entr" nodeType="clickEffect" presetSubtype="0" presetID="1" grpId="1" fill="hold">
                                  <p:stCondLst>
                                    <p:cond delay="0"/>
                                  </p:stCondLst>
                                  <p:iterate type="el" backwards="0">
                                    <p:tmAbs val="0"/>
                                  </p:iterate>
                                  <p:childTnLst>
                                    <p:set>
                                      <p:cBhvr>
                                        <p:cTn id="15" fill="hold"/>
                                        <p:tgtEl>
                                          <p:spTgt spid="174">
                                            <p:txEl>
                                              <p:pRg st="2" end="2"/>
                                            </p:txEl>
                                          </p:spTgt>
                                        </p:tgtEl>
                                        <p:attrNameLst>
                                          <p:attrName>style.visibility</p:attrName>
                                        </p:attrNameLst>
                                      </p:cBhvr>
                                      <p:to>
                                        <p:strVal val="visible"/>
                                      </p:to>
                                    </p:set>
                                  </p:childTnLst>
                                </p:cTn>
                              </p:par>
                            </p:childTnLst>
                          </p:cTn>
                        </p:par>
                      </p:childTnLst>
                    </p:cTn>
                  </p:par>
                </p:childTnLst>
              </p:cTn>
              <p:prevCondLst>
                <p:cond evt="onPrev">
                  <p:tgtEl>
                    <p:sldTgt/>
                  </p:tgtEl>
                </p:cond>
              </p:prevCondLst>
              <p:nextCondLst>
                <p:cond evt="onNext">
                  <p:tgtEl>
                    <p:sldTgt/>
                  </p:tgtEl>
                </p:cond>
              </p:nextCondLst>
            </p:seq>
          </p:childTnLst>
        </p:cTn>
      </p:par>
    </p:tnLst>
    <p:bldLst>
      <p:bldP build="p" bldLvl="5" animBg="1" rev="0" advAuto="0" spid="174" grpId="1"/>
    </p:bldLst>
  </p:timing>
</p:sld>
</file>

<file path=ppt/slides/slide21.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76" name="image14.png" descr="image14.png"/>
          <p:cNvPicPr>
            <a:picLocks noChangeAspect="1"/>
          </p:cNvPicPr>
          <p:nvPr>
            <p:ph type="pic" idx="13"/>
          </p:nvPr>
        </p:nvPicPr>
        <p:blipFill>
          <a:blip r:embed="rId2">
            <a:extLst/>
          </a:blip>
          <a:srcRect l="594" t="672" r="13550" b="0"/>
          <a:stretch>
            <a:fillRect/>
          </a:stretch>
        </p:blipFill>
        <p:spPr>
          <a:xfrm>
            <a:off x="7005138" y="5898581"/>
            <a:ext cx="5334004" cy="3898902"/>
          </a:xfrm>
          <a:prstGeom prst="rect">
            <a:avLst/>
          </a:prstGeom>
        </p:spPr>
      </p:pic>
      <p:pic>
        <p:nvPicPr>
          <p:cNvPr id="177" name="image13.png" descr="image13.png"/>
          <p:cNvPicPr>
            <a:picLocks noChangeAspect="1"/>
          </p:cNvPicPr>
          <p:nvPr>
            <p:ph type="pic" idx="14"/>
          </p:nvPr>
        </p:nvPicPr>
        <p:blipFill>
          <a:blip r:embed="rId3">
            <a:extLst/>
          </a:blip>
          <a:srcRect l="0" t="5955" r="22651" b="0"/>
          <a:stretch>
            <a:fillRect/>
          </a:stretch>
        </p:blipFill>
        <p:spPr>
          <a:xfrm>
            <a:off x="968339" y="884433"/>
            <a:ext cx="5302486" cy="3666701"/>
          </a:xfrm>
          <a:prstGeom prst="rect">
            <a:avLst/>
          </a:prstGeom>
        </p:spPr>
      </p:pic>
      <p:pic>
        <p:nvPicPr>
          <p:cNvPr id="178" name="Picture 4" descr="Picture 4"/>
          <p:cNvPicPr>
            <a:picLocks noChangeAspect="1"/>
          </p:cNvPicPr>
          <p:nvPr/>
        </p:nvPicPr>
        <p:blipFill>
          <a:blip r:embed="rId3">
            <a:extLst/>
          </a:blip>
          <a:stretch>
            <a:fillRect/>
          </a:stretch>
        </p:blipFill>
        <p:spPr>
          <a:xfrm>
            <a:off x="649646" y="559060"/>
            <a:ext cx="9144001" cy="5200499"/>
          </a:xfrm>
          <a:prstGeom prst="rect">
            <a:avLst/>
          </a:prstGeom>
          <a:ln w="12700">
            <a:miter lim="400000"/>
          </a:ln>
        </p:spPr>
      </p:pic>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sp>
        <p:nvSpPr>
          <p:cNvPr id="180" name="Theodore Roosevelt"/>
          <p:cNvSpPr txBox="1"/>
          <p:nvPr>
            <p:ph type="body" sz="quarter" idx="1"/>
          </p:nvPr>
        </p:nvSpPr>
        <p:spPr>
          <a:prstGeom prst="rect">
            <a:avLst/>
          </a:prstGeom>
        </p:spPr>
        <p:txBody>
          <a:bodyPr/>
          <a:lstStyle/>
          <a:p>
            <a:pPr/>
            <a:r>
              <a:t>Theodore Roosevelt</a:t>
            </a:r>
          </a:p>
        </p:txBody>
      </p:sp>
      <p:sp>
        <p:nvSpPr>
          <p:cNvPr id="181" name="“Type a quote here.”"/>
          <p:cNvSpPr txBox="1"/>
          <p:nvPr>
            <p:ph type="body" idx="13"/>
          </p:nvPr>
        </p:nvSpPr>
        <p:spPr>
          <a:xfrm>
            <a:off x="1111324" y="2997200"/>
            <a:ext cx="10959952" cy="1493740"/>
          </a:xfrm>
          <a:prstGeom prst="rect">
            <a:avLst/>
          </a:prstGeom>
          <a:extLst>
            <a:ext uri="{C572A759-6A51-4108-AA02-DFA0A04FC94B}">
              <ma14:wrappingTextBoxFlag xmlns:ma14="http://schemas.microsoft.com/office/mac/drawingml/2011/main" val="1"/>
            </a:ext>
          </a:extLst>
        </p:spPr>
        <p:txBody>
          <a:bodyPr/>
          <a:lstStyle>
            <a:lvl1pPr marL="365759" indent="-365759" defTabSz="467359">
              <a:spcBef>
                <a:spcPts val="3300"/>
              </a:spcBef>
              <a:defRPr sz="3000"/>
            </a:lvl1pPr>
          </a:lstStyle>
          <a:p>
            <a:pPr/>
            <a:r>
              <a:t>“The best leader is the one who has sense enough to pick good men to do what he wants done and the self restraint to keep from meddling with them while they do it”</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xmlns:m="http://schemas.openxmlformats.org/officeDocument/2006/math" xmlns:a14="http://schemas.microsoft.com/office/drawing/2010/main" showMasterSp="1" showMasterPhAnim="1">
  <p:cSld>
    <p:spTree>
      <p:nvGrpSpPr>
        <p:cNvPr id="1" name=""/>
        <p:cNvGrpSpPr/>
        <p:nvPr/>
      </p:nvGrpSpPr>
      <p:grpSpPr>
        <a:xfrm>
          <a:off x="0" y="0"/>
          <a:ext cx="0" cy="0"/>
          <a:chOff x="0" y="0"/>
          <a:chExt cx="0" cy="0"/>
        </a:xfrm>
      </p:grpSpPr>
      <p:pic>
        <p:nvPicPr>
          <p:cNvPr id="183" name="Image" descr="Image"/>
          <p:cNvPicPr>
            <a:picLocks noChangeAspect="1"/>
          </p:cNvPicPr>
          <p:nvPr>
            <p:ph type="pic" idx="13"/>
          </p:nvPr>
        </p:nvPicPr>
        <p:blipFill>
          <a:blip r:embed="rId2">
            <a:extLst/>
          </a:blip>
          <a:srcRect l="0" t="347" r="1362" b="38280"/>
          <a:stretch>
            <a:fillRect/>
          </a:stretch>
        </p:blipFill>
        <p:spPr>
          <a:xfrm>
            <a:off x="263938" y="333476"/>
            <a:ext cx="12306908" cy="7550972"/>
          </a:xfrm>
          <a:prstGeom prst="rect">
            <a:avLst/>
          </a:prstGeom>
        </p:spPr>
      </p:pic>
      <p:sp>
        <p:nvSpPr>
          <p:cNvPr id="184" name="THANK YOU"/>
          <p:cNvSpPr txBox="1"/>
          <p:nvPr>
            <p:ph type="title"/>
          </p:nvPr>
        </p:nvSpPr>
        <p:spPr>
          <a:xfrm>
            <a:off x="1270000" y="8055487"/>
            <a:ext cx="10464800" cy="1422402"/>
          </a:xfrm>
          <a:prstGeom prst="rect">
            <a:avLst/>
          </a:prstGeom>
        </p:spPr>
        <p:txBody>
          <a:bodyPr/>
          <a:lstStyle/>
          <a:p>
            <a:pPr/>
            <a:r>
              <a:t>THANK YOU</a:t>
            </a:r>
          </a:p>
        </p:txBody>
      </p:sp>
    </p:spTree>
  </p:cSld>
  <p:clrMapOvr>
    <a:masterClrMapping/>
  </p:clrMapOvr>
  <mc:AlternateContent xmlns:mc="http://schemas.openxmlformats.org/markup-compatibility/2006">
    <mc:Choice xmlns:p14="http://schemas.microsoft.com/office/powerpoint/2010/main" Requires="p14">
      <p:transition spd="slow" advClick="1" p14:dur="1200">
        <p:dissolve/>
      </p:transition>
    </mc:Choice>
    <mc:Fallback>
      <p:transition spd="slow">
        <p:fade/>
      </p:transition>
    </mc:Fallback>
  </mc:AlternateContent>
</p:sld>
</file>

<file path=ppt/theme/theme1.xml><?xml version="1.0" encoding="utf-8"?>
<a:theme xmlns:a="http://schemas.openxmlformats.org/drawingml/2006/main" xmlns:r="http://schemas.openxmlformats.org/officeDocument/2006/relationships" name="Gradient">
  <a:themeElements>
    <a:clrScheme name="Gradient">
      <a:dk1>
        <a:srgbClr val="000000"/>
      </a:dk1>
      <a:lt1>
        <a:srgbClr val="FFFFFF"/>
      </a:lt1>
      <a:dk2>
        <a:srgbClr val="A7A7A7"/>
      </a:dk2>
      <a:lt2>
        <a:srgbClr val="535353"/>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Gradient">
      <a:majorFont>
        <a:latin typeface="Helvetica"/>
        <a:ea typeface="Helvetica"/>
        <a:cs typeface="Helvetica"/>
      </a:majorFont>
      <a:minorFont>
        <a:latin typeface="Helvetica Neue"/>
        <a:ea typeface="Helvetica Neue"/>
        <a:cs typeface="Helvetica Neue"/>
      </a:minorFont>
    </a:fontScheme>
    <a:fmtScheme name="Gradi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76200" dist="0" dir="18900000">
            <a:srgbClr val="000000">
              <a:alpha val="8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76200" dist="0" dir="18900000">
            <a:srgbClr val="000000">
              <a:alpha val="80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ppt/theme/theme2.xml><?xml version="1.0" encoding="utf-8"?>
<a:theme xmlns:a="http://schemas.openxmlformats.org/drawingml/2006/main" xmlns:r="http://schemas.openxmlformats.org/officeDocument/2006/relationships" name="Gradient">
  <a:themeElements>
    <a:clrScheme name="Gradient">
      <a:dk1>
        <a:srgbClr val="000000"/>
      </a:dk1>
      <a:lt1>
        <a:srgbClr val="FFFFFF"/>
      </a:lt1>
      <a:dk2>
        <a:srgbClr val="A7A7A7"/>
      </a:dk2>
      <a:lt2>
        <a:srgbClr val="535353"/>
      </a:lt2>
      <a:accent1>
        <a:srgbClr val="0065C1"/>
      </a:accent1>
      <a:accent2>
        <a:srgbClr val="189B1A"/>
      </a:accent2>
      <a:accent3>
        <a:srgbClr val="008C91"/>
      </a:accent3>
      <a:accent4>
        <a:srgbClr val="5747C1"/>
      </a:accent4>
      <a:accent5>
        <a:srgbClr val="971817"/>
      </a:accent5>
      <a:accent6>
        <a:srgbClr val="BC8027"/>
      </a:accent6>
      <a:hlink>
        <a:srgbClr val="0000FF"/>
      </a:hlink>
      <a:folHlink>
        <a:srgbClr val="FF00FF"/>
      </a:folHlink>
    </a:clrScheme>
    <a:fontScheme name="Gradient">
      <a:majorFont>
        <a:latin typeface="Helvetica"/>
        <a:ea typeface="Helvetica"/>
        <a:cs typeface="Helvetica"/>
      </a:majorFont>
      <a:minorFont>
        <a:latin typeface="Helvetica Neue"/>
        <a:ea typeface="Helvetica Neue"/>
        <a:cs typeface="Helvetica Neue"/>
      </a:minorFont>
    </a:fontScheme>
    <a:fmtScheme name="Gradient">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29999"/>
              </a:schemeClr>
            </a:gs>
            <a:gs pos="100000">
              <a:schemeClr val="phClr">
                <a:tint val="50000"/>
                <a:shade val="100000"/>
                <a:satMod val="350000"/>
              </a:schemeClr>
            </a:gs>
          </a:gsLst>
          <a:lin ang="16200000" scaled="0"/>
        </a:gradFill>
      </a:fillStyleLst>
      <a:lnStyleLst>
        <a:ln w="9525" cap="flat" cmpd="sng" algn="ctr">
          <a:solidFill>
            <a:schemeClr val="phClr">
              <a:shade val="95000"/>
              <a:satMod val="104999"/>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
          <a:effectLst>
            <a:outerShdw sx="100000" sy="100000" kx="0" ky="0" algn="b" rotWithShape="0" blurRad="76200" dist="0" dir="18900000">
              <a:srgbClr val="000000">
                <a:alpha val="80000"/>
              </a:srgbClr>
            </a:outerShdw>
          </a:effectLst>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rgbClr val="FFFFFF"/>
        </a:solidFill>
        <a:ln w="25400" cap="flat">
          <a:solidFill>
            <a:schemeClr val="accent1"/>
          </a:solidFill>
          <a:prstDash val="solid"/>
          <a:round/>
        </a:ln>
        <a:effectLst>
          <a:outerShdw sx="100000" sy="100000" kx="0" ky="0" algn="b" rotWithShape="0" blurRad="76200" dist="0" dir="18900000">
            <a:srgbClr val="000000">
              <a:alpha val="80000"/>
            </a:srgbClr>
          </a:outerShdw>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spDef>
    <a:lnDef>
      <a:spPr>
        <a:noFill/>
        <a:ln w="25400" cap="flat">
          <a:solidFill>
            <a:schemeClr val="accent1"/>
          </a:solidFill>
          <a:prstDash val="solid"/>
          <a:round/>
        </a:ln>
        <a:effectLst>
          <a:outerShdw sx="100000" sy="100000" kx="0" ky="0" algn="b" rotWithShape="0" blurRad="76200" dist="0" dir="18900000">
            <a:srgbClr val="000000">
              <a:alpha val="80000"/>
            </a:srgbClr>
          </a:outerShdw>
        </a:effectLst>
        <a:sp3d/>
      </a:spPr>
      <a:bodyPr rot="0" spcFirstLastPara="1" vertOverflow="overflow" horzOverflow="overflow" vert="horz" wrap="square" lIns="91439" tIns="45719" rIns="91439" bIns="45719" numCol="1" spcCol="38100" rtlCol="0" anchor="t" upright="0">
        <a:noAutofit/>
      </a:bodyPr>
      <a:lstStyle>
        <a:def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lnDef>
    <a:txDef>
      <a:spPr>
        <a:noFill/>
        <a:ln w="12700" cap="flat">
          <a:noFill/>
          <a:miter lim="400000"/>
        </a:ln>
        <a:effectLst/>
        <a:sp3d/>
      </a:spPr>
      <a:bodyPr rot="0" spcFirstLastPara="1" vertOverflow="overflow" horzOverflow="overflow" vert="horz" wrap="square" lIns="50800" tIns="50800" rIns="50800" bIns="50800" numCol="1" spcCol="38100" rtlCol="0" anchor="ctr" upright="0">
        <a:spAutoFit/>
      </a:bodyPr>
      <a:lstStyle>
        <a:defPPr marL="0" marR="0" indent="0" algn="ctr" defTabSz="584200" rtl="0" fontAlgn="auto" latinLnBrk="0" hangingPunct="0">
          <a:lnSpc>
            <a:spcPct val="100000"/>
          </a:lnSpc>
          <a:spcBef>
            <a:spcPts val="0"/>
          </a:spcBef>
          <a:spcAft>
            <a:spcPts val="0"/>
          </a:spcAft>
          <a:buClrTx/>
          <a:buSzTx/>
          <a:buFontTx/>
          <a:buNone/>
          <a:tabLst/>
          <a:defRPr b="0" baseline="0" cap="none" i="0" spc="0" strike="noStrike" sz="3800" u="none" kumimoji="0" normalizeH="0">
            <a:ln>
              <a:noFill/>
            </a:ln>
            <a:solidFill>
              <a:srgbClr val="000000"/>
            </a:solidFill>
            <a:effectLst/>
            <a:uFillTx/>
            <a:latin typeface="+mn-lt"/>
            <a:ea typeface="+mn-ea"/>
            <a:cs typeface="+mn-cs"/>
            <a:sym typeface="Helvetica Neue"/>
          </a:defRPr>
        </a:defPPr>
        <a:lvl1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1pPr>
        <a:lvl2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2pPr>
        <a:lvl3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3pPr>
        <a:lvl4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4pPr>
        <a:lvl5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5pPr>
        <a:lvl6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6pPr>
        <a:lvl7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7pPr>
        <a:lvl8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8pPr>
        <a:lvl9pPr marL="0" marR="0" indent="0" algn="l" defTabSz="914400" rtl="0" fontAlgn="auto" latinLnBrk="1" hangingPunct="0">
          <a:lnSpc>
            <a:spcPct val="100000"/>
          </a:lnSpc>
          <a:spcBef>
            <a:spcPts val="0"/>
          </a:spcBef>
          <a:spcAft>
            <a:spcPts val="0"/>
          </a:spcAft>
          <a:buClrTx/>
          <a:buSzTx/>
          <a:buFontTx/>
          <a:buNone/>
          <a:tabLst/>
          <a:defRPr b="0" baseline="0" cap="none" i="0" spc="0" strike="noStrike" sz="1800" u="none" kumimoji="0" normalizeH="0">
            <a:ln>
              <a:noFill/>
            </a:ln>
            <a:solidFill>
              <a:srgbClr val="000000"/>
            </a:solidFill>
            <a:effectLst/>
            <a:uFillTx/>
          </a:defRPr>
        </a:lvl9pPr>
      </a:lstStyle>
      <a:style>
        <a:lnRef idx="0"/>
        <a:fillRef idx="0"/>
        <a:effectRef idx="0"/>
        <a:fontRef idx="none"/>
      </a:style>
    </a:txDef>
  </a:objectDefaults>
</a:theme>
</file>

<file path=docProps/app.xml><?xml version="1.0" encoding="utf-8"?>
<Properties xmlns="http://schemas.openxmlformats.org/officeDocument/2006/extended-properties" xmlns:vt="http://schemas.openxmlformats.org/officeDocument/2006/docPropsVTypes"/>
</file>

<file path=docProps/core.xml><?xml version="1.0" encoding="utf-8"?>
<cp:coreProperties xmlns:cp="http://schemas.openxmlformats.org/package/2006/metadata/core-properties" xmlns:dc="http://purl.org/dc/elements/1.1/" xmlns:dcterms="http://purl.org/dc/terms/" xmlns:xsi="http://www.w3.org/2001/XMLSchema-instance"/>
</file>