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67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1" r:id="rId13"/>
    <p:sldId id="290" r:id="rId14"/>
  </p:sldIdLst>
  <p:sldSz cx="9144000" cy="6858000" type="screen4x3"/>
  <p:notesSz cx="6858000" cy="9144000"/>
  <p:custDataLst>
    <p:tags r:id="rId17"/>
  </p:custDataLst>
  <p:defaultTextStyle>
    <a:defPPr>
      <a:defRPr lang="nl-N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Corporate template-set Tata Steel" id="{0BC77B28-2C98-4D3B-9B2F-070A340B0B1B}">
          <p14:sldIdLst>
            <p14:sldId id="267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  <p14:sldId id="291"/>
            <p14:sldId id="29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CC0C4"/>
    <a:srgbClr val="CBCFD4"/>
    <a:srgbClr val="CCCED6"/>
    <a:srgbClr val="C8CAD2"/>
    <a:srgbClr val="000000"/>
    <a:srgbClr val="DADBDC"/>
    <a:srgbClr val="E0DC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jl, gemiddeld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Geen stijl, geen raster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E25E649-3F16-4E02-A733-19D2CDBF48F0}" styleName="Stijl, gemiddeld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ijl, gemiddeld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C2FFA5D-87B4-456A-9821-1D502468CF0F}" styleName="Stijl, thema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Stijl, thema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Stijl, licht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Stijl, gemiddeld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Stijl, licht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A488322-F2BA-4B5B-9748-0D474271808F}" styleName="Stijl, gemiddeld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1EBBBCC-DAD2-459C-BE2E-F6DE35CF9A28}" styleName="Stijl, donker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ED083AE6-46FA-4A59-8FB0-9F97EB10719F}" styleName="Stijl, licht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75DCB02-9BB8-47FD-8907-85C794F793BA}" styleName="Stijl, thema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C083E6E3-FA7D-4D7B-A595-EF9225AFEA82}" styleName="Stijl, licht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46F890A9-2807-4EBB-B81D-B2AA78EC7F39}" styleName="Stijl, donker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E3FDE45-AF77-4B5C-9715-49D594BDF05E}" styleName="Stijl, licht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ijl, lich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Stijl, licht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72" d="100"/>
          <a:sy n="72" d="100"/>
        </p:scale>
        <p:origin x="1350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4" d="100"/>
          <a:sy n="64" d="100"/>
        </p:scale>
        <p:origin x="-3144" y="-7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A8D8CF-971A-42A1-924E-AF0559BB7778}" type="datetimeFigureOut">
              <a:rPr lang="nl-NL" smtClean="0"/>
              <a:pPr/>
              <a:t>21-11-2019</a:t>
            </a:fld>
            <a:endParaRPr lang="nl-NL"/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1A8912-C850-437D-8762-E78E39614319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5626862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D1E71-135D-4436-ACB1-D9FCFEB60C63}" type="datetimeFigureOut">
              <a:rPr lang="en-US" smtClean="0"/>
              <a:pPr/>
              <a:t>11/21/2019</a:t>
            </a:fld>
            <a:endParaRPr lang="en-US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nl-NL"/>
              <a:t>Klik om de modelstijlen te bewerken</a:t>
            </a:r>
          </a:p>
          <a:p>
            <a:pPr lvl="1"/>
            <a:r>
              <a:rPr lang="nl-NL"/>
              <a:t>Tweede niveau</a:t>
            </a:r>
          </a:p>
          <a:p>
            <a:pPr lvl="2"/>
            <a:r>
              <a:rPr lang="nl-NL"/>
              <a:t>Derde niveau</a:t>
            </a:r>
          </a:p>
          <a:p>
            <a:pPr lvl="3"/>
            <a:r>
              <a:rPr lang="nl-NL"/>
              <a:t>Vierde niveau</a:t>
            </a:r>
          </a:p>
          <a:p>
            <a:pPr lvl="4"/>
            <a:r>
              <a:rPr lang="nl-NL"/>
              <a:t>Vijfde niveau</a:t>
            </a:r>
            <a:endParaRPr lang="en-US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911E23-5E08-44A2-B5F0-2402F0DB9B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347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-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hthoek 52"/>
          <p:cNvSpPr/>
          <p:nvPr userDrawn="1"/>
        </p:nvSpPr>
        <p:spPr>
          <a:xfrm>
            <a:off x="0" y="-16047"/>
            <a:ext cx="9144000" cy="21121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ekstvak 7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tx2"/>
                </a:solidFill>
              </a:rPr>
              <a:t>Title-slide</a:t>
            </a:r>
          </a:p>
        </p:txBody>
      </p:sp>
      <p:sp>
        <p:nvSpPr>
          <p:cNvPr id="52" name="Tijdelijke aanduiding voor afbeelding 51"/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10160"/>
            <a:ext cx="9144001" cy="687832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algn="ctr">
              <a:lnSpc>
                <a:spcPct val="150000"/>
              </a:lnSpc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72" name="Tijdelijke aanduiding voor tekst 71"/>
          <p:cNvSpPr>
            <a:spLocks noGrp="1"/>
          </p:cNvSpPr>
          <p:nvPr>
            <p:ph type="body" sz="quarter" idx="14" hasCustomPrompt="1"/>
          </p:nvPr>
        </p:nvSpPr>
        <p:spPr>
          <a:xfrm>
            <a:off x="410884" y="2456418"/>
            <a:ext cx="8311291" cy="375952"/>
          </a:xfrm>
        </p:spPr>
        <p:txBody>
          <a:bodyPr rIns="0" bIns="0" anchor="ctr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Author name</a:t>
            </a:r>
          </a:p>
        </p:txBody>
      </p:sp>
      <p:sp>
        <p:nvSpPr>
          <p:cNvPr id="82" name="Tijdelijke aanduiding voor tekst 71"/>
          <p:cNvSpPr>
            <a:spLocks noGrp="1"/>
          </p:cNvSpPr>
          <p:nvPr>
            <p:ph type="body" sz="quarter" idx="15" hasCustomPrompt="1"/>
          </p:nvPr>
        </p:nvSpPr>
        <p:spPr>
          <a:xfrm>
            <a:off x="410884" y="2894661"/>
            <a:ext cx="8311292" cy="375952"/>
          </a:xfrm>
        </p:spPr>
        <p:txBody>
          <a:bodyPr rIns="0" bIns="0" anchor="b"/>
          <a:lstStyle>
            <a:lvl1pPr>
              <a:defRPr sz="3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Insert presentation title here</a:t>
            </a:r>
          </a:p>
        </p:txBody>
      </p:sp>
      <p:sp>
        <p:nvSpPr>
          <p:cNvPr id="83" name="Tijdelijke aanduiding voor tekst 71"/>
          <p:cNvSpPr>
            <a:spLocks noGrp="1"/>
          </p:cNvSpPr>
          <p:nvPr>
            <p:ph type="body" sz="quarter" idx="16" hasCustomPrompt="1"/>
          </p:nvPr>
        </p:nvSpPr>
        <p:spPr>
          <a:xfrm>
            <a:off x="410884" y="6154256"/>
            <a:ext cx="8311292" cy="375952"/>
          </a:xfrm>
        </p:spPr>
        <p:txBody>
          <a:bodyPr rIns="0" bIns="0" anchor="ctr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Together we make the difference</a:t>
            </a:r>
          </a:p>
        </p:txBody>
      </p:sp>
    </p:spTree>
    <p:extLst>
      <p:ext uri="{BB962C8B-B14F-4D97-AF65-F5344CB8AC3E}">
        <p14:creationId xmlns:p14="http://schemas.microsoft.com/office/powerpoint/2010/main" val="853522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ijdelijke aanduiding voor afbeelding 51"/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10160"/>
            <a:ext cx="9144001" cy="687832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algn="ctr">
              <a:lnSpc>
                <a:spcPct val="150000"/>
              </a:lnSpc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53" name="Rechthoek 52"/>
          <p:cNvSpPr/>
          <p:nvPr userDrawn="1"/>
        </p:nvSpPr>
        <p:spPr>
          <a:xfrm>
            <a:off x="0" y="-16047"/>
            <a:ext cx="9144000" cy="21121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ekstvak 7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Divider slide</a:t>
            </a:r>
          </a:p>
        </p:txBody>
      </p:sp>
      <p:sp>
        <p:nvSpPr>
          <p:cNvPr id="82" name="Tijdelijke aanduiding voor tekst 71"/>
          <p:cNvSpPr>
            <a:spLocks noGrp="1"/>
          </p:cNvSpPr>
          <p:nvPr>
            <p:ph type="body" sz="quarter" idx="15" hasCustomPrompt="1"/>
          </p:nvPr>
        </p:nvSpPr>
        <p:spPr>
          <a:xfrm>
            <a:off x="410884" y="2894661"/>
            <a:ext cx="8311292" cy="375952"/>
          </a:xfrm>
        </p:spPr>
        <p:txBody>
          <a:bodyPr rIns="0" bIns="0" anchor="b"/>
          <a:lstStyle>
            <a:lvl1pPr>
              <a:defRPr sz="3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Placeholder for a quote</a:t>
            </a:r>
          </a:p>
        </p:txBody>
      </p:sp>
      <p:sp>
        <p:nvSpPr>
          <p:cNvPr id="83" name="Tijdelijke aanduiding voor tekst 71"/>
          <p:cNvSpPr>
            <a:spLocks noGrp="1"/>
          </p:cNvSpPr>
          <p:nvPr>
            <p:ph type="body" sz="quarter" idx="16" hasCustomPrompt="1"/>
          </p:nvPr>
        </p:nvSpPr>
        <p:spPr>
          <a:xfrm>
            <a:off x="410884" y="6154256"/>
            <a:ext cx="8311292" cy="375952"/>
          </a:xfrm>
        </p:spPr>
        <p:txBody>
          <a:bodyPr rIns="0" bIns="0" anchor="ctr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867587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05584" y="1586673"/>
            <a:ext cx="8318832" cy="4856613"/>
          </a:xfrm>
        </p:spPr>
        <p:txBody>
          <a:bodyPr vert="horz"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kstvak 6"/>
          <p:cNvSpPr txBox="1"/>
          <p:nvPr userDrawn="1"/>
        </p:nvSpPr>
        <p:spPr>
          <a:xfrm>
            <a:off x="-85056" y="-262268"/>
            <a:ext cx="24968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Colored bar - 100% text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 hasCustomPrompt="1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863744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ed bars –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kstvak 6"/>
          <p:cNvSpPr txBox="1"/>
          <p:nvPr userDrawn="1"/>
        </p:nvSpPr>
        <p:spPr>
          <a:xfrm>
            <a:off x="-85056" y="-262268"/>
            <a:ext cx="2064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Colored bars – Two columns</a:t>
            </a:r>
          </a:p>
        </p:txBody>
      </p:sp>
      <p:sp>
        <p:nvSpPr>
          <p:cNvPr id="78" name="Tijdelijke aanduiding voor verticale tekst 2"/>
          <p:cNvSpPr>
            <a:spLocks noGrp="1"/>
          </p:cNvSpPr>
          <p:nvPr>
            <p:ph type="body" orient="vert" idx="13" hasCustomPrompt="1"/>
          </p:nvPr>
        </p:nvSpPr>
        <p:spPr>
          <a:xfrm>
            <a:off x="407670" y="1209040"/>
            <a:ext cx="4056330" cy="367613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0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05584" y="1586673"/>
            <a:ext cx="4055748" cy="4856615"/>
          </a:xfrm>
        </p:spPr>
        <p:txBody>
          <a:bodyPr vert="horz" tIns="108000" rIns="72000" bIns="72000"/>
          <a:lstStyle>
            <a:lvl3pPr>
              <a:defRPr/>
            </a:lvl3pPr>
            <a:lvl4pPr>
              <a:defRPr baseline="0"/>
            </a:lvl4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3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4680001" y="1586673"/>
            <a:ext cx="4044415" cy="4856615"/>
          </a:xfrm>
        </p:spPr>
        <p:txBody>
          <a:bodyPr vert="horz" tIns="108000" rIns="72000" bIns="72000"/>
          <a:lstStyle/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4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4680001" y="1206912"/>
            <a:ext cx="4043375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145818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% image / 75%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3419849" y="1586672"/>
            <a:ext cx="5302327" cy="4876823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05673" y="1210970"/>
            <a:ext cx="2798175" cy="5232860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75% text / 25% image</a:t>
            </a:r>
          </a:p>
        </p:txBody>
      </p:sp>
      <p:sp>
        <p:nvSpPr>
          <p:cNvPr id="73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3419848" y="1208259"/>
            <a:ext cx="5303527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616624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image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1" y="1586673"/>
            <a:ext cx="4042175" cy="4854569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04681" y="1210970"/>
            <a:ext cx="4059319" cy="5252525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50% text / 50% image</a:t>
            </a:r>
          </a:p>
        </p:txBody>
      </p:sp>
      <p:sp>
        <p:nvSpPr>
          <p:cNvPr id="7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680001" y="1208259"/>
            <a:ext cx="4043375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534256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% image / 25%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6159320" y="1586673"/>
            <a:ext cx="2562856" cy="4876822"/>
          </a:xfrm>
        </p:spPr>
        <p:txBody>
          <a:bodyPr vert="horz" tIns="108000" rIns="72000" bIns="72000"/>
          <a:lstStyle/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03086" y="1210970"/>
            <a:ext cx="5537066" cy="5225817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25% text / 75% image</a:t>
            </a:r>
          </a:p>
        </p:txBody>
      </p:sp>
      <p:sp>
        <p:nvSpPr>
          <p:cNvPr id="7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6156153" y="1208259"/>
            <a:ext cx="2567223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472845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s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0" y="1586673"/>
            <a:ext cx="4042176" cy="2150301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05169" y="3948988"/>
            <a:ext cx="4058831" cy="2514507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50% text / Two images</a:t>
            </a:r>
          </a:p>
        </p:txBody>
      </p:sp>
      <p:sp>
        <p:nvSpPr>
          <p:cNvPr id="119" name="Tijdelijke aanduiding voor afbeelding 7"/>
          <p:cNvSpPr>
            <a:spLocks noGrp="1"/>
          </p:cNvSpPr>
          <p:nvPr>
            <p:ph type="pic" sz="quarter" idx="14" hasCustomPrompt="1"/>
          </p:nvPr>
        </p:nvSpPr>
        <p:spPr>
          <a:xfrm>
            <a:off x="402501" y="1210969"/>
            <a:ext cx="4061499" cy="2526005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275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4680000" y="4329596"/>
            <a:ext cx="4042176" cy="2111647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76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4680000" y="1207371"/>
            <a:ext cx="4043376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77" name="Tijdelijke aanduiding voor verticale tekst 2"/>
          <p:cNvSpPr>
            <a:spLocks noGrp="1"/>
          </p:cNvSpPr>
          <p:nvPr>
            <p:ph type="body" orient="vert" idx="17" hasCustomPrompt="1"/>
          </p:nvPr>
        </p:nvSpPr>
        <p:spPr>
          <a:xfrm>
            <a:off x="4680001" y="3950331"/>
            <a:ext cx="4043376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992235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s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0" y="1588160"/>
            <a:ext cx="4042176" cy="1240582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2064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50% text / Three images</a:t>
            </a:r>
          </a:p>
        </p:txBody>
      </p:sp>
      <p:sp>
        <p:nvSpPr>
          <p:cNvPr id="119" name="Tijdelijke aanduiding voor afbeelding 7"/>
          <p:cNvSpPr>
            <a:spLocks noGrp="1"/>
          </p:cNvSpPr>
          <p:nvPr>
            <p:ph type="pic" sz="quarter" idx="14" hasCustomPrompt="1"/>
          </p:nvPr>
        </p:nvSpPr>
        <p:spPr>
          <a:xfrm>
            <a:off x="405584" y="1210970"/>
            <a:ext cx="4058416" cy="1606842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24" name="Tijdelijke aanduiding voor afbeelding 7"/>
          <p:cNvSpPr>
            <a:spLocks noGrp="1"/>
          </p:cNvSpPr>
          <p:nvPr>
            <p:ph type="pic" sz="quarter" idx="15" hasCustomPrompt="1"/>
          </p:nvPr>
        </p:nvSpPr>
        <p:spPr>
          <a:xfrm>
            <a:off x="405584" y="3033812"/>
            <a:ext cx="4058416" cy="1601182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25" name="Tijdelijke aanduiding voor afbeelding 7"/>
          <p:cNvSpPr>
            <a:spLocks noGrp="1"/>
          </p:cNvSpPr>
          <p:nvPr>
            <p:ph type="pic" sz="quarter" idx="16" hasCustomPrompt="1"/>
          </p:nvPr>
        </p:nvSpPr>
        <p:spPr>
          <a:xfrm>
            <a:off x="405584" y="4856655"/>
            <a:ext cx="4058416" cy="1606841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278" name="Tijdelijke aanduiding voor verticale tekst 2"/>
          <p:cNvSpPr>
            <a:spLocks noGrp="1"/>
          </p:cNvSpPr>
          <p:nvPr>
            <p:ph type="body" orient="vert" idx="17" hasCustomPrompt="1"/>
          </p:nvPr>
        </p:nvSpPr>
        <p:spPr>
          <a:xfrm>
            <a:off x="4680000" y="3429000"/>
            <a:ext cx="4042176" cy="1205993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279" name="Tijdelijke aanduiding voor verticale tekst 2"/>
          <p:cNvSpPr>
            <a:spLocks noGrp="1"/>
          </p:cNvSpPr>
          <p:nvPr>
            <p:ph type="body" orient="vert" idx="18" hasCustomPrompt="1"/>
          </p:nvPr>
        </p:nvSpPr>
        <p:spPr>
          <a:xfrm>
            <a:off x="4680000" y="5229200"/>
            <a:ext cx="4042176" cy="1212044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29" name="Tijdelijke aanduiding voor verticale tekst 2"/>
          <p:cNvSpPr>
            <a:spLocks noGrp="1"/>
          </p:cNvSpPr>
          <p:nvPr>
            <p:ph type="body" orient="vert" idx="19" hasCustomPrompt="1"/>
          </p:nvPr>
        </p:nvSpPr>
        <p:spPr>
          <a:xfrm>
            <a:off x="4680001" y="1207371"/>
            <a:ext cx="4043376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30" name="Tijdelijke aanduiding voor verticale tekst 2"/>
          <p:cNvSpPr>
            <a:spLocks noGrp="1"/>
          </p:cNvSpPr>
          <p:nvPr>
            <p:ph type="body" orient="vert" idx="20" hasCustomPrompt="1"/>
          </p:nvPr>
        </p:nvSpPr>
        <p:spPr>
          <a:xfrm>
            <a:off x="4680001" y="3038939"/>
            <a:ext cx="4043375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31" name="Tijdelijke aanduiding voor verticale tekst 2"/>
          <p:cNvSpPr>
            <a:spLocks noGrp="1"/>
          </p:cNvSpPr>
          <p:nvPr>
            <p:ph type="body" orient="vert" idx="21" hasCustomPrompt="1"/>
          </p:nvPr>
        </p:nvSpPr>
        <p:spPr>
          <a:xfrm>
            <a:off x="4680000" y="4859000"/>
            <a:ext cx="4043375" cy="369741"/>
          </a:xfrm>
          <a:solidFill>
            <a:schemeClr val="accent3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843598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ph -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Rechthoek 2"/>
          <p:cNvSpPr/>
          <p:nvPr userDrawn="1"/>
        </p:nvSpPr>
        <p:spPr>
          <a:xfrm>
            <a:off x="415290" y="1166272"/>
            <a:ext cx="8308086" cy="52751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jdelijke aanduiding voor grafiek 3"/>
          <p:cNvSpPr>
            <a:spLocks noGrp="1"/>
          </p:cNvSpPr>
          <p:nvPr>
            <p:ph type="chart" sz="quarter" idx="15" hasCustomPrompt="1"/>
          </p:nvPr>
        </p:nvSpPr>
        <p:spPr>
          <a:xfrm>
            <a:off x="405673" y="1210970"/>
            <a:ext cx="8317703" cy="5252525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Graph</a:t>
            </a:r>
          </a:p>
        </p:txBody>
      </p:sp>
      <p:sp>
        <p:nvSpPr>
          <p:cNvPr id="71" name="Tekstvak 70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Graph - slide</a:t>
            </a:r>
          </a:p>
        </p:txBody>
      </p:sp>
    </p:spTree>
    <p:extLst>
      <p:ext uri="{BB962C8B-B14F-4D97-AF65-F5344CB8AC3E}">
        <p14:creationId xmlns:p14="http://schemas.microsoft.com/office/powerpoint/2010/main" val="4135684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graph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1" y="1588160"/>
            <a:ext cx="4043375" cy="4853082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50% text / 50% graph</a:t>
            </a:r>
          </a:p>
        </p:txBody>
      </p:sp>
      <p:sp>
        <p:nvSpPr>
          <p:cNvPr id="17" name="Rechthoek 16"/>
          <p:cNvSpPr/>
          <p:nvPr userDrawn="1"/>
        </p:nvSpPr>
        <p:spPr>
          <a:xfrm>
            <a:off x="417600" y="1247265"/>
            <a:ext cx="3980664" cy="51960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jdelijke aanduiding voor grafiek 11"/>
          <p:cNvSpPr>
            <a:spLocks noGrp="1"/>
          </p:cNvSpPr>
          <p:nvPr>
            <p:ph type="chart" sz="quarter" idx="15" hasCustomPrompt="1"/>
          </p:nvPr>
        </p:nvSpPr>
        <p:spPr>
          <a:xfrm>
            <a:off x="405584" y="1210970"/>
            <a:ext cx="4058416" cy="5230273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Click here </a:t>
            </a:r>
            <a:br>
              <a:rPr lang="en-GB" dirty="0"/>
            </a:br>
            <a:r>
              <a:rPr lang="en-GB" dirty="0"/>
              <a:t>to insert</a:t>
            </a:r>
            <a:r>
              <a:rPr lang="en-US" dirty="0"/>
              <a:t> a </a:t>
            </a:r>
            <a:r>
              <a:rPr lang="en-GB" dirty="0"/>
              <a:t>Graph</a:t>
            </a:r>
          </a:p>
        </p:txBody>
      </p:sp>
      <p:grpSp>
        <p:nvGrpSpPr>
          <p:cNvPr id="137" name="Groep 136" hidden="1"/>
          <p:cNvGrpSpPr/>
          <p:nvPr userDrawn="1"/>
        </p:nvGrpSpPr>
        <p:grpSpPr>
          <a:xfrm>
            <a:off x="-1620688" y="-243408"/>
            <a:ext cx="12601400" cy="6684651"/>
            <a:chOff x="-1620688" y="-243408"/>
            <a:chExt cx="12601400" cy="6684651"/>
          </a:xfrm>
        </p:grpSpPr>
        <p:cxnSp>
          <p:nvCxnSpPr>
            <p:cNvPr id="138" name="Rechte verbindingslijn 137"/>
            <p:cNvCxnSpPr/>
            <p:nvPr userDrawn="1"/>
          </p:nvCxnSpPr>
          <p:spPr>
            <a:xfrm>
              <a:off x="415290" y="-243408"/>
              <a:ext cx="0" cy="52565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Rechte verbindingslijn 138"/>
            <p:cNvCxnSpPr/>
            <p:nvPr userDrawn="1"/>
          </p:nvCxnSpPr>
          <p:spPr>
            <a:xfrm>
              <a:off x="8723376" y="-243408"/>
              <a:ext cx="0" cy="52565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Rechte verbindingslijn 139"/>
            <p:cNvCxnSpPr/>
            <p:nvPr userDrawn="1"/>
          </p:nvCxnSpPr>
          <p:spPr>
            <a:xfrm>
              <a:off x="-1620688" y="1238491"/>
              <a:ext cx="12601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Rechte verbindingslijn 140"/>
            <p:cNvCxnSpPr/>
            <p:nvPr userDrawn="1"/>
          </p:nvCxnSpPr>
          <p:spPr>
            <a:xfrm>
              <a:off x="-1620688" y="6441243"/>
              <a:ext cx="12601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Rechte verbindingslijn 141"/>
            <p:cNvCxnSpPr/>
            <p:nvPr userDrawn="1"/>
          </p:nvCxnSpPr>
          <p:spPr>
            <a:xfrm>
              <a:off x="4569333" y="-243408"/>
              <a:ext cx="0" cy="52565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680012" y="1207371"/>
            <a:ext cx="4042898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4514499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table / 50%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680001" y="1588160"/>
            <a:ext cx="4043375" cy="4875336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50% text / 50% table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405584" y="1210970"/>
            <a:ext cx="4058416" cy="5232318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</a:t>
            </a:r>
            <a:br>
              <a:rPr lang="en-US" dirty="0"/>
            </a:br>
            <a:r>
              <a:rPr lang="en-US" dirty="0"/>
              <a:t>to insert a table</a:t>
            </a:r>
          </a:p>
        </p:txBody>
      </p:sp>
      <p:sp>
        <p:nvSpPr>
          <p:cNvPr id="89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680002" y="1206912"/>
            <a:ext cx="4042908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grpSp>
        <p:nvGrpSpPr>
          <p:cNvPr id="90" name="Groep 89" hidden="1"/>
          <p:cNvGrpSpPr/>
          <p:nvPr userDrawn="1"/>
        </p:nvGrpSpPr>
        <p:grpSpPr>
          <a:xfrm>
            <a:off x="-252536" y="522212"/>
            <a:ext cx="9505056" cy="6291164"/>
            <a:chOff x="-252536" y="522212"/>
            <a:chExt cx="9505056" cy="6291164"/>
          </a:xfrm>
        </p:grpSpPr>
        <p:cxnSp>
          <p:nvCxnSpPr>
            <p:cNvPr id="93" name="Rechte verbindingslijn 92"/>
            <p:cNvCxnSpPr/>
            <p:nvPr userDrawn="1"/>
          </p:nvCxnSpPr>
          <p:spPr>
            <a:xfrm>
              <a:off x="-252536" y="1155218"/>
              <a:ext cx="9505056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Rechte verbindingslijn 93"/>
            <p:cNvCxnSpPr/>
            <p:nvPr userDrawn="1"/>
          </p:nvCxnSpPr>
          <p:spPr>
            <a:xfrm>
              <a:off x="-252536" y="1514371"/>
              <a:ext cx="9505056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Rechte verbindingslijn 94"/>
            <p:cNvCxnSpPr/>
            <p:nvPr userDrawn="1"/>
          </p:nvCxnSpPr>
          <p:spPr>
            <a:xfrm flipH="1">
              <a:off x="8713032" y="522212"/>
              <a:ext cx="19754" cy="6291164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Rechte verbindingslijn 99"/>
            <p:cNvCxnSpPr/>
            <p:nvPr userDrawn="1"/>
          </p:nvCxnSpPr>
          <p:spPr>
            <a:xfrm flipH="1">
              <a:off x="4549579" y="522212"/>
              <a:ext cx="19754" cy="6291164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23679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100% table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405584" y="1210970"/>
            <a:ext cx="8316592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</a:t>
            </a:r>
            <a:br>
              <a:rPr lang="en-US" dirty="0"/>
            </a:br>
            <a:r>
              <a:rPr lang="en-US" dirty="0"/>
              <a:t>to insert a table</a:t>
            </a:r>
          </a:p>
        </p:txBody>
      </p:sp>
    </p:spTree>
    <p:extLst>
      <p:ext uri="{BB962C8B-B14F-4D97-AF65-F5344CB8AC3E}">
        <p14:creationId xmlns:p14="http://schemas.microsoft.com/office/powerpoint/2010/main" val="8810492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395824" y="820313"/>
            <a:ext cx="8327552" cy="21907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Index slide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405584" y="1210970"/>
            <a:ext cx="8316592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</a:t>
            </a:r>
            <a:br>
              <a:rPr lang="en-US" dirty="0"/>
            </a:br>
            <a:r>
              <a:rPr lang="en-US" dirty="0"/>
              <a:t>to insert a table</a:t>
            </a:r>
          </a:p>
        </p:txBody>
      </p:sp>
      <p:grpSp>
        <p:nvGrpSpPr>
          <p:cNvPr id="57" name="Groep 56" hidden="1"/>
          <p:cNvGrpSpPr/>
          <p:nvPr userDrawn="1"/>
        </p:nvGrpSpPr>
        <p:grpSpPr>
          <a:xfrm>
            <a:off x="9369570" y="106472"/>
            <a:ext cx="2979308" cy="5917970"/>
            <a:chOff x="9234062" y="-92622"/>
            <a:chExt cx="2979308" cy="5917970"/>
          </a:xfrm>
        </p:grpSpPr>
        <p:sp>
          <p:nvSpPr>
            <p:cNvPr id="58" name="Tekstvak 33"/>
            <p:cNvSpPr txBox="1"/>
            <p:nvPr userDrawn="1"/>
          </p:nvSpPr>
          <p:spPr>
            <a:xfrm>
              <a:off x="9438352" y="896911"/>
              <a:ext cx="2067935" cy="64633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Delete </a:t>
              </a:r>
              <a:r>
                <a:rPr kumimoji="0" lang="nl-NL" sz="1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existing</a:t>
              </a: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picture </a:t>
              </a:r>
              <a:r>
                <a:rPr kumimoji="0" lang="nl-NL" sz="1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and</a:t>
              </a: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click on the icon </a:t>
              </a:r>
              <a:r>
                <a:rPr kumimoji="0" lang="nl-NL" sz="1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to</a:t>
              </a: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</a:t>
              </a:r>
              <a:r>
                <a:rPr kumimoji="0" lang="nl-NL" sz="1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insert</a:t>
              </a: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a new picture</a:t>
              </a:r>
              <a:endPara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Tahoma" pitchFamily="34" charset="0"/>
                <a:cs typeface="Arial" pitchFamily="34" charset="0"/>
              </a:endParaRPr>
            </a:p>
          </p:txBody>
        </p:sp>
        <p:sp>
          <p:nvSpPr>
            <p:cNvPr id="59" name="Tekstvak 33"/>
            <p:cNvSpPr txBox="1"/>
            <p:nvPr userDrawn="1"/>
          </p:nvSpPr>
          <p:spPr>
            <a:xfrm>
              <a:off x="9438352" y="3035943"/>
              <a:ext cx="2142447" cy="64633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Search and selected the picture you want.</a:t>
              </a:r>
              <a:b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</a:b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Click</a:t>
              </a: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accent3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</a:t>
              </a: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´Insert´</a:t>
              </a:r>
              <a:endParaRPr kumimoji="0" lang="nl-NL" sz="1400" b="1" i="0" u="none" strike="noStrike" kern="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Tahoma" pitchFamily="34" charset="0"/>
                <a:cs typeface="Arial" pitchFamily="34" charset="0"/>
              </a:endParaRPr>
            </a:p>
          </p:txBody>
        </p:sp>
        <p:sp>
          <p:nvSpPr>
            <p:cNvPr id="60" name="Ovaal 59"/>
            <p:cNvSpPr/>
            <p:nvPr userDrawn="1"/>
          </p:nvSpPr>
          <p:spPr>
            <a:xfrm>
              <a:off x="9395336" y="412895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j-lt"/>
                </a:rPr>
                <a:t>1</a:t>
              </a:r>
            </a:p>
          </p:txBody>
        </p:sp>
        <p:sp>
          <p:nvSpPr>
            <p:cNvPr id="61" name="Ovaal 60"/>
            <p:cNvSpPr/>
            <p:nvPr userDrawn="1"/>
          </p:nvSpPr>
          <p:spPr>
            <a:xfrm>
              <a:off x="9395336" y="2551354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j-lt"/>
                </a:rPr>
                <a:t>2</a:t>
              </a:r>
            </a:p>
          </p:txBody>
        </p:sp>
        <p:pic>
          <p:nvPicPr>
            <p:cNvPr id="6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63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64" name="Tekstvak 63"/>
            <p:cNvSpPr txBox="1"/>
            <p:nvPr userDrawn="1"/>
          </p:nvSpPr>
          <p:spPr>
            <a:xfrm>
              <a:off x="9517883" y="3832849"/>
              <a:ext cx="779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uLnTx/>
                  <a:uFillTx/>
                  <a:latin typeface="+mj-lt"/>
                </a:rPr>
                <a:t>Insert</a:t>
              </a:r>
            </a:p>
          </p:txBody>
        </p:sp>
        <p:sp>
          <p:nvSpPr>
            <p:cNvPr id="65" name="Rechthoek 64"/>
            <p:cNvSpPr/>
            <p:nvPr userDrawn="1"/>
          </p:nvSpPr>
          <p:spPr>
            <a:xfrm>
              <a:off x="9234062" y="-92622"/>
              <a:ext cx="2773430" cy="387386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180000" rIns="180000" rtlCol="0" anchor="t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>
                  <a:tab pos="630238" algn="l"/>
                </a:tabLst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</a:rPr>
                <a:t>INSERT PICTURE</a:t>
              </a:r>
            </a:p>
          </p:txBody>
        </p:sp>
        <p:cxnSp>
          <p:nvCxnSpPr>
            <p:cNvPr id="66" name="Rechte verbindingslijn 65"/>
            <p:cNvCxnSpPr/>
            <p:nvPr userDrawn="1"/>
          </p:nvCxnSpPr>
          <p:spPr>
            <a:xfrm>
              <a:off x="9407882" y="292364"/>
              <a:ext cx="2805488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cxnSp>
          <p:nvCxnSpPr>
            <p:cNvPr id="67" name="Rechte verbindingslijn 66"/>
            <p:cNvCxnSpPr/>
            <p:nvPr userDrawn="1"/>
          </p:nvCxnSpPr>
          <p:spPr>
            <a:xfrm>
              <a:off x="9407882" y="2365810"/>
              <a:ext cx="2805488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cxnSp>
          <p:nvCxnSpPr>
            <p:cNvPr id="68" name="Rechte verbindingslijn 67"/>
            <p:cNvCxnSpPr/>
            <p:nvPr userDrawn="1"/>
          </p:nvCxnSpPr>
          <p:spPr>
            <a:xfrm>
              <a:off x="9408221" y="4238018"/>
              <a:ext cx="2805149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sp>
          <p:nvSpPr>
            <p:cNvPr id="69" name="Tekstvak 33"/>
            <p:cNvSpPr txBox="1"/>
            <p:nvPr userDrawn="1"/>
          </p:nvSpPr>
          <p:spPr>
            <a:xfrm>
              <a:off x="9438352" y="4914683"/>
              <a:ext cx="2142447" cy="43088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Select the picture and select</a:t>
              </a: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</a:t>
              </a: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‘Send to back’</a:t>
              </a:r>
            </a:p>
          </p:txBody>
        </p:sp>
        <p:sp>
          <p:nvSpPr>
            <p:cNvPr id="70" name="Ovaal 69"/>
            <p:cNvSpPr/>
            <p:nvPr userDrawn="1"/>
          </p:nvSpPr>
          <p:spPr>
            <a:xfrm>
              <a:off x="9395336" y="4426610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j-lt"/>
                </a:rPr>
                <a:t>3</a:t>
              </a:r>
            </a:p>
          </p:txBody>
        </p:sp>
        <p:pic>
          <p:nvPicPr>
            <p:cNvPr id="71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2" name="Afbeelding 71"/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35801" y="1653232"/>
              <a:ext cx="610090" cy="61009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735616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48DC-F9E6-49B2-B674-16DC4D151F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kstvak 7"/>
          <p:cNvSpPr txBox="1"/>
          <p:nvPr userDrawn="1"/>
        </p:nvSpPr>
        <p:spPr>
          <a:xfrm>
            <a:off x="-85056" y="-262268"/>
            <a:ext cx="15665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dirty="0">
                <a:solidFill>
                  <a:schemeClr val="tx2"/>
                </a:solidFill>
              </a:rPr>
              <a:t>Empty slide</a:t>
            </a:r>
          </a:p>
        </p:txBody>
      </p:sp>
    </p:spTree>
    <p:extLst>
      <p:ext uri="{BB962C8B-B14F-4D97-AF65-F5344CB8AC3E}">
        <p14:creationId xmlns:p14="http://schemas.microsoft.com/office/powerpoint/2010/main" val="812370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05584" y="1210970"/>
            <a:ext cx="8316592" cy="5252525"/>
          </a:xfrm>
        </p:spPr>
        <p:txBody>
          <a:bodyPr vert="horz" rIns="5760000"/>
          <a:lstStyle>
            <a:lvl1pPr>
              <a:defRPr/>
            </a:lvl1pPr>
            <a:lvl2pPr>
              <a:defRPr/>
            </a:lvl2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r>
              <a:rPr lang="nl-NL" dirty="0"/>
              <a:t> </a:t>
            </a:r>
          </a:p>
          <a:p>
            <a:pPr lvl="1"/>
            <a:r>
              <a:rPr lang="nl-NL" dirty="0"/>
              <a:t>Second level</a:t>
            </a:r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8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3184653" y="1240734"/>
            <a:ext cx="5537524" cy="5200509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</p:spTree>
    <p:extLst>
      <p:ext uri="{BB962C8B-B14F-4D97-AF65-F5344CB8AC3E}">
        <p14:creationId xmlns:p14="http://schemas.microsoft.com/office/powerpoint/2010/main" val="1514433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405584" y="1210970"/>
            <a:ext cx="8342880" cy="5252525"/>
          </a:xfrm>
          <a:prstGeom prst="rect">
            <a:avLst/>
          </a:prstGeom>
        </p:spPr>
        <p:txBody>
          <a:bodyPr vert="horz" lIns="0" tIns="0" rIns="91440" bIns="45720" rtlCol="0">
            <a:noAutofit/>
          </a:bodyPr>
          <a:lstStyle/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1"/>
            <a:r>
              <a:rPr lang="nl-NL" dirty="0"/>
              <a:t>Second level</a:t>
            </a:r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  <a:p>
            <a:pPr lvl="4"/>
            <a:r>
              <a:rPr lang="nl-NL" dirty="0" err="1"/>
              <a:t>Fifth</a:t>
            </a:r>
            <a:r>
              <a:rPr lang="nl-NL" dirty="0"/>
              <a:t> level</a:t>
            </a:r>
          </a:p>
          <a:p>
            <a:pPr lvl="5"/>
            <a:r>
              <a:rPr lang="nl-NL" dirty="0"/>
              <a:t>Second level</a:t>
            </a:r>
          </a:p>
          <a:p>
            <a:pPr lvl="6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7"/>
            <a:r>
              <a:rPr lang="nl-NL" dirty="0" err="1"/>
              <a:t>Fourth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  <a:p>
            <a:pPr lvl="7"/>
            <a:endParaRPr lang="nl-NL" dirty="0"/>
          </a:p>
          <a:p>
            <a:pPr lvl="4"/>
            <a:endParaRPr lang="en-US" dirty="0"/>
          </a:p>
        </p:txBody>
      </p:sp>
      <p:sp>
        <p:nvSpPr>
          <p:cNvPr id="8" name="Rechthoek 7"/>
          <p:cNvSpPr/>
          <p:nvPr/>
        </p:nvSpPr>
        <p:spPr>
          <a:xfrm>
            <a:off x="415290" y="414212"/>
            <a:ext cx="8308086" cy="216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  <a:latin typeface="+mn-lt"/>
            </a:endParaRPr>
          </a:p>
        </p:txBody>
      </p:sp>
      <p:grpSp>
        <p:nvGrpSpPr>
          <p:cNvPr id="31" name="Groep 30" hidden="1"/>
          <p:cNvGrpSpPr/>
          <p:nvPr/>
        </p:nvGrpSpPr>
        <p:grpSpPr>
          <a:xfrm>
            <a:off x="-705266" y="23436"/>
            <a:ext cx="3703736" cy="2789305"/>
            <a:chOff x="-705266" y="23436"/>
            <a:chExt cx="3703736" cy="2789305"/>
          </a:xfrm>
        </p:grpSpPr>
        <p:cxnSp>
          <p:nvCxnSpPr>
            <p:cNvPr id="25" name="Rechte verbindingslijn 24"/>
            <p:cNvCxnSpPr/>
            <p:nvPr userDrawn="1"/>
          </p:nvCxnSpPr>
          <p:spPr bwMode="auto">
            <a:xfrm>
              <a:off x="407254" y="23436"/>
              <a:ext cx="0" cy="2789305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6" name="Rechte verbindingslijn 25"/>
            <p:cNvCxnSpPr/>
            <p:nvPr userDrawn="1"/>
          </p:nvCxnSpPr>
          <p:spPr bwMode="auto">
            <a:xfrm flipH="1">
              <a:off x="-705266" y="854401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Rechte verbindingslijn 26"/>
            <p:cNvCxnSpPr/>
            <p:nvPr userDrawn="1"/>
          </p:nvCxnSpPr>
          <p:spPr bwMode="auto">
            <a:xfrm flipH="1">
              <a:off x="-705266" y="1073476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8" name="Rechte verbindingslijn 27"/>
            <p:cNvCxnSpPr/>
            <p:nvPr userDrawn="1"/>
          </p:nvCxnSpPr>
          <p:spPr bwMode="auto">
            <a:xfrm flipH="1">
              <a:off x="-705266" y="1250260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Rechte verbindingslijn 28"/>
            <p:cNvCxnSpPr/>
            <p:nvPr userDrawn="1"/>
          </p:nvCxnSpPr>
          <p:spPr bwMode="auto">
            <a:xfrm flipH="1">
              <a:off x="-705266" y="1712117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0" name="Rechte verbindingslijn 29"/>
            <p:cNvCxnSpPr/>
            <p:nvPr userDrawn="1"/>
          </p:nvCxnSpPr>
          <p:spPr bwMode="auto">
            <a:xfrm flipH="1">
              <a:off x="-705266" y="1911087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5" name="Tijdelijke aanduiding voor voettekst 4"/>
          <p:cNvSpPr>
            <a:spLocks noGrp="1"/>
          </p:cNvSpPr>
          <p:nvPr>
            <p:ph type="ftr" sz="quarter" idx="3"/>
          </p:nvPr>
        </p:nvSpPr>
        <p:spPr>
          <a:xfrm>
            <a:off x="405673" y="414212"/>
            <a:ext cx="3582643" cy="216000"/>
          </a:xfrm>
          <a:prstGeom prst="rect">
            <a:avLst/>
          </a:prstGeom>
        </p:spPr>
        <p:txBody>
          <a:bodyPr vert="horz" lIns="72000" tIns="0" rIns="0" bIns="0" rtlCol="0" anchor="ctr"/>
          <a:lstStyle>
            <a:lvl1pPr algn="l">
              <a:defRPr sz="10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 dirty="0"/>
              <a:t>Presentation title, change Insert &gt;&gt; Header &amp; Footer</a:t>
            </a:r>
          </a:p>
        </p:txBody>
      </p:sp>
      <p:sp>
        <p:nvSpPr>
          <p:cNvPr id="35" name="Tekstvak 34"/>
          <p:cNvSpPr txBox="1"/>
          <p:nvPr/>
        </p:nvSpPr>
        <p:spPr>
          <a:xfrm>
            <a:off x="3923928" y="414213"/>
            <a:ext cx="1296144" cy="216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1000" b="1" dirty="0">
                <a:solidFill>
                  <a:schemeClr val="bg1"/>
                </a:solidFill>
                <a:latin typeface="+mn-lt"/>
              </a:rPr>
              <a:t>Tata Steel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 vert="horz" lIns="0" tIns="45720" rIns="72000" bIns="45720" rtlCol="0" anchor="ctr"/>
          <a:lstStyle>
            <a:lvl1pPr algn="l">
              <a:defRPr sz="1000" b="1">
                <a:solidFill>
                  <a:schemeClr val="bg1"/>
                </a:solidFill>
                <a:latin typeface="+mn-lt"/>
              </a:defRPr>
            </a:lvl1pPr>
          </a:lstStyle>
          <a:p>
            <a:fld id="{7103653F-4628-4CCA-BBFC-10994C39EA7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6" name="Tekstvak 35"/>
          <p:cNvSpPr txBox="1"/>
          <p:nvPr/>
        </p:nvSpPr>
        <p:spPr>
          <a:xfrm>
            <a:off x="8130824" y="434985"/>
            <a:ext cx="504056" cy="17445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000" b="1" dirty="0">
                <a:solidFill>
                  <a:schemeClr val="bg1"/>
                </a:solidFill>
                <a:latin typeface="+mn-lt"/>
              </a:rPr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3713022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14" r:id="rId2"/>
    <p:sldLayoutId id="2147483724" r:id="rId3"/>
    <p:sldLayoutId id="2147483713" r:id="rId4"/>
    <p:sldLayoutId id="2147483686" r:id="rId5"/>
    <p:sldLayoutId id="2147483685" r:id="rId6"/>
    <p:sldLayoutId id="2147483682" r:id="rId7"/>
    <p:sldLayoutId id="2147483716" r:id="rId8"/>
    <p:sldLayoutId id="2147483717" r:id="rId9"/>
    <p:sldLayoutId id="2147483698" r:id="rId10"/>
    <p:sldLayoutId id="2147483699" r:id="rId11"/>
    <p:sldLayoutId id="2147483700" r:id="rId12"/>
    <p:sldLayoutId id="2147483719" r:id="rId13"/>
    <p:sldLayoutId id="2147483720" r:id="rId14"/>
    <p:sldLayoutId id="2147483697" r:id="rId15"/>
    <p:sldLayoutId id="2147483721" r:id="rId16"/>
  </p:sldLayoutIdLst>
  <p:hf hdr="0" dt="0"/>
  <p:txStyles>
    <p:titleStyle>
      <a:lvl1pPr algn="l" defTabSz="914400" rtl="0" eaLnBrk="1" latinLnBrk="0" hangingPunct="1">
        <a:lnSpc>
          <a:spcPts val="1600"/>
        </a:lnSpc>
        <a:spcBef>
          <a:spcPts val="600"/>
        </a:spcBef>
        <a:spcAft>
          <a:spcPts val="600"/>
        </a:spcAft>
        <a:buNone/>
        <a:defRPr sz="1800" b="1" kern="1200" baseline="0">
          <a:solidFill>
            <a:schemeClr val="tx2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accent3"/>
        </a:buClr>
        <a:buFont typeface="Wingdings" panose="05000000000000000000" pitchFamily="2" charset="2"/>
        <a:buNone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177800" indent="-17780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355600" indent="-17780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33400" indent="-174625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b="0" kern="1200">
          <a:solidFill>
            <a:schemeClr val="tx1"/>
          </a:solidFill>
          <a:latin typeface="+mn-lt"/>
          <a:ea typeface="+mn-ea"/>
          <a:cs typeface="+mn-cs"/>
        </a:defRPr>
      </a:lvl4pPr>
      <a:lvl5pPr marL="720725" indent="-182563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0" indent="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563" indent="-182563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55600" indent="-173038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tabLst/>
        <a:defRPr sz="1600" b="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538163" indent="-182563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175F84D-9AE2-4A53-A321-40A6A608D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764705"/>
            <a:ext cx="9162851" cy="6093296"/>
          </a:xfrm>
          <a:prstGeom prst="rect">
            <a:avLst/>
          </a:prstGeom>
        </p:spPr>
      </p:pic>
      <p:sp>
        <p:nvSpPr>
          <p:cNvPr id="2" name="Tijdelijke aanduiding voor tekst 1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>
                <a:solidFill>
                  <a:schemeClr val="bg1">
                    <a:lumMod val="65000"/>
                  </a:schemeClr>
                </a:solidFill>
              </a:rPr>
              <a:t>Elliot Bateman</a:t>
            </a:r>
          </a:p>
          <a:p>
            <a:r>
              <a:rPr lang="en-US" dirty="0">
                <a:solidFill>
                  <a:schemeClr val="bg1">
                    <a:lumMod val="65000"/>
                  </a:schemeClr>
                </a:solidFill>
              </a:rPr>
              <a:t>November 2019</a:t>
            </a:r>
          </a:p>
        </p:txBody>
      </p:sp>
      <p:pic>
        <p:nvPicPr>
          <p:cNvPr id="6" name="Picture 10" descr="PP header wit met logo'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973315"/>
          </a:xfrm>
          <a:prstGeom prst="rect">
            <a:avLst/>
          </a:prstGeom>
          <a:noFill/>
        </p:spPr>
      </p:pic>
      <p:sp>
        <p:nvSpPr>
          <p:cNvPr id="4" name="Tijdelijke aanduiding voor tekst 3"/>
          <p:cNvSpPr>
            <a:spLocks noGrp="1"/>
          </p:cNvSpPr>
          <p:nvPr>
            <p:ph type="body" sz="quarter" idx="15"/>
          </p:nvPr>
        </p:nvSpPr>
        <p:spPr>
          <a:xfrm>
            <a:off x="107504" y="2204864"/>
            <a:ext cx="8311292" cy="375952"/>
          </a:xfrm>
        </p:spPr>
        <p:txBody>
          <a:bodyPr/>
          <a:lstStyle/>
          <a:p>
            <a:r>
              <a:rPr lang="en-US" sz="4800" dirty="0">
                <a:solidFill>
                  <a:schemeClr val="bg1">
                    <a:lumMod val="65000"/>
                  </a:schemeClr>
                </a:solidFill>
              </a:rPr>
              <a:t>Granulated Coal Injection </a:t>
            </a:r>
          </a:p>
        </p:txBody>
      </p:sp>
    </p:spTree>
    <p:extLst>
      <p:ext uri="{BB962C8B-B14F-4D97-AF65-F5344CB8AC3E}">
        <p14:creationId xmlns:p14="http://schemas.microsoft.com/office/powerpoint/2010/main" val="3018921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+mn-lt"/>
              </a:rPr>
              <a:t>Agenda </a:t>
            </a:r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Granulated Coal Injection</a:t>
            </a:r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2</a:t>
            </a:fld>
            <a:endParaRPr lang="en-US" dirty="0"/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1162215617"/>
              </p:ext>
            </p:extLst>
          </p:nvPr>
        </p:nvGraphicFramePr>
        <p:xfrm>
          <a:off x="404813" y="1211262"/>
          <a:ext cx="8310110" cy="44884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0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0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97682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Aims </a:t>
                      </a:r>
                    </a:p>
                  </a:txBody>
                  <a:tcPr marL="180000" marR="180000" marT="36000" marB="36000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7682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How Coal Injection Works</a:t>
                      </a:r>
                    </a:p>
                  </a:txBody>
                  <a:tcPr marL="180000" marR="180000" marT="36000" marB="36000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7682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Benefits of Coal Injection</a:t>
                      </a:r>
                    </a:p>
                  </a:txBody>
                  <a:tcPr marL="180000" marR="180000" marT="36000" marB="36000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97682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Disadvantages of Coal Injection</a:t>
                      </a:r>
                    </a:p>
                  </a:txBody>
                  <a:tcPr marL="180000" marR="180000" marT="36000" marB="36000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97682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Conclusions</a:t>
                      </a:r>
                    </a:p>
                  </a:txBody>
                  <a:tcPr marL="180000" marR="180000" marT="36000" marB="36000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3067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jdelijke aanduiding voor verticale tekst 24"/>
          <p:cNvSpPr>
            <a:spLocks noGrp="1"/>
          </p:cNvSpPr>
          <p:nvPr>
            <p:ph type="body" orient="vert" idx="1"/>
          </p:nvPr>
        </p:nvSpPr>
        <p:spPr>
          <a:xfrm>
            <a:off x="401230" y="1977658"/>
            <a:ext cx="8318832" cy="4856613"/>
          </a:xfrm>
        </p:spPr>
        <p:txBody>
          <a:bodyPr/>
          <a:lstStyle/>
          <a:p>
            <a:pPr lvl="1"/>
            <a:r>
              <a:rPr lang="en-US" dirty="0"/>
              <a:t>To provide a background on how coal injection works</a:t>
            </a:r>
          </a:p>
          <a:p>
            <a:pPr marL="0" lvl="1" indent="0">
              <a:buNone/>
            </a:pPr>
            <a:endParaRPr lang="en-US" dirty="0"/>
          </a:p>
          <a:p>
            <a:pPr lvl="1"/>
            <a:r>
              <a:rPr lang="en-US" dirty="0"/>
              <a:t>To provide information on the possible benefits that coal injection can have </a:t>
            </a:r>
          </a:p>
          <a:p>
            <a:pPr marL="0" lvl="1" indent="0">
              <a:buNone/>
            </a:pPr>
            <a:endParaRPr lang="en-US" dirty="0"/>
          </a:p>
          <a:p>
            <a:pPr lvl="1"/>
            <a:r>
              <a:rPr lang="en-US" dirty="0"/>
              <a:t>To provide information on the possible disadvantages that coal injection can have</a:t>
            </a:r>
          </a:p>
          <a:p>
            <a:pPr marL="0" lvl="1" indent="0">
              <a:buNone/>
            </a:pPr>
            <a:endParaRPr lang="en-US" dirty="0"/>
          </a:p>
          <a:p>
            <a:pPr lvl="1"/>
            <a:r>
              <a:rPr lang="en-US" dirty="0"/>
              <a:t>To offer a conclusion on whether coal injection could be considered beneficial </a:t>
            </a:r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Granulated Coal Injection</a:t>
            </a:r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6" name="Tijdelijke aanduiding voor verticale tekst 2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r>
              <a:rPr lang="en-US" dirty="0"/>
              <a:t>Aims: </a:t>
            </a:r>
          </a:p>
        </p:txBody>
      </p:sp>
    </p:spTree>
    <p:extLst>
      <p:ext uri="{BB962C8B-B14F-4D97-AF65-F5344CB8AC3E}">
        <p14:creationId xmlns:p14="http://schemas.microsoft.com/office/powerpoint/2010/main" val="3460544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1139115-C570-4D0E-9F74-C30F06ACAA25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40767"/>
            <a:ext cx="9144001" cy="551723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E45DF96-EFFA-4822-98C0-438D30A0663A}"/>
              </a:ext>
            </a:extLst>
          </p:cNvPr>
          <p:cNvSpPr/>
          <p:nvPr/>
        </p:nvSpPr>
        <p:spPr>
          <a:xfrm>
            <a:off x="251520" y="332656"/>
            <a:ext cx="8640960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001C8C-71DA-4749-90F5-9B8B6CDC17EA}"/>
              </a:ext>
            </a:extLst>
          </p:cNvPr>
          <p:cNvSpPr txBox="1"/>
          <p:nvPr/>
        </p:nvSpPr>
        <p:spPr>
          <a:xfrm>
            <a:off x="395536" y="188640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How Coal Injection Works</a:t>
            </a:r>
          </a:p>
        </p:txBody>
      </p:sp>
    </p:spTree>
    <p:extLst>
      <p:ext uri="{BB962C8B-B14F-4D97-AF65-F5344CB8AC3E}">
        <p14:creationId xmlns:p14="http://schemas.microsoft.com/office/powerpoint/2010/main" val="2462233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01F99F-F8B1-4306-87EC-746BE3C3D114}"/>
              </a:ext>
            </a:extLst>
          </p:cNvPr>
          <p:cNvSpPr/>
          <p:nvPr/>
        </p:nvSpPr>
        <p:spPr>
          <a:xfrm>
            <a:off x="323528" y="332656"/>
            <a:ext cx="842493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8E6503-6376-4C7F-BCBD-7342DA76DAC6}"/>
              </a:ext>
            </a:extLst>
          </p:cNvPr>
          <p:cNvSpPr txBox="1"/>
          <p:nvPr/>
        </p:nvSpPr>
        <p:spPr>
          <a:xfrm>
            <a:off x="323528" y="260648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Benefits of Coal Injection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CFC03F-9823-4100-9CC8-40DF8FC0A6F9}"/>
              </a:ext>
            </a:extLst>
          </p:cNvPr>
          <p:cNvSpPr txBox="1"/>
          <p:nvPr/>
        </p:nvSpPr>
        <p:spPr>
          <a:xfrm>
            <a:off x="467544" y="1196752"/>
            <a:ext cx="80648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Coal is significantly cheaper than coke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use of coal injection allows for greater control of the furnace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Increased life expectancy for coke ovens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Greater efficiency and lower price than heavy fuel oil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Coal injection systems are non-polluting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11CA65-3CE3-45A2-87F3-A08597BE69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565" t="30237" r="565" b="-2889"/>
          <a:stretch/>
        </p:blipFill>
        <p:spPr>
          <a:xfrm>
            <a:off x="971600" y="4040178"/>
            <a:ext cx="6682507" cy="2416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667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3D62021-20E0-430E-A57B-38367067C267}"/>
              </a:ext>
            </a:extLst>
          </p:cNvPr>
          <p:cNvSpPr/>
          <p:nvPr/>
        </p:nvSpPr>
        <p:spPr>
          <a:xfrm>
            <a:off x="323528" y="332656"/>
            <a:ext cx="8568952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3AB9F9-764F-4640-8F33-9599AE9ADCA3}"/>
              </a:ext>
            </a:extLst>
          </p:cNvPr>
          <p:cNvSpPr txBox="1"/>
          <p:nvPr/>
        </p:nvSpPr>
        <p:spPr>
          <a:xfrm>
            <a:off x="467544" y="332656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Cost of Coke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5C6E76-9D8C-40FF-B7F4-2E5A2056B63C}"/>
              </a:ext>
            </a:extLst>
          </p:cNvPr>
          <p:cNvSpPr txBox="1"/>
          <p:nvPr/>
        </p:nvSpPr>
        <p:spPr>
          <a:xfrm>
            <a:off x="467544" y="1340768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One furnace on all coke operation for 12 hours = £240,000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Two furnaces on all coke operation for 12 hours = £480,000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Two furnaces on all coke operation for 24 hours = £960,000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Port Talbot operates on a 40:60 coke to coal ratio</a:t>
            </a:r>
          </a:p>
        </p:txBody>
      </p:sp>
      <p:pic>
        <p:nvPicPr>
          <p:cNvPr id="11" name="Picture 10" descr="A pile of rocks&#10;&#10;Description automatically generated">
            <a:extLst>
              <a:ext uri="{FF2B5EF4-FFF2-40B4-BE49-F238E27FC236}">
                <a16:creationId xmlns:a16="http://schemas.microsoft.com/office/drawing/2014/main" id="{EC40EE3C-381F-46F1-A677-AC98DB844E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8384" y="3747055"/>
            <a:ext cx="4170040" cy="2778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908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9AB601B-2A4D-455F-9915-B8AAF3475E76}"/>
              </a:ext>
            </a:extLst>
          </p:cNvPr>
          <p:cNvSpPr/>
          <p:nvPr/>
        </p:nvSpPr>
        <p:spPr>
          <a:xfrm>
            <a:off x="323528" y="332656"/>
            <a:ext cx="8568952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ABF961-EF5D-4171-B409-9D212D31E1C9}"/>
              </a:ext>
            </a:extLst>
          </p:cNvPr>
          <p:cNvSpPr txBox="1"/>
          <p:nvPr/>
        </p:nvSpPr>
        <p:spPr>
          <a:xfrm>
            <a:off x="395536" y="332656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Greater Thermal Control of the Furnace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5AAEE7-A663-4427-8DEA-FB31C54DBD5E}"/>
              </a:ext>
            </a:extLst>
          </p:cNvPr>
          <p:cNvSpPr txBox="1"/>
          <p:nvPr/>
        </p:nvSpPr>
        <p:spPr>
          <a:xfrm>
            <a:off x="539552" y="2060848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temperatures in the furnace are too low there are 2 options: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Option 1 – charge extra coke</a:t>
            </a:r>
          </a:p>
          <a:p>
            <a:r>
              <a:rPr lang="en-GB" dirty="0"/>
              <a:t>     - Coke takes 6 hours to reach the tuyeres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Option 2 – increase coal injection rate </a:t>
            </a:r>
          </a:p>
          <a:p>
            <a:r>
              <a:rPr lang="en-GB" dirty="0"/>
              <a:t>     - Coal is injected at tuyere height so thermal changes are much more rapid </a:t>
            </a:r>
          </a:p>
        </p:txBody>
      </p:sp>
    </p:spTree>
    <p:extLst>
      <p:ext uri="{BB962C8B-B14F-4D97-AF65-F5344CB8AC3E}">
        <p14:creationId xmlns:p14="http://schemas.microsoft.com/office/powerpoint/2010/main" val="2209016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A5D326D-BA8D-41B1-9CA8-871972B9E091}"/>
              </a:ext>
            </a:extLst>
          </p:cNvPr>
          <p:cNvSpPr/>
          <p:nvPr/>
        </p:nvSpPr>
        <p:spPr>
          <a:xfrm>
            <a:off x="323528" y="332656"/>
            <a:ext cx="8568952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474DD9-9EB5-4989-AEAE-B92D40429EE7}"/>
              </a:ext>
            </a:extLst>
          </p:cNvPr>
          <p:cNvSpPr txBox="1"/>
          <p:nvPr/>
        </p:nvSpPr>
        <p:spPr>
          <a:xfrm>
            <a:off x="755576" y="332656"/>
            <a:ext cx="75608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Increased Life Expectancy of the Coke Ovens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67F14E-93F4-452D-B593-B2F99EA55314}"/>
              </a:ext>
            </a:extLst>
          </p:cNvPr>
          <p:cNvSpPr txBox="1"/>
          <p:nvPr/>
        </p:nvSpPr>
        <p:spPr>
          <a:xfrm>
            <a:off x="755576" y="1844824"/>
            <a:ext cx="74168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pressure on coke ovens to produce amounts of coke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Operators not required to push limits of the operating capability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production reduces wear on the plant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Reduced wear on plant increases the life expectancy</a:t>
            </a:r>
          </a:p>
        </p:txBody>
      </p:sp>
      <p:pic>
        <p:nvPicPr>
          <p:cNvPr id="11" name="Picture 10" descr="A factory in the background&#10;&#10;Description automatically generated">
            <a:extLst>
              <a:ext uri="{FF2B5EF4-FFF2-40B4-BE49-F238E27FC236}">
                <a16:creationId xmlns:a16="http://schemas.microsoft.com/office/drawing/2014/main" id="{93FE0240-C6C5-414F-8875-7FD00142053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846105"/>
            <a:ext cx="5212071" cy="2931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7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3DE5EC4-1813-45A4-9F9A-B899F501DE5E}"/>
              </a:ext>
            </a:extLst>
          </p:cNvPr>
          <p:cNvSpPr/>
          <p:nvPr/>
        </p:nvSpPr>
        <p:spPr>
          <a:xfrm>
            <a:off x="323528" y="332656"/>
            <a:ext cx="8568952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356549-16B8-4016-B3DA-60899F202355}"/>
              </a:ext>
            </a:extLst>
          </p:cNvPr>
          <p:cNvSpPr txBox="1"/>
          <p:nvPr/>
        </p:nvSpPr>
        <p:spPr>
          <a:xfrm>
            <a:off x="323528" y="260648"/>
            <a:ext cx="82089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Coal Injection vs Heavy Fuel Oil Injection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2BFE71-32ED-4A17-B17B-3E36BC08F9DA}"/>
              </a:ext>
            </a:extLst>
          </p:cNvPr>
          <p:cNvSpPr txBox="1"/>
          <p:nvPr/>
        </p:nvSpPr>
        <p:spPr>
          <a:xfrm>
            <a:off x="467544" y="2060848"/>
            <a:ext cx="82089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original choice for fuel injection was heavy fuel oil.  However, more companies are opting to switch to coal injection. 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Increased oil prices mean that coal is a much cheaper option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Higher injection rates of coal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Coal is more efficient </a:t>
            </a:r>
          </a:p>
          <a:p>
            <a:r>
              <a:rPr lang="en-GB" dirty="0"/>
              <a:t>     - Heavy oil struggles to mix with the gases in the furnace </a:t>
            </a:r>
          </a:p>
        </p:txBody>
      </p:sp>
    </p:spTree>
    <p:extLst>
      <p:ext uri="{BB962C8B-B14F-4D97-AF65-F5344CB8AC3E}">
        <p14:creationId xmlns:p14="http://schemas.microsoft.com/office/powerpoint/2010/main" val="77671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FFFCD22-920E-4C62-9282-1AD1064E4AC2}"/>
              </a:ext>
            </a:extLst>
          </p:cNvPr>
          <p:cNvSpPr/>
          <p:nvPr/>
        </p:nvSpPr>
        <p:spPr>
          <a:xfrm>
            <a:off x="323528" y="332656"/>
            <a:ext cx="8568952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C0C162-8D94-491E-A413-E64C51718C5C}"/>
              </a:ext>
            </a:extLst>
          </p:cNvPr>
          <p:cNvSpPr txBox="1"/>
          <p:nvPr/>
        </p:nvSpPr>
        <p:spPr>
          <a:xfrm>
            <a:off x="611560" y="332656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Health and the Environment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E1070D-15E1-4A0C-86F7-F3A721F2FFD5}"/>
              </a:ext>
            </a:extLst>
          </p:cNvPr>
          <p:cNvSpPr txBox="1"/>
          <p:nvPr/>
        </p:nvSpPr>
        <p:spPr>
          <a:xfrm>
            <a:off x="755576" y="1628800"/>
            <a:ext cx="73448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Coal Injection systems are largely non polluting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Decreased operation of coke ovens aids health the environment</a:t>
            </a:r>
          </a:p>
          <a:p>
            <a:r>
              <a:rPr lang="en-GB" dirty="0"/>
              <a:t>    - Coke oven operation uses an produces many gases, </a:t>
            </a:r>
          </a:p>
          <a:p>
            <a:r>
              <a:rPr lang="en-GB" dirty="0"/>
              <a:t>      including: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Sulphur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Ammonium Sulphate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Benzene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Xylene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Naphthalene</a:t>
            </a:r>
          </a:p>
          <a:p>
            <a:r>
              <a:rPr lang="en-GB" dirty="0"/>
              <a:t>(IARC, 2012)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456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0F44A8-2658-4073-BF7A-39CDF22C028E}"/>
              </a:ext>
            </a:extLst>
          </p:cNvPr>
          <p:cNvSpPr/>
          <p:nvPr/>
        </p:nvSpPr>
        <p:spPr>
          <a:xfrm>
            <a:off x="323528" y="332656"/>
            <a:ext cx="8568952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9DCB4D-64CA-44AE-865B-D54F110E5D41}"/>
              </a:ext>
            </a:extLst>
          </p:cNvPr>
          <p:cNvSpPr txBox="1"/>
          <p:nvPr/>
        </p:nvSpPr>
        <p:spPr>
          <a:xfrm>
            <a:off x="179512" y="338753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Disadvantages of Coal Injection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4B19CD-8C4C-4DBA-8C20-5B2F66C883AA}"/>
              </a:ext>
            </a:extLst>
          </p:cNvPr>
          <p:cNvSpPr txBox="1"/>
          <p:nvPr/>
        </p:nvSpPr>
        <p:spPr>
          <a:xfrm>
            <a:off x="323528" y="1340768"/>
            <a:ext cx="83529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start-up costs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 1993 in America a coal injection project was undertaken and it cost $194 million (U.S Department of Energy, 2000)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Adequate land is needed to build a coal injection plant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Coal injection systems are prone to blockages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Blockages can be difficult to locate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Tuyeres do not last long when they are not injecting coal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Increased pressure on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2C66A25-94E9-4BE3-9A03-609F5A2016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1883838"/>
              </p:ext>
            </p:extLst>
          </p:nvPr>
        </p:nvGraphicFramePr>
        <p:xfrm>
          <a:off x="2123728" y="2204865"/>
          <a:ext cx="3672408" cy="20419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9092">
                  <a:extLst>
                    <a:ext uri="{9D8B030D-6E8A-4147-A177-3AD203B41FA5}">
                      <a16:colId xmlns:a16="http://schemas.microsoft.com/office/drawing/2014/main" val="840449665"/>
                    </a:ext>
                  </a:extLst>
                </a:gridCol>
                <a:gridCol w="1943316">
                  <a:extLst>
                    <a:ext uri="{9D8B030D-6E8A-4147-A177-3AD203B41FA5}">
                      <a16:colId xmlns:a16="http://schemas.microsoft.com/office/drawing/2014/main" val="3132171776"/>
                    </a:ext>
                  </a:extLst>
                </a:gridCol>
              </a:tblGrid>
              <a:tr h="2497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1993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2019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61234089"/>
                  </a:ext>
                </a:extLst>
              </a:tr>
              <a:tr h="22593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$178.09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42656980"/>
                  </a:ext>
                </a:extLst>
              </a:tr>
              <a:tr h="22593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$1,000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$1,780.94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636423937"/>
                  </a:ext>
                </a:extLst>
              </a:tr>
              <a:tr h="22593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$10,000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£17,809.41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90037863"/>
                  </a:ext>
                </a:extLst>
              </a:tr>
              <a:tr h="22593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$1,000,000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$1,780,941.18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23833681"/>
                  </a:ext>
                </a:extLst>
              </a:tr>
              <a:tr h="22593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$100,000,000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$178,094,117.65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383640569"/>
                  </a:ext>
                </a:extLst>
              </a:tr>
              <a:tr h="22593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$194,000,000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$345,502,588.24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3340589"/>
                  </a:ext>
                </a:extLst>
              </a:tr>
              <a:tr h="436644">
                <a:tc gridSpan="2"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*considering an average inflation rate of 2.24% (Webster, 2019)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2470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806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DABB3FA-3E3E-400E-A27C-377810C9E815}"/>
              </a:ext>
            </a:extLst>
          </p:cNvPr>
          <p:cNvSpPr/>
          <p:nvPr/>
        </p:nvSpPr>
        <p:spPr>
          <a:xfrm>
            <a:off x="323528" y="332656"/>
            <a:ext cx="8568952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0FA89A-B844-4740-85A0-A8FAA929307A}"/>
              </a:ext>
            </a:extLst>
          </p:cNvPr>
          <p:cNvSpPr txBox="1"/>
          <p:nvPr/>
        </p:nvSpPr>
        <p:spPr>
          <a:xfrm>
            <a:off x="323528" y="332656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Conclusion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18F301-EA2F-4874-86E3-09ADC9F2966E}"/>
              </a:ext>
            </a:extLst>
          </p:cNvPr>
          <p:cNvSpPr txBox="1"/>
          <p:nvPr/>
        </p:nvSpPr>
        <p:spPr>
          <a:xfrm>
            <a:off x="323528" y="1340768"/>
            <a:ext cx="85689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benefits of introducing a coal injection system far outweigh the disadvantages.</a:t>
            </a:r>
          </a:p>
          <a:p>
            <a:endParaRPr lang="en-GB" dirty="0"/>
          </a:p>
          <a:p>
            <a:r>
              <a:rPr lang="en-GB" dirty="0"/>
              <a:t>Key arguments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Price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Large amounts of money to be saved from not purchasing or producing coke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High start-up costs will be paid back through money saved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and environmental factors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Coke oven gases can be cancerous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Considering a recent surge in environmental awareness and regulations, reduced operation of coke ovens can only be seen as a major positive</a:t>
            </a:r>
          </a:p>
        </p:txBody>
      </p:sp>
    </p:spTree>
    <p:extLst>
      <p:ext uri="{BB962C8B-B14F-4D97-AF65-F5344CB8AC3E}">
        <p14:creationId xmlns:p14="http://schemas.microsoft.com/office/powerpoint/2010/main" val="1340845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49154EC-CABB-45F4-B064-E3C85CF01C5F}"/>
              </a:ext>
            </a:extLst>
          </p:cNvPr>
          <p:cNvSpPr/>
          <p:nvPr/>
        </p:nvSpPr>
        <p:spPr>
          <a:xfrm>
            <a:off x="323528" y="332656"/>
            <a:ext cx="8568952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77ED05-7979-402D-A812-F741DB038361}"/>
              </a:ext>
            </a:extLst>
          </p:cNvPr>
          <p:cNvSpPr txBox="1"/>
          <p:nvPr/>
        </p:nvSpPr>
        <p:spPr>
          <a:xfrm>
            <a:off x="323528" y="512676"/>
            <a:ext cx="8208912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References </a:t>
            </a:r>
          </a:p>
          <a:p>
            <a:endParaRPr lang="en-GB" dirty="0"/>
          </a:p>
          <a:p>
            <a:r>
              <a:rPr lang="en-GB" dirty="0"/>
              <a:t>Humans, International Agency for Research on Cancer. (2012). </a:t>
            </a:r>
            <a:r>
              <a:rPr lang="en-GB" i="1" dirty="0"/>
              <a:t>Chemical Agents and Related Occupations.</a:t>
            </a:r>
            <a:r>
              <a:rPr lang="en-GB" dirty="0"/>
              <a:t> Lyon: International Agency for Research on Cancer .</a:t>
            </a:r>
          </a:p>
          <a:p>
            <a:endParaRPr lang="en-GB" dirty="0"/>
          </a:p>
          <a:p>
            <a:r>
              <a:rPr lang="en-GB" dirty="0"/>
              <a:t>Energy, U. D. (2000). </a:t>
            </a:r>
            <a:r>
              <a:rPr lang="en-GB" i="1" dirty="0"/>
              <a:t>Blast Furnace Granulated Coal Injection.</a:t>
            </a:r>
            <a:r>
              <a:rPr lang="en-GB" dirty="0"/>
              <a:t> Pittsburgh: U.S Department of Energy.</a:t>
            </a:r>
          </a:p>
          <a:p>
            <a:endParaRPr lang="en-GB" dirty="0"/>
          </a:p>
          <a:p>
            <a:r>
              <a:rPr lang="en-GB" dirty="0"/>
              <a:t>Webster, I. (2019). </a:t>
            </a:r>
            <a:r>
              <a:rPr lang="en-GB" i="1" dirty="0"/>
              <a:t>CPI Calculator</a:t>
            </a:r>
            <a:r>
              <a:rPr lang="en-GB" dirty="0"/>
              <a:t>. Retrieved November 2019, from www.in2013dollars.com: https://www.in2013dollars.com/us/inflation/1993?amount=100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18093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2" val="27b7555ad117869fa7ae8d9b9eca36e40a121"/>
  <p:tag name="ISPRING_RESOURCE_PATHS_HASH_PRESENTER" val="ac5e5df32084aab57e8a7a5e48fe881246ee42f6"/>
</p:tagLst>
</file>

<file path=ppt/theme/theme1.xml><?xml version="1.0" encoding="utf-8"?>
<a:theme xmlns:a="http://schemas.openxmlformats.org/drawingml/2006/main" name="Corporate template-set Tata Steel">
  <a:themeElements>
    <a:clrScheme name="Tata Steel">
      <a:dk1>
        <a:srgbClr val="000000"/>
      </a:dk1>
      <a:lt1>
        <a:srgbClr val="FFFFFF"/>
      </a:lt1>
      <a:dk2>
        <a:srgbClr val="3D7EDB"/>
      </a:dk2>
      <a:lt2>
        <a:srgbClr val="BEB9A6"/>
      </a:lt2>
      <a:accent1>
        <a:srgbClr val="5A245A"/>
      </a:accent1>
      <a:accent2>
        <a:srgbClr val="ED2939"/>
      </a:accent2>
      <a:accent3>
        <a:srgbClr val="FFA100"/>
      </a:accent3>
      <a:accent4>
        <a:srgbClr val="34B233"/>
      </a:accent4>
      <a:accent5>
        <a:srgbClr val="0083A9"/>
      </a:accent5>
      <a:accent6>
        <a:srgbClr val="002B45"/>
      </a:accent6>
      <a:hlink>
        <a:srgbClr val="3D7EDB"/>
      </a:hlink>
      <a:folHlink>
        <a:srgbClr val="5A245A"/>
      </a:folHlink>
    </a:clrScheme>
    <a:fontScheme name="Tata Ste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ank.potx" id="{90190282-1521-48F4-9733-FCD72119CF3B}" vid="{6C2476B1-7EB6-4DE4-9237-F4A07D1EA1B5}"/>
    </a:ext>
  </a:extLst>
</a:theme>
</file>

<file path=ppt/theme/theme2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Kantoor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0</TotalTime>
  <Words>658</Words>
  <Application>Microsoft Office PowerPoint</Application>
  <PresentationFormat>On-screen Show (4:3)</PresentationFormat>
  <Paragraphs>134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Wingdings</vt:lpstr>
      <vt:lpstr>Corporate template-set Tata Steel</vt:lpstr>
      <vt:lpstr>PowerPoint Presentation</vt:lpstr>
      <vt:lpstr>Agenda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Bateman, Elliot</dc:creator>
  <cp:lastModifiedBy>Bateman, Elliot</cp:lastModifiedBy>
  <cp:revision>24</cp:revision>
  <dcterms:created xsi:type="dcterms:W3CDTF">2019-11-21T19:14:30Z</dcterms:created>
  <dcterms:modified xsi:type="dcterms:W3CDTF">2019-11-22T23:39:10Z</dcterms:modified>
  <dc:language>NL-NL</dc:language>
</cp:coreProperties>
</file>