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671" r:id="rId5"/>
    <p:sldId id="298" r:id="rId6"/>
    <p:sldId id="691" r:id="rId7"/>
    <p:sldId id="692" r:id="rId8"/>
    <p:sldId id="693" r:id="rId9"/>
    <p:sldId id="673" r:id="rId10"/>
    <p:sldId id="288" r:id="rId11"/>
    <p:sldId id="300" r:id="rId12"/>
    <p:sldId id="674" r:id="rId13"/>
    <p:sldId id="675" r:id="rId14"/>
    <p:sldId id="676" r:id="rId15"/>
    <p:sldId id="267" r:id="rId16"/>
    <p:sldId id="268" r:id="rId17"/>
    <p:sldId id="677" r:id="rId18"/>
    <p:sldId id="678" r:id="rId19"/>
    <p:sldId id="291" r:id="rId20"/>
    <p:sldId id="274" r:id="rId21"/>
    <p:sldId id="292" r:id="rId22"/>
    <p:sldId id="310" r:id="rId23"/>
    <p:sldId id="287" r:id="rId24"/>
    <p:sldId id="276" r:id="rId25"/>
    <p:sldId id="305" r:id="rId26"/>
    <p:sldId id="690" r:id="rId27"/>
    <p:sldId id="294" r:id="rId28"/>
    <p:sldId id="295" r:id="rId29"/>
    <p:sldId id="311" r:id="rId30"/>
    <p:sldId id="296" r:id="rId31"/>
    <p:sldId id="647" r:id="rId32"/>
    <p:sldId id="649" r:id="rId33"/>
    <p:sldId id="259" r:id="rId34"/>
    <p:sldId id="271" r:id="rId35"/>
    <p:sldId id="263" r:id="rId36"/>
    <p:sldId id="650" r:id="rId37"/>
    <p:sldId id="651" r:id="rId38"/>
    <p:sldId id="653" r:id="rId39"/>
    <p:sldId id="273" r:id="rId40"/>
    <p:sldId id="280" r:id="rId41"/>
    <p:sldId id="281" r:id="rId42"/>
    <p:sldId id="282" r:id="rId43"/>
    <p:sldId id="64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000" autoAdjust="0"/>
    <p:restoredTop sz="94660"/>
  </p:normalViewPr>
  <p:slideViewPr>
    <p:cSldViewPr snapToGrid="0">
      <p:cViewPr varScale="1">
        <p:scale>
          <a:sx n="63" d="100"/>
          <a:sy n="63" d="100"/>
        </p:scale>
        <p:origin x="80" y="132"/>
      </p:cViewPr>
      <p:guideLst/>
    </p:cSldViewPr>
  </p:slideViewPr>
  <p:notesTextViewPr>
    <p:cViewPr>
      <p:scale>
        <a:sx n="1" d="1"/>
        <a:sy n="1" d="1"/>
      </p:scale>
      <p:origin x="0" y="0"/>
    </p:cViewPr>
  </p:notesTextViewPr>
  <p:sorterViewPr>
    <p:cViewPr varScale="1">
      <p:scale>
        <a:sx n="100" d="100"/>
        <a:sy n="100" d="100"/>
      </p:scale>
      <p:origin x="0" y="-1690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E05AF8-C4BE-4523-8466-875078E82F26}" type="datetimeFigureOut">
              <a:rPr lang="en-GB" smtClean="0"/>
              <a:t>20/11/2022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0AF4A2-563F-49D6-AF29-EF6111C6E3EF}" type="slidenum">
              <a:rPr lang="en-GB" smtClean="0"/>
              <a:t>‹#›</a:t>
            </a:fld>
            <a:endParaRPr lang="en-GB"/>
          </a:p>
        </p:txBody>
      </p:sp>
    </p:spTree>
    <p:extLst>
      <p:ext uri="{BB962C8B-B14F-4D97-AF65-F5344CB8AC3E}">
        <p14:creationId xmlns:p14="http://schemas.microsoft.com/office/powerpoint/2010/main" val="163106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7">
            <a:extLst>
              <a:ext uri="{FF2B5EF4-FFF2-40B4-BE49-F238E27FC236}">
                <a16:creationId xmlns:a16="http://schemas.microsoft.com/office/drawing/2014/main" id="{0AACA885-C723-47B3-B475-274714C808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fld id="{BCDF9267-A27C-4658-9D83-1C386BB25D5E}" type="slidenum">
              <a:rPr lang="en-US" altLang="en-US" sz="1200">
                <a:latin typeface="Arial" panose="020B0604020202020204" pitchFamily="34" charset="0"/>
                <a:ea typeface="ヒラギノ角ゴ Pro W3" charset="-128"/>
              </a:rPr>
              <a:pPr eaLnBrk="1" hangingPunct="1"/>
              <a:t>2</a:t>
            </a:fld>
            <a:endParaRPr lang="en-US" altLang="en-US" sz="1200">
              <a:latin typeface="Arial" panose="020B0604020202020204" pitchFamily="34" charset="0"/>
              <a:ea typeface="ヒラギノ角ゴ Pro W3" charset="-128"/>
            </a:endParaRPr>
          </a:p>
        </p:txBody>
      </p:sp>
      <p:sp>
        <p:nvSpPr>
          <p:cNvPr id="257027" name="Rectangle 2">
            <a:extLst>
              <a:ext uri="{FF2B5EF4-FFF2-40B4-BE49-F238E27FC236}">
                <a16:creationId xmlns:a16="http://schemas.microsoft.com/office/drawing/2014/main" id="{F51F7198-62FF-4287-A001-95DFF3262BF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7028" name="Rectangle 3">
            <a:extLst>
              <a:ext uri="{FF2B5EF4-FFF2-40B4-BE49-F238E27FC236}">
                <a16:creationId xmlns:a16="http://schemas.microsoft.com/office/drawing/2014/main" id="{FD0E1F1E-DE74-4C34-BA2C-EEFAF6428B0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7">
            <a:extLst>
              <a:ext uri="{FF2B5EF4-FFF2-40B4-BE49-F238E27FC236}">
                <a16:creationId xmlns:a16="http://schemas.microsoft.com/office/drawing/2014/main" id="{17AAC50E-F625-4BE3-AFA0-2CBACD82F48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fld id="{5B87A858-D6AE-4E26-B99A-F06D0F37F69E}" type="slidenum">
              <a:rPr lang="en-US" altLang="en-US" sz="1200">
                <a:latin typeface="Arial" panose="020B0604020202020204" pitchFamily="34" charset="0"/>
                <a:ea typeface="ヒラギノ角ゴ Pro W3" charset="-128"/>
              </a:rPr>
              <a:pPr eaLnBrk="1" hangingPunct="1"/>
              <a:t>8</a:t>
            </a:fld>
            <a:endParaRPr lang="en-US" altLang="en-US" sz="1200">
              <a:latin typeface="Arial" panose="020B0604020202020204" pitchFamily="34" charset="0"/>
              <a:ea typeface="ヒラギノ角ゴ Pro W3" charset="-128"/>
            </a:endParaRPr>
          </a:p>
        </p:txBody>
      </p:sp>
      <p:sp>
        <p:nvSpPr>
          <p:cNvPr id="258051" name="Rectangle 2">
            <a:extLst>
              <a:ext uri="{FF2B5EF4-FFF2-40B4-BE49-F238E27FC236}">
                <a16:creationId xmlns:a16="http://schemas.microsoft.com/office/drawing/2014/main" id="{8CD5DCEC-3636-4D1D-A76F-A47148201A7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8052" name="Rectangle 3">
            <a:extLst>
              <a:ext uri="{FF2B5EF4-FFF2-40B4-BE49-F238E27FC236}">
                <a16:creationId xmlns:a16="http://schemas.microsoft.com/office/drawing/2014/main" id="{4B042857-0A29-47A5-ACCC-6C9CEC3734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7">
            <a:extLst>
              <a:ext uri="{FF2B5EF4-FFF2-40B4-BE49-F238E27FC236}">
                <a16:creationId xmlns:a16="http://schemas.microsoft.com/office/drawing/2014/main" id="{0AFED29A-4287-485B-BC6B-648D52E36BD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fld id="{B13649CF-43AC-40FE-B1BE-50D1DB8F13C1}" type="slidenum">
              <a:rPr lang="en-US" altLang="en-US" sz="1200">
                <a:latin typeface="Arial" panose="020B0604020202020204" pitchFamily="34" charset="0"/>
                <a:ea typeface="ヒラギノ角ゴ Pro W3" charset="-128"/>
              </a:rPr>
              <a:pPr eaLnBrk="1" hangingPunct="1"/>
              <a:t>22</a:t>
            </a:fld>
            <a:endParaRPr lang="en-US" altLang="en-US" sz="1200">
              <a:latin typeface="Arial" panose="020B0604020202020204" pitchFamily="34" charset="0"/>
              <a:ea typeface="ヒラギノ角ゴ Pro W3" charset="-128"/>
            </a:endParaRPr>
          </a:p>
        </p:txBody>
      </p:sp>
      <p:sp>
        <p:nvSpPr>
          <p:cNvPr id="263171" name="Rectangle 2">
            <a:extLst>
              <a:ext uri="{FF2B5EF4-FFF2-40B4-BE49-F238E27FC236}">
                <a16:creationId xmlns:a16="http://schemas.microsoft.com/office/drawing/2014/main" id="{23DF0561-547A-43A4-B269-3192CA956AC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3172" name="Rectangle 3">
            <a:extLst>
              <a:ext uri="{FF2B5EF4-FFF2-40B4-BE49-F238E27FC236}">
                <a16:creationId xmlns:a16="http://schemas.microsoft.com/office/drawing/2014/main" id="{EA05681A-80C9-459F-AF55-660C8AE691D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C401A-96F5-47CA-B179-7C85E80613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D23B26-C80B-4D18-802E-DFEA9086E9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FB6508-782C-4610-8495-52F34248DCEE}"/>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5" name="Footer Placeholder 4">
            <a:extLst>
              <a:ext uri="{FF2B5EF4-FFF2-40B4-BE49-F238E27FC236}">
                <a16:creationId xmlns:a16="http://schemas.microsoft.com/office/drawing/2014/main" id="{8351E8DE-DA79-41AC-BE5E-25A6BDCC7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E7D69-7970-4EA7-B254-4E9D77E36488}"/>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4239497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E59B-0C9A-423E-91DC-962D719039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A5D7FE-E703-4B54-A6A5-B8B5252BB5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1830E5-ADDD-4B4A-B803-25C0AEE67F3C}"/>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5" name="Footer Placeholder 4">
            <a:extLst>
              <a:ext uri="{FF2B5EF4-FFF2-40B4-BE49-F238E27FC236}">
                <a16:creationId xmlns:a16="http://schemas.microsoft.com/office/drawing/2014/main" id="{88CFF180-20B1-41C8-920D-7A80FFC37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EE4EA5-265C-4248-9F56-6A5B28206090}"/>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3310846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06DA0-51DF-4247-83E0-52DF90CB81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4BF334-6D72-44AC-B319-F07F12933D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8873BD-6A82-429C-8CDE-6F2AF36A494F}"/>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5" name="Footer Placeholder 4">
            <a:extLst>
              <a:ext uri="{FF2B5EF4-FFF2-40B4-BE49-F238E27FC236}">
                <a16:creationId xmlns:a16="http://schemas.microsoft.com/office/drawing/2014/main" id="{FF7419B1-9AC9-47BA-BBB1-891FE214B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4E3599-A6BF-4221-877C-119D434EE732}"/>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2838393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D1AF8-E3A3-437B-AA6F-2518B0EF61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AE91F3-AC79-4CE9-A821-6BCB04B674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5B44EF-8962-4376-8FAB-DF4EDAC4D2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BFAD39-3B57-41B2-911D-8FEB4FED97A8}"/>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6" name="Footer Placeholder 5">
            <a:extLst>
              <a:ext uri="{FF2B5EF4-FFF2-40B4-BE49-F238E27FC236}">
                <a16:creationId xmlns:a16="http://schemas.microsoft.com/office/drawing/2014/main" id="{42D4E579-02BC-4DED-A983-2418367080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B7762F-0D42-4A54-8EF7-172380D6F01A}"/>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1358031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F5A2D-A519-4456-AAEE-A325C54406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F1A21B-335B-4D95-BEFF-367F8C6D58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256612-F08C-437E-9AB7-F240F348BA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AB45E9-4339-451C-B2FF-F83F03B09F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AE9828-6B62-421F-9963-B77854FD1B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B2195C-FA25-42BA-AF9F-6A0F8C4875F6}"/>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8" name="Footer Placeholder 7">
            <a:extLst>
              <a:ext uri="{FF2B5EF4-FFF2-40B4-BE49-F238E27FC236}">
                <a16:creationId xmlns:a16="http://schemas.microsoft.com/office/drawing/2014/main" id="{F8236D9D-F220-4B3C-BAFC-EE19970BD2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C5BF4F-FB8D-4CF0-B0FD-7A95C28D468C}"/>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1068035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BCA79-7473-4B49-BC3B-81A7893953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882CBF-B234-4CF1-998C-069EDBB5865F}"/>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4" name="Footer Placeholder 3">
            <a:extLst>
              <a:ext uri="{FF2B5EF4-FFF2-40B4-BE49-F238E27FC236}">
                <a16:creationId xmlns:a16="http://schemas.microsoft.com/office/drawing/2014/main" id="{E92AFD31-2909-47C0-B4C1-F6C28F3388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4F9CA1-54C0-4E22-8AE2-FB30DD2BDB46}"/>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4226378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A4A1D2-D278-46F3-B676-1B8A4C90A95E}"/>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3" name="Footer Placeholder 2">
            <a:extLst>
              <a:ext uri="{FF2B5EF4-FFF2-40B4-BE49-F238E27FC236}">
                <a16:creationId xmlns:a16="http://schemas.microsoft.com/office/drawing/2014/main" id="{41931BBB-783C-43C1-ADE9-9CC2D89D5A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615C12-DA55-4568-A1AE-2CC07355DDA9}"/>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3897242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32BBA-5EA3-4555-8DCF-804D238D40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41B393-58A2-42D4-B703-A7DFC3B089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962357-48D1-4A9B-9A07-FC60C2184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04C2AA-0DF8-49F5-B5B3-A121C8B8F623}"/>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6" name="Footer Placeholder 5">
            <a:extLst>
              <a:ext uri="{FF2B5EF4-FFF2-40B4-BE49-F238E27FC236}">
                <a16:creationId xmlns:a16="http://schemas.microsoft.com/office/drawing/2014/main" id="{370283A6-EF61-42E2-B258-92017FACA3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E11C81-5A4A-484C-9BE5-8993A97AF4C8}"/>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311823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D9272-F36D-4D1B-989C-DFFEC70CAB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3E3BF8-70F4-4F3B-B76E-DA7C3AB4A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1E22BA-2F7A-439B-AD5F-AF53E36FB0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62A626-EC9A-48A5-B352-2E59E654644B}"/>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6" name="Footer Placeholder 5">
            <a:extLst>
              <a:ext uri="{FF2B5EF4-FFF2-40B4-BE49-F238E27FC236}">
                <a16:creationId xmlns:a16="http://schemas.microsoft.com/office/drawing/2014/main" id="{15CFDA74-66C2-42C8-8E0B-C6BFE9E7CD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1AC09D-1ECE-4DCD-89E1-F3620E41BBCE}"/>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141637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2F2FF-5EDA-43E4-9EC5-BEC9250515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206D74-4B4F-42B9-9BD8-0542135D2D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FCE224-BE0E-4441-98E9-64FDC23AA740}"/>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5" name="Footer Placeholder 4">
            <a:extLst>
              <a:ext uri="{FF2B5EF4-FFF2-40B4-BE49-F238E27FC236}">
                <a16:creationId xmlns:a16="http://schemas.microsoft.com/office/drawing/2014/main" id="{9368FDCA-FDCB-40DD-B5A5-14F63B2168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8F9F92-C7DB-4487-AB76-56E76143EF64}"/>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565912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F00D1E-9BDC-4CF4-95F8-19381F52A8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DF62CA-2D35-4D00-A2A3-CCF7DCD954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8F28D2-7B6D-4F97-ACF9-A3BE168DCA50}"/>
              </a:ext>
            </a:extLst>
          </p:cNvPr>
          <p:cNvSpPr>
            <a:spLocks noGrp="1"/>
          </p:cNvSpPr>
          <p:nvPr>
            <p:ph type="dt" sz="half" idx="10"/>
          </p:nvPr>
        </p:nvSpPr>
        <p:spPr/>
        <p:txBody>
          <a:bodyPr/>
          <a:lstStyle/>
          <a:p>
            <a:fld id="{B526988E-976E-41B6-9745-1DF73AD0D3EE}" type="datetimeFigureOut">
              <a:rPr lang="en-GB" smtClean="0"/>
              <a:t>20/11/2022</a:t>
            </a:fld>
            <a:endParaRPr lang="en-GB"/>
          </a:p>
        </p:txBody>
      </p:sp>
      <p:sp>
        <p:nvSpPr>
          <p:cNvPr id="5" name="Footer Placeholder 4">
            <a:extLst>
              <a:ext uri="{FF2B5EF4-FFF2-40B4-BE49-F238E27FC236}">
                <a16:creationId xmlns:a16="http://schemas.microsoft.com/office/drawing/2014/main" id="{B73236AD-D4C2-4092-8565-FF675EF8F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BC647E-BA83-4426-856C-216993490AAF}"/>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7220797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3F37C-C51C-496E-B13E-9DBFD9D8E3C8}"/>
              </a:ext>
            </a:extLst>
          </p:cNvPr>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F3D66A-6C3D-4943-A096-9CCF27418644}"/>
              </a:ext>
            </a:extLst>
          </p:cNvPr>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310B91-20F3-46CA-B5C0-9F19D3CA0255}"/>
              </a:ext>
            </a:extLst>
          </p:cNvPr>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8B2E52-48D5-4D77-9BB3-422AE773191B}"/>
              </a:ext>
            </a:extLst>
          </p:cNvPr>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BB97942-711E-4E1D-ABF0-25BCB02D5247}"/>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2C1298CE-4CF8-4702-A8F1-DAB50281B065}"/>
              </a:ext>
            </a:extLst>
          </p:cNvPr>
          <p:cNvSpPr>
            <a:spLocks noGrp="1"/>
          </p:cNvSpPr>
          <p:nvPr>
            <p:ph type="sldNum" sz="quarter" idx="12"/>
          </p:nvPr>
        </p:nvSpPr>
        <p:spPr>
          <a:xfrm>
            <a:off x="8737600" y="6248400"/>
            <a:ext cx="2540000" cy="457200"/>
          </a:xfrm>
        </p:spPr>
        <p:txBody>
          <a:bodyPr/>
          <a:lstStyle>
            <a:lvl1pPr>
              <a:defRPr/>
            </a:lvl1pPr>
          </a:lstStyle>
          <a:p>
            <a:fld id="{4A6C53C1-F3E4-4884-8C31-CFCB9333392E}" type="slidenum">
              <a:rPr lang="en-US" altLang="en-US"/>
              <a:pPr/>
              <a:t>‹#›</a:t>
            </a:fld>
            <a:endParaRPr lang="en-US" altLang="en-US"/>
          </a:p>
        </p:txBody>
      </p:sp>
    </p:spTree>
    <p:extLst>
      <p:ext uri="{BB962C8B-B14F-4D97-AF65-F5344CB8AC3E}">
        <p14:creationId xmlns:p14="http://schemas.microsoft.com/office/powerpoint/2010/main" val="606412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EE524-78C7-40BD-B7FC-820665E7575D}"/>
              </a:ext>
            </a:extLst>
          </p:cNvPr>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514992-1E63-4AD9-A255-D1F1F2F27826}"/>
              </a:ext>
            </a:extLst>
          </p:cNvPr>
          <p:cNvSpPr>
            <a:spLocks noGrp="1"/>
          </p:cNvSpPr>
          <p:nvPr>
            <p:ph sz="half" idx="1"/>
          </p:nvPr>
        </p:nvSpPr>
        <p:spPr>
          <a:xfrm>
            <a:off x="914400" y="1981200"/>
            <a:ext cx="10363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751F6C-AC7E-4A36-BF4F-38117627571D}"/>
              </a:ext>
            </a:extLst>
          </p:cNvPr>
          <p:cNvSpPr>
            <a:spLocks noGrp="1"/>
          </p:cNvSpPr>
          <p:nvPr>
            <p:ph type="body" sz="half" idx="2"/>
          </p:nvPr>
        </p:nvSpPr>
        <p:spPr>
          <a:xfrm>
            <a:off x="914400" y="4114800"/>
            <a:ext cx="10363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FB01B7-EAAA-4775-9B61-B08E61D31337}"/>
              </a:ext>
            </a:extLst>
          </p:cNvPr>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645BF938-C6A5-4A9D-925C-F5EF0EF8B98E}"/>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09342D04-53BB-49B0-80C3-0EDE268C309B}"/>
              </a:ext>
            </a:extLst>
          </p:cNvPr>
          <p:cNvSpPr>
            <a:spLocks noGrp="1"/>
          </p:cNvSpPr>
          <p:nvPr>
            <p:ph type="sldNum" sz="quarter" idx="12"/>
          </p:nvPr>
        </p:nvSpPr>
        <p:spPr>
          <a:xfrm>
            <a:off x="8737600" y="6248400"/>
            <a:ext cx="2540000" cy="457200"/>
          </a:xfrm>
        </p:spPr>
        <p:txBody>
          <a:bodyPr/>
          <a:lstStyle>
            <a:lvl1pPr>
              <a:defRPr/>
            </a:lvl1pPr>
          </a:lstStyle>
          <a:p>
            <a:fld id="{713256AA-C47D-4CB6-9433-DB07A0FC6FF7}" type="slidenum">
              <a:rPr lang="en-US" altLang="en-US"/>
              <a:pPr/>
              <a:t>‹#›</a:t>
            </a:fld>
            <a:endParaRPr lang="en-US" altLang="en-US"/>
          </a:p>
        </p:txBody>
      </p:sp>
    </p:spTree>
    <p:extLst>
      <p:ext uri="{BB962C8B-B14F-4D97-AF65-F5344CB8AC3E}">
        <p14:creationId xmlns:p14="http://schemas.microsoft.com/office/powerpoint/2010/main" val="2587231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2E8DB-4366-4865-8B45-B42E8BE1E66A}"/>
              </a:ext>
            </a:extLst>
          </p:cNvPr>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SmartArt Placeholder 2">
            <a:extLst>
              <a:ext uri="{FF2B5EF4-FFF2-40B4-BE49-F238E27FC236}">
                <a16:creationId xmlns:a16="http://schemas.microsoft.com/office/drawing/2014/main" id="{4BFBFCA7-B86F-4584-A3EE-A92AABAFCBF3}"/>
              </a:ext>
            </a:extLst>
          </p:cNvPr>
          <p:cNvSpPr>
            <a:spLocks noGrp="1"/>
          </p:cNvSpPr>
          <p:nvPr>
            <p:ph type="dgm" idx="1"/>
          </p:nvPr>
        </p:nvSpPr>
        <p:spPr>
          <a:xfrm>
            <a:off x="914400" y="1981200"/>
            <a:ext cx="10363200" cy="4114800"/>
          </a:xfrm>
        </p:spPr>
        <p:txBody>
          <a:bodyPr/>
          <a:lstStyle/>
          <a:p>
            <a:endParaRPr lang="en-GB"/>
          </a:p>
        </p:txBody>
      </p:sp>
      <p:sp>
        <p:nvSpPr>
          <p:cNvPr id="4" name="Date Placeholder 3">
            <a:extLst>
              <a:ext uri="{FF2B5EF4-FFF2-40B4-BE49-F238E27FC236}">
                <a16:creationId xmlns:a16="http://schemas.microsoft.com/office/drawing/2014/main" id="{BA24F29F-8599-4931-A4F8-906716119C57}"/>
              </a:ext>
            </a:extLst>
          </p:cNvPr>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25B6AD54-3EA6-4A0A-B5C5-6F79425460BD}"/>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D8E10681-995D-43D0-9899-CFB684534CEF}"/>
              </a:ext>
            </a:extLst>
          </p:cNvPr>
          <p:cNvSpPr>
            <a:spLocks noGrp="1"/>
          </p:cNvSpPr>
          <p:nvPr>
            <p:ph type="sldNum" sz="quarter" idx="12"/>
          </p:nvPr>
        </p:nvSpPr>
        <p:spPr>
          <a:xfrm>
            <a:off x="8737600" y="6248400"/>
            <a:ext cx="2540000" cy="457200"/>
          </a:xfrm>
        </p:spPr>
        <p:txBody>
          <a:bodyPr/>
          <a:lstStyle>
            <a:lvl1pPr>
              <a:defRPr/>
            </a:lvl1pPr>
          </a:lstStyle>
          <a:p>
            <a:fld id="{1D8694EF-DDD0-49D9-9D3C-7E57E6F1915B}" type="slidenum">
              <a:rPr lang="en-US" altLang="en-US"/>
              <a:pPr/>
              <a:t>‹#›</a:t>
            </a:fld>
            <a:endParaRPr lang="en-US" altLang="en-US"/>
          </a:p>
        </p:txBody>
      </p:sp>
    </p:spTree>
    <p:extLst>
      <p:ext uri="{BB962C8B-B14F-4D97-AF65-F5344CB8AC3E}">
        <p14:creationId xmlns:p14="http://schemas.microsoft.com/office/powerpoint/2010/main" val="134112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lipArt Placeholder 2"/>
          <p:cNvSpPr>
            <a:spLocks noGrp="1"/>
          </p:cNvSpPr>
          <p:nvPr>
            <p:ph type="clipArt" sz="half" idx="1"/>
          </p:nvPr>
        </p:nvSpPr>
        <p:spPr>
          <a:xfrm>
            <a:off x="609600" y="1600201"/>
            <a:ext cx="5384800" cy="4525963"/>
          </a:xfrm>
        </p:spPr>
        <p:txBody>
          <a:bodyPr/>
          <a:lstStyle/>
          <a:p>
            <a:pPr lvl="0"/>
            <a:endParaRPr lang="en-US" noProof="0"/>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
            <a:extLst>
              <a:ext uri="{FF2B5EF4-FFF2-40B4-BE49-F238E27FC236}">
                <a16:creationId xmlns:a16="http://schemas.microsoft.com/office/drawing/2014/main" id="{6381F7D1-F423-46F8-90B1-3D826B6D3DD8}"/>
              </a:ext>
            </a:extLst>
          </p:cNvPr>
          <p:cNvSpPr>
            <a:spLocks noGrp="1" noChangeArrowheads="1"/>
          </p:cNvSpPr>
          <p:nvPr>
            <p:ph type="dt" sz="half" idx="10"/>
          </p:nvPr>
        </p:nvSpPr>
        <p:spPr/>
        <p:txBody>
          <a:bodyPr/>
          <a:lstStyle>
            <a:lvl1pPr>
              <a:defRPr>
                <a:latin typeface="Times New Roman" pitchFamily="18" charset="0"/>
                <a:cs typeface="Times New Roman" pitchFamily="18" charset="0"/>
              </a:defRPr>
            </a:lvl1pPr>
          </a:lstStyle>
          <a:p>
            <a:pPr>
              <a:defRPr/>
            </a:pPr>
            <a:endParaRPr lang="en-US"/>
          </a:p>
        </p:txBody>
      </p:sp>
      <p:sp>
        <p:nvSpPr>
          <p:cNvPr id="6" name="Rectangle 3">
            <a:extLst>
              <a:ext uri="{FF2B5EF4-FFF2-40B4-BE49-F238E27FC236}">
                <a16:creationId xmlns:a16="http://schemas.microsoft.com/office/drawing/2014/main" id="{FB18BF81-8A68-4984-B172-F755D3F6C728}"/>
              </a:ext>
            </a:extLst>
          </p:cNvPr>
          <p:cNvSpPr>
            <a:spLocks noGrp="1" noChangeArrowheads="1"/>
          </p:cNvSpPr>
          <p:nvPr>
            <p:ph type="sldNum" sz="quarter" idx="11"/>
          </p:nvPr>
        </p:nvSpPr>
        <p:spPr/>
        <p:txBody>
          <a:bodyPr/>
          <a:lstStyle>
            <a:lvl1pPr>
              <a:defRPr>
                <a:latin typeface="Times New Roman" panose="02020603050405020304" pitchFamily="18" charset="0"/>
              </a:defRPr>
            </a:lvl1pPr>
          </a:lstStyle>
          <a:p>
            <a:fld id="{47565EC8-ABB8-4EA2-BB61-C29910E2BCE9}" type="slidenum">
              <a:rPr lang="en-US" altLang="en-US"/>
              <a:pPr/>
              <a:t>‹#›</a:t>
            </a:fld>
            <a:endParaRPr lang="en-US" altLang="en-US"/>
          </a:p>
        </p:txBody>
      </p:sp>
      <p:sp>
        <p:nvSpPr>
          <p:cNvPr id="7" name="Rectangle 14">
            <a:extLst>
              <a:ext uri="{FF2B5EF4-FFF2-40B4-BE49-F238E27FC236}">
                <a16:creationId xmlns:a16="http://schemas.microsoft.com/office/drawing/2014/main" id="{C310D104-12A7-42D8-AA12-A68E136CC6B9}"/>
              </a:ext>
            </a:extLst>
          </p:cNvPr>
          <p:cNvSpPr>
            <a:spLocks noGrp="1" noChangeArrowheads="1"/>
          </p:cNvSpPr>
          <p:nvPr>
            <p:ph type="ftr" sz="quarter" idx="12"/>
          </p:nvPr>
        </p:nvSpPr>
        <p:spPr/>
        <p:txBody>
          <a:bodyPr/>
          <a:lstStyle>
            <a:lvl1pPr>
              <a:defRPr>
                <a:latin typeface="Times New Roman" pitchFamily="18" charset="0"/>
                <a:cs typeface="Times New Roman" pitchFamily="18" charset="0"/>
              </a:defRPr>
            </a:lvl1pPr>
          </a:lstStyle>
          <a:p>
            <a:pPr>
              <a:defRPr/>
            </a:pPr>
            <a:endParaRPr lang="en-US"/>
          </a:p>
        </p:txBody>
      </p:sp>
    </p:spTree>
    <p:extLst>
      <p:ext uri="{BB962C8B-B14F-4D97-AF65-F5344CB8AC3E}">
        <p14:creationId xmlns:p14="http://schemas.microsoft.com/office/powerpoint/2010/main" val="3429289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49B27-632F-446B-BCEF-5A7254A0903C}"/>
              </a:ext>
            </a:extLst>
          </p:cNvPr>
          <p:cNvSpPr>
            <a:spLocks noGrp="1"/>
          </p:cNvSpPr>
          <p:nvPr>
            <p:ph type="title"/>
          </p:nvPr>
        </p:nvSpPr>
        <p:spPr>
          <a:xfrm>
            <a:off x="1219200" y="277813"/>
            <a:ext cx="103632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FF5499-A783-417A-8D36-E1C06F8E35E8}"/>
              </a:ext>
            </a:extLst>
          </p:cNvPr>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a:extLst>
              <a:ext uri="{FF2B5EF4-FFF2-40B4-BE49-F238E27FC236}">
                <a16:creationId xmlns:a16="http://schemas.microsoft.com/office/drawing/2014/main" id="{FBEC345A-A149-4178-94F5-F6399A5EBA12}"/>
              </a:ext>
            </a:extLst>
          </p:cNvPr>
          <p:cNvSpPr>
            <a:spLocks noGrp="1"/>
          </p:cNvSpPr>
          <p:nvPr>
            <p:ph type="clipArt" sz="half" idx="2"/>
          </p:nvPr>
        </p:nvSpPr>
        <p:spPr>
          <a:xfrm>
            <a:off x="6502400" y="1600201"/>
            <a:ext cx="5080000" cy="4530725"/>
          </a:xfrm>
        </p:spPr>
        <p:txBody>
          <a:bodyPr/>
          <a:lstStyle/>
          <a:p>
            <a:endParaRPr lang="en-GB"/>
          </a:p>
        </p:txBody>
      </p:sp>
      <p:sp>
        <p:nvSpPr>
          <p:cNvPr id="5" name="Date Placeholder 4">
            <a:extLst>
              <a:ext uri="{FF2B5EF4-FFF2-40B4-BE49-F238E27FC236}">
                <a16:creationId xmlns:a16="http://schemas.microsoft.com/office/drawing/2014/main" id="{98AE104F-88A3-4BF6-96BE-A802813E2334}"/>
              </a:ext>
            </a:extLst>
          </p:cNvPr>
          <p:cNvSpPr>
            <a:spLocks noGrp="1"/>
          </p:cNvSpPr>
          <p:nvPr>
            <p:ph type="dt" sz="half" idx="10"/>
          </p:nvPr>
        </p:nvSpPr>
        <p:spPr>
          <a:xfrm>
            <a:off x="1219200" y="6251575"/>
            <a:ext cx="2641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DE714931-FFFF-4797-B894-8F2CA2C20571}"/>
              </a:ext>
            </a:extLst>
          </p:cNvPr>
          <p:cNvSpPr>
            <a:spLocks noGrp="1"/>
          </p:cNvSpPr>
          <p:nvPr>
            <p:ph type="ftr" sz="quarter" idx="11"/>
          </p:nvPr>
        </p:nvSpPr>
        <p:spPr>
          <a:xfrm>
            <a:off x="4470400" y="6248400"/>
            <a:ext cx="39624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7F8A8BB2-119C-46A6-81DB-9F85D36C3704}"/>
              </a:ext>
            </a:extLst>
          </p:cNvPr>
          <p:cNvSpPr>
            <a:spLocks noGrp="1"/>
          </p:cNvSpPr>
          <p:nvPr>
            <p:ph type="sldNum" sz="quarter" idx="12"/>
          </p:nvPr>
        </p:nvSpPr>
        <p:spPr>
          <a:xfrm>
            <a:off x="9042400" y="6248400"/>
            <a:ext cx="2540000" cy="457200"/>
          </a:xfrm>
        </p:spPr>
        <p:txBody>
          <a:bodyPr/>
          <a:lstStyle>
            <a:lvl1pPr>
              <a:defRPr/>
            </a:lvl1pPr>
          </a:lstStyle>
          <a:p>
            <a:fld id="{78CE81AF-9336-4146-AB70-65AB65666EF2}" type="slidenum">
              <a:rPr lang="en-US" altLang="en-US"/>
              <a:pPr/>
              <a:t>‹#›</a:t>
            </a:fld>
            <a:endParaRPr lang="en-US" altLang="en-US"/>
          </a:p>
        </p:txBody>
      </p:sp>
    </p:spTree>
    <p:extLst>
      <p:ext uri="{BB962C8B-B14F-4D97-AF65-F5344CB8AC3E}">
        <p14:creationId xmlns:p14="http://schemas.microsoft.com/office/powerpoint/2010/main" val="820775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06D143-72A3-4F7A-AF47-6B7895BC2A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878404-D433-49C3-8DB0-41EEF6CF15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ACA5E9-A56B-43B7-A4BB-B72A527EEA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26988E-976E-41B6-9745-1DF73AD0D3EE}" type="datetimeFigureOut">
              <a:rPr lang="en-GB" smtClean="0"/>
              <a:t>20/11/2022</a:t>
            </a:fld>
            <a:endParaRPr lang="en-GB"/>
          </a:p>
        </p:txBody>
      </p:sp>
      <p:sp>
        <p:nvSpPr>
          <p:cNvPr id="5" name="Footer Placeholder 4">
            <a:extLst>
              <a:ext uri="{FF2B5EF4-FFF2-40B4-BE49-F238E27FC236}">
                <a16:creationId xmlns:a16="http://schemas.microsoft.com/office/drawing/2014/main" id="{B5AD76E5-8C51-44EB-ABDC-3B85182EC6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A3E7C5-ACB8-404E-BF33-4DDAF2386A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F674D3-8B80-4BB7-8218-E384CFB5B3F9}" type="slidenum">
              <a:rPr lang="en-GB" smtClean="0"/>
              <a:t>‹#›</a:t>
            </a:fld>
            <a:endParaRPr lang="en-GB"/>
          </a:p>
        </p:txBody>
      </p:sp>
    </p:spTree>
    <p:extLst>
      <p:ext uri="{BB962C8B-B14F-4D97-AF65-F5344CB8AC3E}">
        <p14:creationId xmlns:p14="http://schemas.microsoft.com/office/powerpoint/2010/main" val="2867528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4"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hyperlink" Target="http://www.un.org/peace/africa/Diamond.html" TargetMode="External"/><Relationship Id="rId4" Type="http://schemas.openxmlformats.org/officeDocument/2006/relationships/hyperlink" Target="http://www.amnesty.org.hk/UserFiles/Image/abc/conflict_diamond/8990_web.jpg"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hyperlink" Target="http://www.amnestyusa.org/amnestynow/diamonds.html" TargetMode="External"/><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VC9qBPJk_mI?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lood Diamonds">
            <a:extLst>
              <a:ext uri="{FF2B5EF4-FFF2-40B4-BE49-F238E27FC236}">
                <a16:creationId xmlns:a16="http://schemas.microsoft.com/office/drawing/2014/main" id="{94870FB6-3E8D-4832-A8DB-03796DA6D2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2396530"/>
            <a:ext cx="5294716" cy="2064938"/>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052" name="Picture 4" descr="Ethical Jewelry : What Does It Really Mean?">
            <a:extLst>
              <a:ext uri="{FF2B5EF4-FFF2-40B4-BE49-F238E27FC236}">
                <a16:creationId xmlns:a16="http://schemas.microsoft.com/office/drawing/2014/main" id="{DE9C71F4-12E3-47CC-B57F-FA04DBB5CF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30410" y="643467"/>
            <a:ext cx="3941529"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3665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D00827C-EC55-4F3E-ACFF-8E07B49FC044}"/>
              </a:ext>
            </a:extLst>
          </p:cNvPr>
          <p:cNvSpPr>
            <a:spLocks noChangeArrowheads="1"/>
          </p:cNvSpPr>
          <p:nvPr/>
        </p:nvSpPr>
        <p:spPr bwMode="auto">
          <a:xfrm>
            <a:off x="1981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algn="ctr" eaLnBrk="1" hangingPunct="1"/>
            <a:endParaRPr lang="en-US" altLang="en-US" sz="4400" i="1" dirty="0">
              <a:solidFill>
                <a:schemeClr val="tx2"/>
              </a:solidFill>
              <a:ea typeface="ＭＳ Ｐゴシック" panose="020B0600070205080204" pitchFamily="34" charset="-128"/>
            </a:endParaRPr>
          </a:p>
        </p:txBody>
      </p:sp>
      <p:sp>
        <p:nvSpPr>
          <p:cNvPr id="53251" name="Rectangle 3">
            <a:extLst>
              <a:ext uri="{FF2B5EF4-FFF2-40B4-BE49-F238E27FC236}">
                <a16:creationId xmlns:a16="http://schemas.microsoft.com/office/drawing/2014/main" id="{FE747D37-2816-4EDE-BC32-FF1F4B050684}"/>
              </a:ext>
            </a:extLst>
          </p:cNvPr>
          <p:cNvSpPr>
            <a:spLocks noChangeArrowheads="1"/>
          </p:cNvSpPr>
          <p:nvPr/>
        </p:nvSpPr>
        <p:spPr bwMode="auto">
          <a:xfrm>
            <a:off x="1981200" y="1600201"/>
            <a:ext cx="27432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spcBef>
                <a:spcPct val="20000"/>
              </a:spcBef>
              <a:buClr>
                <a:schemeClr val="tx1"/>
              </a:buClr>
              <a:buFont typeface="Times" panose="02020603050405020304" pitchFamily="18" charset="0"/>
              <a:buChar char="•"/>
            </a:pPr>
            <a:endParaRPr lang="en-US" altLang="en-US" sz="3200" dirty="0">
              <a:ea typeface="ＭＳ Ｐゴシック" panose="020B0600070205080204" pitchFamily="34" charset="-128"/>
            </a:endParaRPr>
          </a:p>
        </p:txBody>
      </p:sp>
      <p:sp>
        <p:nvSpPr>
          <p:cNvPr id="5" name="Title 4">
            <a:extLst>
              <a:ext uri="{FF2B5EF4-FFF2-40B4-BE49-F238E27FC236}">
                <a16:creationId xmlns:a16="http://schemas.microsoft.com/office/drawing/2014/main" id="{B3BD24C2-C8DB-4941-9F0E-5437127C4056}"/>
              </a:ext>
            </a:extLst>
          </p:cNvPr>
          <p:cNvSpPr>
            <a:spLocks noGrp="1"/>
          </p:cNvSpPr>
          <p:nvPr>
            <p:ph type="title"/>
          </p:nvPr>
        </p:nvSpPr>
        <p:spPr/>
        <p:txBody>
          <a:bodyPr/>
          <a:lstStyle/>
          <a:p>
            <a:r>
              <a:rPr lang="en-US" altLang="en-US" dirty="0">
                <a:ea typeface="ＭＳ Ｐゴシック" panose="020B0600070205080204" pitchFamily="34" charset="-128"/>
              </a:rPr>
              <a:t>Diamond Mining</a:t>
            </a:r>
            <a:br>
              <a:rPr lang="en-US" altLang="en-US" i="1" dirty="0">
                <a:solidFill>
                  <a:schemeClr val="tx2"/>
                </a:solidFill>
                <a:ea typeface="ＭＳ Ｐゴシック" panose="020B0600070205080204" pitchFamily="34" charset="-128"/>
              </a:rPr>
            </a:br>
            <a:endParaRPr lang="en-GB" dirty="0"/>
          </a:p>
        </p:txBody>
      </p:sp>
      <p:sp>
        <p:nvSpPr>
          <p:cNvPr id="6" name="Content Placeholder 5">
            <a:extLst>
              <a:ext uri="{FF2B5EF4-FFF2-40B4-BE49-F238E27FC236}">
                <a16:creationId xmlns:a16="http://schemas.microsoft.com/office/drawing/2014/main" id="{D7C08B80-726D-44E0-9DD1-43998CD63F0C}"/>
              </a:ext>
            </a:extLst>
          </p:cNvPr>
          <p:cNvSpPr>
            <a:spLocks noGrp="1"/>
          </p:cNvSpPr>
          <p:nvPr>
            <p:ph sz="half" idx="1"/>
          </p:nvPr>
        </p:nvSpPr>
        <p:spPr/>
        <p:txBody>
          <a:bodyPr/>
          <a:lstStyle/>
          <a:p>
            <a:pPr>
              <a:spcBef>
                <a:spcPct val="20000"/>
              </a:spcBef>
              <a:buClr>
                <a:schemeClr val="tx1"/>
              </a:buClr>
              <a:buFont typeface="Times" panose="02020603050405020304" pitchFamily="18" charset="0"/>
              <a:buChar char="•"/>
            </a:pPr>
            <a:r>
              <a:rPr lang="en-US" altLang="en-US" dirty="0">
                <a:ea typeface="ＭＳ Ｐゴシック" panose="020B0600070205080204" pitchFamily="34" charset="-128"/>
              </a:rPr>
              <a:t>South Africa</a:t>
            </a:r>
          </a:p>
          <a:p>
            <a:pPr>
              <a:spcBef>
                <a:spcPct val="20000"/>
              </a:spcBef>
              <a:buClr>
                <a:schemeClr val="tx1"/>
              </a:buClr>
              <a:buFont typeface="Times" panose="02020603050405020304" pitchFamily="18" charset="0"/>
              <a:buChar char="•"/>
            </a:pPr>
            <a:r>
              <a:rPr lang="en-US" altLang="en-US" dirty="0">
                <a:ea typeface="ＭＳ Ｐゴシック" panose="020B0600070205080204" pitchFamily="34" charset="-128"/>
              </a:rPr>
              <a:t>Namibia</a:t>
            </a:r>
          </a:p>
          <a:p>
            <a:pPr>
              <a:spcBef>
                <a:spcPct val="20000"/>
              </a:spcBef>
              <a:buClr>
                <a:schemeClr val="tx1"/>
              </a:buClr>
              <a:buFont typeface="Times" panose="02020603050405020304" pitchFamily="18" charset="0"/>
              <a:buChar char="•"/>
            </a:pPr>
            <a:r>
              <a:rPr lang="en-US" altLang="en-US" dirty="0">
                <a:ea typeface="ＭＳ Ｐゴシック" panose="020B0600070205080204" pitchFamily="34" charset="-128"/>
              </a:rPr>
              <a:t>Botswana</a:t>
            </a:r>
          </a:p>
          <a:p>
            <a:pPr>
              <a:spcBef>
                <a:spcPct val="20000"/>
              </a:spcBef>
              <a:buClr>
                <a:schemeClr val="tx1"/>
              </a:buClr>
              <a:buFont typeface="Times" panose="02020603050405020304" pitchFamily="18" charset="0"/>
              <a:buChar char="•"/>
            </a:pPr>
            <a:r>
              <a:rPr lang="en-US" altLang="en-US" dirty="0">
                <a:ea typeface="ＭＳ Ｐゴシック" panose="020B0600070205080204" pitchFamily="34" charset="-128"/>
              </a:rPr>
              <a:t>Republic of Congo</a:t>
            </a:r>
          </a:p>
          <a:p>
            <a:pPr>
              <a:spcBef>
                <a:spcPct val="20000"/>
              </a:spcBef>
              <a:buClr>
                <a:schemeClr val="tx1"/>
              </a:buClr>
              <a:buFont typeface="Times" panose="02020603050405020304" pitchFamily="18" charset="0"/>
              <a:buChar char="•"/>
            </a:pPr>
            <a:r>
              <a:rPr lang="en-US" altLang="en-US" dirty="0">
                <a:ea typeface="ＭＳ Ｐゴシック" panose="020B0600070205080204" pitchFamily="34" charset="-128"/>
              </a:rPr>
              <a:t>Sierra Leone</a:t>
            </a:r>
          </a:p>
          <a:p>
            <a:endParaRPr lang="en-GB" dirty="0"/>
          </a:p>
        </p:txBody>
      </p:sp>
      <p:pic>
        <p:nvPicPr>
          <p:cNvPr id="9" name="Content Placeholder 8">
            <a:extLst>
              <a:ext uri="{FF2B5EF4-FFF2-40B4-BE49-F238E27FC236}">
                <a16:creationId xmlns:a16="http://schemas.microsoft.com/office/drawing/2014/main" id="{B71F500F-E43F-4DF3-AF55-A75B78D5B59F}"/>
              </a:ext>
            </a:extLst>
          </p:cNvPr>
          <p:cNvPicPr>
            <a:picLocks noGrp="1" noChangeAspect="1"/>
          </p:cNvPicPr>
          <p:nvPr>
            <p:ph sz="half" idx="2"/>
          </p:nvPr>
        </p:nvPicPr>
        <p:blipFill>
          <a:blip r:embed="rId3"/>
          <a:stretch>
            <a:fillRect/>
          </a:stretch>
        </p:blipFill>
        <p:spPr>
          <a:xfrm>
            <a:off x="6737682" y="1825625"/>
            <a:ext cx="4050635" cy="4351338"/>
          </a:xfrm>
          <a:prstGeom prst="rect">
            <a:avLst/>
          </a:prstGeom>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4" fill="hold" grpId="0" nodeType="withEffect" nodePh="1">
                                  <p:stCondLst>
                                    <p:cond delay="0"/>
                                  </p:stCondLst>
                                  <p:endCondLst>
                                    <p:cond evt="begin" delay="0">
                                      <p:tn val="5"/>
                                    </p:cond>
                                  </p:endCondLst>
                                  <p:childTnLst>
                                    <p:set>
                                      <p:cBhvr>
                                        <p:cTn id="6" dur="1" fill="hold">
                                          <p:stCondLst>
                                            <p:cond delay="0"/>
                                          </p:stCondLst>
                                        </p:cTn>
                                        <p:tgtEl>
                                          <p:spTgt spid="53250"/>
                                        </p:tgtEl>
                                        <p:attrNameLst>
                                          <p:attrName>style.visibility</p:attrName>
                                        </p:attrNameLst>
                                      </p:cBhvr>
                                      <p:to>
                                        <p:strVal val="visible"/>
                                      </p:to>
                                    </p:set>
                                    <p:animEffect transition="in" filter="slide(fromBottom)">
                                      <p:cBhvr>
                                        <p:cTn id="7" dur="500"/>
                                        <p:tgtEl>
                                          <p:spTgt spid="53250"/>
                                        </p:tgtEl>
                                      </p:cBhvr>
                                    </p:animEffect>
                                  </p:childTnLst>
                                </p:cTn>
                              </p:par>
                              <p:par>
                                <p:cTn id="8" presetID="18" presetClass="entr" presetSubtype="12" fill="hold" grpId="0" nodeType="withEffect" nodePh="1">
                                  <p:stCondLst>
                                    <p:cond delay="0"/>
                                  </p:stCondLst>
                                  <p:endCondLst>
                                    <p:cond evt="begin" delay="0">
                                      <p:tn val="8"/>
                                    </p:cond>
                                  </p:endCondLst>
                                  <p:childTnLst>
                                    <p:set>
                                      <p:cBhvr>
                                        <p:cTn id="9" dur="1" fill="hold">
                                          <p:stCondLst>
                                            <p:cond delay="0"/>
                                          </p:stCondLst>
                                        </p:cTn>
                                        <p:tgtEl>
                                          <p:spTgt spid="53251"/>
                                        </p:tgtEl>
                                        <p:attrNameLst>
                                          <p:attrName>style.visibility</p:attrName>
                                        </p:attrNameLst>
                                      </p:cBhvr>
                                      <p:to>
                                        <p:strVal val="visible"/>
                                      </p:to>
                                    </p:set>
                                    <p:animEffect transition="in" filter="strips(downLeft)">
                                      <p:cBhvr>
                                        <p:cTn id="10" dur="500"/>
                                        <p:tgtEl>
                                          <p:spTgt spid="53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p:bldP spid="5325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220" name="Picture 4">
            <a:extLst>
              <a:ext uri="{FF2B5EF4-FFF2-40B4-BE49-F238E27FC236}">
                <a16:creationId xmlns:a16="http://schemas.microsoft.com/office/drawing/2014/main" id="{78DACE96-0BDD-4D73-9620-BF7361F7D9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308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6F35561-D5CA-464C-9A9F-990DA9E52806}"/>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973089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B5D6C1-3314-472D-9B96-3F06FE348DC6}"/>
              </a:ext>
            </a:extLst>
          </p:cNvPr>
          <p:cNvPicPr>
            <a:picLocks noChangeAspect="1"/>
          </p:cNvPicPr>
          <p:nvPr/>
        </p:nvPicPr>
        <p:blipFill rotWithShape="1">
          <a:blip r:embed="rId2"/>
          <a:srcRect l="14308" t="15368" b="9519"/>
          <a:stretch/>
        </p:blipFill>
        <p:spPr>
          <a:xfrm>
            <a:off x="182880" y="285535"/>
            <a:ext cx="12009120" cy="5918318"/>
          </a:xfrm>
          <a:prstGeom prst="rect">
            <a:avLst/>
          </a:prstGeom>
        </p:spPr>
      </p:pic>
    </p:spTree>
    <p:extLst>
      <p:ext uri="{BB962C8B-B14F-4D97-AF65-F5344CB8AC3E}">
        <p14:creationId xmlns:p14="http://schemas.microsoft.com/office/powerpoint/2010/main" val="319318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70" name="Picture 2" descr="Amazon.com: Blood Diamond (Two-Disc Special Edition): Leonardo DiCaprio,  Jennifer Connelly, Djimon Hounsou, Michael Sheen, Arnold Vosloo, Kagiso  Kuypers, David Harewood, Basil Wallace, Ntare Mwine, Stephen Collins,  Edward Zwick, Len Amato, Paula Weinstein,">
            <a:extLst>
              <a:ext uri="{FF2B5EF4-FFF2-40B4-BE49-F238E27FC236}">
                <a16:creationId xmlns:a16="http://schemas.microsoft.com/office/drawing/2014/main" id="{1A591D74-08FE-4297-8EA4-B018AC0D6B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55434" y="965201"/>
            <a:ext cx="3388981" cy="4911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182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71012" name="Rectangle 4">
            <a:extLst>
              <a:ext uri="{FF2B5EF4-FFF2-40B4-BE49-F238E27FC236}">
                <a16:creationId xmlns:a16="http://schemas.microsoft.com/office/drawing/2014/main" id="{6F70DCDF-8FB5-460C-AB0F-823355458280}"/>
              </a:ext>
            </a:extLst>
          </p:cNvPr>
          <p:cNvSpPr>
            <a:spLocks noGrp="1" noRot="1" noChangeArrowheads="1"/>
          </p:cNvSpPr>
          <p:nvPr>
            <p:ph type="title"/>
          </p:nvPr>
        </p:nvSpPr>
        <p:spPr>
          <a:xfrm>
            <a:off x="1014141" y="1450655"/>
            <a:ext cx="3932030" cy="3956690"/>
          </a:xfrm>
        </p:spPr>
        <p:txBody>
          <a:bodyPr vert="horz" lIns="91440" tIns="45720" rIns="91440" bIns="45720" rtlCol="0" anchor="ctr">
            <a:normAutofit/>
          </a:bodyPr>
          <a:lstStyle/>
          <a:p>
            <a:pPr>
              <a:defRPr/>
            </a:pPr>
            <a:r>
              <a:rPr lang="en-US" sz="6200" kern="1200">
                <a:solidFill>
                  <a:schemeClr val="bg1"/>
                </a:solidFill>
                <a:latin typeface="+mj-lt"/>
                <a:ea typeface="+mj-ea"/>
                <a:cs typeface="+mj-cs"/>
              </a:rPr>
              <a:t>Where are the World’s Blood Diamonds?</a:t>
            </a:r>
          </a:p>
        </p:txBody>
      </p:sp>
      <p:cxnSp>
        <p:nvCxnSpPr>
          <p:cNvPr id="77" name="Straight Connector 7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1014" name="Rectangle 6">
            <a:extLst>
              <a:ext uri="{FF2B5EF4-FFF2-40B4-BE49-F238E27FC236}">
                <a16:creationId xmlns:a16="http://schemas.microsoft.com/office/drawing/2014/main" id="{F1ABF132-1AD8-4FEB-B735-9772C31C45AB}"/>
              </a:ext>
            </a:extLst>
          </p:cNvPr>
          <p:cNvSpPr>
            <a:spLocks noGrp="1" noChangeArrowheads="1"/>
          </p:cNvSpPr>
          <p:nvPr>
            <p:ph type="body" sz="half" idx="2"/>
          </p:nvPr>
        </p:nvSpPr>
        <p:spPr>
          <a:xfrm>
            <a:off x="6096000" y="1108061"/>
            <a:ext cx="5008901" cy="4571972"/>
          </a:xfrm>
        </p:spPr>
        <p:txBody>
          <a:bodyPr vert="horz" lIns="91440" tIns="45720" rIns="91440" bIns="45720" rtlCol="0" anchor="ctr">
            <a:normAutofit/>
          </a:bodyPr>
          <a:lstStyle/>
          <a:p>
            <a:pPr>
              <a:defRPr/>
            </a:pPr>
            <a:r>
              <a:rPr lang="en-US" sz="2000">
                <a:solidFill>
                  <a:schemeClr val="bg1"/>
                </a:solidFill>
              </a:rPr>
              <a:t>Many of the world’s diamonds are mined in 3</a:t>
            </a:r>
            <a:r>
              <a:rPr lang="en-US" sz="2000" baseline="30000">
                <a:solidFill>
                  <a:schemeClr val="bg1"/>
                </a:solidFill>
              </a:rPr>
              <a:t>rd</a:t>
            </a:r>
            <a:r>
              <a:rPr lang="en-US" sz="2000">
                <a:solidFill>
                  <a:schemeClr val="bg1"/>
                </a:solidFill>
              </a:rPr>
              <a:t> World nations.</a:t>
            </a:r>
          </a:p>
          <a:p>
            <a:pPr>
              <a:defRPr/>
            </a:pPr>
            <a:r>
              <a:rPr lang="en-US" sz="2000">
                <a:solidFill>
                  <a:schemeClr val="bg1"/>
                </a:solidFill>
              </a:rPr>
              <a:t>The Term “Blood Diamond”  is used to describe a diamond mined in a war zone, and usually used to finance that war.</a:t>
            </a:r>
          </a:p>
          <a:p>
            <a:pPr>
              <a:defRPr/>
            </a:pPr>
            <a:r>
              <a:rPr lang="en-US" sz="2000">
                <a:solidFill>
                  <a:schemeClr val="bg1"/>
                </a:solidFill>
              </a:rPr>
              <a:t>Other terms for Blood Diamonds are </a:t>
            </a:r>
            <a:r>
              <a:rPr lang="en-US" sz="2000" u="sng">
                <a:solidFill>
                  <a:schemeClr val="bg1"/>
                </a:solidFill>
              </a:rPr>
              <a:t>Dirty Diamonds,</a:t>
            </a:r>
            <a:r>
              <a:rPr lang="en-US" sz="2000">
                <a:solidFill>
                  <a:schemeClr val="bg1"/>
                </a:solidFill>
              </a:rPr>
              <a:t> </a:t>
            </a:r>
            <a:r>
              <a:rPr lang="en-US" sz="2000" u="sng">
                <a:solidFill>
                  <a:schemeClr val="bg1"/>
                </a:solidFill>
              </a:rPr>
              <a:t>Conflict Diamonds</a:t>
            </a:r>
            <a:r>
              <a:rPr lang="en-US" sz="2000">
                <a:solidFill>
                  <a:schemeClr val="bg1"/>
                </a:solidFill>
              </a:rPr>
              <a:t>, or </a:t>
            </a:r>
            <a:r>
              <a:rPr lang="en-US" sz="2000" u="sng">
                <a:solidFill>
                  <a:schemeClr val="bg1"/>
                </a:solidFill>
              </a:rPr>
              <a:t>War Diamonds</a:t>
            </a:r>
            <a:r>
              <a:rPr lang="en-US" sz="2000">
                <a:solidFill>
                  <a:schemeClr val="bg1"/>
                </a:solidFill>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171014">
                                            <p:txEl>
                                              <p:pRg st="0" end="0"/>
                                            </p:txEl>
                                          </p:spTgt>
                                        </p:tgtEl>
                                        <p:attrNameLst>
                                          <p:attrName>style.visibility</p:attrName>
                                        </p:attrNameLst>
                                      </p:cBhvr>
                                      <p:to>
                                        <p:strVal val="visible"/>
                                      </p:to>
                                    </p:set>
                                    <p:anim calcmode="lin" valueType="num">
                                      <p:cBhvr>
                                        <p:cTn id="7" dur="2000" fill="hold"/>
                                        <p:tgtEl>
                                          <p:spTgt spid="171014">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171014">
                                            <p:txEl>
                                              <p:pRg st="0" end="0"/>
                                            </p:txEl>
                                          </p:spTgt>
                                        </p:tgtEl>
                                        <p:attrNameLst>
                                          <p:attrName>ppt_h</p:attrName>
                                        </p:attrNameLst>
                                      </p:cBhvr>
                                      <p:tavLst>
                                        <p:tav tm="0">
                                          <p:val>
                                            <p:fltVal val="0"/>
                                          </p:val>
                                        </p:tav>
                                        <p:tav tm="100000">
                                          <p:val>
                                            <p:strVal val="#ppt_h"/>
                                          </p:val>
                                        </p:tav>
                                      </p:tavLst>
                                    </p:anim>
                                    <p:animEffect transition="in" filter="fade">
                                      <p:cBhvr>
                                        <p:cTn id="9" dur="2000"/>
                                        <p:tgtEl>
                                          <p:spTgt spid="171014">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nodeType="clickEffect">
                                  <p:stCondLst>
                                    <p:cond delay="0"/>
                                  </p:stCondLst>
                                  <p:childTnLst>
                                    <p:set>
                                      <p:cBhvr>
                                        <p:cTn id="13" dur="1" fill="hold">
                                          <p:stCondLst>
                                            <p:cond delay="0"/>
                                          </p:stCondLst>
                                        </p:cTn>
                                        <p:tgtEl>
                                          <p:spTgt spid="171014">
                                            <p:txEl>
                                              <p:pRg st="1" end="1"/>
                                            </p:txEl>
                                          </p:spTgt>
                                        </p:tgtEl>
                                        <p:attrNameLst>
                                          <p:attrName>style.visibility</p:attrName>
                                        </p:attrNameLst>
                                      </p:cBhvr>
                                      <p:to>
                                        <p:strVal val="visible"/>
                                      </p:to>
                                    </p:set>
                                    <p:anim calcmode="lin" valueType="num">
                                      <p:cBhvr>
                                        <p:cTn id="14" dur="2000" fill="hold"/>
                                        <p:tgtEl>
                                          <p:spTgt spid="171014">
                                            <p:txEl>
                                              <p:pRg st="1" end="1"/>
                                            </p:txEl>
                                          </p:spTgt>
                                        </p:tgtEl>
                                        <p:attrNameLst>
                                          <p:attrName>ppt_w</p:attrName>
                                        </p:attrNameLst>
                                      </p:cBhvr>
                                      <p:tavLst>
                                        <p:tav tm="0">
                                          <p:val>
                                            <p:fltVal val="0"/>
                                          </p:val>
                                        </p:tav>
                                        <p:tav tm="100000">
                                          <p:val>
                                            <p:strVal val="#ppt_w"/>
                                          </p:val>
                                        </p:tav>
                                      </p:tavLst>
                                    </p:anim>
                                    <p:anim calcmode="lin" valueType="num">
                                      <p:cBhvr>
                                        <p:cTn id="15" dur="2000" fill="hold"/>
                                        <p:tgtEl>
                                          <p:spTgt spid="171014">
                                            <p:txEl>
                                              <p:pRg st="1" end="1"/>
                                            </p:txEl>
                                          </p:spTgt>
                                        </p:tgtEl>
                                        <p:attrNameLst>
                                          <p:attrName>ppt_h</p:attrName>
                                        </p:attrNameLst>
                                      </p:cBhvr>
                                      <p:tavLst>
                                        <p:tav tm="0">
                                          <p:val>
                                            <p:fltVal val="0"/>
                                          </p:val>
                                        </p:tav>
                                        <p:tav tm="100000">
                                          <p:val>
                                            <p:strVal val="#ppt_h"/>
                                          </p:val>
                                        </p:tav>
                                      </p:tavLst>
                                    </p:anim>
                                    <p:animEffect transition="in" filter="fade">
                                      <p:cBhvr>
                                        <p:cTn id="16" dur="2000"/>
                                        <p:tgtEl>
                                          <p:spTgt spid="171014">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3" presetClass="entr" presetSubtype="0" fill="hold" nodeType="clickEffect">
                                  <p:stCondLst>
                                    <p:cond delay="0"/>
                                  </p:stCondLst>
                                  <p:childTnLst>
                                    <p:set>
                                      <p:cBhvr>
                                        <p:cTn id="20" dur="1" fill="hold">
                                          <p:stCondLst>
                                            <p:cond delay="0"/>
                                          </p:stCondLst>
                                        </p:cTn>
                                        <p:tgtEl>
                                          <p:spTgt spid="171014">
                                            <p:txEl>
                                              <p:pRg st="2" end="2"/>
                                            </p:txEl>
                                          </p:spTgt>
                                        </p:tgtEl>
                                        <p:attrNameLst>
                                          <p:attrName>style.visibility</p:attrName>
                                        </p:attrNameLst>
                                      </p:cBhvr>
                                      <p:to>
                                        <p:strVal val="visible"/>
                                      </p:to>
                                    </p:set>
                                    <p:anim calcmode="lin" valueType="num">
                                      <p:cBhvr>
                                        <p:cTn id="21" dur="2000" fill="hold"/>
                                        <p:tgtEl>
                                          <p:spTgt spid="171014">
                                            <p:txEl>
                                              <p:pRg st="2" end="2"/>
                                            </p:txEl>
                                          </p:spTgt>
                                        </p:tgtEl>
                                        <p:attrNameLst>
                                          <p:attrName>ppt_w</p:attrName>
                                        </p:attrNameLst>
                                      </p:cBhvr>
                                      <p:tavLst>
                                        <p:tav tm="0">
                                          <p:val>
                                            <p:fltVal val="0"/>
                                          </p:val>
                                        </p:tav>
                                        <p:tav tm="100000">
                                          <p:val>
                                            <p:strVal val="#ppt_w"/>
                                          </p:val>
                                        </p:tav>
                                      </p:tavLst>
                                    </p:anim>
                                    <p:anim calcmode="lin" valueType="num">
                                      <p:cBhvr>
                                        <p:cTn id="22" dur="2000" fill="hold"/>
                                        <p:tgtEl>
                                          <p:spTgt spid="171014">
                                            <p:txEl>
                                              <p:pRg st="2" end="2"/>
                                            </p:txEl>
                                          </p:spTgt>
                                        </p:tgtEl>
                                        <p:attrNameLst>
                                          <p:attrName>ppt_h</p:attrName>
                                        </p:attrNameLst>
                                      </p:cBhvr>
                                      <p:tavLst>
                                        <p:tav tm="0">
                                          <p:val>
                                            <p:fltVal val="0"/>
                                          </p:val>
                                        </p:tav>
                                        <p:tav tm="100000">
                                          <p:val>
                                            <p:strVal val="#ppt_h"/>
                                          </p:val>
                                        </p:tav>
                                      </p:tavLst>
                                    </p:anim>
                                    <p:animEffect transition="in" filter="fade">
                                      <p:cBhvr>
                                        <p:cTn id="23" dur="2000"/>
                                        <p:tgtEl>
                                          <p:spTgt spid="1710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ext Box 3">
            <a:extLst>
              <a:ext uri="{FF2B5EF4-FFF2-40B4-BE49-F238E27FC236}">
                <a16:creationId xmlns:a16="http://schemas.microsoft.com/office/drawing/2014/main" id="{268D5848-0E0E-43C3-86D2-E0545739CB51}"/>
              </a:ext>
            </a:extLst>
          </p:cNvPr>
          <p:cNvSpPr txBox="1">
            <a:spLocks noChangeArrowheads="1"/>
          </p:cNvSpPr>
          <p:nvPr/>
        </p:nvSpPr>
        <p:spPr bwMode="auto">
          <a:xfrm>
            <a:off x="1828801" y="935039"/>
            <a:ext cx="184731" cy="4616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endParaRPr lang="en-US" altLang="en-US" dirty="0">
              <a:latin typeface="Arial" panose="020B0604020202020204" pitchFamily="34" charset="0"/>
              <a:ea typeface="ヒラギノ角ゴ Pro W3" charset="-128"/>
            </a:endParaRPr>
          </a:p>
        </p:txBody>
      </p:sp>
      <p:sp>
        <p:nvSpPr>
          <p:cNvPr id="4" name="Title 3">
            <a:extLst>
              <a:ext uri="{FF2B5EF4-FFF2-40B4-BE49-F238E27FC236}">
                <a16:creationId xmlns:a16="http://schemas.microsoft.com/office/drawing/2014/main" id="{1B09F211-5C89-47C7-9435-D2C77D6626E7}"/>
              </a:ext>
            </a:extLst>
          </p:cNvPr>
          <p:cNvSpPr>
            <a:spLocks noGrp="1"/>
          </p:cNvSpPr>
          <p:nvPr>
            <p:ph type="title"/>
          </p:nvPr>
        </p:nvSpPr>
        <p:spPr/>
        <p:txBody>
          <a:bodyPr/>
          <a:lstStyle/>
          <a:p>
            <a:r>
              <a:rPr lang="en-US" altLang="en-US" dirty="0">
                <a:latin typeface="Copperplate" charset="0"/>
                <a:ea typeface="ヒラギノ角ゴ Pro W3" charset="-128"/>
              </a:rPr>
              <a:t>What are blood diamonds?</a:t>
            </a:r>
            <a:br>
              <a:rPr lang="en-US" altLang="en-US" dirty="0">
                <a:latin typeface="Arial" panose="020B0604020202020204" pitchFamily="34" charset="0"/>
                <a:ea typeface="ヒラギノ角ゴ Pro W3" charset="-128"/>
              </a:rPr>
            </a:br>
            <a:endParaRPr lang="en-GB" dirty="0"/>
          </a:p>
        </p:txBody>
      </p:sp>
      <p:sp>
        <p:nvSpPr>
          <p:cNvPr id="7" name="Content Placeholder 6">
            <a:extLst>
              <a:ext uri="{FF2B5EF4-FFF2-40B4-BE49-F238E27FC236}">
                <a16:creationId xmlns:a16="http://schemas.microsoft.com/office/drawing/2014/main" id="{8D937F10-3DC9-4409-A97F-118889D66BC7}"/>
              </a:ext>
            </a:extLst>
          </p:cNvPr>
          <p:cNvSpPr>
            <a:spLocks noGrp="1"/>
          </p:cNvSpPr>
          <p:nvPr>
            <p:ph sz="half" idx="1"/>
          </p:nvPr>
        </p:nvSpPr>
        <p:spPr/>
        <p:txBody>
          <a:bodyPr>
            <a:normAutofit fontScale="92500" lnSpcReduction="10000"/>
          </a:bodyPr>
          <a:lstStyle/>
          <a:p>
            <a:r>
              <a:rPr lang="en-US" altLang="en-US" b="1" dirty="0">
                <a:latin typeface="Copperplate" charset="0"/>
                <a:ea typeface="ヒラギノ角ゴ Pro W3" charset="-128"/>
              </a:rPr>
              <a:t>Also called “Conflict Diamonds,” Blood diamonds are “diamonds that originate from areas controlled by forces or factions opposed to legitimate and internationally recognized governments and are used to fund military action in opposition to those governments, or in contravention of the decisions of the Security Council” United Nations General Assembly. December 1, 2001,</a:t>
            </a:r>
          </a:p>
          <a:p>
            <a:endParaRPr lang="en-US" altLang="en-US" b="1" dirty="0">
              <a:latin typeface="Copperplate" charset="0"/>
              <a:ea typeface="ヒラギノ角ゴ Pro W3" charset="-128"/>
            </a:endParaRPr>
          </a:p>
          <a:p>
            <a:pPr marL="0" indent="0">
              <a:buNone/>
            </a:pPr>
            <a:endParaRPr lang="en-GB" dirty="0"/>
          </a:p>
        </p:txBody>
      </p:sp>
      <p:pic>
        <p:nvPicPr>
          <p:cNvPr id="9" name="Content Placeholder 8">
            <a:extLst>
              <a:ext uri="{FF2B5EF4-FFF2-40B4-BE49-F238E27FC236}">
                <a16:creationId xmlns:a16="http://schemas.microsoft.com/office/drawing/2014/main" id="{9CF2383D-B519-48D3-9122-8A4A3DA9469A}"/>
              </a:ext>
            </a:extLst>
          </p:cNvPr>
          <p:cNvPicPr>
            <a:picLocks noGrp="1" noChangeAspect="1"/>
          </p:cNvPicPr>
          <p:nvPr>
            <p:ph sz="half" idx="2"/>
          </p:nvPr>
        </p:nvPicPr>
        <p:blipFill>
          <a:blip r:embed="rId3"/>
          <a:stretch>
            <a:fillRect/>
          </a:stretch>
        </p:blipFill>
        <p:spPr>
          <a:xfrm>
            <a:off x="6998055" y="2824664"/>
            <a:ext cx="3529890" cy="2353260"/>
          </a:xfrm>
          <a:prstGeom prst="rect">
            <a:avLst/>
          </a:prstGeom>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7" presetClass="entr" presetSubtype="0" fill="hold" grpId="0" nodeType="withEffect" nodePh="1">
                                  <p:stCondLst>
                                    <p:cond delay="1000"/>
                                  </p:stCondLst>
                                  <p:endCondLst>
                                    <p:cond evt="begin" delay="0">
                                      <p:tn val="5"/>
                                    </p:cond>
                                  </p:endCondLst>
                                  <p:childTnLst>
                                    <p:set>
                                      <p:cBhvr>
                                        <p:cTn id="6" dur="1" fill="hold">
                                          <p:stCondLst>
                                            <p:cond delay="0"/>
                                          </p:stCondLst>
                                        </p:cTn>
                                        <p:tgtEl>
                                          <p:spTgt spid="25603"/>
                                        </p:tgtEl>
                                        <p:attrNameLst>
                                          <p:attrName>style.visibility</p:attrName>
                                        </p:attrNameLst>
                                      </p:cBhvr>
                                      <p:to>
                                        <p:strVal val="visible"/>
                                      </p:to>
                                    </p:set>
                                    <p:anim calcmode="discrete" valueType="clr">
                                      <p:cBhvr override="childStyle">
                                        <p:cTn id="7" dur="1000"/>
                                        <p:tgtEl>
                                          <p:spTgt spid="25603"/>
                                        </p:tgtEl>
                                        <p:attrNameLst>
                                          <p:attrName>style.color</p:attrName>
                                        </p:attrNameLst>
                                      </p:cBhvr>
                                      <p:tavLst>
                                        <p:tav tm="0">
                                          <p:val>
                                            <p:clrVal>
                                              <a:schemeClr val="accent2"/>
                                            </p:clrVal>
                                          </p:val>
                                        </p:tav>
                                        <p:tav tm="50000">
                                          <p:val>
                                            <p:clrVal>
                                              <a:schemeClr val="hlink"/>
                                            </p:clrVal>
                                          </p:val>
                                        </p:tav>
                                      </p:tavLst>
                                    </p:anim>
                                    <p:anim calcmode="discrete" valueType="clr">
                                      <p:cBhvr>
                                        <p:cTn id="8" dur="1000"/>
                                        <p:tgtEl>
                                          <p:spTgt spid="25603"/>
                                        </p:tgtEl>
                                        <p:attrNameLst>
                                          <p:attrName>fillcolor</p:attrName>
                                        </p:attrNameLst>
                                      </p:cBhvr>
                                      <p:tavLst>
                                        <p:tav tm="0">
                                          <p:val>
                                            <p:clrVal>
                                              <a:schemeClr val="accent2"/>
                                            </p:clrVal>
                                          </p:val>
                                        </p:tav>
                                        <p:tav tm="50000">
                                          <p:val>
                                            <p:clrVal>
                                              <a:schemeClr val="hlink"/>
                                            </p:clrVal>
                                          </p:val>
                                        </p:tav>
                                      </p:tavLst>
                                    </p:anim>
                                    <p:set>
                                      <p:cBhvr>
                                        <p:cTn id="9" dur="1000"/>
                                        <p:tgtEl>
                                          <p:spTgt spid="2560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8" name="Picture 6" descr="Text&#10;&#10;Description automatically generated">
            <a:extLst>
              <a:ext uri="{FF2B5EF4-FFF2-40B4-BE49-F238E27FC236}">
                <a16:creationId xmlns:a16="http://schemas.microsoft.com/office/drawing/2014/main" id="{E6EA6E39-90FF-4AF7-98E8-EE393F2F3B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12" t="9091" r="22685"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794" name="Rectangle 2">
            <a:extLst>
              <a:ext uri="{FF2B5EF4-FFF2-40B4-BE49-F238E27FC236}">
                <a16:creationId xmlns:a16="http://schemas.microsoft.com/office/drawing/2014/main" id="{9EB1A9E0-BE3B-4902-BF3D-AF7A9F431CDF}"/>
              </a:ext>
            </a:extLst>
          </p:cNvPr>
          <p:cNvSpPr>
            <a:spLocks noGrp="1" noChangeArrowheads="1"/>
          </p:cNvSpPr>
          <p:nvPr>
            <p:ph type="title" idx="4294967295"/>
          </p:nvPr>
        </p:nvSpPr>
        <p:spPr>
          <a:xfrm>
            <a:off x="477981" y="1122363"/>
            <a:ext cx="4023360" cy="3204134"/>
          </a:xfrm>
        </p:spPr>
        <p:txBody>
          <a:bodyPr vert="horz" lIns="91440" tIns="45720" rIns="91440" bIns="45720" rtlCol="0" anchor="b">
            <a:normAutofit/>
          </a:bodyPr>
          <a:lstStyle/>
          <a:p>
            <a:r>
              <a:rPr lang="en-US" altLang="en-US" sz="3700"/>
              <a:t>“The people back home wouldn’t buy a ring if they knew it cost someone else their hand”</a:t>
            </a:r>
          </a:p>
        </p:txBody>
      </p:sp>
      <p:sp>
        <p:nvSpPr>
          <p:cNvPr id="79" name="Rectangle 7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1" name="Rectangle 8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D6A332B-34D0-4569-B8BF-4F064A0B3E5D}"/>
              </a:ext>
            </a:extLst>
          </p:cNvPr>
          <p:cNvSpPr>
            <a:spLocks noGrp="1" noChangeArrowheads="1"/>
          </p:cNvSpPr>
          <p:nvPr>
            <p:ph type="title"/>
          </p:nvPr>
        </p:nvSpPr>
        <p:spPr/>
        <p:txBody>
          <a:bodyPr/>
          <a:lstStyle/>
          <a:p>
            <a:r>
              <a:rPr lang="en-GB" altLang="en-US"/>
              <a:t>Blood diamonds</a:t>
            </a:r>
            <a:endParaRPr lang="en-US" altLang="en-US"/>
          </a:p>
        </p:txBody>
      </p:sp>
      <p:sp>
        <p:nvSpPr>
          <p:cNvPr id="48131" name="Rectangle 3">
            <a:extLst>
              <a:ext uri="{FF2B5EF4-FFF2-40B4-BE49-F238E27FC236}">
                <a16:creationId xmlns:a16="http://schemas.microsoft.com/office/drawing/2014/main" id="{1CCA874E-9286-4EA2-96AF-8593B760AD2C}"/>
              </a:ext>
            </a:extLst>
          </p:cNvPr>
          <p:cNvSpPr>
            <a:spLocks noGrp="1" noChangeArrowheads="1"/>
          </p:cNvSpPr>
          <p:nvPr>
            <p:ph idx="1"/>
          </p:nvPr>
        </p:nvSpPr>
        <p:spPr/>
        <p:txBody>
          <a:bodyPr/>
          <a:lstStyle/>
          <a:p>
            <a:r>
              <a:rPr lang="en-GB" altLang="en-US" dirty="0"/>
              <a:t>South Africa</a:t>
            </a:r>
          </a:p>
          <a:p>
            <a:r>
              <a:rPr lang="en-GB" altLang="en-US" dirty="0"/>
              <a:t>Roberts (2006)</a:t>
            </a:r>
          </a:p>
          <a:p>
            <a:r>
              <a:rPr lang="en-GB" altLang="en-US" dirty="0"/>
              <a:t>Diamonds mined – sitting in asbestos – give a lingering death to many</a:t>
            </a:r>
          </a:p>
          <a:p>
            <a:r>
              <a:rPr lang="en-GB" altLang="en-US" dirty="0"/>
              <a:t>TB (“consumption”)</a:t>
            </a:r>
          </a:p>
          <a:p>
            <a:r>
              <a:rPr lang="en-GB" altLang="en-US" dirty="0"/>
              <a:t>Silicosis – years of night sweats and chills, violent bloody coughing and spread of infection. </a:t>
            </a:r>
          </a:p>
          <a:p>
            <a:r>
              <a:rPr lang="en-GB" altLang="en-US" dirty="0"/>
              <a:t>Autopsies have revealed virtual sand beds in mineworkers’ lungs.</a:t>
            </a:r>
          </a:p>
          <a:p>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diamond(in)">
                                      <p:cBhvr>
                                        <p:cTn id="7" dur="2000"/>
                                        <p:tgtEl>
                                          <p:spTgt spid="481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nodeType="clickEffect">
                                  <p:stCondLst>
                                    <p:cond delay="0"/>
                                  </p:stCondLst>
                                  <p:childTnLst>
                                    <p:set>
                                      <p:cBhvr>
                                        <p:cTn id="11" dur="1" fill="hold">
                                          <p:stCondLst>
                                            <p:cond delay="0"/>
                                          </p:stCondLst>
                                        </p:cTn>
                                        <p:tgtEl>
                                          <p:spTgt spid="48131">
                                            <p:txEl>
                                              <p:pRg st="0" end="0"/>
                                            </p:txEl>
                                          </p:spTgt>
                                        </p:tgtEl>
                                        <p:attrNameLst>
                                          <p:attrName>style.visibility</p:attrName>
                                        </p:attrNameLst>
                                      </p:cBhvr>
                                      <p:to>
                                        <p:strVal val="visible"/>
                                      </p:to>
                                    </p:set>
                                    <p:anim calcmode="lin" valueType="num">
                                      <p:cBhvr additive="base">
                                        <p:cTn id="12" dur="1000" fill="hold"/>
                                        <p:tgtEl>
                                          <p:spTgt spid="48131">
                                            <p:txEl>
                                              <p:pRg st="0" end="0"/>
                                            </p:txEl>
                                          </p:spTgt>
                                        </p:tgtEl>
                                        <p:attrNameLst>
                                          <p:attrName>ppt_x</p:attrName>
                                        </p:attrNameLst>
                                      </p:cBhvr>
                                      <p:tavLst>
                                        <p:tav tm="0">
                                          <p:val>
                                            <p:strVal val="0-#ppt_w/2"/>
                                          </p:val>
                                        </p:tav>
                                        <p:tav tm="100000">
                                          <p:val>
                                            <p:strVal val="#ppt_x"/>
                                          </p:val>
                                        </p:tav>
                                      </p:tavLst>
                                    </p:anim>
                                    <p:anim calcmode="lin" valueType="num">
                                      <p:cBhvr additive="base">
                                        <p:cTn id="13" dur="1000" fill="hold"/>
                                        <p:tgtEl>
                                          <p:spTgt spid="48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48131">
                                            <p:txEl>
                                              <p:pRg st="1" end="1"/>
                                            </p:txEl>
                                          </p:spTgt>
                                        </p:tgtEl>
                                        <p:attrNameLst>
                                          <p:attrName>style.visibility</p:attrName>
                                        </p:attrNameLst>
                                      </p:cBhvr>
                                      <p:to>
                                        <p:strVal val="visible"/>
                                      </p:to>
                                    </p:set>
                                    <p:anim calcmode="lin" valueType="num">
                                      <p:cBhvr additive="base">
                                        <p:cTn id="18" dur="1000" fill="hold"/>
                                        <p:tgtEl>
                                          <p:spTgt spid="48131">
                                            <p:txEl>
                                              <p:pRg st="1" end="1"/>
                                            </p:txEl>
                                          </p:spTgt>
                                        </p:tgtEl>
                                        <p:attrNameLst>
                                          <p:attrName>ppt_x</p:attrName>
                                        </p:attrNameLst>
                                      </p:cBhvr>
                                      <p:tavLst>
                                        <p:tav tm="0">
                                          <p:val>
                                            <p:strVal val="0-#ppt_w/2"/>
                                          </p:val>
                                        </p:tav>
                                        <p:tav tm="100000">
                                          <p:val>
                                            <p:strVal val="#ppt_x"/>
                                          </p:val>
                                        </p:tav>
                                      </p:tavLst>
                                    </p:anim>
                                    <p:anim calcmode="lin" valueType="num">
                                      <p:cBhvr additive="base">
                                        <p:cTn id="19" dur="1000" fill="hold"/>
                                        <p:tgtEl>
                                          <p:spTgt spid="48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4" fill="hold" nodeType="clickEffect">
                                  <p:stCondLst>
                                    <p:cond delay="0"/>
                                  </p:stCondLst>
                                  <p:childTnLst>
                                    <p:set>
                                      <p:cBhvr>
                                        <p:cTn id="23" dur="1" fill="hold">
                                          <p:stCondLst>
                                            <p:cond delay="0"/>
                                          </p:stCondLst>
                                        </p:cTn>
                                        <p:tgtEl>
                                          <p:spTgt spid="48131">
                                            <p:txEl>
                                              <p:pRg st="2" end="2"/>
                                            </p:txEl>
                                          </p:spTgt>
                                        </p:tgtEl>
                                        <p:attrNameLst>
                                          <p:attrName>style.visibility</p:attrName>
                                        </p:attrNameLst>
                                      </p:cBhvr>
                                      <p:to>
                                        <p:strVal val="visible"/>
                                      </p:to>
                                    </p:set>
                                    <p:anim calcmode="lin" valueType="num">
                                      <p:cBhvr additive="base">
                                        <p:cTn id="24"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fill="hold" nodeType="clickEffect">
                                  <p:stCondLst>
                                    <p:cond delay="0"/>
                                  </p:stCondLst>
                                  <p:childTnLst>
                                    <p:set>
                                      <p:cBhvr>
                                        <p:cTn id="29" dur="1" fill="hold">
                                          <p:stCondLst>
                                            <p:cond delay="0"/>
                                          </p:stCondLst>
                                        </p:cTn>
                                        <p:tgtEl>
                                          <p:spTgt spid="48131">
                                            <p:txEl>
                                              <p:pRg st="3" end="3"/>
                                            </p:txEl>
                                          </p:spTgt>
                                        </p:tgtEl>
                                        <p:attrNameLst>
                                          <p:attrName>style.visibility</p:attrName>
                                        </p:attrNameLst>
                                      </p:cBhvr>
                                      <p:to>
                                        <p:strVal val="visible"/>
                                      </p:to>
                                    </p:set>
                                    <p:anim calcmode="lin" valueType="num">
                                      <p:cBhvr additive="base">
                                        <p:cTn id="30" dur="5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81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8" fill="hold" nodeType="clickEffect">
                                  <p:stCondLst>
                                    <p:cond delay="0"/>
                                  </p:stCondLst>
                                  <p:childTnLst>
                                    <p:set>
                                      <p:cBhvr>
                                        <p:cTn id="35" dur="1" fill="hold">
                                          <p:stCondLst>
                                            <p:cond delay="0"/>
                                          </p:stCondLst>
                                        </p:cTn>
                                        <p:tgtEl>
                                          <p:spTgt spid="48131">
                                            <p:txEl>
                                              <p:pRg st="4" end="4"/>
                                            </p:txEl>
                                          </p:spTgt>
                                        </p:tgtEl>
                                        <p:attrNameLst>
                                          <p:attrName>style.visibility</p:attrName>
                                        </p:attrNameLst>
                                      </p:cBhvr>
                                      <p:to>
                                        <p:strVal val="visible"/>
                                      </p:to>
                                    </p:set>
                                    <p:anim calcmode="lin" valueType="num">
                                      <p:cBhvr additive="base">
                                        <p:cTn id="36" dur="1000" fill="hold"/>
                                        <p:tgtEl>
                                          <p:spTgt spid="48131">
                                            <p:txEl>
                                              <p:pRg st="4" end="4"/>
                                            </p:txEl>
                                          </p:spTgt>
                                        </p:tgtEl>
                                        <p:attrNameLst>
                                          <p:attrName>ppt_x</p:attrName>
                                        </p:attrNameLst>
                                      </p:cBhvr>
                                      <p:tavLst>
                                        <p:tav tm="0">
                                          <p:val>
                                            <p:strVal val="0-#ppt_w/2"/>
                                          </p:val>
                                        </p:tav>
                                        <p:tav tm="100000">
                                          <p:val>
                                            <p:strVal val="#ppt_x"/>
                                          </p:val>
                                        </p:tav>
                                      </p:tavLst>
                                    </p:anim>
                                    <p:anim calcmode="lin" valueType="num">
                                      <p:cBhvr additive="base">
                                        <p:cTn id="37" dur="1000" fill="hold"/>
                                        <p:tgtEl>
                                          <p:spTgt spid="48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48131">
                                            <p:txEl>
                                              <p:pRg st="5" end="5"/>
                                            </p:txEl>
                                          </p:spTgt>
                                        </p:tgtEl>
                                        <p:attrNameLst>
                                          <p:attrName>style.visibility</p:attrName>
                                        </p:attrNameLst>
                                      </p:cBhvr>
                                      <p:to>
                                        <p:strVal val="visible"/>
                                      </p:to>
                                    </p:set>
                                    <p:anim calcmode="lin" valueType="num">
                                      <p:cBhvr additive="base">
                                        <p:cTn id="42" dur="1000" fill="hold"/>
                                        <p:tgtEl>
                                          <p:spTgt spid="48131">
                                            <p:txEl>
                                              <p:pRg st="5" end="5"/>
                                            </p:txEl>
                                          </p:spTgt>
                                        </p:tgtEl>
                                        <p:attrNameLst>
                                          <p:attrName>ppt_x</p:attrName>
                                        </p:attrNameLst>
                                      </p:cBhvr>
                                      <p:tavLst>
                                        <p:tav tm="0">
                                          <p:val>
                                            <p:strVal val="0-#ppt_w/2"/>
                                          </p:val>
                                        </p:tav>
                                        <p:tav tm="100000">
                                          <p:val>
                                            <p:strVal val="#ppt_x"/>
                                          </p:val>
                                        </p:tav>
                                      </p:tavLst>
                                    </p:anim>
                                    <p:anim calcmode="lin" valueType="num">
                                      <p:cBhvr additive="base">
                                        <p:cTn id="43" dur="1000" fill="hold"/>
                                        <p:tgtEl>
                                          <p:spTgt spid="481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Shape 12">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n old photo of a person&#10;&#10;Description automatically generated">
            <a:extLst>
              <a:ext uri="{FF2B5EF4-FFF2-40B4-BE49-F238E27FC236}">
                <a16:creationId xmlns:a16="http://schemas.microsoft.com/office/drawing/2014/main" id="{491E6B15-44A1-40F1-932A-11630323A06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92074" y="1176793"/>
            <a:ext cx="5350760" cy="4548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0740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9"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2226" name="Rectangle 2">
            <a:extLst>
              <a:ext uri="{FF2B5EF4-FFF2-40B4-BE49-F238E27FC236}">
                <a16:creationId xmlns:a16="http://schemas.microsoft.com/office/drawing/2014/main" id="{4FF4C866-85ED-4379-B16F-A8BC18315037}"/>
              </a:ext>
            </a:extLst>
          </p:cNvPr>
          <p:cNvSpPr>
            <a:spLocks noGrp="1" noChangeArrowheads="1"/>
          </p:cNvSpPr>
          <p:nvPr>
            <p:ph type="title"/>
          </p:nvPr>
        </p:nvSpPr>
        <p:spPr>
          <a:xfrm>
            <a:off x="1014141" y="1450655"/>
            <a:ext cx="3932030" cy="3956690"/>
          </a:xfrm>
        </p:spPr>
        <p:txBody>
          <a:bodyPr anchor="ctr">
            <a:normAutofit/>
          </a:bodyPr>
          <a:lstStyle/>
          <a:p>
            <a:r>
              <a:rPr lang="en-GB" altLang="en-US" sz="5000">
                <a:solidFill>
                  <a:schemeClr val="bg1"/>
                </a:solidFill>
              </a:rPr>
              <a:t>Sandy Murray / DeBeers (Koffiefontein)</a:t>
            </a:r>
            <a:endParaRPr lang="en-US" altLang="en-US" sz="5000">
              <a:solidFill>
                <a:schemeClr val="bg1"/>
              </a:solidFill>
            </a:endParaRPr>
          </a:p>
        </p:txBody>
      </p:sp>
      <p:cxnSp>
        <p:nvCxnSpPr>
          <p:cNvPr id="52230"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2227" name="Rectangle 3">
            <a:extLst>
              <a:ext uri="{FF2B5EF4-FFF2-40B4-BE49-F238E27FC236}">
                <a16:creationId xmlns:a16="http://schemas.microsoft.com/office/drawing/2014/main" id="{2D9A2BCD-2AA6-4B56-8C22-3DA20C0FE067}"/>
              </a:ext>
            </a:extLst>
          </p:cNvPr>
          <p:cNvSpPr>
            <a:spLocks noGrp="1" noChangeArrowheads="1"/>
          </p:cNvSpPr>
          <p:nvPr>
            <p:ph type="body" idx="1"/>
          </p:nvPr>
        </p:nvSpPr>
        <p:spPr>
          <a:xfrm>
            <a:off x="6096000" y="1108061"/>
            <a:ext cx="5008901" cy="4571972"/>
          </a:xfrm>
        </p:spPr>
        <p:txBody>
          <a:bodyPr anchor="ctr">
            <a:normAutofit/>
          </a:bodyPr>
          <a:lstStyle/>
          <a:p>
            <a:r>
              <a:rPr lang="en-GB" altLang="en-US" sz="2000">
                <a:solidFill>
                  <a:schemeClr val="bg1"/>
                </a:solidFill>
              </a:rPr>
              <a:t>DeBeers did not apparently employ qualified radiographers/</a:t>
            </a:r>
          </a:p>
          <a:p>
            <a:r>
              <a:rPr lang="en-GB" altLang="en-US" sz="2000">
                <a:solidFill>
                  <a:schemeClr val="bg1"/>
                </a:solidFill>
              </a:rPr>
              <a:t>DeBeers claims that TB among its workers are solely due to AIDS – opportunistic diseases.</a:t>
            </a:r>
          </a:p>
          <a:p>
            <a:r>
              <a:rPr lang="en-GB" altLang="en-US" sz="2000">
                <a:solidFill>
                  <a:schemeClr val="bg1"/>
                </a:solidFill>
              </a:rPr>
              <a:t>2004 – 1/3 of all South African mineworkers had active TB at the time of their death.</a:t>
            </a:r>
          </a:p>
          <a:p>
            <a:r>
              <a:rPr lang="en-GB" altLang="en-US" sz="2000">
                <a:solidFill>
                  <a:schemeClr val="bg1"/>
                </a:solidFill>
              </a:rPr>
              <a:t>According to one worker – “Perhaps DeBeers deliberately allows the dust to be thick to stop us from seeing the diamonds and being tempted to steal them.”</a:t>
            </a:r>
            <a:endParaRPr lang="en-US" altLang="en-US" sz="20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2227">
                                            <p:txEl>
                                              <p:pRg st="1" end="1"/>
                                            </p:txEl>
                                          </p:spTgt>
                                        </p:tgtEl>
                                        <p:attrNameLst>
                                          <p:attrName>style.visibility</p:attrName>
                                        </p:attrNameLst>
                                      </p:cBhvr>
                                      <p:to>
                                        <p:strVal val="visible"/>
                                      </p:to>
                                    </p:set>
                                    <p:anim calcmode="lin" valueType="num">
                                      <p:cBhvr additive="base">
                                        <p:cTn id="7" dur="1000" fill="hold"/>
                                        <p:tgtEl>
                                          <p:spTgt spid="52227">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22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2227">
                                            <p:txEl>
                                              <p:pRg st="0" end="0"/>
                                            </p:txEl>
                                          </p:spTgt>
                                        </p:tgtEl>
                                        <p:attrNameLst>
                                          <p:attrName>style.visibility</p:attrName>
                                        </p:attrNameLst>
                                      </p:cBhvr>
                                      <p:to>
                                        <p:strVal val="visible"/>
                                      </p:to>
                                    </p:set>
                                    <p:anim calcmode="lin" valueType="num">
                                      <p:cBhvr additive="base">
                                        <p:cTn id="13" dur="1000" fill="hold"/>
                                        <p:tgtEl>
                                          <p:spTgt spid="5222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222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52227">
                                            <p:txEl>
                                              <p:pRg st="2" end="2"/>
                                            </p:txEl>
                                          </p:spTgt>
                                        </p:tgtEl>
                                        <p:attrNameLst>
                                          <p:attrName>style.visibility</p:attrName>
                                        </p:attrNameLst>
                                      </p:cBhvr>
                                      <p:to>
                                        <p:strVal val="visible"/>
                                      </p:to>
                                    </p:set>
                                    <p:anim calcmode="lin" valueType="num">
                                      <p:cBhvr additive="base">
                                        <p:cTn id="19" dur="1000" fill="hold"/>
                                        <p:tgtEl>
                                          <p:spTgt spid="5222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222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52227">
                                            <p:txEl>
                                              <p:pRg st="3" end="3"/>
                                            </p:txEl>
                                          </p:spTgt>
                                        </p:tgtEl>
                                        <p:attrNameLst>
                                          <p:attrName>style.visibility</p:attrName>
                                        </p:attrNameLst>
                                      </p:cBhvr>
                                      <p:to>
                                        <p:strVal val="visible"/>
                                      </p:to>
                                    </p:set>
                                    <p:anim calcmode="lin" valueType="num">
                                      <p:cBhvr additive="base">
                                        <p:cTn id="25" dur="500" fill="hold"/>
                                        <p:tgtEl>
                                          <p:spTgt spid="5222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222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a:extLst>
              <a:ext uri="{FF2B5EF4-FFF2-40B4-BE49-F238E27FC236}">
                <a16:creationId xmlns:a16="http://schemas.microsoft.com/office/drawing/2014/main" id="{D12AD28F-602B-417B-9D2C-62D7D682FC95}"/>
              </a:ext>
            </a:extLst>
          </p:cNvPr>
          <p:cNvSpPr>
            <a:spLocks noGrp="1" noChangeArrowheads="1"/>
          </p:cNvSpPr>
          <p:nvPr>
            <p:ph type="title"/>
          </p:nvPr>
        </p:nvSpPr>
        <p:spPr/>
        <p:txBody>
          <a:bodyPr/>
          <a:lstStyle/>
          <a:p>
            <a:r>
              <a:rPr lang="en-US" altLang="en-US" dirty="0"/>
              <a:t>Sierra Leone</a:t>
            </a:r>
          </a:p>
        </p:txBody>
      </p:sp>
      <p:pic>
        <p:nvPicPr>
          <p:cNvPr id="53255" name="Picture 7">
            <a:extLst>
              <a:ext uri="{FF2B5EF4-FFF2-40B4-BE49-F238E27FC236}">
                <a16:creationId xmlns:a16="http://schemas.microsoft.com/office/drawing/2014/main" id="{63E2583E-6F6D-45F1-A056-176024BEDF1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928231" y="1825625"/>
            <a:ext cx="5001537" cy="4351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3253" name="Rectangle 5">
            <a:extLst>
              <a:ext uri="{FF2B5EF4-FFF2-40B4-BE49-F238E27FC236}">
                <a16:creationId xmlns:a16="http://schemas.microsoft.com/office/drawing/2014/main" id="{168835FD-49BB-4467-9D44-2C2BF546FEE8}"/>
              </a:ext>
            </a:extLst>
          </p:cNvPr>
          <p:cNvSpPr>
            <a:spLocks noGrp="1" noChangeArrowheads="1"/>
          </p:cNvSpPr>
          <p:nvPr>
            <p:ph sz="half" idx="2"/>
          </p:nvPr>
        </p:nvSpPr>
        <p:spPr/>
        <p:txBody>
          <a:bodyPr/>
          <a:lstStyle/>
          <a:p>
            <a:r>
              <a:rPr lang="en-GB" altLang="en-US" sz="2400" dirty="0"/>
              <a:t>50,000 people died and 20,000 men, women, and children lost limbs to the machetes of the Revolutionary United Front (RUF) rebels. In some instances the rebels resorted to amputating lips, noses, ears and feet.</a:t>
            </a:r>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53255"/>
                                        </p:tgtEl>
                                        <p:attrNameLst>
                                          <p:attrName>style.visibility</p:attrName>
                                        </p:attrNameLst>
                                      </p:cBhvr>
                                      <p:to>
                                        <p:strVal val="visible"/>
                                      </p:to>
                                    </p:set>
                                    <p:animEffect transition="in" filter="diamond(in)">
                                      <p:cBhvr>
                                        <p:cTn id="7" dur="2000"/>
                                        <p:tgtEl>
                                          <p:spTgt spid="5325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53253">
                                            <p:txEl>
                                              <p:pRg st="0" end="0"/>
                                            </p:txEl>
                                          </p:spTgt>
                                        </p:tgtEl>
                                        <p:attrNameLst>
                                          <p:attrName>style.visibility</p:attrName>
                                        </p:attrNameLst>
                                      </p:cBhvr>
                                      <p:to>
                                        <p:strVal val="visible"/>
                                      </p:to>
                                    </p:set>
                                    <p:animEffect transition="in" filter="diamond(in)">
                                      <p:cBhvr>
                                        <p:cTn id="12" dur="2000"/>
                                        <p:tgtEl>
                                          <p:spTgt spid="5325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55BA2AA-5DCE-42AA-B059-44BE988DAA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290" y="1674055"/>
            <a:ext cx="8271578" cy="457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39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amond(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4">
            <a:extLst>
              <a:ext uri="{FF2B5EF4-FFF2-40B4-BE49-F238E27FC236}">
                <a16:creationId xmlns:a16="http://schemas.microsoft.com/office/drawing/2014/main" id="{EDBD72C1-B40B-4DB9-8FA9-DF857D00DF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523" b="2264"/>
          <a:stretch/>
        </p:blipFill>
        <p:spPr>
          <a:xfrm>
            <a:off x="20" y="1282"/>
            <a:ext cx="12191980" cy="6856718"/>
          </a:xfrm>
          <a:prstGeom prst="rect">
            <a:avLst/>
          </a:prstGeom>
        </p:spPr>
      </p:pic>
    </p:spTree>
    <p:extLst>
      <p:ext uri="{BB962C8B-B14F-4D97-AF65-F5344CB8AC3E}">
        <p14:creationId xmlns:p14="http://schemas.microsoft.com/office/powerpoint/2010/main" val="2280048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a:extLst>
              <a:ext uri="{FF2B5EF4-FFF2-40B4-BE49-F238E27FC236}">
                <a16:creationId xmlns:a16="http://schemas.microsoft.com/office/drawing/2014/main" id="{0618A692-BB6B-4BAB-B494-A69C24808B18}"/>
              </a:ext>
            </a:extLst>
          </p:cNvPr>
          <p:cNvPicPr>
            <a:picLocks noGrp="1" noChangeAspect="1"/>
          </p:cNvPicPr>
          <p:nvPr>
            <p:ph sz="half" idx="2"/>
          </p:nvPr>
        </p:nvPicPr>
        <p:blipFill rotWithShape="1">
          <a:blip r:embed="rId2"/>
          <a:srcRect l="9091" t="15918" b="12340"/>
          <a:stretch/>
        </p:blipFill>
        <p:spPr>
          <a:xfrm>
            <a:off x="20" y="10"/>
            <a:ext cx="8668492" cy="6857990"/>
          </a:xfrm>
          <a:prstGeom prst="rect">
            <a:avLst/>
          </a:prstGeom>
        </p:spPr>
      </p:pic>
      <p:sp>
        <p:nvSpPr>
          <p:cNvPr id="74" name="Rectangle 73">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2210" name="Rectangle 2">
            <a:extLst>
              <a:ext uri="{FF2B5EF4-FFF2-40B4-BE49-F238E27FC236}">
                <a16:creationId xmlns:a16="http://schemas.microsoft.com/office/drawing/2014/main" id="{A80A67C0-4E21-41DC-8462-B24CCABE1E3E}"/>
              </a:ext>
            </a:extLst>
          </p:cNvPr>
          <p:cNvSpPr>
            <a:spLocks noGrp="1" noChangeArrowheads="1"/>
          </p:cNvSpPr>
          <p:nvPr>
            <p:ph type="title"/>
          </p:nvPr>
        </p:nvSpPr>
        <p:spPr>
          <a:xfrm>
            <a:off x="8395868" y="1161288"/>
            <a:ext cx="3438144" cy="1124712"/>
          </a:xfrm>
        </p:spPr>
        <p:txBody>
          <a:bodyPr vert="horz" lIns="91440" tIns="45720" rIns="91440" bIns="45720" rtlCol="0" anchor="b">
            <a:normAutofit/>
          </a:bodyPr>
          <a:lstStyle/>
          <a:p>
            <a:r>
              <a:rPr lang="en-US" altLang="en-US" sz="2800"/>
              <a:t>Easily Exploitable Resource</a:t>
            </a:r>
          </a:p>
        </p:txBody>
      </p:sp>
      <p:sp>
        <p:nvSpPr>
          <p:cNvPr id="76" name="Rectangle 7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2211" name="Rectangle 3">
            <a:extLst>
              <a:ext uri="{FF2B5EF4-FFF2-40B4-BE49-F238E27FC236}">
                <a16:creationId xmlns:a16="http://schemas.microsoft.com/office/drawing/2014/main" id="{A5BA7237-310F-4CF7-B3F1-D14C01BBCF5D}"/>
              </a:ext>
            </a:extLst>
          </p:cNvPr>
          <p:cNvSpPr>
            <a:spLocks noGrp="1" noChangeArrowheads="1"/>
          </p:cNvSpPr>
          <p:nvPr>
            <p:ph sz="half" idx="1"/>
          </p:nvPr>
        </p:nvSpPr>
        <p:spPr>
          <a:xfrm>
            <a:off x="8395868" y="2718054"/>
            <a:ext cx="3438906" cy="3207258"/>
          </a:xfrm>
        </p:spPr>
        <p:txBody>
          <a:bodyPr vert="horz" lIns="91440" tIns="45720" rIns="91440" bIns="45720" rtlCol="0" anchor="t">
            <a:normAutofit/>
          </a:bodyPr>
          <a:lstStyle/>
          <a:p>
            <a:endParaRPr lang="en-US" altLang="en-US" sz="1400" dirty="0"/>
          </a:p>
          <a:p>
            <a:r>
              <a:rPr lang="en-US" altLang="en-US" sz="1400" dirty="0"/>
              <a:t>In areas such as Sierra Leone where alluvial, or river, mining allows easy access to quality rough diamonds, this artificially high price has encouraged rebels to take control of diamond mining areas in hopes of making a quick and substantial profit. </a:t>
            </a:r>
          </a:p>
          <a:p>
            <a:r>
              <a:rPr lang="en-US" altLang="en-US" sz="1400" dirty="0"/>
              <a:t>Rebel groups such as the RUF (the Revolutionary United Front), force civilians to mine for diamonds. </a:t>
            </a:r>
          </a:p>
        </p:txBody>
      </p:sp>
    </p:spTree>
  </p:cSld>
  <p:clrMapOvr>
    <a:overrideClrMapping bg1="dk1" tx1="lt1" bg2="dk2" tx2="lt2" accent1="accent1" accent2="accent2" accent3="accent3" accent4="accent4" accent5="accent5" accent6="accent6" hlink="hlink" folHlink="folHlink"/>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4260" name="Picture 3">
            <a:extLst>
              <a:ext uri="{FF2B5EF4-FFF2-40B4-BE49-F238E27FC236}">
                <a16:creationId xmlns:a16="http://schemas.microsoft.com/office/drawing/2014/main" id="{405E844E-EE66-4F07-BF66-E1A444EA6660}"/>
              </a:ext>
            </a:extLst>
          </p:cNvPr>
          <p:cNvPicPr>
            <a:picLocks noChangeArrowheads="1"/>
          </p:cNvPicPr>
          <p:nvPr/>
        </p:nvPicPr>
        <p:blipFill rotWithShape="1">
          <a:blip r:embed="rId2">
            <a:extLst>
              <a:ext uri="{28A0092B-C50C-407E-A947-70E740481C1C}">
                <a14:useLocalDpi xmlns:a14="http://schemas.microsoft.com/office/drawing/2010/main" val="0"/>
              </a:ext>
            </a:extLst>
          </a:blip>
          <a:srcRect l="11125" t="6250"/>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 name="Rectangle 77">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5" name="Rectangle 1">
            <a:extLst>
              <a:ext uri="{FF2B5EF4-FFF2-40B4-BE49-F238E27FC236}">
                <a16:creationId xmlns:a16="http://schemas.microsoft.com/office/drawing/2014/main" id="{1B265CC7-4BE7-4104-AA47-7F74D80C7BEF}"/>
              </a:ext>
            </a:extLst>
          </p:cNvPr>
          <p:cNvSpPr>
            <a:spLocks noGrp="1" noChangeArrowheads="1"/>
          </p:cNvSpPr>
          <p:nvPr>
            <p:ph type="title"/>
          </p:nvPr>
        </p:nvSpPr>
        <p:spPr>
          <a:xfrm>
            <a:off x="8395868" y="1161288"/>
            <a:ext cx="3438144" cy="1124712"/>
          </a:xfrm>
        </p:spPr>
        <p:txBody>
          <a:bodyPr anchor="b">
            <a:normAutofit/>
          </a:bodyPr>
          <a:lstStyle/>
          <a:p>
            <a:pPr eaLnBrk="1" hangingPunct="1">
              <a:defRPr/>
            </a:pPr>
            <a:r>
              <a:rPr lang="en-US" sz="2800">
                <a:effectLst>
                  <a:outerShdw blurRad="38100" dist="38100" dir="2700000" algn="tl">
                    <a:srgbClr val="FFFFFF"/>
                  </a:outerShdw>
                </a:effectLst>
              </a:rPr>
              <a:t>Blood</a:t>
            </a:r>
            <a:r>
              <a:rPr lang="en-US" sz="2800">
                <a:effectLst>
                  <a:outerShdw blurRad="38100" dist="38100" dir="2700000" algn="tl">
                    <a:srgbClr val="808080"/>
                  </a:outerShdw>
                </a:effectLst>
              </a:rPr>
              <a:t> Diamonds</a:t>
            </a:r>
          </a:p>
        </p:txBody>
      </p:sp>
      <p:sp>
        <p:nvSpPr>
          <p:cNvPr id="80" name="Rectangle 7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 name="Rectangle 8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a:extLst>
              <a:ext uri="{FF2B5EF4-FFF2-40B4-BE49-F238E27FC236}">
                <a16:creationId xmlns:a16="http://schemas.microsoft.com/office/drawing/2014/main" id="{72658198-F1B3-41B2-B2C2-BB8C28B5F83B}"/>
              </a:ext>
            </a:extLst>
          </p:cNvPr>
          <p:cNvSpPr>
            <a:spLocks noGrp="1" noChangeArrowheads="1"/>
          </p:cNvSpPr>
          <p:nvPr>
            <p:ph type="body" idx="1"/>
          </p:nvPr>
        </p:nvSpPr>
        <p:spPr>
          <a:xfrm>
            <a:off x="8395868" y="2718054"/>
            <a:ext cx="3438906" cy="3207258"/>
          </a:xfrm>
        </p:spPr>
        <p:txBody>
          <a:bodyPr anchor="t">
            <a:normAutofit/>
          </a:bodyPr>
          <a:lstStyle/>
          <a:p>
            <a:pPr marL="285725" indent="-285725">
              <a:spcBef>
                <a:spcPts val="1687"/>
              </a:spcBef>
              <a:buBlip>
                <a:blip r:embed="rId3"/>
              </a:buBlip>
              <a:defRPr/>
            </a:pPr>
            <a:r>
              <a:rPr lang="en-US" sz="1700">
                <a:effectLst>
                  <a:outerShdw blurRad="38100" dist="38100" dir="2700000" algn="tl">
                    <a:srgbClr val="808080"/>
                  </a:outerShdw>
                </a:effectLst>
              </a:rPr>
              <a:t>In the late 1990’s the R.U.F started distributing illicit diamonds from Sierra Leone to the rest of the world</a:t>
            </a:r>
          </a:p>
        </p:txBody>
      </p:sp>
      <p:sp>
        <p:nvSpPr>
          <p:cNvPr id="2" name="Rectangle 4">
            <a:extLst>
              <a:ext uri="{FF2B5EF4-FFF2-40B4-BE49-F238E27FC236}">
                <a16:creationId xmlns:a16="http://schemas.microsoft.com/office/drawing/2014/main" id="{5FAAC041-0268-4832-A533-94FBED45FCBD}"/>
              </a:ext>
            </a:extLst>
          </p:cNvPr>
          <p:cNvSpPr>
            <a:spLocks/>
          </p:cNvSpPr>
          <p:nvPr/>
        </p:nvSpPr>
        <p:spPr bwMode="auto">
          <a:xfrm>
            <a:off x="4721226" y="5911851"/>
            <a:ext cx="5535613" cy="455613"/>
          </a:xfrm>
          <a:prstGeom prst="rect">
            <a:avLst/>
          </a:prstGeom>
          <a:noFill/>
          <a:ln w="9525" cap="flat">
            <a:noFill/>
            <a:miter lim="800000"/>
            <a:headEnd type="none" w="med" len="med"/>
            <a:tailEnd type="none" w="med" len="med"/>
          </a:ln>
        </p:spPr>
        <p:txBody>
          <a:bodyPr lIns="0" tIns="0" rIns="28572" bIns="0"/>
          <a:lstStyle/>
          <a:p>
            <a:pPr marL="27903">
              <a:spcAft>
                <a:spcPts val="600"/>
              </a:spcAft>
              <a:defRPr/>
            </a:pPr>
            <a:r>
              <a:rPr lang="en-US" sz="1300" u="sng">
                <a:effectLst>
                  <a:outerShdw blurRad="38100" dist="38100" dir="2700000" algn="tl">
                    <a:srgbClr val="808080"/>
                  </a:outerShdw>
                </a:effectLst>
                <a:ea typeface="Helvetica Neue Light" charset="0"/>
                <a:cs typeface="Helvetica Neue Light" charset="0"/>
                <a:hlinkClick r:id="rId4"/>
              </a:rPr>
              <a:t>http://www.amnesty.org.hk/UserFiles/Image/abc/conflict_diamond/8990_web.jpg</a:t>
            </a:r>
            <a:endParaRPr lang="en-US" sz="1300" u="sng">
              <a:effectLst>
                <a:outerShdw blurRad="38100" dist="38100" dir="2700000" algn="tl">
                  <a:srgbClr val="808080"/>
                </a:outerShdw>
              </a:effectLst>
              <a:ea typeface="Helvetica Neue Light" charset="0"/>
              <a:cs typeface="Helvetica Neue Light" charset="0"/>
            </a:endParaRPr>
          </a:p>
        </p:txBody>
      </p:sp>
      <p:sp>
        <p:nvSpPr>
          <p:cNvPr id="6149" name="Rectangle 5">
            <a:extLst>
              <a:ext uri="{FF2B5EF4-FFF2-40B4-BE49-F238E27FC236}">
                <a16:creationId xmlns:a16="http://schemas.microsoft.com/office/drawing/2014/main" id="{C85158A6-38F6-4ADE-9841-3B2E2D3C31E1}"/>
              </a:ext>
            </a:extLst>
          </p:cNvPr>
          <p:cNvSpPr>
            <a:spLocks/>
          </p:cNvSpPr>
          <p:nvPr/>
        </p:nvSpPr>
        <p:spPr bwMode="auto">
          <a:xfrm>
            <a:off x="1703389" y="5419726"/>
            <a:ext cx="2847975" cy="1438275"/>
          </a:xfrm>
          <a:prstGeom prst="rect">
            <a:avLst/>
          </a:prstGeom>
          <a:noFill/>
          <a:ln w="12700" cap="flat">
            <a:noFill/>
            <a:miter lim="800000"/>
            <a:headEnd type="none" w="med" len="med"/>
            <a:tailEnd type="none" w="med" len="med"/>
          </a:ln>
        </p:spPr>
        <p:txBody>
          <a:bodyPr lIns="0" tIns="0" rIns="0" bIns="0"/>
          <a:lstStyle/>
          <a:p>
            <a:pPr marL="285725" indent="-285725">
              <a:spcBef>
                <a:spcPts val="1687"/>
              </a:spcBef>
              <a:buClr>
                <a:srgbClr val="FFFFFF"/>
              </a:buClr>
              <a:buSzPct val="46000"/>
              <a:buFont typeface="Helvetica Neue Light" charset="0"/>
              <a:buChar char="•"/>
              <a:defRPr/>
            </a:pPr>
            <a:r>
              <a:rPr lang="en-US" sz="1300" i="1" dirty="0" err="1">
                <a:effectLst>
                  <a:outerShdw blurRad="38100" dist="38100" dir="2700000" algn="tl">
                    <a:srgbClr val="808080"/>
                  </a:outerShdw>
                </a:effectLst>
                <a:ea typeface="Helvetica Neue Light" charset="0"/>
                <a:cs typeface="Helvetica Neue Light" charset="0"/>
              </a:rPr>
              <a:t>Campino</a:t>
            </a:r>
            <a:r>
              <a:rPr lang="en-US" sz="1300" i="1" dirty="0">
                <a:effectLst>
                  <a:outerShdw blurRad="38100" dist="38100" dir="2700000" algn="tl">
                    <a:srgbClr val="808080"/>
                  </a:outerShdw>
                </a:effectLst>
                <a:ea typeface="Helvetica Neue Light" charset="0"/>
                <a:cs typeface="Helvetica Neue Light" charset="0"/>
              </a:rPr>
              <a:t>, Anna F. "CONFLICT DIAMONDS."</a:t>
            </a:r>
            <a:r>
              <a:rPr lang="en-US" sz="1300" dirty="0">
                <a:effectLst>
                  <a:outerShdw blurRad="38100" dist="38100" dir="2700000" algn="tl">
                    <a:srgbClr val="808080"/>
                  </a:outerShdw>
                </a:effectLst>
                <a:ea typeface="Helvetica Neue Light" charset="0"/>
                <a:cs typeface="Helvetica Neue Light" charset="0"/>
              </a:rPr>
              <a:t> Sanctions and War</a:t>
            </a:r>
            <a:r>
              <a:rPr lang="en-US" sz="1300" i="1" dirty="0">
                <a:effectLst>
                  <a:outerShdw blurRad="38100" dist="38100" dir="2700000" algn="tl">
                    <a:srgbClr val="808080"/>
                  </a:outerShdw>
                </a:effectLst>
                <a:ea typeface="Helvetica Neue Light" charset="0"/>
                <a:cs typeface="Helvetica Neue Light" charset="0"/>
              </a:rPr>
              <a:t>. United Nations Department of Public Information, 21 Mar. 2001. Web. 9 Nov. 2009. &lt;</a:t>
            </a:r>
            <a:r>
              <a:rPr lang="en-US" sz="1300" i="1" u="sng" dirty="0">
                <a:solidFill>
                  <a:srgbClr val="009999"/>
                </a:solidFill>
                <a:effectLst>
                  <a:outerShdw blurRad="38100" dist="38100" dir="2700000" algn="tl">
                    <a:srgbClr val="FFFFFF"/>
                  </a:outerShdw>
                </a:effectLst>
                <a:ea typeface="Helvetica Neue Light" charset="0"/>
                <a:cs typeface="Helvetica Neue Light" charset="0"/>
                <a:hlinkClick r:id="rId5"/>
              </a:rPr>
              <a:t>http://www.un.org/peace/africa/Diamond.html</a:t>
            </a:r>
            <a:r>
              <a:rPr lang="en-US" sz="1300" i="1" dirty="0">
                <a:effectLst>
                  <a:outerShdw blurRad="38100" dist="38100" dir="2700000" algn="tl">
                    <a:srgbClr val="808080"/>
                  </a:outerShdw>
                </a:effectLst>
                <a:ea typeface="Helvetica Neue Light" charset="0"/>
                <a:cs typeface="Helvetica Neue Light" charset="0"/>
              </a:rPr>
              <a:t>&gt;.</a:t>
            </a: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26306" name="Rectangle 2">
            <a:extLst>
              <a:ext uri="{FF2B5EF4-FFF2-40B4-BE49-F238E27FC236}">
                <a16:creationId xmlns:a16="http://schemas.microsoft.com/office/drawing/2014/main" id="{18BB2E6D-ABF0-476A-8E06-8147E1F7EE0D}"/>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US" altLang="en-US" sz="6800">
                <a:solidFill>
                  <a:schemeClr val="bg1"/>
                </a:solidFill>
              </a:rPr>
              <a:t>Diamonds Fund Conflicts</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26307" name="Rectangle 3">
            <a:extLst>
              <a:ext uri="{FF2B5EF4-FFF2-40B4-BE49-F238E27FC236}">
                <a16:creationId xmlns:a16="http://schemas.microsoft.com/office/drawing/2014/main" id="{9D81AED0-FEBC-4566-9755-6B14D45A9978}"/>
              </a:ext>
            </a:extLst>
          </p:cNvPr>
          <p:cNvSpPr>
            <a:spLocks noGrp="1" noChangeArrowheads="1"/>
          </p:cNvSpPr>
          <p:nvPr>
            <p:ph type="body" idx="1"/>
          </p:nvPr>
        </p:nvSpPr>
        <p:spPr>
          <a:xfrm>
            <a:off x="6096000" y="1108061"/>
            <a:ext cx="5008901" cy="4571972"/>
          </a:xfrm>
        </p:spPr>
        <p:txBody>
          <a:bodyPr anchor="ctr">
            <a:normAutofit/>
          </a:bodyPr>
          <a:lstStyle/>
          <a:p>
            <a:pPr eaLnBrk="1" hangingPunct="1"/>
            <a:r>
              <a:rPr lang="en-US" altLang="en-US" sz="2000" dirty="0">
                <a:solidFill>
                  <a:schemeClr val="bg1"/>
                </a:solidFill>
              </a:rPr>
              <a:t>Rebel groups use the profits from the sale of diamonds, upwards of $300 million a year, to buy more small arms and supplies so that they can sustain their military endeavors.  </a:t>
            </a:r>
          </a:p>
          <a:p>
            <a:pPr eaLnBrk="1" hangingPunct="1"/>
            <a:r>
              <a:rPr lang="en-US" altLang="en-US" sz="2000" dirty="0">
                <a:solidFill>
                  <a:schemeClr val="bg1"/>
                </a:solidFill>
              </a:rPr>
              <a:t>In the past decade, over 6 million people from Sierra Leone, Angola, Liberia, and the Democratic Republic of the Congo have become refugees after being forced from their homes by diamond fueled conflict.</a:t>
            </a:r>
          </a:p>
          <a:p>
            <a:pPr eaLnBrk="1" hangingPunct="1"/>
            <a:r>
              <a:rPr lang="en-US" altLang="en-US" sz="2000" dirty="0">
                <a:solidFill>
                  <a:schemeClr val="bg1"/>
                </a:solidFill>
              </a:rPr>
              <a:t>Millions more have died in diamond related conflicts over the past decade.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1429" name="Picture 231428">
            <a:extLst>
              <a:ext uri="{FF2B5EF4-FFF2-40B4-BE49-F238E27FC236}">
                <a16:creationId xmlns:a16="http://schemas.microsoft.com/office/drawing/2014/main" id="{09E313FC-EDB0-4B81-B97E-35BE72CBE23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75" name="Rectangle 7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1426" name="Title 3">
            <a:extLst>
              <a:ext uri="{FF2B5EF4-FFF2-40B4-BE49-F238E27FC236}">
                <a16:creationId xmlns:a16="http://schemas.microsoft.com/office/drawing/2014/main" id="{3FDDF6D4-F529-4BC0-A89F-ACEE7A6A7BB4}"/>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altLang="en-US" sz="5200">
                <a:solidFill>
                  <a:srgbClr val="FFFFFF"/>
                </a:solidFill>
              </a:rPr>
              <a:t>Effects of Blood Diamond Trade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2314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231429"/>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a:extLst>
              <a:ext uri="{FF2B5EF4-FFF2-40B4-BE49-F238E27FC236}">
                <a16:creationId xmlns:a16="http://schemas.microsoft.com/office/drawing/2014/main" id="{8D5C97D6-8F4D-4926-B9E6-87DD5F9DF381}"/>
              </a:ext>
            </a:extLst>
          </p:cNvPr>
          <p:cNvSpPr>
            <a:spLocks noGrp="1" noChangeArrowheads="1"/>
          </p:cNvSpPr>
          <p:nvPr>
            <p:ph type="title"/>
          </p:nvPr>
        </p:nvSpPr>
        <p:spPr>
          <a:xfrm>
            <a:off x="1981200" y="0"/>
            <a:ext cx="8229600" cy="838200"/>
          </a:xfrm>
        </p:spPr>
        <p:txBody>
          <a:bodyPr/>
          <a:lstStyle/>
          <a:p>
            <a:pPr eaLnBrk="1" hangingPunct="1">
              <a:defRPr/>
            </a:pPr>
            <a:r>
              <a:rPr lang="en-CA"/>
              <a:t>“Blood Diamonds”</a:t>
            </a:r>
            <a:endParaRPr lang="en-US"/>
          </a:p>
        </p:txBody>
      </p:sp>
      <p:sp>
        <p:nvSpPr>
          <p:cNvPr id="138244" name="Rectangle 4">
            <a:extLst>
              <a:ext uri="{FF2B5EF4-FFF2-40B4-BE49-F238E27FC236}">
                <a16:creationId xmlns:a16="http://schemas.microsoft.com/office/drawing/2014/main" id="{75C144E3-31D4-425E-ACA0-D6B4E855B106}"/>
              </a:ext>
            </a:extLst>
          </p:cNvPr>
          <p:cNvSpPr>
            <a:spLocks noGrp="1" noChangeArrowheads="1"/>
          </p:cNvSpPr>
          <p:nvPr>
            <p:ph type="body" sz="half" idx="1"/>
          </p:nvPr>
        </p:nvSpPr>
        <p:spPr>
          <a:xfrm>
            <a:off x="1905000" y="1143000"/>
            <a:ext cx="3200400" cy="4953000"/>
          </a:xfrm>
        </p:spPr>
        <p:txBody>
          <a:bodyPr/>
          <a:lstStyle/>
          <a:p>
            <a:pPr eaLnBrk="1" hangingPunct="1">
              <a:defRPr/>
            </a:pPr>
            <a:r>
              <a:rPr lang="en-CA"/>
              <a:t>Africans who oppose the rebel groups are often slaughtered.</a:t>
            </a:r>
          </a:p>
          <a:p>
            <a:pPr eaLnBrk="1" hangingPunct="1">
              <a:defRPr/>
            </a:pPr>
            <a:r>
              <a:rPr lang="en-CA"/>
              <a:t>Those who most need protection are often those who are most often abused under this immoral trade.</a:t>
            </a:r>
            <a:endParaRPr lang="en-US"/>
          </a:p>
        </p:txBody>
      </p:sp>
      <p:pic>
        <p:nvPicPr>
          <p:cNvPr id="232452" name="Picture 6" descr="the dead">
            <a:extLst>
              <a:ext uri="{FF2B5EF4-FFF2-40B4-BE49-F238E27FC236}">
                <a16:creationId xmlns:a16="http://schemas.microsoft.com/office/drawing/2014/main" id="{EDF8E3F5-E766-4763-8764-6CB33FE3235E}"/>
              </a:ext>
            </a:extLst>
          </p:cNvPr>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172200" y="838200"/>
            <a:ext cx="3009900" cy="2133600"/>
          </a:xfrm>
        </p:spPr>
      </p:pic>
      <p:pic>
        <p:nvPicPr>
          <p:cNvPr id="232453" name="Picture 7" descr="thumbnail">
            <a:extLst>
              <a:ext uri="{FF2B5EF4-FFF2-40B4-BE49-F238E27FC236}">
                <a16:creationId xmlns:a16="http://schemas.microsoft.com/office/drawing/2014/main" id="{2AE1B6AB-F2FD-4D7D-83A0-B98A979268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3124200"/>
            <a:ext cx="3132138"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4" fill="hold" nodeType="clickEffect">
                                  <p:stCondLst>
                                    <p:cond delay="0"/>
                                  </p:stCondLst>
                                  <p:childTnLst>
                                    <p:set>
                                      <p:cBhvr>
                                        <p:cTn id="6" dur="1" fill="hold">
                                          <p:stCondLst>
                                            <p:cond delay="0"/>
                                          </p:stCondLst>
                                        </p:cTn>
                                        <p:tgtEl>
                                          <p:spTgt spid="138244">
                                            <p:txEl>
                                              <p:pRg st="0" end="0"/>
                                            </p:txEl>
                                          </p:spTgt>
                                        </p:tgtEl>
                                        <p:attrNameLst>
                                          <p:attrName>style.visibility</p:attrName>
                                        </p:attrNameLst>
                                      </p:cBhvr>
                                      <p:to>
                                        <p:strVal val="visible"/>
                                      </p:to>
                                    </p:set>
                                    <p:animEffect transition="in" filter="wheel(4)">
                                      <p:cBhvr>
                                        <p:cTn id="7" dur="2000"/>
                                        <p:tgtEl>
                                          <p:spTgt spid="138244">
                                            <p:txEl>
                                              <p:pRg st="0" end="0"/>
                                            </p:txEl>
                                          </p:spTgt>
                                        </p:tgtEl>
                                      </p:cBhvr>
                                    </p:animEffect>
                                  </p:childTnLst>
                                </p:cTn>
                              </p:par>
                            </p:childTnLst>
                          </p:cTn>
                        </p:par>
                        <p:par>
                          <p:cTn id="8" fill="hold" nodeType="afterGroup">
                            <p:stCondLst>
                              <p:cond delay="2000"/>
                            </p:stCondLst>
                            <p:childTnLst>
                              <p:par>
                                <p:cTn id="9" presetID="21" presetClass="entr" presetSubtype="8" fill="hold" nodeType="afterEffect">
                                  <p:stCondLst>
                                    <p:cond delay="0"/>
                                  </p:stCondLst>
                                  <p:childTnLst>
                                    <p:set>
                                      <p:cBhvr>
                                        <p:cTn id="10" dur="1" fill="hold">
                                          <p:stCondLst>
                                            <p:cond delay="0"/>
                                          </p:stCondLst>
                                        </p:cTn>
                                        <p:tgtEl>
                                          <p:spTgt spid="138244">
                                            <p:txEl>
                                              <p:pRg st="1" end="1"/>
                                            </p:txEl>
                                          </p:spTgt>
                                        </p:tgtEl>
                                        <p:attrNameLst>
                                          <p:attrName>style.visibility</p:attrName>
                                        </p:attrNameLst>
                                      </p:cBhvr>
                                      <p:to>
                                        <p:strVal val="visible"/>
                                      </p:to>
                                    </p:set>
                                    <p:animEffect transition="in" filter="wheel(8)">
                                      <p:cBhvr>
                                        <p:cTn id="11" dur="2000"/>
                                        <p:tgtEl>
                                          <p:spTgt spid="13824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33474" name="Title 1">
            <a:extLst>
              <a:ext uri="{FF2B5EF4-FFF2-40B4-BE49-F238E27FC236}">
                <a16:creationId xmlns:a16="http://schemas.microsoft.com/office/drawing/2014/main" id="{D2A12CE3-48C2-42DA-A5E4-E5D6EE605414}"/>
              </a:ext>
            </a:extLst>
          </p:cNvPr>
          <p:cNvSpPr>
            <a:spLocks noGrp="1"/>
          </p:cNvSpPr>
          <p:nvPr>
            <p:ph type="title"/>
          </p:nvPr>
        </p:nvSpPr>
        <p:spPr>
          <a:xfrm>
            <a:off x="838200" y="448721"/>
            <a:ext cx="4707671" cy="1225650"/>
          </a:xfrm>
        </p:spPr>
        <p:txBody>
          <a:bodyPr vert="horz" lIns="91440" tIns="45720" rIns="91440" bIns="45720" rtlCol="0" anchor="b">
            <a:normAutofit/>
          </a:bodyPr>
          <a:lstStyle/>
          <a:p>
            <a:r>
              <a:rPr lang="en-US" altLang="en-US" sz="3800">
                <a:solidFill>
                  <a:schemeClr val="bg1"/>
                </a:solidFill>
              </a:rPr>
              <a:t>Effect</a:t>
            </a:r>
          </a:p>
        </p:txBody>
      </p:sp>
      <p:cxnSp>
        <p:nvCxnSpPr>
          <p:cNvPr id="77" name="Straight Connector 7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33475" name="Text Placeholder 3">
            <a:extLst>
              <a:ext uri="{FF2B5EF4-FFF2-40B4-BE49-F238E27FC236}">
                <a16:creationId xmlns:a16="http://schemas.microsoft.com/office/drawing/2014/main" id="{AEE1BDB5-5CF2-4FF2-8E19-AAE9E6114F5E}"/>
              </a:ext>
            </a:extLst>
          </p:cNvPr>
          <p:cNvSpPr>
            <a:spLocks noGrp="1"/>
          </p:cNvSpPr>
          <p:nvPr>
            <p:ph type="body" sz="half" idx="2"/>
          </p:nvPr>
        </p:nvSpPr>
        <p:spPr>
          <a:xfrm>
            <a:off x="897769" y="1909192"/>
            <a:ext cx="4586513" cy="3647710"/>
          </a:xfrm>
        </p:spPr>
        <p:txBody>
          <a:bodyPr vert="horz" lIns="91440" tIns="45720" rIns="91440" bIns="45720" rtlCol="0">
            <a:normAutofit/>
          </a:bodyPr>
          <a:lstStyle/>
          <a:p>
            <a:pPr indent="-228600">
              <a:buFont typeface="Arial" panose="020B0604020202020204" pitchFamily="34" charset="0"/>
              <a:buChar char="•"/>
            </a:pPr>
            <a:r>
              <a:rPr lang="en-US" altLang="en-US" sz="2000">
                <a:solidFill>
                  <a:schemeClr val="bg1"/>
                </a:solidFill>
              </a:rPr>
              <a:t>The people of Sierra Leone were being hurt and tortured for the beauty of the diamonds</a:t>
            </a:r>
          </a:p>
          <a:p>
            <a:pPr indent="-228600">
              <a:buFont typeface="Arial" panose="020B0604020202020204" pitchFamily="34" charset="0"/>
              <a:buChar char="•"/>
            </a:pPr>
            <a:r>
              <a:rPr lang="en-US" altLang="en-US" sz="2000" b="1">
                <a:solidFill>
                  <a:schemeClr val="bg1"/>
                </a:solidFill>
              </a:rPr>
              <a:t>“The international diamond industry's trading centers in Europe funded this horror by buying up to $125 million worth of diamonds a year from the RUF”</a:t>
            </a:r>
            <a:endParaRPr lang="en-US" altLang="en-US" sz="2000">
              <a:solidFill>
                <a:schemeClr val="bg1"/>
              </a:solidFill>
            </a:endParaRPr>
          </a:p>
        </p:txBody>
      </p:sp>
      <p:cxnSp>
        <p:nvCxnSpPr>
          <p:cNvPr id="79" name="Straight Connector 7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33477" name="Picture 3" descr="http://thedailyvoice.com/voice/images/Blood%20Diamonds.jpg">
            <a:extLst>
              <a:ext uri="{FF2B5EF4-FFF2-40B4-BE49-F238E27FC236}">
                <a16:creationId xmlns:a16="http://schemas.microsoft.com/office/drawing/2014/main" id="{CB806765-00B8-4F83-86FD-FF35A23BB7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9518"/>
          <a:stretch/>
        </p:blipFill>
        <p:spPr bwMode="auto">
          <a:xfrm>
            <a:off x="6525453" y="10"/>
            <a:ext cx="5666547"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10AA79D1-C6EF-4E70-A24E-53611BD8BC53}"/>
              </a:ext>
            </a:extLst>
          </p:cNvPr>
          <p:cNvSpPr/>
          <p:nvPr/>
        </p:nvSpPr>
        <p:spPr>
          <a:xfrm>
            <a:off x="1524000" y="5894389"/>
            <a:ext cx="4572000" cy="663575"/>
          </a:xfrm>
          <a:prstGeom prst="rect">
            <a:avLst/>
          </a:prstGeom>
        </p:spPr>
        <p:txBody>
          <a:bodyPr lIns="64284" tIns="32142" rIns="64284" bIns="32142">
            <a:spAutoFit/>
          </a:bodyPr>
          <a:lstStyle/>
          <a:p>
            <a:pPr algn="ctr">
              <a:spcAft>
                <a:spcPts val="600"/>
              </a:spcAft>
              <a:defRPr/>
            </a:pPr>
            <a:r>
              <a:rPr lang="en-US" sz="1300" i="1">
                <a:solidFill>
                  <a:srgbClr val="FFFFFF"/>
                </a:solidFill>
                <a:effectLst>
                  <a:outerShdw blurRad="38100" dist="38100" dir="2700000" algn="tl">
                    <a:srgbClr val="808080"/>
                  </a:outerShdw>
                </a:effectLst>
                <a:latin typeface="Helvetica Neue Light" charset="0"/>
                <a:sym typeface="Helvetica Neue Light" charset="0"/>
              </a:rPr>
              <a:t>Cambell, Greg. "Blood Diamonds."</a:t>
            </a:r>
            <a:r>
              <a:rPr lang="en-US" sz="1300">
                <a:solidFill>
                  <a:srgbClr val="FFFFFF"/>
                </a:solidFill>
                <a:effectLst>
                  <a:outerShdw blurRad="38100" dist="38100" dir="2700000" algn="tl">
                    <a:srgbClr val="808080"/>
                  </a:outerShdw>
                </a:effectLst>
                <a:latin typeface="Helvetica Neue Light" charset="0"/>
                <a:sym typeface="Helvetica Neue Light" charset="0"/>
              </a:rPr>
              <a:t> Amnesty International USA</a:t>
            </a:r>
            <a:r>
              <a:rPr lang="en-US" sz="1300" i="1">
                <a:solidFill>
                  <a:srgbClr val="FFFFFF"/>
                </a:solidFill>
                <a:effectLst>
                  <a:outerShdw blurRad="38100" dist="38100" dir="2700000" algn="tl">
                    <a:srgbClr val="808080"/>
                  </a:outerShdw>
                </a:effectLst>
                <a:latin typeface="Helvetica Neue Light" charset="0"/>
                <a:sym typeface="Helvetica Neue Light" charset="0"/>
              </a:rPr>
              <a:t>. 2007. Web. 9 Nov. 2009. &lt;</a:t>
            </a:r>
            <a:r>
              <a:rPr lang="en-US" sz="1300" i="1" u="sng">
                <a:solidFill>
                  <a:srgbClr val="009999"/>
                </a:solidFill>
                <a:effectLst>
                  <a:outerShdw blurRad="38100" dist="38100" dir="2700000" algn="tl">
                    <a:srgbClr val="FFFFFF"/>
                  </a:outerShdw>
                </a:effectLst>
                <a:latin typeface="Helvetica Neue Light" charset="0"/>
                <a:sym typeface="Helvetica Neue Light" charset="0"/>
                <a:hlinkClick r:id="rId3"/>
              </a:rPr>
              <a:t>http://www.amnestyusa.org/amnestynow/diamonds.html</a:t>
            </a:r>
            <a:r>
              <a:rPr lang="en-US" sz="1300" i="1">
                <a:solidFill>
                  <a:srgbClr val="FFFFFF"/>
                </a:solidFill>
                <a:effectLst>
                  <a:outerShdw blurRad="38100" dist="38100" dir="2700000" algn="tl">
                    <a:srgbClr val="808080"/>
                  </a:outerShdw>
                </a:effectLst>
                <a:latin typeface="Helvetica Neue Light" charset="0"/>
                <a:sym typeface="Helvetica Neue Light" charset="0"/>
              </a:rPr>
              <a:t>&gt;.</a:t>
            </a:r>
            <a:endParaRPr lang="en-US" sz="1300">
              <a:solidFill>
                <a:srgbClr val="FFFFFF"/>
              </a:solidFill>
              <a:latin typeface="Helvetica Neue Light" charset="0"/>
              <a:sym typeface="Helvetica Neue Light" charset="0"/>
            </a:endParaRPr>
          </a:p>
        </p:txBody>
      </p:sp>
      <p:sp>
        <p:nvSpPr>
          <p:cNvPr id="233478" name="Rectangle 6">
            <a:extLst>
              <a:ext uri="{FF2B5EF4-FFF2-40B4-BE49-F238E27FC236}">
                <a16:creationId xmlns:a16="http://schemas.microsoft.com/office/drawing/2014/main" id="{354F91F7-3FB3-427B-B331-0606824F7022}"/>
              </a:ext>
            </a:extLst>
          </p:cNvPr>
          <p:cNvSpPr>
            <a:spLocks noChangeArrowheads="1"/>
          </p:cNvSpPr>
          <p:nvPr/>
        </p:nvSpPr>
        <p:spPr bwMode="auto">
          <a:xfrm>
            <a:off x="5935663" y="5572126"/>
            <a:ext cx="4572000" cy="264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84" tIns="32142" rIns="64284" bIns="32142">
            <a:spAutoFit/>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algn="ctr" eaLnBrk="1" hangingPunct="1">
              <a:spcAft>
                <a:spcPts val="600"/>
              </a:spcAft>
            </a:pPr>
            <a:r>
              <a:rPr lang="en-US" altLang="en-US" sz="1300">
                <a:solidFill>
                  <a:srgbClr val="FFFFFF"/>
                </a:solidFill>
                <a:latin typeface="Helvetica Neue Light" charset="0"/>
                <a:sym typeface="Helvetica Neue Light" charset="0"/>
              </a:rPr>
              <a:t>http://thedailyvoice.com/voice/images/Blood%20Diamonds.jpg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a:extLst>
              <a:ext uri="{FF2B5EF4-FFF2-40B4-BE49-F238E27FC236}">
                <a16:creationId xmlns:a16="http://schemas.microsoft.com/office/drawing/2014/main" id="{712F84C0-097D-4D97-B343-61201BEBAC11}"/>
              </a:ext>
            </a:extLst>
          </p:cNvPr>
          <p:cNvSpPr txBox="1">
            <a:spLocks noChangeArrowheads="1"/>
          </p:cNvSpPr>
          <p:nvPr/>
        </p:nvSpPr>
        <p:spPr bwMode="auto">
          <a:xfrm>
            <a:off x="1752600" y="762000"/>
            <a:ext cx="8915400" cy="523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r>
              <a:rPr lang="en-US" altLang="en-US" sz="2800">
                <a:latin typeface="Copperplate" charset="0"/>
                <a:ea typeface="ヒラギノ角ゴ Pro W3" charset="-128"/>
              </a:rPr>
              <a:t>How countries like Nigeria and Sierra Leone are affected:</a:t>
            </a:r>
            <a:endParaRPr lang="en-US" altLang="en-US" sz="2000">
              <a:latin typeface="Copperplate" charset="0"/>
              <a:ea typeface="ヒラギノ角ゴ Pro W3" charset="-128"/>
            </a:endParaRPr>
          </a:p>
        </p:txBody>
      </p:sp>
      <p:sp>
        <p:nvSpPr>
          <p:cNvPr id="31751" name="Text Box 7">
            <a:extLst>
              <a:ext uri="{FF2B5EF4-FFF2-40B4-BE49-F238E27FC236}">
                <a16:creationId xmlns:a16="http://schemas.microsoft.com/office/drawing/2014/main" id="{F1BA86DA-CB6D-45D4-AD65-C9E0BB04E039}"/>
              </a:ext>
            </a:extLst>
          </p:cNvPr>
          <p:cNvSpPr txBox="1">
            <a:spLocks noChangeArrowheads="1"/>
          </p:cNvSpPr>
          <p:nvPr/>
        </p:nvSpPr>
        <p:spPr bwMode="auto">
          <a:xfrm>
            <a:off x="2743201" y="5638800"/>
            <a:ext cx="5914953" cy="400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r>
              <a:rPr lang="en-US" altLang="en-US" sz="2000">
                <a:latin typeface="Copperplate" charset="0"/>
                <a:ea typeface="ヒラギノ角ゴ Pro W3" charset="-128"/>
              </a:rPr>
              <a:t>Rebel Forces Use Diamonds to Finance Arms Purchases</a:t>
            </a:r>
          </a:p>
        </p:txBody>
      </p:sp>
      <p:sp>
        <p:nvSpPr>
          <p:cNvPr id="234500" name="Text Box 9">
            <a:extLst>
              <a:ext uri="{FF2B5EF4-FFF2-40B4-BE49-F238E27FC236}">
                <a16:creationId xmlns:a16="http://schemas.microsoft.com/office/drawing/2014/main" id="{3DA431AF-B08C-4FEF-9E8D-9CB7404F2ADD}"/>
              </a:ext>
            </a:extLst>
          </p:cNvPr>
          <p:cNvSpPr txBox="1">
            <a:spLocks noChangeArrowheads="1"/>
          </p:cNvSpPr>
          <p:nvPr/>
        </p:nvSpPr>
        <p:spPr bwMode="auto">
          <a:xfrm>
            <a:off x="5029200" y="5181601"/>
            <a:ext cx="2514600" cy="366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spcBef>
                <a:spcPct val="50000"/>
              </a:spcBef>
            </a:pPr>
            <a:endParaRPr lang="en-US" altLang="en-US" sz="1800">
              <a:latin typeface="Copperplate" charset="0"/>
              <a:ea typeface="ヒラギノ角ゴ Pro W3" charset="-128"/>
            </a:endParaRPr>
          </a:p>
        </p:txBody>
      </p:sp>
      <p:sp>
        <p:nvSpPr>
          <p:cNvPr id="31759" name="Text Box 15">
            <a:extLst>
              <a:ext uri="{FF2B5EF4-FFF2-40B4-BE49-F238E27FC236}">
                <a16:creationId xmlns:a16="http://schemas.microsoft.com/office/drawing/2014/main" id="{D0588B80-027C-46FE-BD19-F3FFF1816AA6}"/>
              </a:ext>
            </a:extLst>
          </p:cNvPr>
          <p:cNvSpPr txBox="1">
            <a:spLocks noChangeArrowheads="1"/>
          </p:cNvSpPr>
          <p:nvPr/>
        </p:nvSpPr>
        <p:spPr bwMode="auto">
          <a:xfrm>
            <a:off x="1524000" y="14288"/>
            <a:ext cx="9144000" cy="76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algn="ctr" eaLnBrk="1" hangingPunct="1"/>
            <a:r>
              <a:rPr lang="en-US" altLang="en-US" sz="4400" i="1">
                <a:latin typeface="Copperplate" charset="0"/>
                <a:ea typeface="ヒラギノ角ゴ Pro W3" charset="-128"/>
              </a:rPr>
              <a:t>Blood Diamonds</a:t>
            </a:r>
            <a:endParaRPr lang="en-US" altLang="en-US" sz="2000" i="1">
              <a:latin typeface="Copperplate" charset="0"/>
              <a:ea typeface="ヒラギノ角ゴ Pro W3" charset="-128"/>
            </a:endParaRPr>
          </a:p>
        </p:txBody>
      </p:sp>
      <p:pic>
        <p:nvPicPr>
          <p:cNvPr id="31760" name="Picture 16" descr="slide0012_image017">
            <a:extLst>
              <a:ext uri="{FF2B5EF4-FFF2-40B4-BE49-F238E27FC236}">
                <a16:creationId xmlns:a16="http://schemas.microsoft.com/office/drawing/2014/main" id="{0A6AF856-08E9-4379-8838-8F6E5DD687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7063" y="1614488"/>
            <a:ext cx="5626100" cy="376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31759"/>
                                        </p:tgtEl>
                                        <p:attrNameLst>
                                          <p:attrName>style.visibility</p:attrName>
                                        </p:attrNameLst>
                                      </p:cBhvr>
                                      <p:to>
                                        <p:strVal val="visible"/>
                                      </p:to>
                                    </p:set>
                                    <p:animEffect transition="in" filter="circle(in)">
                                      <p:cBhvr>
                                        <p:cTn id="7" dur="2000"/>
                                        <p:tgtEl>
                                          <p:spTgt spid="31759"/>
                                        </p:tgtEl>
                                      </p:cBhvr>
                                    </p:animEffect>
                                  </p:childTnLst>
                                </p:cTn>
                              </p:par>
                            </p:childTnLst>
                          </p:cTn>
                        </p:par>
                        <p:par>
                          <p:cTn id="8" fill="hold" nodeType="afterGroup">
                            <p:stCondLst>
                              <p:cond delay="2000"/>
                            </p:stCondLst>
                            <p:childTnLst>
                              <p:par>
                                <p:cTn id="9" presetID="14" presetClass="entr" presetSubtype="10" fill="hold" grpId="0" nodeType="afterEffect">
                                  <p:stCondLst>
                                    <p:cond delay="0"/>
                                  </p:stCondLst>
                                  <p:childTnLst>
                                    <p:set>
                                      <p:cBhvr>
                                        <p:cTn id="10" dur="1" fill="hold">
                                          <p:stCondLst>
                                            <p:cond delay="0"/>
                                          </p:stCondLst>
                                        </p:cTn>
                                        <p:tgtEl>
                                          <p:spTgt spid="31746"/>
                                        </p:tgtEl>
                                        <p:attrNameLst>
                                          <p:attrName>style.visibility</p:attrName>
                                        </p:attrNameLst>
                                      </p:cBhvr>
                                      <p:to>
                                        <p:strVal val="visible"/>
                                      </p:to>
                                    </p:set>
                                    <p:animEffect transition="in" filter="randombar(horizontal)">
                                      <p:cBhvr>
                                        <p:cTn id="11" dur="500"/>
                                        <p:tgtEl>
                                          <p:spTgt spid="31746"/>
                                        </p:tgtEl>
                                      </p:cBhvr>
                                    </p:animEffect>
                                  </p:childTnLst>
                                </p:cTn>
                              </p:par>
                            </p:childTnLst>
                          </p:cTn>
                        </p:par>
                        <p:par>
                          <p:cTn id="12" fill="hold" nodeType="afterGroup">
                            <p:stCondLst>
                              <p:cond delay="2500"/>
                            </p:stCondLst>
                            <p:childTnLst>
                              <p:par>
                                <p:cTn id="13" presetID="8" presetClass="entr" presetSubtype="16" fill="hold" nodeType="afterEffect">
                                  <p:stCondLst>
                                    <p:cond delay="0"/>
                                  </p:stCondLst>
                                  <p:childTnLst>
                                    <p:set>
                                      <p:cBhvr>
                                        <p:cTn id="14" dur="1" fill="hold">
                                          <p:stCondLst>
                                            <p:cond delay="0"/>
                                          </p:stCondLst>
                                        </p:cTn>
                                        <p:tgtEl>
                                          <p:spTgt spid="31760"/>
                                        </p:tgtEl>
                                        <p:attrNameLst>
                                          <p:attrName>style.visibility</p:attrName>
                                        </p:attrNameLst>
                                      </p:cBhvr>
                                      <p:to>
                                        <p:strVal val="visible"/>
                                      </p:to>
                                    </p:set>
                                    <p:animEffect transition="in" filter="diamond(in)">
                                      <p:cBhvr>
                                        <p:cTn id="15" dur="2000"/>
                                        <p:tgtEl>
                                          <p:spTgt spid="31760"/>
                                        </p:tgtEl>
                                      </p:cBhvr>
                                    </p:animEffect>
                                  </p:childTnLst>
                                </p:cTn>
                              </p:par>
                            </p:childTnLst>
                          </p:cTn>
                        </p:par>
                        <p:par>
                          <p:cTn id="16" fill="hold" nodeType="afterGroup">
                            <p:stCondLst>
                              <p:cond delay="4500"/>
                            </p:stCondLst>
                            <p:childTnLst>
                              <p:par>
                                <p:cTn id="17" presetID="18" presetClass="entr" presetSubtype="12" fill="hold" grpId="0" nodeType="afterEffect">
                                  <p:stCondLst>
                                    <p:cond delay="0"/>
                                  </p:stCondLst>
                                  <p:childTnLst>
                                    <p:set>
                                      <p:cBhvr>
                                        <p:cTn id="18" dur="1" fill="hold">
                                          <p:stCondLst>
                                            <p:cond delay="0"/>
                                          </p:stCondLst>
                                        </p:cTn>
                                        <p:tgtEl>
                                          <p:spTgt spid="31751"/>
                                        </p:tgtEl>
                                        <p:attrNameLst>
                                          <p:attrName>style.visibility</p:attrName>
                                        </p:attrNameLst>
                                      </p:cBhvr>
                                      <p:to>
                                        <p:strVal val="visible"/>
                                      </p:to>
                                    </p:set>
                                    <p:animEffect transition="in" filter="strips(downLeft)">
                                      <p:cBhvr>
                                        <p:cTn id="19" dur="500"/>
                                        <p:tgtEl>
                                          <p:spTgt spid="317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51" grpId="0"/>
      <p:bldP spid="31759"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8595" name="Picture 3">
            <a:extLst>
              <a:ext uri="{FF2B5EF4-FFF2-40B4-BE49-F238E27FC236}">
                <a16:creationId xmlns:a16="http://schemas.microsoft.com/office/drawing/2014/main" id="{9248C8BE-D3C1-4894-8925-3A8D33F0D42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006" r="23872" b="2085"/>
          <a:stretch/>
        </p:blipFill>
        <p:spPr>
          <a:xfrm>
            <a:off x="3523488" y="10"/>
            <a:ext cx="8668512" cy="6857990"/>
          </a:xfrm>
          <a:prstGeom prst="rect">
            <a:avLst/>
          </a:prstGeom>
        </p:spPr>
      </p:pic>
      <p:sp>
        <p:nvSpPr>
          <p:cNvPr id="74" name="Rectangle 7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8594" name="Rectangle 2">
            <a:extLst>
              <a:ext uri="{FF2B5EF4-FFF2-40B4-BE49-F238E27FC236}">
                <a16:creationId xmlns:a16="http://schemas.microsoft.com/office/drawing/2014/main" id="{246867A3-A017-4154-8FE9-41378EDECD57}"/>
              </a:ext>
            </a:extLst>
          </p:cNvPr>
          <p:cNvSpPr>
            <a:spLocks noGrp="1" noChangeArrowheads="1"/>
          </p:cNvSpPr>
          <p:nvPr>
            <p:ph type="title"/>
          </p:nvPr>
        </p:nvSpPr>
        <p:spPr>
          <a:xfrm>
            <a:off x="477981" y="1122363"/>
            <a:ext cx="4023360" cy="3204134"/>
          </a:xfrm>
        </p:spPr>
        <p:txBody>
          <a:bodyPr vert="horz" lIns="91440" tIns="45720" rIns="91440" bIns="45720" rtlCol="0" anchor="b">
            <a:normAutofit/>
          </a:bodyPr>
          <a:lstStyle/>
          <a:p>
            <a:r>
              <a:rPr lang="en-US" altLang="en-US" sz="4800" b="1"/>
              <a:t>The Victims</a:t>
            </a:r>
          </a:p>
        </p:txBody>
      </p:sp>
      <p:sp>
        <p:nvSpPr>
          <p:cNvPr id="76" name="Rectangle 7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43714" name="Rectangle 2">
            <a:extLst>
              <a:ext uri="{FF2B5EF4-FFF2-40B4-BE49-F238E27FC236}">
                <a16:creationId xmlns:a16="http://schemas.microsoft.com/office/drawing/2014/main" id="{4607BF7B-9124-4D50-B2B0-79B9188D6856}"/>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US" altLang="en-US" sz="6200">
                <a:solidFill>
                  <a:schemeClr val="bg1"/>
                </a:solidFill>
              </a:rPr>
              <a:t>Conflict Free Diamonds?</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43715" name="Rectangle 3">
            <a:extLst>
              <a:ext uri="{FF2B5EF4-FFF2-40B4-BE49-F238E27FC236}">
                <a16:creationId xmlns:a16="http://schemas.microsoft.com/office/drawing/2014/main" id="{5FFF6A10-1271-4B44-B0DD-EDE5ECE6CF69}"/>
              </a:ext>
            </a:extLst>
          </p:cNvPr>
          <p:cNvSpPr>
            <a:spLocks noGrp="1" noChangeArrowheads="1"/>
          </p:cNvSpPr>
          <p:nvPr>
            <p:ph type="body" idx="1"/>
          </p:nvPr>
        </p:nvSpPr>
        <p:spPr>
          <a:xfrm>
            <a:off x="6096000" y="1108061"/>
            <a:ext cx="5008901" cy="4571972"/>
          </a:xfrm>
        </p:spPr>
        <p:txBody>
          <a:bodyPr anchor="ctr">
            <a:normAutofit/>
          </a:bodyPr>
          <a:lstStyle/>
          <a:p>
            <a:pPr eaLnBrk="1" hangingPunct="1"/>
            <a:r>
              <a:rPr lang="en-US" altLang="en-US" sz="1900" dirty="0">
                <a:solidFill>
                  <a:schemeClr val="bg1"/>
                </a:solidFill>
              </a:rPr>
              <a:t>Because diamonds are small and easy to transport, it is difficult to track all diamonds leaving a given country. </a:t>
            </a:r>
          </a:p>
          <a:p>
            <a:pPr eaLnBrk="1" hangingPunct="1"/>
            <a:r>
              <a:rPr lang="en-US" altLang="en-US" sz="1900" dirty="0">
                <a:solidFill>
                  <a:schemeClr val="bg1"/>
                </a:solidFill>
              </a:rPr>
              <a:t>Diamonds from conflict regions are often mixed with legitimate diamonds and certified as conflict free.</a:t>
            </a:r>
          </a:p>
          <a:p>
            <a:pPr eaLnBrk="1" hangingPunct="1"/>
            <a:r>
              <a:rPr lang="en-US" altLang="en-US" sz="1900" dirty="0">
                <a:solidFill>
                  <a:schemeClr val="bg1"/>
                </a:solidFill>
              </a:rPr>
              <a:t>Though many diamond experts claim that one can examine a diamond and identify its origin down to the very mine or river from which it came, others in the industry claim that smuggling and mixing diamonds from different origins makes it almost impossible to know if the diamond indeed came from a conflict area. </a:t>
            </a:r>
          </a:p>
          <a:p>
            <a:pPr eaLnBrk="1" hangingPunct="1"/>
            <a:endParaRPr lang="en-US" altLang="en-US" sz="1900" dirty="0">
              <a:solidFill>
                <a:schemeClr val="bg1"/>
              </a:solidFill>
            </a:endParaRPr>
          </a:p>
          <a:p>
            <a:pPr eaLnBrk="1" hangingPunct="1">
              <a:buFont typeface="Wingdings" panose="05000000000000000000" pitchFamily="2" charset="2"/>
              <a:buNone/>
            </a:pPr>
            <a:endParaRPr lang="en-US" altLang="en-US" sz="1900" dirty="0">
              <a:solidFill>
                <a:schemeClr val="bg1"/>
              </a:solidFill>
            </a:endParaRPr>
          </a:p>
          <a:p>
            <a:pPr eaLnBrk="1" hangingPunct="1"/>
            <a:endParaRPr lang="en-US" altLang="en-US" sz="1900" dirty="0">
              <a:solidFill>
                <a:schemeClr val="bg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44738" name="Rectangle 2">
            <a:extLst>
              <a:ext uri="{FF2B5EF4-FFF2-40B4-BE49-F238E27FC236}">
                <a16:creationId xmlns:a16="http://schemas.microsoft.com/office/drawing/2014/main" id="{08DFB544-B0AB-49A2-9773-8DD98637574C}"/>
              </a:ext>
            </a:extLst>
          </p:cNvPr>
          <p:cNvSpPr>
            <a:spLocks noGrp="1" noChangeArrowheads="1"/>
          </p:cNvSpPr>
          <p:nvPr>
            <p:ph type="title"/>
          </p:nvPr>
        </p:nvSpPr>
        <p:spPr>
          <a:xfrm>
            <a:off x="1020467" y="1397120"/>
            <a:ext cx="4707671" cy="1225650"/>
          </a:xfrm>
        </p:spPr>
        <p:txBody>
          <a:bodyPr vert="horz" lIns="91440" tIns="45720" rIns="91440" bIns="45720" rtlCol="0" anchor="b">
            <a:normAutofit/>
          </a:bodyPr>
          <a:lstStyle/>
          <a:p>
            <a:r>
              <a:rPr lang="en-US" altLang="en-US" sz="3800">
                <a:solidFill>
                  <a:schemeClr val="bg1"/>
                </a:solidFill>
              </a:rPr>
              <a:t>Antwerp: The Diamond Capital</a:t>
            </a:r>
          </a:p>
        </p:txBody>
      </p:sp>
      <p:sp>
        <p:nvSpPr>
          <p:cNvPr id="244739" name="Rectangle 3">
            <a:extLst>
              <a:ext uri="{FF2B5EF4-FFF2-40B4-BE49-F238E27FC236}">
                <a16:creationId xmlns:a16="http://schemas.microsoft.com/office/drawing/2014/main" id="{2DF081E2-003B-49A9-9F4E-BCA224B12C0C}"/>
              </a:ext>
            </a:extLst>
          </p:cNvPr>
          <p:cNvSpPr>
            <a:spLocks noGrp="1" noChangeArrowheads="1"/>
          </p:cNvSpPr>
          <p:nvPr>
            <p:ph type="body" sz="half" idx="1"/>
          </p:nvPr>
        </p:nvSpPr>
        <p:spPr>
          <a:xfrm>
            <a:off x="1020467" y="2891752"/>
            <a:ext cx="4707671" cy="2334517"/>
          </a:xfrm>
        </p:spPr>
        <p:txBody>
          <a:bodyPr vert="horz" lIns="91440" tIns="45720" rIns="91440" bIns="45720" rtlCol="0">
            <a:normAutofit/>
          </a:bodyPr>
          <a:lstStyle/>
          <a:p>
            <a:r>
              <a:rPr lang="en-US" altLang="en-US" sz="1400">
                <a:solidFill>
                  <a:schemeClr val="bg1"/>
                </a:solidFill>
              </a:rPr>
              <a:t>Once diamonds are smuggled out of a conflict region, they inevitably end up in Antwerp, Belgium, the diamond capital of the world. </a:t>
            </a:r>
          </a:p>
          <a:p>
            <a:r>
              <a:rPr lang="en-US" altLang="en-US" sz="1400">
                <a:solidFill>
                  <a:schemeClr val="bg1"/>
                </a:solidFill>
              </a:rPr>
              <a:t>Annually, half the world’s rough diamonds, an average of $29 billion dollars worth, pass through Antwerp. Other trading centers include New York, Tel Aviv, and Bombay.</a:t>
            </a:r>
          </a:p>
          <a:p>
            <a:r>
              <a:rPr lang="en-US" altLang="en-US" sz="1400">
                <a:solidFill>
                  <a:schemeClr val="bg1"/>
                </a:solidFill>
              </a:rPr>
              <a:t>Sorting experts then categorize and assign value to the diamonds before sending them to cutting and polishing centers to be prepared for resale. </a:t>
            </a:r>
          </a:p>
          <a:p>
            <a:endParaRPr lang="en-US" altLang="en-US" sz="1400">
              <a:solidFill>
                <a:schemeClr val="bg1"/>
              </a:solidFill>
            </a:endParaRPr>
          </a:p>
          <a:p>
            <a:endParaRPr lang="en-US" altLang="en-US" sz="1400">
              <a:solidFill>
                <a:schemeClr val="bg1"/>
              </a:solidFill>
            </a:endParaRPr>
          </a:p>
        </p:txBody>
      </p:sp>
      <p:pic>
        <p:nvPicPr>
          <p:cNvPr id="2" name="Content Placeholder 1">
            <a:extLst>
              <a:ext uri="{FF2B5EF4-FFF2-40B4-BE49-F238E27FC236}">
                <a16:creationId xmlns:a16="http://schemas.microsoft.com/office/drawing/2014/main" id="{6C6A0207-FC49-49E6-9A8F-404D13D9410B}"/>
              </a:ext>
            </a:extLst>
          </p:cNvPr>
          <p:cNvPicPr>
            <a:picLocks noGrp="1" noChangeAspect="1"/>
          </p:cNvPicPr>
          <p:nvPr>
            <p:ph sz="half" idx="2"/>
          </p:nvPr>
        </p:nvPicPr>
        <p:blipFill rotWithShape="1">
          <a:blip r:embed="rId2"/>
          <a:srcRect l="16642" r="15398"/>
          <a:stretch/>
        </p:blipFill>
        <p:spPr>
          <a:xfrm>
            <a:off x="6735467" y="977900"/>
            <a:ext cx="5037433" cy="4826000"/>
          </a:xfrm>
          <a:prstGeom prst="rect">
            <a:avLst/>
          </a:prstGeom>
        </p:spPr>
      </p:pic>
      <p:sp>
        <p:nvSpPr>
          <p:cNvPr id="74" name="Rectangle 7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65" name="Picture 245764">
            <a:extLst>
              <a:ext uri="{FF2B5EF4-FFF2-40B4-BE49-F238E27FC236}">
                <a16:creationId xmlns:a16="http://schemas.microsoft.com/office/drawing/2014/main" id="{22E03A16-C2C5-4534-9DB1-25D76E1832E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75" name="Rectangle 7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62" name="Title 4">
            <a:extLst>
              <a:ext uri="{FF2B5EF4-FFF2-40B4-BE49-F238E27FC236}">
                <a16:creationId xmlns:a16="http://schemas.microsoft.com/office/drawing/2014/main" id="{C31B1BB1-F47E-460E-B9F6-784F6562AD7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altLang="en-US" sz="5200">
                <a:solidFill>
                  <a:srgbClr val="FFFFFF"/>
                </a:solidFill>
              </a:rPr>
              <a:t>Steps to Stop Blood Diamonds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24576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245765"/>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8434" name="Rectangle 2">
            <a:extLst>
              <a:ext uri="{FF2B5EF4-FFF2-40B4-BE49-F238E27FC236}">
                <a16:creationId xmlns:a16="http://schemas.microsoft.com/office/drawing/2014/main" id="{561866AC-628F-4178-BA6A-C52918202734}"/>
              </a:ext>
            </a:extLst>
          </p:cNvPr>
          <p:cNvSpPr>
            <a:spLocks noGrp="1" noChangeArrowheads="1"/>
          </p:cNvSpPr>
          <p:nvPr>
            <p:ph type="title"/>
          </p:nvPr>
        </p:nvSpPr>
        <p:spPr>
          <a:xfrm>
            <a:off x="1014141" y="1450655"/>
            <a:ext cx="3932030" cy="3956690"/>
          </a:xfrm>
        </p:spPr>
        <p:txBody>
          <a:bodyPr anchor="ctr">
            <a:normAutofit/>
          </a:bodyPr>
          <a:lstStyle/>
          <a:p>
            <a:pPr eaLnBrk="1" hangingPunct="1">
              <a:defRPr/>
            </a:pPr>
            <a:r>
              <a:rPr lang="en-US" sz="5600">
                <a:solidFill>
                  <a:schemeClr val="bg1"/>
                </a:solidFill>
              </a:rPr>
              <a:t>International Initiative: The Kimberley Process</a:t>
            </a:r>
          </a:p>
        </p:txBody>
      </p:sp>
      <p:cxnSp>
        <p:nvCxnSpPr>
          <p:cNvPr id="140" name="Straight Connector 13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id="{5E98DB49-D32A-4E66-905D-FF6ACAE2A06A}"/>
              </a:ext>
            </a:extLst>
          </p:cNvPr>
          <p:cNvSpPr>
            <a:spLocks noGrp="1" noChangeArrowheads="1"/>
          </p:cNvSpPr>
          <p:nvPr>
            <p:ph idx="1"/>
          </p:nvPr>
        </p:nvSpPr>
        <p:spPr>
          <a:xfrm>
            <a:off x="6096000" y="1108061"/>
            <a:ext cx="5008901" cy="4571972"/>
          </a:xfrm>
        </p:spPr>
        <p:txBody>
          <a:bodyPr anchor="ctr">
            <a:normAutofit/>
          </a:bodyPr>
          <a:lstStyle/>
          <a:p>
            <a:pPr eaLnBrk="1" hangingPunct="1">
              <a:defRPr/>
            </a:pPr>
            <a:r>
              <a:rPr lang="en-US" sz="2000">
                <a:solidFill>
                  <a:schemeClr val="bg1"/>
                </a:solidFill>
              </a:rPr>
              <a:t>In 2003, the Kimberley Process Certification Scheme, a joint initiative developed by governments, the international diamond industry, and civil society, was introduced to help stem the flow of conflict diamonds. </a:t>
            </a:r>
          </a:p>
          <a:p>
            <a:pPr eaLnBrk="1" hangingPunct="1">
              <a:defRPr/>
            </a:pPr>
            <a:r>
              <a:rPr lang="en-US" sz="2000">
                <a:solidFill>
                  <a:schemeClr val="bg1"/>
                </a:solidFill>
              </a:rPr>
              <a:t>The Kimberley Process is a voluntary initiative that requires participants to certify that shipments of rough diamonds are conflict free. </a:t>
            </a:r>
          </a:p>
          <a:p>
            <a:pPr eaLnBrk="1" hangingPunct="1">
              <a:defRPr/>
            </a:pPr>
            <a:r>
              <a:rPr lang="en-US" sz="2000">
                <a:solidFill>
                  <a:schemeClr val="bg1"/>
                </a:solidFill>
              </a:rPr>
              <a:t>The diamond industry also voluntarily agreed to implement a System of Warranties, designed to help trace rough diamonds from mining to point of sale. </a:t>
            </a:r>
          </a:p>
        </p:txBody>
      </p:sp>
      <p:sp>
        <p:nvSpPr>
          <p:cNvPr id="247813" name="Rectangle 6">
            <a:extLst>
              <a:ext uri="{FF2B5EF4-FFF2-40B4-BE49-F238E27FC236}">
                <a16:creationId xmlns:a16="http://schemas.microsoft.com/office/drawing/2014/main" id="{BD14553D-3DD3-4FE3-BA65-26B9742B93CA}"/>
              </a:ext>
            </a:extLst>
          </p:cNvPr>
          <p:cNvSpPr>
            <a:spLocks noChangeArrowheads="1"/>
          </p:cNvSpPr>
          <p:nvPr/>
        </p:nvSpPr>
        <p:spPr bwMode="auto">
          <a:xfrm>
            <a:off x="1524001" y="-2308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2400">
                <a:solidFill>
                  <a:schemeClr val="tx1"/>
                </a:solidFill>
                <a:latin typeface="Times New Roman" panose="02020603050405020304" pitchFamily="18" charset="0"/>
                <a:cs typeface="ヒラギノ角ゴ ProN W3" charset="0"/>
              </a:defRPr>
            </a:lvl1pPr>
            <a:lvl2pPr marL="742950" indent="-285750" eaLnBrk="0" hangingPunct="0">
              <a:defRPr sz="2400">
                <a:solidFill>
                  <a:schemeClr val="tx1"/>
                </a:solidFill>
                <a:latin typeface="Times New Roman" panose="02020603050405020304" pitchFamily="18" charset="0"/>
                <a:cs typeface="ヒラギノ角ゴ ProN W3" charset="0"/>
              </a:defRPr>
            </a:lvl2pPr>
            <a:lvl3pPr marL="1143000" indent="-228600" eaLnBrk="0" hangingPunct="0">
              <a:defRPr sz="2400">
                <a:solidFill>
                  <a:schemeClr val="tx1"/>
                </a:solidFill>
                <a:latin typeface="Times New Roman" panose="02020603050405020304" pitchFamily="18" charset="0"/>
                <a:cs typeface="ヒラギノ角ゴ ProN W3" charset="0"/>
              </a:defRPr>
            </a:lvl3pPr>
            <a:lvl4pPr marL="1600200" indent="-228600" eaLnBrk="0" hangingPunct="0">
              <a:defRPr sz="2400">
                <a:solidFill>
                  <a:schemeClr val="tx1"/>
                </a:solidFill>
                <a:latin typeface="Times New Roman" panose="02020603050405020304" pitchFamily="18" charset="0"/>
                <a:cs typeface="ヒラギノ角ゴ ProN W3" charset="0"/>
              </a:defRPr>
            </a:lvl4pPr>
            <a:lvl5pPr marL="2057400" indent="-228600" eaLnBrk="0" hangingPunct="0">
              <a:defRPr sz="2400">
                <a:solidFill>
                  <a:schemeClr val="tx1"/>
                </a:solidFill>
                <a:latin typeface="Times New Roman" panose="02020603050405020304" pitchFamily="18" charset="0"/>
                <a:cs typeface="ヒラギノ角ゴ ProN W3"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ヒラギノ角ゴ ProN W3" charset="0"/>
              </a:defRPr>
            </a:lvl9pPr>
          </a:lstStyle>
          <a:p>
            <a:pPr eaLnBrk="1" hangingPunct="1"/>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Nigerian activist whose death shamed Shell : New Frame">
            <a:extLst>
              <a:ext uri="{FF2B5EF4-FFF2-40B4-BE49-F238E27FC236}">
                <a16:creationId xmlns:a16="http://schemas.microsoft.com/office/drawing/2014/main" id="{32AB5ADF-C125-42DF-B7DA-B3979F96FAF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970" r="-2" b="30056"/>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Ogoni 9” case back in the spotlight, this time in the Netherlands | African  Legal Information Institute">
            <a:extLst>
              <a:ext uri="{FF2B5EF4-FFF2-40B4-BE49-F238E27FC236}">
                <a16:creationId xmlns:a16="http://schemas.microsoft.com/office/drawing/2014/main" id="{021E047D-5750-43A1-979E-17FD03E48A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05" r="19874" b="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6" name="Freeform: Shape 76">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78">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8A3EAF-7B73-49F5-B877-B1881517BCC1}"/>
              </a:ext>
            </a:extLst>
          </p:cNvPr>
          <p:cNvSpPr>
            <a:spLocks noGrp="1"/>
          </p:cNvSpPr>
          <p:nvPr>
            <p:ph type="title"/>
          </p:nvPr>
        </p:nvSpPr>
        <p:spPr>
          <a:xfrm>
            <a:off x="438912" y="1524659"/>
            <a:ext cx="5019074" cy="2774088"/>
          </a:xfrm>
        </p:spPr>
        <p:txBody>
          <a:bodyPr vert="horz" lIns="91440" tIns="45720" rIns="91440" bIns="45720" rtlCol="0" anchor="b">
            <a:normAutofit/>
          </a:bodyPr>
          <a:lstStyle/>
          <a:p>
            <a:r>
              <a:rPr lang="en-US" sz="5400" kern="1200">
                <a:solidFill>
                  <a:schemeClr val="tx1"/>
                </a:solidFill>
                <a:latin typeface="+mj-lt"/>
                <a:ea typeface="+mj-ea"/>
                <a:cs typeface="+mj-cs"/>
              </a:rPr>
              <a:t>Shell and Nigeria</a:t>
            </a:r>
          </a:p>
        </p:txBody>
      </p:sp>
      <p:sp>
        <p:nvSpPr>
          <p:cNvPr id="81" name="Rectangle 80">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83" name="Rectangle 82">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3437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CD42F1A0-E678-41BD-83E9-31CB9986F462}"/>
              </a:ext>
            </a:extLst>
          </p:cNvPr>
          <p:cNvSpPr>
            <a:spLocks noGrp="1" noChangeArrowheads="1"/>
          </p:cNvSpPr>
          <p:nvPr>
            <p:ph type="title" idx="4294967295"/>
          </p:nvPr>
        </p:nvSpPr>
        <p:spPr>
          <a:xfrm>
            <a:off x="411480" y="987552"/>
            <a:ext cx="4485861" cy="1088136"/>
          </a:xfrm>
        </p:spPr>
        <p:txBody>
          <a:bodyPr vert="horz" lIns="91440" tIns="45720" rIns="91440" bIns="45720" rtlCol="0" anchor="b">
            <a:normAutofit/>
          </a:bodyPr>
          <a:lstStyle/>
          <a:p>
            <a:r>
              <a:rPr lang="en-US" altLang="en-US" sz="3400" dirty="0"/>
              <a:t>MNCs</a:t>
            </a:r>
          </a:p>
        </p:txBody>
      </p:sp>
      <p:sp>
        <p:nvSpPr>
          <p:cNvPr id="140" name="Rectangle 139">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2" name="Rectangle 141">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75" name="Rectangle 3">
            <a:extLst>
              <a:ext uri="{FF2B5EF4-FFF2-40B4-BE49-F238E27FC236}">
                <a16:creationId xmlns:a16="http://schemas.microsoft.com/office/drawing/2014/main" id="{74679978-F1E8-406B-8CDF-F4F4745A4A1A}"/>
              </a:ext>
            </a:extLst>
          </p:cNvPr>
          <p:cNvSpPr>
            <a:spLocks noGrp="1" noChangeArrowheads="1"/>
          </p:cNvSpPr>
          <p:nvPr>
            <p:ph type="body" sz="half" idx="4294967295"/>
          </p:nvPr>
        </p:nvSpPr>
        <p:spPr>
          <a:xfrm>
            <a:off x="411479" y="2688336"/>
            <a:ext cx="4498848" cy="3584448"/>
          </a:xfrm>
        </p:spPr>
        <p:txBody>
          <a:bodyPr vert="horz" lIns="91440" tIns="45720" rIns="91440" bIns="45720" rtlCol="0" anchor="t">
            <a:normAutofit/>
          </a:bodyPr>
          <a:lstStyle/>
          <a:p>
            <a:r>
              <a:rPr lang="en-US" altLang="en-US" sz="1800" dirty="0"/>
              <a:t>Corporations that operate in multiple countries, often seek out nations with low environmental regulations to keep costs minimized and profits maximized.</a:t>
            </a:r>
          </a:p>
          <a:p>
            <a:r>
              <a:rPr lang="en-US" altLang="en-US" sz="1800" dirty="0"/>
              <a:t>Corporations that operate in multiple countries, often seek out nations with low tax regulations to keep costs minimized and profits maximized.</a:t>
            </a:r>
          </a:p>
          <a:p>
            <a:endParaRPr lang="en-US" altLang="en-US" sz="1800" dirty="0"/>
          </a:p>
        </p:txBody>
      </p:sp>
      <p:pic>
        <p:nvPicPr>
          <p:cNvPr id="3077" name="Picture 5" descr="Logo, company name&#10;&#10;Description automatically generated">
            <a:extLst>
              <a:ext uri="{FF2B5EF4-FFF2-40B4-BE49-F238E27FC236}">
                <a16:creationId xmlns:a16="http://schemas.microsoft.com/office/drawing/2014/main" id="{3E933C30-9693-4980-8967-94DEF74E80F9}"/>
              </a:ext>
            </a:extLst>
          </p:cNvPr>
          <p:cNvPicPr>
            <a:picLocks noGrp="1" noChangeAspect="1" noChangeArrowheads="1"/>
          </p:cNvPicPr>
          <p:nvPr>
            <p:ph sz="half" idx="4294967295"/>
          </p:nvPr>
        </p:nvPicPr>
        <p:blipFill rotWithShape="1">
          <a:blip r:embed="rId2">
            <a:extLst>
              <a:ext uri="{28A0092B-C50C-407E-A947-70E740481C1C}">
                <a14:useLocalDpi xmlns:a14="http://schemas.microsoft.com/office/drawing/2010/main" val="0"/>
              </a:ext>
            </a:extLst>
          </a:blip>
          <a:srcRect l="3500" r="3286"/>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3" name="Rectangle 81">
            <a:extLst>
              <a:ext uri="{FF2B5EF4-FFF2-40B4-BE49-F238E27FC236}">
                <a16:creationId xmlns:a16="http://schemas.microsoft.com/office/drawing/2014/main" id="{A061BA2E-A388-41C5-B73A-B0FEB6B10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5" name="Picture 11">
            <a:extLst>
              <a:ext uri="{FF2B5EF4-FFF2-40B4-BE49-F238E27FC236}">
                <a16:creationId xmlns:a16="http://schemas.microsoft.com/office/drawing/2014/main" id="{C72CD4AF-A006-4AD0-A995-249864E7F5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680" r="35653"/>
          <a:stretch/>
        </p:blipFill>
        <p:spPr bwMode="auto">
          <a:xfrm>
            <a:off x="-1" y="10"/>
            <a:ext cx="6096001" cy="6857990"/>
          </a:xfrm>
          <a:prstGeom prst="rect">
            <a:avLst/>
          </a:prstGeom>
          <a:noFill/>
          <a:extLst>
            <a:ext uri="{909E8E84-426E-40DD-AFC4-6F175D3DCCD1}">
              <a14:hiddenFill xmlns:a14="http://schemas.microsoft.com/office/drawing/2010/main">
                <a:solidFill>
                  <a:srgbClr val="FFFFFF"/>
                </a:solidFill>
              </a14:hiddenFill>
            </a:ext>
          </a:extLst>
        </p:spPr>
      </p:pic>
      <p:pic>
        <p:nvPicPr>
          <p:cNvPr id="6157" name="Picture 13">
            <a:extLst>
              <a:ext uri="{FF2B5EF4-FFF2-40B4-BE49-F238E27FC236}">
                <a16:creationId xmlns:a16="http://schemas.microsoft.com/office/drawing/2014/main" id="{B70F74AA-37BD-4620-AEF9-69E07AE5D6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08" r="3201"/>
          <a:stretch/>
        </p:blipFill>
        <p:spPr bwMode="auto">
          <a:xfrm>
            <a:off x="6094476" y="10"/>
            <a:ext cx="6094477" cy="6857990"/>
          </a:xfrm>
          <a:prstGeom prst="rect">
            <a:avLst/>
          </a:prstGeom>
          <a:noFill/>
          <a:extLst>
            <a:ext uri="{909E8E84-426E-40DD-AFC4-6F175D3DCCD1}">
              <a14:hiddenFill xmlns:a14="http://schemas.microsoft.com/office/drawing/2010/main">
                <a:solidFill>
                  <a:srgbClr val="FFFFFF"/>
                </a:solidFill>
              </a14:hiddenFill>
            </a:ext>
          </a:extLst>
        </p:spPr>
      </p:pic>
      <p:sp>
        <p:nvSpPr>
          <p:cNvPr id="6164" name="Rectangle 83">
            <a:extLst>
              <a:ext uri="{FF2B5EF4-FFF2-40B4-BE49-F238E27FC236}">
                <a16:creationId xmlns:a16="http://schemas.microsoft.com/office/drawing/2014/main" id="{76E192A2-3ED3-4081-8A86-A22B51141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152902" y="-1181101"/>
            <a:ext cx="3886200" cy="12192001"/>
          </a:xfrm>
          <a:prstGeom prst="rect">
            <a:avLst/>
          </a:prstGeom>
          <a:gradFill>
            <a:gsLst>
              <a:gs pos="41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Rectangle 2">
            <a:extLst>
              <a:ext uri="{FF2B5EF4-FFF2-40B4-BE49-F238E27FC236}">
                <a16:creationId xmlns:a16="http://schemas.microsoft.com/office/drawing/2014/main" id="{0D936A77-77BB-41C8-A2AD-B908D1E35A27}"/>
              </a:ext>
            </a:extLst>
          </p:cNvPr>
          <p:cNvSpPr>
            <a:spLocks noGrp="1" noChangeArrowheads="1"/>
          </p:cNvSpPr>
          <p:nvPr>
            <p:ph type="title"/>
          </p:nvPr>
        </p:nvSpPr>
        <p:spPr>
          <a:xfrm>
            <a:off x="404553" y="3091928"/>
            <a:ext cx="9079991" cy="2387600"/>
          </a:xfrm>
        </p:spPr>
        <p:txBody>
          <a:bodyPr vert="horz" lIns="91440" tIns="45720" rIns="91440" bIns="45720" rtlCol="0" anchor="b">
            <a:normAutofit/>
          </a:bodyPr>
          <a:lstStyle/>
          <a:p>
            <a:r>
              <a:rPr lang="en-US" altLang="en-US" sz="7200" kern="1200">
                <a:solidFill>
                  <a:schemeClr val="bg1"/>
                </a:solidFill>
                <a:latin typeface="+mj-lt"/>
                <a:ea typeface="+mj-ea"/>
                <a:cs typeface="+mj-cs"/>
              </a:rPr>
              <a:t>The Niger River Delta</a:t>
            </a:r>
          </a:p>
        </p:txBody>
      </p:sp>
      <p:sp>
        <p:nvSpPr>
          <p:cNvPr id="6165" name="Rectangle: Rounded Corners 85">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575039"/>
            <a:ext cx="97840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1506" name="Rectangle 2">
            <a:extLst>
              <a:ext uri="{FF2B5EF4-FFF2-40B4-BE49-F238E27FC236}">
                <a16:creationId xmlns:a16="http://schemas.microsoft.com/office/drawing/2014/main" id="{AF877D8F-8CC3-4231-9911-BDFC0A88A25D}"/>
              </a:ext>
            </a:extLst>
          </p:cNvPr>
          <p:cNvSpPr>
            <a:spLocks noGrp="1" noChangeArrowheads="1"/>
          </p:cNvSpPr>
          <p:nvPr>
            <p:ph type="title"/>
          </p:nvPr>
        </p:nvSpPr>
        <p:spPr>
          <a:xfrm>
            <a:off x="1014141" y="1450655"/>
            <a:ext cx="3932030" cy="3956690"/>
          </a:xfrm>
        </p:spPr>
        <p:txBody>
          <a:bodyPr anchor="ctr">
            <a:normAutofit/>
          </a:bodyPr>
          <a:lstStyle/>
          <a:p>
            <a:r>
              <a:rPr lang="en-US" altLang="en-US" sz="5000">
                <a:solidFill>
                  <a:schemeClr val="bg1"/>
                </a:solidFill>
                <a:latin typeface="Palatino Linotype" panose="02040502050505030304" pitchFamily="18" charset="0"/>
              </a:rPr>
              <a:t>Background</a:t>
            </a:r>
          </a:p>
        </p:txBody>
      </p:sp>
      <p:cxnSp>
        <p:nvCxnSpPr>
          <p:cNvPr id="77" name="Straight Connector 7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1507" name="Rectangle 3">
            <a:extLst>
              <a:ext uri="{FF2B5EF4-FFF2-40B4-BE49-F238E27FC236}">
                <a16:creationId xmlns:a16="http://schemas.microsoft.com/office/drawing/2014/main" id="{C0F44F91-0145-4A1C-8298-B7F07AC5E238}"/>
              </a:ext>
            </a:extLst>
          </p:cNvPr>
          <p:cNvSpPr>
            <a:spLocks noGrp="1" noChangeArrowheads="1"/>
          </p:cNvSpPr>
          <p:nvPr>
            <p:ph type="body" idx="1"/>
          </p:nvPr>
        </p:nvSpPr>
        <p:spPr>
          <a:xfrm>
            <a:off x="6096000" y="1108061"/>
            <a:ext cx="5008901" cy="4571972"/>
          </a:xfrm>
        </p:spPr>
        <p:txBody>
          <a:bodyPr anchor="ctr">
            <a:normAutofit/>
          </a:bodyPr>
          <a:lstStyle/>
          <a:p>
            <a:r>
              <a:rPr lang="en-US" altLang="en-US" sz="2000">
                <a:solidFill>
                  <a:schemeClr val="bg1"/>
                </a:solidFill>
                <a:latin typeface="Palatino Linotype" panose="02040502050505030304" pitchFamily="18" charset="0"/>
              </a:rPr>
              <a:t>Niger Delta is one of world’s largest deltas and mangrove forests </a:t>
            </a:r>
          </a:p>
          <a:p>
            <a:endParaRPr lang="en-US" altLang="en-US" sz="2000">
              <a:solidFill>
                <a:schemeClr val="bg1"/>
              </a:solidFill>
              <a:latin typeface="Palatino Linotype" panose="02040502050505030304" pitchFamily="18" charset="0"/>
            </a:endParaRPr>
          </a:p>
          <a:p>
            <a:r>
              <a:rPr lang="en-US" altLang="en-US" sz="2000">
                <a:solidFill>
                  <a:schemeClr val="bg1"/>
                </a:solidFill>
                <a:latin typeface="Palatino Linotype" panose="02040502050505030304" pitchFamily="18" charset="0"/>
              </a:rPr>
              <a:t>1956 – Oil discovered in Nigeria</a:t>
            </a:r>
          </a:p>
          <a:p>
            <a:endParaRPr lang="en-US" altLang="en-US" sz="2000">
              <a:solidFill>
                <a:schemeClr val="bg1"/>
              </a:solidFill>
              <a:latin typeface="Palatino Linotype" panose="02040502050505030304" pitchFamily="18" charset="0"/>
            </a:endParaRPr>
          </a:p>
          <a:p>
            <a:r>
              <a:rPr lang="en-US" altLang="en-US" sz="2000">
                <a:solidFill>
                  <a:schemeClr val="bg1"/>
                </a:solidFill>
                <a:latin typeface="Palatino Linotype" panose="02040502050505030304" pitchFamily="18" charset="0"/>
              </a:rPr>
              <a:t>1960 – Independence from Britain </a:t>
            </a:r>
            <a:r>
              <a:rPr lang="en-US" altLang="en-US" sz="2000">
                <a:solidFill>
                  <a:schemeClr val="bg1"/>
                </a:solidFill>
                <a:latin typeface="Palatino Linotype" panose="02040502050505030304" pitchFamily="18" charset="0"/>
                <a:sym typeface="Wingdings" panose="05000000000000000000" pitchFamily="2" charset="2"/>
              </a:rPr>
              <a:t> </a:t>
            </a:r>
            <a:r>
              <a:rPr lang="en-US" altLang="en-US" sz="2000">
                <a:solidFill>
                  <a:schemeClr val="bg1"/>
                </a:solidFill>
                <a:latin typeface="Palatino Linotype" panose="02040502050505030304" pitchFamily="18" charset="0"/>
              </a:rPr>
              <a:t>Federal Republic of Nigeria </a:t>
            </a:r>
          </a:p>
          <a:p>
            <a:endParaRPr lang="en-US" altLang="en-US" sz="2000">
              <a:solidFill>
                <a:schemeClr val="bg1"/>
              </a:solidFill>
              <a:latin typeface="Palatino Linotype" panose="02040502050505030304" pitchFamily="18" charset="0"/>
            </a:endParaRPr>
          </a:p>
          <a:p>
            <a:r>
              <a:rPr lang="en-US" altLang="en-US" sz="2000">
                <a:solidFill>
                  <a:schemeClr val="bg1"/>
                </a:solidFill>
                <a:latin typeface="Palatino Linotype" panose="02040502050505030304" pitchFamily="18" charset="0"/>
              </a:rPr>
              <a:t>Discovery harms rural economy—poor farming and fishing </a:t>
            </a:r>
          </a:p>
          <a:p>
            <a:endParaRPr lang="en-US" altLang="en-US" sz="2000">
              <a:solidFill>
                <a:schemeClr val="bg1"/>
              </a:solidFill>
              <a:latin typeface="Palatino Linotype" panose="02040502050505030304" pitchFamily="18" charset="0"/>
            </a:endParaRPr>
          </a:p>
          <a:p>
            <a:r>
              <a:rPr lang="en-US" altLang="en-US" sz="2000">
                <a:solidFill>
                  <a:schemeClr val="bg1"/>
                </a:solidFill>
                <a:latin typeface="Palatino Linotype" panose="02040502050505030304" pitchFamily="18" charset="0"/>
              </a:rPr>
              <a:t>Petroleum </a:t>
            </a:r>
            <a:r>
              <a:rPr lang="en-US" altLang="en-US" sz="2000">
                <a:solidFill>
                  <a:schemeClr val="bg1"/>
                </a:solidFill>
                <a:latin typeface="Palatino Linotype" panose="02040502050505030304" pitchFamily="18" charset="0"/>
                <a:sym typeface="Wingdings" panose="05000000000000000000" pitchFamily="2" charset="2"/>
              </a:rPr>
              <a:t></a:t>
            </a:r>
            <a:r>
              <a:rPr lang="en-US" altLang="en-US" sz="2000">
                <a:solidFill>
                  <a:schemeClr val="bg1"/>
                </a:solidFill>
                <a:latin typeface="Palatino Linotype" panose="02040502050505030304" pitchFamily="18" charset="0"/>
              </a:rPr>
              <a:t> World = 13th, OPEC = 6th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1" name="Picture 7">
            <a:extLst>
              <a:ext uri="{FF2B5EF4-FFF2-40B4-BE49-F238E27FC236}">
                <a16:creationId xmlns:a16="http://schemas.microsoft.com/office/drawing/2014/main" id="{F3AA372D-3637-4035-8571-77E12D4B13AC}"/>
              </a:ext>
            </a:extLst>
          </p:cNvPr>
          <p:cNvPicPr>
            <a:picLocks noChangeAspect="1" noChangeArrowheads="1"/>
          </p:cNvPicPr>
          <p:nvPr/>
        </p:nvPicPr>
        <p:blipFill>
          <a:blip r:embed="rId2">
            <a:lum bright="-58000"/>
            <a:extLst>
              <a:ext uri="{28A0092B-C50C-407E-A947-70E740481C1C}">
                <a14:useLocalDpi xmlns:a14="http://schemas.microsoft.com/office/drawing/2010/main" val="0"/>
              </a:ext>
            </a:extLst>
          </a:blip>
          <a:srcRect/>
          <a:stretch>
            <a:fillRect/>
          </a:stretch>
        </p:blipFill>
        <p:spPr bwMode="auto">
          <a:xfrm>
            <a:off x="1195754" y="508000"/>
            <a:ext cx="9472245" cy="610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a:extLst>
              <a:ext uri="{FF2B5EF4-FFF2-40B4-BE49-F238E27FC236}">
                <a16:creationId xmlns:a16="http://schemas.microsoft.com/office/drawing/2014/main" id="{6BD65DAF-9C6E-4400-80B4-D74F2BB52AED}"/>
              </a:ext>
            </a:extLst>
          </p:cNvPr>
          <p:cNvSpPr>
            <a:spLocks noGrp="1" noChangeArrowheads="1"/>
          </p:cNvSpPr>
          <p:nvPr>
            <p:ph type="body" sz="half" idx="1"/>
          </p:nvPr>
        </p:nvSpPr>
        <p:spPr>
          <a:xfrm>
            <a:off x="2209800" y="1676400"/>
            <a:ext cx="3810000" cy="4114800"/>
          </a:xfrm>
        </p:spPr>
        <p:txBody>
          <a:bodyPr>
            <a:normAutofit fontScale="92500" lnSpcReduction="20000"/>
          </a:bodyPr>
          <a:lstStyle/>
          <a:p>
            <a:pPr>
              <a:lnSpc>
                <a:spcPct val="90000"/>
              </a:lnSpc>
            </a:pPr>
            <a:r>
              <a:rPr lang="en-US" altLang="en-US" sz="1800">
                <a:solidFill>
                  <a:srgbClr val="FFCC00"/>
                </a:solidFill>
                <a:latin typeface="Palatino Linotype" panose="02040502050505030304" pitchFamily="18" charset="0"/>
              </a:rPr>
              <a:t>Nigerian Government</a:t>
            </a:r>
          </a:p>
          <a:p>
            <a:pPr>
              <a:lnSpc>
                <a:spcPct val="90000"/>
              </a:lnSpc>
              <a:buFontTx/>
              <a:buNone/>
            </a:pPr>
            <a:r>
              <a:rPr lang="en-US" altLang="en-US" sz="1800">
                <a:solidFill>
                  <a:schemeClr val="bg1"/>
                </a:solidFill>
                <a:latin typeface="Palatino Linotype" panose="02040502050505030304" pitchFamily="18" charset="0"/>
              </a:rPr>
              <a:t>		- federal</a:t>
            </a:r>
          </a:p>
          <a:p>
            <a:pPr>
              <a:lnSpc>
                <a:spcPct val="90000"/>
              </a:lnSpc>
              <a:buFontTx/>
              <a:buNone/>
            </a:pPr>
            <a:r>
              <a:rPr lang="en-US" altLang="en-US" sz="1800">
                <a:solidFill>
                  <a:schemeClr val="bg1"/>
                </a:solidFill>
                <a:latin typeface="Palatino Linotype" panose="02040502050505030304" pitchFamily="18" charset="0"/>
              </a:rPr>
              <a:t>		- 36 states</a:t>
            </a:r>
          </a:p>
          <a:p>
            <a:pPr>
              <a:lnSpc>
                <a:spcPct val="90000"/>
              </a:lnSpc>
              <a:buFontTx/>
              <a:buNone/>
            </a:pPr>
            <a:r>
              <a:rPr lang="en-US" altLang="en-US" sz="1800">
                <a:solidFill>
                  <a:schemeClr val="bg1"/>
                </a:solidFill>
                <a:latin typeface="Palatino Linotype" panose="02040502050505030304" pitchFamily="18" charset="0"/>
              </a:rPr>
              <a:t>		- 600 local governments</a:t>
            </a:r>
          </a:p>
          <a:p>
            <a:pPr>
              <a:lnSpc>
                <a:spcPct val="90000"/>
              </a:lnSpc>
            </a:pPr>
            <a:r>
              <a:rPr lang="en-US" altLang="en-US" sz="1800">
                <a:solidFill>
                  <a:srgbClr val="FFCC00"/>
                </a:solidFill>
                <a:latin typeface="Palatino Linotype" panose="02040502050505030304" pitchFamily="18" charset="0"/>
              </a:rPr>
              <a:t>Transnational Oil Companies</a:t>
            </a:r>
          </a:p>
          <a:p>
            <a:pPr>
              <a:lnSpc>
                <a:spcPct val="90000"/>
              </a:lnSpc>
              <a:buFontTx/>
              <a:buNone/>
            </a:pPr>
            <a:r>
              <a:rPr lang="en-US" altLang="en-US" sz="1800">
                <a:solidFill>
                  <a:schemeClr val="bg1"/>
                </a:solidFill>
                <a:latin typeface="Palatino Linotype" panose="02040502050505030304" pitchFamily="18" charset="0"/>
              </a:rPr>
              <a:t>		- Shell</a:t>
            </a:r>
          </a:p>
          <a:p>
            <a:pPr>
              <a:lnSpc>
                <a:spcPct val="90000"/>
              </a:lnSpc>
              <a:buFontTx/>
              <a:buNone/>
            </a:pPr>
            <a:r>
              <a:rPr lang="en-US" altLang="en-US" sz="1800">
                <a:solidFill>
                  <a:schemeClr val="bg1"/>
                </a:solidFill>
                <a:latin typeface="Palatino Linotype" panose="02040502050505030304" pitchFamily="18" charset="0"/>
              </a:rPr>
              <a:t>		- Total</a:t>
            </a:r>
          </a:p>
          <a:p>
            <a:pPr>
              <a:lnSpc>
                <a:spcPct val="90000"/>
              </a:lnSpc>
              <a:buFontTx/>
              <a:buNone/>
            </a:pPr>
            <a:r>
              <a:rPr lang="en-US" altLang="en-US" sz="1800">
                <a:solidFill>
                  <a:schemeClr val="bg1"/>
                </a:solidFill>
                <a:latin typeface="Palatino Linotype" panose="02040502050505030304" pitchFamily="18" charset="0"/>
              </a:rPr>
              <a:t>		- ExxonMobil</a:t>
            </a:r>
          </a:p>
          <a:p>
            <a:pPr>
              <a:lnSpc>
                <a:spcPct val="90000"/>
              </a:lnSpc>
              <a:buFontTx/>
              <a:buNone/>
            </a:pPr>
            <a:r>
              <a:rPr lang="en-US" altLang="en-US" sz="1800">
                <a:solidFill>
                  <a:schemeClr val="bg1"/>
                </a:solidFill>
                <a:latin typeface="Palatino Linotype" panose="02040502050505030304" pitchFamily="18" charset="0"/>
              </a:rPr>
              <a:t>		- Chevron</a:t>
            </a:r>
          </a:p>
          <a:p>
            <a:pPr>
              <a:lnSpc>
                <a:spcPct val="90000"/>
              </a:lnSpc>
              <a:buFontTx/>
              <a:buNone/>
            </a:pPr>
            <a:r>
              <a:rPr lang="en-US" altLang="en-US" sz="1800">
                <a:solidFill>
                  <a:schemeClr val="bg1"/>
                </a:solidFill>
                <a:latin typeface="Palatino Linotype" panose="02040502050505030304" pitchFamily="18" charset="0"/>
              </a:rPr>
              <a:t>		- Agip</a:t>
            </a:r>
          </a:p>
          <a:p>
            <a:pPr>
              <a:lnSpc>
                <a:spcPct val="90000"/>
              </a:lnSpc>
            </a:pPr>
            <a:r>
              <a:rPr lang="en-US" altLang="en-US" sz="1800">
                <a:solidFill>
                  <a:srgbClr val="FFCC00"/>
                </a:solidFill>
                <a:latin typeface="Palatino Linotype" panose="02040502050505030304" pitchFamily="18" charset="0"/>
              </a:rPr>
              <a:t>Minority Ethnic Groups</a:t>
            </a:r>
          </a:p>
          <a:p>
            <a:pPr>
              <a:lnSpc>
                <a:spcPct val="90000"/>
              </a:lnSpc>
              <a:buFontTx/>
              <a:buNone/>
            </a:pPr>
            <a:r>
              <a:rPr lang="en-US" altLang="en-US" sz="1800">
                <a:solidFill>
                  <a:schemeClr val="bg1"/>
                </a:solidFill>
                <a:latin typeface="Palatino Linotype" panose="02040502050505030304" pitchFamily="18" charset="0"/>
              </a:rPr>
              <a:t>		- Ogon</a:t>
            </a:r>
          </a:p>
          <a:p>
            <a:pPr>
              <a:lnSpc>
                <a:spcPct val="90000"/>
              </a:lnSpc>
              <a:buFontTx/>
              <a:buNone/>
            </a:pPr>
            <a:r>
              <a:rPr lang="en-US" altLang="en-US" sz="1800">
                <a:solidFill>
                  <a:schemeClr val="bg1"/>
                </a:solidFill>
                <a:latin typeface="Palatino Linotype" panose="02040502050505030304" pitchFamily="18" charset="0"/>
              </a:rPr>
              <a:t>		- Ijaw</a:t>
            </a:r>
          </a:p>
          <a:p>
            <a:pPr>
              <a:lnSpc>
                <a:spcPct val="90000"/>
              </a:lnSpc>
              <a:buFont typeface="Wingdings" panose="05000000000000000000" pitchFamily="2" charset="2"/>
              <a:buNone/>
            </a:pPr>
            <a:endParaRPr lang="en-US" altLang="en-US" sz="1800">
              <a:solidFill>
                <a:schemeClr val="bg1"/>
              </a:solidFill>
              <a:latin typeface="Palatino Linotype" panose="02040502050505030304" pitchFamily="18" charset="0"/>
            </a:endParaRPr>
          </a:p>
        </p:txBody>
      </p:sp>
      <p:sp>
        <p:nvSpPr>
          <p:cNvPr id="11269" name="Rectangle 5">
            <a:extLst>
              <a:ext uri="{FF2B5EF4-FFF2-40B4-BE49-F238E27FC236}">
                <a16:creationId xmlns:a16="http://schemas.microsoft.com/office/drawing/2014/main" id="{2B0DDDC8-5947-494F-B4AC-84ECFFBD4E42}"/>
              </a:ext>
            </a:extLst>
          </p:cNvPr>
          <p:cNvSpPr>
            <a:spLocks noGrp="1" noChangeArrowheads="1"/>
          </p:cNvSpPr>
          <p:nvPr>
            <p:ph type="body" sz="half" idx="2"/>
          </p:nvPr>
        </p:nvSpPr>
        <p:spPr>
          <a:xfrm>
            <a:off x="6172200" y="1676400"/>
            <a:ext cx="3810000" cy="4114800"/>
          </a:xfrm>
        </p:spPr>
        <p:txBody>
          <a:bodyPr>
            <a:normAutofit fontScale="92500" lnSpcReduction="20000"/>
          </a:bodyPr>
          <a:lstStyle/>
          <a:p>
            <a:pPr>
              <a:lnSpc>
                <a:spcPct val="90000"/>
              </a:lnSpc>
            </a:pPr>
            <a:r>
              <a:rPr lang="en-US" altLang="en-US" sz="1800">
                <a:solidFill>
                  <a:srgbClr val="FFCC00"/>
                </a:solidFill>
                <a:latin typeface="Palatino Linotype" panose="02040502050505030304" pitchFamily="18" charset="0"/>
              </a:rPr>
              <a:t>Grassroots Organizations</a:t>
            </a:r>
          </a:p>
          <a:p>
            <a:pPr>
              <a:lnSpc>
                <a:spcPct val="90000"/>
              </a:lnSpc>
              <a:buFontTx/>
              <a:buNone/>
            </a:pPr>
            <a:r>
              <a:rPr lang="en-US" altLang="en-US" sz="1800">
                <a:solidFill>
                  <a:schemeClr val="bg1"/>
                </a:solidFill>
                <a:latin typeface="Palatino Linotype" panose="02040502050505030304" pitchFamily="18" charset="0"/>
              </a:rPr>
              <a:t>		- MOSOP</a:t>
            </a:r>
          </a:p>
          <a:p>
            <a:pPr>
              <a:lnSpc>
                <a:spcPct val="90000"/>
              </a:lnSpc>
              <a:buFontTx/>
              <a:buNone/>
            </a:pPr>
            <a:r>
              <a:rPr lang="en-US" altLang="en-US" sz="1800">
                <a:solidFill>
                  <a:schemeClr val="bg1"/>
                </a:solidFill>
                <a:latin typeface="Palatino Linotype" panose="02040502050505030304" pitchFamily="18" charset="0"/>
              </a:rPr>
              <a:t>		- MEND</a:t>
            </a:r>
          </a:p>
          <a:p>
            <a:pPr>
              <a:lnSpc>
                <a:spcPct val="90000"/>
              </a:lnSpc>
              <a:buFontTx/>
              <a:buNone/>
            </a:pPr>
            <a:r>
              <a:rPr lang="en-US" altLang="en-US" sz="1800">
                <a:solidFill>
                  <a:schemeClr val="bg1"/>
                </a:solidFill>
                <a:latin typeface="Palatino Linotype" panose="02040502050505030304" pitchFamily="18" charset="0"/>
              </a:rPr>
              <a:t>		- NDVF</a:t>
            </a:r>
          </a:p>
          <a:p>
            <a:pPr>
              <a:lnSpc>
                <a:spcPct val="90000"/>
              </a:lnSpc>
            </a:pPr>
            <a:r>
              <a:rPr lang="en-US" altLang="en-US" sz="1800">
                <a:solidFill>
                  <a:srgbClr val="FFCC00"/>
                </a:solidFill>
                <a:latin typeface="Palatino Linotype" panose="02040502050505030304" pitchFamily="18" charset="0"/>
              </a:rPr>
              <a:t>Non-Governmental Organizations</a:t>
            </a:r>
          </a:p>
          <a:p>
            <a:pPr>
              <a:lnSpc>
                <a:spcPct val="90000"/>
              </a:lnSpc>
              <a:buFontTx/>
              <a:buNone/>
            </a:pPr>
            <a:r>
              <a:rPr lang="en-US" altLang="en-US" sz="1800">
                <a:solidFill>
                  <a:schemeClr val="bg1"/>
                </a:solidFill>
                <a:latin typeface="Palatino Linotype" panose="02040502050505030304" pitchFamily="18" charset="0"/>
              </a:rPr>
              <a:t>		- ERA</a:t>
            </a:r>
          </a:p>
          <a:p>
            <a:pPr>
              <a:lnSpc>
                <a:spcPct val="90000"/>
              </a:lnSpc>
              <a:buFontTx/>
              <a:buNone/>
            </a:pPr>
            <a:r>
              <a:rPr lang="en-US" altLang="en-US" sz="1800">
                <a:solidFill>
                  <a:schemeClr val="bg1"/>
                </a:solidFill>
                <a:latin typeface="Palatino Linotype" panose="02040502050505030304" pitchFamily="18" charset="0"/>
              </a:rPr>
              <a:t>		- Oil Watch</a:t>
            </a:r>
          </a:p>
          <a:p>
            <a:pPr>
              <a:lnSpc>
                <a:spcPct val="90000"/>
              </a:lnSpc>
              <a:buFontTx/>
              <a:buNone/>
            </a:pPr>
            <a:r>
              <a:rPr lang="en-US" altLang="en-US" sz="1800">
                <a:solidFill>
                  <a:schemeClr val="bg1"/>
                </a:solidFill>
                <a:latin typeface="Palatino Linotype" panose="02040502050505030304" pitchFamily="18" charset="0"/>
              </a:rPr>
              <a:t>		- ND – HERO</a:t>
            </a:r>
          </a:p>
          <a:p>
            <a:pPr>
              <a:lnSpc>
                <a:spcPct val="90000"/>
              </a:lnSpc>
            </a:pPr>
            <a:r>
              <a:rPr lang="en-US" altLang="en-US" sz="1800">
                <a:solidFill>
                  <a:srgbClr val="FFCC00"/>
                </a:solidFill>
                <a:latin typeface="Palatino Linotype" panose="02040502050505030304" pitchFamily="18" charset="0"/>
              </a:rPr>
              <a:t>International Community</a:t>
            </a:r>
          </a:p>
          <a:p>
            <a:pPr>
              <a:lnSpc>
                <a:spcPct val="90000"/>
              </a:lnSpc>
              <a:buFontTx/>
              <a:buNone/>
            </a:pPr>
            <a:r>
              <a:rPr lang="en-US" altLang="en-US" sz="1800">
                <a:solidFill>
                  <a:schemeClr val="bg1"/>
                </a:solidFill>
                <a:latin typeface="Palatino Linotype" panose="02040502050505030304" pitchFamily="18" charset="0"/>
              </a:rPr>
              <a:t>		- American Oil consumers</a:t>
            </a:r>
          </a:p>
          <a:p>
            <a:pPr>
              <a:lnSpc>
                <a:spcPct val="90000"/>
              </a:lnSpc>
              <a:buFontTx/>
              <a:buNone/>
            </a:pPr>
            <a:r>
              <a:rPr lang="en-US" altLang="en-US" sz="1800">
                <a:solidFill>
                  <a:schemeClr val="bg1"/>
                </a:solidFill>
                <a:latin typeface="Palatino Linotype" panose="02040502050505030304" pitchFamily="18" charset="0"/>
              </a:rPr>
              <a:t>		- EU</a:t>
            </a:r>
          </a:p>
          <a:p>
            <a:pPr>
              <a:lnSpc>
                <a:spcPct val="90000"/>
              </a:lnSpc>
              <a:buFontTx/>
              <a:buNone/>
            </a:pPr>
            <a:r>
              <a:rPr lang="en-US" altLang="en-US" sz="1800">
                <a:solidFill>
                  <a:schemeClr val="bg1"/>
                </a:solidFill>
                <a:latin typeface="Palatino Linotype" panose="02040502050505030304" pitchFamily="18" charset="0"/>
              </a:rPr>
              <a:t>		- OPEC</a:t>
            </a:r>
          </a:p>
          <a:p>
            <a:pPr>
              <a:lnSpc>
                <a:spcPct val="90000"/>
              </a:lnSpc>
              <a:buFontTx/>
              <a:buNone/>
            </a:pPr>
            <a:r>
              <a:rPr lang="en-US" altLang="en-US" sz="1800">
                <a:solidFill>
                  <a:schemeClr val="bg1"/>
                </a:solidFill>
                <a:latin typeface="Palatino Linotype" panose="02040502050505030304" pitchFamily="18" charset="0"/>
              </a:rPr>
              <a:t>		- UN</a:t>
            </a:r>
          </a:p>
          <a:p>
            <a:pPr>
              <a:lnSpc>
                <a:spcPct val="90000"/>
              </a:lnSpc>
            </a:pPr>
            <a:endParaRPr lang="en-US" altLang="en-US" sz="1800">
              <a:solidFill>
                <a:schemeClr val="bg1"/>
              </a:solidFill>
              <a:latin typeface="Palatino Linotype" panose="02040502050505030304" pitchFamily="18" charset="0"/>
            </a:endParaRPr>
          </a:p>
          <a:p>
            <a:pPr>
              <a:lnSpc>
                <a:spcPct val="90000"/>
              </a:lnSpc>
              <a:buFont typeface="Wingdings" panose="05000000000000000000" pitchFamily="2" charset="2"/>
              <a:buChar char="§"/>
            </a:pPr>
            <a:endParaRPr lang="en-US" altLang="en-US" sz="1800">
              <a:solidFill>
                <a:schemeClr val="bg1"/>
              </a:solidFill>
              <a:latin typeface="Palatino Linotype" panose="02040502050505030304" pitchFamily="18" charset="0"/>
            </a:endParaRPr>
          </a:p>
        </p:txBody>
      </p:sp>
      <p:sp>
        <p:nvSpPr>
          <p:cNvPr id="3" name="Title 2">
            <a:extLst>
              <a:ext uri="{FF2B5EF4-FFF2-40B4-BE49-F238E27FC236}">
                <a16:creationId xmlns:a16="http://schemas.microsoft.com/office/drawing/2014/main" id="{2232AF3D-4631-4E26-9560-4F21D9E90BC7}"/>
              </a:ext>
            </a:extLst>
          </p:cNvPr>
          <p:cNvSpPr>
            <a:spLocks noGrp="1"/>
          </p:cNvSpPr>
          <p:nvPr>
            <p:ph type="title"/>
          </p:nvPr>
        </p:nvSpPr>
        <p:spPr/>
        <p:txBody>
          <a:bodyPr/>
          <a:lstStyle/>
          <a:p>
            <a:r>
              <a:rPr lang="en-GB" b="1" dirty="0">
                <a:solidFill>
                  <a:srgbClr val="FFC000"/>
                </a:solidFill>
              </a:rPr>
              <a:t>Stakeholders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5">
            <a:extLst>
              <a:ext uri="{FF2B5EF4-FFF2-40B4-BE49-F238E27FC236}">
                <a16:creationId xmlns:a16="http://schemas.microsoft.com/office/drawing/2014/main" id="{C12FC661-729E-4522-816B-2116773F7D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381" b="1"/>
          <a:stretch/>
        </p:blipFill>
        <p:spPr bwMode="auto">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a:noFill/>
          <a:extLst>
            <a:ext uri="{909E8E84-426E-40DD-AFC4-6F175D3DCCD1}">
              <a14:hiddenFill xmlns:a14="http://schemas.microsoft.com/office/drawing/2010/main">
                <a:solidFill>
                  <a:srgbClr val="FFFFFF"/>
                </a:solidFill>
              </a14:hiddenFill>
            </a:ext>
          </a:extLst>
        </p:spPr>
      </p:pic>
      <p:pic>
        <p:nvPicPr>
          <p:cNvPr id="6" name="Picture 7">
            <a:extLst>
              <a:ext uri="{FF2B5EF4-FFF2-40B4-BE49-F238E27FC236}">
                <a16:creationId xmlns:a16="http://schemas.microsoft.com/office/drawing/2014/main" id="{D57F2DBB-3F17-4EC5-B455-13745ECA77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3970" b="1"/>
          <a:stretch/>
        </p:blipFill>
        <p:spPr bwMode="auto">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42FBD6D-D5D5-420E-85AC-71D472362C11}"/>
              </a:ext>
            </a:extLst>
          </p:cNvPr>
          <p:cNvPicPr>
            <a:picLocks noChangeAspect="1"/>
          </p:cNvPicPr>
          <p:nvPr/>
        </p:nvPicPr>
        <p:blipFill rotWithShape="1">
          <a:blip r:embed="rId4"/>
          <a:srcRect t="13871" r="3" b="3"/>
          <a:stretch/>
        </p:blipFill>
        <p:spPr>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p:spPr>
      </p:pic>
    </p:spTree>
    <p:extLst>
      <p:ext uri="{BB962C8B-B14F-4D97-AF65-F5344CB8AC3E}">
        <p14:creationId xmlns:p14="http://schemas.microsoft.com/office/powerpoint/2010/main" val="39948151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D9267-1F6F-4F98-BE0D-E63325BCD0FD}"/>
              </a:ext>
            </a:extLst>
          </p:cNvPr>
          <p:cNvSpPr>
            <a:spLocks noGrp="1"/>
          </p:cNvSpPr>
          <p:nvPr>
            <p:ph type="title"/>
          </p:nvPr>
        </p:nvSpPr>
        <p:spPr>
          <a:xfrm>
            <a:off x="1075767" y="1188637"/>
            <a:ext cx="2988234" cy="4480726"/>
          </a:xfrm>
        </p:spPr>
        <p:txBody>
          <a:bodyPr>
            <a:normAutofit/>
          </a:bodyPr>
          <a:lstStyle/>
          <a:p>
            <a:pPr algn="r"/>
            <a:r>
              <a:rPr lang="en-GB" sz="6600"/>
              <a:t>Impact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302300-20F8-4824-AC35-FE69F7D45972}"/>
              </a:ext>
            </a:extLst>
          </p:cNvPr>
          <p:cNvSpPr>
            <a:spLocks noGrp="1"/>
          </p:cNvSpPr>
          <p:nvPr>
            <p:ph idx="1"/>
          </p:nvPr>
        </p:nvSpPr>
        <p:spPr>
          <a:xfrm>
            <a:off x="5255260" y="1648870"/>
            <a:ext cx="4702848" cy="3560260"/>
          </a:xfrm>
        </p:spPr>
        <p:txBody>
          <a:bodyPr anchor="ctr">
            <a:normAutofit/>
          </a:bodyPr>
          <a:lstStyle/>
          <a:p>
            <a:pPr>
              <a:spcBef>
                <a:spcPct val="50000"/>
              </a:spcBef>
              <a:buFont typeface="Wingdings" panose="05000000000000000000" pitchFamily="2" charset="2"/>
              <a:buNone/>
            </a:pPr>
            <a:r>
              <a:rPr lang="en-US" altLang="en-US" sz="2400" dirty="0">
                <a:latin typeface="Palatino Linotype" panose="02040502050505030304" pitchFamily="18" charset="0"/>
              </a:rPr>
              <a:t>Loss of livelihood for farmers/fishermen</a:t>
            </a:r>
          </a:p>
          <a:p>
            <a:pPr>
              <a:spcBef>
                <a:spcPct val="50000"/>
              </a:spcBef>
              <a:buFont typeface="Wingdings" panose="05000000000000000000" pitchFamily="2" charset="2"/>
              <a:buNone/>
            </a:pPr>
            <a:r>
              <a:rPr lang="en-US" altLang="en-US" sz="2400" dirty="0">
                <a:latin typeface="Palatino Linotype" panose="02040502050505030304" pitchFamily="18" charset="0"/>
              </a:rPr>
              <a:t>Polluted water source</a:t>
            </a:r>
          </a:p>
          <a:p>
            <a:pPr>
              <a:spcBef>
                <a:spcPct val="50000"/>
              </a:spcBef>
              <a:buFont typeface="Wingdings" panose="05000000000000000000" pitchFamily="2" charset="2"/>
              <a:buNone/>
            </a:pPr>
            <a:r>
              <a:rPr lang="en-US" altLang="en-US" sz="2400" dirty="0">
                <a:latin typeface="Palatino Linotype" panose="02040502050505030304" pitchFamily="18" charset="0"/>
              </a:rPr>
              <a:t>Public Health Impacts</a:t>
            </a:r>
          </a:p>
          <a:p>
            <a:pPr>
              <a:spcBef>
                <a:spcPct val="50000"/>
              </a:spcBef>
              <a:buFont typeface="Wingdings" panose="05000000000000000000" pitchFamily="2" charset="2"/>
              <a:buNone/>
            </a:pPr>
            <a:r>
              <a:rPr lang="en-US" altLang="en-US" sz="2400" dirty="0">
                <a:latin typeface="Palatino Linotype" panose="02040502050505030304" pitchFamily="18" charset="0"/>
              </a:rPr>
              <a:t>Destruction of wildlife habitat</a:t>
            </a:r>
          </a:p>
          <a:p>
            <a:endParaRPr lang="en-GB" sz="2400" dirty="0"/>
          </a:p>
        </p:txBody>
      </p:sp>
    </p:spTree>
    <p:extLst>
      <p:ext uri="{BB962C8B-B14F-4D97-AF65-F5344CB8AC3E}">
        <p14:creationId xmlns:p14="http://schemas.microsoft.com/office/powerpoint/2010/main" val="3387294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内容占位符 3"/>
          <p:cNvPicPr>
            <a:picLocks noGrp="1" noChangeAspect="1"/>
          </p:cNvPicPr>
          <p:nvPr>
            <p:ph idx="4294967295"/>
          </p:nvPr>
        </p:nvPicPr>
        <p:blipFill rotWithShape="1">
          <a:blip r:embed="rId2"/>
          <a:srcRect t="494" r="1" b="41162"/>
          <a:stretch/>
        </p:blipFill>
        <p:spPr>
          <a:xfrm>
            <a:off x="4166504" y="10"/>
            <a:ext cx="8025495" cy="3067040"/>
          </a:xfrm>
          <a:prstGeom prst="rect">
            <a:avLst/>
          </a:prstGeom>
        </p:spPr>
      </p:pic>
      <p:pic>
        <p:nvPicPr>
          <p:cNvPr id="5" name="图片 4"/>
          <p:cNvPicPr>
            <a:picLocks noChangeAspect="1"/>
          </p:cNvPicPr>
          <p:nvPr/>
        </p:nvPicPr>
        <p:blipFill rotWithShape="1">
          <a:blip r:embed="rId3"/>
          <a:srcRect r="-2" b="33163"/>
          <a:stretch/>
        </p:blipFill>
        <p:spPr>
          <a:xfrm>
            <a:off x="20" y="3790950"/>
            <a:ext cx="8305780" cy="3067051"/>
          </a:xfrm>
          <a:prstGeom prst="rect">
            <a:avLst/>
          </a:prstGeom>
        </p:spPr>
      </p:pic>
      <p:sp>
        <p:nvSpPr>
          <p:cNvPr id="13" name="Freeform: Shape 12">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472"/>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图片 6"/>
          <p:cNvPicPr>
            <a:picLocks noChangeAspect="1"/>
          </p:cNvPicPr>
          <p:nvPr/>
        </p:nvPicPr>
        <p:blipFill rotWithShape="1">
          <a:blip r:embed="rId4"/>
          <a:srcRect l="14506" r="15587" b="2"/>
          <a:stretch/>
        </p:blipFill>
        <p:spPr>
          <a:xfrm>
            <a:off x="1" y="1"/>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sp>
        <p:nvSpPr>
          <p:cNvPr id="15" name="Freeform: Shape 14">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图片 7"/>
          <p:cNvPicPr>
            <a:picLocks noChangeAspect="1"/>
          </p:cNvPicPr>
          <p:nvPr/>
        </p:nvPicPr>
        <p:blipFill rotWithShape="1">
          <a:blip r:embed="rId5"/>
          <a:srcRect l="31225" r="4353"/>
          <a:stretch/>
        </p:blipFill>
        <p:spPr>
          <a:xfrm>
            <a:off x="6283728" y="1699214"/>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sp>
        <p:nvSpPr>
          <p:cNvPr id="17" name="Oval 16">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图片 5"/>
          <p:cNvPicPr>
            <a:picLocks noChangeAspect="1"/>
          </p:cNvPicPr>
          <p:nvPr/>
        </p:nvPicPr>
        <p:blipFill rotWithShape="1">
          <a:blip r:embed="rId6"/>
          <a:srcRect l="259" r="32990" b="-1"/>
          <a:stretch/>
        </p:blipFill>
        <p:spPr>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7D9BB5D0-35E4-459D-AEF3-FE4D7C45CC19}" type="slidenum">
              <a:rPr lang="zh-CN" altLang="en-US">
                <a:solidFill>
                  <a:srgbClr val="FFFFFF"/>
                </a:solidFill>
              </a:rPr>
              <a:pPr>
                <a:spcAft>
                  <a:spcPts val="600"/>
                </a:spcAft>
              </a:pPr>
              <a:t>35</a:t>
            </a:fld>
            <a:endParaRPr lang="zh-CN" altLang="en-US">
              <a:solidFill>
                <a:srgbClr val="FFFFFF"/>
              </a:solidFill>
            </a:endParaRPr>
          </a:p>
        </p:txBody>
      </p:sp>
    </p:spTree>
  </p:cSld>
  <p:clrMapOvr>
    <a:masterClrMapping/>
  </p:clrMapOvr>
  <p:transition>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C2AE81E-A11A-4B2A-AE74-D999373822A9}"/>
              </a:ext>
            </a:extLst>
          </p:cNvPr>
          <p:cNvSpPr>
            <a:spLocks noGrp="1" noChangeArrowheads="1"/>
          </p:cNvSpPr>
          <p:nvPr>
            <p:ph type="title"/>
          </p:nvPr>
        </p:nvSpPr>
        <p:spPr>
          <a:xfrm>
            <a:off x="4965430" y="629268"/>
            <a:ext cx="6586491" cy="1286160"/>
          </a:xfrm>
        </p:spPr>
        <p:txBody>
          <a:bodyPr vert="horz" lIns="91440" tIns="45720" rIns="91440" bIns="45720" rtlCol="0" anchor="b">
            <a:normAutofit/>
          </a:bodyPr>
          <a:lstStyle/>
          <a:p>
            <a:r>
              <a:rPr lang="en-US" altLang="en-US" sz="4100"/>
              <a:t>Movement for the Survival of the Ogoni People (MOSOP)</a:t>
            </a:r>
          </a:p>
        </p:txBody>
      </p:sp>
      <p:sp>
        <p:nvSpPr>
          <p:cNvPr id="23556" name="Text Box 4">
            <a:extLst>
              <a:ext uri="{FF2B5EF4-FFF2-40B4-BE49-F238E27FC236}">
                <a16:creationId xmlns:a16="http://schemas.microsoft.com/office/drawing/2014/main" id="{9CF0FDCC-7EB6-4A89-B53C-73D9AFEF3015}"/>
              </a:ext>
            </a:extLst>
          </p:cNvPr>
          <p:cNvSpPr txBox="1">
            <a:spLocks noChangeArrowheads="1"/>
          </p:cNvSpPr>
          <p:nvPr/>
        </p:nvSpPr>
        <p:spPr bwMode="auto">
          <a:xfrm>
            <a:off x="4965431" y="2438400"/>
            <a:ext cx="6586489" cy="37854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lIns="91440" tIns="45720" rIns="91440" bIns="45720" rtlCol="0">
            <a:normAutofit/>
          </a:bodyPr>
          <a:lstStyle/>
          <a:p>
            <a:pPr indent="-228600">
              <a:lnSpc>
                <a:spcPct val="90000"/>
              </a:lnSpc>
              <a:spcBef>
                <a:spcPct val="50000"/>
              </a:spcBef>
              <a:buFont typeface="Arial" panose="020B0604020202020204" pitchFamily="34" charset="0"/>
              <a:buChar char="•"/>
            </a:pPr>
            <a:r>
              <a:rPr lang="en-US" altLang="en-US" sz="2000" i="1"/>
              <a:t>"The Ogoni struggle is an archetypal 'David and Goliath' story with a seemingly powerless minority ethnic group taking on one of the world's largest and most powerful transnational companies.”</a:t>
            </a:r>
            <a:endParaRPr lang="en-US" altLang="en-US" sz="2000"/>
          </a:p>
          <a:p>
            <a:pPr indent="-228600">
              <a:lnSpc>
                <a:spcPct val="90000"/>
              </a:lnSpc>
              <a:spcBef>
                <a:spcPct val="50000"/>
              </a:spcBef>
              <a:buFont typeface="Arial" panose="020B0604020202020204" pitchFamily="34" charset="0"/>
              <a:buChar char="•"/>
            </a:pPr>
            <a:r>
              <a:rPr lang="en-US" altLang="en-US" sz="2000"/>
              <a:t>(Wheeler et al. 2007)</a:t>
            </a:r>
          </a:p>
        </p:txBody>
      </p:sp>
      <p:pic>
        <p:nvPicPr>
          <p:cNvPr id="23555" name="Picture 3">
            <a:extLst>
              <a:ext uri="{FF2B5EF4-FFF2-40B4-BE49-F238E27FC236}">
                <a16:creationId xmlns:a16="http://schemas.microsoft.com/office/drawing/2014/main" id="{E1068F01-6107-42A0-8EDD-869C5E35C13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0864" r="1" b="1"/>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a:extLst>
              <a:ext uri="{FF2B5EF4-FFF2-40B4-BE49-F238E27FC236}">
                <a16:creationId xmlns:a16="http://schemas.microsoft.com/office/drawing/2014/main" id="{32A6D2FE-84D7-4306-925C-9F328EC693DC}"/>
              </a:ext>
            </a:extLst>
          </p:cNvPr>
          <p:cNvSpPr txBox="1">
            <a:spLocks noChangeArrowheads="1"/>
          </p:cNvSpPr>
          <p:nvPr/>
        </p:nvSpPr>
        <p:spPr bwMode="auto">
          <a:xfrm>
            <a:off x="6400800" y="4114801"/>
            <a:ext cx="4953000" cy="21688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nSpc>
                <a:spcPct val="70000"/>
              </a:lnSpc>
              <a:spcBef>
                <a:spcPct val="50000"/>
              </a:spcBef>
            </a:pPr>
            <a:r>
              <a:rPr lang="en-US" altLang="en-US" sz="2000">
                <a:solidFill>
                  <a:schemeClr val="bg1"/>
                </a:solidFill>
                <a:latin typeface="Palatino Linotype" panose="02040502050505030304" pitchFamily="18" charset="0"/>
              </a:rPr>
              <a:t>Weak Ecological Modernization</a:t>
            </a:r>
          </a:p>
          <a:p>
            <a:pPr>
              <a:lnSpc>
                <a:spcPct val="70000"/>
              </a:lnSpc>
              <a:spcBef>
                <a:spcPct val="50000"/>
              </a:spcBef>
            </a:pPr>
            <a:endParaRPr lang="en-US" altLang="en-US" sz="2000">
              <a:solidFill>
                <a:schemeClr val="bg1"/>
              </a:solidFill>
              <a:latin typeface="Palatino Linotype" panose="02040502050505030304" pitchFamily="18" charset="0"/>
            </a:endParaRPr>
          </a:p>
          <a:p>
            <a:pPr>
              <a:lnSpc>
                <a:spcPct val="70000"/>
              </a:lnSpc>
              <a:spcBef>
                <a:spcPct val="50000"/>
              </a:spcBef>
            </a:pPr>
            <a:r>
              <a:rPr lang="en-US" altLang="en-US" sz="2000">
                <a:solidFill>
                  <a:schemeClr val="bg1"/>
                </a:solidFill>
                <a:latin typeface="Palatino Linotype" panose="02040502050505030304" pitchFamily="18" charset="0"/>
              </a:rPr>
              <a:t>- Technological solutions</a:t>
            </a:r>
          </a:p>
          <a:p>
            <a:pPr>
              <a:lnSpc>
                <a:spcPct val="70000"/>
              </a:lnSpc>
              <a:spcBef>
                <a:spcPct val="50000"/>
              </a:spcBef>
            </a:pPr>
            <a:r>
              <a:rPr lang="en-US" altLang="en-US" sz="2000">
                <a:solidFill>
                  <a:schemeClr val="bg1"/>
                </a:solidFill>
                <a:latin typeface="Palatino Linotype" panose="02040502050505030304" pitchFamily="18" charset="0"/>
              </a:rPr>
              <a:t>- Corporatist style of policy-making</a:t>
            </a:r>
          </a:p>
          <a:p>
            <a:pPr>
              <a:lnSpc>
                <a:spcPct val="70000"/>
              </a:lnSpc>
              <a:spcBef>
                <a:spcPct val="50000"/>
              </a:spcBef>
              <a:buFontTx/>
              <a:buChar char="-"/>
            </a:pPr>
            <a:r>
              <a:rPr lang="en-US" altLang="en-US" sz="2000">
                <a:solidFill>
                  <a:schemeClr val="bg1"/>
                </a:solidFill>
                <a:latin typeface="Palatino Linotype" panose="02040502050505030304" pitchFamily="18" charset="0"/>
              </a:rPr>
              <a:t>distancing of socio-political failures 	             </a:t>
            </a:r>
          </a:p>
          <a:p>
            <a:pPr>
              <a:lnSpc>
                <a:spcPct val="70000"/>
              </a:lnSpc>
              <a:spcBef>
                <a:spcPct val="50000"/>
              </a:spcBef>
            </a:pPr>
            <a:r>
              <a:rPr lang="en-US" altLang="en-US" sz="2000">
                <a:solidFill>
                  <a:schemeClr val="bg1"/>
                </a:solidFill>
                <a:latin typeface="Palatino Linotype" panose="02040502050505030304" pitchFamily="18" charset="0"/>
              </a:rPr>
              <a:t>     from economic circumstances</a:t>
            </a:r>
          </a:p>
        </p:txBody>
      </p:sp>
      <p:sp>
        <p:nvSpPr>
          <p:cNvPr id="30723" name="Rectangle 3">
            <a:extLst>
              <a:ext uri="{FF2B5EF4-FFF2-40B4-BE49-F238E27FC236}">
                <a16:creationId xmlns:a16="http://schemas.microsoft.com/office/drawing/2014/main" id="{9CEB22FC-99CD-4D55-9CBB-81357C4076EB}"/>
              </a:ext>
            </a:extLst>
          </p:cNvPr>
          <p:cNvSpPr>
            <a:spLocks noChangeArrowheads="1"/>
          </p:cNvSpPr>
          <p:nvPr/>
        </p:nvSpPr>
        <p:spPr bwMode="auto">
          <a:xfrm>
            <a:off x="7086600" y="152400"/>
            <a:ext cx="2743200" cy="22860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0724" name="Rectangle 4">
            <a:extLst>
              <a:ext uri="{FF2B5EF4-FFF2-40B4-BE49-F238E27FC236}">
                <a16:creationId xmlns:a16="http://schemas.microsoft.com/office/drawing/2014/main" id="{58F844BE-2C29-4E18-B6A4-8D873A6B0B9F}"/>
              </a:ext>
            </a:extLst>
          </p:cNvPr>
          <p:cNvSpPr>
            <a:spLocks noChangeArrowheads="1"/>
          </p:cNvSpPr>
          <p:nvPr/>
        </p:nvSpPr>
        <p:spPr bwMode="auto">
          <a:xfrm>
            <a:off x="2057400" y="1905000"/>
            <a:ext cx="38100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0725" name="Rectangle 5">
            <a:extLst>
              <a:ext uri="{FF2B5EF4-FFF2-40B4-BE49-F238E27FC236}">
                <a16:creationId xmlns:a16="http://schemas.microsoft.com/office/drawing/2014/main" id="{93AD1C84-FFB2-4C7B-945D-24A9BCDABEE8}"/>
              </a:ext>
            </a:extLst>
          </p:cNvPr>
          <p:cNvSpPr>
            <a:spLocks noChangeArrowheads="1"/>
          </p:cNvSpPr>
          <p:nvPr/>
        </p:nvSpPr>
        <p:spPr bwMode="auto">
          <a:xfrm>
            <a:off x="2057400" y="914400"/>
            <a:ext cx="38100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0726" name="Text Box 6">
            <a:extLst>
              <a:ext uri="{FF2B5EF4-FFF2-40B4-BE49-F238E27FC236}">
                <a16:creationId xmlns:a16="http://schemas.microsoft.com/office/drawing/2014/main" id="{44CF11BC-B752-4B7C-9722-2DDA42CB5FC9}"/>
              </a:ext>
            </a:extLst>
          </p:cNvPr>
          <p:cNvSpPr txBox="1">
            <a:spLocks noChangeArrowheads="1"/>
          </p:cNvSpPr>
          <p:nvPr/>
        </p:nvSpPr>
        <p:spPr bwMode="auto">
          <a:xfrm>
            <a:off x="2057400" y="1066801"/>
            <a:ext cx="38100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Environmental Degradation</a:t>
            </a:r>
          </a:p>
        </p:txBody>
      </p:sp>
      <p:sp>
        <p:nvSpPr>
          <p:cNvPr id="30727" name="AutoShape 7">
            <a:extLst>
              <a:ext uri="{FF2B5EF4-FFF2-40B4-BE49-F238E27FC236}">
                <a16:creationId xmlns:a16="http://schemas.microsoft.com/office/drawing/2014/main" id="{D8B380BC-E81C-4CC1-B1DE-639E7BEE6853}"/>
              </a:ext>
            </a:extLst>
          </p:cNvPr>
          <p:cNvSpPr>
            <a:spLocks noChangeArrowheads="1"/>
          </p:cNvSpPr>
          <p:nvPr/>
        </p:nvSpPr>
        <p:spPr bwMode="auto">
          <a:xfrm>
            <a:off x="3810000" y="1524000"/>
            <a:ext cx="228600" cy="304800"/>
          </a:xfrm>
          <a:prstGeom prst="downArrow">
            <a:avLst>
              <a:gd name="adj1" fmla="val 50000"/>
              <a:gd name="adj2" fmla="val 33333"/>
            </a:avLst>
          </a:prstGeom>
          <a:solidFill>
            <a:srgbClr val="515151"/>
          </a:solidFill>
          <a:ln w="9525">
            <a:solidFill>
              <a:schemeClr val="tx1"/>
            </a:solidFill>
            <a:miter lim="800000"/>
            <a:headEnd/>
            <a:tailEnd/>
          </a:ln>
        </p:spPr>
        <p:txBody>
          <a:bodyPr wrap="none" anchor="ctr"/>
          <a:lstStyle/>
          <a:p>
            <a:endParaRPr lang="en-GB"/>
          </a:p>
        </p:txBody>
      </p:sp>
      <p:sp>
        <p:nvSpPr>
          <p:cNvPr id="30728" name="Text Box 8">
            <a:extLst>
              <a:ext uri="{FF2B5EF4-FFF2-40B4-BE49-F238E27FC236}">
                <a16:creationId xmlns:a16="http://schemas.microsoft.com/office/drawing/2014/main" id="{797AC121-668D-4D86-88F5-DE325EB6CE2C}"/>
              </a:ext>
            </a:extLst>
          </p:cNvPr>
          <p:cNvSpPr txBox="1">
            <a:spLocks noChangeArrowheads="1"/>
          </p:cNvSpPr>
          <p:nvPr/>
        </p:nvSpPr>
        <p:spPr bwMode="auto">
          <a:xfrm>
            <a:off x="2057400" y="2057401"/>
            <a:ext cx="38100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Economic Impoverishment</a:t>
            </a:r>
          </a:p>
        </p:txBody>
      </p:sp>
      <p:sp>
        <p:nvSpPr>
          <p:cNvPr id="30729" name="AutoShape 9">
            <a:extLst>
              <a:ext uri="{FF2B5EF4-FFF2-40B4-BE49-F238E27FC236}">
                <a16:creationId xmlns:a16="http://schemas.microsoft.com/office/drawing/2014/main" id="{60CBC537-B688-48C0-B337-4C3499FB0880}"/>
              </a:ext>
            </a:extLst>
          </p:cNvPr>
          <p:cNvSpPr>
            <a:spLocks noChangeArrowheads="1"/>
          </p:cNvSpPr>
          <p:nvPr/>
        </p:nvSpPr>
        <p:spPr bwMode="auto">
          <a:xfrm>
            <a:off x="3810000" y="2514600"/>
            <a:ext cx="228600" cy="304800"/>
          </a:xfrm>
          <a:prstGeom prst="downArrow">
            <a:avLst>
              <a:gd name="adj1" fmla="val 50000"/>
              <a:gd name="adj2" fmla="val 33333"/>
            </a:avLst>
          </a:prstGeom>
          <a:solidFill>
            <a:srgbClr val="515151"/>
          </a:solidFill>
          <a:ln w="9525">
            <a:solidFill>
              <a:schemeClr val="tx1"/>
            </a:solidFill>
            <a:miter lim="800000"/>
            <a:headEnd/>
            <a:tailEnd/>
          </a:ln>
        </p:spPr>
        <p:txBody>
          <a:bodyPr wrap="none" anchor="ctr"/>
          <a:lstStyle/>
          <a:p>
            <a:endParaRPr lang="en-GB"/>
          </a:p>
        </p:txBody>
      </p:sp>
      <p:sp>
        <p:nvSpPr>
          <p:cNvPr id="30730" name="Rectangle 10">
            <a:extLst>
              <a:ext uri="{FF2B5EF4-FFF2-40B4-BE49-F238E27FC236}">
                <a16:creationId xmlns:a16="http://schemas.microsoft.com/office/drawing/2014/main" id="{75F62412-FD4E-488D-B9E1-9348D7FEC35E}"/>
              </a:ext>
            </a:extLst>
          </p:cNvPr>
          <p:cNvSpPr>
            <a:spLocks noChangeArrowheads="1"/>
          </p:cNvSpPr>
          <p:nvPr/>
        </p:nvSpPr>
        <p:spPr bwMode="auto">
          <a:xfrm>
            <a:off x="2286000" y="2895600"/>
            <a:ext cx="32766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0731" name="Text Box 11">
            <a:extLst>
              <a:ext uri="{FF2B5EF4-FFF2-40B4-BE49-F238E27FC236}">
                <a16:creationId xmlns:a16="http://schemas.microsoft.com/office/drawing/2014/main" id="{8DFBBD39-F866-4747-9F9E-B08C67E2E8CD}"/>
              </a:ext>
            </a:extLst>
          </p:cNvPr>
          <p:cNvSpPr txBox="1">
            <a:spLocks noChangeArrowheads="1"/>
          </p:cNvSpPr>
          <p:nvPr/>
        </p:nvSpPr>
        <p:spPr bwMode="auto">
          <a:xfrm>
            <a:off x="1981200" y="3048001"/>
            <a:ext cx="38100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Civil Unrest</a:t>
            </a:r>
          </a:p>
        </p:txBody>
      </p:sp>
      <p:sp>
        <p:nvSpPr>
          <p:cNvPr id="30732" name="Rectangle 12">
            <a:extLst>
              <a:ext uri="{FF2B5EF4-FFF2-40B4-BE49-F238E27FC236}">
                <a16:creationId xmlns:a16="http://schemas.microsoft.com/office/drawing/2014/main" id="{A6F40C42-0C17-48D8-A01E-ACA110CB24B5}"/>
              </a:ext>
            </a:extLst>
          </p:cNvPr>
          <p:cNvSpPr>
            <a:spLocks noChangeArrowheads="1"/>
          </p:cNvSpPr>
          <p:nvPr/>
        </p:nvSpPr>
        <p:spPr bwMode="auto">
          <a:xfrm>
            <a:off x="2286000" y="3886200"/>
            <a:ext cx="32766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0733" name="AutoShape 13">
            <a:extLst>
              <a:ext uri="{FF2B5EF4-FFF2-40B4-BE49-F238E27FC236}">
                <a16:creationId xmlns:a16="http://schemas.microsoft.com/office/drawing/2014/main" id="{4AF16B22-9AAF-4045-8730-5817A37C99B0}"/>
              </a:ext>
            </a:extLst>
          </p:cNvPr>
          <p:cNvSpPr>
            <a:spLocks noChangeArrowheads="1"/>
          </p:cNvSpPr>
          <p:nvPr/>
        </p:nvSpPr>
        <p:spPr bwMode="auto">
          <a:xfrm>
            <a:off x="3810000" y="3505200"/>
            <a:ext cx="228600" cy="304800"/>
          </a:xfrm>
          <a:prstGeom prst="downArrow">
            <a:avLst>
              <a:gd name="adj1" fmla="val 50000"/>
              <a:gd name="adj2" fmla="val 33333"/>
            </a:avLst>
          </a:prstGeom>
          <a:solidFill>
            <a:srgbClr val="515151"/>
          </a:solidFill>
          <a:ln w="9525">
            <a:solidFill>
              <a:schemeClr val="tx1"/>
            </a:solidFill>
            <a:miter lim="800000"/>
            <a:headEnd/>
            <a:tailEnd/>
          </a:ln>
        </p:spPr>
        <p:txBody>
          <a:bodyPr wrap="none" anchor="ctr"/>
          <a:lstStyle/>
          <a:p>
            <a:endParaRPr lang="en-GB"/>
          </a:p>
        </p:txBody>
      </p:sp>
      <p:sp>
        <p:nvSpPr>
          <p:cNvPr id="30734" name="Text Box 14">
            <a:extLst>
              <a:ext uri="{FF2B5EF4-FFF2-40B4-BE49-F238E27FC236}">
                <a16:creationId xmlns:a16="http://schemas.microsoft.com/office/drawing/2014/main" id="{A3EDB024-B504-458F-ADED-8182C3442DA4}"/>
              </a:ext>
            </a:extLst>
          </p:cNvPr>
          <p:cNvSpPr txBox="1">
            <a:spLocks noChangeArrowheads="1"/>
          </p:cNvSpPr>
          <p:nvPr/>
        </p:nvSpPr>
        <p:spPr bwMode="auto">
          <a:xfrm>
            <a:off x="2057400" y="4038601"/>
            <a:ext cx="38100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Military Repression</a:t>
            </a:r>
          </a:p>
        </p:txBody>
      </p:sp>
      <p:sp>
        <p:nvSpPr>
          <p:cNvPr id="30735" name="Rectangle 15">
            <a:extLst>
              <a:ext uri="{FF2B5EF4-FFF2-40B4-BE49-F238E27FC236}">
                <a16:creationId xmlns:a16="http://schemas.microsoft.com/office/drawing/2014/main" id="{0599AB38-4D76-41DC-877F-89285E2618C2}"/>
              </a:ext>
            </a:extLst>
          </p:cNvPr>
          <p:cNvSpPr>
            <a:spLocks noChangeArrowheads="1"/>
          </p:cNvSpPr>
          <p:nvPr/>
        </p:nvSpPr>
        <p:spPr bwMode="auto">
          <a:xfrm>
            <a:off x="2286000" y="4876800"/>
            <a:ext cx="32766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0736" name="Text Box 16">
            <a:extLst>
              <a:ext uri="{FF2B5EF4-FFF2-40B4-BE49-F238E27FC236}">
                <a16:creationId xmlns:a16="http://schemas.microsoft.com/office/drawing/2014/main" id="{EC8E8D98-E1AC-47D7-B7D6-CEE2F5F65584}"/>
              </a:ext>
            </a:extLst>
          </p:cNvPr>
          <p:cNvSpPr txBox="1">
            <a:spLocks noChangeArrowheads="1"/>
          </p:cNvSpPr>
          <p:nvPr/>
        </p:nvSpPr>
        <p:spPr bwMode="auto">
          <a:xfrm>
            <a:off x="1981200" y="5029201"/>
            <a:ext cx="38100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Insurgency</a:t>
            </a:r>
          </a:p>
        </p:txBody>
      </p:sp>
      <p:sp>
        <p:nvSpPr>
          <p:cNvPr id="30737" name="AutoShape 17">
            <a:extLst>
              <a:ext uri="{FF2B5EF4-FFF2-40B4-BE49-F238E27FC236}">
                <a16:creationId xmlns:a16="http://schemas.microsoft.com/office/drawing/2014/main" id="{C99E72D0-F6FD-450B-8ECC-16AB793206E4}"/>
              </a:ext>
            </a:extLst>
          </p:cNvPr>
          <p:cNvSpPr>
            <a:spLocks noChangeArrowheads="1"/>
          </p:cNvSpPr>
          <p:nvPr/>
        </p:nvSpPr>
        <p:spPr bwMode="auto">
          <a:xfrm>
            <a:off x="3810000" y="4495800"/>
            <a:ext cx="228600" cy="304800"/>
          </a:xfrm>
          <a:prstGeom prst="downArrow">
            <a:avLst>
              <a:gd name="adj1" fmla="val 50000"/>
              <a:gd name="adj2" fmla="val 33333"/>
            </a:avLst>
          </a:prstGeom>
          <a:solidFill>
            <a:srgbClr val="515151"/>
          </a:solidFill>
          <a:ln w="9525">
            <a:solidFill>
              <a:schemeClr val="tx1"/>
            </a:solidFill>
            <a:miter lim="800000"/>
            <a:headEnd/>
            <a:tailEnd/>
          </a:ln>
        </p:spPr>
        <p:txBody>
          <a:bodyPr wrap="none" anchor="ctr"/>
          <a:lstStyle/>
          <a:p>
            <a:endParaRPr lang="en-GB"/>
          </a:p>
        </p:txBody>
      </p:sp>
      <p:pic>
        <p:nvPicPr>
          <p:cNvPr id="30738" name="Picture 18">
            <a:extLst>
              <a:ext uri="{FF2B5EF4-FFF2-40B4-BE49-F238E27FC236}">
                <a16:creationId xmlns:a16="http://schemas.microsoft.com/office/drawing/2014/main" id="{1A1BA95D-409A-405A-9874-4660C17317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6200" y="304800"/>
            <a:ext cx="1524000" cy="1416050"/>
          </a:xfrm>
          <a:prstGeom prst="rect">
            <a:avLst/>
          </a:prstGeom>
          <a:noFill/>
          <a:extLst>
            <a:ext uri="{909E8E84-426E-40DD-AFC4-6F175D3DCCD1}">
              <a14:hiddenFill xmlns:a14="http://schemas.microsoft.com/office/drawing/2010/main">
                <a:solidFill>
                  <a:srgbClr val="FFFFFF"/>
                </a:solidFill>
              </a14:hiddenFill>
            </a:ext>
          </a:extLst>
        </p:spPr>
      </p:pic>
      <p:sp>
        <p:nvSpPr>
          <p:cNvPr id="30739" name="Rectangle 19">
            <a:extLst>
              <a:ext uri="{FF2B5EF4-FFF2-40B4-BE49-F238E27FC236}">
                <a16:creationId xmlns:a16="http://schemas.microsoft.com/office/drawing/2014/main" id="{A1750329-9D43-4726-916D-81CB9E97C59F}"/>
              </a:ext>
            </a:extLst>
          </p:cNvPr>
          <p:cNvSpPr>
            <a:spLocks noChangeArrowheads="1"/>
          </p:cNvSpPr>
          <p:nvPr/>
        </p:nvSpPr>
        <p:spPr bwMode="auto">
          <a:xfrm>
            <a:off x="6781800" y="2895600"/>
            <a:ext cx="32766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0740" name="AutoShape 20">
            <a:extLst>
              <a:ext uri="{FF2B5EF4-FFF2-40B4-BE49-F238E27FC236}">
                <a16:creationId xmlns:a16="http://schemas.microsoft.com/office/drawing/2014/main" id="{177855AE-B60F-4EAA-AC24-1543AA1B0DE0}"/>
              </a:ext>
            </a:extLst>
          </p:cNvPr>
          <p:cNvSpPr>
            <a:spLocks noChangeArrowheads="1"/>
          </p:cNvSpPr>
          <p:nvPr/>
        </p:nvSpPr>
        <p:spPr bwMode="auto">
          <a:xfrm>
            <a:off x="8305800" y="2514600"/>
            <a:ext cx="228600" cy="304800"/>
          </a:xfrm>
          <a:prstGeom prst="downArrow">
            <a:avLst>
              <a:gd name="adj1" fmla="val 50000"/>
              <a:gd name="adj2" fmla="val 33333"/>
            </a:avLst>
          </a:prstGeom>
          <a:solidFill>
            <a:srgbClr val="515151"/>
          </a:solidFill>
          <a:ln w="9525">
            <a:solidFill>
              <a:schemeClr val="tx1"/>
            </a:solidFill>
            <a:miter lim="800000"/>
            <a:headEnd/>
            <a:tailEnd/>
          </a:ln>
        </p:spPr>
        <p:txBody>
          <a:bodyPr wrap="none" anchor="ctr"/>
          <a:lstStyle/>
          <a:p>
            <a:endParaRPr lang="en-GB"/>
          </a:p>
        </p:txBody>
      </p:sp>
      <p:sp>
        <p:nvSpPr>
          <p:cNvPr id="30741" name="AutoShape 21">
            <a:extLst>
              <a:ext uri="{FF2B5EF4-FFF2-40B4-BE49-F238E27FC236}">
                <a16:creationId xmlns:a16="http://schemas.microsoft.com/office/drawing/2014/main" id="{A5AA9CE3-D559-45DA-BE15-B8D05FFC4076}"/>
              </a:ext>
            </a:extLst>
          </p:cNvPr>
          <p:cNvSpPr>
            <a:spLocks noChangeArrowheads="1"/>
          </p:cNvSpPr>
          <p:nvPr/>
        </p:nvSpPr>
        <p:spPr bwMode="auto">
          <a:xfrm>
            <a:off x="5943600" y="3048000"/>
            <a:ext cx="457200" cy="228600"/>
          </a:xfrm>
          <a:prstGeom prst="leftArrow">
            <a:avLst>
              <a:gd name="adj1" fmla="val 50000"/>
              <a:gd name="adj2" fmla="val 50000"/>
            </a:avLst>
          </a:prstGeom>
          <a:solidFill>
            <a:srgbClr val="515151"/>
          </a:solidFill>
          <a:ln w="9525">
            <a:solidFill>
              <a:schemeClr val="tx1"/>
            </a:solidFill>
            <a:miter lim="800000"/>
            <a:headEnd/>
            <a:tailEnd/>
          </a:ln>
        </p:spPr>
        <p:txBody>
          <a:bodyPr wrap="none" anchor="ctr"/>
          <a:lstStyle/>
          <a:p>
            <a:endParaRPr lang="en-GB"/>
          </a:p>
        </p:txBody>
      </p:sp>
      <p:sp>
        <p:nvSpPr>
          <p:cNvPr id="30742" name="AutoShape 22">
            <a:extLst>
              <a:ext uri="{FF2B5EF4-FFF2-40B4-BE49-F238E27FC236}">
                <a16:creationId xmlns:a16="http://schemas.microsoft.com/office/drawing/2014/main" id="{8EB4DBB2-263E-44C0-B4A7-69BA05A4DE12}"/>
              </a:ext>
            </a:extLst>
          </p:cNvPr>
          <p:cNvSpPr>
            <a:spLocks noChangeArrowheads="1"/>
          </p:cNvSpPr>
          <p:nvPr/>
        </p:nvSpPr>
        <p:spPr bwMode="auto">
          <a:xfrm>
            <a:off x="6248400" y="1066800"/>
            <a:ext cx="457200" cy="228600"/>
          </a:xfrm>
          <a:prstGeom prst="leftArrow">
            <a:avLst>
              <a:gd name="adj1" fmla="val 50000"/>
              <a:gd name="adj2" fmla="val 50000"/>
            </a:avLst>
          </a:prstGeom>
          <a:solidFill>
            <a:srgbClr val="515151"/>
          </a:solidFill>
          <a:ln w="9525">
            <a:solidFill>
              <a:schemeClr val="tx1"/>
            </a:solidFill>
            <a:miter lim="800000"/>
            <a:headEnd/>
            <a:tailEnd/>
          </a:ln>
        </p:spPr>
        <p:txBody>
          <a:bodyPr wrap="none" anchor="ctr"/>
          <a:lstStyle/>
          <a:p>
            <a:endParaRPr lang="en-GB"/>
          </a:p>
        </p:txBody>
      </p:sp>
      <p:sp>
        <p:nvSpPr>
          <p:cNvPr id="30743" name="Text Box 23">
            <a:extLst>
              <a:ext uri="{FF2B5EF4-FFF2-40B4-BE49-F238E27FC236}">
                <a16:creationId xmlns:a16="http://schemas.microsoft.com/office/drawing/2014/main" id="{BF155FC4-A512-4F8B-BF4A-C3A7E127B90B}"/>
              </a:ext>
            </a:extLst>
          </p:cNvPr>
          <p:cNvSpPr txBox="1">
            <a:spLocks noChangeArrowheads="1"/>
          </p:cNvSpPr>
          <p:nvPr/>
        </p:nvSpPr>
        <p:spPr bwMode="auto">
          <a:xfrm>
            <a:off x="6553200" y="3048001"/>
            <a:ext cx="38100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Ethnic Strife / Tribalism</a:t>
            </a:r>
          </a:p>
        </p:txBody>
      </p:sp>
      <p:sp>
        <p:nvSpPr>
          <p:cNvPr id="30744" name="Text Box 24">
            <a:extLst>
              <a:ext uri="{FF2B5EF4-FFF2-40B4-BE49-F238E27FC236}">
                <a16:creationId xmlns:a16="http://schemas.microsoft.com/office/drawing/2014/main" id="{A77F3E87-16D7-4037-9472-61CB694AEF4E}"/>
              </a:ext>
            </a:extLst>
          </p:cNvPr>
          <p:cNvSpPr txBox="1">
            <a:spLocks noChangeArrowheads="1"/>
          </p:cNvSpPr>
          <p:nvPr/>
        </p:nvSpPr>
        <p:spPr bwMode="auto">
          <a:xfrm>
            <a:off x="6553200" y="1905000"/>
            <a:ext cx="3810000" cy="476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lnSpc>
                <a:spcPct val="30000"/>
              </a:lnSpc>
              <a:spcBef>
                <a:spcPct val="50000"/>
              </a:spcBef>
            </a:pPr>
            <a:r>
              <a:rPr lang="en-US" altLang="en-US" sz="2000">
                <a:solidFill>
                  <a:schemeClr val="bg1"/>
                </a:solidFill>
                <a:latin typeface="Palatino Linotype" panose="02040502050505030304" pitchFamily="18" charset="0"/>
              </a:rPr>
              <a:t>Corporate </a:t>
            </a:r>
          </a:p>
          <a:p>
            <a:pPr algn="ctr">
              <a:lnSpc>
                <a:spcPct val="30000"/>
              </a:lnSpc>
              <a:spcBef>
                <a:spcPct val="50000"/>
              </a:spcBef>
            </a:pPr>
            <a:r>
              <a:rPr lang="en-US" altLang="en-US" sz="2000">
                <a:solidFill>
                  <a:schemeClr val="bg1"/>
                </a:solidFill>
                <a:latin typeface="Palatino Linotype" panose="02040502050505030304" pitchFamily="18" charset="0"/>
              </a:rPr>
              <a:t>Social Responsibility</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5C4A8A3-7668-4826-9D1A-7CD73A1D8D3C}"/>
              </a:ext>
            </a:extLst>
          </p:cNvPr>
          <p:cNvSpPr>
            <a:spLocks noChangeArrowheads="1"/>
          </p:cNvSpPr>
          <p:nvPr/>
        </p:nvSpPr>
        <p:spPr bwMode="auto">
          <a:xfrm>
            <a:off x="5257800" y="5715000"/>
            <a:ext cx="19812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47" name="Rectangle 3">
            <a:extLst>
              <a:ext uri="{FF2B5EF4-FFF2-40B4-BE49-F238E27FC236}">
                <a16:creationId xmlns:a16="http://schemas.microsoft.com/office/drawing/2014/main" id="{34DE6DB8-1EDA-4B15-8A00-C41F72795199}"/>
              </a:ext>
            </a:extLst>
          </p:cNvPr>
          <p:cNvSpPr>
            <a:spLocks noChangeArrowheads="1"/>
          </p:cNvSpPr>
          <p:nvPr/>
        </p:nvSpPr>
        <p:spPr bwMode="auto">
          <a:xfrm>
            <a:off x="6324600" y="152400"/>
            <a:ext cx="2362200" cy="7620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48" name="Rectangle 4">
            <a:extLst>
              <a:ext uri="{FF2B5EF4-FFF2-40B4-BE49-F238E27FC236}">
                <a16:creationId xmlns:a16="http://schemas.microsoft.com/office/drawing/2014/main" id="{A96A9869-79B5-4856-B9CE-F406B6319EEA}"/>
              </a:ext>
            </a:extLst>
          </p:cNvPr>
          <p:cNvSpPr>
            <a:spLocks noChangeArrowheads="1"/>
          </p:cNvSpPr>
          <p:nvPr/>
        </p:nvSpPr>
        <p:spPr bwMode="auto">
          <a:xfrm>
            <a:off x="2819400" y="4648200"/>
            <a:ext cx="2209800" cy="6858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49" name="Rectangle 5">
            <a:extLst>
              <a:ext uri="{FF2B5EF4-FFF2-40B4-BE49-F238E27FC236}">
                <a16:creationId xmlns:a16="http://schemas.microsoft.com/office/drawing/2014/main" id="{19C8FA78-B203-4B8F-8CAA-1492BDA3E48F}"/>
              </a:ext>
            </a:extLst>
          </p:cNvPr>
          <p:cNvSpPr>
            <a:spLocks noChangeArrowheads="1"/>
          </p:cNvSpPr>
          <p:nvPr/>
        </p:nvSpPr>
        <p:spPr bwMode="auto">
          <a:xfrm>
            <a:off x="3505200" y="533400"/>
            <a:ext cx="2209800" cy="8382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50" name="Text Box 6">
            <a:extLst>
              <a:ext uri="{FF2B5EF4-FFF2-40B4-BE49-F238E27FC236}">
                <a16:creationId xmlns:a16="http://schemas.microsoft.com/office/drawing/2014/main" id="{B2FC901B-4E65-470C-9253-4AD9147D14DD}"/>
              </a:ext>
            </a:extLst>
          </p:cNvPr>
          <p:cNvSpPr txBox="1">
            <a:spLocks noChangeArrowheads="1"/>
          </p:cNvSpPr>
          <p:nvPr/>
        </p:nvSpPr>
        <p:spPr bwMode="auto">
          <a:xfrm>
            <a:off x="3352800" y="762001"/>
            <a:ext cx="2514600" cy="529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lnSpc>
                <a:spcPct val="40000"/>
              </a:lnSpc>
              <a:spcBef>
                <a:spcPct val="50000"/>
              </a:spcBef>
            </a:pPr>
            <a:r>
              <a:rPr lang="en-US" altLang="en-US" sz="2000">
                <a:solidFill>
                  <a:schemeClr val="bg1"/>
                </a:solidFill>
                <a:latin typeface="Palatino Linotype" panose="02040502050505030304" pitchFamily="18" charset="0"/>
              </a:rPr>
              <a:t>Lack of Corporate</a:t>
            </a:r>
          </a:p>
          <a:p>
            <a:pPr algn="ctr">
              <a:lnSpc>
                <a:spcPct val="40000"/>
              </a:lnSpc>
              <a:spcBef>
                <a:spcPct val="50000"/>
              </a:spcBef>
            </a:pPr>
            <a:r>
              <a:rPr lang="en-US" altLang="en-US" sz="2000">
                <a:solidFill>
                  <a:schemeClr val="bg1"/>
                </a:solidFill>
                <a:latin typeface="Palatino Linotype" panose="02040502050505030304" pitchFamily="18" charset="0"/>
              </a:rPr>
              <a:t>Responsibility</a:t>
            </a:r>
          </a:p>
        </p:txBody>
      </p:sp>
      <p:sp>
        <p:nvSpPr>
          <p:cNvPr id="31751" name="AutoShape 7">
            <a:extLst>
              <a:ext uri="{FF2B5EF4-FFF2-40B4-BE49-F238E27FC236}">
                <a16:creationId xmlns:a16="http://schemas.microsoft.com/office/drawing/2014/main" id="{1E367B3D-1FF9-4BE2-AB20-C78384DA0501}"/>
              </a:ext>
            </a:extLst>
          </p:cNvPr>
          <p:cNvSpPr>
            <a:spLocks noChangeArrowheads="1"/>
          </p:cNvSpPr>
          <p:nvPr/>
        </p:nvSpPr>
        <p:spPr bwMode="auto">
          <a:xfrm rot="2593615">
            <a:off x="2895600" y="914401"/>
            <a:ext cx="228600" cy="561975"/>
          </a:xfrm>
          <a:prstGeom prst="downArrow">
            <a:avLst>
              <a:gd name="adj1" fmla="val 50000"/>
              <a:gd name="adj2" fmla="val 61458"/>
            </a:avLst>
          </a:prstGeom>
          <a:solidFill>
            <a:srgbClr val="515151"/>
          </a:solidFill>
          <a:ln w="9525">
            <a:solidFill>
              <a:schemeClr val="tx1"/>
            </a:solidFill>
            <a:miter lim="800000"/>
            <a:headEnd/>
            <a:tailEnd/>
          </a:ln>
        </p:spPr>
        <p:txBody>
          <a:bodyPr wrap="none" anchor="ctr"/>
          <a:lstStyle/>
          <a:p>
            <a:endParaRPr lang="en-GB"/>
          </a:p>
        </p:txBody>
      </p:sp>
      <p:sp>
        <p:nvSpPr>
          <p:cNvPr id="31752" name="Text Box 8">
            <a:extLst>
              <a:ext uri="{FF2B5EF4-FFF2-40B4-BE49-F238E27FC236}">
                <a16:creationId xmlns:a16="http://schemas.microsoft.com/office/drawing/2014/main" id="{3E2BBCF2-C4BD-4372-AE8B-4F610EC01D03}"/>
              </a:ext>
            </a:extLst>
          </p:cNvPr>
          <p:cNvSpPr txBox="1">
            <a:spLocks noChangeArrowheads="1"/>
          </p:cNvSpPr>
          <p:nvPr/>
        </p:nvSpPr>
        <p:spPr bwMode="auto">
          <a:xfrm>
            <a:off x="2819400" y="4800601"/>
            <a:ext cx="2286000" cy="483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lnSpc>
                <a:spcPct val="60000"/>
              </a:lnSpc>
              <a:spcBef>
                <a:spcPct val="50000"/>
              </a:spcBef>
            </a:pPr>
            <a:r>
              <a:rPr lang="en-US" altLang="en-US" sz="2000">
                <a:solidFill>
                  <a:schemeClr val="bg1"/>
                </a:solidFill>
                <a:latin typeface="Palatino Linotype" panose="02040502050505030304" pitchFamily="18" charset="0"/>
              </a:rPr>
              <a:t>Economic Impoverishment</a:t>
            </a:r>
          </a:p>
        </p:txBody>
      </p:sp>
      <p:sp>
        <p:nvSpPr>
          <p:cNvPr id="31753" name="AutoShape 9">
            <a:extLst>
              <a:ext uri="{FF2B5EF4-FFF2-40B4-BE49-F238E27FC236}">
                <a16:creationId xmlns:a16="http://schemas.microsoft.com/office/drawing/2014/main" id="{28A01293-A268-431A-908A-201D0B5A6EFE}"/>
              </a:ext>
            </a:extLst>
          </p:cNvPr>
          <p:cNvSpPr>
            <a:spLocks noChangeArrowheads="1"/>
          </p:cNvSpPr>
          <p:nvPr/>
        </p:nvSpPr>
        <p:spPr bwMode="auto">
          <a:xfrm rot="20581197">
            <a:off x="3886200" y="2590800"/>
            <a:ext cx="228600" cy="1828800"/>
          </a:xfrm>
          <a:prstGeom prst="downArrow">
            <a:avLst>
              <a:gd name="adj1" fmla="val 48537"/>
              <a:gd name="adj2" fmla="val 125407"/>
            </a:avLst>
          </a:prstGeom>
          <a:solidFill>
            <a:srgbClr val="515151"/>
          </a:solidFill>
          <a:ln w="9525">
            <a:solidFill>
              <a:schemeClr val="tx1"/>
            </a:solidFill>
            <a:miter lim="800000"/>
            <a:headEnd/>
            <a:tailEnd/>
          </a:ln>
        </p:spPr>
        <p:txBody>
          <a:bodyPr wrap="none" anchor="ctr"/>
          <a:lstStyle/>
          <a:p>
            <a:endParaRPr lang="en-GB"/>
          </a:p>
        </p:txBody>
      </p:sp>
      <p:sp>
        <p:nvSpPr>
          <p:cNvPr id="31754" name="Rectangle 10">
            <a:extLst>
              <a:ext uri="{FF2B5EF4-FFF2-40B4-BE49-F238E27FC236}">
                <a16:creationId xmlns:a16="http://schemas.microsoft.com/office/drawing/2014/main" id="{CA349950-D7DE-4668-9ED2-C69580E5E6A1}"/>
              </a:ext>
            </a:extLst>
          </p:cNvPr>
          <p:cNvSpPr>
            <a:spLocks noChangeArrowheads="1"/>
          </p:cNvSpPr>
          <p:nvPr/>
        </p:nvSpPr>
        <p:spPr bwMode="auto">
          <a:xfrm>
            <a:off x="1752600" y="1600200"/>
            <a:ext cx="1905000" cy="914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55" name="Text Box 11">
            <a:extLst>
              <a:ext uri="{FF2B5EF4-FFF2-40B4-BE49-F238E27FC236}">
                <a16:creationId xmlns:a16="http://schemas.microsoft.com/office/drawing/2014/main" id="{0997F00C-A1D3-4A93-AA6E-B18B162E7645}"/>
              </a:ext>
            </a:extLst>
          </p:cNvPr>
          <p:cNvSpPr txBox="1">
            <a:spLocks noChangeArrowheads="1"/>
          </p:cNvSpPr>
          <p:nvPr/>
        </p:nvSpPr>
        <p:spPr bwMode="auto">
          <a:xfrm>
            <a:off x="1752600" y="1905000"/>
            <a:ext cx="1905000" cy="476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lnSpc>
                <a:spcPct val="30000"/>
              </a:lnSpc>
              <a:spcBef>
                <a:spcPct val="50000"/>
              </a:spcBef>
            </a:pPr>
            <a:r>
              <a:rPr lang="en-US" altLang="en-US" sz="2000">
                <a:solidFill>
                  <a:schemeClr val="bg1"/>
                </a:solidFill>
                <a:latin typeface="Palatino Linotype" panose="02040502050505030304" pitchFamily="18" charset="0"/>
              </a:rPr>
              <a:t>Environmental</a:t>
            </a:r>
          </a:p>
          <a:p>
            <a:pPr algn="ctr">
              <a:lnSpc>
                <a:spcPct val="30000"/>
              </a:lnSpc>
              <a:spcBef>
                <a:spcPct val="50000"/>
              </a:spcBef>
            </a:pPr>
            <a:r>
              <a:rPr lang="en-US" altLang="en-US" sz="2000">
                <a:solidFill>
                  <a:schemeClr val="bg1"/>
                </a:solidFill>
                <a:latin typeface="Palatino Linotype" panose="02040502050505030304" pitchFamily="18" charset="0"/>
              </a:rPr>
              <a:t>Degradation</a:t>
            </a:r>
          </a:p>
        </p:txBody>
      </p:sp>
      <p:sp>
        <p:nvSpPr>
          <p:cNvPr id="31756" name="Rectangle 12">
            <a:extLst>
              <a:ext uri="{FF2B5EF4-FFF2-40B4-BE49-F238E27FC236}">
                <a16:creationId xmlns:a16="http://schemas.microsoft.com/office/drawing/2014/main" id="{4A225C86-ABF4-43A7-A190-32762F292208}"/>
              </a:ext>
            </a:extLst>
          </p:cNvPr>
          <p:cNvSpPr>
            <a:spLocks noChangeArrowheads="1"/>
          </p:cNvSpPr>
          <p:nvPr/>
        </p:nvSpPr>
        <p:spPr bwMode="auto">
          <a:xfrm>
            <a:off x="1752600" y="3200400"/>
            <a:ext cx="1905000" cy="9906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57" name="AutoShape 13">
            <a:extLst>
              <a:ext uri="{FF2B5EF4-FFF2-40B4-BE49-F238E27FC236}">
                <a16:creationId xmlns:a16="http://schemas.microsoft.com/office/drawing/2014/main" id="{207CA9E6-D6A9-4171-BD2B-E503B4886AA5}"/>
              </a:ext>
            </a:extLst>
          </p:cNvPr>
          <p:cNvSpPr>
            <a:spLocks noChangeArrowheads="1"/>
          </p:cNvSpPr>
          <p:nvPr/>
        </p:nvSpPr>
        <p:spPr bwMode="auto">
          <a:xfrm>
            <a:off x="2590800" y="2590800"/>
            <a:ext cx="228600" cy="533400"/>
          </a:xfrm>
          <a:prstGeom prst="downArrow">
            <a:avLst>
              <a:gd name="adj1" fmla="val 50000"/>
              <a:gd name="adj2" fmla="val 58333"/>
            </a:avLst>
          </a:prstGeom>
          <a:solidFill>
            <a:srgbClr val="515151"/>
          </a:solidFill>
          <a:ln w="9525">
            <a:solidFill>
              <a:schemeClr val="tx1"/>
            </a:solidFill>
            <a:miter lim="800000"/>
            <a:headEnd/>
            <a:tailEnd/>
          </a:ln>
        </p:spPr>
        <p:txBody>
          <a:bodyPr wrap="none" anchor="ctr"/>
          <a:lstStyle/>
          <a:p>
            <a:endParaRPr lang="en-GB"/>
          </a:p>
        </p:txBody>
      </p:sp>
      <p:sp>
        <p:nvSpPr>
          <p:cNvPr id="31758" name="Text Box 14">
            <a:extLst>
              <a:ext uri="{FF2B5EF4-FFF2-40B4-BE49-F238E27FC236}">
                <a16:creationId xmlns:a16="http://schemas.microsoft.com/office/drawing/2014/main" id="{74721E9B-0D76-4F99-9091-3B461D092BD0}"/>
              </a:ext>
            </a:extLst>
          </p:cNvPr>
          <p:cNvSpPr txBox="1">
            <a:spLocks noChangeArrowheads="1"/>
          </p:cNvSpPr>
          <p:nvPr/>
        </p:nvSpPr>
        <p:spPr bwMode="auto">
          <a:xfrm>
            <a:off x="1676400" y="3276600"/>
            <a:ext cx="1981200" cy="915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lnSpc>
                <a:spcPct val="90000"/>
              </a:lnSpc>
              <a:spcBef>
                <a:spcPct val="50000"/>
              </a:spcBef>
            </a:pPr>
            <a:r>
              <a:rPr lang="en-US" altLang="en-US" sz="2000">
                <a:solidFill>
                  <a:schemeClr val="bg1"/>
                </a:solidFill>
                <a:latin typeface="Palatino Linotype" panose="02040502050505030304" pitchFamily="18" charset="0"/>
              </a:rPr>
              <a:t>Reduced Quality of Life for Locals</a:t>
            </a:r>
          </a:p>
        </p:txBody>
      </p:sp>
      <p:sp>
        <p:nvSpPr>
          <p:cNvPr id="31759" name="Rectangle 15">
            <a:extLst>
              <a:ext uri="{FF2B5EF4-FFF2-40B4-BE49-F238E27FC236}">
                <a16:creationId xmlns:a16="http://schemas.microsoft.com/office/drawing/2014/main" id="{8D5B5E1F-F375-42F7-8C8F-E850E757D181}"/>
              </a:ext>
            </a:extLst>
          </p:cNvPr>
          <p:cNvSpPr>
            <a:spLocks noChangeArrowheads="1"/>
          </p:cNvSpPr>
          <p:nvPr/>
        </p:nvSpPr>
        <p:spPr bwMode="auto">
          <a:xfrm>
            <a:off x="5257800" y="3733800"/>
            <a:ext cx="19812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60" name="Text Box 16">
            <a:extLst>
              <a:ext uri="{FF2B5EF4-FFF2-40B4-BE49-F238E27FC236}">
                <a16:creationId xmlns:a16="http://schemas.microsoft.com/office/drawing/2014/main" id="{6D25A9BF-7A79-4937-9FF1-1A502B0AA41D}"/>
              </a:ext>
            </a:extLst>
          </p:cNvPr>
          <p:cNvSpPr txBox="1">
            <a:spLocks noChangeArrowheads="1"/>
          </p:cNvSpPr>
          <p:nvPr/>
        </p:nvSpPr>
        <p:spPr bwMode="auto">
          <a:xfrm>
            <a:off x="5181600" y="3886201"/>
            <a:ext cx="21336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Increasing Debt</a:t>
            </a:r>
          </a:p>
        </p:txBody>
      </p:sp>
      <p:sp>
        <p:nvSpPr>
          <p:cNvPr id="31761" name="Text Box 17">
            <a:extLst>
              <a:ext uri="{FF2B5EF4-FFF2-40B4-BE49-F238E27FC236}">
                <a16:creationId xmlns:a16="http://schemas.microsoft.com/office/drawing/2014/main" id="{FAFE1BDF-A0D8-434A-A287-05D5ED3333A4}"/>
              </a:ext>
            </a:extLst>
          </p:cNvPr>
          <p:cNvSpPr txBox="1">
            <a:spLocks noChangeArrowheads="1"/>
          </p:cNvSpPr>
          <p:nvPr/>
        </p:nvSpPr>
        <p:spPr bwMode="auto">
          <a:xfrm>
            <a:off x="6324600" y="381000"/>
            <a:ext cx="2362200" cy="537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lnSpc>
                <a:spcPct val="70000"/>
              </a:lnSpc>
              <a:spcBef>
                <a:spcPct val="50000"/>
              </a:spcBef>
            </a:pPr>
            <a:r>
              <a:rPr lang="en-US" altLang="en-US" sz="2000">
                <a:solidFill>
                  <a:schemeClr val="bg1"/>
                </a:solidFill>
                <a:latin typeface="Palatino Linotype" panose="02040502050505030304" pitchFamily="18" charset="0"/>
              </a:rPr>
              <a:t>Lax Environmental Regulations</a:t>
            </a:r>
          </a:p>
        </p:txBody>
      </p:sp>
      <p:sp>
        <p:nvSpPr>
          <p:cNvPr id="31762" name="Rectangle 18">
            <a:extLst>
              <a:ext uri="{FF2B5EF4-FFF2-40B4-BE49-F238E27FC236}">
                <a16:creationId xmlns:a16="http://schemas.microsoft.com/office/drawing/2014/main" id="{939715F7-9181-408E-934E-B9F9C22A98E7}"/>
              </a:ext>
            </a:extLst>
          </p:cNvPr>
          <p:cNvSpPr>
            <a:spLocks noChangeArrowheads="1"/>
          </p:cNvSpPr>
          <p:nvPr/>
        </p:nvSpPr>
        <p:spPr bwMode="auto">
          <a:xfrm>
            <a:off x="6781800" y="2590800"/>
            <a:ext cx="1752600" cy="8382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63" name="Text Box 19">
            <a:extLst>
              <a:ext uri="{FF2B5EF4-FFF2-40B4-BE49-F238E27FC236}">
                <a16:creationId xmlns:a16="http://schemas.microsoft.com/office/drawing/2014/main" id="{CB34A1BF-4720-46A9-8C43-25D948FFC66E}"/>
              </a:ext>
            </a:extLst>
          </p:cNvPr>
          <p:cNvSpPr txBox="1">
            <a:spLocks noChangeArrowheads="1"/>
          </p:cNvSpPr>
          <p:nvPr/>
        </p:nvSpPr>
        <p:spPr bwMode="auto">
          <a:xfrm>
            <a:off x="5410200" y="5867401"/>
            <a:ext cx="16764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Ethnic Strife</a:t>
            </a:r>
          </a:p>
        </p:txBody>
      </p:sp>
      <p:sp>
        <p:nvSpPr>
          <p:cNvPr id="31764" name="AutoShape 20">
            <a:extLst>
              <a:ext uri="{FF2B5EF4-FFF2-40B4-BE49-F238E27FC236}">
                <a16:creationId xmlns:a16="http://schemas.microsoft.com/office/drawing/2014/main" id="{637BAD61-C0D8-446B-A307-55325A1D1170}"/>
              </a:ext>
            </a:extLst>
          </p:cNvPr>
          <p:cNvSpPr>
            <a:spLocks noChangeArrowheads="1"/>
          </p:cNvSpPr>
          <p:nvPr/>
        </p:nvSpPr>
        <p:spPr bwMode="auto">
          <a:xfrm>
            <a:off x="5791200" y="609600"/>
            <a:ext cx="457200" cy="228600"/>
          </a:xfrm>
          <a:prstGeom prst="leftArrow">
            <a:avLst>
              <a:gd name="adj1" fmla="val 50000"/>
              <a:gd name="adj2" fmla="val 50000"/>
            </a:avLst>
          </a:prstGeom>
          <a:solidFill>
            <a:srgbClr val="515151"/>
          </a:solidFill>
          <a:ln w="9525">
            <a:solidFill>
              <a:schemeClr val="tx1"/>
            </a:solidFill>
            <a:miter lim="800000"/>
            <a:headEnd/>
            <a:tailEnd/>
          </a:ln>
        </p:spPr>
        <p:txBody>
          <a:bodyPr wrap="none" anchor="ctr"/>
          <a:lstStyle/>
          <a:p>
            <a:endParaRPr lang="en-GB"/>
          </a:p>
        </p:txBody>
      </p:sp>
      <p:sp>
        <p:nvSpPr>
          <p:cNvPr id="31765" name="Text Box 21">
            <a:extLst>
              <a:ext uri="{FF2B5EF4-FFF2-40B4-BE49-F238E27FC236}">
                <a16:creationId xmlns:a16="http://schemas.microsoft.com/office/drawing/2014/main" id="{558545DA-9059-4A95-8C45-8807A4FA148B}"/>
              </a:ext>
            </a:extLst>
          </p:cNvPr>
          <p:cNvSpPr txBox="1">
            <a:spLocks noChangeArrowheads="1"/>
          </p:cNvSpPr>
          <p:nvPr/>
        </p:nvSpPr>
        <p:spPr bwMode="auto">
          <a:xfrm>
            <a:off x="6629400" y="2743201"/>
            <a:ext cx="2057400" cy="70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Reliance on Foreign Help</a:t>
            </a:r>
          </a:p>
        </p:txBody>
      </p:sp>
      <p:sp>
        <p:nvSpPr>
          <p:cNvPr id="31766" name="Rectangle 22">
            <a:extLst>
              <a:ext uri="{FF2B5EF4-FFF2-40B4-BE49-F238E27FC236}">
                <a16:creationId xmlns:a16="http://schemas.microsoft.com/office/drawing/2014/main" id="{415A420B-87EB-44B7-9E08-B41BD42733BA}"/>
              </a:ext>
            </a:extLst>
          </p:cNvPr>
          <p:cNvSpPr>
            <a:spLocks noChangeArrowheads="1"/>
          </p:cNvSpPr>
          <p:nvPr/>
        </p:nvSpPr>
        <p:spPr bwMode="auto">
          <a:xfrm>
            <a:off x="6781800" y="1219200"/>
            <a:ext cx="32766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67" name="Text Box 23">
            <a:extLst>
              <a:ext uri="{FF2B5EF4-FFF2-40B4-BE49-F238E27FC236}">
                <a16:creationId xmlns:a16="http://schemas.microsoft.com/office/drawing/2014/main" id="{263DDED2-A196-494D-B980-60D7ACCEE23D}"/>
              </a:ext>
            </a:extLst>
          </p:cNvPr>
          <p:cNvSpPr txBox="1">
            <a:spLocks noChangeArrowheads="1"/>
          </p:cNvSpPr>
          <p:nvPr/>
        </p:nvSpPr>
        <p:spPr bwMode="auto">
          <a:xfrm>
            <a:off x="6781800" y="1371601"/>
            <a:ext cx="32766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Paralysis of Federal Govt.</a:t>
            </a:r>
          </a:p>
        </p:txBody>
      </p:sp>
      <p:sp>
        <p:nvSpPr>
          <p:cNvPr id="31768" name="Rectangle 24">
            <a:extLst>
              <a:ext uri="{FF2B5EF4-FFF2-40B4-BE49-F238E27FC236}">
                <a16:creationId xmlns:a16="http://schemas.microsoft.com/office/drawing/2014/main" id="{184875C4-169B-4B21-A8F4-7E56BEAD6CB0}"/>
              </a:ext>
            </a:extLst>
          </p:cNvPr>
          <p:cNvSpPr>
            <a:spLocks noChangeArrowheads="1"/>
          </p:cNvSpPr>
          <p:nvPr/>
        </p:nvSpPr>
        <p:spPr bwMode="auto">
          <a:xfrm>
            <a:off x="7162800" y="4419600"/>
            <a:ext cx="3276600" cy="533400"/>
          </a:xfrm>
          <a:prstGeom prst="rect">
            <a:avLst/>
          </a:prstGeom>
          <a:solidFill>
            <a:srgbClr val="515151"/>
          </a:solidFill>
          <a:ln w="9525">
            <a:solidFill>
              <a:schemeClr val="tx1"/>
            </a:solidFill>
            <a:miter lim="800000"/>
            <a:headEnd/>
            <a:tailEnd/>
          </a:ln>
        </p:spPr>
        <p:txBody>
          <a:bodyPr wrap="none" anchor="ctr"/>
          <a:lstStyle/>
          <a:p>
            <a:endParaRPr lang="en-GB"/>
          </a:p>
        </p:txBody>
      </p:sp>
      <p:sp>
        <p:nvSpPr>
          <p:cNvPr id="31769" name="AutoShape 25">
            <a:extLst>
              <a:ext uri="{FF2B5EF4-FFF2-40B4-BE49-F238E27FC236}">
                <a16:creationId xmlns:a16="http://schemas.microsoft.com/office/drawing/2014/main" id="{0BD3E46E-5121-47E0-AB43-4639C6A39CEC}"/>
              </a:ext>
            </a:extLst>
          </p:cNvPr>
          <p:cNvSpPr>
            <a:spLocks noChangeArrowheads="1"/>
          </p:cNvSpPr>
          <p:nvPr/>
        </p:nvSpPr>
        <p:spPr bwMode="auto">
          <a:xfrm rot="12553291">
            <a:off x="7162800" y="5029201"/>
            <a:ext cx="228600" cy="561975"/>
          </a:xfrm>
          <a:prstGeom prst="downArrow">
            <a:avLst>
              <a:gd name="adj1" fmla="val 50000"/>
              <a:gd name="adj2" fmla="val 61458"/>
            </a:avLst>
          </a:prstGeom>
          <a:solidFill>
            <a:srgbClr val="515151"/>
          </a:solidFill>
          <a:ln w="9525">
            <a:solidFill>
              <a:schemeClr val="tx1"/>
            </a:solidFill>
            <a:miter lim="800000"/>
            <a:headEnd/>
            <a:tailEnd/>
          </a:ln>
        </p:spPr>
        <p:txBody>
          <a:bodyPr wrap="none" anchor="ctr"/>
          <a:lstStyle/>
          <a:p>
            <a:endParaRPr lang="en-GB"/>
          </a:p>
        </p:txBody>
      </p:sp>
      <p:sp>
        <p:nvSpPr>
          <p:cNvPr id="31770" name="Text Box 26">
            <a:extLst>
              <a:ext uri="{FF2B5EF4-FFF2-40B4-BE49-F238E27FC236}">
                <a16:creationId xmlns:a16="http://schemas.microsoft.com/office/drawing/2014/main" id="{7F341C35-F99B-450E-9C35-31D806577FB5}"/>
              </a:ext>
            </a:extLst>
          </p:cNvPr>
          <p:cNvSpPr txBox="1">
            <a:spLocks noChangeArrowheads="1"/>
          </p:cNvSpPr>
          <p:nvPr/>
        </p:nvSpPr>
        <p:spPr bwMode="auto">
          <a:xfrm>
            <a:off x="7162800" y="4572001"/>
            <a:ext cx="3276600" cy="39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a:solidFill>
                  <a:schemeClr val="bg1"/>
                </a:solidFill>
                <a:latin typeface="Palatino Linotype" panose="02040502050505030304" pitchFamily="18" charset="0"/>
              </a:rPr>
              <a:t>Corruption of Local Govt.</a:t>
            </a:r>
          </a:p>
        </p:txBody>
      </p:sp>
      <p:sp>
        <p:nvSpPr>
          <p:cNvPr id="31771" name="AutoShape 27">
            <a:extLst>
              <a:ext uri="{FF2B5EF4-FFF2-40B4-BE49-F238E27FC236}">
                <a16:creationId xmlns:a16="http://schemas.microsoft.com/office/drawing/2014/main" id="{576A8FB7-1BE2-43D5-AB0F-D65EE9A395F4}"/>
              </a:ext>
            </a:extLst>
          </p:cNvPr>
          <p:cNvSpPr>
            <a:spLocks noChangeArrowheads="1"/>
          </p:cNvSpPr>
          <p:nvPr/>
        </p:nvSpPr>
        <p:spPr bwMode="auto">
          <a:xfrm rot="1880143">
            <a:off x="5791200" y="1295400"/>
            <a:ext cx="838200" cy="228600"/>
          </a:xfrm>
          <a:prstGeom prst="leftRightArrow">
            <a:avLst>
              <a:gd name="adj1" fmla="val 50000"/>
              <a:gd name="adj2" fmla="val 73333"/>
            </a:avLst>
          </a:prstGeom>
          <a:solidFill>
            <a:srgbClr val="515151"/>
          </a:solidFill>
          <a:ln w="9525">
            <a:solidFill>
              <a:schemeClr val="tx1"/>
            </a:solidFill>
            <a:miter lim="800000"/>
            <a:headEnd/>
            <a:tailEnd/>
          </a:ln>
        </p:spPr>
        <p:txBody>
          <a:bodyPr wrap="none" anchor="ctr"/>
          <a:lstStyle/>
          <a:p>
            <a:endParaRPr lang="en-GB"/>
          </a:p>
        </p:txBody>
      </p:sp>
      <p:sp>
        <p:nvSpPr>
          <p:cNvPr id="31772" name="AutoShape 28">
            <a:extLst>
              <a:ext uri="{FF2B5EF4-FFF2-40B4-BE49-F238E27FC236}">
                <a16:creationId xmlns:a16="http://schemas.microsoft.com/office/drawing/2014/main" id="{713FB095-0D05-48BD-82BF-6EA67FC99E74}"/>
              </a:ext>
            </a:extLst>
          </p:cNvPr>
          <p:cNvSpPr>
            <a:spLocks noChangeArrowheads="1"/>
          </p:cNvSpPr>
          <p:nvPr/>
        </p:nvSpPr>
        <p:spPr bwMode="auto">
          <a:xfrm rot="19201798">
            <a:off x="5029200" y="4495800"/>
            <a:ext cx="838200" cy="228600"/>
          </a:xfrm>
          <a:prstGeom prst="leftRightArrow">
            <a:avLst>
              <a:gd name="adj1" fmla="val 50000"/>
              <a:gd name="adj2" fmla="val 73333"/>
            </a:avLst>
          </a:prstGeom>
          <a:solidFill>
            <a:srgbClr val="515151"/>
          </a:solidFill>
          <a:ln w="9525">
            <a:solidFill>
              <a:schemeClr val="tx1"/>
            </a:solidFill>
            <a:miter lim="800000"/>
            <a:headEnd/>
            <a:tailEnd/>
          </a:ln>
        </p:spPr>
        <p:txBody>
          <a:bodyPr wrap="none" anchor="ctr"/>
          <a:lstStyle/>
          <a:p>
            <a:endParaRPr lang="en-GB"/>
          </a:p>
        </p:txBody>
      </p:sp>
      <p:sp>
        <p:nvSpPr>
          <p:cNvPr id="31773" name="AutoShape 29">
            <a:extLst>
              <a:ext uri="{FF2B5EF4-FFF2-40B4-BE49-F238E27FC236}">
                <a16:creationId xmlns:a16="http://schemas.microsoft.com/office/drawing/2014/main" id="{59FA5331-BA4D-4C77-8191-8C76FDFF50E1}"/>
              </a:ext>
            </a:extLst>
          </p:cNvPr>
          <p:cNvSpPr>
            <a:spLocks noChangeArrowheads="1"/>
          </p:cNvSpPr>
          <p:nvPr/>
        </p:nvSpPr>
        <p:spPr bwMode="auto">
          <a:xfrm rot="9305125">
            <a:off x="9299575" y="1843089"/>
            <a:ext cx="228600" cy="2293937"/>
          </a:xfrm>
          <a:prstGeom prst="downArrow">
            <a:avLst>
              <a:gd name="adj1" fmla="val 48537"/>
              <a:gd name="adj2" fmla="val 157304"/>
            </a:avLst>
          </a:prstGeom>
          <a:solidFill>
            <a:srgbClr val="515151"/>
          </a:solidFill>
          <a:ln w="9525">
            <a:solidFill>
              <a:schemeClr val="tx1"/>
            </a:solidFill>
            <a:miter lim="800000"/>
            <a:headEnd/>
            <a:tailEnd/>
          </a:ln>
        </p:spPr>
        <p:txBody>
          <a:bodyPr wrap="none" anchor="ctr"/>
          <a:lstStyle/>
          <a:p>
            <a:endParaRPr lang="en-GB"/>
          </a:p>
        </p:txBody>
      </p:sp>
      <p:sp>
        <p:nvSpPr>
          <p:cNvPr id="31774" name="AutoShape 30">
            <a:extLst>
              <a:ext uri="{FF2B5EF4-FFF2-40B4-BE49-F238E27FC236}">
                <a16:creationId xmlns:a16="http://schemas.microsoft.com/office/drawing/2014/main" id="{F6E16A1E-1718-4650-AAF6-32476B09662F}"/>
              </a:ext>
            </a:extLst>
          </p:cNvPr>
          <p:cNvSpPr>
            <a:spLocks noChangeArrowheads="1"/>
          </p:cNvSpPr>
          <p:nvPr/>
        </p:nvSpPr>
        <p:spPr bwMode="auto">
          <a:xfrm rot="13440948">
            <a:off x="6324600" y="3124201"/>
            <a:ext cx="228600" cy="561975"/>
          </a:xfrm>
          <a:prstGeom prst="downArrow">
            <a:avLst>
              <a:gd name="adj1" fmla="val 50000"/>
              <a:gd name="adj2" fmla="val 61458"/>
            </a:avLst>
          </a:prstGeom>
          <a:solidFill>
            <a:srgbClr val="515151"/>
          </a:solidFill>
          <a:ln w="9525">
            <a:solidFill>
              <a:schemeClr val="tx1"/>
            </a:solidFill>
            <a:miter lim="800000"/>
            <a:headEnd/>
            <a:tailEnd/>
          </a:ln>
        </p:spPr>
        <p:txBody>
          <a:bodyPr wrap="none" anchor="ctr"/>
          <a:lstStyle/>
          <a:p>
            <a:endParaRPr lang="en-GB"/>
          </a:p>
        </p:txBody>
      </p:sp>
      <p:sp>
        <p:nvSpPr>
          <p:cNvPr id="31775" name="AutoShape 31">
            <a:extLst>
              <a:ext uri="{FF2B5EF4-FFF2-40B4-BE49-F238E27FC236}">
                <a16:creationId xmlns:a16="http://schemas.microsoft.com/office/drawing/2014/main" id="{18A9125F-D518-4359-B12E-742960E8AA7E}"/>
              </a:ext>
            </a:extLst>
          </p:cNvPr>
          <p:cNvSpPr>
            <a:spLocks noChangeArrowheads="1"/>
          </p:cNvSpPr>
          <p:nvPr/>
        </p:nvSpPr>
        <p:spPr bwMode="auto">
          <a:xfrm rot="10800000">
            <a:off x="7620000" y="1905000"/>
            <a:ext cx="228600" cy="533400"/>
          </a:xfrm>
          <a:prstGeom prst="downArrow">
            <a:avLst>
              <a:gd name="adj1" fmla="val 50000"/>
              <a:gd name="adj2" fmla="val 58333"/>
            </a:avLst>
          </a:prstGeom>
          <a:solidFill>
            <a:srgbClr val="515151"/>
          </a:solidFill>
          <a:ln w="9525">
            <a:solidFill>
              <a:schemeClr val="tx1"/>
            </a:solidFill>
            <a:miter lim="800000"/>
            <a:headEnd/>
            <a:tailEnd/>
          </a:ln>
        </p:spPr>
        <p:txBody>
          <a:bodyPr wrap="none" anchor="ctr"/>
          <a:lstStyle/>
          <a:p>
            <a:endParaRPr lang="en-GB"/>
          </a:p>
        </p:txBody>
      </p:sp>
      <p:sp>
        <p:nvSpPr>
          <p:cNvPr id="31776" name="AutoShape 32">
            <a:extLst>
              <a:ext uri="{FF2B5EF4-FFF2-40B4-BE49-F238E27FC236}">
                <a16:creationId xmlns:a16="http://schemas.microsoft.com/office/drawing/2014/main" id="{BA36353B-6D52-4781-87A8-F010608696B1}"/>
              </a:ext>
            </a:extLst>
          </p:cNvPr>
          <p:cNvSpPr>
            <a:spLocks noChangeArrowheads="1"/>
          </p:cNvSpPr>
          <p:nvPr/>
        </p:nvSpPr>
        <p:spPr bwMode="auto">
          <a:xfrm rot="7652184">
            <a:off x="8929688" y="595313"/>
            <a:ext cx="228600" cy="561975"/>
          </a:xfrm>
          <a:prstGeom prst="downArrow">
            <a:avLst>
              <a:gd name="adj1" fmla="val 50000"/>
              <a:gd name="adj2" fmla="val 61458"/>
            </a:avLst>
          </a:prstGeom>
          <a:solidFill>
            <a:srgbClr val="515151"/>
          </a:solidFill>
          <a:ln w="9525">
            <a:solidFill>
              <a:schemeClr val="tx1"/>
            </a:solidFill>
            <a:miter lim="800000"/>
            <a:headEnd/>
            <a:tailEnd/>
          </a:ln>
        </p:spPr>
        <p:txBody>
          <a:bodyPr wrap="none" anchor="ctr"/>
          <a:lstStyle/>
          <a:p>
            <a:endParaRPr lang="en-GB"/>
          </a:p>
        </p:txBody>
      </p:sp>
      <p:sp>
        <p:nvSpPr>
          <p:cNvPr id="31777" name="AutoShape 33">
            <a:extLst>
              <a:ext uri="{FF2B5EF4-FFF2-40B4-BE49-F238E27FC236}">
                <a16:creationId xmlns:a16="http://schemas.microsoft.com/office/drawing/2014/main" id="{6020CF78-74CE-4B25-8D53-0F5DABCB5786}"/>
              </a:ext>
            </a:extLst>
          </p:cNvPr>
          <p:cNvSpPr>
            <a:spLocks noChangeArrowheads="1"/>
          </p:cNvSpPr>
          <p:nvPr/>
        </p:nvSpPr>
        <p:spPr bwMode="auto">
          <a:xfrm rot="2553122">
            <a:off x="5029200" y="5181600"/>
            <a:ext cx="838200" cy="228600"/>
          </a:xfrm>
          <a:prstGeom prst="leftRightArrow">
            <a:avLst>
              <a:gd name="adj1" fmla="val 50000"/>
              <a:gd name="adj2" fmla="val 73333"/>
            </a:avLst>
          </a:prstGeom>
          <a:solidFill>
            <a:srgbClr val="515151"/>
          </a:solidFill>
          <a:ln w="9525">
            <a:solidFill>
              <a:schemeClr val="tx1"/>
            </a:solidFill>
            <a:miter lim="800000"/>
            <a:headEnd/>
            <a:tailEnd/>
          </a:ln>
        </p:spPr>
        <p:txBody>
          <a:bodyPr wrap="none" anchor="ctr"/>
          <a:lstStyle/>
          <a:p>
            <a:endParaRPr lang="en-GB"/>
          </a:p>
        </p:txBody>
      </p:sp>
      <p:sp>
        <p:nvSpPr>
          <p:cNvPr id="31778" name="AutoShape 34">
            <a:extLst>
              <a:ext uri="{FF2B5EF4-FFF2-40B4-BE49-F238E27FC236}">
                <a16:creationId xmlns:a16="http://schemas.microsoft.com/office/drawing/2014/main" id="{D3164846-01A5-4BFA-B44C-262A0699E93F}"/>
              </a:ext>
            </a:extLst>
          </p:cNvPr>
          <p:cNvSpPr>
            <a:spLocks noChangeArrowheads="1"/>
          </p:cNvSpPr>
          <p:nvPr/>
        </p:nvSpPr>
        <p:spPr bwMode="auto">
          <a:xfrm rot="2553122">
            <a:off x="1981200" y="4495800"/>
            <a:ext cx="838200" cy="228600"/>
          </a:xfrm>
          <a:prstGeom prst="leftRightArrow">
            <a:avLst>
              <a:gd name="adj1" fmla="val 50000"/>
              <a:gd name="adj2" fmla="val 73333"/>
            </a:avLst>
          </a:prstGeom>
          <a:solidFill>
            <a:srgbClr val="515151"/>
          </a:solidFill>
          <a:ln w="9525">
            <a:solidFill>
              <a:schemeClr val="tx1"/>
            </a:solidFill>
            <a:miter lim="800000"/>
            <a:headEnd/>
            <a:tailEnd/>
          </a:ln>
        </p:spPr>
        <p:txBody>
          <a:bodyPr wrap="none" anchor="ctr"/>
          <a:lstStyle/>
          <a:p>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07F76B5-6B4A-4A69-9EB2-C3CD2402C657}"/>
              </a:ext>
            </a:extLst>
          </p:cNvPr>
          <p:cNvSpPr>
            <a:spLocks noGrp="1" noChangeArrowheads="1"/>
          </p:cNvSpPr>
          <p:nvPr>
            <p:ph type="title"/>
          </p:nvPr>
        </p:nvSpPr>
        <p:spPr>
          <a:xfrm>
            <a:off x="2209800" y="228600"/>
            <a:ext cx="7772400" cy="1143000"/>
          </a:xfrm>
        </p:spPr>
        <p:txBody>
          <a:bodyPr/>
          <a:lstStyle/>
          <a:p>
            <a:r>
              <a:rPr lang="en-US" altLang="en-US">
                <a:solidFill>
                  <a:schemeClr val="bg1"/>
                </a:solidFill>
                <a:latin typeface="Palatino Linotype" panose="02040502050505030304" pitchFamily="18" charset="0"/>
              </a:rPr>
              <a:t>Prescriptions</a:t>
            </a:r>
            <a:endParaRPr lang="en-US" altLang="en-US"/>
          </a:p>
        </p:txBody>
      </p:sp>
      <p:sp>
        <p:nvSpPr>
          <p:cNvPr id="32771" name="Rectangle 3">
            <a:extLst>
              <a:ext uri="{FF2B5EF4-FFF2-40B4-BE49-F238E27FC236}">
                <a16:creationId xmlns:a16="http://schemas.microsoft.com/office/drawing/2014/main" id="{C3E110DC-F2BF-44A3-B336-3855E1B81992}"/>
              </a:ext>
            </a:extLst>
          </p:cNvPr>
          <p:cNvSpPr>
            <a:spLocks noGrp="1" noChangeArrowheads="1"/>
          </p:cNvSpPr>
          <p:nvPr>
            <p:ph type="body" idx="1"/>
          </p:nvPr>
        </p:nvSpPr>
        <p:spPr>
          <a:xfrm>
            <a:off x="2209800" y="1676400"/>
            <a:ext cx="7772400" cy="4114800"/>
          </a:xfrm>
        </p:spPr>
        <p:txBody>
          <a:bodyPr>
            <a:normAutofit fontScale="92500" lnSpcReduction="10000"/>
          </a:bodyPr>
          <a:lstStyle/>
          <a:p>
            <a:pPr>
              <a:lnSpc>
                <a:spcPct val="140000"/>
              </a:lnSpc>
            </a:pPr>
            <a:r>
              <a:rPr lang="en-US" altLang="en-US" sz="2200" dirty="0">
                <a:latin typeface="Palatino Linotype" panose="02040502050505030304" pitchFamily="18" charset="0"/>
              </a:rPr>
              <a:t>Root out corruption - international regulation of the "revolving door”</a:t>
            </a:r>
          </a:p>
          <a:p>
            <a:pPr>
              <a:lnSpc>
                <a:spcPct val="140000"/>
              </a:lnSpc>
            </a:pPr>
            <a:r>
              <a:rPr lang="en-US" altLang="en-US" sz="2200" dirty="0">
                <a:latin typeface="Palatino Linotype" panose="02040502050505030304" pitchFamily="18" charset="0"/>
              </a:rPr>
              <a:t>Tax foreign multinationals</a:t>
            </a:r>
          </a:p>
          <a:p>
            <a:pPr>
              <a:lnSpc>
                <a:spcPct val="140000"/>
              </a:lnSpc>
            </a:pPr>
            <a:r>
              <a:rPr lang="en-US" altLang="en-US" sz="2200" dirty="0">
                <a:latin typeface="Palatino Linotype" panose="02040502050505030304" pitchFamily="18" charset="0"/>
              </a:rPr>
              <a:t>Increase environmental regulation</a:t>
            </a:r>
          </a:p>
          <a:p>
            <a:pPr>
              <a:lnSpc>
                <a:spcPct val="140000"/>
              </a:lnSpc>
            </a:pPr>
            <a:r>
              <a:rPr lang="en-US" altLang="en-US" sz="2200" dirty="0">
                <a:latin typeface="Palatino Linotype" panose="02040502050505030304" pitchFamily="18" charset="0"/>
              </a:rPr>
              <a:t>Increase social spending</a:t>
            </a:r>
          </a:p>
          <a:p>
            <a:pPr>
              <a:lnSpc>
                <a:spcPct val="140000"/>
              </a:lnSpc>
            </a:pPr>
            <a:r>
              <a:rPr lang="en-US" altLang="en-US" sz="2200" dirty="0">
                <a:latin typeface="Palatino Linotype" panose="02040502050505030304" pitchFamily="18" charset="0"/>
              </a:rPr>
              <a:t>Nationalize resources</a:t>
            </a:r>
          </a:p>
          <a:p>
            <a:pPr>
              <a:lnSpc>
                <a:spcPct val="140000"/>
              </a:lnSpc>
            </a:pPr>
            <a:r>
              <a:rPr lang="en-US" altLang="en-US" sz="2200" dirty="0">
                <a:latin typeface="Palatino Linotype" panose="02040502050505030304" pitchFamily="18" charset="0"/>
              </a:rPr>
              <a:t>Use aid to fund creation of localized clean-up jobs</a:t>
            </a:r>
          </a:p>
          <a:p>
            <a:pPr>
              <a:lnSpc>
                <a:spcPct val="140000"/>
              </a:lnSpc>
            </a:pPr>
            <a:r>
              <a:rPr lang="en-US" altLang="en-US" sz="2200" dirty="0">
                <a:latin typeface="Palatino Linotype" panose="02040502050505030304" pitchFamily="18" charset="0"/>
              </a:rPr>
              <a:t>Promote development of environmental cleanup </a:t>
            </a:r>
            <a:r>
              <a:rPr lang="en-US" altLang="en-US" sz="2200" dirty="0">
                <a:solidFill>
                  <a:schemeClr val="bg1"/>
                </a:solidFill>
                <a:latin typeface="Palatino Linotype" panose="02040502050505030304" pitchFamily="18" charset="0"/>
              </a:rPr>
              <a:t>industry</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6B3632-31A7-4B9A-9B3B-DAADD1D37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DE49A3-D455-4C8A-93FB-D58EED38A65D}"/>
              </a:ext>
            </a:extLst>
          </p:cNvPr>
          <p:cNvSpPr>
            <a:spLocks noGrp="1"/>
          </p:cNvSpPr>
          <p:nvPr>
            <p:ph type="title"/>
          </p:nvPr>
        </p:nvSpPr>
        <p:spPr>
          <a:xfrm>
            <a:off x="8379725" y="640081"/>
            <a:ext cx="3206143" cy="5489009"/>
          </a:xfrm>
        </p:spPr>
        <p:txBody>
          <a:bodyPr vert="horz" lIns="91440" tIns="45720" rIns="91440" bIns="45720" rtlCol="0" anchor="ctr">
            <a:normAutofit/>
          </a:bodyPr>
          <a:lstStyle/>
          <a:p>
            <a:r>
              <a:rPr lang="en-US" sz="5200" kern="1200">
                <a:solidFill>
                  <a:schemeClr val="tx1"/>
                </a:solidFill>
                <a:latin typeface="+mj-lt"/>
                <a:ea typeface="+mj-ea"/>
                <a:cs typeface="+mj-cs"/>
              </a:rPr>
              <a:t>Wiwa and Shell</a:t>
            </a:r>
          </a:p>
        </p:txBody>
      </p:sp>
      <p:pic>
        <p:nvPicPr>
          <p:cNvPr id="4" name="Online Media 3" title="Case Study: Wiwa v. Shell">
            <a:hlinkClick r:id="" action="ppaction://media"/>
            <a:extLst>
              <a:ext uri="{FF2B5EF4-FFF2-40B4-BE49-F238E27FC236}">
                <a16:creationId xmlns:a16="http://schemas.microsoft.com/office/drawing/2014/main" id="{A032366E-7B1A-4256-AE0F-2C0DFA9BBFC1}"/>
              </a:ext>
            </a:extLst>
          </p:cNvPr>
          <p:cNvPicPr>
            <a:picLocks noGrp="1" noRot="1" noChangeAspect="1"/>
          </p:cNvPicPr>
          <p:nvPr>
            <p:ph idx="1"/>
            <a:videoFile r:link="rId1"/>
          </p:nvPr>
        </p:nvPicPr>
        <p:blipFill>
          <a:blip r:embed="rId3"/>
          <a:stretch>
            <a:fillRect/>
          </a:stretch>
        </p:blipFill>
        <p:spPr>
          <a:xfrm>
            <a:off x="716257" y="728906"/>
            <a:ext cx="7200245" cy="5400184"/>
          </a:xfrm>
          <a:prstGeom prst="rect">
            <a:avLst/>
          </a:prstGeom>
        </p:spPr>
      </p:pic>
    </p:spTree>
    <p:extLst>
      <p:ext uri="{BB962C8B-B14F-4D97-AF65-F5344CB8AC3E}">
        <p14:creationId xmlns:p14="http://schemas.microsoft.com/office/powerpoint/2010/main" val="775762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FDD6E67-9DE6-4E30-9D5A-2F63DB2848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ED35DA-13B3-4561-BF20-2A16FC048194}">
  <ds:schemaRefs>
    <ds:schemaRef ds:uri="http://schemas.microsoft.com/sharepoint/v3/contenttype/forms"/>
  </ds:schemaRefs>
</ds:datastoreItem>
</file>

<file path=customXml/itemProps3.xml><?xml version="1.0" encoding="utf-8"?>
<ds:datastoreItem xmlns:ds="http://schemas.openxmlformats.org/officeDocument/2006/customXml" ds:itemID="{892BCEF3-E5A2-4CB3-87A0-C830FDE34C7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62</TotalTime>
  <Words>1413</Words>
  <Application>Microsoft Office PowerPoint</Application>
  <PresentationFormat>Widescreen</PresentationFormat>
  <Paragraphs>155</Paragraphs>
  <Slides>40</Slides>
  <Notes>3</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Arial</vt:lpstr>
      <vt:lpstr>Avenir Next LT Pro</vt:lpstr>
      <vt:lpstr>Calibri</vt:lpstr>
      <vt:lpstr>Calibri Light</vt:lpstr>
      <vt:lpstr>Copperplate</vt:lpstr>
      <vt:lpstr>Helvetica Neue Light</vt:lpstr>
      <vt:lpstr>Palatino Linotype</vt:lpstr>
      <vt:lpstr>Times</vt:lpstr>
      <vt:lpstr>Times New Roman</vt:lpstr>
      <vt:lpstr>Wingdings</vt:lpstr>
      <vt:lpstr>Office Theme</vt:lpstr>
      <vt:lpstr>PowerPoint Presentation</vt:lpstr>
      <vt:lpstr>Diamond Mining </vt:lpstr>
      <vt:lpstr>PowerPoint Presentation</vt:lpstr>
      <vt:lpstr>PowerPoint Presentation</vt:lpstr>
      <vt:lpstr>PowerPoint Presentation</vt:lpstr>
      <vt:lpstr>PowerPoint Presentation</vt:lpstr>
      <vt:lpstr>Where are the World’s Blood Diamonds?</vt:lpstr>
      <vt:lpstr>What are blood diamonds? </vt:lpstr>
      <vt:lpstr>“The people back home wouldn’t buy a ring if they knew it cost someone else their hand”</vt:lpstr>
      <vt:lpstr>Blood diamonds</vt:lpstr>
      <vt:lpstr>PowerPoint Presentation</vt:lpstr>
      <vt:lpstr>Sandy Murray / DeBeers (Koffiefontein)</vt:lpstr>
      <vt:lpstr>Sierra Leone</vt:lpstr>
      <vt:lpstr>PowerPoint Presentation</vt:lpstr>
      <vt:lpstr>PowerPoint Presentation</vt:lpstr>
      <vt:lpstr>Easily Exploitable Resource</vt:lpstr>
      <vt:lpstr>Blood Diamonds</vt:lpstr>
      <vt:lpstr>Diamonds Fund Conflicts</vt:lpstr>
      <vt:lpstr>Effects of Blood Diamond Trade</vt:lpstr>
      <vt:lpstr>“Blood Diamonds”</vt:lpstr>
      <vt:lpstr>Effect</vt:lpstr>
      <vt:lpstr>PowerPoint Presentation</vt:lpstr>
      <vt:lpstr>The Victims</vt:lpstr>
      <vt:lpstr>Conflict Free Diamonds?</vt:lpstr>
      <vt:lpstr>Antwerp: The Diamond Capital</vt:lpstr>
      <vt:lpstr>Steps to Stop Blood Diamonds</vt:lpstr>
      <vt:lpstr>International Initiative: The Kimberley Process</vt:lpstr>
      <vt:lpstr>Shell and Nigeria</vt:lpstr>
      <vt:lpstr>MNCs</vt:lpstr>
      <vt:lpstr>The Niger River Delta</vt:lpstr>
      <vt:lpstr>Background</vt:lpstr>
      <vt:lpstr>Stakeholders</vt:lpstr>
      <vt:lpstr>PowerPoint Presentation</vt:lpstr>
      <vt:lpstr>Impact</vt:lpstr>
      <vt:lpstr>PowerPoint Presentation</vt:lpstr>
      <vt:lpstr>Movement for the Survival of the Ogoni People (MOSOP)</vt:lpstr>
      <vt:lpstr>PowerPoint Presentation</vt:lpstr>
      <vt:lpstr>PowerPoint Presentation</vt:lpstr>
      <vt:lpstr>Prescriptions</vt:lpstr>
      <vt:lpstr>Wiwa and Shell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ETHICS LECTURE 8</dc:title>
  <dc:creator>Caroline Jawad</dc:creator>
  <cp:lastModifiedBy>Mike Durke</cp:lastModifiedBy>
  <cp:revision>7</cp:revision>
  <dcterms:created xsi:type="dcterms:W3CDTF">2020-11-16T08:56:57Z</dcterms:created>
  <dcterms:modified xsi:type="dcterms:W3CDTF">2022-11-20T16:23:20Z</dcterms:modified>
</cp:coreProperties>
</file>