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2"/>
  </p:notesMasterIdLst>
  <p:handoutMasterIdLst>
    <p:handoutMasterId r:id="rId43"/>
  </p:handoutMasterIdLst>
  <p:sldIdLst>
    <p:sldId id="257" r:id="rId2"/>
    <p:sldId id="270" r:id="rId3"/>
    <p:sldId id="273" r:id="rId4"/>
    <p:sldId id="283" r:id="rId5"/>
    <p:sldId id="272" r:id="rId6"/>
    <p:sldId id="274" r:id="rId7"/>
    <p:sldId id="280" r:id="rId8"/>
    <p:sldId id="281" r:id="rId9"/>
    <p:sldId id="282" r:id="rId10"/>
    <p:sldId id="277" r:id="rId11"/>
    <p:sldId id="278" r:id="rId12"/>
    <p:sldId id="279" r:id="rId13"/>
    <p:sldId id="284" r:id="rId14"/>
    <p:sldId id="285" r:id="rId15"/>
    <p:sldId id="275" r:id="rId16"/>
    <p:sldId id="267" r:id="rId17"/>
    <p:sldId id="276" r:id="rId18"/>
    <p:sldId id="292" r:id="rId19"/>
    <p:sldId id="287" r:id="rId20"/>
    <p:sldId id="289" r:id="rId21"/>
    <p:sldId id="290" r:id="rId22"/>
    <p:sldId id="291" r:id="rId23"/>
    <p:sldId id="261" r:id="rId24"/>
    <p:sldId id="297" r:id="rId25"/>
    <p:sldId id="298" r:id="rId26"/>
    <p:sldId id="269" r:id="rId27"/>
    <p:sldId id="263" r:id="rId28"/>
    <p:sldId id="299" r:id="rId29"/>
    <p:sldId id="300" r:id="rId30"/>
    <p:sldId id="302" r:id="rId31"/>
    <p:sldId id="266" r:id="rId32"/>
    <p:sldId id="301" r:id="rId33"/>
    <p:sldId id="288" r:id="rId34"/>
    <p:sldId id="286" r:id="rId35"/>
    <p:sldId id="294" r:id="rId36"/>
    <p:sldId id="295" r:id="rId37"/>
    <p:sldId id="268" r:id="rId38"/>
    <p:sldId id="293" r:id="rId39"/>
    <p:sldId id="296" r:id="rId40"/>
    <p:sldId id="262" r:id="rId4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AB2251-4A42-4F52-8665-C78EC68634DB}" v="27" dt="2023-06-19T10:05:06.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31" autoAdjust="0"/>
    <p:restoredTop sz="87532" autoAdjust="0"/>
  </p:normalViewPr>
  <p:slideViewPr>
    <p:cSldViewPr snapToGrid="0">
      <p:cViewPr varScale="1">
        <p:scale>
          <a:sx n="90" d="100"/>
          <a:sy n="90" d="100"/>
        </p:scale>
        <p:origin x="174" y="90"/>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6/20/2023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6/20/2023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11</a:t>
            </a:fld>
            <a:endParaRPr lang="en-US"/>
          </a:p>
        </p:txBody>
      </p:sp>
    </p:spTree>
    <p:extLst>
      <p:ext uri="{BB962C8B-B14F-4D97-AF65-F5344CB8AC3E}">
        <p14:creationId xmlns:p14="http://schemas.microsoft.com/office/powerpoint/2010/main" val="2747744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77918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Welsh Government (2020) National Survey for Wales 2019-20: Adult lifestyle. [Online] Available at: https://www.gov.wales/sites/default/files/statistics-and-research/2020-07/adult-lifestyle-national-survey-wales-april-2019-march-2020-390.pdf (Accessed at: 17</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18</a:t>
            </a:fld>
            <a:endParaRPr lang="en-US"/>
          </a:p>
        </p:txBody>
      </p:sp>
    </p:spTree>
    <p:extLst>
      <p:ext uri="{BB962C8B-B14F-4D97-AF65-F5344CB8AC3E}">
        <p14:creationId xmlns:p14="http://schemas.microsoft.com/office/powerpoint/2010/main" val="3633366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19</a:t>
            </a:fld>
            <a:endParaRPr lang="en-US"/>
          </a:p>
        </p:txBody>
      </p:sp>
    </p:spTree>
    <p:extLst>
      <p:ext uri="{BB962C8B-B14F-4D97-AF65-F5344CB8AC3E}">
        <p14:creationId xmlns:p14="http://schemas.microsoft.com/office/powerpoint/2010/main" val="997969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diagram provided the architecture/ blueprint/ structure of how the act is implemented in practice. </a:t>
            </a:r>
          </a:p>
          <a:p>
            <a:endParaRPr lang="en-GB" dirty="0"/>
          </a:p>
          <a:p>
            <a:r>
              <a:rPr lang="en-GB" dirty="0"/>
              <a:t>Welsh Government (2015) Wellbeing Future Generations Act: The essentials. [Online] Available at: https://www.gov.wales/sites/default/files/publications/2021-10/well-being-future-generations-wales-act-2015-the-essentials-2021.pdf (Accessed: 17</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21</a:t>
            </a:fld>
            <a:endParaRPr lang="en-US"/>
          </a:p>
        </p:txBody>
      </p:sp>
    </p:spTree>
    <p:extLst>
      <p:ext uri="{BB962C8B-B14F-4D97-AF65-F5344CB8AC3E}">
        <p14:creationId xmlns:p14="http://schemas.microsoft.com/office/powerpoint/2010/main" val="3098189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Movement: Development of skills including language development, thus being integral within early years education).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23</a:t>
            </a:fld>
            <a:endParaRPr lang="en-US"/>
          </a:p>
        </p:txBody>
      </p:sp>
    </p:spTree>
    <p:extLst>
      <p:ext uri="{BB962C8B-B14F-4D97-AF65-F5344CB8AC3E}">
        <p14:creationId xmlns:p14="http://schemas.microsoft.com/office/powerpoint/2010/main" val="3757428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 John </a:t>
            </a:r>
            <a:r>
              <a:rPr lang="en-GB" dirty="0" err="1"/>
              <a:t>Moores</a:t>
            </a:r>
            <a:r>
              <a:rPr lang="en-GB" dirty="0"/>
              <a:t> University (2022) </a:t>
            </a:r>
            <a:r>
              <a:rPr lang="en-GB" i="1" dirty="0"/>
              <a:t>Physical literacy consensus for England: evidence</a:t>
            </a:r>
            <a:r>
              <a:rPr lang="en-GB" dirty="0"/>
              <a:t>.  reviewhttps://researchonline.ljmu.ac.uk/id/eprint/17272/1/WP1%20Physical%20literacy%20evidence%20review.pdf (Accessed: 19</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24</a:t>
            </a:fld>
            <a:endParaRPr lang="en-US"/>
          </a:p>
        </p:txBody>
      </p:sp>
    </p:spTree>
    <p:extLst>
      <p:ext uri="{BB962C8B-B14F-4D97-AF65-F5344CB8AC3E}">
        <p14:creationId xmlns:p14="http://schemas.microsoft.com/office/powerpoint/2010/main" val="3476832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significant portion of literature concerning physical literacy  specifically concentrates on children and young people.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26</a:t>
            </a:fld>
            <a:endParaRPr lang="en-US"/>
          </a:p>
        </p:txBody>
      </p:sp>
    </p:spTree>
    <p:extLst>
      <p:ext uri="{BB962C8B-B14F-4D97-AF65-F5344CB8AC3E}">
        <p14:creationId xmlns:p14="http://schemas.microsoft.com/office/powerpoint/2010/main" val="613528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 John </a:t>
            </a:r>
            <a:r>
              <a:rPr lang="en-GB" dirty="0" err="1"/>
              <a:t>Moores</a:t>
            </a:r>
            <a:r>
              <a:rPr lang="en-GB" dirty="0"/>
              <a:t> University (2022) Physical literacy consensus for England: evidence.  reviewhttps://researchonline.ljmu.ac.uk/id/eprint/17272/1/WP1%20Physical%20literacy%20evidence%20review.pdf (Accessed: 19th June 2023) </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28</a:t>
            </a:fld>
            <a:endParaRPr lang="en-US"/>
          </a:p>
        </p:txBody>
      </p:sp>
    </p:spTree>
    <p:extLst>
      <p:ext uri="{BB962C8B-B14F-4D97-AF65-F5344CB8AC3E}">
        <p14:creationId xmlns:p14="http://schemas.microsoft.com/office/powerpoint/2010/main" val="3906266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 John </a:t>
            </a:r>
            <a:r>
              <a:rPr lang="en-GB" dirty="0" err="1"/>
              <a:t>Moores</a:t>
            </a:r>
            <a:r>
              <a:rPr lang="en-GB" dirty="0"/>
              <a:t> University (2022) Physical literacy consensus for England: evidence.  reviewhttps://researchonline.ljmu.ac.uk/id/eprint/17272/1/WP1%20Physical%20literacy%20evidence%20review.pdf (Accessed: 19th June 2023) </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29</a:t>
            </a:fld>
            <a:endParaRPr lang="en-US"/>
          </a:p>
        </p:txBody>
      </p:sp>
    </p:spTree>
    <p:extLst>
      <p:ext uri="{BB962C8B-B14F-4D97-AF65-F5344CB8AC3E}">
        <p14:creationId xmlns:p14="http://schemas.microsoft.com/office/powerpoint/2010/main" val="2259138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31</a:t>
            </a:fld>
            <a:endParaRPr lang="en-US"/>
          </a:p>
        </p:txBody>
      </p:sp>
    </p:spTree>
    <p:extLst>
      <p:ext uri="{BB962C8B-B14F-4D97-AF65-F5344CB8AC3E}">
        <p14:creationId xmlns:p14="http://schemas.microsoft.com/office/powerpoint/2010/main" val="413091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Liverpool John </a:t>
            </a:r>
            <a:r>
              <a:rPr lang="en-GB" dirty="0" err="1"/>
              <a:t>Moores</a:t>
            </a:r>
            <a:r>
              <a:rPr lang="en-GB" dirty="0"/>
              <a:t> University (2022) Physical literacy consensus for England: evidence.  reviewhttps://researchonline.ljmu.ac.uk/id/eprint/17272/1/WP1%20Physical%20literacy%20evidence%20review.pdf (Accessed: 19th June 2023) </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32</a:t>
            </a:fld>
            <a:endParaRPr lang="en-US"/>
          </a:p>
        </p:txBody>
      </p:sp>
    </p:spTree>
    <p:extLst>
      <p:ext uri="{BB962C8B-B14F-4D97-AF65-F5344CB8AC3E}">
        <p14:creationId xmlns:p14="http://schemas.microsoft.com/office/powerpoint/2010/main" val="4194523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33</a:t>
            </a:fld>
            <a:endParaRPr lang="en-US"/>
          </a:p>
        </p:txBody>
      </p:sp>
    </p:spTree>
    <p:extLst>
      <p:ext uri="{BB962C8B-B14F-4D97-AF65-F5344CB8AC3E}">
        <p14:creationId xmlns:p14="http://schemas.microsoft.com/office/powerpoint/2010/main" val="3942862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https://hwb.gov.wales/curriculum-for-wales/health-and-well-being/descriptions-of-learning/</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35</a:t>
            </a:fld>
            <a:endParaRPr lang="en-US"/>
          </a:p>
        </p:txBody>
      </p:sp>
    </p:spTree>
    <p:extLst>
      <p:ext uri="{BB962C8B-B14F-4D97-AF65-F5344CB8AC3E}">
        <p14:creationId xmlns:p14="http://schemas.microsoft.com/office/powerpoint/2010/main" val="41187221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Youth Sport Trust (2022) Evidence Paper – The Link Between Physical Activity and Attainment in Children and Young People. [Online] Available at: https://www.youthsporttrust.org/media/zyyo133r/pe-and-attainment-evidence-paper-january-2022.pdf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37</a:t>
            </a:fld>
            <a:endParaRPr lang="en-US"/>
          </a:p>
        </p:txBody>
      </p:sp>
    </p:spTree>
    <p:extLst>
      <p:ext uri="{BB962C8B-B14F-4D97-AF65-F5344CB8AC3E}">
        <p14:creationId xmlns:p14="http://schemas.microsoft.com/office/powerpoint/2010/main" val="22124470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t>
            </a:r>
          </a:p>
        </p:txBody>
      </p:sp>
      <p:sp>
        <p:nvSpPr>
          <p:cNvPr id="4" name="Date Placeholder 3"/>
          <p:cNvSpPr>
            <a:spLocks noGrp="1"/>
          </p:cNvSpPr>
          <p:nvPr>
            <p:ph type="dt" idx="1"/>
          </p:nvPr>
        </p:nvSpPr>
        <p:spPr/>
        <p:txBody>
          <a:bodyPr/>
          <a:lstStyle/>
          <a:p>
            <a:pPr rtl="0"/>
            <a:fld id="{C3DD49AE-E876-4130-BF53-6229B9820536}" type="datetime1">
              <a:rPr lang="en-US" smtClean="0"/>
              <a:t>6/20/2023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40</a:t>
            </a:fld>
            <a:endParaRPr lang="en-US"/>
          </a:p>
        </p:txBody>
      </p:sp>
    </p:spTree>
    <p:extLst>
      <p:ext uri="{BB962C8B-B14F-4D97-AF65-F5344CB8AC3E}">
        <p14:creationId xmlns:p14="http://schemas.microsoft.com/office/powerpoint/2010/main" val="2594794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6/20/2023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6/20/2023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6/20/2023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6/20/2023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6/20/2023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6/20/2023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6/20/2023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6/20/2023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6/20/2023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6/20/2023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6/20/2023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6/20/2023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2G8R2MgYy1s?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dl80X9F9sD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4.xml"/><Relationship Id="rId1" Type="http://schemas.openxmlformats.org/officeDocument/2006/relationships/video" Target="https://www.youtube.com/embed/6kzqHJmF3Rk?feature=oembed" TargetMode="Externa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wellbeing-and-health"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who.int/news-room/fact-sheets/detail/physical-a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4400" dirty="0">
                <a:solidFill>
                  <a:schemeClr val="tx1"/>
                </a:solidFill>
              </a:rPr>
              <a:t>Physical Literacy </a:t>
            </a:r>
            <a:endParaRPr lang="en-gb"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fontScale="92500"/>
          </a:bodyPr>
          <a:lstStyle/>
          <a:p>
            <a:pPr rtl="0">
              <a:spcAft>
                <a:spcPts val="600"/>
              </a:spcAft>
            </a:pPr>
            <a:r>
              <a:rPr lang="en-GB" dirty="0">
                <a:solidFill>
                  <a:schemeClr val="tx1"/>
                </a:solidFill>
              </a:rPr>
              <a:t>A contribution to wellbeing and health</a:t>
            </a:r>
            <a:endParaRPr lang="en-gb"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858AB-114A-3A6B-37BB-0E669D969CF0}"/>
              </a:ext>
            </a:extLst>
          </p:cNvPr>
          <p:cNvSpPr>
            <a:spLocks noGrp="1"/>
          </p:cNvSpPr>
          <p:nvPr>
            <p:ph type="title"/>
          </p:nvPr>
        </p:nvSpPr>
        <p:spPr/>
        <p:txBody>
          <a:bodyPr/>
          <a:lstStyle/>
          <a:p>
            <a:pPr algn="ctr"/>
            <a:r>
              <a:rPr lang="en-GB" dirty="0"/>
              <a:t>Lesson Aim and Objectives </a:t>
            </a:r>
          </a:p>
        </p:txBody>
      </p:sp>
      <p:sp>
        <p:nvSpPr>
          <p:cNvPr id="3" name="Content Placeholder 2">
            <a:extLst>
              <a:ext uri="{FF2B5EF4-FFF2-40B4-BE49-F238E27FC236}">
                <a16:creationId xmlns:a16="http://schemas.microsoft.com/office/drawing/2014/main" id="{CB2D5909-9AAA-9536-0678-E31A6ECBC89E}"/>
              </a:ext>
            </a:extLst>
          </p:cNvPr>
          <p:cNvSpPr>
            <a:spLocks noGrp="1"/>
          </p:cNvSpPr>
          <p:nvPr>
            <p:ph idx="1"/>
          </p:nvPr>
        </p:nvSpPr>
        <p:spPr/>
        <p:txBody>
          <a:bodyPr>
            <a:normAutofit lnSpcReduction="10000"/>
          </a:bodyPr>
          <a:lstStyle/>
          <a:p>
            <a:pPr marL="0" indent="0">
              <a:buNone/>
            </a:pPr>
            <a:r>
              <a:rPr lang="en-GB" sz="2000" b="1" dirty="0"/>
              <a:t>Lesson Aim: </a:t>
            </a:r>
          </a:p>
          <a:p>
            <a:pPr marL="0" indent="0">
              <a:buNone/>
            </a:pPr>
            <a:r>
              <a:rPr lang="en-GB" sz="2000" b="1" dirty="0"/>
              <a:t>To introduce students to the concept of Physical literacy and how it can benefit health, wellbeing and education. </a:t>
            </a:r>
          </a:p>
          <a:p>
            <a:pPr marL="0" indent="0">
              <a:buNone/>
            </a:pPr>
            <a:endParaRPr lang="en-GB" sz="2000" b="1" dirty="0"/>
          </a:p>
          <a:p>
            <a:pPr marL="0" indent="0">
              <a:buNone/>
            </a:pPr>
            <a:r>
              <a:rPr lang="en-GB" sz="2000" b="1" dirty="0"/>
              <a:t>Lesson objectives: </a:t>
            </a:r>
          </a:p>
          <a:p>
            <a:pPr marL="0" indent="0">
              <a:buNone/>
            </a:pPr>
            <a:r>
              <a:rPr lang="en-GB" sz="2000" b="1" dirty="0"/>
              <a:t>By the end of the lesson, students should be able to: </a:t>
            </a:r>
          </a:p>
          <a:p>
            <a:r>
              <a:rPr lang="en-GB" sz="2000" b="1" dirty="0"/>
              <a:t>Explain the concept of Physical Literacy </a:t>
            </a:r>
          </a:p>
          <a:p>
            <a:r>
              <a:rPr lang="en-GB" sz="2000" b="1" dirty="0"/>
              <a:t>Demonstrate understanding of Physical Literacy</a:t>
            </a:r>
          </a:p>
          <a:p>
            <a:r>
              <a:rPr lang="en-GB" sz="2000" b="1" dirty="0"/>
              <a:t>Identify elements of Physical Literacy and how they can impact learning. </a:t>
            </a:r>
          </a:p>
        </p:txBody>
      </p:sp>
      <p:sp>
        <p:nvSpPr>
          <p:cNvPr id="4" name="Date Placeholder 3">
            <a:extLst>
              <a:ext uri="{FF2B5EF4-FFF2-40B4-BE49-F238E27FC236}">
                <a16:creationId xmlns:a16="http://schemas.microsoft.com/office/drawing/2014/main" id="{6AA910E3-D4DF-3C7C-F2F6-61FB2581278E}"/>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145147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4055660" y="478821"/>
            <a:ext cx="1894764" cy="1371600"/>
          </a:xfrm>
        </p:spPr>
        <p:txBody>
          <a:bodyPr anchor="ctr">
            <a:normAutofit/>
          </a:bodyPr>
          <a:lstStyle/>
          <a:p>
            <a:r>
              <a:rPr lang="en-GB" dirty="0"/>
              <a:t>Health </a:t>
            </a:r>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409433" y="2103120"/>
            <a:ext cx="7656394" cy="4297680"/>
          </a:xfrm>
        </p:spPr>
        <p:txBody>
          <a:bodyPr>
            <a:normAutofit/>
          </a:bodyPr>
          <a:lstStyle/>
          <a:p>
            <a:pPr>
              <a:lnSpc>
                <a:spcPct val="150000"/>
              </a:lnSpc>
            </a:pPr>
            <a:r>
              <a:rPr lang="en-GB" dirty="0"/>
              <a:t>“Health is a state of complete physical, mental and social well-being and not merely the absence of disease or infirmity.“ (World Health Organization [WHO], 2023).</a:t>
            </a:r>
          </a:p>
          <a:p>
            <a:pPr>
              <a:lnSpc>
                <a:spcPct val="150000"/>
              </a:lnSpc>
            </a:pPr>
            <a:r>
              <a:rPr lang="en-GB" dirty="0"/>
              <a:t>To reach a state of complete physical, mental and social wellbeing, an individual or group must be able to identify and realize aspirations, satisfy needs, and change or cope with their environment. Health is therefore seen as a resource for everyday life, not the objective of living. Health is a positive concept, emphasizing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a:blip r:embed="rId2"/>
          <a:stretch>
            <a:fillRect/>
          </a:stretch>
        </p:blipFill>
        <p:spPr>
          <a:xfrm>
            <a:off x="8180870" y="457200"/>
            <a:ext cx="3601697" cy="5577840"/>
          </a:xfrm>
          <a:prstGeom prst="rect">
            <a:avLst/>
          </a:prstGeom>
          <a:noFill/>
        </p:spPr>
      </p:pic>
      <p:sp>
        <p:nvSpPr>
          <p:cNvPr id="4" name="Date Placeholder 3">
            <a:extLst>
              <a:ext uri="{FF2B5EF4-FFF2-40B4-BE49-F238E27FC236}">
                <a16:creationId xmlns:a16="http://schemas.microsoft.com/office/drawing/2014/main" id="{E945A943-EDD6-BA2C-6D89-94197E884230}"/>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6/20/2023</a:t>
            </a:fld>
            <a:endParaRPr lang="en-US"/>
          </a:p>
        </p:txBody>
      </p:sp>
    </p:spTree>
    <p:extLst>
      <p:ext uri="{BB962C8B-B14F-4D97-AF65-F5344CB8AC3E}">
        <p14:creationId xmlns:p14="http://schemas.microsoft.com/office/powerpoint/2010/main" val="793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8458200" y="607392"/>
            <a:ext cx="3161963" cy="1645920"/>
          </a:xfrm>
        </p:spPr>
        <p:txBody>
          <a:bodyPr/>
          <a:lstStyle/>
          <a:p>
            <a:pPr algn="ctr"/>
            <a:r>
              <a:rPr lang="en-US" dirty="0"/>
              <a:t>Determinants of Health </a:t>
            </a:r>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2"/>
          <a:stretch>
            <a:fillRect/>
          </a:stretch>
        </p:blipFill>
        <p:spPr>
          <a:xfrm>
            <a:off x="72649" y="0"/>
            <a:ext cx="8088712" cy="6858000"/>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5588000" y="6035040"/>
            <a:ext cx="1955800"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7" name="TextBox 6">
            <a:extLst>
              <a:ext uri="{FF2B5EF4-FFF2-40B4-BE49-F238E27FC236}">
                <a16:creationId xmlns:a16="http://schemas.microsoft.com/office/drawing/2014/main" id="{CB589D67-D5F7-3FD3-ADF4-2FD5E3FAC76C}"/>
              </a:ext>
            </a:extLst>
          </p:cNvPr>
          <p:cNvSpPr txBox="1"/>
          <p:nvPr/>
        </p:nvSpPr>
        <p:spPr>
          <a:xfrm>
            <a:off x="8281116" y="2665927"/>
            <a:ext cx="3503054" cy="341632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Income and social protection </a:t>
            </a:r>
          </a:p>
          <a:p>
            <a:pPr marL="285750" indent="-285750">
              <a:lnSpc>
                <a:spcPct val="150000"/>
              </a:lnSpc>
              <a:buFont typeface="Arial" panose="020B0604020202020204" pitchFamily="34" charset="0"/>
              <a:buChar char="•"/>
            </a:pPr>
            <a:r>
              <a:rPr lang="en-GB" sz="2000" dirty="0"/>
              <a:t>Unemployment </a:t>
            </a:r>
          </a:p>
          <a:p>
            <a:pPr marL="285750" indent="-285750">
              <a:lnSpc>
                <a:spcPct val="150000"/>
              </a:lnSpc>
              <a:buFont typeface="Arial" panose="020B0604020202020204" pitchFamily="34" charset="0"/>
              <a:buChar char="•"/>
            </a:pPr>
            <a:r>
              <a:rPr lang="en-GB" sz="2000" dirty="0"/>
              <a:t>Social inclusion </a:t>
            </a:r>
          </a:p>
          <a:p>
            <a:pPr marL="285750" indent="-285750">
              <a:lnSpc>
                <a:spcPct val="150000"/>
              </a:lnSpc>
              <a:buFont typeface="Arial" panose="020B0604020202020204" pitchFamily="34" charset="0"/>
              <a:buChar char="•"/>
            </a:pPr>
            <a:r>
              <a:rPr lang="en-GB" sz="2000" dirty="0"/>
              <a:t>Access to health care </a:t>
            </a:r>
          </a:p>
          <a:p>
            <a:pPr marL="285750" indent="-285750">
              <a:lnSpc>
                <a:spcPct val="150000"/>
              </a:lnSpc>
              <a:buFont typeface="Arial" panose="020B0604020202020204" pitchFamily="34" charset="0"/>
              <a:buChar char="•"/>
            </a:pPr>
            <a:r>
              <a:rPr lang="en-GB" sz="2000" dirty="0"/>
              <a:t>Education </a:t>
            </a:r>
          </a:p>
          <a:p>
            <a:endParaRPr lang="en-GB" dirty="0"/>
          </a:p>
          <a:p>
            <a:endParaRPr lang="en-GB" dirty="0"/>
          </a:p>
        </p:txBody>
      </p:sp>
    </p:spTree>
    <p:extLst>
      <p:ext uri="{BB962C8B-B14F-4D97-AF65-F5344CB8AC3E}">
        <p14:creationId xmlns:p14="http://schemas.microsoft.com/office/powerpoint/2010/main" val="424751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2"/>
          <a:stretch>
            <a:fillRect/>
          </a:stretch>
        </p:blipFill>
        <p:spPr>
          <a:xfrm>
            <a:off x="3486983" y="457200"/>
            <a:ext cx="4663440" cy="1748789"/>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410416" y="2286000"/>
            <a:ext cx="11381250" cy="4114800"/>
          </a:xfrm>
        </p:spPr>
        <p:txBody>
          <a:bodyPr>
            <a:normAutofit fontScale="92500" lnSpcReduction="10000"/>
          </a:bodyPr>
          <a:lstStyle/>
          <a:p>
            <a:pPr>
              <a:lnSpc>
                <a:spcPct val="150000"/>
              </a:lnSpc>
            </a:pPr>
            <a:r>
              <a:rPr lang="en-GB" sz="2200" dirty="0"/>
              <a:t>The term wellbeing encompasses how people experience and evaluate their lives positively. </a:t>
            </a:r>
          </a:p>
          <a:p>
            <a:pPr>
              <a:lnSpc>
                <a:spcPct val="150000"/>
              </a:lnSpc>
            </a:pPr>
            <a:r>
              <a:rPr lang="en-GB" sz="2200" dirty="0"/>
              <a:t>Some people equate wellbeing with happiness, but this can sometimes conjure up images of an immensely joyful, cheerful person that many do not identify with.</a:t>
            </a:r>
          </a:p>
          <a:p>
            <a:pPr>
              <a:lnSpc>
                <a:spcPct val="150000"/>
              </a:lnSpc>
            </a:pPr>
            <a:r>
              <a:rPr lang="en-GB" sz="2200" dirty="0"/>
              <a:t>Some people prefer to view wellbeing as a prolonged state of contentment. </a:t>
            </a:r>
          </a:p>
          <a:p>
            <a:pPr>
              <a:lnSpc>
                <a:spcPct val="150000"/>
              </a:lnSpc>
            </a:pPr>
            <a:r>
              <a:rPr lang="en-GB" sz="2200" dirty="0"/>
              <a:t>For some others, wellbeing is simply about wellness--as in having good physical and mental health. </a:t>
            </a:r>
          </a:p>
          <a:p>
            <a:pPr>
              <a:lnSpc>
                <a:spcPct val="150000"/>
              </a:lnSpc>
            </a:pPr>
            <a:r>
              <a:rPr lang="en-GB" sz="2200" dirty="0"/>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5BA78C1D-B8C9-43D1-BED3-AB201E145563}" type="datetime1">
              <a:rPr lang="en-US" smtClean="0"/>
              <a:pPr rtl="0">
                <a:spcAft>
                  <a:spcPts val="600"/>
                </a:spcAft>
              </a:pPr>
              <a:t>6/20/2023</a:t>
            </a:fld>
            <a:endParaRPr lang="en-US"/>
          </a:p>
        </p:txBody>
      </p:sp>
    </p:spTree>
    <p:extLst>
      <p:ext uri="{BB962C8B-B14F-4D97-AF65-F5344CB8AC3E}">
        <p14:creationId xmlns:p14="http://schemas.microsoft.com/office/powerpoint/2010/main" val="5847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1103-2B5C-68DD-993F-C546AB3D6156}"/>
              </a:ext>
            </a:extLst>
          </p:cNvPr>
          <p:cNvSpPr>
            <a:spLocks noGrp="1"/>
          </p:cNvSpPr>
          <p:nvPr>
            <p:ph type="title"/>
          </p:nvPr>
        </p:nvSpPr>
        <p:spPr>
          <a:xfrm>
            <a:off x="3838433" y="628947"/>
            <a:ext cx="4515134" cy="558409"/>
          </a:xfrm>
        </p:spPr>
        <p:txBody>
          <a:bodyPr>
            <a:normAutofit fontScale="90000"/>
          </a:bodyPr>
          <a:lstStyle/>
          <a:p>
            <a:pPr algn="ctr"/>
            <a:r>
              <a:rPr lang="en-GB" dirty="0"/>
              <a:t>What is Wellbeing? </a:t>
            </a:r>
          </a:p>
        </p:txBody>
      </p:sp>
      <p:sp>
        <p:nvSpPr>
          <p:cNvPr id="3" name="Content Placeholder 2">
            <a:extLst>
              <a:ext uri="{FF2B5EF4-FFF2-40B4-BE49-F238E27FC236}">
                <a16:creationId xmlns:a16="http://schemas.microsoft.com/office/drawing/2014/main" id="{D8D24306-1926-06C8-95A3-89850CE11518}"/>
              </a:ext>
            </a:extLst>
          </p:cNvPr>
          <p:cNvSpPr>
            <a:spLocks noGrp="1"/>
          </p:cNvSpPr>
          <p:nvPr>
            <p:ph sz="half" idx="1"/>
          </p:nvPr>
        </p:nvSpPr>
        <p:spPr>
          <a:xfrm>
            <a:off x="414670" y="1187356"/>
            <a:ext cx="11366203" cy="5213444"/>
          </a:xfrm>
        </p:spPr>
        <p:txBody>
          <a:bodyPr>
            <a:normAutofit/>
          </a:bodyPr>
          <a:lstStyle/>
          <a:p>
            <a:pPr marL="0" indent="0">
              <a:buNone/>
            </a:pPr>
            <a:r>
              <a:rPr lang="en-GB" sz="1900" dirty="0"/>
              <a:t>According to the Department of Health (2013) Wellbeing comprises of two dimensions: </a:t>
            </a:r>
          </a:p>
          <a:p>
            <a:r>
              <a:rPr lang="en-GB" sz="1900" dirty="0"/>
              <a:t>Subjective wellbeing </a:t>
            </a:r>
            <a:r>
              <a:rPr lang="en-GB" sz="1900" b="1" dirty="0"/>
              <a:t>(Cognitive Evaluation)</a:t>
            </a:r>
          </a:p>
          <a:p>
            <a:r>
              <a:rPr lang="en-GB" sz="1900" dirty="0"/>
              <a:t>Objective Wellbeing </a:t>
            </a:r>
            <a:r>
              <a:rPr lang="en-GB" sz="1900" b="1" dirty="0"/>
              <a:t>(Physical factors for basic needs)</a:t>
            </a:r>
          </a:p>
          <a:p>
            <a:pPr marL="0" indent="0">
              <a:buNone/>
            </a:pPr>
            <a:endParaRPr lang="en-GB" sz="1900" b="1" dirty="0"/>
          </a:p>
          <a:p>
            <a:pPr marL="0" indent="0">
              <a:buNone/>
            </a:pPr>
            <a:r>
              <a:rPr lang="en-GB" sz="1900" dirty="0"/>
              <a:t>However, </a:t>
            </a:r>
            <a:r>
              <a:rPr lang="it-IT" sz="1900" dirty="0"/>
              <a:t>Di Fabio and Palazzeschi (2015)</a:t>
            </a:r>
            <a:r>
              <a:rPr lang="en-GB" sz="1900" dirty="0"/>
              <a:t> highlights that there an additional two dimensions: </a:t>
            </a:r>
          </a:p>
          <a:p>
            <a:r>
              <a:rPr lang="en-GB" sz="1900" dirty="0"/>
              <a:t>Hedonic (Pleasure attainment) </a:t>
            </a:r>
          </a:p>
          <a:p>
            <a:r>
              <a:rPr lang="en-GB" sz="1900" dirty="0"/>
              <a:t>Eudemonic </a:t>
            </a:r>
            <a:r>
              <a:rPr lang="en-GB" sz="1900" b="1" dirty="0"/>
              <a:t>(Pursuing the meaningful, self-realization).</a:t>
            </a:r>
          </a:p>
          <a:p>
            <a:endParaRPr lang="en-GB" sz="1900" dirty="0"/>
          </a:p>
          <a:p>
            <a:pPr marL="0" indent="0">
              <a:buNone/>
            </a:pPr>
            <a:r>
              <a:rPr lang="en-GB" sz="1900" dirty="0"/>
              <a:t>These dimensions contribute towards:</a:t>
            </a:r>
          </a:p>
          <a:p>
            <a:r>
              <a:rPr lang="en-GB" sz="1900" dirty="0"/>
              <a:t> the feeling of positivity </a:t>
            </a:r>
          </a:p>
          <a:p>
            <a:r>
              <a:rPr lang="en-GB" sz="1900" dirty="0"/>
              <a:t>Ability to function </a:t>
            </a:r>
          </a:p>
          <a:p>
            <a:r>
              <a:rPr lang="en-GB" sz="1900" dirty="0"/>
              <a:t>Comparison of circumstances and individual experiences</a:t>
            </a:r>
          </a:p>
          <a:p>
            <a:endParaRPr lang="en-GB" dirty="0"/>
          </a:p>
          <a:p>
            <a:endParaRPr lang="en-GB" dirty="0"/>
          </a:p>
        </p:txBody>
      </p:sp>
    </p:spTree>
    <p:extLst>
      <p:ext uri="{BB962C8B-B14F-4D97-AF65-F5344CB8AC3E}">
        <p14:creationId xmlns:p14="http://schemas.microsoft.com/office/powerpoint/2010/main" val="203872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2689225" y="210343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CA132-4160-6036-2952-B207E1A14A8B}"/>
              </a:ext>
            </a:extLst>
          </p:cNvPr>
          <p:cNvSpPr>
            <a:spLocks noGrp="1"/>
          </p:cNvSpPr>
          <p:nvPr>
            <p:ph type="title"/>
          </p:nvPr>
        </p:nvSpPr>
        <p:spPr/>
        <p:txBody>
          <a:bodyPr/>
          <a:lstStyle/>
          <a:p>
            <a:pPr algn="ctr"/>
            <a:r>
              <a:rPr lang="en-GB" dirty="0"/>
              <a:t>Spot the Difference </a:t>
            </a:r>
          </a:p>
        </p:txBody>
      </p:sp>
      <p:sp>
        <p:nvSpPr>
          <p:cNvPr id="3" name="Content Placeholder 2">
            <a:extLst>
              <a:ext uri="{FF2B5EF4-FFF2-40B4-BE49-F238E27FC236}">
                <a16:creationId xmlns:a16="http://schemas.microsoft.com/office/drawing/2014/main" id="{9C9CA757-0B78-91EA-275C-4860E700CDF1}"/>
              </a:ext>
            </a:extLst>
          </p:cNvPr>
          <p:cNvSpPr>
            <a:spLocks noGrp="1"/>
          </p:cNvSpPr>
          <p:nvPr>
            <p:ph idx="1"/>
          </p:nvPr>
        </p:nvSpPr>
        <p:spPr/>
        <p:txBody>
          <a:bodyPr>
            <a:normAutofit/>
          </a:bodyPr>
          <a:lstStyle/>
          <a:p>
            <a:pPr marL="0" indent="0" algn="ctr">
              <a:buNone/>
            </a:pPr>
            <a:r>
              <a:rPr lang="en-GB" sz="5400" dirty="0"/>
              <a:t>From watching both videos, do you see any similarities or differences? </a:t>
            </a:r>
          </a:p>
          <a:p>
            <a:pPr marL="0" indent="0" algn="ctr">
              <a:buNone/>
            </a:pPr>
            <a:endParaRPr lang="en-GB" sz="5400" dirty="0"/>
          </a:p>
        </p:txBody>
      </p:sp>
      <p:sp>
        <p:nvSpPr>
          <p:cNvPr id="4" name="Date Placeholder 3">
            <a:extLst>
              <a:ext uri="{FF2B5EF4-FFF2-40B4-BE49-F238E27FC236}">
                <a16:creationId xmlns:a16="http://schemas.microsoft.com/office/drawing/2014/main" id="{5E842D3E-DFAC-904C-B219-D2B796FC09DA}"/>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2208976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1066800" y="642594"/>
            <a:ext cx="10058400" cy="749478"/>
          </a:xfrm>
        </p:spPr>
        <p:txBody>
          <a:bodyPr anchor="ctr">
            <a:normAutofit/>
          </a:bodyPr>
          <a:lstStyle/>
          <a:p>
            <a:pPr algn="ctr"/>
            <a:r>
              <a:rPr lang="en-GB" dirty="0"/>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455382" y="1418685"/>
            <a:ext cx="7506268" cy="5117910"/>
          </a:xfrm>
        </p:spPr>
        <p:txBody>
          <a:bodyPr>
            <a:normAutofit fontScale="925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do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a:t>
            </a:r>
            <a:r>
              <a:rPr lang="en-GB" b="1" dirty="0"/>
              <a:t>Behaviours (unhealthy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2"/>
          <a:stretch>
            <a:fillRect/>
          </a:stretch>
        </p:blipFill>
        <p:spPr>
          <a:xfrm>
            <a:off x="7983485" y="2103120"/>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Tree>
    <p:extLst>
      <p:ext uri="{BB962C8B-B14F-4D97-AF65-F5344CB8AC3E}">
        <p14:creationId xmlns:p14="http://schemas.microsoft.com/office/powerpoint/2010/main" val="3426322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a:blip r:embed="rId3"/>
          <a:stretch>
            <a:fillRect/>
          </a:stretch>
        </p:blipFill>
        <p:spPr>
          <a:xfrm>
            <a:off x="0" y="0"/>
            <a:ext cx="12192000" cy="6858000"/>
          </a:xfrm>
          <a:noFill/>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Tree>
    <p:extLst>
      <p:ext uri="{BB962C8B-B14F-4D97-AF65-F5344CB8AC3E}">
        <p14:creationId xmlns:p14="http://schemas.microsoft.com/office/powerpoint/2010/main" val="2169915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a:blip r:embed="rId3"/>
          <a:stretch>
            <a:fillRect/>
          </a:stretch>
        </p:blipFill>
        <p:spPr>
          <a:xfrm>
            <a:off x="409432" y="354842"/>
            <a:ext cx="11259403" cy="6045958"/>
          </a:xfrm>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2090738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219-1DEC-7AF0-087C-411EA784228C}"/>
              </a:ext>
            </a:extLst>
          </p:cNvPr>
          <p:cNvSpPr>
            <a:spLocks noGrp="1"/>
          </p:cNvSpPr>
          <p:nvPr>
            <p:ph type="title"/>
          </p:nvPr>
        </p:nvSpPr>
        <p:spPr>
          <a:xfrm>
            <a:off x="971266" y="457200"/>
            <a:ext cx="10058400" cy="613000"/>
          </a:xfrm>
        </p:spPr>
        <p:txBody>
          <a:bodyPr>
            <a:normAutofit fontScale="90000"/>
          </a:bodyPr>
          <a:lstStyle/>
          <a:p>
            <a:pPr algn="ctr"/>
            <a:r>
              <a:rPr lang="en-GB" dirty="0"/>
              <a:t>Wellbeing Measurement</a:t>
            </a:r>
          </a:p>
        </p:txBody>
      </p:sp>
      <p:sp>
        <p:nvSpPr>
          <p:cNvPr id="3" name="Content Placeholder 2">
            <a:extLst>
              <a:ext uri="{FF2B5EF4-FFF2-40B4-BE49-F238E27FC236}">
                <a16:creationId xmlns:a16="http://schemas.microsoft.com/office/drawing/2014/main" id="{20B0837D-DF95-A9F3-611D-D62768F9D585}"/>
              </a:ext>
            </a:extLst>
          </p:cNvPr>
          <p:cNvSpPr>
            <a:spLocks noGrp="1"/>
          </p:cNvSpPr>
          <p:nvPr>
            <p:ph sz="half" idx="1"/>
          </p:nvPr>
        </p:nvSpPr>
        <p:spPr>
          <a:xfrm>
            <a:off x="354842" y="2103120"/>
            <a:ext cx="5741158" cy="4297680"/>
          </a:xfrm>
        </p:spPr>
        <p:txBody>
          <a:bodyPr>
            <a:normAutofit/>
          </a:bodyPr>
          <a:lstStyle/>
          <a:p>
            <a:r>
              <a:rPr lang="en-GB" dirty="0"/>
              <a:t>The Short Warwick-Edinburgh Mental Wellbeing Scale (SWEMWBS)- SWEMWBS is a scale of seven positively worded items, with five response categories</a:t>
            </a:r>
          </a:p>
          <a:p>
            <a:r>
              <a:rPr lang="en-GB" dirty="0"/>
              <a:t>The SWEMWBS uses seven of the WEMWBS’s 14 statements about thoughts and feelings, which relate more to functioning than feelings and so offer a slightly different perspective on mental wellbeing. </a:t>
            </a:r>
          </a:p>
          <a:p>
            <a:r>
              <a:rPr lang="en-GB" dirty="0"/>
              <a:t>These questions meet various statistical tests of robustness, and they also have ‘face validity’</a:t>
            </a:r>
          </a:p>
          <a:p>
            <a:endParaRPr lang="en-GB" dirty="0"/>
          </a:p>
        </p:txBody>
      </p:sp>
      <p:pic>
        <p:nvPicPr>
          <p:cNvPr id="6" name="Content Placeholder 5">
            <a:extLst>
              <a:ext uri="{FF2B5EF4-FFF2-40B4-BE49-F238E27FC236}">
                <a16:creationId xmlns:a16="http://schemas.microsoft.com/office/drawing/2014/main" id="{CDBA3F1C-FC3B-D693-C21A-E09BB08C9BCF}"/>
              </a:ext>
            </a:extLst>
          </p:cNvPr>
          <p:cNvPicPr>
            <a:picLocks noGrp="1" noChangeAspect="1"/>
          </p:cNvPicPr>
          <p:nvPr>
            <p:ph sz="half" idx="2"/>
          </p:nvPr>
        </p:nvPicPr>
        <p:blipFill>
          <a:blip r:embed="rId2"/>
          <a:stretch>
            <a:fillRect/>
          </a:stretch>
        </p:blipFill>
        <p:spPr>
          <a:xfrm>
            <a:off x="6461125" y="1364776"/>
            <a:ext cx="5376033" cy="5036024"/>
          </a:xfrm>
          <a:prstGeom prst="rect">
            <a:avLst/>
          </a:prstGeom>
        </p:spPr>
      </p:pic>
      <p:sp>
        <p:nvSpPr>
          <p:cNvPr id="5" name="Date Placeholder 4">
            <a:extLst>
              <a:ext uri="{FF2B5EF4-FFF2-40B4-BE49-F238E27FC236}">
                <a16:creationId xmlns:a16="http://schemas.microsoft.com/office/drawing/2014/main" id="{15156145-C63D-2E31-B94F-8BD0ED3B6AD2}"/>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375373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34EBDE11-F183-6D73-33F7-F4F4B3C0B24E}"/>
              </a:ext>
            </a:extLst>
          </p:cNvPr>
          <p:cNvPicPr>
            <a:picLocks noGrp="1" noChangeAspect="1"/>
          </p:cNvPicPr>
          <p:nvPr>
            <p:ph idx="1"/>
          </p:nvPr>
        </p:nvPicPr>
        <p:blipFill>
          <a:blip r:embed="rId2"/>
          <a:stretch>
            <a:fillRect/>
          </a:stretch>
        </p:blipFill>
        <p:spPr>
          <a:xfrm>
            <a:off x="1595339" y="1202367"/>
            <a:ext cx="9383458" cy="3849624"/>
          </a:xfrm>
          <a:prstGeom prst="rect">
            <a:avLst/>
          </a:prstGeom>
          <a:noFill/>
        </p:spPr>
      </p:pic>
      <p:sp>
        <p:nvSpPr>
          <p:cNvPr id="5" name="Date Placeholder 4">
            <a:extLst>
              <a:ext uri="{FF2B5EF4-FFF2-40B4-BE49-F238E27FC236}">
                <a16:creationId xmlns:a16="http://schemas.microsoft.com/office/drawing/2014/main" id="{ACAC23EF-5878-7471-AD1F-99E685350B97}"/>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Tree>
    <p:extLst>
      <p:ext uri="{BB962C8B-B14F-4D97-AF65-F5344CB8AC3E}">
        <p14:creationId xmlns:p14="http://schemas.microsoft.com/office/powerpoint/2010/main" val="2915349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fferent sizes of barbells">
            <a:extLst>
              <a:ext uri="{FF2B5EF4-FFF2-40B4-BE49-F238E27FC236}">
                <a16:creationId xmlns:a16="http://schemas.microsoft.com/office/drawing/2014/main" id="{B25B19A5-B96F-6AE2-276F-86B1F239CA1A}"/>
              </a:ext>
            </a:extLst>
          </p:cNvPr>
          <p:cNvPicPr>
            <a:picLocks noChangeAspect="1"/>
          </p:cNvPicPr>
          <p:nvPr/>
        </p:nvPicPr>
        <p:blipFill rotWithShape="1">
          <a:blip r:embed="rId2"/>
          <a:srcRect l="17380" r="2133" b="2"/>
          <a:stretch/>
        </p:blipFill>
        <p:spPr>
          <a:xfrm>
            <a:off x="228599" y="237744"/>
            <a:ext cx="7696201" cy="6382512"/>
          </a:xfrm>
          <a:prstGeom prst="rect">
            <a:avLst/>
          </a:prstGeom>
          <a:noFill/>
          <a:ln>
            <a:noFill/>
          </a:ln>
        </p:spPr>
      </p:pic>
      <p:sp>
        <p:nvSpPr>
          <p:cNvPr id="4" name="Date Placeholder 3">
            <a:extLst>
              <a:ext uri="{FF2B5EF4-FFF2-40B4-BE49-F238E27FC236}">
                <a16:creationId xmlns:a16="http://schemas.microsoft.com/office/drawing/2014/main" id="{961B33B3-4AD4-9E1A-AE8B-C861A7EF85DB}"/>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6/20/2023</a:t>
            </a:fld>
            <a:endParaRPr lang="en-US"/>
          </a:p>
        </p:txBody>
      </p:sp>
      <p:sp>
        <p:nvSpPr>
          <p:cNvPr id="3" name="Content Placeholder 2">
            <a:extLst>
              <a:ext uri="{FF2B5EF4-FFF2-40B4-BE49-F238E27FC236}">
                <a16:creationId xmlns:a16="http://schemas.microsoft.com/office/drawing/2014/main" id="{B3AFD254-7727-5BAD-1A92-AE8A3C17B492}"/>
              </a:ext>
            </a:extLst>
          </p:cNvPr>
          <p:cNvSpPr>
            <a:spLocks noGrp="1"/>
          </p:cNvSpPr>
          <p:nvPr>
            <p:ph type="body" sz="half" idx="2"/>
          </p:nvPr>
        </p:nvSpPr>
        <p:spPr>
          <a:xfrm>
            <a:off x="8434316" y="423081"/>
            <a:ext cx="3330054" cy="6073253"/>
          </a:xfrm>
        </p:spPr>
        <p:txBody>
          <a:bodyPr>
            <a:normAutofit fontScale="92500" lnSpcReduction="10000"/>
          </a:bodyPr>
          <a:lstStyle/>
          <a:p>
            <a:pPr>
              <a:lnSpc>
                <a:spcPct val="150000"/>
              </a:lnSpc>
            </a:pPr>
            <a:r>
              <a:rPr lang="en-GB" sz="2200" dirty="0"/>
              <a:t>How much exercise is recommended for the following age groups:</a:t>
            </a:r>
          </a:p>
          <a:p>
            <a:pPr>
              <a:lnSpc>
                <a:spcPct val="150000"/>
              </a:lnSpc>
            </a:pPr>
            <a:endParaRPr lang="en-GB" sz="2200" dirty="0"/>
          </a:p>
          <a:p>
            <a:pPr marL="285750" indent="-285750">
              <a:lnSpc>
                <a:spcPct val="150000"/>
              </a:lnSpc>
              <a:buFont typeface="Arial" panose="020B0604020202020204" pitchFamily="34" charset="0"/>
              <a:buChar char="•"/>
            </a:pPr>
            <a:r>
              <a:rPr lang="en-GB" sz="2200" b="1" dirty="0"/>
              <a:t>Children under the age of 5 </a:t>
            </a:r>
          </a:p>
          <a:p>
            <a:pPr marL="285750" indent="-285750">
              <a:lnSpc>
                <a:spcPct val="150000"/>
              </a:lnSpc>
              <a:buFont typeface="Arial" panose="020B0604020202020204" pitchFamily="34" charset="0"/>
              <a:buChar char="•"/>
            </a:pPr>
            <a:r>
              <a:rPr lang="en-GB" sz="2200" b="1" dirty="0"/>
              <a:t>Children from 5-17 years old </a:t>
            </a:r>
          </a:p>
          <a:p>
            <a:pPr marL="285750" indent="-285750">
              <a:lnSpc>
                <a:spcPct val="150000"/>
              </a:lnSpc>
              <a:buFont typeface="Arial" panose="020B0604020202020204" pitchFamily="34" charset="0"/>
              <a:buChar char="•"/>
            </a:pPr>
            <a:r>
              <a:rPr lang="en-GB" sz="2200" b="1" dirty="0"/>
              <a:t>Adults from 18-64 years old</a:t>
            </a:r>
          </a:p>
          <a:p>
            <a:pPr marL="285750" indent="-285750">
              <a:lnSpc>
                <a:spcPct val="150000"/>
              </a:lnSpc>
              <a:buFont typeface="Arial" panose="020B0604020202020204" pitchFamily="34" charset="0"/>
              <a:buChar char="•"/>
            </a:pPr>
            <a:r>
              <a:rPr lang="en-GB" sz="2200" b="1" dirty="0"/>
              <a:t>Adults aged 65 and over</a:t>
            </a:r>
          </a:p>
          <a:p>
            <a:pPr>
              <a:lnSpc>
                <a:spcPct val="100000"/>
              </a:lnSpc>
            </a:pPr>
            <a:endParaRPr lang="en-GB" dirty="0"/>
          </a:p>
        </p:txBody>
      </p:sp>
    </p:spTree>
    <p:extLst>
      <p:ext uri="{BB962C8B-B14F-4D97-AF65-F5344CB8AC3E}">
        <p14:creationId xmlns:p14="http://schemas.microsoft.com/office/powerpoint/2010/main" val="2001263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F564D8-4B17-26B1-269D-4B68DC50AC8B}"/>
              </a:ext>
            </a:extLst>
          </p:cNvPr>
          <p:cNvPicPr>
            <a:picLocks noChangeAspect="1"/>
          </p:cNvPicPr>
          <p:nvPr/>
        </p:nvPicPr>
        <p:blipFill>
          <a:blip r:embed="rId2"/>
          <a:stretch>
            <a:fillRect/>
          </a:stretch>
        </p:blipFill>
        <p:spPr>
          <a:xfrm>
            <a:off x="247966" y="191386"/>
            <a:ext cx="7486334" cy="6597502"/>
          </a:xfrm>
          <a:prstGeom prst="rect">
            <a:avLst/>
          </a:prstGeom>
          <a:noFill/>
          <a:ln>
            <a:noFill/>
          </a:ln>
        </p:spPr>
      </p:pic>
      <p:sp>
        <p:nvSpPr>
          <p:cNvPr id="5" name="Date Placeholder 4">
            <a:extLst>
              <a:ext uri="{FF2B5EF4-FFF2-40B4-BE49-F238E27FC236}">
                <a16:creationId xmlns:a16="http://schemas.microsoft.com/office/drawing/2014/main" id="{92DA6668-175D-5D59-75AD-B5491B2EFBDD}"/>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2" name="Title 1">
            <a:extLst>
              <a:ext uri="{FF2B5EF4-FFF2-40B4-BE49-F238E27FC236}">
                <a16:creationId xmlns:a16="http://schemas.microsoft.com/office/drawing/2014/main" id="{3A1B97F0-20F1-28FD-CC33-F776292B3017}"/>
              </a:ext>
            </a:extLst>
          </p:cNvPr>
          <p:cNvSpPr>
            <a:spLocks noGrp="1"/>
          </p:cNvSpPr>
          <p:nvPr>
            <p:ph type="title"/>
          </p:nvPr>
        </p:nvSpPr>
        <p:spPr>
          <a:xfrm>
            <a:off x="8477250" y="504966"/>
            <a:ext cx="3144774" cy="584397"/>
          </a:xfrm>
        </p:spPr>
        <p:txBody>
          <a:bodyPr anchor="b">
            <a:normAutofit/>
          </a:bodyPr>
          <a:lstStyle/>
          <a:p>
            <a:pPr algn="ctr"/>
            <a:r>
              <a:rPr lang="en-GB" dirty="0"/>
              <a:t>Activity</a:t>
            </a:r>
          </a:p>
        </p:txBody>
      </p:sp>
      <p:sp>
        <p:nvSpPr>
          <p:cNvPr id="3" name="Content Placeholder 2">
            <a:extLst>
              <a:ext uri="{FF2B5EF4-FFF2-40B4-BE49-F238E27FC236}">
                <a16:creationId xmlns:a16="http://schemas.microsoft.com/office/drawing/2014/main" id="{C912C66F-EE80-2C33-DB0B-EA6E60CFC7FE}"/>
              </a:ext>
            </a:extLst>
          </p:cNvPr>
          <p:cNvSpPr>
            <a:spLocks noGrp="1"/>
          </p:cNvSpPr>
          <p:nvPr>
            <p:ph type="body" sz="half" idx="2"/>
          </p:nvPr>
        </p:nvSpPr>
        <p:spPr>
          <a:xfrm>
            <a:off x="8477250" y="1323833"/>
            <a:ext cx="3144774" cy="4574047"/>
          </a:xfrm>
        </p:spPr>
        <p:txBody>
          <a:bodyPr>
            <a:normAutofit fontScale="92500" lnSpcReduction="10000"/>
          </a:bodyPr>
          <a:lstStyle/>
          <a:p>
            <a:pPr marL="0" indent="0">
              <a:lnSpc>
                <a:spcPct val="150000"/>
              </a:lnSpc>
              <a:buNone/>
            </a:pPr>
            <a:r>
              <a:rPr lang="en-GB" sz="2400" dirty="0"/>
              <a:t>Physical activity is a crucial component of wellbeing and health. </a:t>
            </a:r>
          </a:p>
          <a:p>
            <a:pPr marL="0" indent="0">
              <a:lnSpc>
                <a:spcPct val="150000"/>
              </a:lnSpc>
              <a:buNone/>
            </a:pPr>
            <a:r>
              <a:rPr lang="en-GB" sz="2400" dirty="0"/>
              <a:t>World Health Organization (2023)  provides recommendations of activity for age groups </a:t>
            </a:r>
          </a:p>
          <a:p>
            <a:endParaRPr lang="en-GB" dirty="0"/>
          </a:p>
        </p:txBody>
      </p:sp>
    </p:spTree>
    <p:extLst>
      <p:ext uri="{BB962C8B-B14F-4D97-AF65-F5344CB8AC3E}">
        <p14:creationId xmlns:p14="http://schemas.microsoft.com/office/powerpoint/2010/main" val="3815693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D9D824A9-34A0-52D7-DA03-97AF02E81B35}"/>
              </a:ext>
            </a:extLst>
          </p:cNvPr>
          <p:cNvSpPr>
            <a:spLocks noGrp="1"/>
          </p:cNvSpPr>
          <p:nvPr>
            <p:ph type="dt" sz="half" idx="10"/>
          </p:nvPr>
        </p:nvSpPr>
        <p:spPr/>
        <p:txBody>
          <a:bodyPr/>
          <a:lstStyle/>
          <a:p>
            <a:pPr rtl="0"/>
            <a:fld id="{BFA2D3EE-FBE6-4434-A13B-BD4C1C612D44}" type="datetime1">
              <a:rPr lang="en-US" smtClean="0"/>
              <a:t>6/20/2023</a:t>
            </a:fld>
            <a:endParaRPr lang="en-US" dirty="0"/>
          </a:p>
        </p:txBody>
      </p:sp>
      <p:sp>
        <p:nvSpPr>
          <p:cNvPr id="4" name="Title 3">
            <a:extLst>
              <a:ext uri="{FF2B5EF4-FFF2-40B4-BE49-F238E27FC236}">
                <a16:creationId xmlns:a16="http://schemas.microsoft.com/office/drawing/2014/main" id="{E66EEECD-181E-A116-643B-32BCE66C512C}"/>
              </a:ext>
            </a:extLst>
          </p:cNvPr>
          <p:cNvSpPr>
            <a:spLocks noGrp="1"/>
          </p:cNvSpPr>
          <p:nvPr>
            <p:ph type="title"/>
          </p:nvPr>
        </p:nvSpPr>
        <p:spPr/>
        <p:txBody>
          <a:bodyPr/>
          <a:lstStyle/>
          <a:p>
            <a:endParaRPr lang="en-GB"/>
          </a:p>
        </p:txBody>
      </p:sp>
      <p:sp>
        <p:nvSpPr>
          <p:cNvPr id="5" name="Text Placeholder 4">
            <a:extLst>
              <a:ext uri="{FF2B5EF4-FFF2-40B4-BE49-F238E27FC236}">
                <a16:creationId xmlns:a16="http://schemas.microsoft.com/office/drawing/2014/main" id="{0D7F5414-20F6-54B7-9DA8-9BDEDA0775EF}"/>
              </a:ext>
            </a:extLst>
          </p:cNvPr>
          <p:cNvSpPr>
            <a:spLocks noGrp="1"/>
          </p:cNvSpPr>
          <p:nvPr>
            <p:ph type="body" sz="half" idx="2"/>
          </p:nvPr>
        </p:nvSpPr>
        <p:spPr/>
        <p:txBody>
          <a:bodyPr/>
          <a:lstStyle/>
          <a:p>
            <a:endParaRPr lang="en-GB"/>
          </a:p>
        </p:txBody>
      </p:sp>
      <p:pic>
        <p:nvPicPr>
          <p:cNvPr id="11" name="Picture 10">
            <a:extLst>
              <a:ext uri="{FF2B5EF4-FFF2-40B4-BE49-F238E27FC236}">
                <a16:creationId xmlns:a16="http://schemas.microsoft.com/office/drawing/2014/main" id="{D8F0F25F-A25A-E240-AFCA-1BF2E6ED846E}"/>
              </a:ext>
            </a:extLst>
          </p:cNvPr>
          <p:cNvPicPr>
            <a:picLocks noChangeAspect="1"/>
          </p:cNvPicPr>
          <p:nvPr/>
        </p:nvPicPr>
        <p:blipFill>
          <a:blip r:embed="rId2"/>
          <a:stretch>
            <a:fillRect/>
          </a:stretch>
        </p:blipFill>
        <p:spPr>
          <a:xfrm>
            <a:off x="219074" y="152048"/>
            <a:ext cx="11753851" cy="6705952"/>
          </a:xfrm>
          <a:prstGeom prst="rect">
            <a:avLst/>
          </a:prstGeom>
        </p:spPr>
      </p:pic>
    </p:spTree>
    <p:extLst>
      <p:ext uri="{BB962C8B-B14F-4D97-AF65-F5344CB8AC3E}">
        <p14:creationId xmlns:p14="http://schemas.microsoft.com/office/powerpoint/2010/main" val="4172509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B54D589-28D2-CA93-6BA8-C9193373B5CC}"/>
              </a:ext>
            </a:extLst>
          </p:cNvPr>
          <p:cNvPicPr>
            <a:picLocks noGrp="1" noChangeAspect="1"/>
          </p:cNvPicPr>
          <p:nvPr>
            <p:ph idx="1"/>
          </p:nvPr>
        </p:nvPicPr>
        <p:blipFill>
          <a:blip r:embed="rId3"/>
          <a:stretch>
            <a:fillRect/>
          </a:stretch>
        </p:blipFill>
        <p:spPr>
          <a:xfrm>
            <a:off x="450377" y="457200"/>
            <a:ext cx="11382232" cy="6039134"/>
          </a:xfrm>
        </p:spPr>
      </p:pic>
      <p:sp>
        <p:nvSpPr>
          <p:cNvPr id="3" name="Date Placeholder 2">
            <a:extLst>
              <a:ext uri="{FF2B5EF4-FFF2-40B4-BE49-F238E27FC236}">
                <a16:creationId xmlns:a16="http://schemas.microsoft.com/office/drawing/2014/main" id="{E3861F3F-DCFA-475A-E758-39CCEA3A5973}"/>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Tree>
    <p:extLst>
      <p:ext uri="{BB962C8B-B14F-4D97-AF65-F5344CB8AC3E}">
        <p14:creationId xmlns:p14="http://schemas.microsoft.com/office/powerpoint/2010/main" val="24545762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15F723-BBDF-B5DF-0E86-3290A47783D3}"/>
              </a:ext>
            </a:extLst>
          </p:cNvPr>
          <p:cNvSpPr>
            <a:spLocks noGrp="1"/>
          </p:cNvSpPr>
          <p:nvPr>
            <p:ph type="title"/>
          </p:nvPr>
        </p:nvSpPr>
        <p:spPr>
          <a:xfrm>
            <a:off x="1016758" y="457200"/>
            <a:ext cx="10058400" cy="785895"/>
          </a:xfrm>
        </p:spPr>
        <p:txBody>
          <a:bodyPr anchor="ctr">
            <a:normAutofit/>
          </a:bodyPr>
          <a:lstStyle/>
          <a:p>
            <a:pPr algn="ctr"/>
            <a:r>
              <a:rPr lang="en-GB" dirty="0"/>
              <a:t>Exercise engagement </a:t>
            </a:r>
          </a:p>
        </p:txBody>
      </p:sp>
      <p:pic>
        <p:nvPicPr>
          <p:cNvPr id="9" name="Picture 8">
            <a:extLst>
              <a:ext uri="{FF2B5EF4-FFF2-40B4-BE49-F238E27FC236}">
                <a16:creationId xmlns:a16="http://schemas.microsoft.com/office/drawing/2014/main" id="{CF06AA92-6715-BEB8-A19C-E36EF1E4C161}"/>
              </a:ext>
            </a:extLst>
          </p:cNvPr>
          <p:cNvPicPr>
            <a:picLocks noChangeAspect="1"/>
          </p:cNvPicPr>
          <p:nvPr/>
        </p:nvPicPr>
        <p:blipFill>
          <a:blip r:embed="rId3"/>
          <a:stretch>
            <a:fillRect/>
          </a:stretch>
        </p:blipFill>
        <p:spPr>
          <a:xfrm>
            <a:off x="395785" y="1243095"/>
            <a:ext cx="11300346" cy="5335126"/>
          </a:xfrm>
          <a:prstGeom prst="rect">
            <a:avLst/>
          </a:prstGeom>
          <a:noFill/>
        </p:spPr>
      </p:pic>
      <p:sp>
        <p:nvSpPr>
          <p:cNvPr id="3" name="Date Placeholder 2">
            <a:extLst>
              <a:ext uri="{FF2B5EF4-FFF2-40B4-BE49-F238E27FC236}">
                <a16:creationId xmlns:a16="http://schemas.microsoft.com/office/drawing/2014/main" id="{A1D08868-B656-1275-68CD-19FD4160ECEB}"/>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Tree>
    <p:extLst>
      <p:ext uri="{BB962C8B-B14F-4D97-AF65-F5344CB8AC3E}">
        <p14:creationId xmlns:p14="http://schemas.microsoft.com/office/powerpoint/2010/main" val="2137394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1C2560DE-8983-FF13-EA74-16DEE0FCEDB3}"/>
              </a:ext>
            </a:extLst>
          </p:cNvPr>
          <p:cNvPicPr>
            <a:picLocks noGrp="1" noChangeAspect="1"/>
          </p:cNvPicPr>
          <p:nvPr>
            <p:ph type="pic" idx="1"/>
          </p:nvPr>
        </p:nvPicPr>
        <p:blipFill>
          <a:blip r:embed="rId2"/>
          <a:stretch/>
        </p:blipFill>
        <p:spPr>
          <a:xfrm>
            <a:off x="885443" y="237744"/>
            <a:ext cx="6382512" cy="6382512"/>
          </a:xfrm>
          <a:prstGeom prst="rect">
            <a:avLst/>
          </a:prstGeom>
          <a:noFill/>
        </p:spPr>
      </p:pic>
      <p:sp>
        <p:nvSpPr>
          <p:cNvPr id="3" name="Date Placeholder 2">
            <a:extLst>
              <a:ext uri="{FF2B5EF4-FFF2-40B4-BE49-F238E27FC236}">
                <a16:creationId xmlns:a16="http://schemas.microsoft.com/office/drawing/2014/main" id="{2F725120-D364-E4F6-68CD-2630F71DD3F5}"/>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
        <p:nvSpPr>
          <p:cNvPr id="18" name="Title 3">
            <a:extLst>
              <a:ext uri="{FF2B5EF4-FFF2-40B4-BE49-F238E27FC236}">
                <a16:creationId xmlns:a16="http://schemas.microsoft.com/office/drawing/2014/main" id="{F9765221-4EA8-4349-E69E-0BF1F1BDC068}"/>
              </a:ext>
            </a:extLst>
          </p:cNvPr>
          <p:cNvSpPr>
            <a:spLocks noGrp="1"/>
          </p:cNvSpPr>
          <p:nvPr>
            <p:ph type="title"/>
          </p:nvPr>
        </p:nvSpPr>
        <p:spPr>
          <a:xfrm>
            <a:off x="8344662" y="382137"/>
            <a:ext cx="3409950" cy="2004447"/>
          </a:xfrm>
        </p:spPr>
        <p:txBody>
          <a:bodyPr/>
          <a:lstStyle/>
          <a:p>
            <a:pPr algn="ctr"/>
            <a:r>
              <a:rPr lang="en-US" dirty="0"/>
              <a:t>Wellbeing Future Generations Act (2015) </a:t>
            </a:r>
          </a:p>
        </p:txBody>
      </p:sp>
      <p:sp>
        <p:nvSpPr>
          <p:cNvPr id="20" name="Text Placeholder 4">
            <a:extLst>
              <a:ext uri="{FF2B5EF4-FFF2-40B4-BE49-F238E27FC236}">
                <a16:creationId xmlns:a16="http://schemas.microsoft.com/office/drawing/2014/main" id="{A5976304-180A-328E-FE73-C4131EA998BE}"/>
              </a:ext>
            </a:extLst>
          </p:cNvPr>
          <p:cNvSpPr>
            <a:spLocks noGrp="1"/>
          </p:cNvSpPr>
          <p:nvPr>
            <p:ph type="body" sz="half" idx="2"/>
          </p:nvPr>
        </p:nvSpPr>
        <p:spPr>
          <a:xfrm>
            <a:off x="8344662" y="2386584"/>
            <a:ext cx="3542538" cy="3511296"/>
          </a:xfrm>
        </p:spPr>
        <p:txBody>
          <a:bodyPr/>
          <a:lstStyle/>
          <a:p>
            <a:r>
              <a:rPr lang="en-US" dirty="0"/>
              <a:t>The intentions of the act is to improve social, cultural, environmental and economic wellbeing current and future generations (Welsh Government, 2015).</a:t>
            </a:r>
          </a:p>
          <a:p>
            <a:r>
              <a:rPr lang="en-US" dirty="0"/>
              <a:t>Public bodies, including Educational system are responsible for upholding these legal obligations. </a:t>
            </a:r>
          </a:p>
        </p:txBody>
      </p:sp>
    </p:spTree>
    <p:extLst>
      <p:ext uri="{BB962C8B-B14F-4D97-AF65-F5344CB8AC3E}">
        <p14:creationId xmlns:p14="http://schemas.microsoft.com/office/powerpoint/2010/main" val="16267274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6485CC3-3494-007D-2181-C3DE1ED6770A}"/>
              </a:ext>
            </a:extLst>
          </p:cNvPr>
          <p:cNvPicPr>
            <a:picLocks noGrp="1" noChangeAspect="1"/>
          </p:cNvPicPr>
          <p:nvPr>
            <p:ph idx="1"/>
          </p:nvPr>
        </p:nvPicPr>
        <p:blipFill>
          <a:blip r:embed="rId3"/>
          <a:stretch>
            <a:fillRect/>
          </a:stretch>
        </p:blipFill>
        <p:spPr>
          <a:xfrm>
            <a:off x="450376" y="411634"/>
            <a:ext cx="11409528" cy="6125644"/>
          </a:xfrm>
        </p:spPr>
      </p:pic>
      <p:sp>
        <p:nvSpPr>
          <p:cNvPr id="3" name="Date Placeholder 2">
            <a:extLst>
              <a:ext uri="{FF2B5EF4-FFF2-40B4-BE49-F238E27FC236}">
                <a16:creationId xmlns:a16="http://schemas.microsoft.com/office/drawing/2014/main" id="{AB199C67-802E-ED12-4C9D-A915B923D387}"/>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Tree>
    <p:extLst>
      <p:ext uri="{BB962C8B-B14F-4D97-AF65-F5344CB8AC3E}">
        <p14:creationId xmlns:p14="http://schemas.microsoft.com/office/powerpoint/2010/main" val="7660290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2BF9-4B61-602C-DC49-5EE975C9AFE9}"/>
              </a:ext>
            </a:extLst>
          </p:cNvPr>
          <p:cNvSpPr>
            <a:spLocks noGrp="1"/>
          </p:cNvSpPr>
          <p:nvPr>
            <p:ph type="title"/>
          </p:nvPr>
        </p:nvSpPr>
        <p:spPr>
          <a:xfrm>
            <a:off x="1066800" y="457200"/>
            <a:ext cx="10058400" cy="554315"/>
          </a:xfrm>
        </p:spPr>
        <p:txBody>
          <a:bodyPr anchor="ctr">
            <a:normAutofit fontScale="90000"/>
          </a:bodyPr>
          <a:lstStyle/>
          <a:p>
            <a:pPr algn="ctr"/>
            <a:r>
              <a:rPr lang="en-GB" dirty="0"/>
              <a:t>A Healthier Wales </a:t>
            </a:r>
          </a:p>
        </p:txBody>
      </p:sp>
      <p:sp>
        <p:nvSpPr>
          <p:cNvPr id="3" name="Content Placeholder 2">
            <a:extLst>
              <a:ext uri="{FF2B5EF4-FFF2-40B4-BE49-F238E27FC236}">
                <a16:creationId xmlns:a16="http://schemas.microsoft.com/office/drawing/2014/main" id="{1FFD93D0-AF66-9D59-D5A4-D11D79B52626}"/>
              </a:ext>
            </a:extLst>
          </p:cNvPr>
          <p:cNvSpPr>
            <a:spLocks noGrp="1"/>
          </p:cNvSpPr>
          <p:nvPr>
            <p:ph sz="half" idx="1"/>
          </p:nvPr>
        </p:nvSpPr>
        <p:spPr>
          <a:xfrm>
            <a:off x="395785" y="1011515"/>
            <a:ext cx="7533564" cy="5389285"/>
          </a:xfrm>
        </p:spPr>
        <p:txBody>
          <a:bodyPr>
            <a:normAutofit/>
          </a:bodyPr>
          <a:lstStyle/>
          <a:p>
            <a:pPr marL="0" indent="0">
              <a:lnSpc>
                <a:spcPct val="150000"/>
              </a:lnSpc>
              <a:buNone/>
            </a:pPr>
            <a:r>
              <a:rPr lang="en-GB" dirty="0"/>
              <a:t>The Welsh government recognises that people’s physical and mental health are significant components for sustainable development. </a:t>
            </a:r>
          </a:p>
          <a:p>
            <a:pPr marL="0" indent="0">
              <a:lnSpc>
                <a:spcPct val="150000"/>
              </a:lnSpc>
              <a:buNone/>
            </a:pPr>
            <a:r>
              <a:rPr lang="en-GB" dirty="0"/>
              <a:t>Within the healthier Wales section of the action contains four components: </a:t>
            </a:r>
          </a:p>
          <a:p>
            <a:pPr>
              <a:lnSpc>
                <a:spcPct val="150000"/>
              </a:lnSpc>
            </a:pPr>
            <a:r>
              <a:rPr lang="en-GB" dirty="0"/>
              <a:t>A compassionate nations </a:t>
            </a:r>
          </a:p>
          <a:p>
            <a:pPr>
              <a:lnSpc>
                <a:spcPct val="150000"/>
              </a:lnSpc>
            </a:pPr>
            <a:r>
              <a:rPr lang="en-GB" dirty="0"/>
              <a:t>An active nation </a:t>
            </a:r>
          </a:p>
          <a:p>
            <a:pPr>
              <a:lnSpc>
                <a:spcPct val="150000"/>
              </a:lnSpc>
            </a:pPr>
            <a:r>
              <a:rPr lang="en-GB" dirty="0"/>
              <a:t>Place-making and designing-in community health and wellbeing </a:t>
            </a:r>
          </a:p>
          <a:p>
            <a:pPr>
              <a:lnSpc>
                <a:spcPct val="150000"/>
              </a:lnSpc>
            </a:pPr>
            <a:r>
              <a:rPr lang="en-GB" dirty="0"/>
              <a:t>Seamless, preventative organisation and service</a:t>
            </a:r>
          </a:p>
        </p:txBody>
      </p:sp>
      <p:pic>
        <p:nvPicPr>
          <p:cNvPr id="5" name="Picture 4">
            <a:extLst>
              <a:ext uri="{FF2B5EF4-FFF2-40B4-BE49-F238E27FC236}">
                <a16:creationId xmlns:a16="http://schemas.microsoft.com/office/drawing/2014/main" id="{C155E599-19CA-5B09-62D3-05A638756E18}"/>
              </a:ext>
            </a:extLst>
          </p:cNvPr>
          <p:cNvPicPr>
            <a:picLocks noChangeAspect="1"/>
          </p:cNvPicPr>
          <p:nvPr/>
        </p:nvPicPr>
        <p:blipFill>
          <a:blip r:embed="rId2"/>
          <a:stretch>
            <a:fillRect/>
          </a:stretch>
        </p:blipFill>
        <p:spPr>
          <a:xfrm>
            <a:off x="8047175" y="1912051"/>
            <a:ext cx="3749040" cy="3749040"/>
          </a:xfrm>
          <a:prstGeom prst="rect">
            <a:avLst/>
          </a:prstGeom>
          <a:noFill/>
        </p:spPr>
      </p:pic>
      <p:sp>
        <p:nvSpPr>
          <p:cNvPr id="4" name="Date Placeholder 3">
            <a:extLst>
              <a:ext uri="{FF2B5EF4-FFF2-40B4-BE49-F238E27FC236}">
                <a16:creationId xmlns:a16="http://schemas.microsoft.com/office/drawing/2014/main" id="{F3A6140E-C41C-D237-FDEF-72032EE3B126}"/>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6AF379E8-AC6C-43B9-9222-BDF0AF9336F0}" type="datetime1">
              <a:rPr lang="en-US" smtClean="0"/>
              <a:pPr rtl="0">
                <a:spcAft>
                  <a:spcPts val="600"/>
                </a:spcAft>
              </a:pPr>
              <a:t>6/20/2023</a:t>
            </a:fld>
            <a:endParaRPr lang="en-US"/>
          </a:p>
        </p:txBody>
      </p:sp>
    </p:spTree>
    <p:extLst>
      <p:ext uri="{BB962C8B-B14F-4D97-AF65-F5344CB8AC3E}">
        <p14:creationId xmlns:p14="http://schemas.microsoft.com/office/powerpoint/2010/main" val="1673606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249680" y="414020"/>
            <a:ext cx="5029200" cy="1371600"/>
          </a:xfrm>
        </p:spPr>
        <p:txBody>
          <a:bodyPr rtlCol="0" anchor="ctr">
            <a:normAutofit/>
          </a:bodyPr>
          <a:lstStyle/>
          <a:p>
            <a:pPr algn="ctr" rtl="0"/>
            <a:r>
              <a:rPr lang="en-GB" dirty="0"/>
              <a:t>P</a:t>
            </a:r>
            <a:r>
              <a:rPr lang="en-gb" dirty="0"/>
              <a:t>hysical Literacy </a:t>
            </a:r>
          </a:p>
        </p:txBody>
      </p:sp>
      <p:sp>
        <p:nvSpPr>
          <p:cNvPr id="4" name="Content Placeholder 3">
            <a:extLst>
              <a:ext uri="{FF2B5EF4-FFF2-40B4-BE49-F238E27FC236}">
                <a16:creationId xmlns:a16="http://schemas.microsoft.com/office/drawing/2014/main" id="{2DF88465-5B95-7E26-DB46-99F67D0BD274}"/>
              </a:ext>
            </a:extLst>
          </p:cNvPr>
          <p:cNvSpPr>
            <a:spLocks noGrp="1"/>
          </p:cNvSpPr>
          <p:nvPr>
            <p:ph sz="half" idx="1"/>
          </p:nvPr>
        </p:nvSpPr>
        <p:spPr>
          <a:xfrm>
            <a:off x="406400" y="1552353"/>
            <a:ext cx="7454710" cy="4848447"/>
          </a:xfrm>
        </p:spPr>
        <p:txBody>
          <a:bodyPr>
            <a:normAutofit/>
          </a:bodyPr>
          <a:lstStyle/>
          <a:p>
            <a:pPr marL="0" indent="0">
              <a:lnSpc>
                <a:spcPct val="100000"/>
              </a:lnSpc>
              <a:buNone/>
            </a:pPr>
            <a:endParaRPr lang="en-GB" dirty="0"/>
          </a:p>
          <a:p>
            <a:pPr marL="0" indent="0">
              <a:lnSpc>
                <a:spcPct val="100000"/>
              </a:lnSpc>
              <a:buNone/>
            </a:pPr>
            <a:r>
              <a:rPr lang="en-GB" sz="2800" dirty="0"/>
              <a:t>Physical Literacy within literature has described as: </a:t>
            </a:r>
          </a:p>
          <a:p>
            <a:pPr marL="0" indent="0">
              <a:lnSpc>
                <a:spcPct val="100000"/>
              </a:lnSpc>
              <a:buNone/>
            </a:pPr>
            <a:r>
              <a:rPr lang="en-GB" sz="2800" b="1" i="1" dirty="0"/>
              <a:t>“The motivation, confidence, physical competence, knowledge and understanding to value and take personal responsibility for engaging in physical activity</a:t>
            </a:r>
            <a:r>
              <a:rPr lang="en-GB" sz="2800" dirty="0"/>
              <a:t>”(Whitehead, 2019, p.8). </a:t>
            </a:r>
          </a:p>
          <a:p>
            <a:pPr marL="0" indent="0">
              <a:lnSpc>
                <a:spcPct val="100000"/>
              </a:lnSpc>
              <a:buNone/>
            </a:pPr>
            <a:endParaRPr lang="en-GB" dirty="0"/>
          </a:p>
        </p:txBody>
      </p:sp>
      <p:pic>
        <p:nvPicPr>
          <p:cNvPr id="6" name="Picture 5">
            <a:extLst>
              <a:ext uri="{FF2B5EF4-FFF2-40B4-BE49-F238E27FC236}">
                <a16:creationId xmlns:a16="http://schemas.microsoft.com/office/drawing/2014/main" id="{A9B35B15-1BA6-EFC5-D047-783912FBF8FD}"/>
              </a:ext>
            </a:extLst>
          </p:cNvPr>
          <p:cNvPicPr>
            <a:picLocks noChangeAspect="1"/>
          </p:cNvPicPr>
          <p:nvPr/>
        </p:nvPicPr>
        <p:blipFill rotWithShape="1">
          <a:blip r:embed="rId3"/>
          <a:srcRect l="20457" r="3976" b="-1"/>
          <a:stretch/>
        </p:blipFill>
        <p:spPr>
          <a:xfrm>
            <a:off x="7965440" y="414020"/>
            <a:ext cx="3820160" cy="5986780"/>
          </a:xfrm>
          <a:prstGeom prst="rect">
            <a:avLst/>
          </a:prstGeom>
          <a:noFill/>
        </p:spPr>
      </p:pic>
    </p:spTree>
    <p:extLst>
      <p:ext uri="{BB962C8B-B14F-4D97-AF65-F5344CB8AC3E}">
        <p14:creationId xmlns:p14="http://schemas.microsoft.com/office/powerpoint/2010/main" val="1832431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8C6BC82-B041-F867-5F2B-3012BBA34334}"/>
              </a:ext>
            </a:extLst>
          </p:cNvPr>
          <p:cNvPicPr>
            <a:picLocks noGrp="1" noChangeAspect="1"/>
          </p:cNvPicPr>
          <p:nvPr>
            <p:ph sz="half" idx="2"/>
          </p:nvPr>
        </p:nvPicPr>
        <p:blipFill>
          <a:blip r:embed="rId3"/>
          <a:stretch>
            <a:fillRect/>
          </a:stretch>
        </p:blipFill>
        <p:spPr>
          <a:xfrm>
            <a:off x="384601" y="367048"/>
            <a:ext cx="11422797" cy="5943599"/>
          </a:xfrm>
        </p:spPr>
      </p:pic>
      <p:sp>
        <p:nvSpPr>
          <p:cNvPr id="5" name="Date Placeholder 4">
            <a:extLst>
              <a:ext uri="{FF2B5EF4-FFF2-40B4-BE49-F238E27FC236}">
                <a16:creationId xmlns:a16="http://schemas.microsoft.com/office/drawing/2014/main" id="{450A7D66-FD23-EDF3-C70E-03AA607B7151}"/>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889738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4D1F3-57CA-683E-8E2F-A9114C29388B}"/>
              </a:ext>
            </a:extLst>
          </p:cNvPr>
          <p:cNvSpPr>
            <a:spLocks noGrp="1"/>
          </p:cNvSpPr>
          <p:nvPr>
            <p:ph type="title"/>
          </p:nvPr>
        </p:nvSpPr>
        <p:spPr>
          <a:xfrm>
            <a:off x="1066800" y="642594"/>
            <a:ext cx="10058400" cy="1371600"/>
          </a:xfrm>
        </p:spPr>
        <p:txBody>
          <a:bodyPr anchor="ctr">
            <a:normAutofit/>
          </a:bodyPr>
          <a:lstStyle/>
          <a:p>
            <a:pPr algn="ctr"/>
            <a:r>
              <a:rPr lang="en-GB" dirty="0"/>
              <a:t>Philosophical Concepts of Physical Literacy </a:t>
            </a:r>
          </a:p>
        </p:txBody>
      </p:sp>
      <p:sp>
        <p:nvSpPr>
          <p:cNvPr id="3" name="Content Placeholder 2">
            <a:extLst>
              <a:ext uri="{FF2B5EF4-FFF2-40B4-BE49-F238E27FC236}">
                <a16:creationId xmlns:a16="http://schemas.microsoft.com/office/drawing/2014/main" id="{0DC85F36-64A4-50DD-83F8-1BA33E6E3632}"/>
              </a:ext>
            </a:extLst>
          </p:cNvPr>
          <p:cNvSpPr>
            <a:spLocks noGrp="1"/>
          </p:cNvSpPr>
          <p:nvPr>
            <p:ph sz="half" idx="1"/>
          </p:nvPr>
        </p:nvSpPr>
        <p:spPr>
          <a:xfrm>
            <a:off x="412123" y="2103120"/>
            <a:ext cx="7765961" cy="4387832"/>
          </a:xfrm>
        </p:spPr>
        <p:txBody>
          <a:bodyPr>
            <a:normAutofit/>
          </a:bodyPr>
          <a:lstStyle/>
          <a:p>
            <a:pPr marL="0" indent="0">
              <a:lnSpc>
                <a:spcPct val="100000"/>
              </a:lnSpc>
              <a:buNone/>
            </a:pPr>
            <a:r>
              <a:rPr lang="en-GB" sz="2000" b="1" dirty="0"/>
              <a:t>Monism: </a:t>
            </a:r>
            <a:r>
              <a:rPr lang="en-GB" sz="2000" dirty="0"/>
              <a:t>The belief that a person is not indivisible whole</a:t>
            </a:r>
          </a:p>
          <a:p>
            <a:pPr>
              <a:lnSpc>
                <a:spcPct val="100000"/>
              </a:lnSpc>
            </a:pPr>
            <a:r>
              <a:rPr lang="en-GB" sz="2000" dirty="0"/>
              <a:t>Mind and Body work within unison </a:t>
            </a:r>
          </a:p>
          <a:p>
            <a:pPr marL="0" indent="0">
              <a:lnSpc>
                <a:spcPct val="100000"/>
              </a:lnSpc>
              <a:buNone/>
            </a:pPr>
            <a:endParaRPr lang="en-GB" sz="2000" dirty="0"/>
          </a:p>
          <a:p>
            <a:pPr marL="0" indent="0">
              <a:lnSpc>
                <a:spcPct val="100000"/>
              </a:lnSpc>
              <a:buNone/>
            </a:pPr>
            <a:r>
              <a:rPr lang="en-GB" sz="2000" b="1" dirty="0"/>
              <a:t>Existentialism</a:t>
            </a:r>
            <a:r>
              <a:rPr lang="en-GB" sz="2000" dirty="0"/>
              <a:t>: Each person is an individual</a:t>
            </a:r>
          </a:p>
          <a:p>
            <a:pPr>
              <a:lnSpc>
                <a:spcPct val="100000"/>
              </a:lnSpc>
            </a:pPr>
            <a:r>
              <a:rPr lang="en-GB" sz="2000" dirty="0"/>
              <a:t>How they interact with the world</a:t>
            </a:r>
          </a:p>
          <a:p>
            <a:pPr>
              <a:lnSpc>
                <a:spcPct val="100000"/>
              </a:lnSpc>
            </a:pPr>
            <a:endParaRPr lang="en-GB" sz="2000" dirty="0"/>
          </a:p>
          <a:p>
            <a:pPr marL="0" indent="0">
              <a:lnSpc>
                <a:spcPct val="100000"/>
              </a:lnSpc>
              <a:buNone/>
            </a:pPr>
            <a:r>
              <a:rPr lang="en-GB" sz="2000" b="1" dirty="0"/>
              <a:t>Phenomenology</a:t>
            </a:r>
            <a:r>
              <a:rPr lang="en-GB" sz="2000" dirty="0"/>
              <a:t>: How people view the world </a:t>
            </a:r>
          </a:p>
          <a:p>
            <a:pPr>
              <a:lnSpc>
                <a:spcPct val="100000"/>
              </a:lnSpc>
            </a:pPr>
            <a:r>
              <a:rPr lang="en-GB" sz="2000" dirty="0"/>
              <a:t>Environment interactions (positive, negative, meaningful or </a:t>
            </a:r>
          </a:p>
          <a:p>
            <a:pPr>
              <a:lnSpc>
                <a:spcPct val="100000"/>
              </a:lnSpc>
            </a:pPr>
            <a:r>
              <a:rPr lang="en-GB" sz="2000" dirty="0"/>
              <a:t>meaningless)  shapes individuals view of the world</a:t>
            </a:r>
          </a:p>
          <a:p>
            <a:pPr marL="0" indent="0">
              <a:lnSpc>
                <a:spcPct val="100000"/>
              </a:lnSpc>
              <a:buNone/>
            </a:pPr>
            <a:endParaRPr lang="en-GB" sz="1500" dirty="0"/>
          </a:p>
        </p:txBody>
      </p:sp>
      <p:pic>
        <p:nvPicPr>
          <p:cNvPr id="6" name="Picture 5">
            <a:extLst>
              <a:ext uri="{FF2B5EF4-FFF2-40B4-BE49-F238E27FC236}">
                <a16:creationId xmlns:a16="http://schemas.microsoft.com/office/drawing/2014/main" id="{7AE23E45-5DE6-7B44-B13A-F0193A3E9861}"/>
              </a:ext>
            </a:extLst>
          </p:cNvPr>
          <p:cNvPicPr>
            <a:picLocks noChangeAspect="1"/>
          </p:cNvPicPr>
          <p:nvPr/>
        </p:nvPicPr>
        <p:blipFill>
          <a:blip r:embed="rId2"/>
          <a:stretch>
            <a:fillRect/>
          </a:stretch>
        </p:blipFill>
        <p:spPr>
          <a:xfrm>
            <a:off x="8735187" y="2014194"/>
            <a:ext cx="2390013" cy="3749040"/>
          </a:xfrm>
          <a:prstGeom prst="rect">
            <a:avLst/>
          </a:prstGeom>
          <a:noFill/>
        </p:spPr>
      </p:pic>
      <p:sp>
        <p:nvSpPr>
          <p:cNvPr id="5" name="Date Placeholder 4">
            <a:extLst>
              <a:ext uri="{FF2B5EF4-FFF2-40B4-BE49-F238E27FC236}">
                <a16:creationId xmlns:a16="http://schemas.microsoft.com/office/drawing/2014/main" id="{05519A17-DACD-0B2E-C783-10D852EB5FCE}"/>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Tree>
    <p:extLst>
      <p:ext uri="{BB962C8B-B14F-4D97-AF65-F5344CB8AC3E}">
        <p14:creationId xmlns:p14="http://schemas.microsoft.com/office/powerpoint/2010/main" val="3355204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8B94D0-F501-5B57-EF11-CC5AADF35D98}"/>
              </a:ext>
            </a:extLst>
          </p:cNvPr>
          <p:cNvSpPr>
            <a:spLocks noGrp="1"/>
          </p:cNvSpPr>
          <p:nvPr>
            <p:ph sz="half" idx="1"/>
          </p:nvPr>
        </p:nvSpPr>
        <p:spPr>
          <a:xfrm>
            <a:off x="450376" y="457200"/>
            <a:ext cx="7004990" cy="5943600"/>
          </a:xfrm>
        </p:spPr>
        <p:txBody>
          <a:bodyPr>
            <a:normAutofit lnSpcReduction="10000"/>
          </a:bodyPr>
          <a:lstStyle/>
          <a:p>
            <a:pPr marL="0" indent="0">
              <a:lnSpc>
                <a:spcPct val="150000"/>
              </a:lnSpc>
              <a:buNone/>
            </a:pPr>
            <a:r>
              <a:rPr lang="en-GB" sz="2400" dirty="0"/>
              <a:t>Four principles contributed towards the development of the physical literacy concept: </a:t>
            </a:r>
          </a:p>
          <a:p>
            <a:pPr>
              <a:lnSpc>
                <a:spcPct val="150000"/>
              </a:lnSpc>
            </a:pPr>
            <a:r>
              <a:rPr lang="en-GB" sz="2400" b="1" dirty="0"/>
              <a:t>Embodiment (Interaction with the world around us)</a:t>
            </a:r>
          </a:p>
          <a:p>
            <a:pPr>
              <a:lnSpc>
                <a:spcPct val="150000"/>
              </a:lnSpc>
            </a:pPr>
            <a:r>
              <a:rPr lang="en-GB" sz="2400" b="1" dirty="0"/>
              <a:t>Movement (child development and acquisition of skills) </a:t>
            </a:r>
          </a:p>
          <a:p>
            <a:pPr>
              <a:lnSpc>
                <a:spcPct val="150000"/>
              </a:lnSpc>
            </a:pPr>
            <a:r>
              <a:rPr lang="en-GB" sz="2400" b="1" dirty="0"/>
              <a:t>Drifting from inactivity (Development of conditions [Obesity])</a:t>
            </a:r>
          </a:p>
          <a:p>
            <a:pPr>
              <a:lnSpc>
                <a:spcPct val="150000"/>
              </a:lnSpc>
            </a:pPr>
            <a:r>
              <a:rPr lang="en-GB" sz="2400" b="1" dirty="0"/>
              <a:t>Participation(Inclusion)  </a:t>
            </a:r>
            <a:r>
              <a:rPr lang="en-GB" sz="2400" dirty="0"/>
              <a:t>(Whitehead, 2010) </a:t>
            </a:r>
          </a:p>
        </p:txBody>
      </p:sp>
      <p:pic>
        <p:nvPicPr>
          <p:cNvPr id="6" name="Content Placeholder 5">
            <a:extLst>
              <a:ext uri="{FF2B5EF4-FFF2-40B4-BE49-F238E27FC236}">
                <a16:creationId xmlns:a16="http://schemas.microsoft.com/office/drawing/2014/main" id="{A66016AF-2677-0A08-5750-21F0A4A9E3BB}"/>
              </a:ext>
            </a:extLst>
          </p:cNvPr>
          <p:cNvPicPr>
            <a:picLocks noGrp="1" noChangeAspect="1"/>
          </p:cNvPicPr>
          <p:nvPr>
            <p:ph sz="half" idx="2"/>
          </p:nvPr>
        </p:nvPicPr>
        <p:blipFill>
          <a:blip r:embed="rId3"/>
          <a:stretch>
            <a:fillRect/>
          </a:stretch>
        </p:blipFill>
        <p:spPr>
          <a:xfrm>
            <a:off x="7455366" y="457200"/>
            <a:ext cx="4286257" cy="5684293"/>
          </a:xfrm>
          <a:prstGeom prst="rect">
            <a:avLst/>
          </a:prstGeom>
        </p:spPr>
      </p:pic>
      <p:sp>
        <p:nvSpPr>
          <p:cNvPr id="5" name="Date Placeholder 4">
            <a:extLst>
              <a:ext uri="{FF2B5EF4-FFF2-40B4-BE49-F238E27FC236}">
                <a16:creationId xmlns:a16="http://schemas.microsoft.com/office/drawing/2014/main" id="{2DAEFB48-1DA6-5822-E014-9567B44BB3F5}"/>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1196365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D84DD-F989-5231-638E-BC5C30F3DD4A}"/>
              </a:ext>
            </a:extLst>
          </p:cNvPr>
          <p:cNvSpPr>
            <a:spLocks noGrp="1"/>
          </p:cNvSpPr>
          <p:nvPr>
            <p:ph type="title"/>
          </p:nvPr>
        </p:nvSpPr>
        <p:spPr>
          <a:xfrm>
            <a:off x="1199882" y="706406"/>
            <a:ext cx="4896118" cy="826180"/>
          </a:xfrm>
        </p:spPr>
        <p:txBody>
          <a:bodyPr anchor="ctr">
            <a:normAutofit fontScale="90000"/>
          </a:bodyPr>
          <a:lstStyle/>
          <a:p>
            <a:pPr algn="ctr"/>
            <a:r>
              <a:rPr lang="en-GB" dirty="0"/>
              <a:t>Physical Literacy and Wellbeing </a:t>
            </a:r>
          </a:p>
        </p:txBody>
      </p:sp>
      <p:pic>
        <p:nvPicPr>
          <p:cNvPr id="5" name="Online Media 4" title="What is physical literacy?">
            <a:hlinkClick r:id="" action="ppaction://media"/>
            <a:extLst>
              <a:ext uri="{FF2B5EF4-FFF2-40B4-BE49-F238E27FC236}">
                <a16:creationId xmlns:a16="http://schemas.microsoft.com/office/drawing/2014/main" id="{D9C48A2C-DCD0-8B64-A2B3-0CEC90F1AAEB}"/>
              </a:ext>
            </a:extLst>
          </p:cNvPr>
          <p:cNvPicPr>
            <a:picLocks noGrp="1" noRot="1" noChangeAspect="1"/>
          </p:cNvPicPr>
          <p:nvPr>
            <p:ph sz="half" idx="1"/>
            <a:videoFile r:link="rId1"/>
          </p:nvPr>
        </p:nvPicPr>
        <p:blipFill>
          <a:blip r:embed="rId3"/>
          <a:stretch>
            <a:fillRect/>
          </a:stretch>
        </p:blipFill>
        <p:spPr>
          <a:xfrm>
            <a:off x="466725" y="2103438"/>
            <a:ext cx="6634163" cy="3748087"/>
          </a:xfrm>
          <a:prstGeom prst="rect">
            <a:avLst/>
          </a:prstGeom>
        </p:spPr>
      </p:pic>
      <p:pic>
        <p:nvPicPr>
          <p:cNvPr id="6" name="Content Placeholder 5">
            <a:extLst>
              <a:ext uri="{FF2B5EF4-FFF2-40B4-BE49-F238E27FC236}">
                <a16:creationId xmlns:a16="http://schemas.microsoft.com/office/drawing/2014/main" id="{3D93EBF2-B77A-C12E-0B0D-016C0665D56A}"/>
              </a:ext>
            </a:extLst>
          </p:cNvPr>
          <p:cNvPicPr>
            <a:picLocks noGrp="1" noChangeAspect="1"/>
          </p:cNvPicPr>
          <p:nvPr>
            <p:ph sz="half" idx="2"/>
          </p:nvPr>
        </p:nvPicPr>
        <p:blipFill>
          <a:blip r:embed="rId4"/>
          <a:stretch>
            <a:fillRect/>
          </a:stretch>
        </p:blipFill>
        <p:spPr>
          <a:xfrm>
            <a:off x="7484148" y="350874"/>
            <a:ext cx="4338658" cy="6075684"/>
          </a:xfrm>
          <a:prstGeom prst="rect">
            <a:avLst/>
          </a:prstGeom>
          <a:noFill/>
        </p:spPr>
      </p:pic>
    </p:spTree>
    <p:extLst>
      <p:ext uri="{BB962C8B-B14F-4D97-AF65-F5344CB8AC3E}">
        <p14:creationId xmlns:p14="http://schemas.microsoft.com/office/powerpoint/2010/main" val="271199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BC60-819B-D78E-1DD8-1E6A101CAFE2}"/>
              </a:ext>
            </a:extLst>
          </p:cNvPr>
          <p:cNvSpPr>
            <a:spLocks noGrp="1"/>
          </p:cNvSpPr>
          <p:nvPr>
            <p:ph type="title"/>
          </p:nvPr>
        </p:nvSpPr>
        <p:spPr/>
        <p:txBody>
          <a:bodyPr/>
          <a:lstStyle/>
          <a:p>
            <a:pPr algn="ctr"/>
            <a:r>
              <a:rPr lang="en-GB" dirty="0"/>
              <a:t>Model of Physical Literacy </a:t>
            </a:r>
          </a:p>
        </p:txBody>
      </p:sp>
      <p:pic>
        <p:nvPicPr>
          <p:cNvPr id="7" name="Content Placeholder 6">
            <a:extLst>
              <a:ext uri="{FF2B5EF4-FFF2-40B4-BE49-F238E27FC236}">
                <a16:creationId xmlns:a16="http://schemas.microsoft.com/office/drawing/2014/main" id="{CCE8F822-653E-945E-2EFF-E98B60936B9E}"/>
              </a:ext>
            </a:extLst>
          </p:cNvPr>
          <p:cNvPicPr>
            <a:picLocks noGrp="1" noChangeAspect="1"/>
          </p:cNvPicPr>
          <p:nvPr>
            <p:ph sz="half" idx="1"/>
          </p:nvPr>
        </p:nvPicPr>
        <p:blipFill>
          <a:blip r:embed="rId3"/>
          <a:stretch>
            <a:fillRect/>
          </a:stretch>
        </p:blipFill>
        <p:spPr>
          <a:xfrm>
            <a:off x="1066800" y="1807833"/>
            <a:ext cx="10187189" cy="4433568"/>
          </a:xfrm>
        </p:spPr>
      </p:pic>
      <p:sp>
        <p:nvSpPr>
          <p:cNvPr id="5" name="Date Placeholder 4">
            <a:extLst>
              <a:ext uri="{FF2B5EF4-FFF2-40B4-BE49-F238E27FC236}">
                <a16:creationId xmlns:a16="http://schemas.microsoft.com/office/drawing/2014/main" id="{80A94CA2-C823-CBE6-36FF-9E2EB5DE0CE9}"/>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138432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5EA361E-4D25-1A29-CB35-840712B30ACD}"/>
              </a:ext>
            </a:extLst>
          </p:cNvPr>
          <p:cNvPicPr>
            <a:picLocks noGrp="1" noChangeAspect="1"/>
          </p:cNvPicPr>
          <p:nvPr>
            <p:ph type="pic" idx="1"/>
          </p:nvPr>
        </p:nvPicPr>
        <p:blipFill>
          <a:blip r:embed="rId3"/>
          <a:stretch/>
        </p:blipFill>
        <p:spPr>
          <a:xfrm>
            <a:off x="682092" y="18288"/>
            <a:ext cx="7252854" cy="6382512"/>
          </a:xfrm>
          <a:noFill/>
        </p:spPr>
      </p:pic>
      <p:sp>
        <p:nvSpPr>
          <p:cNvPr id="5" name="Date Placeholder 4">
            <a:extLst>
              <a:ext uri="{FF2B5EF4-FFF2-40B4-BE49-F238E27FC236}">
                <a16:creationId xmlns:a16="http://schemas.microsoft.com/office/drawing/2014/main" id="{447D20FA-A58F-6F44-6D9A-088C37E0A506}"/>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12" name="Title 3">
            <a:extLst>
              <a:ext uri="{FF2B5EF4-FFF2-40B4-BE49-F238E27FC236}">
                <a16:creationId xmlns:a16="http://schemas.microsoft.com/office/drawing/2014/main" id="{5D7D26DA-EFA8-60F4-74A7-A5AA9885A68A}"/>
              </a:ext>
            </a:extLst>
          </p:cNvPr>
          <p:cNvSpPr>
            <a:spLocks noGrp="1"/>
          </p:cNvSpPr>
          <p:nvPr>
            <p:ph type="title"/>
          </p:nvPr>
        </p:nvSpPr>
        <p:spPr>
          <a:xfrm>
            <a:off x="8477250" y="603504"/>
            <a:ext cx="3144774" cy="1645920"/>
          </a:xfrm>
        </p:spPr>
        <p:txBody>
          <a:bodyPr/>
          <a:lstStyle/>
          <a:p>
            <a:pPr algn="ctr"/>
            <a:r>
              <a:rPr lang="en-US" dirty="0"/>
              <a:t>Physical Literacy Model </a:t>
            </a:r>
          </a:p>
        </p:txBody>
      </p:sp>
      <p:sp>
        <p:nvSpPr>
          <p:cNvPr id="14" name="Text Placeholder 4">
            <a:extLst>
              <a:ext uri="{FF2B5EF4-FFF2-40B4-BE49-F238E27FC236}">
                <a16:creationId xmlns:a16="http://schemas.microsoft.com/office/drawing/2014/main" id="{14C5E654-946E-4A4A-DF5E-827425977B13}"/>
              </a:ext>
            </a:extLst>
          </p:cNvPr>
          <p:cNvSpPr>
            <a:spLocks noGrp="1"/>
          </p:cNvSpPr>
          <p:nvPr>
            <p:ph type="body" sz="half" idx="2"/>
          </p:nvPr>
        </p:nvSpPr>
        <p:spPr>
          <a:xfrm>
            <a:off x="8477250" y="2386584"/>
            <a:ext cx="3144774" cy="3511296"/>
          </a:xfrm>
        </p:spPr>
        <p:txBody>
          <a:bodyPr/>
          <a:lstStyle/>
          <a:p>
            <a:r>
              <a:rPr lang="en-US" dirty="0" err="1"/>
              <a:t>Jurbala</a:t>
            </a:r>
            <a:r>
              <a:rPr lang="en-US" dirty="0"/>
              <a:t> views physical literacy as a continuous spiral motion. </a:t>
            </a:r>
          </a:p>
          <a:p>
            <a:r>
              <a:rPr lang="en-US" dirty="0"/>
              <a:t>Ultimate goal is the achieve improved quality of life for individuals </a:t>
            </a:r>
          </a:p>
        </p:txBody>
      </p:sp>
    </p:spTree>
    <p:extLst>
      <p:ext uri="{BB962C8B-B14F-4D97-AF65-F5344CB8AC3E}">
        <p14:creationId xmlns:p14="http://schemas.microsoft.com/office/powerpoint/2010/main" val="4131203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00452480-B241-C912-399E-BBCDB380BAE1}"/>
              </a:ext>
            </a:extLst>
          </p:cNvPr>
          <p:cNvPicPr>
            <a:picLocks noGrp="1" noChangeAspect="1"/>
          </p:cNvPicPr>
          <p:nvPr>
            <p:ph type="pic" idx="1"/>
          </p:nvPr>
        </p:nvPicPr>
        <p:blipFill>
          <a:blip r:embed="rId2"/>
          <a:stretch/>
        </p:blipFill>
        <p:spPr>
          <a:xfrm>
            <a:off x="228599" y="1264444"/>
            <a:ext cx="7696201" cy="4329112"/>
          </a:xfrm>
          <a:noFill/>
        </p:spPr>
      </p:pic>
      <p:sp>
        <p:nvSpPr>
          <p:cNvPr id="5" name="Date Placeholder 4">
            <a:extLst>
              <a:ext uri="{FF2B5EF4-FFF2-40B4-BE49-F238E27FC236}">
                <a16:creationId xmlns:a16="http://schemas.microsoft.com/office/drawing/2014/main" id="{E8260118-C34B-E117-EE88-1433C5E1C51F}"/>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12" name="Title 3">
            <a:extLst>
              <a:ext uri="{FF2B5EF4-FFF2-40B4-BE49-F238E27FC236}">
                <a16:creationId xmlns:a16="http://schemas.microsoft.com/office/drawing/2014/main" id="{85400274-5073-5DE4-8E3A-F66E9E932D09}"/>
              </a:ext>
            </a:extLst>
          </p:cNvPr>
          <p:cNvSpPr>
            <a:spLocks noGrp="1"/>
          </p:cNvSpPr>
          <p:nvPr>
            <p:ph type="title"/>
          </p:nvPr>
        </p:nvSpPr>
        <p:spPr>
          <a:xfrm>
            <a:off x="8477250" y="603504"/>
            <a:ext cx="3144774" cy="1645920"/>
          </a:xfrm>
        </p:spPr>
        <p:txBody>
          <a:bodyPr/>
          <a:lstStyle/>
          <a:p>
            <a:endParaRPr lang="en-US"/>
          </a:p>
        </p:txBody>
      </p:sp>
      <p:sp>
        <p:nvSpPr>
          <p:cNvPr id="4" name="Content Placeholder 3">
            <a:extLst>
              <a:ext uri="{FF2B5EF4-FFF2-40B4-BE49-F238E27FC236}">
                <a16:creationId xmlns:a16="http://schemas.microsoft.com/office/drawing/2014/main" id="{52C99430-A52B-5C40-28D5-85EECB21660C}"/>
              </a:ext>
            </a:extLst>
          </p:cNvPr>
          <p:cNvSpPr>
            <a:spLocks noGrp="1"/>
          </p:cNvSpPr>
          <p:nvPr>
            <p:ph type="body" sz="half" idx="2"/>
          </p:nvPr>
        </p:nvSpPr>
        <p:spPr>
          <a:xfrm>
            <a:off x="8477250" y="2386584"/>
            <a:ext cx="3144774" cy="3511296"/>
          </a:xfrm>
        </p:spPr>
        <p:txBody>
          <a:bodyPr>
            <a:normAutofit/>
          </a:bodyPr>
          <a:lstStyle/>
          <a:p>
            <a:r>
              <a:rPr lang="en-GB" dirty="0"/>
              <a:t>Physical literacy is a life long journey. </a:t>
            </a:r>
          </a:p>
        </p:txBody>
      </p:sp>
    </p:spTree>
    <p:extLst>
      <p:ext uri="{BB962C8B-B14F-4D97-AF65-F5344CB8AC3E}">
        <p14:creationId xmlns:p14="http://schemas.microsoft.com/office/powerpoint/2010/main" val="30432823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4FD95-1E03-4B1C-C9A7-34FAA2C784BA}"/>
              </a:ext>
            </a:extLst>
          </p:cNvPr>
          <p:cNvSpPr>
            <a:spLocks noGrp="1"/>
          </p:cNvSpPr>
          <p:nvPr>
            <p:ph type="title"/>
          </p:nvPr>
        </p:nvSpPr>
        <p:spPr>
          <a:xfrm>
            <a:off x="1066800" y="642594"/>
            <a:ext cx="10058400" cy="1371600"/>
          </a:xfrm>
        </p:spPr>
        <p:txBody>
          <a:bodyPr anchor="ctr">
            <a:normAutofit/>
          </a:bodyPr>
          <a:lstStyle/>
          <a:p>
            <a:r>
              <a:rPr lang="en-GB" dirty="0"/>
              <a:t>Physical Education</a:t>
            </a:r>
            <a:endParaRPr lang="en-GB"/>
          </a:p>
        </p:txBody>
      </p:sp>
      <p:sp>
        <p:nvSpPr>
          <p:cNvPr id="3" name="Content Placeholder 2">
            <a:extLst>
              <a:ext uri="{FF2B5EF4-FFF2-40B4-BE49-F238E27FC236}">
                <a16:creationId xmlns:a16="http://schemas.microsoft.com/office/drawing/2014/main" id="{2248AD3D-5072-C8AC-FEA1-F19E28738C2D}"/>
              </a:ext>
            </a:extLst>
          </p:cNvPr>
          <p:cNvSpPr>
            <a:spLocks noGrp="1"/>
          </p:cNvSpPr>
          <p:nvPr>
            <p:ph sz="half" idx="1"/>
          </p:nvPr>
        </p:nvSpPr>
        <p:spPr>
          <a:xfrm>
            <a:off x="518615" y="2103120"/>
            <a:ext cx="6318913" cy="4297680"/>
          </a:xfrm>
        </p:spPr>
        <p:txBody>
          <a:bodyPr>
            <a:normAutofit/>
          </a:bodyPr>
          <a:lstStyle/>
          <a:p>
            <a:pPr marL="0" indent="0">
              <a:buNone/>
            </a:pPr>
            <a:r>
              <a:rPr lang="en-GB" sz="2400" dirty="0"/>
              <a:t>Physical education provides children opportunities to learn and engage in health and active life style practices. </a:t>
            </a:r>
          </a:p>
          <a:p>
            <a:pPr marL="0" indent="0">
              <a:buNone/>
            </a:pPr>
            <a:r>
              <a:rPr lang="en-GB" sz="2400" dirty="0"/>
              <a:t>Physical education concentrates on several key areas: </a:t>
            </a:r>
          </a:p>
          <a:p>
            <a:r>
              <a:rPr lang="en-GB" sz="2400" dirty="0"/>
              <a:t>Psychomotor (Physical) </a:t>
            </a:r>
          </a:p>
          <a:p>
            <a:r>
              <a:rPr lang="en-GB" sz="2400" dirty="0"/>
              <a:t>Affective (Feelings/emotions)</a:t>
            </a:r>
          </a:p>
          <a:p>
            <a:r>
              <a:rPr lang="en-GB" sz="2400" dirty="0"/>
              <a:t>Cognitive (Thinking) (Holt and Parker, 2013).</a:t>
            </a:r>
          </a:p>
        </p:txBody>
      </p:sp>
      <p:pic>
        <p:nvPicPr>
          <p:cNvPr id="6" name="Picture 5">
            <a:extLst>
              <a:ext uri="{FF2B5EF4-FFF2-40B4-BE49-F238E27FC236}">
                <a16:creationId xmlns:a16="http://schemas.microsoft.com/office/drawing/2014/main" id="{FC702FE4-88FC-4BD3-F1CC-CF40184307E3}"/>
              </a:ext>
            </a:extLst>
          </p:cNvPr>
          <p:cNvPicPr>
            <a:picLocks noChangeAspect="1"/>
          </p:cNvPicPr>
          <p:nvPr/>
        </p:nvPicPr>
        <p:blipFill>
          <a:blip r:embed="rId3"/>
          <a:stretch>
            <a:fillRect/>
          </a:stretch>
        </p:blipFill>
        <p:spPr>
          <a:xfrm>
            <a:off x="7009945" y="1468992"/>
            <a:ext cx="4663440" cy="3920016"/>
          </a:xfrm>
          <a:prstGeom prst="rect">
            <a:avLst/>
          </a:prstGeom>
          <a:noFill/>
        </p:spPr>
      </p:pic>
      <p:sp>
        <p:nvSpPr>
          <p:cNvPr id="5" name="Date Placeholder 4">
            <a:extLst>
              <a:ext uri="{FF2B5EF4-FFF2-40B4-BE49-F238E27FC236}">
                <a16:creationId xmlns:a16="http://schemas.microsoft.com/office/drawing/2014/main" id="{8B128191-8D3A-13E5-E27F-9DF0D5F380D2}"/>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Tree>
    <p:extLst>
      <p:ext uri="{BB962C8B-B14F-4D97-AF65-F5344CB8AC3E}">
        <p14:creationId xmlns:p14="http://schemas.microsoft.com/office/powerpoint/2010/main" val="3822941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162F-2DE7-30DE-E230-443AE5217F1C}"/>
              </a:ext>
            </a:extLst>
          </p:cNvPr>
          <p:cNvSpPr>
            <a:spLocks noGrp="1"/>
          </p:cNvSpPr>
          <p:nvPr>
            <p:ph type="title"/>
          </p:nvPr>
        </p:nvSpPr>
        <p:spPr>
          <a:xfrm>
            <a:off x="1066800" y="457200"/>
            <a:ext cx="10058400" cy="671051"/>
          </a:xfrm>
        </p:spPr>
        <p:txBody>
          <a:bodyPr/>
          <a:lstStyle/>
          <a:p>
            <a:pPr algn="ctr"/>
            <a:r>
              <a:rPr lang="en-GB" dirty="0"/>
              <a:t>Strengths of Physical Literacy </a:t>
            </a:r>
          </a:p>
        </p:txBody>
      </p:sp>
      <p:pic>
        <p:nvPicPr>
          <p:cNvPr id="7" name="Content Placeholder 6">
            <a:extLst>
              <a:ext uri="{FF2B5EF4-FFF2-40B4-BE49-F238E27FC236}">
                <a16:creationId xmlns:a16="http://schemas.microsoft.com/office/drawing/2014/main" id="{845948C6-930D-C392-CC8C-37C47A4692B6}"/>
              </a:ext>
            </a:extLst>
          </p:cNvPr>
          <p:cNvPicPr>
            <a:picLocks noGrp="1" noChangeAspect="1"/>
          </p:cNvPicPr>
          <p:nvPr>
            <p:ph sz="half" idx="1"/>
          </p:nvPr>
        </p:nvPicPr>
        <p:blipFill>
          <a:blip r:embed="rId3"/>
          <a:stretch>
            <a:fillRect/>
          </a:stretch>
        </p:blipFill>
        <p:spPr>
          <a:xfrm>
            <a:off x="743755" y="1128251"/>
            <a:ext cx="10704490" cy="4670431"/>
          </a:xfrm>
        </p:spPr>
      </p:pic>
      <p:sp>
        <p:nvSpPr>
          <p:cNvPr id="5" name="Date Placeholder 4">
            <a:extLst>
              <a:ext uri="{FF2B5EF4-FFF2-40B4-BE49-F238E27FC236}">
                <a16:creationId xmlns:a16="http://schemas.microsoft.com/office/drawing/2014/main" id="{ACB5C9F7-61FE-F997-80E7-7F5EBFE9DBEC}"/>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20558203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5E7C04-1D5A-F056-4BE6-9E052E15DE71}"/>
              </a:ext>
            </a:extLst>
          </p:cNvPr>
          <p:cNvPicPr>
            <a:picLocks noGrp="1" noChangeAspect="1"/>
          </p:cNvPicPr>
          <p:nvPr>
            <p:ph type="pic" idx="1"/>
          </p:nvPr>
        </p:nvPicPr>
        <p:blipFill rotWithShape="1">
          <a:blip r:embed="rId3"/>
          <a:srcRect l="15309" r="24400" b="1"/>
          <a:stretch/>
        </p:blipFill>
        <p:spPr>
          <a:xfrm>
            <a:off x="228599" y="237744"/>
            <a:ext cx="7696201" cy="6382512"/>
          </a:xfrm>
          <a:prstGeom prst="rect">
            <a:avLst/>
          </a:prstGeom>
          <a:noFill/>
        </p:spPr>
      </p:pic>
      <p:sp>
        <p:nvSpPr>
          <p:cNvPr id="5" name="Date Placeholder 4">
            <a:extLst>
              <a:ext uri="{FF2B5EF4-FFF2-40B4-BE49-F238E27FC236}">
                <a16:creationId xmlns:a16="http://schemas.microsoft.com/office/drawing/2014/main" id="{CD2A244E-3B24-B24E-CD58-B484B5C99FF7}"/>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2" name="Title 1">
            <a:extLst>
              <a:ext uri="{FF2B5EF4-FFF2-40B4-BE49-F238E27FC236}">
                <a16:creationId xmlns:a16="http://schemas.microsoft.com/office/drawing/2014/main" id="{6BD2A556-521F-9B7B-F102-5C8DF9DD770B}"/>
              </a:ext>
            </a:extLst>
          </p:cNvPr>
          <p:cNvSpPr>
            <a:spLocks noGrp="1"/>
          </p:cNvSpPr>
          <p:nvPr>
            <p:ph type="title"/>
          </p:nvPr>
        </p:nvSpPr>
        <p:spPr>
          <a:xfrm>
            <a:off x="8477250" y="603504"/>
            <a:ext cx="3144774" cy="1645920"/>
          </a:xfrm>
        </p:spPr>
        <p:txBody>
          <a:bodyPr anchor="b">
            <a:normAutofit/>
          </a:bodyPr>
          <a:lstStyle/>
          <a:p>
            <a:r>
              <a:rPr lang="en-GB" dirty="0"/>
              <a:t>Reflection</a:t>
            </a:r>
            <a:endParaRPr lang="en-GB"/>
          </a:p>
        </p:txBody>
      </p:sp>
      <p:sp>
        <p:nvSpPr>
          <p:cNvPr id="3" name="Content Placeholder 2">
            <a:extLst>
              <a:ext uri="{FF2B5EF4-FFF2-40B4-BE49-F238E27FC236}">
                <a16:creationId xmlns:a16="http://schemas.microsoft.com/office/drawing/2014/main" id="{FC020D5C-7346-56EF-2F01-230DF8789B39}"/>
              </a:ext>
            </a:extLst>
          </p:cNvPr>
          <p:cNvSpPr>
            <a:spLocks noGrp="1"/>
          </p:cNvSpPr>
          <p:nvPr>
            <p:ph type="body" sz="half" idx="2"/>
          </p:nvPr>
        </p:nvSpPr>
        <p:spPr>
          <a:xfrm>
            <a:off x="8477250" y="2386584"/>
            <a:ext cx="3144774" cy="3511296"/>
          </a:xfrm>
        </p:spPr>
        <p:txBody>
          <a:bodyPr>
            <a:normAutofit/>
          </a:bodyPr>
          <a:lstStyle/>
          <a:p>
            <a:r>
              <a:rPr lang="en-GB" dirty="0"/>
              <a:t>From your time at school, do you think you were encouraged to develop physical literacy? </a:t>
            </a:r>
          </a:p>
          <a:p>
            <a:r>
              <a:rPr lang="en-GB" dirty="0"/>
              <a:t>If so, can you provide examples. </a:t>
            </a:r>
          </a:p>
        </p:txBody>
      </p:sp>
    </p:spTree>
    <p:extLst>
      <p:ext uri="{BB962C8B-B14F-4D97-AF65-F5344CB8AC3E}">
        <p14:creationId xmlns:p14="http://schemas.microsoft.com/office/powerpoint/2010/main" val="3671039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0496EA8-DA47-AB9F-CE89-0A9F417AA4EF}"/>
              </a:ext>
            </a:extLst>
          </p:cNvPr>
          <p:cNvPicPr>
            <a:picLocks noGrp="1" noChangeAspect="1"/>
          </p:cNvPicPr>
          <p:nvPr>
            <p:ph type="pic" idx="1"/>
          </p:nvPr>
        </p:nvPicPr>
        <p:blipFill>
          <a:blip r:embed="rId2"/>
          <a:stretch/>
        </p:blipFill>
        <p:spPr>
          <a:xfrm>
            <a:off x="228599" y="985456"/>
            <a:ext cx="7696201" cy="4887087"/>
          </a:xfrm>
          <a:noFill/>
        </p:spPr>
      </p:pic>
      <p:sp>
        <p:nvSpPr>
          <p:cNvPr id="4" name="Date Placeholder 3">
            <a:extLst>
              <a:ext uri="{FF2B5EF4-FFF2-40B4-BE49-F238E27FC236}">
                <a16:creationId xmlns:a16="http://schemas.microsoft.com/office/drawing/2014/main" id="{685CDE0B-70D9-5E16-FCC1-C258CA6B28A9}"/>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6/20/2023</a:t>
            </a:fld>
            <a:endParaRPr lang="en-US"/>
          </a:p>
        </p:txBody>
      </p:sp>
      <p:sp>
        <p:nvSpPr>
          <p:cNvPr id="2" name="Title 1">
            <a:extLst>
              <a:ext uri="{FF2B5EF4-FFF2-40B4-BE49-F238E27FC236}">
                <a16:creationId xmlns:a16="http://schemas.microsoft.com/office/drawing/2014/main" id="{F8BAC1CD-2EE1-E134-622C-270889BBDA62}"/>
              </a:ext>
            </a:extLst>
          </p:cNvPr>
          <p:cNvSpPr>
            <a:spLocks noGrp="1"/>
          </p:cNvSpPr>
          <p:nvPr>
            <p:ph type="title"/>
          </p:nvPr>
        </p:nvSpPr>
        <p:spPr>
          <a:xfrm>
            <a:off x="8477250" y="603504"/>
            <a:ext cx="3144774" cy="1645920"/>
          </a:xfrm>
        </p:spPr>
        <p:txBody>
          <a:bodyPr anchor="b">
            <a:normAutofit/>
          </a:bodyPr>
          <a:lstStyle/>
          <a:p>
            <a:pPr algn="ctr"/>
            <a:r>
              <a:rPr lang="en-GB" dirty="0"/>
              <a:t>National Curriculum for Wales</a:t>
            </a:r>
          </a:p>
        </p:txBody>
      </p:sp>
      <p:sp>
        <p:nvSpPr>
          <p:cNvPr id="11" name="Text Placeholder 4">
            <a:extLst>
              <a:ext uri="{FF2B5EF4-FFF2-40B4-BE49-F238E27FC236}">
                <a16:creationId xmlns:a16="http://schemas.microsoft.com/office/drawing/2014/main" id="{82F11AFB-BC82-3167-B7B7-50FBA6C1FADF}"/>
              </a:ext>
            </a:extLst>
          </p:cNvPr>
          <p:cNvSpPr>
            <a:spLocks noGrp="1"/>
          </p:cNvSpPr>
          <p:nvPr>
            <p:ph type="body" sz="half" idx="2"/>
          </p:nvPr>
        </p:nvSpPr>
        <p:spPr>
          <a:xfrm>
            <a:off x="8215951" y="2386584"/>
            <a:ext cx="3630305" cy="4109750"/>
          </a:xfrm>
        </p:spPr>
        <p:txBody>
          <a:bodyPr>
            <a:normAutofit/>
          </a:bodyPr>
          <a:lstStyle/>
          <a:p>
            <a:r>
              <a:rPr lang="en-US" sz="2400" dirty="0"/>
              <a:t>Based upon Donald’s report, the Welsh government have designed and reformed the national curriculum which now condenses learning into 5 areas. </a:t>
            </a:r>
          </a:p>
        </p:txBody>
      </p:sp>
    </p:spTree>
    <p:extLst>
      <p:ext uri="{BB962C8B-B14F-4D97-AF65-F5344CB8AC3E}">
        <p14:creationId xmlns:p14="http://schemas.microsoft.com/office/powerpoint/2010/main" val="1362467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7FD1CD99-DC7E-E63E-18A8-F5065498D6E8}"/>
              </a:ext>
            </a:extLst>
          </p:cNvPr>
          <p:cNvPicPr>
            <a:picLocks noGrp="1" noChangeAspect="1"/>
          </p:cNvPicPr>
          <p:nvPr>
            <p:ph idx="1"/>
          </p:nvPr>
        </p:nvPicPr>
        <p:blipFill rotWithShape="1">
          <a:blip r:embed="rId3"/>
          <a:stretch/>
        </p:blipFill>
        <p:spPr>
          <a:xfrm>
            <a:off x="425004" y="457200"/>
            <a:ext cx="11372044" cy="6098145"/>
          </a:xfrm>
          <a:noFill/>
        </p:spPr>
      </p:pic>
      <p:sp>
        <p:nvSpPr>
          <p:cNvPr id="3" name="Date Placeholder 2">
            <a:extLst>
              <a:ext uri="{FF2B5EF4-FFF2-40B4-BE49-F238E27FC236}">
                <a16:creationId xmlns:a16="http://schemas.microsoft.com/office/drawing/2014/main" id="{EEE83544-08B7-BCDC-87F6-E26198E31A9A}"/>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Tree>
    <p:extLst>
      <p:ext uri="{BB962C8B-B14F-4D97-AF65-F5344CB8AC3E}">
        <p14:creationId xmlns:p14="http://schemas.microsoft.com/office/powerpoint/2010/main" val="34236521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5DF181E-AA2D-A40F-FB5C-685A2D61631D}"/>
              </a:ext>
            </a:extLst>
          </p:cNvPr>
          <p:cNvPicPr>
            <a:picLocks noGrp="1" noChangeAspect="1"/>
          </p:cNvPicPr>
          <p:nvPr>
            <p:ph idx="1"/>
          </p:nvPr>
        </p:nvPicPr>
        <p:blipFill>
          <a:blip r:embed="rId2"/>
          <a:stretch>
            <a:fillRect/>
          </a:stretch>
        </p:blipFill>
        <p:spPr>
          <a:xfrm>
            <a:off x="332704" y="266388"/>
            <a:ext cx="11526592" cy="6134412"/>
          </a:xfrm>
        </p:spPr>
      </p:pic>
      <p:sp>
        <p:nvSpPr>
          <p:cNvPr id="4" name="Date Placeholder 3">
            <a:extLst>
              <a:ext uri="{FF2B5EF4-FFF2-40B4-BE49-F238E27FC236}">
                <a16:creationId xmlns:a16="http://schemas.microsoft.com/office/drawing/2014/main" id="{C2B3A2E2-E03A-9A3B-4EF2-284F64C76348}"/>
              </a:ext>
            </a:extLst>
          </p:cNvPr>
          <p:cNvSpPr>
            <a:spLocks noGrp="1"/>
          </p:cNvSpPr>
          <p:nvPr>
            <p:ph type="dt" sz="half" idx="10"/>
          </p:nvPr>
        </p:nvSpPr>
        <p:spPr/>
        <p:txBody>
          <a:bodyPr/>
          <a:lstStyle/>
          <a:p>
            <a:pPr rtl="0"/>
            <a:fld id="{6AF379E8-AC6C-43B9-9222-BDF0AF9336F0}" type="datetime1">
              <a:rPr lang="en-US" smtClean="0"/>
              <a:t>6/20/2023</a:t>
            </a:fld>
            <a:endParaRPr lang="en-US"/>
          </a:p>
        </p:txBody>
      </p:sp>
    </p:spTree>
    <p:extLst>
      <p:ext uri="{BB962C8B-B14F-4D97-AF65-F5344CB8AC3E}">
        <p14:creationId xmlns:p14="http://schemas.microsoft.com/office/powerpoint/2010/main" val="39307965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ED21-2C14-290C-C57A-C6FA994E5FC6}"/>
              </a:ext>
            </a:extLst>
          </p:cNvPr>
          <p:cNvSpPr>
            <a:spLocks noGrp="1"/>
          </p:cNvSpPr>
          <p:nvPr>
            <p:ph type="title"/>
          </p:nvPr>
        </p:nvSpPr>
        <p:spPr>
          <a:xfrm>
            <a:off x="1066800" y="642594"/>
            <a:ext cx="10058400" cy="585705"/>
          </a:xfrm>
        </p:spPr>
        <p:txBody>
          <a:bodyPr>
            <a:normAutofit fontScale="90000"/>
          </a:bodyPr>
          <a:lstStyle/>
          <a:p>
            <a:pPr algn="ctr"/>
            <a:r>
              <a:rPr lang="en-GB" dirty="0"/>
              <a:t>Physical activity and Education Attainment </a:t>
            </a:r>
          </a:p>
        </p:txBody>
      </p:sp>
      <p:sp>
        <p:nvSpPr>
          <p:cNvPr id="3" name="Content Placeholder 2">
            <a:extLst>
              <a:ext uri="{FF2B5EF4-FFF2-40B4-BE49-F238E27FC236}">
                <a16:creationId xmlns:a16="http://schemas.microsoft.com/office/drawing/2014/main" id="{B2634812-97C9-DC55-A949-AEF0E43D7483}"/>
              </a:ext>
            </a:extLst>
          </p:cNvPr>
          <p:cNvSpPr>
            <a:spLocks noGrp="1"/>
          </p:cNvSpPr>
          <p:nvPr>
            <p:ph sz="half" idx="1"/>
          </p:nvPr>
        </p:nvSpPr>
        <p:spPr>
          <a:xfrm>
            <a:off x="395785" y="1433015"/>
            <a:ext cx="11409528" cy="4967785"/>
          </a:xfrm>
        </p:spPr>
        <p:txBody>
          <a:bodyPr>
            <a:normAutofit fontScale="92500" lnSpcReduction="20000"/>
          </a:bodyPr>
          <a:lstStyle/>
          <a:p>
            <a:pPr marL="0" indent="0">
              <a:buNone/>
            </a:pPr>
            <a:r>
              <a:rPr lang="en-GB" dirty="0"/>
              <a:t>Youth Sport Trust (2022) research examined the link between physical activity and education identified a direct correlation: </a:t>
            </a:r>
          </a:p>
          <a:p>
            <a:endParaRPr lang="en-GB" dirty="0"/>
          </a:p>
          <a:p>
            <a:pPr marL="0" indent="0">
              <a:buNone/>
            </a:pPr>
            <a:r>
              <a:rPr lang="en-GB" dirty="0"/>
              <a:t>1. Physically active children achieve higher levels of academic attainment than </a:t>
            </a:r>
          </a:p>
          <a:p>
            <a:pPr marL="0" indent="0">
              <a:buNone/>
            </a:pPr>
            <a:r>
              <a:rPr lang="en-GB" dirty="0"/>
              <a:t>their less physically active peers.</a:t>
            </a:r>
          </a:p>
          <a:p>
            <a:pPr marL="0" indent="0">
              <a:buNone/>
            </a:pPr>
            <a:r>
              <a:rPr lang="en-GB" dirty="0"/>
              <a:t>2. Physical activity means that children are better able to concentrate, which can </a:t>
            </a:r>
          </a:p>
          <a:p>
            <a:pPr marL="0" indent="0">
              <a:buNone/>
            </a:pPr>
            <a:r>
              <a:rPr lang="en-GB" dirty="0"/>
              <a:t>enhance learning.</a:t>
            </a:r>
          </a:p>
          <a:p>
            <a:pPr marL="0" indent="0">
              <a:buNone/>
            </a:pPr>
            <a:r>
              <a:rPr lang="en-GB" dirty="0"/>
              <a:t>3. Physical activity supports better health and wellbeing among young people, </a:t>
            </a:r>
          </a:p>
          <a:p>
            <a:pPr marL="0" indent="0">
              <a:buNone/>
            </a:pPr>
            <a:r>
              <a:rPr lang="en-GB" dirty="0"/>
              <a:t>which in turn means they are more likely to achieve better academically.</a:t>
            </a:r>
          </a:p>
          <a:p>
            <a:pPr marL="0" indent="0">
              <a:buNone/>
            </a:pPr>
            <a:r>
              <a:rPr lang="en-GB" dirty="0"/>
              <a:t>4. Physical activity can enhance the cognitive health of young people to support </a:t>
            </a:r>
          </a:p>
          <a:p>
            <a:pPr marL="0" indent="0">
              <a:buNone/>
            </a:pPr>
            <a:r>
              <a:rPr lang="en-GB" dirty="0"/>
              <a:t>effective learning.</a:t>
            </a:r>
          </a:p>
          <a:p>
            <a:pPr marL="0" indent="0">
              <a:buNone/>
            </a:pPr>
            <a:r>
              <a:rPr lang="en-GB" dirty="0"/>
              <a:t>5. Physical literacy can support school readiness.</a:t>
            </a:r>
          </a:p>
          <a:p>
            <a:pPr marL="0" indent="0">
              <a:buNone/>
            </a:pPr>
            <a:r>
              <a:rPr lang="en-GB" dirty="0"/>
              <a:t>6. Organised sports and after-school clubs are associated with higher levels of </a:t>
            </a:r>
          </a:p>
          <a:p>
            <a:pPr marL="0" indent="0">
              <a:buNone/>
            </a:pPr>
            <a:r>
              <a:rPr lang="en-GB" dirty="0"/>
              <a:t>attainment.</a:t>
            </a:r>
          </a:p>
        </p:txBody>
      </p:sp>
      <p:sp>
        <p:nvSpPr>
          <p:cNvPr id="5" name="Date Placeholder 4">
            <a:extLst>
              <a:ext uri="{FF2B5EF4-FFF2-40B4-BE49-F238E27FC236}">
                <a16:creationId xmlns:a16="http://schemas.microsoft.com/office/drawing/2014/main" id="{9974368D-C62D-9FDA-7B7F-93F0EF50BA88}"/>
              </a:ext>
            </a:extLst>
          </p:cNvPr>
          <p:cNvSpPr>
            <a:spLocks noGrp="1"/>
          </p:cNvSpPr>
          <p:nvPr>
            <p:ph type="dt" sz="half" idx="10"/>
          </p:nvPr>
        </p:nvSpPr>
        <p:spPr/>
        <p:txBody>
          <a:bodyPr/>
          <a:lstStyle/>
          <a:p>
            <a:pPr rtl="0"/>
            <a:fld id="{3064E64D-1B50-4EC0-83A1-DE58B45AB49E}" type="datetime1">
              <a:rPr lang="en-US" smtClean="0"/>
              <a:t>6/20/2023</a:t>
            </a:fld>
            <a:endParaRPr lang="en-US"/>
          </a:p>
        </p:txBody>
      </p:sp>
    </p:spTree>
    <p:extLst>
      <p:ext uri="{BB962C8B-B14F-4D97-AF65-F5344CB8AC3E}">
        <p14:creationId xmlns:p14="http://schemas.microsoft.com/office/powerpoint/2010/main" val="3265369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C656266-EC5B-0039-3F8E-C48945846D20}"/>
              </a:ext>
            </a:extLst>
          </p:cNvPr>
          <p:cNvPicPr>
            <a:picLocks noGrp="1" noChangeAspect="1"/>
          </p:cNvPicPr>
          <p:nvPr>
            <p:ph type="pic" idx="1"/>
          </p:nvPr>
        </p:nvPicPr>
        <p:blipFill>
          <a:blip r:embed="rId2"/>
          <a:stretch/>
        </p:blipFill>
        <p:spPr>
          <a:xfrm>
            <a:off x="231813" y="237744"/>
            <a:ext cx="7689773" cy="6382512"/>
          </a:xfrm>
          <a:prstGeom prst="rect">
            <a:avLst/>
          </a:prstGeom>
          <a:noFill/>
        </p:spPr>
      </p:pic>
      <p:sp>
        <p:nvSpPr>
          <p:cNvPr id="5" name="Date Placeholder 4">
            <a:extLst>
              <a:ext uri="{FF2B5EF4-FFF2-40B4-BE49-F238E27FC236}">
                <a16:creationId xmlns:a16="http://schemas.microsoft.com/office/drawing/2014/main" id="{89556F87-D290-CA34-2494-ACA1EFF2E67E}"/>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3064E64D-1B50-4EC0-83A1-DE58B45AB49E}" type="datetime1">
              <a:rPr lang="en-US" smtClean="0"/>
              <a:pPr rtl="0">
                <a:spcAft>
                  <a:spcPts val="600"/>
                </a:spcAft>
              </a:pPr>
              <a:t>6/20/2023</a:t>
            </a:fld>
            <a:endParaRPr lang="en-US"/>
          </a:p>
        </p:txBody>
      </p:sp>
      <p:sp>
        <p:nvSpPr>
          <p:cNvPr id="2" name="Title 1">
            <a:extLst>
              <a:ext uri="{FF2B5EF4-FFF2-40B4-BE49-F238E27FC236}">
                <a16:creationId xmlns:a16="http://schemas.microsoft.com/office/drawing/2014/main" id="{E3061FD7-3AEF-3B61-C325-0A8499F8AD0D}"/>
              </a:ext>
            </a:extLst>
          </p:cNvPr>
          <p:cNvSpPr>
            <a:spLocks noGrp="1"/>
          </p:cNvSpPr>
          <p:nvPr>
            <p:ph type="title"/>
          </p:nvPr>
        </p:nvSpPr>
        <p:spPr>
          <a:xfrm>
            <a:off x="8477250" y="603504"/>
            <a:ext cx="3144774" cy="1645920"/>
          </a:xfrm>
        </p:spPr>
        <p:txBody>
          <a:bodyPr anchor="b">
            <a:normAutofit/>
          </a:bodyPr>
          <a:lstStyle/>
          <a:p>
            <a:pPr>
              <a:lnSpc>
                <a:spcPct val="90000"/>
              </a:lnSpc>
            </a:pPr>
            <a:r>
              <a:rPr lang="en-GB" sz="2700"/>
              <a:t>Can you develop you physical literacy? </a:t>
            </a:r>
          </a:p>
        </p:txBody>
      </p:sp>
      <p:sp>
        <p:nvSpPr>
          <p:cNvPr id="3" name="Content Placeholder 2">
            <a:extLst>
              <a:ext uri="{FF2B5EF4-FFF2-40B4-BE49-F238E27FC236}">
                <a16:creationId xmlns:a16="http://schemas.microsoft.com/office/drawing/2014/main" id="{B1FD1D48-DD49-5CF0-99F6-8DA4FEAEBF57}"/>
              </a:ext>
            </a:extLst>
          </p:cNvPr>
          <p:cNvSpPr>
            <a:spLocks noGrp="1"/>
          </p:cNvSpPr>
          <p:nvPr>
            <p:ph type="body" sz="half" idx="2"/>
          </p:nvPr>
        </p:nvSpPr>
        <p:spPr>
          <a:xfrm>
            <a:off x="8477250" y="2386583"/>
            <a:ext cx="3144774" cy="4117247"/>
          </a:xfrm>
        </p:spPr>
        <p:txBody>
          <a:bodyPr>
            <a:normAutofit/>
          </a:bodyPr>
          <a:lstStyle/>
          <a:p>
            <a:r>
              <a:rPr lang="en-GB" dirty="0"/>
              <a:t>Reflection: </a:t>
            </a:r>
          </a:p>
          <a:p>
            <a:r>
              <a:rPr lang="en-GB" dirty="0"/>
              <a:t>Can you identify areas of physical literacy that can improve your own wellbeing? </a:t>
            </a:r>
          </a:p>
          <a:p>
            <a:r>
              <a:rPr lang="en-GB" dirty="0"/>
              <a:t>What benefits are there from being physical literate? </a:t>
            </a:r>
          </a:p>
          <a:p>
            <a:r>
              <a:rPr lang="en-GB" dirty="0"/>
              <a:t>Can we incorporate this within our classes? If so, how? </a:t>
            </a:r>
          </a:p>
        </p:txBody>
      </p:sp>
    </p:spTree>
    <p:extLst>
      <p:ext uri="{BB962C8B-B14F-4D97-AF65-F5344CB8AC3E}">
        <p14:creationId xmlns:p14="http://schemas.microsoft.com/office/powerpoint/2010/main" val="18657264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6AD886-AE50-B289-382F-881470516EC7}"/>
              </a:ext>
            </a:extLst>
          </p:cNvPr>
          <p:cNvPicPr>
            <a:picLocks noChangeAspect="1"/>
          </p:cNvPicPr>
          <p:nvPr/>
        </p:nvPicPr>
        <p:blipFill>
          <a:blip r:embed="rId2"/>
          <a:stretch>
            <a:fillRect/>
          </a:stretch>
        </p:blipFill>
        <p:spPr>
          <a:xfrm>
            <a:off x="228599" y="2168747"/>
            <a:ext cx="7696201" cy="2520505"/>
          </a:xfrm>
          <a:prstGeom prst="rect">
            <a:avLst/>
          </a:prstGeom>
          <a:noFill/>
          <a:ln>
            <a:noFill/>
          </a:ln>
        </p:spPr>
      </p:pic>
      <p:sp>
        <p:nvSpPr>
          <p:cNvPr id="3" name="Date Placeholder 2">
            <a:extLst>
              <a:ext uri="{FF2B5EF4-FFF2-40B4-BE49-F238E27FC236}">
                <a16:creationId xmlns:a16="http://schemas.microsoft.com/office/drawing/2014/main" id="{801A70CF-8F1F-76CF-E5E0-0AB008E38521}"/>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BFA2D3EE-FBE6-4434-A13B-BD4C1C612D44}" type="datetime1">
              <a:rPr lang="en-US" smtClean="0"/>
              <a:pPr rtl="0">
                <a:spcAft>
                  <a:spcPts val="600"/>
                </a:spcAft>
              </a:pPr>
              <a:t>6/20/2023</a:t>
            </a:fld>
            <a:endParaRPr lang="en-US"/>
          </a:p>
        </p:txBody>
      </p:sp>
      <p:sp>
        <p:nvSpPr>
          <p:cNvPr id="10" name="Title 1">
            <a:extLst>
              <a:ext uri="{FF2B5EF4-FFF2-40B4-BE49-F238E27FC236}">
                <a16:creationId xmlns:a16="http://schemas.microsoft.com/office/drawing/2014/main" id="{FBF97337-AB2C-CF7D-97EF-799E4957EE6F}"/>
              </a:ext>
            </a:extLst>
          </p:cNvPr>
          <p:cNvSpPr>
            <a:spLocks noGrp="1"/>
          </p:cNvSpPr>
          <p:nvPr>
            <p:ph type="title"/>
          </p:nvPr>
        </p:nvSpPr>
        <p:spPr>
          <a:xfrm>
            <a:off x="8477250" y="450761"/>
            <a:ext cx="3144774" cy="600928"/>
          </a:xfrm>
        </p:spPr>
        <p:txBody>
          <a:bodyPr anchor="b">
            <a:normAutofit/>
          </a:bodyPr>
          <a:lstStyle/>
          <a:p>
            <a:pPr algn="ctr"/>
            <a:r>
              <a:rPr lang="en-US" dirty="0"/>
              <a:t>Summary </a:t>
            </a:r>
          </a:p>
        </p:txBody>
      </p:sp>
      <p:sp>
        <p:nvSpPr>
          <p:cNvPr id="12" name="Content Placeholder 2">
            <a:extLst>
              <a:ext uri="{FF2B5EF4-FFF2-40B4-BE49-F238E27FC236}">
                <a16:creationId xmlns:a16="http://schemas.microsoft.com/office/drawing/2014/main" id="{7463F27A-01BB-EBF9-0A0E-BA905DF5141A}"/>
              </a:ext>
            </a:extLst>
          </p:cNvPr>
          <p:cNvSpPr>
            <a:spLocks noGrp="1"/>
          </p:cNvSpPr>
          <p:nvPr>
            <p:ph type="body" sz="half" idx="2"/>
          </p:nvPr>
        </p:nvSpPr>
        <p:spPr>
          <a:xfrm>
            <a:off x="8293993" y="1365161"/>
            <a:ext cx="3515933" cy="5035639"/>
          </a:xfrm>
        </p:spPr>
        <p:txBody>
          <a:bodyPr>
            <a:normAutofit/>
          </a:bodyPr>
          <a:lstStyle/>
          <a:p>
            <a:pPr>
              <a:lnSpc>
                <a:spcPct val="100000"/>
              </a:lnSpc>
            </a:pPr>
            <a:r>
              <a:rPr lang="en-US" sz="2000" dirty="0"/>
              <a:t>Physical literacy provides individuals tools to be active and healthy </a:t>
            </a:r>
          </a:p>
          <a:p>
            <a:pPr>
              <a:lnSpc>
                <a:spcPct val="100000"/>
              </a:lnSpc>
            </a:pPr>
            <a:r>
              <a:rPr lang="en-US" sz="2000" dirty="0"/>
              <a:t>Physical activity has been linked to positive wellbeing and education attainment </a:t>
            </a:r>
          </a:p>
          <a:p>
            <a:pPr>
              <a:lnSpc>
                <a:spcPct val="100000"/>
              </a:lnSpc>
            </a:pPr>
            <a:r>
              <a:rPr lang="en-US" sz="2000" dirty="0"/>
              <a:t>Students are more susceptible to developing poor wellbeing; thus the development of ill-mental health</a:t>
            </a:r>
          </a:p>
          <a:p>
            <a:pPr>
              <a:lnSpc>
                <a:spcPct val="100000"/>
              </a:lnSpc>
            </a:pPr>
            <a:r>
              <a:rPr lang="en-US" sz="2000" dirty="0"/>
              <a:t>Future generations act provides a framework to improve population health  </a:t>
            </a:r>
          </a:p>
          <a:p>
            <a:pPr>
              <a:lnSpc>
                <a:spcPct val="100000"/>
              </a:lnSpc>
            </a:pPr>
            <a:endParaRPr lang="en-US" sz="1500" dirty="0"/>
          </a:p>
          <a:p>
            <a:pPr>
              <a:lnSpc>
                <a:spcPct val="100000"/>
              </a:lnSpc>
            </a:pPr>
            <a:endParaRPr lang="en-US" sz="1500" dirty="0"/>
          </a:p>
        </p:txBody>
      </p:sp>
    </p:spTree>
    <p:extLst>
      <p:ext uri="{BB962C8B-B14F-4D97-AF65-F5344CB8AC3E}">
        <p14:creationId xmlns:p14="http://schemas.microsoft.com/office/powerpoint/2010/main" val="3731355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F0D1-A1AA-5DB9-C58E-851EF9D22B21}"/>
              </a:ext>
            </a:extLst>
          </p:cNvPr>
          <p:cNvSpPr>
            <a:spLocks noGrp="1"/>
          </p:cNvSpPr>
          <p:nvPr>
            <p:ph type="title"/>
          </p:nvPr>
        </p:nvSpPr>
        <p:spPr>
          <a:xfrm>
            <a:off x="1066800" y="642594"/>
            <a:ext cx="10058400" cy="439231"/>
          </a:xfrm>
        </p:spPr>
        <p:txBody>
          <a:bodyPr>
            <a:normAutofit fontScale="90000"/>
          </a:bodyPr>
          <a:lstStyle/>
          <a:p>
            <a:pPr algn="ctr"/>
            <a:r>
              <a:rPr lang="en-GB" dirty="0"/>
              <a:t>Reference List </a:t>
            </a:r>
          </a:p>
        </p:txBody>
      </p:sp>
      <p:sp>
        <p:nvSpPr>
          <p:cNvPr id="3" name="Content Placeholder 2">
            <a:extLst>
              <a:ext uri="{FF2B5EF4-FFF2-40B4-BE49-F238E27FC236}">
                <a16:creationId xmlns:a16="http://schemas.microsoft.com/office/drawing/2014/main" id="{2F014F97-8D5D-7813-0709-5CA6DCA7F2B3}"/>
              </a:ext>
            </a:extLst>
          </p:cNvPr>
          <p:cNvSpPr>
            <a:spLocks noGrp="1"/>
          </p:cNvSpPr>
          <p:nvPr>
            <p:ph idx="1"/>
          </p:nvPr>
        </p:nvSpPr>
        <p:spPr>
          <a:xfrm>
            <a:off x="450761" y="1081825"/>
            <a:ext cx="10674439" cy="5434885"/>
          </a:xfrm>
        </p:spPr>
        <p:txBody>
          <a:bodyPr>
            <a:normAutofit/>
          </a:bodyPr>
          <a:lstStyle/>
          <a:p>
            <a:pPr marL="0" indent="0">
              <a:buNone/>
            </a:pPr>
            <a:r>
              <a:rPr lang="en-GB" sz="1050" dirty="0"/>
              <a:t>  Whitehead. (2019). Physical literacy across the world (Whitehead, Ed.). Routledge, Taylor &amp; Francis Group.</a:t>
            </a:r>
          </a:p>
          <a:p>
            <a:pPr marL="0" indent="0">
              <a:buNone/>
            </a:pPr>
            <a:r>
              <a:rPr lang="en-GB" sz="1050" dirty="0"/>
              <a:t>Margaret Whitehead (2010) Physical Literacy : Throughout the </a:t>
            </a:r>
            <a:r>
              <a:rPr lang="en-GB" sz="1050" dirty="0" err="1"/>
              <a:t>Lifecourse</a:t>
            </a:r>
            <a:r>
              <a:rPr lang="en-GB" sz="1050" dirty="0"/>
              <a:t>. New York: Routledge. </a:t>
            </a:r>
          </a:p>
          <a:p>
            <a:pPr marL="0" indent="0">
              <a:buNone/>
            </a:pPr>
            <a:r>
              <a:rPr lang="en-GB" sz="1050" dirty="0"/>
              <a:t>Department of Health (2013) Health and Wellbeing. [Online] Available at:  </a:t>
            </a:r>
            <a:r>
              <a:rPr lang="en-GB" sz="1050" dirty="0">
                <a:hlinkClick r:id="rId3"/>
              </a:rPr>
              <a:t>https://www.gov.uk/government/publications/wellbeing-and-health</a:t>
            </a:r>
            <a:r>
              <a:rPr lang="en-GB" sz="1050" dirty="0"/>
              <a:t> (accessed: 15</a:t>
            </a:r>
            <a:r>
              <a:rPr lang="en-GB" sz="1050" baseline="30000" dirty="0"/>
              <a:t>th</a:t>
            </a:r>
            <a:r>
              <a:rPr lang="en-GB" sz="1050" dirty="0"/>
              <a:t> June 2023)</a:t>
            </a:r>
          </a:p>
          <a:p>
            <a:pPr marL="0" indent="0">
              <a:buNone/>
            </a:pPr>
            <a:r>
              <a:rPr lang="en-GB" sz="1050" dirty="0"/>
              <a:t>Di </a:t>
            </a:r>
            <a:r>
              <a:rPr lang="en-GB" sz="1050" dirty="0" err="1"/>
              <a:t>Favbio</a:t>
            </a:r>
            <a:r>
              <a:rPr lang="en-GB" sz="1050" dirty="0"/>
              <a:t>, A. and </a:t>
            </a:r>
            <a:r>
              <a:rPr lang="en-GB" sz="1050" dirty="0" err="1"/>
              <a:t>Palazzeschi</a:t>
            </a:r>
            <a:r>
              <a:rPr lang="en-GB" sz="1050" dirty="0"/>
              <a:t>, L. (2015) ‘Hedonic and </a:t>
            </a:r>
            <a:r>
              <a:rPr lang="en-GB" sz="1050" dirty="0" err="1"/>
              <a:t>eudaimonic</a:t>
            </a:r>
            <a:r>
              <a:rPr lang="en-GB" sz="1050" dirty="0"/>
              <a:t> well-being: The role of resilience beyond fluid intelligence and personality traits’. </a:t>
            </a:r>
            <a:r>
              <a:rPr lang="en-GB" sz="1050" i="1" dirty="0"/>
              <a:t>Frontiers in Psychology</a:t>
            </a:r>
            <a:r>
              <a:rPr lang="en-GB" sz="1050" dirty="0"/>
              <a:t>. 6(1367): p. 1-7. </a:t>
            </a:r>
          </a:p>
          <a:p>
            <a:pPr marL="0" indent="0">
              <a:buNone/>
            </a:pPr>
            <a:r>
              <a:rPr lang="en-GB" sz="1050" dirty="0"/>
              <a:t>World Health Organization (2022)  Physical Activity. [Online] Available at: </a:t>
            </a:r>
            <a:r>
              <a:rPr lang="en-GB" sz="1050" dirty="0">
                <a:hlinkClick r:id="rId4"/>
              </a:rPr>
              <a:t>https://www.who.int/news-room/fact-sheets/detail/physical-activity</a:t>
            </a:r>
            <a:r>
              <a:rPr lang="en-GB" sz="1050" dirty="0"/>
              <a:t>. (Accessed at: 15</a:t>
            </a:r>
            <a:r>
              <a:rPr lang="en-GB" sz="1050" baseline="30000" dirty="0"/>
              <a:t>th</a:t>
            </a:r>
            <a:r>
              <a:rPr lang="en-GB" sz="1050" dirty="0"/>
              <a:t> June 2023).</a:t>
            </a:r>
          </a:p>
          <a:p>
            <a:pPr marL="0" indent="0">
              <a:buNone/>
            </a:pPr>
            <a:r>
              <a:rPr lang="en-GB" sz="1050" dirty="0"/>
              <a:t> WHO (1986) Ottawa Charter for Health Promotion. First International Conference on Health Promotion. </a:t>
            </a:r>
          </a:p>
          <a:p>
            <a:pPr marL="0" indent="0">
              <a:buNone/>
            </a:pPr>
            <a:r>
              <a:rPr lang="en-GB" sz="1050" dirty="0" err="1"/>
              <a:t>Mccluskey</a:t>
            </a:r>
            <a:r>
              <a:rPr lang="en-GB" sz="1050" dirty="0"/>
              <a:t>, M, Bridges, J, Gilson, N, </a:t>
            </a:r>
            <a:r>
              <a:rPr lang="en-GB" sz="1050" dirty="0" err="1"/>
              <a:t>Buurke</a:t>
            </a:r>
            <a:r>
              <a:rPr lang="en-GB" sz="1050" dirty="0"/>
              <a:t>, J (2019) Evaluating the Associations between Physical </a:t>
            </a:r>
          </a:p>
          <a:p>
            <a:pPr marL="0" indent="0">
              <a:buNone/>
            </a:pPr>
            <a:r>
              <a:rPr lang="en-GB" sz="1050" dirty="0"/>
              <a:t>Activity, Weight Gain and Academic Attainment in Primary School Children, Journal of Physical Activity </a:t>
            </a:r>
          </a:p>
          <a:p>
            <a:pPr marL="0" indent="0">
              <a:buNone/>
            </a:pPr>
            <a:r>
              <a:rPr lang="en-GB" sz="1050" dirty="0"/>
              <a:t>Research, p 90-96</a:t>
            </a:r>
          </a:p>
          <a:p>
            <a:pPr marL="0" indent="0">
              <a:buNone/>
            </a:pPr>
            <a:r>
              <a:rPr lang="en-GB" sz="1050" dirty="0"/>
              <a:t>Graham, G., Holt, S., &amp; Park, M. (2013). Children moving. A reflective approach to teaching physical </a:t>
            </a:r>
            <a:r>
              <a:rPr lang="en-GB" sz="1050" dirty="0" err="1"/>
              <a:t>education.New</a:t>
            </a:r>
            <a:r>
              <a:rPr lang="en-GB" sz="1050" dirty="0"/>
              <a:t> York, USA: McGraw Hill Companies</a:t>
            </a:r>
          </a:p>
          <a:p>
            <a:pPr marL="0" indent="0">
              <a:buNone/>
            </a:pPr>
            <a:r>
              <a:rPr lang="en-GB" sz="1050" dirty="0"/>
              <a:t>Welsh Government (2020) National Survey for Wales 2019-20: Adult lifestyle. [Online] Available at: https://www.gov.wales/sites/default/files/statistics-and-research/2020-07/adult-lifestyle-national-survey-wales-april-2019-march-2020-390.pdf (Accessed at: 17th June 2023). </a:t>
            </a:r>
          </a:p>
          <a:p>
            <a:pPr marL="0" indent="0">
              <a:buNone/>
            </a:pPr>
            <a:r>
              <a:rPr lang="en-GB" sz="1050"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15th June 2023). </a:t>
            </a:r>
          </a:p>
          <a:p>
            <a:pPr marL="0" indent="0">
              <a:buNone/>
            </a:pPr>
            <a:r>
              <a:rPr lang="en-GB" sz="1100" dirty="0"/>
              <a:t>Lewis, J. and Bolton, P. (2023) Student mental health in England: Statistics, policy, and </a:t>
            </a:r>
            <a:r>
              <a:rPr lang="en-GB" sz="1100" dirty="0" err="1"/>
              <a:t>guidancee</a:t>
            </a:r>
            <a:r>
              <a:rPr lang="en-GB" sz="1100" dirty="0"/>
              <a:t>. London: House of Commons Library.  https://researchbriefings.files.parliament.uk/documents/CBP-8593/CBP-8593.pdf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296351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{64C8E22B-D239-403E-A7A0-AF5052957262}tf78438558_win32</Template>
  <TotalTime>0</TotalTime>
  <Words>2193</Words>
  <Application>Microsoft Office PowerPoint</Application>
  <PresentationFormat>Widescreen</PresentationFormat>
  <Paragraphs>233</Paragraphs>
  <Slides>40</Slides>
  <Notes>16</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Century Gothic</vt:lpstr>
      <vt:lpstr>Garamond</vt:lpstr>
      <vt:lpstr>SavonVTI</vt:lpstr>
      <vt:lpstr>Physical Literacy </vt:lpstr>
      <vt:lpstr>Lesson Aim and Objectives </vt:lpstr>
      <vt:lpstr>Health </vt:lpstr>
      <vt:lpstr>Determinants of Health </vt:lpstr>
      <vt:lpstr>PowerPoint Presentation</vt:lpstr>
      <vt:lpstr>What is Wellbeing? </vt:lpstr>
      <vt:lpstr>PowerPoint Presentation</vt:lpstr>
      <vt:lpstr>PowerPoint Presentation</vt:lpstr>
      <vt:lpstr>Spot the Difference </vt:lpstr>
      <vt:lpstr>Learner wellbeing</vt:lpstr>
      <vt:lpstr>PowerPoint Presentation</vt:lpstr>
      <vt:lpstr>PowerPoint Presentation</vt:lpstr>
      <vt:lpstr>Wellbeing Measurement</vt:lpstr>
      <vt:lpstr>PowerPoint Presentation</vt:lpstr>
      <vt:lpstr>PowerPoint Presentation</vt:lpstr>
      <vt:lpstr>Activity</vt:lpstr>
      <vt:lpstr>PowerPoint Presentation</vt:lpstr>
      <vt:lpstr>PowerPoint Presentation</vt:lpstr>
      <vt:lpstr>Exercise engagement </vt:lpstr>
      <vt:lpstr>Wellbeing Future Generations Act (2015) </vt:lpstr>
      <vt:lpstr>PowerPoint Presentation</vt:lpstr>
      <vt:lpstr>A Healthier Wales </vt:lpstr>
      <vt:lpstr>Physical Literacy </vt:lpstr>
      <vt:lpstr>PowerPoint Presentation</vt:lpstr>
      <vt:lpstr>Philosophical Concepts of Physical Literacy </vt:lpstr>
      <vt:lpstr>PowerPoint Presentation</vt:lpstr>
      <vt:lpstr>Physical Literacy and Wellbeing </vt:lpstr>
      <vt:lpstr>Model of Physical Literacy </vt:lpstr>
      <vt:lpstr>Physical Literacy Model </vt:lpstr>
      <vt:lpstr>PowerPoint Presentation</vt:lpstr>
      <vt:lpstr>Physical Education</vt:lpstr>
      <vt:lpstr>Strengths of Physical Literacy </vt:lpstr>
      <vt:lpstr>Reflection</vt:lpstr>
      <vt:lpstr>National Curriculum for Wales</vt:lpstr>
      <vt:lpstr>PowerPoint Presentation</vt:lpstr>
      <vt:lpstr>PowerPoint Presentation</vt:lpstr>
      <vt:lpstr>Physical activity and Education Attainment </vt:lpstr>
      <vt:lpstr>Can you develop you physical literacy? </vt:lpstr>
      <vt:lpstr>Summary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Literacy</dc:title>
  <dc:creator>Jonathan Wyatt</dc:creator>
  <cp:lastModifiedBy>Jonathan Wyatt</cp:lastModifiedBy>
  <cp:revision>2</cp:revision>
  <dcterms:created xsi:type="dcterms:W3CDTF">2023-06-14T21:14:21Z</dcterms:created>
  <dcterms:modified xsi:type="dcterms:W3CDTF">2023-06-20T08:32:43Z</dcterms:modified>
</cp:coreProperties>
</file>