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8"/>
  </p:notesMasterIdLst>
  <p:handoutMasterIdLst>
    <p:handoutMasterId r:id="rId9"/>
  </p:handoutMasterIdLst>
  <p:sldIdLst>
    <p:sldId id="256" r:id="rId6"/>
    <p:sldId id="261" r:id="rId7"/>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717" autoAdjust="0"/>
    <p:restoredTop sz="94668" autoAdjust="0"/>
  </p:normalViewPr>
  <p:slideViewPr>
    <p:cSldViewPr snapToGrid="0" snapToObjects="1" showGuides="1">
      <p:cViewPr varScale="1">
        <p:scale>
          <a:sx n="13" d="100"/>
          <a:sy n="13" d="100"/>
        </p:scale>
        <p:origin x="1944" y="156"/>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7/30/2026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7/30/2026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34887367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30/07/2026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30/07/2026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30/07/2026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30/07/2026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30/07/2026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30/07/2026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30/07/2026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30/07/2026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30/07/2026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30/07/2026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30/07/2026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30/07/2026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11935326"/>
            <a:ext cx="40987579" cy="4957011"/>
          </a:xfrm>
        </p:spPr>
        <p:txBody>
          <a:bodyPr>
            <a:normAutofit fontScale="90000"/>
          </a:bodyPr>
          <a:lstStyle/>
          <a:p>
            <a:pPr algn="l"/>
            <a:br>
              <a:rPr lang="en-GB" sz="3200" b="1" dirty="0">
                <a:effectLst/>
                <a:ea typeface="Aptos" panose="020B0004020202020204" pitchFamily="34" charset="0"/>
              </a:rPr>
            </a:br>
            <a:br>
              <a:rPr lang="en-GB" sz="3200" dirty="0"/>
            </a:br>
            <a:r>
              <a:rPr lang="en-GB" sz="8000" dirty="0">
                <a:latin typeface="Arial" panose="020B0604020202020204" pitchFamily="34" charset="0"/>
                <a:cs typeface="Arial" panose="020B0604020202020204" pitchFamily="34" charset="0"/>
              </a:rPr>
              <a:t>Student name: Christiana Addo Fynn</a:t>
            </a:r>
            <a:br>
              <a:rPr lang="en-GB" sz="8000" dirty="0">
                <a:latin typeface="Arial" panose="020B0604020202020204" pitchFamily="34" charset="0"/>
                <a:cs typeface="Arial" panose="020B0604020202020204" pitchFamily="34" charset="0"/>
              </a:rPr>
            </a:br>
            <a:r>
              <a:rPr lang="en-GB" sz="8000" dirty="0">
                <a:latin typeface="Arial" panose="020B0604020202020204" pitchFamily="34" charset="0"/>
                <a:cs typeface="Arial" panose="020B0604020202020204" pitchFamily="34" charset="0"/>
              </a:rPr>
              <a:t>Student number: 2336424</a:t>
            </a:r>
            <a:br>
              <a:rPr lang="en-GB" sz="8000" dirty="0">
                <a:latin typeface="Arial" panose="020B0604020202020204" pitchFamily="34" charset="0"/>
                <a:cs typeface="Arial" panose="020B0604020202020204" pitchFamily="34" charset="0"/>
              </a:rPr>
            </a:br>
            <a:r>
              <a:rPr lang="en-GB" sz="8000" dirty="0">
                <a:latin typeface="Arial" panose="020B0604020202020204" pitchFamily="34" charset="0"/>
                <a:cs typeface="Arial" panose="020B0604020202020204" pitchFamily="34" charset="0"/>
              </a:rPr>
              <a:t>Module Number: BMHP6029</a:t>
            </a:r>
            <a:br>
              <a:rPr lang="en-GB" sz="8000" dirty="0">
                <a:latin typeface="Arial" panose="020B0604020202020204" pitchFamily="34" charset="0"/>
                <a:cs typeface="Arial" panose="020B0604020202020204" pitchFamily="34" charset="0"/>
              </a:rPr>
            </a:br>
            <a:r>
              <a:rPr lang="en-GB" sz="8000" dirty="0">
                <a:latin typeface="Arial" panose="020B0604020202020204" pitchFamily="34" charset="0"/>
                <a:cs typeface="Arial" panose="020B0604020202020204" pitchFamily="34" charset="0"/>
              </a:rPr>
              <a:t>Tutor Name:   Bianca Sanfilippo</a:t>
            </a:r>
            <a:br>
              <a:rPr lang="en-GB" sz="5400" dirty="0"/>
            </a:b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The following statement certifies that artificial intelligence has not been used for any research done for this assignment or preparation of this assignment. In addition to that, I hereby confirm that no AI material is being submitted by me as my work. Furthermore, I can submit the copies of my draft materials that I have used in the preparation of this assignment.</a:t>
            </a: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88043" y="5597421"/>
            <a:ext cx="10056813" cy="24689814"/>
          </a:xfrm>
        </p:spPr>
        <p:txBody>
          <a:bodyPr/>
          <a:lstStyle/>
          <a:p>
            <a:pPr algn="just"/>
            <a:r>
              <a:rPr lang="en-GB" sz="4000" kern="100" dirty="0">
                <a:latin typeface="Aptos" panose="020B0004020202020204" pitchFamily="34" charset="0"/>
                <a:ea typeface="Aptos" panose="020B0004020202020204" pitchFamily="34" charset="0"/>
              </a:rPr>
              <a:t>Autism Spectrum Disorder is characterized by difficulties with social interaction and communication which persist despite various contexts, along with repetitive </a:t>
            </a:r>
            <a:r>
              <a:rPr lang="en-GB" sz="4000" kern="100" dirty="0" err="1">
                <a:latin typeface="Aptos" panose="020B0004020202020204" pitchFamily="34" charset="0"/>
                <a:ea typeface="Aptos" panose="020B0004020202020204" pitchFamily="34" charset="0"/>
              </a:rPr>
              <a:t>behavior</a:t>
            </a:r>
            <a:r>
              <a:rPr lang="en-GB" sz="4000" kern="100" dirty="0">
                <a:latin typeface="Aptos" panose="020B0004020202020204" pitchFamily="34" charset="0"/>
                <a:ea typeface="Aptos" panose="020B0004020202020204" pitchFamily="34" charset="0"/>
              </a:rPr>
              <a:t> (World Health Organization, 2022). This is a spectrum which develops over time and usually begins in early childhood, causing significant impairments in everyday life.</a:t>
            </a:r>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923322"/>
          </a:xfrm>
        </p:spPr>
        <p:txBody>
          <a:bodyPr/>
          <a:lstStyle/>
          <a:p>
            <a:r>
              <a:rPr lang="en-GB" sz="4800" dirty="0">
                <a:latin typeface="Aptos" panose="020B0004020202020204" pitchFamily="34" charset="0"/>
              </a:rPr>
              <a:t>Introduction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477827" y="11159459"/>
            <a:ext cx="10038660" cy="923322"/>
          </a:xfrm>
        </p:spPr>
        <p:txBody>
          <a:bodyPr/>
          <a:lstStyle/>
          <a:p>
            <a:r>
              <a:rPr lang="en-GB" sz="4800" dirty="0">
                <a:latin typeface="Aptos" panose="020B0004020202020204" pitchFamily="34" charset="0"/>
              </a:rPr>
              <a:t>Causes, Symptoms, Diagnosis</a:t>
            </a:r>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488046" y="6105808"/>
            <a:ext cx="10048874" cy="24689814"/>
          </a:xfrm>
        </p:spPr>
        <p:txBody>
          <a:bodyPr/>
          <a:lstStyle/>
          <a:p>
            <a:r>
              <a:rPr lang="en-GB" sz="4800" b="1" kern="100" dirty="0">
                <a:latin typeface="Aptos" panose="020B0004020202020204" pitchFamily="34" charset="0"/>
                <a:ea typeface="Aptos" panose="020B0004020202020204" pitchFamily="34" charset="0"/>
              </a:rPr>
              <a:t>Historical Perspective:</a:t>
            </a:r>
          </a:p>
          <a:p>
            <a:pPr marL="685800" indent="-685800" algn="just">
              <a:buFont typeface="Arial" panose="020B0604020202020204" pitchFamily="34" charset="0"/>
              <a:buChar char="•"/>
            </a:pPr>
            <a:r>
              <a:rPr lang="en-GB" sz="4800" b="1" kern="100" dirty="0">
                <a:latin typeface="Aptos" panose="020B0004020202020204" pitchFamily="34" charset="0"/>
                <a:ea typeface="Aptos" panose="020B0004020202020204" pitchFamily="34" charset="0"/>
              </a:rPr>
              <a:t>1940s to 1960s</a:t>
            </a:r>
            <a:r>
              <a:rPr lang="en-GB" sz="4800" kern="100" dirty="0">
                <a:latin typeface="Aptos" panose="020B0004020202020204" pitchFamily="34" charset="0"/>
                <a:ea typeface="Aptos" panose="020B0004020202020204" pitchFamily="34" charset="0"/>
              </a:rPr>
              <a:t>: Kanner and Asperger characterized autism as an illness similar to childhood schizophrenia (Kanner, 1943).</a:t>
            </a:r>
          </a:p>
          <a:p>
            <a:pPr marL="685800" indent="-685800" algn="just">
              <a:buFont typeface="Arial" panose="020B0604020202020204" pitchFamily="34" charset="0"/>
              <a:buChar char="•"/>
            </a:pPr>
            <a:r>
              <a:rPr lang="en-GB" sz="4800" b="1" kern="100" dirty="0">
                <a:latin typeface="Aptos" panose="020B0004020202020204" pitchFamily="34" charset="0"/>
                <a:ea typeface="Aptos" panose="020B0004020202020204" pitchFamily="34" charset="0"/>
              </a:rPr>
              <a:t>Refrigerator Mother Hypothesis: </a:t>
            </a:r>
            <a:r>
              <a:rPr lang="en-GB" sz="4800" kern="100" dirty="0">
                <a:latin typeface="Aptos" panose="020B0004020202020204" pitchFamily="34" charset="0"/>
                <a:ea typeface="Aptos" panose="020B0004020202020204" pitchFamily="34" charset="0"/>
              </a:rPr>
              <a:t>Cold emotional atmosphere at home was considered responsible for autism by Bettelheim (1967).</a:t>
            </a:r>
          </a:p>
          <a:p>
            <a:pPr marL="685800" indent="-685800" algn="just">
              <a:buFont typeface="Arial" panose="020B0604020202020204" pitchFamily="34" charset="0"/>
              <a:buChar char="•"/>
            </a:pPr>
            <a:r>
              <a:rPr lang="en-GB" sz="4800" b="1" kern="100" dirty="0">
                <a:latin typeface="Aptos" panose="020B0004020202020204" pitchFamily="34" charset="0"/>
                <a:ea typeface="Aptos" panose="020B0004020202020204" pitchFamily="34" charset="0"/>
              </a:rPr>
              <a:t>1960s to 1970s</a:t>
            </a:r>
            <a:r>
              <a:rPr lang="en-GB" sz="4800" kern="100" dirty="0">
                <a:latin typeface="Aptos" panose="020B0004020202020204" pitchFamily="34" charset="0"/>
                <a:ea typeface="Aptos" panose="020B0004020202020204" pitchFamily="34" charset="0"/>
              </a:rPr>
              <a:t>: Segregation and institutionalization prevalent; large number of autistics found in extended care </a:t>
            </a:r>
            <a:r>
              <a:rPr lang="en-GB" sz="4800" kern="100" dirty="0" err="1">
                <a:latin typeface="Aptos" panose="020B0004020202020204" pitchFamily="34" charset="0"/>
                <a:ea typeface="Aptos" panose="020B0004020202020204" pitchFamily="34" charset="0"/>
              </a:rPr>
              <a:t>centers</a:t>
            </a:r>
            <a:r>
              <a:rPr lang="en-GB" sz="4800" kern="100" dirty="0">
                <a:latin typeface="Aptos" panose="020B0004020202020204" pitchFamily="34" charset="0"/>
                <a:ea typeface="Aptos" panose="020B0004020202020204" pitchFamily="34" charset="0"/>
              </a:rPr>
              <a:t> (Wing, 1996).</a:t>
            </a:r>
          </a:p>
          <a:p>
            <a:r>
              <a:rPr lang="en-GB" sz="4800" b="1" kern="100" dirty="0">
                <a:latin typeface="Aptos" panose="020B0004020202020204" pitchFamily="34" charset="0"/>
                <a:ea typeface="Aptos" panose="020B0004020202020204" pitchFamily="34" charset="0"/>
              </a:rPr>
              <a:t>Historical Treatments:</a:t>
            </a:r>
          </a:p>
          <a:p>
            <a:pPr marL="685800" indent="-685800" algn="just">
              <a:buFont typeface="Arial" panose="020B0604020202020204" pitchFamily="34" charset="0"/>
              <a:buChar char="•"/>
            </a:pPr>
            <a:r>
              <a:rPr lang="en-GB" sz="4800" b="1" kern="100" dirty="0" err="1">
                <a:latin typeface="Aptos" panose="020B0004020202020204" pitchFamily="34" charset="0"/>
                <a:ea typeface="Aptos" panose="020B0004020202020204" pitchFamily="34" charset="0"/>
              </a:rPr>
              <a:t>Behavioral</a:t>
            </a:r>
            <a:r>
              <a:rPr lang="en-GB" sz="4800" b="1" kern="100" dirty="0">
                <a:latin typeface="Aptos" panose="020B0004020202020204" pitchFamily="34" charset="0"/>
                <a:ea typeface="Aptos" panose="020B0004020202020204" pitchFamily="34" charset="0"/>
              </a:rPr>
              <a:t> Interventions: </a:t>
            </a:r>
            <a:r>
              <a:rPr lang="en-GB" sz="4800" kern="100" dirty="0">
                <a:latin typeface="Aptos" panose="020B0004020202020204" pitchFamily="34" charset="0"/>
                <a:ea typeface="Aptos" panose="020B0004020202020204" pitchFamily="34" charset="0"/>
              </a:rPr>
              <a:t>Aversion therapies, using electrical shock treatment and punishment (Lovaas, 1987).</a:t>
            </a:r>
          </a:p>
          <a:p>
            <a:pPr marL="685800" indent="-685800" algn="just">
              <a:buFont typeface="Arial" panose="020B0604020202020204" pitchFamily="34" charset="0"/>
              <a:buChar char="•"/>
            </a:pPr>
            <a:r>
              <a:rPr lang="en-GB" sz="4800" b="1" kern="100" dirty="0">
                <a:latin typeface="Aptos" panose="020B0004020202020204" pitchFamily="34" charset="0"/>
                <a:ea typeface="Aptos" panose="020B0004020202020204" pitchFamily="34" charset="0"/>
              </a:rPr>
              <a:t>Psychoanalytical Therapy: </a:t>
            </a:r>
            <a:r>
              <a:rPr lang="en-GB" sz="4800" kern="100" dirty="0">
                <a:latin typeface="Aptos" panose="020B0004020202020204" pitchFamily="34" charset="0"/>
                <a:ea typeface="Aptos" panose="020B0004020202020204" pitchFamily="34" charset="0"/>
              </a:rPr>
              <a:t>Addressing supposed maternal neglect or rejection.</a:t>
            </a:r>
          </a:p>
          <a:p>
            <a:pPr marL="685800" indent="-685800" algn="just">
              <a:buFont typeface="Arial" panose="020B0604020202020204" pitchFamily="34" charset="0"/>
              <a:buChar char="•"/>
            </a:pPr>
            <a:r>
              <a:rPr lang="en-GB" sz="4800" b="1" kern="100" dirty="0">
                <a:latin typeface="Aptos" panose="020B0004020202020204" pitchFamily="34" charset="0"/>
                <a:ea typeface="Aptos" panose="020B0004020202020204" pitchFamily="34" charset="0"/>
              </a:rPr>
              <a:t>Institutional Care: </a:t>
            </a:r>
            <a:r>
              <a:rPr lang="en-GB" sz="4800" kern="100" dirty="0">
                <a:latin typeface="Aptos" panose="020B0004020202020204" pitchFamily="34" charset="0"/>
                <a:ea typeface="Aptos" panose="020B0004020202020204" pitchFamily="34" charset="0"/>
              </a:rPr>
              <a:t>Big institutions with poor personal attention.</a:t>
            </a:r>
          </a:p>
          <a:p>
            <a:r>
              <a:rPr lang="en-GB" sz="4800" b="1" kern="100" dirty="0">
                <a:latin typeface="Aptos" panose="020B0004020202020204" pitchFamily="34" charset="0"/>
                <a:ea typeface="Aptos" panose="020B0004020202020204" pitchFamily="34" charset="0"/>
              </a:rPr>
              <a:t>Critical Perspectives:</a:t>
            </a:r>
          </a:p>
          <a:p>
            <a:pPr marL="685800" indent="-685800" algn="just">
              <a:buFont typeface="Arial" panose="020B0604020202020204" pitchFamily="34" charset="0"/>
              <a:buChar char="•"/>
            </a:pPr>
            <a:r>
              <a:rPr lang="en-GB" sz="4800" kern="100" dirty="0">
                <a:latin typeface="Aptos" panose="020B0004020202020204" pitchFamily="34" charset="0"/>
                <a:ea typeface="Aptos" panose="020B0004020202020204" pitchFamily="34" charset="0"/>
              </a:rPr>
              <a:t>Perception of autism defined within a context of deficiency due to societal/cultural biases (Silberman, 2015).</a:t>
            </a:r>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4674099"/>
            <a:ext cx="10048875" cy="1661985"/>
          </a:xfrm>
        </p:spPr>
        <p:txBody>
          <a:bodyPr/>
          <a:lstStyle/>
          <a:p>
            <a:r>
              <a:rPr lang="en-GB" sz="4800" dirty="0">
                <a:latin typeface="Aptos" panose="020B0004020202020204" pitchFamily="34" charset="0"/>
              </a:rPr>
              <a:t>Historical perspectives and treatments </a:t>
            </a: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489613" y="4990631"/>
            <a:ext cx="10058400" cy="26333355"/>
          </a:xfrm>
        </p:spPr>
        <p:txBody>
          <a:bodyPr/>
          <a:lstStyle/>
          <a:p>
            <a:pPr algn="just"/>
            <a:r>
              <a:rPr lang="en-GB" sz="4800" dirty="0">
                <a:latin typeface="Aptos" panose="020B0004020202020204" pitchFamily="34" charset="0"/>
              </a:rPr>
              <a:t>Current services and treatments </a:t>
            </a:r>
          </a:p>
          <a:p>
            <a:pPr algn="just"/>
            <a:r>
              <a:rPr lang="en-GB" sz="4800" u="none" dirty="0">
                <a:latin typeface="Aptos" panose="020B0004020202020204" pitchFamily="34" charset="0"/>
              </a:rPr>
              <a:t>Provision within NHS/UK:</a:t>
            </a:r>
          </a:p>
          <a:p>
            <a:pPr marL="685800" indent="-685800" algn="just">
              <a:buFont typeface="Arial" panose="020B0604020202020204" pitchFamily="34" charset="0"/>
              <a:buChar char="•"/>
            </a:pPr>
            <a:r>
              <a:rPr lang="en-GB" sz="4800" u="none" dirty="0">
                <a:latin typeface="Aptos" panose="020B0004020202020204" pitchFamily="34" charset="0"/>
              </a:rPr>
              <a:t>National Autistic Strategy (DfE &amp; DHSC, 2021): </a:t>
            </a:r>
            <a:r>
              <a:rPr lang="en-GB" sz="4800" b="0" u="none" dirty="0">
                <a:latin typeface="Aptos" panose="020B0004020202020204" pitchFamily="34" charset="0"/>
              </a:rPr>
              <a:t>targets better early diagnosis and post-diagnosis care</a:t>
            </a:r>
          </a:p>
          <a:p>
            <a:pPr marL="685800" indent="-685800" algn="just">
              <a:buFont typeface="Arial" panose="020B0604020202020204" pitchFamily="34" charset="0"/>
              <a:buChar char="•"/>
            </a:pPr>
            <a:r>
              <a:rPr lang="en-GB" sz="4800" u="none" dirty="0">
                <a:latin typeface="Aptos" panose="020B0004020202020204" pitchFamily="34" charset="0"/>
              </a:rPr>
              <a:t>NICE Guidelines (2014): </a:t>
            </a:r>
            <a:r>
              <a:rPr lang="en-GB" sz="4800" b="0" u="none" dirty="0">
                <a:latin typeface="Aptos" panose="020B0004020202020204" pitchFamily="34" charset="0"/>
              </a:rPr>
              <a:t>promote early intervention, positive </a:t>
            </a:r>
            <a:r>
              <a:rPr lang="en-GB" sz="4800" b="0" u="none" dirty="0" err="1">
                <a:latin typeface="Aptos" panose="020B0004020202020204" pitchFamily="34" charset="0"/>
              </a:rPr>
              <a:t>behavior</a:t>
            </a:r>
            <a:r>
              <a:rPr lang="en-GB" sz="4800" b="0" u="none" dirty="0">
                <a:latin typeface="Aptos" panose="020B0004020202020204" pitchFamily="34" charset="0"/>
              </a:rPr>
              <a:t> support, person-centred planning</a:t>
            </a:r>
          </a:p>
          <a:p>
            <a:pPr marL="685800" indent="-685800" algn="just">
              <a:buFont typeface="Arial" panose="020B0604020202020204" pitchFamily="34" charset="0"/>
              <a:buChar char="•"/>
            </a:pPr>
            <a:r>
              <a:rPr lang="en-GB" sz="4800" u="none" dirty="0">
                <a:latin typeface="Aptos" panose="020B0004020202020204" pitchFamily="34" charset="0"/>
              </a:rPr>
              <a:t>Multidisciplinary Teams: </a:t>
            </a:r>
            <a:r>
              <a:rPr lang="en-GB" sz="4800" b="0" u="none" dirty="0">
                <a:latin typeface="Aptos" panose="020B0004020202020204" pitchFamily="34" charset="0"/>
              </a:rPr>
              <a:t>clinical psychologist, occupational therapist, speech-language therapist, psychiatrist</a:t>
            </a:r>
          </a:p>
          <a:p>
            <a:pPr algn="just"/>
            <a:r>
              <a:rPr lang="en-GB" sz="4800" u="none" dirty="0">
                <a:latin typeface="Aptos" panose="020B0004020202020204" pitchFamily="34" charset="0"/>
              </a:rPr>
              <a:t>Current Interventions:</a:t>
            </a:r>
          </a:p>
          <a:p>
            <a:pPr marL="685800" indent="-685800" algn="just">
              <a:buFont typeface="Arial" panose="020B0604020202020204" pitchFamily="34" charset="0"/>
              <a:buChar char="•"/>
            </a:pPr>
            <a:r>
              <a:rPr lang="en-GB" sz="4800" u="none" dirty="0">
                <a:latin typeface="Aptos" panose="020B0004020202020204" pitchFamily="34" charset="0"/>
              </a:rPr>
              <a:t>Early Intensive </a:t>
            </a:r>
            <a:r>
              <a:rPr lang="en-GB" sz="4800" u="none" dirty="0" err="1">
                <a:latin typeface="Aptos" panose="020B0004020202020204" pitchFamily="34" charset="0"/>
              </a:rPr>
              <a:t>Behavioral</a:t>
            </a:r>
            <a:r>
              <a:rPr lang="en-GB" sz="4800" u="none" dirty="0">
                <a:latin typeface="Aptos" panose="020B0004020202020204" pitchFamily="34" charset="0"/>
              </a:rPr>
              <a:t> Intervention (EIBI): </a:t>
            </a:r>
            <a:r>
              <a:rPr lang="en-GB" sz="4800" b="0" u="none" dirty="0">
                <a:latin typeface="Aptos" panose="020B0004020202020204" pitchFamily="34" charset="0"/>
              </a:rPr>
              <a:t>evidence-based but resource-intensive (Reichow et al., 2018)</a:t>
            </a:r>
          </a:p>
          <a:p>
            <a:pPr marL="685800" indent="-685800" algn="just">
              <a:buFont typeface="Arial" panose="020B0604020202020204" pitchFamily="34" charset="0"/>
              <a:buChar char="•"/>
            </a:pPr>
            <a:r>
              <a:rPr lang="en-GB" sz="4800" u="none" dirty="0">
                <a:latin typeface="Aptos" panose="020B0004020202020204" pitchFamily="34" charset="0"/>
              </a:rPr>
              <a:t>Speech and Language Therapy</a:t>
            </a:r>
            <a:r>
              <a:rPr lang="en-GB" sz="4800" b="0" u="none" dirty="0">
                <a:latin typeface="Aptos" panose="020B0004020202020204" pitchFamily="34" charset="0"/>
              </a:rPr>
              <a:t>: augmentative and alternative communication interventions</a:t>
            </a:r>
          </a:p>
          <a:p>
            <a:pPr marL="685800" indent="-685800" algn="just">
              <a:buFont typeface="Arial" panose="020B0604020202020204" pitchFamily="34" charset="0"/>
              <a:buChar char="•"/>
            </a:pPr>
            <a:r>
              <a:rPr lang="en-GB" sz="4800" u="none" dirty="0">
                <a:latin typeface="Aptos" panose="020B0004020202020204" pitchFamily="34" charset="0"/>
              </a:rPr>
              <a:t>Occupational Therapy: </a:t>
            </a:r>
            <a:r>
              <a:rPr lang="en-GB" sz="4800" b="0" u="none" dirty="0">
                <a:latin typeface="Aptos" panose="020B0004020202020204" pitchFamily="34" charset="0"/>
              </a:rPr>
              <a:t>sensory integration, life skills training</a:t>
            </a:r>
          </a:p>
          <a:p>
            <a:pPr algn="just"/>
            <a:r>
              <a:rPr lang="en-GB" sz="4800" u="none" dirty="0">
                <a:latin typeface="Aptos" panose="020B0004020202020204" pitchFamily="34" charset="0"/>
              </a:rPr>
              <a:t>Critical Review of Current Services:</a:t>
            </a:r>
          </a:p>
          <a:p>
            <a:pPr marL="685800" indent="-685800" algn="just">
              <a:buFont typeface="Arial" panose="020B0604020202020204" pitchFamily="34" charset="0"/>
              <a:buChar char="•"/>
            </a:pPr>
            <a:r>
              <a:rPr lang="en-GB" sz="4800" u="none" dirty="0">
                <a:latin typeface="Aptos" panose="020B0004020202020204" pitchFamily="34" charset="0"/>
              </a:rPr>
              <a:t>Inequalities: </a:t>
            </a:r>
            <a:r>
              <a:rPr lang="en-GB" sz="4800" b="0" u="none" dirty="0">
                <a:latin typeface="Aptos" panose="020B0004020202020204" pitchFamily="34" charset="0"/>
              </a:rPr>
              <a:t>racial and gender biases in diagnosis (Mandell et al., 2009; </a:t>
            </a:r>
            <a:r>
              <a:rPr lang="en-GB" sz="4800" b="0" u="none" dirty="0" err="1">
                <a:latin typeface="Aptos" panose="020B0004020202020204" pitchFamily="34" charset="0"/>
              </a:rPr>
              <a:t>Bargiela</a:t>
            </a:r>
            <a:r>
              <a:rPr lang="en-GB" sz="4800" b="0" u="none" dirty="0">
                <a:latin typeface="Aptos" panose="020B0004020202020204" pitchFamily="34" charset="0"/>
              </a:rPr>
              <a:t> et al., 2016)</a:t>
            </a:r>
          </a:p>
          <a:p>
            <a:pPr marL="685800" indent="-685800" algn="just">
              <a:buFont typeface="Arial" panose="020B0604020202020204" pitchFamily="34" charset="0"/>
              <a:buChar char="•"/>
            </a:pPr>
            <a:r>
              <a:rPr lang="en-GB" sz="4800" u="none" dirty="0">
                <a:latin typeface="Aptos" panose="020B0004020202020204" pitchFamily="34" charset="0"/>
              </a:rPr>
              <a:t>Delays: </a:t>
            </a:r>
            <a:r>
              <a:rPr lang="en-GB" sz="4800" b="0" u="none" dirty="0">
                <a:latin typeface="Aptos" panose="020B0004020202020204" pitchFamily="34" charset="0"/>
              </a:rPr>
              <a:t>long waiting times for diagnosis and services (Crane et al., 2019)</a:t>
            </a:r>
          </a:p>
          <a:p>
            <a:pPr marL="685800" indent="-685800" algn="just">
              <a:buFont typeface="Arial" panose="020B0604020202020204" pitchFamily="34" charset="0"/>
              <a:buChar char="•"/>
            </a:pPr>
            <a:r>
              <a:rPr lang="en-GB" sz="4800" u="none" dirty="0">
                <a:latin typeface="Aptos" panose="020B0004020202020204" pitchFamily="34" charset="0"/>
              </a:rPr>
              <a:t>Transitions: </a:t>
            </a:r>
            <a:r>
              <a:rPr lang="en-GB" sz="4800" b="0" u="none" dirty="0">
                <a:latin typeface="Aptos" panose="020B0004020202020204" pitchFamily="34" charset="0"/>
              </a:rPr>
              <a:t>poor transition into adult services; dubbed "cliff edge" (NHS England, 2020)</a:t>
            </a:r>
            <a:endParaRPr lang="en-GB" dirty="0"/>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337985" y="4132063"/>
            <a:ext cx="10047018" cy="1606586"/>
          </a:xfrm>
        </p:spPr>
        <p:txBody>
          <a:bodyPr/>
          <a:lstStyle/>
          <a:p>
            <a:r>
              <a:rPr lang="en-GB" sz="4800" dirty="0">
                <a:latin typeface="Aptos" panose="020B0004020202020204" pitchFamily="34" charset="0"/>
              </a:rPr>
              <a:t>Recommendations</a:t>
            </a:r>
          </a:p>
          <a:p>
            <a:endParaRPr lang="en-GB" dirty="0"/>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33422043" y="5503831"/>
            <a:ext cx="10047018" cy="7651303"/>
          </a:xfrm>
        </p:spPr>
        <p:txBody>
          <a:bodyPr/>
          <a:lstStyle/>
          <a:p>
            <a:r>
              <a:rPr lang="en-GB" sz="3200" b="1" dirty="0"/>
              <a:t>Improve Diagnostic Access:</a:t>
            </a:r>
            <a:r>
              <a:rPr lang="en-GB" sz="3200" dirty="0"/>
              <a:t> Implement culturally sensitive assessment tools and reduce waiting times through increased specialist commissioning (National Autistic Society, 2023)</a:t>
            </a:r>
          </a:p>
          <a:p>
            <a:r>
              <a:rPr lang="en-GB" sz="3200" b="1" dirty="0"/>
              <a:t>Life-Course Approach:</a:t>
            </a:r>
            <a:r>
              <a:rPr lang="en-GB" sz="3200" dirty="0"/>
              <a:t> Develop comprehensive transition services bridging child and adult provision, addressing the current discontinuity (NHS England, 2020)</a:t>
            </a:r>
          </a:p>
          <a:p>
            <a:r>
              <a:rPr lang="en-GB" sz="3200" b="1" dirty="0"/>
              <a:t>Neurodiversity-Affirming Practice:</a:t>
            </a:r>
            <a:r>
              <a:rPr lang="en-GB" sz="3200" dirty="0"/>
              <a:t> Services should embrace the social model of disability, moving beyond deficit-based interventions to support strengths and autonomy (Giles et al., 2022)</a:t>
            </a:r>
          </a:p>
          <a:p>
            <a:r>
              <a:rPr lang="en-GB" sz="3200" b="1" dirty="0"/>
              <a:t>Co-production with Autistic Communities:</a:t>
            </a:r>
            <a:r>
              <a:rPr lang="en-GB" sz="3200" dirty="0"/>
              <a:t> Policy and service design should actively include autistic individuals and their families (Milton, 2017)</a:t>
            </a:r>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3337985" y="12919138"/>
            <a:ext cx="10047018" cy="923322"/>
          </a:xfrm>
        </p:spPr>
        <p:txBody>
          <a:bodyPr/>
          <a:lstStyle/>
          <a:p>
            <a:r>
              <a:rPr lang="en-GB" sz="4800" dirty="0">
                <a:latin typeface="Aptos" panose="020B0004020202020204" pitchFamily="34" charset="0"/>
              </a:rPr>
              <a:t>Conclusions </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3560340" y="13723609"/>
            <a:ext cx="10052050" cy="5145489"/>
          </a:xfrm>
        </p:spPr>
        <p:txBody>
          <a:bodyPr/>
          <a:lstStyle/>
          <a:p>
            <a:pPr marL="685800" indent="-685800" algn="just">
              <a:spcAft>
                <a:spcPts val="1100"/>
              </a:spcAft>
              <a:buFont typeface="Arial" panose="020B0604020202020204" pitchFamily="34" charset="0"/>
              <a:buChar char="•"/>
            </a:pPr>
            <a:r>
              <a:rPr lang="en-GB" sz="3600" dirty="0">
                <a:ea typeface="Century Schoolbook" panose="02040604050505020304" pitchFamily="18" charset="0"/>
              </a:rPr>
              <a:t>Historical perspectives on autism involved individual blame, institutionalisation, and unethical practices due to stigma and lack of knowledge (Silberman, 2015).</a:t>
            </a:r>
          </a:p>
          <a:p>
            <a:pPr marL="685800" indent="-685800" algn="just">
              <a:spcAft>
                <a:spcPts val="1100"/>
              </a:spcAft>
              <a:buFont typeface="Arial" panose="020B0604020202020204" pitchFamily="34" charset="0"/>
              <a:buChar char="•"/>
            </a:pPr>
            <a:r>
              <a:rPr lang="en-GB" sz="3600" dirty="0">
                <a:ea typeface="Century Schoolbook" panose="02040604050505020304" pitchFamily="18" charset="0"/>
              </a:rPr>
              <a:t>Currently, evidence-based and person-centred care services exist, but are hindered by system-related inequities and insufficient resources (Crane et al., 2019).</a:t>
            </a:r>
          </a:p>
        </p:txBody>
      </p:sp>
      <p:sp>
        <p:nvSpPr>
          <p:cNvPr id="13" name="Text Placeholder 12">
            <a:extLst>
              <a:ext uri="{FF2B5EF4-FFF2-40B4-BE49-F238E27FC236}">
                <a16:creationId xmlns:a16="http://schemas.microsoft.com/office/drawing/2014/main" id="{46092EE5-A531-D9B7-8587-AC884F1CEED5}"/>
              </a:ext>
            </a:extLst>
          </p:cNvPr>
          <p:cNvSpPr>
            <a:spLocks noGrp="1"/>
          </p:cNvSpPr>
          <p:nvPr>
            <p:ph type="body" sz="quarter" idx="29"/>
          </p:nvPr>
        </p:nvSpPr>
        <p:spPr>
          <a:xfrm>
            <a:off x="33337985" y="18769941"/>
            <a:ext cx="10047018" cy="923322"/>
          </a:xfrm>
        </p:spPr>
        <p:txBody>
          <a:bodyPr/>
          <a:lstStyle/>
          <a:p>
            <a:r>
              <a:rPr lang="en-GB" sz="4800" dirty="0">
                <a:latin typeface="Aptos" panose="020B0004020202020204" pitchFamily="34" charset="0"/>
              </a:rPr>
              <a:t>References </a:t>
            </a:r>
          </a:p>
        </p:txBody>
      </p:sp>
      <p:sp>
        <p:nvSpPr>
          <p:cNvPr id="14" name="Text Placeholder 13">
            <a:extLst>
              <a:ext uri="{FF2B5EF4-FFF2-40B4-BE49-F238E27FC236}">
                <a16:creationId xmlns:a16="http://schemas.microsoft.com/office/drawing/2014/main" id="{8395DBAE-1E0F-ECA9-8171-467D8728A3ED}"/>
              </a:ext>
            </a:extLst>
          </p:cNvPr>
          <p:cNvSpPr>
            <a:spLocks noGrp="1"/>
          </p:cNvSpPr>
          <p:nvPr>
            <p:ph type="body" sz="quarter" idx="30"/>
          </p:nvPr>
        </p:nvSpPr>
        <p:spPr>
          <a:xfrm>
            <a:off x="33560340" y="19793587"/>
            <a:ext cx="10052050" cy="11387711"/>
          </a:xfrm>
        </p:spPr>
        <p:txBody>
          <a:bodyPr/>
          <a:lstStyle/>
          <a:p>
            <a:r>
              <a:rPr lang="en-GB" dirty="0"/>
              <a:t>Bai, D., Yip, B.H.K., Windham, G.C., Sourander, A., Francis, R., Yoffe, R., ... &amp; Sandin, S. (2019) 'Association of genetic and environmental factors with autism in a 5-country cohort', </a:t>
            </a:r>
            <a:r>
              <a:rPr lang="en-GB" i="1" dirty="0"/>
              <a:t>JAMA Psychiatry</a:t>
            </a:r>
            <a:r>
              <a:rPr lang="en-GB" dirty="0"/>
              <a:t>, 76(10), pp. 1035-1043.</a:t>
            </a:r>
          </a:p>
          <a:p>
            <a:r>
              <a:rPr lang="en-GB" dirty="0" err="1"/>
              <a:t>Bargiela</a:t>
            </a:r>
            <a:r>
              <a:rPr lang="en-GB" dirty="0"/>
              <a:t>, S., Steward, R. and Mandy, W. (2016) 'The experiences of late-diagnosed women with autism spectrum conditions: An investigation of the female autism phenotype', </a:t>
            </a:r>
            <a:r>
              <a:rPr lang="en-GB" i="1" dirty="0"/>
              <a:t>Journal of Autism and Developmental Disorders</a:t>
            </a:r>
            <a:r>
              <a:rPr lang="en-GB" dirty="0"/>
              <a:t>, 46(10), pp. 3281-3294.</a:t>
            </a:r>
          </a:p>
          <a:p>
            <a:r>
              <a:rPr lang="en-GB" dirty="0"/>
              <a:t>Berney, T.P. (2000) 'Autism - an evolving concept', </a:t>
            </a:r>
            <a:r>
              <a:rPr lang="en-GB" i="1" dirty="0"/>
              <a:t>British Journal of Psychiatry</a:t>
            </a:r>
            <a:r>
              <a:rPr lang="en-GB" dirty="0"/>
              <a:t>, 176(1), pp. 20-25.</a:t>
            </a:r>
          </a:p>
          <a:p>
            <a:r>
              <a:rPr lang="en-GB" dirty="0"/>
              <a:t>Crane, L., Batty, R., Adeyinka, H., Goddard, L., Henry, L.A. and Hill, E.L. (2019) 'Autism diagnosis in the United Kingdom: Perspectives of autistic adults, parents and professionals', </a:t>
            </a:r>
            <a:r>
              <a:rPr lang="en-GB" i="1" dirty="0"/>
              <a:t>Journal of Autism and Developmental Disorders</a:t>
            </a:r>
            <a:r>
              <a:rPr lang="en-GB" dirty="0"/>
              <a:t>, 49(6), pp. 2337-2350.</a:t>
            </a:r>
          </a:p>
          <a:p>
            <a:r>
              <a:rPr lang="en-GB" dirty="0"/>
              <a:t>Department for Education and Department of Health and Social Care (2021) </a:t>
            </a:r>
            <a:r>
              <a:rPr lang="en-GB" i="1" dirty="0"/>
              <a:t>The National Autism Strategy: A Commitment to Change</a:t>
            </a:r>
            <a:r>
              <a:rPr lang="en-GB" dirty="0"/>
              <a:t>. London: HMSO.</a:t>
            </a:r>
          </a:p>
          <a:p>
            <a:r>
              <a:rPr lang="en-GB" dirty="0"/>
              <a:t>Geschwind, D.H. (2011) 'Genetics of autism spectrum disorders', </a:t>
            </a:r>
            <a:r>
              <a:rPr lang="en-GB" i="1" dirty="0"/>
              <a:t>Trends in Cognitive Sciences</a:t>
            </a:r>
            <a:r>
              <a:rPr lang="en-GB" dirty="0"/>
              <a:t>, 15(9), pp. 409-416. Kanner, L. (1943) 'Autistic disturbances of affective contact', </a:t>
            </a:r>
            <a:r>
              <a:rPr lang="en-GB" i="1" dirty="0"/>
              <a:t>Nervous Child</a:t>
            </a:r>
            <a:r>
              <a:rPr lang="en-GB" dirty="0"/>
              <a:t>, 2, pp. 217-250.</a:t>
            </a:r>
          </a:p>
          <a:p>
            <a:r>
              <a:rPr lang="en-GB" dirty="0"/>
              <a:t>Kapp, S.K., Gillespie-Lynch, K., Sherman, L.E. and Hutman, T. (2013) 'Deficit, difference, or both? Autism and neurodiversity', </a:t>
            </a:r>
            <a:r>
              <a:rPr lang="en-GB" i="1" dirty="0"/>
              <a:t>Developmental Psychology</a:t>
            </a:r>
            <a:r>
              <a:rPr lang="en-GB" dirty="0"/>
              <a:t>, 49(1), pp. 59-71.</a:t>
            </a:r>
          </a:p>
          <a:p>
            <a:r>
              <a:rPr lang="en-GB" dirty="0" err="1"/>
              <a:t>Loomes</a:t>
            </a:r>
            <a:r>
              <a:rPr lang="en-GB" dirty="0"/>
              <a:t>, R., Hull, L. and Mandy, W.P.L. (2017) 'What is the male-to-female ratio in autism spectrum disorder? A systematic review and meta-analysis', </a:t>
            </a:r>
            <a:r>
              <a:rPr lang="en-GB" i="1" dirty="0"/>
              <a:t>Journal of the American Academy of Child &amp; Adolescent Psychiatry</a:t>
            </a:r>
            <a:r>
              <a:rPr lang="en-GB" dirty="0"/>
              <a:t>, 56(6), pp. 466-474.</a:t>
            </a: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506197" y="12082781"/>
            <a:ext cx="10038659" cy="18435794"/>
          </a:xfrm>
        </p:spPr>
        <p:txBody>
          <a:bodyPr/>
          <a:lstStyle/>
          <a:p>
            <a:pPr algn="just"/>
            <a:r>
              <a:rPr lang="en-GB" sz="4000" b="1" kern="100" dirty="0">
                <a:latin typeface="Aptos" panose="020B0004020202020204" pitchFamily="34" charset="0"/>
                <a:ea typeface="Aptos" panose="020B0004020202020204" pitchFamily="34" charset="0"/>
              </a:rPr>
              <a:t>Causes:</a:t>
            </a:r>
          </a:p>
          <a:p>
            <a:pPr marL="571500" indent="-571500" algn="just">
              <a:buFont typeface="Arial" panose="020B0604020202020204" pitchFamily="34" charset="0"/>
              <a:buChar char="•"/>
            </a:pPr>
            <a:r>
              <a:rPr lang="en-GB" sz="4000" b="1" kern="100" dirty="0">
                <a:latin typeface="Aptos" panose="020B0004020202020204" pitchFamily="34" charset="0"/>
                <a:ea typeface="Aptos" panose="020B0004020202020204" pitchFamily="34" charset="0"/>
              </a:rPr>
              <a:t>Genetics: </a:t>
            </a:r>
            <a:r>
              <a:rPr lang="en-GB" sz="4000" kern="100" dirty="0">
                <a:latin typeface="Aptos" panose="020B0004020202020204" pitchFamily="34" charset="0"/>
                <a:ea typeface="Aptos" panose="020B0004020202020204" pitchFamily="34" charset="0"/>
              </a:rPr>
              <a:t>80-90% heritability and polygenicity (Bai et al., 2019)</a:t>
            </a:r>
          </a:p>
          <a:p>
            <a:pPr marL="571500" indent="-571500" algn="just">
              <a:buFont typeface="Arial" panose="020B0604020202020204" pitchFamily="34" charset="0"/>
              <a:buChar char="•"/>
            </a:pPr>
            <a:r>
              <a:rPr lang="en-GB" sz="4000" b="1" kern="100" dirty="0">
                <a:latin typeface="Aptos" panose="020B0004020202020204" pitchFamily="34" charset="0"/>
                <a:ea typeface="Aptos" panose="020B0004020202020204" pitchFamily="34" charset="0"/>
              </a:rPr>
              <a:t>Environment: </a:t>
            </a:r>
            <a:r>
              <a:rPr lang="en-GB" sz="4000" kern="100" dirty="0">
                <a:latin typeface="Aptos" panose="020B0004020202020204" pitchFamily="34" charset="0"/>
                <a:ea typeface="Aptos" panose="020B0004020202020204" pitchFamily="34" charset="0"/>
              </a:rPr>
              <a:t>prenatal environment including immune activation, parents' advanced age and perinatal factors (</a:t>
            </a:r>
            <a:r>
              <a:rPr lang="en-GB" sz="4000" kern="100" dirty="0" err="1">
                <a:latin typeface="Aptos" panose="020B0004020202020204" pitchFamily="34" charset="0"/>
                <a:ea typeface="Aptos" panose="020B0004020202020204" pitchFamily="34" charset="0"/>
              </a:rPr>
              <a:t>Modabbernia</a:t>
            </a:r>
            <a:r>
              <a:rPr lang="en-GB" sz="4000" kern="100" dirty="0">
                <a:latin typeface="Aptos" panose="020B0004020202020204" pitchFamily="34" charset="0"/>
                <a:ea typeface="Aptos" panose="020B0004020202020204" pitchFamily="34" charset="0"/>
              </a:rPr>
              <a:t> et al., 2017)</a:t>
            </a:r>
          </a:p>
          <a:p>
            <a:pPr marL="571500" indent="-571500" algn="just">
              <a:buFont typeface="Arial" panose="020B0604020202020204" pitchFamily="34" charset="0"/>
              <a:buChar char="•"/>
            </a:pPr>
            <a:r>
              <a:rPr lang="en-GB" sz="4000" b="1" kern="100" dirty="0">
                <a:latin typeface="Aptos" panose="020B0004020202020204" pitchFamily="34" charset="0"/>
                <a:ea typeface="Aptos" panose="020B0004020202020204" pitchFamily="34" charset="0"/>
              </a:rPr>
              <a:t>Neuroscience: </a:t>
            </a:r>
            <a:r>
              <a:rPr lang="en-GB" sz="4000" kern="100" dirty="0">
                <a:latin typeface="Aptos" panose="020B0004020202020204" pitchFamily="34" charset="0"/>
                <a:ea typeface="Aptos" panose="020B0004020202020204" pitchFamily="34" charset="0"/>
              </a:rPr>
              <a:t>altered connectivity in the brain, GABA/ Glutamate imbalance, neural dysfunctions (Lord et al., 2020)</a:t>
            </a:r>
          </a:p>
          <a:p>
            <a:pPr marL="571500" indent="-571500" algn="just">
              <a:buFont typeface="Arial" panose="020B0604020202020204" pitchFamily="34" charset="0"/>
              <a:buChar char="•"/>
            </a:pPr>
            <a:r>
              <a:rPr lang="en-GB" sz="4000" b="1" kern="100" dirty="0">
                <a:latin typeface="Aptos" panose="020B0004020202020204" pitchFamily="34" charset="0"/>
                <a:ea typeface="Aptos" panose="020B0004020202020204" pitchFamily="34" charset="0"/>
              </a:rPr>
              <a:t>Multiple causes: </a:t>
            </a:r>
            <a:r>
              <a:rPr lang="en-GB" sz="4000" kern="100" dirty="0">
                <a:latin typeface="Aptos" panose="020B0004020202020204" pitchFamily="34" charset="0"/>
                <a:ea typeface="Aptos" panose="020B0004020202020204" pitchFamily="34" charset="0"/>
              </a:rPr>
              <a:t>gene-environment interplay (Geschwind, 2011)</a:t>
            </a:r>
          </a:p>
          <a:p>
            <a:pPr algn="just"/>
            <a:r>
              <a:rPr lang="en-GB" sz="4000" b="1" kern="100" dirty="0">
                <a:latin typeface="Aptos" panose="020B0004020202020204" pitchFamily="34" charset="0"/>
                <a:ea typeface="Aptos" panose="020B0004020202020204" pitchFamily="34" charset="0"/>
              </a:rPr>
              <a:t>Symptoms (ICD-11):</a:t>
            </a:r>
          </a:p>
          <a:p>
            <a:pPr marL="571500" indent="-571500" algn="just">
              <a:buFont typeface="Arial" panose="020B0604020202020204" pitchFamily="34" charset="0"/>
              <a:buChar char="•"/>
            </a:pPr>
            <a:r>
              <a:rPr lang="en-GB" sz="4000" b="1" kern="100" dirty="0">
                <a:latin typeface="Aptos" panose="020B0004020202020204" pitchFamily="34" charset="0"/>
                <a:ea typeface="Aptos" panose="020B0004020202020204" pitchFamily="34" charset="0"/>
              </a:rPr>
              <a:t>Social communication problems: </a:t>
            </a:r>
            <a:r>
              <a:rPr lang="en-GB" sz="4000" kern="100" dirty="0">
                <a:latin typeface="Aptos" panose="020B0004020202020204" pitchFamily="34" charset="0"/>
                <a:ea typeface="Aptos" panose="020B0004020202020204" pitchFamily="34" charset="0"/>
              </a:rPr>
              <a:t>social interactions, shared interests, emotions, and nonverbal </a:t>
            </a:r>
            <a:r>
              <a:rPr lang="en-GB" sz="4000" kern="100" dirty="0" err="1">
                <a:latin typeface="Aptos" panose="020B0004020202020204" pitchFamily="34" charset="0"/>
                <a:ea typeface="Aptos" panose="020B0004020202020204" pitchFamily="34" charset="0"/>
              </a:rPr>
              <a:t>behaviors</a:t>
            </a:r>
            <a:endParaRPr lang="en-GB" sz="4000" kern="100" dirty="0">
              <a:latin typeface="Aptos" panose="020B0004020202020204" pitchFamily="34" charset="0"/>
              <a:ea typeface="Aptos" panose="020B0004020202020204" pitchFamily="34" charset="0"/>
            </a:endParaRPr>
          </a:p>
          <a:p>
            <a:pPr marL="571500" indent="-571500" algn="just">
              <a:buFont typeface="Arial" panose="020B0604020202020204" pitchFamily="34" charset="0"/>
              <a:buChar char="•"/>
            </a:pPr>
            <a:r>
              <a:rPr lang="en-GB" sz="4000" b="1" kern="100" dirty="0">
                <a:latin typeface="Aptos" panose="020B0004020202020204" pitchFamily="34" charset="0"/>
                <a:ea typeface="Aptos" panose="020B0004020202020204" pitchFamily="34" charset="0"/>
              </a:rPr>
              <a:t>Stereotypic or repetitive </a:t>
            </a:r>
            <a:r>
              <a:rPr lang="en-GB" sz="4000" b="1" kern="100" dirty="0" err="1">
                <a:latin typeface="Aptos" panose="020B0004020202020204" pitchFamily="34" charset="0"/>
                <a:ea typeface="Aptos" panose="020B0004020202020204" pitchFamily="34" charset="0"/>
              </a:rPr>
              <a:t>behaviors</a:t>
            </a:r>
            <a:r>
              <a:rPr lang="en-GB" sz="4000" b="1" kern="100" dirty="0">
                <a:latin typeface="Aptos" panose="020B0004020202020204" pitchFamily="34" charset="0"/>
                <a:ea typeface="Aptos" panose="020B0004020202020204" pitchFamily="34" charset="0"/>
              </a:rPr>
              <a:t>: </a:t>
            </a:r>
            <a:r>
              <a:rPr lang="en-GB" sz="4000" kern="100" dirty="0">
                <a:latin typeface="Aptos" panose="020B0004020202020204" pitchFamily="34" charset="0"/>
                <a:ea typeface="Aptos" panose="020B0004020202020204" pitchFamily="34" charset="0"/>
              </a:rPr>
              <a:t>repetitive movements, inflexible routines, and interests, and sensitivity to sensory stimuli</a:t>
            </a:r>
          </a:p>
          <a:p>
            <a:pPr algn="just"/>
            <a:r>
              <a:rPr lang="en-GB" sz="4000" b="1" kern="100" dirty="0">
                <a:latin typeface="Aptos" panose="020B0004020202020204" pitchFamily="34" charset="0"/>
                <a:ea typeface="Aptos" panose="020B0004020202020204" pitchFamily="34" charset="0"/>
              </a:rPr>
              <a:t>Diagnosis:</a:t>
            </a:r>
          </a:p>
          <a:p>
            <a:pPr marL="571500" indent="-571500" algn="just">
              <a:buFont typeface="Arial" panose="020B0604020202020204" pitchFamily="34" charset="0"/>
              <a:buChar char="•"/>
            </a:pPr>
            <a:r>
              <a:rPr lang="en-GB" sz="4000" kern="100" dirty="0">
                <a:latin typeface="Aptos" panose="020B0004020202020204" pitchFamily="34" charset="0"/>
                <a:ea typeface="Aptos" panose="020B0004020202020204" pitchFamily="34" charset="0"/>
              </a:rPr>
              <a:t>Multi-disciplinary approach including psychiatry, psychology, speech therapy</a:t>
            </a:r>
          </a:p>
          <a:p>
            <a:pPr marL="571500" indent="-571500" algn="just">
              <a:buFont typeface="Arial" panose="020B0604020202020204" pitchFamily="34" charset="0"/>
              <a:buChar char="•"/>
            </a:pPr>
            <a:r>
              <a:rPr lang="en-GB" sz="4000" kern="100" dirty="0">
                <a:latin typeface="Aptos" panose="020B0004020202020204" pitchFamily="34" charset="0"/>
                <a:ea typeface="Aptos" panose="020B0004020202020204" pitchFamily="34" charset="0"/>
              </a:rPr>
              <a:t>Diagnostic tools include ADOS-2 and ADI-R (Lord et al., 2012)</a:t>
            </a:r>
          </a:p>
          <a:p>
            <a:pPr marL="571500" indent="-571500" algn="just">
              <a:buFont typeface="Arial" panose="020B0604020202020204" pitchFamily="34" charset="0"/>
              <a:buChar char="•"/>
            </a:pPr>
            <a:r>
              <a:rPr lang="en-GB" sz="4000" b="1" kern="100" dirty="0">
                <a:latin typeface="Aptos" panose="020B0004020202020204" pitchFamily="34" charset="0"/>
                <a:ea typeface="Aptos" panose="020B0004020202020204" pitchFamily="34" charset="0"/>
              </a:rPr>
              <a:t>ICD-11 diagnosis: </a:t>
            </a:r>
            <a:r>
              <a:rPr lang="en-GB" sz="4000" kern="100" dirty="0">
                <a:latin typeface="Aptos" panose="020B0004020202020204" pitchFamily="34" charset="0"/>
                <a:ea typeface="Aptos" panose="020B0004020202020204" pitchFamily="34" charset="0"/>
              </a:rPr>
              <a:t>dimensional approach,</a:t>
            </a:r>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5932593" y="1864506"/>
            <a:ext cx="31998968" cy="1015663"/>
          </a:xfrm>
        </p:spPr>
        <p:txBody>
          <a:bodyPr/>
          <a:lstStyle/>
          <a:p>
            <a:r>
              <a:rPr lang="en-GB" i="1" dirty="0"/>
              <a:t>A Critical Examination of Historical and Contemporary Treatment and Provision of Care</a:t>
            </a:r>
            <a:endParaRPr lang="en-GB" dirty="0"/>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932593" y="389601"/>
            <a:ext cx="31998968" cy="1446550"/>
          </a:xfrm>
        </p:spPr>
        <p:txBody>
          <a:bodyPr/>
          <a:lstStyle/>
          <a:p>
            <a:r>
              <a:rPr lang="en-GB" dirty="0"/>
              <a:t>Title: AUTISM SPECTRUM DISORDER (6A02)</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3230</TotalTime>
  <Words>1127</Words>
  <Application>Microsoft Office PowerPoint</Application>
  <PresentationFormat>Custom</PresentationFormat>
  <Paragraphs>64</Paragraphs>
  <Slides>2</Slides>
  <Notes>1</Notes>
  <HiddenSlides>0</HiddenSlides>
  <MMClips>0</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2</vt:i4>
      </vt:variant>
    </vt:vector>
  </HeadingPairs>
  <TitlesOfParts>
    <vt:vector size="15" baseType="lpstr">
      <vt:lpstr>Aptos</vt:lpstr>
      <vt:lpstr>Aptos Display</vt:lpstr>
      <vt:lpstr>Arial</vt:lpstr>
      <vt:lpstr>Arial Black</vt:lpstr>
      <vt:lpstr>Calibri</vt:lpstr>
      <vt:lpstr>Century Schoolbook</vt:lpstr>
      <vt:lpstr>Times New Roman</vt:lpstr>
      <vt:lpstr>Trebuchet MS</vt:lpstr>
      <vt:lpstr>36x48-Template-V2b</vt:lpstr>
      <vt:lpstr>Without Quick Guides</vt:lpstr>
      <vt:lpstr>Classic 3 Columns</vt:lpstr>
      <vt:lpstr>Trifold - Wide Center</vt:lpstr>
      <vt:lpstr>Office Theme</vt:lpstr>
      <vt:lpstr>  Student name: Christiana Addo Fynn Student number: 2336424 Module Number: BMHP6029 Tutor Name:   Bianca Sanfilippo </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Christiana Addo Fynn (2336424)</cp:lastModifiedBy>
  <cp:revision>89</cp:revision>
  <cp:lastPrinted>2015-06-29T17:31:11Z</cp:lastPrinted>
  <dcterms:created xsi:type="dcterms:W3CDTF">2012-02-03T19:11:35Z</dcterms:created>
  <dcterms:modified xsi:type="dcterms:W3CDTF">2026-07-30T20:30:17Z</dcterms:modified>
</cp:coreProperties>
</file>