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337" r:id="rId6"/>
    <p:sldId id="394" r:id="rId7"/>
    <p:sldId id="456" r:id="rId8"/>
    <p:sldId id="453" r:id="rId9"/>
    <p:sldId id="454" r:id="rId10"/>
    <p:sldId id="455" r:id="rId11"/>
    <p:sldId id="431" r:id="rId12"/>
    <p:sldId id="433" r:id="rId13"/>
    <p:sldId id="457" r:id="rId14"/>
    <p:sldId id="458" r:id="rId15"/>
    <p:sldId id="434" r:id="rId16"/>
    <p:sldId id="460" r:id="rId17"/>
    <p:sldId id="459" r:id="rId18"/>
    <p:sldId id="461" r:id="rId19"/>
    <p:sldId id="462" r:id="rId20"/>
    <p:sldId id="463" r:id="rId21"/>
    <p:sldId id="449" r:id="rId22"/>
    <p:sldId id="450" r:id="rId23"/>
    <p:sldId id="45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67"/>
    <p:restoredTop sz="85049"/>
  </p:normalViewPr>
  <p:slideViewPr>
    <p:cSldViewPr>
      <p:cViewPr varScale="1">
        <p:scale>
          <a:sx n="88" d="100"/>
          <a:sy n="88" d="100"/>
        </p:scale>
        <p:origin x="1728"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2</a:t>
            </a:fld>
            <a:endParaRPr lang="en-GB" dirty="0"/>
          </a:p>
        </p:txBody>
      </p:sp>
    </p:spTree>
    <p:extLst>
      <p:ext uri="{BB962C8B-B14F-4D97-AF65-F5344CB8AC3E}">
        <p14:creationId xmlns:p14="http://schemas.microsoft.com/office/powerpoint/2010/main" val="41011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3</a:t>
            </a:fld>
            <a:endParaRPr lang="en-GB" dirty="0"/>
          </a:p>
        </p:txBody>
      </p:sp>
    </p:spTree>
    <p:extLst>
      <p:ext uri="{BB962C8B-B14F-4D97-AF65-F5344CB8AC3E}">
        <p14:creationId xmlns:p14="http://schemas.microsoft.com/office/powerpoint/2010/main" val="642760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4</a:t>
            </a:fld>
            <a:endParaRPr lang="en-GB" dirty="0"/>
          </a:p>
        </p:txBody>
      </p:sp>
    </p:spTree>
    <p:extLst>
      <p:ext uri="{BB962C8B-B14F-4D97-AF65-F5344CB8AC3E}">
        <p14:creationId xmlns:p14="http://schemas.microsoft.com/office/powerpoint/2010/main" val="2179510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5</a:t>
            </a:fld>
            <a:endParaRPr lang="en-GB" dirty="0"/>
          </a:p>
        </p:txBody>
      </p:sp>
    </p:spTree>
    <p:extLst>
      <p:ext uri="{BB962C8B-B14F-4D97-AF65-F5344CB8AC3E}">
        <p14:creationId xmlns:p14="http://schemas.microsoft.com/office/powerpoint/2010/main" val="2222684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6</a:t>
            </a:fld>
            <a:endParaRPr lang="en-GB" dirty="0"/>
          </a:p>
        </p:txBody>
      </p:sp>
    </p:spTree>
    <p:extLst>
      <p:ext uri="{BB962C8B-B14F-4D97-AF65-F5344CB8AC3E}">
        <p14:creationId xmlns:p14="http://schemas.microsoft.com/office/powerpoint/2010/main" val="268545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7</a:t>
            </a:fld>
            <a:endParaRPr lang="en-GB" dirty="0"/>
          </a:p>
        </p:txBody>
      </p:sp>
    </p:spTree>
    <p:extLst>
      <p:ext uri="{BB962C8B-B14F-4D97-AF65-F5344CB8AC3E}">
        <p14:creationId xmlns:p14="http://schemas.microsoft.com/office/powerpoint/2010/main" val="3072086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8</a:t>
            </a:fld>
            <a:endParaRPr lang="en-GB" dirty="0"/>
          </a:p>
        </p:txBody>
      </p:sp>
    </p:spTree>
    <p:extLst>
      <p:ext uri="{BB962C8B-B14F-4D97-AF65-F5344CB8AC3E}">
        <p14:creationId xmlns:p14="http://schemas.microsoft.com/office/powerpoint/2010/main" val="2533927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9</a:t>
            </a:fld>
            <a:endParaRPr lang="en-GB" dirty="0"/>
          </a:p>
        </p:txBody>
      </p:sp>
    </p:spTree>
    <p:extLst>
      <p:ext uri="{BB962C8B-B14F-4D97-AF65-F5344CB8AC3E}">
        <p14:creationId xmlns:p14="http://schemas.microsoft.com/office/powerpoint/2010/main" val="24001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a:t>
            </a:fld>
            <a:endParaRPr lang="en-GB" dirty="0"/>
          </a:p>
        </p:txBody>
      </p:sp>
    </p:spTree>
    <p:extLst>
      <p:ext uri="{BB962C8B-B14F-4D97-AF65-F5344CB8AC3E}">
        <p14:creationId xmlns:p14="http://schemas.microsoft.com/office/powerpoint/2010/main" val="27467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a:t>
            </a:fld>
            <a:endParaRPr lang="en-GB" dirty="0"/>
          </a:p>
        </p:txBody>
      </p:sp>
    </p:spTree>
    <p:extLst>
      <p:ext uri="{BB962C8B-B14F-4D97-AF65-F5344CB8AC3E}">
        <p14:creationId xmlns:p14="http://schemas.microsoft.com/office/powerpoint/2010/main" val="4005903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12</a:t>
            </a:fld>
            <a:endParaRPr lang="en-GB" dirty="0"/>
          </a:p>
        </p:txBody>
      </p:sp>
    </p:spTree>
    <p:extLst>
      <p:ext uri="{BB962C8B-B14F-4D97-AF65-F5344CB8AC3E}">
        <p14:creationId xmlns:p14="http://schemas.microsoft.com/office/powerpoint/2010/main" val="3447395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13</a:t>
            </a:fld>
            <a:endParaRPr lang="en-GB" dirty="0"/>
          </a:p>
        </p:txBody>
      </p:sp>
    </p:spTree>
    <p:extLst>
      <p:ext uri="{BB962C8B-B14F-4D97-AF65-F5344CB8AC3E}">
        <p14:creationId xmlns:p14="http://schemas.microsoft.com/office/powerpoint/2010/main" val="979031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14</a:t>
            </a:fld>
            <a:endParaRPr lang="en-GB" dirty="0"/>
          </a:p>
        </p:txBody>
      </p:sp>
    </p:spTree>
    <p:extLst>
      <p:ext uri="{BB962C8B-B14F-4D97-AF65-F5344CB8AC3E}">
        <p14:creationId xmlns:p14="http://schemas.microsoft.com/office/powerpoint/2010/main" val="3243796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15</a:t>
            </a:fld>
            <a:endParaRPr lang="en-GB" dirty="0"/>
          </a:p>
        </p:txBody>
      </p:sp>
    </p:spTree>
    <p:extLst>
      <p:ext uri="{BB962C8B-B14F-4D97-AF65-F5344CB8AC3E}">
        <p14:creationId xmlns:p14="http://schemas.microsoft.com/office/powerpoint/2010/main" val="968252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16</a:t>
            </a:fld>
            <a:endParaRPr lang="en-GB" dirty="0"/>
          </a:p>
        </p:txBody>
      </p:sp>
    </p:spTree>
    <p:extLst>
      <p:ext uri="{BB962C8B-B14F-4D97-AF65-F5344CB8AC3E}">
        <p14:creationId xmlns:p14="http://schemas.microsoft.com/office/powerpoint/2010/main" val="1340597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17</a:t>
            </a:fld>
            <a:endParaRPr lang="en-GB" dirty="0"/>
          </a:p>
        </p:txBody>
      </p:sp>
    </p:spTree>
    <p:extLst>
      <p:ext uri="{BB962C8B-B14F-4D97-AF65-F5344CB8AC3E}">
        <p14:creationId xmlns:p14="http://schemas.microsoft.com/office/powerpoint/2010/main" val="1933777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18</a:t>
            </a:fld>
            <a:endParaRPr lang="en-GB" dirty="0"/>
          </a:p>
        </p:txBody>
      </p:sp>
    </p:spTree>
    <p:extLst>
      <p:ext uri="{BB962C8B-B14F-4D97-AF65-F5344CB8AC3E}">
        <p14:creationId xmlns:p14="http://schemas.microsoft.com/office/powerpoint/2010/main" val="2609734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19</a:t>
            </a:fld>
            <a:endParaRPr lang="en-GB" dirty="0"/>
          </a:p>
        </p:txBody>
      </p:sp>
    </p:spTree>
    <p:extLst>
      <p:ext uri="{BB962C8B-B14F-4D97-AF65-F5344CB8AC3E}">
        <p14:creationId xmlns:p14="http://schemas.microsoft.com/office/powerpoint/2010/main" val="911090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20</a:t>
            </a:fld>
            <a:endParaRPr lang="en-GB" dirty="0"/>
          </a:p>
        </p:txBody>
      </p:sp>
    </p:spTree>
    <p:extLst>
      <p:ext uri="{BB962C8B-B14F-4D97-AF65-F5344CB8AC3E}">
        <p14:creationId xmlns:p14="http://schemas.microsoft.com/office/powerpoint/2010/main" val="2151202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slideplayer.com/slide/5981030/" TargetMode="External"/><Relationship Id="rId3" Type="http://schemas.openxmlformats.org/officeDocument/2006/relationships/hyperlink" Target="https://www.avac.org/principles-research-ethics" TargetMode="External"/><Relationship Id="rId7" Type="http://schemas.openxmlformats.org/officeDocument/2006/relationships/hyperlink" Target="https://www.slideshare.net/MehdiDaryaee/ethical-conisiderations-in-business-research"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lideshare.net/janysshalom/ethical-considerations-in-making-a-research" TargetMode="External"/><Relationship Id="rId5" Type="http://schemas.openxmlformats.org/officeDocument/2006/relationships/hyperlink" Target="https://www.enago.com/academy/what-are-the-ethical-considerations-in-research-design/" TargetMode="External"/><Relationship Id="rId4" Type="http://schemas.openxmlformats.org/officeDocument/2006/relationships/hyperlink" Target="https://www.slideshare.net/ankushchavan6/basic-principle-of-research-ethics"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 (</a:t>
            </a:r>
            <a:r>
              <a:rPr lang="en-GB" altLang="en-US" b="1" dirty="0" err="1">
                <a:solidFill>
                  <a:srgbClr val="FFCC00"/>
                </a:solidFill>
              </a:rPr>
              <a:t>H&amp;Sc</a:t>
            </a:r>
            <a:r>
              <a:rPr lang="en-GB" altLang="en-US" b="1" dirty="0">
                <a:solidFill>
                  <a:srgbClr val="FFCC00"/>
                </a:solidFill>
              </a:rPr>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5131946" y="4056692"/>
            <a:ext cx="4032448"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9: Session 1:</a:t>
            </a:r>
          </a:p>
          <a:p>
            <a:pPr algn="ctr"/>
            <a:r>
              <a:rPr lang="en-GB" sz="2400" b="1" dirty="0"/>
              <a:t> Research Ethics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pPr lvl="0"/>
            <a:r>
              <a:rPr lang="en-GB" dirty="0"/>
              <a:t>Lesson Aim</a:t>
            </a:r>
          </a:p>
        </p:txBody>
      </p:sp>
      <p:sp>
        <p:nvSpPr>
          <p:cNvPr id="7" name="Content Placeholder 2">
            <a:extLst>
              <a:ext uri="{FF2B5EF4-FFF2-40B4-BE49-F238E27FC236}">
                <a16:creationId xmlns:a16="http://schemas.microsoft.com/office/drawing/2014/main" id="{34E676AE-371A-7A40-839B-6244430B3B62}"/>
              </a:ext>
            </a:extLst>
          </p:cNvPr>
          <p:cNvSpPr>
            <a:spLocks noGrp="1"/>
          </p:cNvSpPr>
          <p:nvPr>
            <p:ph idx="1"/>
          </p:nvPr>
        </p:nvSpPr>
        <p:spPr>
          <a:xfrm>
            <a:off x="738188" y="1700808"/>
            <a:ext cx="7948612" cy="3600462"/>
          </a:xfrm>
        </p:spPr>
        <p:txBody>
          <a:bodyPr>
            <a:normAutofit/>
          </a:bodyPr>
          <a:lstStyle/>
          <a:p>
            <a:pPr eaLnBrk="1" hangingPunct="1">
              <a:buFont typeface="Wingdings" pitchFamily="2" charset="2"/>
              <a:buNone/>
            </a:pPr>
            <a:r>
              <a:rPr lang="en-GB" altLang="en-US" sz="2400" b="1" dirty="0"/>
              <a:t>By the end of this session you should be aware of:</a:t>
            </a:r>
          </a:p>
          <a:p>
            <a:pPr eaLnBrk="1" hangingPunct="1"/>
            <a:r>
              <a:rPr lang="en-GB" altLang="en-US" sz="2400" dirty="0"/>
              <a:t>Research ethics</a:t>
            </a:r>
          </a:p>
          <a:p>
            <a:pPr eaLnBrk="1" hangingPunct="1"/>
            <a:r>
              <a:rPr lang="en-GB" altLang="en-US" sz="2400" dirty="0"/>
              <a:t>Components of research ethics </a:t>
            </a:r>
          </a:p>
          <a:p>
            <a:pPr eaLnBrk="1" hangingPunct="1"/>
            <a:r>
              <a:rPr lang="en-GB" altLang="en-US" sz="2400" dirty="0"/>
              <a:t>Why is research ethics important? </a:t>
            </a:r>
          </a:p>
          <a:p>
            <a:pPr eaLnBrk="1" hangingPunct="1"/>
            <a:r>
              <a:rPr lang="en-GB" altLang="en-US" sz="2400" dirty="0"/>
              <a:t>Issues with research ethics</a:t>
            </a:r>
          </a:p>
          <a:p>
            <a:pPr eaLnBrk="1" hangingPunct="1"/>
            <a:r>
              <a:rPr lang="en-GB" altLang="en-US" sz="2400" dirty="0"/>
              <a:t>Principles of research ethics </a:t>
            </a:r>
          </a:p>
          <a:p>
            <a:pPr eaLnBrk="1" hangingPunct="1"/>
            <a:r>
              <a:rPr lang="en-GB" altLang="en-US" sz="2400" dirty="0"/>
              <a:t>What research ethics need ethical approval</a:t>
            </a:r>
          </a:p>
          <a:p>
            <a:pPr eaLnBrk="1" hangingPunct="1"/>
            <a:r>
              <a:rPr lang="en-GB" altLang="en-US" sz="2400" dirty="0"/>
              <a:t>Seeking ethical approval</a:t>
            </a:r>
          </a:p>
          <a:p>
            <a:pPr marL="0" indent="0" eaLnBrk="1" hangingPunct="1">
              <a:buNone/>
            </a:pPr>
            <a:endParaRPr lang="en-GB" altLang="en-US" sz="2400" dirty="0"/>
          </a:p>
          <a:p>
            <a:pPr eaLnBrk="1" hangingPunct="1"/>
            <a:endParaRPr lang="en-GB" altLang="en-US" sz="2400" dirty="0"/>
          </a:p>
        </p:txBody>
      </p:sp>
    </p:spTree>
    <p:extLst>
      <p:ext uri="{BB962C8B-B14F-4D97-AF65-F5344CB8AC3E}">
        <p14:creationId xmlns:p14="http://schemas.microsoft.com/office/powerpoint/2010/main" val="321256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Research Ethics?</a:t>
            </a:r>
          </a:p>
        </p:txBody>
      </p:sp>
      <p:sp>
        <p:nvSpPr>
          <p:cNvPr id="3" name="Content Placeholder 2"/>
          <p:cNvSpPr>
            <a:spLocks noGrp="1"/>
          </p:cNvSpPr>
          <p:nvPr>
            <p:ph idx="1"/>
          </p:nvPr>
        </p:nvSpPr>
        <p:spPr>
          <a:xfrm>
            <a:off x="431552" y="1052736"/>
            <a:ext cx="8229600" cy="5040560"/>
          </a:xfrm>
        </p:spPr>
        <p:txBody>
          <a:bodyPr>
            <a:normAutofit lnSpcReduction="10000"/>
          </a:bodyPr>
          <a:lstStyle/>
          <a:p>
            <a:pPr algn="just"/>
            <a:r>
              <a:rPr lang="en-GB" sz="2400" dirty="0"/>
              <a:t>Ethics is concerned with a set of social and moral principles that guide research </a:t>
            </a:r>
          </a:p>
          <a:p>
            <a:pPr algn="just"/>
            <a:r>
              <a:rPr lang="en-GB" sz="2400" dirty="0"/>
              <a:t>Ethics in research provides rules that specify appropriate and inappropriate behaviour in the conduct of research and application of findings</a:t>
            </a:r>
          </a:p>
          <a:p>
            <a:pPr algn="just"/>
            <a:r>
              <a:rPr lang="en-GB" sz="2400" dirty="0"/>
              <a:t>Rules of behaviour based on ideas about what is morally good and bad </a:t>
            </a:r>
          </a:p>
          <a:p>
            <a:pPr algn="just"/>
            <a:r>
              <a:rPr lang="en-GB" sz="2400" dirty="0"/>
              <a:t>Research ethics are the moral principles that govern how researchers should carry out their work </a:t>
            </a:r>
          </a:p>
          <a:p>
            <a:pPr algn="just"/>
            <a:r>
              <a:rPr lang="en-GB" sz="2400" dirty="0"/>
              <a:t>These moral principles are used to shape research regulations agreed by groups such as university governing bodies</a:t>
            </a:r>
          </a:p>
          <a:p>
            <a:pPr algn="just"/>
            <a:r>
              <a:rPr lang="en-GB" sz="2400" dirty="0"/>
              <a:t>All researchers should follow any regulations that apply to their work</a:t>
            </a:r>
          </a:p>
        </p:txBody>
      </p:sp>
    </p:spTree>
    <p:extLst>
      <p:ext uri="{BB962C8B-B14F-4D97-AF65-F5344CB8AC3E}">
        <p14:creationId xmlns:p14="http://schemas.microsoft.com/office/powerpoint/2010/main" val="1415203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Research Ethics?</a:t>
            </a:r>
          </a:p>
        </p:txBody>
      </p:sp>
      <p:pic>
        <p:nvPicPr>
          <p:cNvPr id="6" name="Picture 5">
            <a:extLst>
              <a:ext uri="{FF2B5EF4-FFF2-40B4-BE49-F238E27FC236}">
                <a16:creationId xmlns:a16="http://schemas.microsoft.com/office/drawing/2014/main" id="{6E7EA9F7-A2EF-3E4C-ACDF-E13C1B370C90}"/>
              </a:ext>
            </a:extLst>
          </p:cNvPr>
          <p:cNvPicPr>
            <a:picLocks noChangeAspect="1"/>
          </p:cNvPicPr>
          <p:nvPr/>
        </p:nvPicPr>
        <p:blipFill>
          <a:blip r:embed="rId3"/>
          <a:stretch>
            <a:fillRect/>
          </a:stretch>
        </p:blipFill>
        <p:spPr>
          <a:xfrm>
            <a:off x="1331640" y="977080"/>
            <a:ext cx="6696744" cy="4684168"/>
          </a:xfrm>
          <a:prstGeom prst="rect">
            <a:avLst/>
          </a:prstGeom>
        </p:spPr>
      </p:pic>
    </p:spTree>
    <p:extLst>
      <p:ext uri="{BB962C8B-B14F-4D97-AF65-F5344CB8AC3E}">
        <p14:creationId xmlns:p14="http://schemas.microsoft.com/office/powerpoint/2010/main" val="2605070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fontScale="92500" lnSpcReduction="20000"/>
          </a:bodyPr>
          <a:lstStyle/>
          <a:p>
            <a:pPr algn="just"/>
            <a:r>
              <a:rPr lang="en-GB" sz="2400" b="1" dirty="0"/>
              <a:t>Truthfulness</a:t>
            </a:r>
          </a:p>
          <a:p>
            <a:pPr algn="just">
              <a:buFontTx/>
              <a:buChar char="-"/>
            </a:pPr>
            <a:r>
              <a:rPr lang="en-GB" sz="2400" dirty="0"/>
              <a:t>It is because of the very purpose of Science, which is searching for answers to questions, honesty is of utmost importance</a:t>
            </a:r>
          </a:p>
          <a:p>
            <a:pPr algn="just">
              <a:buFontTx/>
              <a:buChar char="-"/>
            </a:pPr>
            <a:r>
              <a:rPr lang="en-GB" sz="2400" b="1" dirty="0"/>
              <a:t>Example:</a:t>
            </a:r>
            <a:r>
              <a:rPr lang="en-GB" sz="2400" dirty="0"/>
              <a:t> Fraud &amp; Misconduct in research</a:t>
            </a:r>
          </a:p>
          <a:p>
            <a:pPr algn="just">
              <a:buFontTx/>
              <a:buChar char="-"/>
            </a:pPr>
            <a:endParaRPr lang="en-GB" sz="2400" dirty="0"/>
          </a:p>
          <a:p>
            <a:pPr algn="just"/>
            <a:r>
              <a:rPr lang="en-GB" sz="2400" b="1" dirty="0"/>
              <a:t>Courtesy</a:t>
            </a:r>
          </a:p>
          <a:p>
            <a:pPr algn="just">
              <a:buFontTx/>
              <a:buChar char="-"/>
            </a:pPr>
            <a:r>
              <a:rPr lang="en-GB" sz="2400" dirty="0"/>
              <a:t>Ethics in research also included courtesy in dealing with respondents</a:t>
            </a:r>
          </a:p>
          <a:p>
            <a:pPr algn="just">
              <a:buFontTx/>
              <a:buChar char="-"/>
            </a:pPr>
            <a:r>
              <a:rPr lang="en-GB" sz="2400" b="1" dirty="0"/>
              <a:t>Example: </a:t>
            </a:r>
            <a:r>
              <a:rPr lang="en-GB" sz="2400" dirty="0"/>
              <a:t>Asking permission </a:t>
            </a:r>
          </a:p>
          <a:p>
            <a:pPr algn="just">
              <a:buFontTx/>
              <a:buChar char="-"/>
            </a:pPr>
            <a:endParaRPr lang="en-GB" sz="2400" dirty="0"/>
          </a:p>
          <a:p>
            <a:pPr algn="just"/>
            <a:r>
              <a:rPr lang="en-GB" sz="2400" b="1" dirty="0"/>
              <a:t>Respect for Human Rights</a:t>
            </a:r>
          </a:p>
          <a:p>
            <a:pPr algn="just">
              <a:buFontTx/>
              <a:buChar char="-"/>
            </a:pPr>
            <a:r>
              <a:rPr lang="en-GB" sz="2400" dirty="0"/>
              <a:t>Related to showing respect for the respondents is the ethical implications of eliciting information from respondents </a:t>
            </a:r>
          </a:p>
          <a:p>
            <a:pPr algn="just">
              <a:buFontTx/>
              <a:buChar char="-"/>
            </a:pPr>
            <a:r>
              <a:rPr lang="en-GB" sz="2400" b="1" dirty="0"/>
              <a:t>Example: </a:t>
            </a:r>
            <a:r>
              <a:rPr lang="en-GB" sz="2400" dirty="0"/>
              <a:t>Respect for Human Dignity</a:t>
            </a:r>
          </a:p>
          <a:p>
            <a:pPr marL="0" indent="0" algn="just">
              <a:buNone/>
            </a:pPr>
            <a:endParaRPr lang="en-GB" sz="2400" dirty="0"/>
          </a:p>
        </p:txBody>
      </p:sp>
    </p:spTree>
    <p:extLst>
      <p:ext uri="{BB962C8B-B14F-4D97-AF65-F5344CB8AC3E}">
        <p14:creationId xmlns:p14="http://schemas.microsoft.com/office/powerpoint/2010/main" val="1371168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a:bodyPr>
          <a:lstStyle/>
          <a:p>
            <a:pPr algn="just"/>
            <a:r>
              <a:rPr lang="en-GB" sz="2400" b="1" dirty="0"/>
              <a:t>Truthfulness: </a:t>
            </a:r>
            <a:r>
              <a:rPr lang="en-GB" sz="2400" dirty="0"/>
              <a:t>Fraud and misconduct in research consists of the following deviations from Truthfulness</a:t>
            </a:r>
          </a:p>
          <a:p>
            <a:pPr marL="0" indent="0" algn="just">
              <a:buNone/>
            </a:pPr>
            <a:endParaRPr lang="en-GB" sz="2400" b="1" dirty="0"/>
          </a:p>
          <a:p>
            <a:pPr algn="just">
              <a:buFontTx/>
              <a:buChar char="-"/>
            </a:pPr>
            <a:r>
              <a:rPr lang="en-GB" sz="2400" dirty="0"/>
              <a:t>Fabricating data </a:t>
            </a:r>
          </a:p>
          <a:p>
            <a:pPr algn="just">
              <a:buFontTx/>
              <a:buChar char="-"/>
            </a:pPr>
            <a:r>
              <a:rPr lang="en-GB" sz="2400" dirty="0"/>
              <a:t>Describing results of experiments that were never performed</a:t>
            </a:r>
          </a:p>
          <a:p>
            <a:pPr algn="just">
              <a:buFontTx/>
              <a:buChar char="-"/>
            </a:pPr>
            <a:r>
              <a:rPr lang="en-GB" sz="2400" dirty="0"/>
              <a:t>Changing or falsifying existing data in order to achieve some predetermined goal </a:t>
            </a:r>
          </a:p>
          <a:p>
            <a:pPr algn="just">
              <a:buFontTx/>
              <a:buChar char="-"/>
            </a:pPr>
            <a:r>
              <a:rPr lang="en-GB" sz="2400" dirty="0"/>
              <a:t>Data trimming </a:t>
            </a:r>
          </a:p>
          <a:p>
            <a:pPr algn="just">
              <a:buFontTx/>
              <a:buChar char="-"/>
            </a:pPr>
            <a:r>
              <a:rPr lang="en-GB" sz="2400" dirty="0"/>
              <a:t>Data cooking </a:t>
            </a:r>
          </a:p>
          <a:p>
            <a:pPr algn="just">
              <a:buFontTx/>
              <a:buChar char="-"/>
            </a:pPr>
            <a:r>
              <a:rPr lang="en-GB" sz="2400" dirty="0"/>
              <a:t>Plagiarism, knowingly stealing someone else’s published work and presenting it without attribution to source </a:t>
            </a:r>
          </a:p>
        </p:txBody>
      </p:sp>
    </p:spTree>
    <p:extLst>
      <p:ext uri="{BB962C8B-B14F-4D97-AF65-F5344CB8AC3E}">
        <p14:creationId xmlns:p14="http://schemas.microsoft.com/office/powerpoint/2010/main" val="1432197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fontScale="92500" lnSpcReduction="10000"/>
          </a:bodyPr>
          <a:lstStyle/>
          <a:p>
            <a:pPr algn="just"/>
            <a:r>
              <a:rPr lang="en-GB" sz="2400" b="1" dirty="0"/>
              <a:t>Courtesy: </a:t>
            </a:r>
            <a:r>
              <a:rPr lang="en-GB" sz="2400" dirty="0"/>
              <a:t>The researcher must get permission to obtain data from the respective authority before they proceed to collect data </a:t>
            </a:r>
          </a:p>
          <a:p>
            <a:pPr algn="just"/>
            <a:endParaRPr lang="en-GB" sz="2400" dirty="0"/>
          </a:p>
          <a:p>
            <a:pPr algn="just"/>
            <a:r>
              <a:rPr lang="en-GB" sz="2400" b="1" dirty="0"/>
              <a:t>Respect for Human Rights</a:t>
            </a:r>
          </a:p>
          <a:p>
            <a:pPr algn="just">
              <a:buFontTx/>
              <a:buChar char="-"/>
            </a:pPr>
            <a:r>
              <a:rPr lang="en-GB" sz="2400" dirty="0"/>
              <a:t>Protection of life of the participant </a:t>
            </a:r>
          </a:p>
          <a:p>
            <a:pPr algn="just">
              <a:buFontTx/>
              <a:buChar char="-"/>
            </a:pPr>
            <a:r>
              <a:rPr lang="en-GB" sz="2400" dirty="0"/>
              <a:t>Protection of participants from harm and loss of dignity </a:t>
            </a:r>
          </a:p>
          <a:p>
            <a:pPr algn="just">
              <a:buFontTx/>
              <a:buChar char="-"/>
            </a:pPr>
            <a:r>
              <a:rPr lang="en-GB" sz="2400" dirty="0"/>
              <a:t>Seeking informed consent of participants </a:t>
            </a:r>
          </a:p>
          <a:p>
            <a:pPr algn="just">
              <a:buFontTx/>
              <a:buChar char="-"/>
            </a:pPr>
            <a:r>
              <a:rPr lang="en-GB" sz="2400" dirty="0"/>
              <a:t>Avoid deception </a:t>
            </a:r>
          </a:p>
          <a:p>
            <a:pPr algn="just">
              <a:buFontTx/>
              <a:buChar char="-"/>
            </a:pPr>
            <a:r>
              <a:rPr lang="en-GB" sz="2400" dirty="0"/>
              <a:t>Observing confidentiality where it is due </a:t>
            </a:r>
          </a:p>
          <a:p>
            <a:pPr algn="just">
              <a:buFontTx/>
              <a:buChar char="-"/>
            </a:pPr>
            <a:r>
              <a:rPr lang="en-GB" sz="2400" dirty="0"/>
              <a:t>Observing the right or the participants to pull out anytime if they so wish </a:t>
            </a:r>
          </a:p>
          <a:p>
            <a:pPr algn="just">
              <a:buFontTx/>
              <a:buChar char="-"/>
            </a:pPr>
            <a:r>
              <a:rPr lang="en-GB" sz="2400" dirty="0"/>
              <a:t>Just compensation or some form of reciprocity where necessary as well as sharing of research result</a:t>
            </a:r>
          </a:p>
        </p:txBody>
      </p:sp>
    </p:spTree>
    <p:extLst>
      <p:ext uri="{BB962C8B-B14F-4D97-AF65-F5344CB8AC3E}">
        <p14:creationId xmlns:p14="http://schemas.microsoft.com/office/powerpoint/2010/main" val="4056606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Why is Research Ethics Important?</a:t>
            </a:r>
          </a:p>
        </p:txBody>
      </p:sp>
      <p:sp>
        <p:nvSpPr>
          <p:cNvPr id="3" name="Content Placeholder 2"/>
          <p:cNvSpPr>
            <a:spLocks noGrp="1"/>
          </p:cNvSpPr>
          <p:nvPr>
            <p:ph idx="1"/>
          </p:nvPr>
        </p:nvSpPr>
        <p:spPr>
          <a:xfrm>
            <a:off x="431552" y="1196752"/>
            <a:ext cx="8229600" cy="4464496"/>
          </a:xfrm>
        </p:spPr>
        <p:txBody>
          <a:bodyPr>
            <a:normAutofit/>
          </a:bodyPr>
          <a:lstStyle/>
          <a:p>
            <a:pPr algn="just"/>
            <a:r>
              <a:rPr lang="en-GB" sz="2400" dirty="0"/>
              <a:t>Research ethics is a reflection of respect for those who ‘take part’ in research </a:t>
            </a:r>
          </a:p>
          <a:p>
            <a:pPr algn="just"/>
            <a:r>
              <a:rPr lang="en-GB" sz="2400" dirty="0"/>
              <a:t>It ensures no unreasonable, unsafe or thoughtless demands are made by researchers </a:t>
            </a:r>
          </a:p>
          <a:p>
            <a:pPr algn="just"/>
            <a:r>
              <a:rPr lang="en-GB" sz="2400" dirty="0"/>
              <a:t>It ensures sufficient knowledge is shared by all concerned </a:t>
            </a:r>
          </a:p>
          <a:p>
            <a:pPr algn="just"/>
            <a:r>
              <a:rPr lang="en-GB" sz="2400" dirty="0"/>
              <a:t>It imposes a common standard in all the above respects</a:t>
            </a:r>
          </a:p>
          <a:p>
            <a:pPr algn="just"/>
            <a:r>
              <a:rPr lang="en-GB" sz="2400" dirty="0"/>
              <a:t>It has become the norm as an expectation for research activity</a:t>
            </a:r>
          </a:p>
          <a:p>
            <a:pPr algn="just"/>
            <a:r>
              <a:rPr lang="en-GB" sz="2400" dirty="0"/>
              <a:t>It is a professional requirement for practitioners in some disciplines </a:t>
            </a:r>
          </a:p>
          <a:p>
            <a:pPr algn="just"/>
            <a:r>
              <a:rPr lang="en-GB" sz="2400" dirty="0"/>
              <a:t>It is a requirement for access to participants in others </a:t>
            </a:r>
          </a:p>
        </p:txBody>
      </p:sp>
    </p:spTree>
    <p:extLst>
      <p:ext uri="{BB962C8B-B14F-4D97-AF65-F5344CB8AC3E}">
        <p14:creationId xmlns:p14="http://schemas.microsoft.com/office/powerpoint/2010/main" val="42204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sp>
        <p:nvSpPr>
          <p:cNvPr id="3" name="Content Placeholder 2"/>
          <p:cNvSpPr>
            <a:spLocks noGrp="1"/>
          </p:cNvSpPr>
          <p:nvPr>
            <p:ph idx="1"/>
          </p:nvPr>
        </p:nvSpPr>
        <p:spPr>
          <a:xfrm>
            <a:off x="431552" y="1196752"/>
            <a:ext cx="8229600" cy="4608512"/>
          </a:xfrm>
        </p:spPr>
        <p:txBody>
          <a:bodyPr>
            <a:normAutofit fontScale="92500" lnSpcReduction="10000"/>
          </a:bodyPr>
          <a:lstStyle/>
          <a:p>
            <a:pPr algn="just"/>
            <a:r>
              <a:rPr lang="en-GB" sz="2400" b="1" dirty="0"/>
              <a:t>Validity: </a:t>
            </a:r>
            <a:r>
              <a:rPr lang="en-GB" sz="2400" dirty="0"/>
              <a:t>The research design must address specific research questions. Therefore, the conclusions of the study must correlate to the questions posed and the results </a:t>
            </a:r>
          </a:p>
          <a:p>
            <a:pPr algn="just"/>
            <a:endParaRPr lang="en-GB" sz="2400" b="1" dirty="0"/>
          </a:p>
          <a:p>
            <a:pPr algn="just"/>
            <a:r>
              <a:rPr lang="en-GB" sz="2400" b="1" dirty="0"/>
              <a:t>Voluntary Participation and Consent: </a:t>
            </a:r>
            <a:r>
              <a:rPr lang="en-GB" sz="2400" dirty="0"/>
              <a:t>An individual should at no point feel any coercion to participate in a study. Informed consent states that an individual must give their explicit consent to participate in the study. You can think of consent form as an agreement of trust between the researcher and the participants </a:t>
            </a:r>
          </a:p>
          <a:p>
            <a:pPr algn="just"/>
            <a:endParaRPr lang="en-GB" sz="2400" dirty="0"/>
          </a:p>
          <a:p>
            <a:pPr algn="just"/>
            <a:r>
              <a:rPr lang="en-GB" sz="2400" b="1" dirty="0"/>
              <a:t>Sampling: </a:t>
            </a:r>
            <a:r>
              <a:rPr lang="en-GB" sz="2400" dirty="0"/>
              <a:t>Sampling is the first step in research design. You will need to explain why you want a particular group of participants. You will have to explain why you left out certain people or groups</a:t>
            </a:r>
            <a:endParaRPr lang="en-GB" sz="2400" b="1" dirty="0"/>
          </a:p>
        </p:txBody>
      </p:sp>
    </p:spTree>
    <p:extLst>
      <p:ext uri="{BB962C8B-B14F-4D97-AF65-F5344CB8AC3E}">
        <p14:creationId xmlns:p14="http://schemas.microsoft.com/office/powerpoint/2010/main" val="2932258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sp>
        <p:nvSpPr>
          <p:cNvPr id="3" name="Content Placeholder 2"/>
          <p:cNvSpPr>
            <a:spLocks noGrp="1"/>
          </p:cNvSpPr>
          <p:nvPr>
            <p:ph idx="1"/>
          </p:nvPr>
        </p:nvSpPr>
        <p:spPr>
          <a:xfrm>
            <a:off x="431552" y="1196752"/>
            <a:ext cx="8460928" cy="4608512"/>
          </a:xfrm>
        </p:spPr>
        <p:txBody>
          <a:bodyPr>
            <a:normAutofit fontScale="92500" lnSpcReduction="10000"/>
          </a:bodyPr>
          <a:lstStyle/>
          <a:p>
            <a:pPr algn="just"/>
            <a:r>
              <a:rPr lang="en-GB" sz="2400" b="1" dirty="0"/>
              <a:t>Confidentiality: </a:t>
            </a:r>
            <a:r>
              <a:rPr lang="en-GB" sz="2400" dirty="0"/>
              <a:t>The confidentiality of the information supplied by research subjects and the anonymity of respondents must be respected. Sometimes confidentiality is limited. Example: if a participant is at risk of harm, we must protect them.</a:t>
            </a:r>
          </a:p>
          <a:p>
            <a:pPr algn="just"/>
            <a:endParaRPr lang="en-GB" sz="2400" b="1" dirty="0"/>
          </a:p>
          <a:p>
            <a:pPr algn="just"/>
            <a:r>
              <a:rPr lang="en-GB" sz="2400" b="1" dirty="0"/>
              <a:t>Risk of Harm: </a:t>
            </a:r>
            <a:r>
              <a:rPr lang="en-GB" sz="2400" dirty="0"/>
              <a:t>We should do everything in our power to protect study participants. </a:t>
            </a:r>
          </a:p>
          <a:p>
            <a:pPr algn="just"/>
            <a:endParaRPr lang="en-GB" sz="2400" dirty="0"/>
          </a:p>
          <a:p>
            <a:pPr algn="just"/>
            <a:r>
              <a:rPr lang="en-GB" sz="2400" b="1" dirty="0"/>
              <a:t>Research Methods: </a:t>
            </a:r>
            <a:r>
              <a:rPr lang="en-GB" sz="2400" dirty="0"/>
              <a:t>When it comes to ethical considerations, some key questions can help us find the right approach for our studies: </a:t>
            </a:r>
          </a:p>
          <a:p>
            <a:pPr marL="0" indent="0" algn="just">
              <a:buNone/>
            </a:pPr>
            <a:r>
              <a:rPr lang="en-GB" sz="2400" dirty="0"/>
              <a:t>      1) Which methods most effectively fit the aims of your research?</a:t>
            </a:r>
          </a:p>
          <a:p>
            <a:pPr marL="0" indent="0" algn="just">
              <a:buNone/>
            </a:pPr>
            <a:r>
              <a:rPr lang="en-GB" sz="2400" dirty="0"/>
              <a:t>      2) What are the strengths and restrictions of a particular method</a:t>
            </a:r>
          </a:p>
          <a:p>
            <a:pPr marL="0" indent="0" algn="just">
              <a:buNone/>
            </a:pPr>
            <a:r>
              <a:rPr lang="en-GB" sz="2400" dirty="0"/>
              <a:t>      3) Are there potential risks when using a particular research method? </a:t>
            </a:r>
            <a:endParaRPr lang="en-GB" sz="2400" b="1" dirty="0"/>
          </a:p>
        </p:txBody>
      </p:sp>
    </p:spTree>
    <p:extLst>
      <p:ext uri="{BB962C8B-B14F-4D97-AF65-F5344CB8AC3E}">
        <p14:creationId xmlns:p14="http://schemas.microsoft.com/office/powerpoint/2010/main" val="112213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pic>
        <p:nvPicPr>
          <p:cNvPr id="6" name="Picture 5">
            <a:extLst>
              <a:ext uri="{FF2B5EF4-FFF2-40B4-BE49-F238E27FC236}">
                <a16:creationId xmlns:a16="http://schemas.microsoft.com/office/drawing/2014/main" id="{A36225C3-E917-4543-B0D0-02D7E2FAE419}"/>
              </a:ext>
            </a:extLst>
          </p:cNvPr>
          <p:cNvPicPr>
            <a:picLocks noChangeAspect="1"/>
          </p:cNvPicPr>
          <p:nvPr/>
        </p:nvPicPr>
        <p:blipFill>
          <a:blip r:embed="rId3"/>
          <a:stretch>
            <a:fillRect/>
          </a:stretch>
        </p:blipFill>
        <p:spPr>
          <a:xfrm>
            <a:off x="457200" y="980728"/>
            <a:ext cx="8229600" cy="4715222"/>
          </a:xfrm>
          <a:prstGeom prst="rect">
            <a:avLst/>
          </a:prstGeom>
        </p:spPr>
      </p:pic>
    </p:spTree>
    <p:extLst>
      <p:ext uri="{BB962C8B-B14F-4D97-AF65-F5344CB8AC3E}">
        <p14:creationId xmlns:p14="http://schemas.microsoft.com/office/powerpoint/2010/main" val="11636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fontScale="92500" lnSpcReduction="20000"/>
          </a:bodyPr>
          <a:lstStyle/>
          <a:p>
            <a:pPr algn="just"/>
            <a:r>
              <a:rPr lang="en-GB" sz="2400" b="1" dirty="0"/>
              <a:t>Honesty: </a:t>
            </a:r>
            <a:r>
              <a:rPr lang="en-GB" sz="2400" dirty="0"/>
              <a:t>Strive for honesty in all scientific communications. Honestly report data, results, methods and procedures, and publication status. Do not fabricate, falsify, or misrepresent data</a:t>
            </a:r>
          </a:p>
          <a:p>
            <a:pPr algn="just"/>
            <a:endParaRPr lang="en-GB" sz="2400" dirty="0"/>
          </a:p>
          <a:p>
            <a:pPr algn="just"/>
            <a:r>
              <a:rPr lang="en-GB" sz="2400" b="1" dirty="0"/>
              <a:t>Objectivity: </a:t>
            </a:r>
            <a:r>
              <a:rPr lang="en-GB" sz="2400" dirty="0"/>
              <a:t>Strive to avoid bias in experimental design, data analysis, data interpretation, peer review, personnel decisions, grant writing, expert testimony, and other aspects of research where objectivity is expected or required</a:t>
            </a:r>
          </a:p>
          <a:p>
            <a:pPr algn="just"/>
            <a:endParaRPr lang="en-GB" sz="2400" dirty="0"/>
          </a:p>
          <a:p>
            <a:pPr algn="just"/>
            <a:r>
              <a:rPr lang="en-GB" sz="2400" b="1" dirty="0"/>
              <a:t>Integrity: </a:t>
            </a:r>
            <a:r>
              <a:rPr lang="en-GB" sz="2400" dirty="0"/>
              <a:t>Keep your promise and agreements, act with sincerity, strive for consistency of thought and action </a:t>
            </a:r>
          </a:p>
          <a:p>
            <a:pPr algn="just"/>
            <a:endParaRPr lang="en-GB" sz="2400" dirty="0"/>
          </a:p>
          <a:p>
            <a:pPr algn="just"/>
            <a:r>
              <a:rPr lang="en-GB" sz="2400" b="1" dirty="0"/>
              <a:t>Carefulness: </a:t>
            </a:r>
            <a:r>
              <a:rPr lang="en-GB" sz="2400" dirty="0"/>
              <a:t>Avoid careless errors and negligence. Carefully and critically examine your own work and the work of your peers. Keep good records of research activities such as data collection, research design, and correspondence with agencies or journals</a:t>
            </a:r>
            <a:endParaRPr lang="en-GB" sz="2400" b="1" dirty="0"/>
          </a:p>
        </p:txBody>
      </p:sp>
    </p:spTree>
    <p:extLst>
      <p:ext uri="{BB962C8B-B14F-4D97-AF65-F5344CB8AC3E}">
        <p14:creationId xmlns:p14="http://schemas.microsoft.com/office/powerpoint/2010/main" val="3504502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fontScale="92500"/>
          </a:bodyPr>
          <a:lstStyle/>
          <a:p>
            <a:pPr algn="just"/>
            <a:r>
              <a:rPr lang="en-GB" sz="2400" b="1" dirty="0"/>
              <a:t>Openness: </a:t>
            </a:r>
            <a:r>
              <a:rPr lang="en-GB" sz="2400" dirty="0"/>
              <a:t>Share data, results, ideas, tools, resources and be open to criticism and new ideas </a:t>
            </a:r>
          </a:p>
          <a:p>
            <a:pPr algn="just"/>
            <a:endParaRPr lang="en-GB" sz="2400" dirty="0"/>
          </a:p>
          <a:p>
            <a:pPr algn="just"/>
            <a:r>
              <a:rPr lang="en-GB" sz="2400" b="1" dirty="0"/>
              <a:t>Intellectual Property: </a:t>
            </a:r>
            <a:r>
              <a:rPr lang="en-GB" sz="2400" dirty="0"/>
              <a:t>Honour patents, copyrights, and other forms of intellectual property. Do not use unpublished data, methods, or results without permission</a:t>
            </a:r>
          </a:p>
          <a:p>
            <a:pPr algn="just"/>
            <a:endParaRPr lang="en-GB" sz="2400" dirty="0"/>
          </a:p>
          <a:p>
            <a:pPr algn="just"/>
            <a:r>
              <a:rPr lang="en-GB" sz="2400" b="1" dirty="0"/>
              <a:t>Confidentiality: </a:t>
            </a:r>
            <a:r>
              <a:rPr lang="en-GB" sz="2400" dirty="0"/>
              <a:t>Protect confidential communications, such as papers or grants submitted for publication, personnel records etc. </a:t>
            </a:r>
          </a:p>
          <a:p>
            <a:pPr algn="just"/>
            <a:endParaRPr lang="en-GB" sz="2400" dirty="0"/>
          </a:p>
          <a:p>
            <a:pPr algn="just"/>
            <a:r>
              <a:rPr lang="en-GB" sz="2400" b="1" dirty="0"/>
              <a:t>Responsible Publication: </a:t>
            </a:r>
            <a:r>
              <a:rPr lang="en-GB" sz="2400" dirty="0"/>
              <a:t>Publish in order to advance research and scholarship, not to advance just your own career. Avoid wasteful and duplicative publication </a:t>
            </a:r>
            <a:endParaRPr lang="en-GB" sz="2400" b="1" dirty="0"/>
          </a:p>
        </p:txBody>
      </p:sp>
    </p:spTree>
    <p:extLst>
      <p:ext uri="{BB962C8B-B14F-4D97-AF65-F5344CB8AC3E}">
        <p14:creationId xmlns:p14="http://schemas.microsoft.com/office/powerpoint/2010/main" val="1758715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a:bodyPr>
          <a:lstStyle/>
          <a:p>
            <a:pPr algn="just"/>
            <a:r>
              <a:rPr lang="en-GB" sz="2400" b="1" dirty="0"/>
              <a:t>Responsible Mentoring: </a:t>
            </a:r>
            <a:r>
              <a:rPr lang="en-GB" sz="2400" dirty="0"/>
              <a:t>Help to educate, mentor, and advise others. Promote their welfare and allow them to make their own decision</a:t>
            </a:r>
          </a:p>
          <a:p>
            <a:pPr algn="just"/>
            <a:r>
              <a:rPr lang="en-GB" sz="2400" b="1" dirty="0"/>
              <a:t>Respect for Colleagues: </a:t>
            </a:r>
            <a:r>
              <a:rPr lang="en-GB" sz="2400" dirty="0"/>
              <a:t>Always respect your colleagues and treat them fairly </a:t>
            </a:r>
          </a:p>
          <a:p>
            <a:pPr algn="just"/>
            <a:r>
              <a:rPr lang="en-GB" sz="2400" b="1" dirty="0"/>
              <a:t>Social Responsibility: </a:t>
            </a:r>
            <a:r>
              <a:rPr lang="en-GB" sz="2400" dirty="0"/>
              <a:t>Strive to promote social good and prevent or mitigate social harms though research</a:t>
            </a:r>
          </a:p>
          <a:p>
            <a:pPr algn="just"/>
            <a:r>
              <a:rPr lang="en-GB" sz="2400" b="1" dirty="0"/>
              <a:t>Non-Discrimination: </a:t>
            </a:r>
            <a:r>
              <a:rPr lang="en-GB" sz="2400" dirty="0"/>
              <a:t>Avoid discrimination against colleagues on the basis of sex, race, ethnicity, or other factors not related to integrity </a:t>
            </a:r>
            <a:endParaRPr lang="en-GB" sz="2400" b="1" dirty="0"/>
          </a:p>
          <a:p>
            <a:pPr algn="just"/>
            <a:r>
              <a:rPr lang="en-GB" sz="2400" b="1" dirty="0"/>
              <a:t>Legality: </a:t>
            </a:r>
            <a:r>
              <a:rPr lang="en-GB" sz="2400" dirty="0"/>
              <a:t>Know and obey relevant laws and institutional and governmental policies</a:t>
            </a:r>
            <a:endParaRPr lang="en-GB" sz="2400" b="1" dirty="0"/>
          </a:p>
        </p:txBody>
      </p:sp>
    </p:spTree>
    <p:extLst>
      <p:ext uri="{BB962C8B-B14F-4D97-AF65-F5344CB8AC3E}">
        <p14:creationId xmlns:p14="http://schemas.microsoft.com/office/powerpoint/2010/main" val="1633649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002" y="490662"/>
            <a:ext cx="8229600" cy="850106"/>
          </a:xfrm>
        </p:spPr>
        <p:txBody>
          <a:bodyPr>
            <a:normAutofit/>
          </a:bodyPr>
          <a:lstStyle/>
          <a:p>
            <a:r>
              <a:rPr lang="en-GB" sz="3200" b="1" dirty="0"/>
              <a:t>What Research/Project need Ethical Approval?</a:t>
            </a:r>
          </a:p>
        </p:txBody>
      </p:sp>
      <p:sp>
        <p:nvSpPr>
          <p:cNvPr id="3" name="Content Placeholder 2"/>
          <p:cNvSpPr>
            <a:spLocks noGrp="1"/>
          </p:cNvSpPr>
          <p:nvPr>
            <p:ph idx="1"/>
          </p:nvPr>
        </p:nvSpPr>
        <p:spPr>
          <a:xfrm>
            <a:off x="451002" y="1520788"/>
            <a:ext cx="8229600" cy="3816424"/>
          </a:xfrm>
        </p:spPr>
        <p:txBody>
          <a:bodyPr>
            <a:normAutofit/>
          </a:bodyPr>
          <a:lstStyle/>
          <a:p>
            <a:pPr algn="just"/>
            <a:r>
              <a:rPr lang="en-GB" sz="2400" dirty="0"/>
              <a:t>Human Participants </a:t>
            </a:r>
          </a:p>
          <a:p>
            <a:pPr algn="just"/>
            <a:r>
              <a:rPr lang="en-GB" sz="2400" dirty="0"/>
              <a:t>Use of the ‘products’ of human participants </a:t>
            </a:r>
          </a:p>
          <a:p>
            <a:pPr algn="just"/>
            <a:r>
              <a:rPr lang="en-GB" sz="2400" dirty="0"/>
              <a:t>Animal participants </a:t>
            </a:r>
          </a:p>
          <a:p>
            <a:pPr algn="just"/>
            <a:r>
              <a:rPr lang="en-GB" sz="2400" dirty="0"/>
              <a:t>Work that potentially impacts on human participants</a:t>
            </a:r>
          </a:p>
          <a:p>
            <a:pPr marL="0" indent="0" algn="just">
              <a:buNone/>
            </a:pPr>
            <a:endParaRPr lang="en-GB" sz="2400" i="1" dirty="0"/>
          </a:p>
          <a:p>
            <a:pPr marL="0" indent="0" algn="just">
              <a:buNone/>
            </a:pPr>
            <a:r>
              <a:rPr lang="en-GB" sz="2400" i="1" dirty="0"/>
              <a:t>“Where ethical approval is deemed unnecessary, a disclaimer may be signed by researcher (and supervisor)”</a:t>
            </a:r>
            <a:endParaRPr lang="en-GB" sz="2400" dirty="0"/>
          </a:p>
        </p:txBody>
      </p:sp>
    </p:spTree>
    <p:extLst>
      <p:ext uri="{BB962C8B-B14F-4D97-AF65-F5344CB8AC3E}">
        <p14:creationId xmlns:p14="http://schemas.microsoft.com/office/powerpoint/2010/main" val="360724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002" y="490662"/>
            <a:ext cx="8229600" cy="850106"/>
          </a:xfrm>
        </p:spPr>
        <p:txBody>
          <a:bodyPr>
            <a:normAutofit/>
          </a:bodyPr>
          <a:lstStyle/>
          <a:p>
            <a:r>
              <a:rPr lang="en-GB" sz="3200" b="1" dirty="0"/>
              <a:t>Seeking Ethical Approval?</a:t>
            </a:r>
          </a:p>
        </p:txBody>
      </p:sp>
      <p:sp>
        <p:nvSpPr>
          <p:cNvPr id="3" name="Content Placeholder 2"/>
          <p:cNvSpPr>
            <a:spLocks noGrp="1"/>
          </p:cNvSpPr>
          <p:nvPr>
            <p:ph idx="1"/>
          </p:nvPr>
        </p:nvSpPr>
        <p:spPr>
          <a:xfrm>
            <a:off x="451002" y="1520788"/>
            <a:ext cx="8229600" cy="3816424"/>
          </a:xfrm>
        </p:spPr>
        <p:txBody>
          <a:bodyPr>
            <a:normAutofit/>
          </a:bodyPr>
          <a:lstStyle/>
          <a:p>
            <a:pPr algn="just"/>
            <a:r>
              <a:rPr lang="en-GB" sz="2400" dirty="0"/>
              <a:t>If you are a researcher and in your research human participation is required, you must take approval from the respective University’s Ethics Committee. </a:t>
            </a:r>
          </a:p>
          <a:p>
            <a:pPr algn="just"/>
            <a:endParaRPr lang="en-GB" sz="2400" dirty="0"/>
          </a:p>
          <a:p>
            <a:pPr algn="just"/>
            <a:r>
              <a:rPr lang="en-GB" sz="2400" dirty="0"/>
              <a:t>In order to seek ethical approval, you will be required to fill an ethics form, where different categories of questions you need to answer in order to ensure research ethics principles are met (mainly to minimize potential harm, storing collected data, security, authenticity, integrity etc)</a:t>
            </a:r>
          </a:p>
          <a:p>
            <a:pPr algn="just"/>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p:txBody>
      </p:sp>
    </p:spTree>
    <p:extLst>
      <p:ext uri="{BB962C8B-B14F-4D97-AF65-F5344CB8AC3E}">
        <p14:creationId xmlns:p14="http://schemas.microsoft.com/office/powerpoint/2010/main" val="2723486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918" y="188640"/>
            <a:ext cx="8229600" cy="504056"/>
          </a:xfrm>
        </p:spPr>
        <p:txBody>
          <a:bodyPr>
            <a:normAutofit fontScale="90000"/>
          </a:bodyPr>
          <a:lstStyle/>
          <a:p>
            <a:r>
              <a:rPr lang="en-GB" sz="3200" b="1" dirty="0"/>
              <a:t>Sample of Informed Consent Form</a:t>
            </a:r>
          </a:p>
        </p:txBody>
      </p:sp>
      <p:pic>
        <p:nvPicPr>
          <p:cNvPr id="8" name="Picture 7">
            <a:extLst>
              <a:ext uri="{FF2B5EF4-FFF2-40B4-BE49-F238E27FC236}">
                <a16:creationId xmlns:a16="http://schemas.microsoft.com/office/drawing/2014/main" id="{803212EE-D8CC-5843-9E89-CEE45D364CAF}"/>
              </a:ext>
            </a:extLst>
          </p:cNvPr>
          <p:cNvPicPr>
            <a:picLocks noChangeAspect="1"/>
          </p:cNvPicPr>
          <p:nvPr/>
        </p:nvPicPr>
        <p:blipFill>
          <a:blip r:embed="rId3"/>
          <a:stretch>
            <a:fillRect/>
          </a:stretch>
        </p:blipFill>
        <p:spPr>
          <a:xfrm>
            <a:off x="1763688" y="901700"/>
            <a:ext cx="5904656" cy="4759548"/>
          </a:xfrm>
          <a:prstGeom prst="rect">
            <a:avLst/>
          </a:prstGeom>
          <a:ln w="25400">
            <a:solidFill>
              <a:schemeClr val="tx1">
                <a:alpha val="98000"/>
              </a:schemeClr>
            </a:solidFill>
          </a:ln>
        </p:spPr>
      </p:pic>
    </p:spTree>
    <p:extLst>
      <p:ext uri="{BB962C8B-B14F-4D97-AF65-F5344CB8AC3E}">
        <p14:creationId xmlns:p14="http://schemas.microsoft.com/office/powerpoint/2010/main" val="3520286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0880" cy="850106"/>
          </a:xfrm>
        </p:spPr>
        <p:txBody>
          <a:bodyPr>
            <a:normAutofit/>
          </a:bodyPr>
          <a:lstStyle/>
          <a:p>
            <a:r>
              <a:rPr lang="en-GB" sz="3200" b="1" dirty="0"/>
              <a:t>References</a:t>
            </a:r>
          </a:p>
        </p:txBody>
      </p:sp>
      <p:sp>
        <p:nvSpPr>
          <p:cNvPr id="5" name="Content Placeholder 2">
            <a:extLst>
              <a:ext uri="{FF2B5EF4-FFF2-40B4-BE49-F238E27FC236}">
                <a16:creationId xmlns:a16="http://schemas.microsoft.com/office/drawing/2014/main" id="{011639B6-AADC-984E-AED6-74524C5DC173}"/>
              </a:ext>
            </a:extLst>
          </p:cNvPr>
          <p:cNvSpPr>
            <a:spLocks noGrp="1"/>
          </p:cNvSpPr>
          <p:nvPr>
            <p:ph idx="1"/>
          </p:nvPr>
        </p:nvSpPr>
        <p:spPr>
          <a:xfrm>
            <a:off x="457200" y="908720"/>
            <a:ext cx="8229600" cy="4752528"/>
          </a:xfrm>
        </p:spPr>
        <p:txBody>
          <a:bodyPr>
            <a:normAutofit fontScale="92500"/>
          </a:bodyPr>
          <a:lstStyle/>
          <a:p>
            <a:pPr algn="just"/>
            <a:r>
              <a:rPr lang="en-GB" sz="2000" dirty="0"/>
              <a:t>AVAC (2020). Principles of Research Ethics. [Online] </a:t>
            </a:r>
            <a:r>
              <a:rPr lang="en-GB" sz="2000" dirty="0">
                <a:hlinkClick r:id="rId3"/>
              </a:rPr>
              <a:t>https://www.avac.org/principles-research-ethics</a:t>
            </a:r>
            <a:endParaRPr lang="en-GB" sz="2000" dirty="0"/>
          </a:p>
          <a:p>
            <a:pPr algn="just"/>
            <a:r>
              <a:rPr lang="en-GB" sz="2000" dirty="0"/>
              <a:t>Chavan, A. (2017). Basic principle of research ethics. [Online] </a:t>
            </a:r>
            <a:r>
              <a:rPr lang="en-GB" sz="2000" dirty="0">
                <a:hlinkClick r:id="rId4"/>
              </a:rPr>
              <a:t>https://www.slideshare.net/ankushchavan6/basic-principle-of-research-ethics</a:t>
            </a:r>
            <a:endParaRPr lang="en-GB" sz="2000" dirty="0"/>
          </a:p>
          <a:p>
            <a:pPr algn="just"/>
            <a:r>
              <a:rPr lang="en-GB" sz="2000" dirty="0" err="1"/>
              <a:t>Enago</a:t>
            </a:r>
            <a:r>
              <a:rPr lang="en-GB" sz="2000" dirty="0"/>
              <a:t> Academy (2019). What are the ethical consideration in Research Design? [Online] </a:t>
            </a:r>
            <a:r>
              <a:rPr lang="en-GB" sz="2000" dirty="0">
                <a:hlinkClick r:id="rId5"/>
              </a:rPr>
              <a:t>https://www.enago.com/academy/what-are-the-ethical-considerations-in-research-design/</a:t>
            </a:r>
            <a:endParaRPr lang="en-GB" sz="2000" dirty="0"/>
          </a:p>
          <a:p>
            <a:pPr algn="just"/>
            <a:r>
              <a:rPr lang="en-GB" sz="2000" dirty="0"/>
              <a:t>Shalom (2016). Ethical considerations in making a Research. [Online] </a:t>
            </a:r>
            <a:r>
              <a:rPr lang="en-GB" sz="2000" dirty="0">
                <a:hlinkClick r:id="rId6"/>
              </a:rPr>
              <a:t>https://www.slideshare.net/janysshalom/ethical-considerations-in-making-a-research</a:t>
            </a:r>
            <a:endParaRPr lang="en-GB" sz="2000" dirty="0"/>
          </a:p>
          <a:p>
            <a:pPr algn="just"/>
            <a:r>
              <a:rPr lang="en-GB" sz="2000" dirty="0" err="1"/>
              <a:t>Daryaei</a:t>
            </a:r>
            <a:r>
              <a:rPr lang="en-GB" sz="2000" dirty="0"/>
              <a:t>, M. (2017). Ethical considerations in business research. [Online] </a:t>
            </a:r>
            <a:r>
              <a:rPr lang="en-GB" sz="2000" dirty="0">
                <a:hlinkClick r:id="rId7"/>
              </a:rPr>
              <a:t>https://www.slideshare.net/MehdiDaryaee/ethical-conisiderations-in-business-research</a:t>
            </a:r>
            <a:endParaRPr lang="en-GB" sz="2000" dirty="0"/>
          </a:p>
          <a:p>
            <a:pPr algn="just"/>
            <a:r>
              <a:rPr lang="en-GB" sz="2000" dirty="0"/>
              <a:t>Green, R. (2013). Research Ethics: A guide to principles and procedures [Online] </a:t>
            </a:r>
            <a:r>
              <a:rPr lang="en-GB" sz="2000" dirty="0">
                <a:hlinkClick r:id="rId8"/>
              </a:rPr>
              <a:t>https://slideplayer.com/slide/5981030/</a:t>
            </a:r>
            <a:endParaRPr lang="en-GB" sz="2000" dirty="0"/>
          </a:p>
          <a:p>
            <a:pPr algn="just"/>
            <a:endParaRPr lang="en-GB" sz="2000" dirty="0"/>
          </a:p>
          <a:p>
            <a:pPr algn="just"/>
            <a:endParaRPr lang="en-GB" altLang="en-US" sz="2000" dirty="0">
              <a:cs typeface="Times New Roman" panose="02020603050405020304" pitchFamily="18" charset="0"/>
            </a:endParaRPr>
          </a:p>
          <a:p>
            <a:pPr algn="just"/>
            <a:endParaRPr lang="en-GB" sz="2400" dirty="0"/>
          </a:p>
          <a:p>
            <a:pPr marL="0" indent="0" algn="just">
              <a:buNone/>
            </a:pPr>
            <a:endParaRPr lang="en-GB" sz="2400" dirty="0"/>
          </a:p>
        </p:txBody>
      </p:sp>
    </p:spTree>
    <p:extLst>
      <p:ext uri="{BB962C8B-B14F-4D97-AF65-F5344CB8AC3E}">
        <p14:creationId xmlns:p14="http://schemas.microsoft.com/office/powerpoint/2010/main" val="2513639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54414"/>
            <a:ext cx="7920880" cy="576064"/>
          </a:xfrm>
        </p:spPr>
        <p:txBody>
          <a:bodyPr>
            <a:normAutofit fontScale="90000"/>
          </a:bodyPr>
          <a:lstStyle/>
          <a:p>
            <a:r>
              <a:rPr lang="en-GB" sz="3600" b="1" u="sng" dirty="0">
                <a:solidFill>
                  <a:srgbClr val="FF0000"/>
                </a:solidFill>
              </a:rPr>
              <a:t>Activity</a:t>
            </a:r>
            <a:br>
              <a:rPr lang="en-GB" sz="3200" b="1" dirty="0">
                <a:solidFill>
                  <a:srgbClr val="FF0000"/>
                </a:solidFill>
              </a:rPr>
            </a:br>
            <a:br>
              <a:rPr lang="en-GB" sz="3200" b="1" dirty="0">
                <a:solidFill>
                  <a:srgbClr val="FF0000"/>
                </a:solidFill>
              </a:rPr>
            </a:br>
            <a:endParaRPr lang="en-GB" sz="3200" b="1" dirty="0">
              <a:solidFill>
                <a:srgbClr val="FF0000"/>
              </a:solidFill>
            </a:endParaRPr>
          </a:p>
        </p:txBody>
      </p:sp>
      <p:sp>
        <p:nvSpPr>
          <p:cNvPr id="3" name="Rectangle 2">
            <a:extLst>
              <a:ext uri="{FF2B5EF4-FFF2-40B4-BE49-F238E27FC236}">
                <a16:creationId xmlns:a16="http://schemas.microsoft.com/office/drawing/2014/main" id="{F53C2EA0-DC00-844D-A0DD-671427AD6EF6}"/>
              </a:ext>
            </a:extLst>
          </p:cNvPr>
          <p:cNvSpPr/>
          <p:nvPr/>
        </p:nvSpPr>
        <p:spPr>
          <a:xfrm>
            <a:off x="755576" y="2798058"/>
            <a:ext cx="7920880" cy="1292662"/>
          </a:xfrm>
          <a:prstGeom prst="rect">
            <a:avLst/>
          </a:prstGeom>
        </p:spPr>
        <p:txBody>
          <a:bodyPr wrap="square">
            <a:spAutoFit/>
          </a:bodyPr>
          <a:lstStyle/>
          <a:p>
            <a:pPr algn="ctr"/>
            <a:br>
              <a:rPr lang="en-GB" b="1" dirty="0">
                <a:solidFill>
                  <a:srgbClr val="FF0000"/>
                </a:solidFill>
              </a:rPr>
            </a:br>
            <a:r>
              <a:rPr lang="en-GB" sz="2400" b="1" dirty="0">
                <a:solidFill>
                  <a:srgbClr val="FF0000"/>
                </a:solidFill>
              </a:rPr>
              <a:t>Discuss the implications of conducting an unethical research</a:t>
            </a:r>
          </a:p>
          <a:p>
            <a:pPr algn="just"/>
            <a:endParaRPr lang="en-GB" b="1" dirty="0">
              <a:solidFill>
                <a:srgbClr val="FF0000"/>
              </a:solidFill>
            </a:endParaRPr>
          </a:p>
          <a:p>
            <a:pPr algn="just"/>
            <a:endParaRPr lang="en-US" dirty="0"/>
          </a:p>
        </p:txBody>
      </p:sp>
    </p:spTree>
    <p:extLst>
      <p:ext uri="{BB962C8B-B14F-4D97-AF65-F5344CB8AC3E}">
        <p14:creationId xmlns:p14="http://schemas.microsoft.com/office/powerpoint/2010/main" val="740066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348880"/>
            <a:ext cx="7920880" cy="850106"/>
          </a:xfrm>
        </p:spPr>
        <p:txBody>
          <a:bodyPr>
            <a:normAutofit/>
          </a:bodyPr>
          <a:lstStyle/>
          <a:p>
            <a:r>
              <a:rPr lang="en-GB" sz="3200" b="1" dirty="0">
                <a:solidFill>
                  <a:srgbClr val="FF0000"/>
                </a:solidFill>
              </a:rPr>
              <a:t>Any Questions?</a:t>
            </a:r>
          </a:p>
        </p:txBody>
      </p:sp>
    </p:spTree>
    <p:extLst>
      <p:ext uri="{BB962C8B-B14F-4D97-AF65-F5344CB8AC3E}">
        <p14:creationId xmlns:p14="http://schemas.microsoft.com/office/powerpoint/2010/main" val="18119305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41945</TotalTime>
  <Words>1377</Words>
  <Application>Microsoft Macintosh PowerPoint</Application>
  <PresentationFormat>On-screen Show (4:3)</PresentationFormat>
  <Paragraphs>143</Paragraphs>
  <Slides>20</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Wingdings</vt:lpstr>
      <vt:lpstr>20140311PresentationUWTSDTemplate</vt:lpstr>
      <vt:lpstr>Digital Skills and Research Methods (DSR) BMSW 4003 (H&amp;Sc)</vt:lpstr>
      <vt:lpstr>Lesson Aim</vt:lpstr>
      <vt:lpstr>What is Research Ethics?</vt:lpstr>
      <vt:lpstr>What is Research Ethics?</vt:lpstr>
      <vt:lpstr>Components of Research Ethics</vt:lpstr>
      <vt:lpstr>Components of Research Ethics</vt:lpstr>
      <vt:lpstr>Components of Research Ethics</vt:lpstr>
      <vt:lpstr>Why is Research Ethics Important?</vt:lpstr>
      <vt:lpstr>Issues with Research Ethics</vt:lpstr>
      <vt:lpstr>Issues with Research Ethics</vt:lpstr>
      <vt:lpstr>Issues with Research Ethics</vt:lpstr>
      <vt:lpstr>Principles of Research Ethics</vt:lpstr>
      <vt:lpstr>Principles of Research Ethics</vt:lpstr>
      <vt:lpstr>Principles of Research Ethics</vt:lpstr>
      <vt:lpstr>What Research/Project need Ethical Approval?</vt:lpstr>
      <vt:lpstr>Seeking Ethical Approval?</vt:lpstr>
      <vt:lpstr>Sample of Informed Consent Form</vt:lpstr>
      <vt:lpstr>References</vt:lpstr>
      <vt:lpstr>Activity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321</cp:revision>
  <dcterms:created xsi:type="dcterms:W3CDTF">2015-04-14T15:21:28Z</dcterms:created>
  <dcterms:modified xsi:type="dcterms:W3CDTF">2021-04-03T11:55:28Z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