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4" r:id="rId3"/>
    <p:sldId id="257" r:id="rId4"/>
    <p:sldId id="262" r:id="rId5"/>
    <p:sldId id="258" r:id="rId6"/>
    <p:sldId id="259" r:id="rId7"/>
    <p:sldId id="260" r:id="rId8"/>
    <p:sldId id="261" r:id="rId9"/>
    <p:sldId id="263" r:id="rId10"/>
    <p:sldId id="27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6" autoAdjust="0"/>
    <p:restoredTop sz="94660"/>
  </p:normalViewPr>
  <p:slideViewPr>
    <p:cSldViewPr snapToGrid="0">
      <p:cViewPr varScale="1">
        <p:scale>
          <a:sx n="88" d="100"/>
          <a:sy n="88" d="100"/>
        </p:scale>
        <p:origin x="35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471565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96250"/>
            <a:ext cx="9144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86535-382E-45CC-856C-D75C38B457F2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B57CF-B834-436E-8A7B-40C0F4ACF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871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86535-382E-45CC-856C-D75C38B457F2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B57CF-B834-436E-8A7B-40C0F4ACF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25659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191" y="2208879"/>
            <a:ext cx="105156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150" baseline="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3191" y="4010334"/>
            <a:ext cx="10515600" cy="1174639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B986535-382E-45CC-856C-D75C38B457F2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46B57CF-B834-436E-8A7B-40C0F4ACF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1317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5344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86535-382E-45CC-856C-D75C38B457F2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B57CF-B834-436E-8A7B-40C0F4ACF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03645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1230" y="2656564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86535-382E-45CC-856C-D75C38B457F2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B57CF-B834-436E-8A7B-40C0F4ACF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5039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86535-382E-45CC-856C-D75C38B457F2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B57CF-B834-436E-8A7B-40C0F4ACF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30380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86535-382E-45CC-856C-D75C38B457F2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B57CF-B834-436E-8A7B-40C0F4ACF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91569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89023" y="2147486"/>
            <a:ext cx="32004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86535-382E-45CC-856C-D75C38B457F2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B57CF-B834-436E-8A7B-40C0F4ACF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9985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0688" y="2150621"/>
            <a:ext cx="32004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86535-382E-45CC-856C-D75C38B457F2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B57CF-B834-436E-8A7B-40C0F4ACF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3095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86535-382E-45CC-856C-D75C38B457F2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B57CF-B834-436E-8A7B-40C0F4ACF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24327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0624" y="274638"/>
            <a:ext cx="2402380" cy="58975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274638"/>
            <a:ext cx="7973291" cy="58975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422854"/>
            <a:ext cx="2743196" cy="365125"/>
          </a:xfrm>
        </p:spPr>
        <p:txBody>
          <a:bodyPr/>
          <a:lstStyle/>
          <a:p>
            <a:fld id="{3B986535-382E-45CC-856C-D75C38B457F2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76135" y="6422854"/>
            <a:ext cx="427966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3048" y="6422854"/>
            <a:ext cx="879759" cy="365125"/>
          </a:xfrm>
        </p:spPr>
        <p:txBody>
          <a:bodyPr/>
          <a:lstStyle/>
          <a:p>
            <a:fld id="{E46B57CF-B834-436E-8A7B-40C0F4ACF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71988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3B986535-382E-45CC-856C-D75C38B457F2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E46B57CF-B834-436E-8A7B-40C0F4ACF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63385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8800" dirty="0" smtClean="0"/>
              <a:t>Niche Tourism</a:t>
            </a:r>
            <a:endParaRPr lang="en-GB" sz="8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354227" y="4374292"/>
            <a:ext cx="12480324" cy="2018270"/>
          </a:xfrm>
        </p:spPr>
        <p:txBody>
          <a:bodyPr>
            <a:noAutofit/>
          </a:bodyPr>
          <a:lstStyle/>
          <a:p>
            <a:r>
              <a:rPr lang="en-GB" sz="4800" dirty="0" smtClean="0"/>
              <a:t>Global Destinations and Resort </a:t>
            </a:r>
          </a:p>
          <a:p>
            <a:r>
              <a:rPr lang="en-GB" sz="4800" dirty="0" smtClean="0"/>
              <a:t>Theories and </a:t>
            </a:r>
            <a:r>
              <a:rPr lang="en-GB" sz="4800" dirty="0" err="1" smtClean="0"/>
              <a:t>Developements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33802142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Tourism Industry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000" dirty="0" smtClean="0"/>
              <a:t>Global Travel &amp; Tourism Industry $8.8Trilliion </a:t>
            </a:r>
          </a:p>
          <a:p>
            <a:r>
              <a:rPr lang="en-GB" sz="4000" dirty="0" smtClean="0"/>
              <a:t>319m Jobs Worldwide</a:t>
            </a:r>
          </a:p>
          <a:p>
            <a:r>
              <a:rPr lang="en-GB" sz="4000" dirty="0" smtClean="0"/>
              <a:t>1 in 5 new jobs – 100m jobs in next 10 years</a:t>
            </a:r>
          </a:p>
          <a:p>
            <a:endParaRPr lang="en-GB" dirty="0"/>
          </a:p>
          <a:p>
            <a:r>
              <a:rPr lang="en-GB" dirty="0">
                <a:solidFill>
                  <a:srgbClr val="FFFFFF"/>
                </a:solidFill>
              </a:rPr>
              <a:t>Authority on World Travel &amp; Tourism (2019</a:t>
            </a:r>
            <a:r>
              <a:rPr lang="en-GB" dirty="0" smtClean="0">
                <a:solidFill>
                  <a:srgbClr val="FFFFFF"/>
                </a:solidFill>
              </a:rPr>
              <a:t>)</a:t>
            </a:r>
          </a:p>
          <a:p>
            <a:endParaRPr lang="en-GB" dirty="0">
              <a:solidFill>
                <a:srgbClr val="FFFFFF"/>
              </a:solidFill>
            </a:endParaRPr>
          </a:p>
          <a:p>
            <a:r>
              <a:rPr lang="en-GB" sz="3200" dirty="0" smtClean="0">
                <a:solidFill>
                  <a:srgbClr val="FFFFFF"/>
                </a:solidFill>
              </a:rPr>
              <a:t>2020 GLOBAL COVID PANDEMIC………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8897906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NICHE TOURISM MARKETS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Counterpoint to Mass Tourism</a:t>
            </a:r>
          </a:p>
          <a:p>
            <a:r>
              <a:rPr lang="en-GB" dirty="0" smtClean="0"/>
              <a:t>Mass – Large Scale &amp; Packaged – One fits all approach</a:t>
            </a:r>
          </a:p>
          <a:p>
            <a:r>
              <a:rPr lang="en-GB" dirty="0" smtClean="0"/>
              <a:t>Part of Niche Marketing</a:t>
            </a:r>
          </a:p>
          <a:p>
            <a:r>
              <a:rPr lang="en-GB" dirty="0" smtClean="0"/>
              <a:t>Democratisation of Tourism</a:t>
            </a:r>
          </a:p>
          <a:p>
            <a:r>
              <a:rPr lang="en-GB" dirty="0" smtClean="0"/>
              <a:t>Distinguish &amp; Differentiate</a:t>
            </a:r>
          </a:p>
          <a:p>
            <a:r>
              <a:rPr lang="en-GB" dirty="0" smtClean="0"/>
              <a:t>Tourism Market</a:t>
            </a:r>
          </a:p>
          <a:p>
            <a:r>
              <a:rPr lang="en-GB" dirty="0" smtClean="0"/>
              <a:t>Needs</a:t>
            </a:r>
          </a:p>
          <a:p>
            <a:r>
              <a:rPr lang="en-GB" dirty="0" smtClean="0"/>
              <a:t>Macro / Micro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83906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NICHE MARKETS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MACRO</a:t>
            </a:r>
          </a:p>
          <a:p>
            <a:r>
              <a:rPr lang="en-GB" dirty="0" smtClean="0"/>
              <a:t>SPECIAL INTEREST TOURISM</a:t>
            </a:r>
          </a:p>
          <a:p>
            <a:r>
              <a:rPr lang="en-GB" dirty="0" smtClean="0"/>
              <a:t>TRADITIONAL &amp; CULTURAL BASED TOURISM</a:t>
            </a:r>
          </a:p>
          <a:p>
            <a:r>
              <a:rPr lang="en-GB" dirty="0" smtClean="0"/>
              <a:t>ACTIVITY BASED TOURISM</a:t>
            </a:r>
          </a:p>
          <a:p>
            <a:endParaRPr lang="en-GB" dirty="0" smtClean="0"/>
          </a:p>
          <a:p>
            <a:r>
              <a:rPr lang="en-GB" dirty="0" smtClean="0"/>
              <a:t>MICRO </a:t>
            </a:r>
          </a:p>
          <a:p>
            <a:r>
              <a:rPr lang="en-GB" dirty="0" smtClean="0"/>
              <a:t>IMPACTS OF </a:t>
            </a:r>
            <a:r>
              <a:rPr lang="en-GB" dirty="0" smtClean="0"/>
              <a:t>TECHNOLOGY - Smart Destinations</a:t>
            </a:r>
            <a:endParaRPr lang="en-GB" dirty="0" smtClean="0"/>
          </a:p>
          <a:p>
            <a:r>
              <a:rPr lang="en-GB" dirty="0" smtClean="0"/>
              <a:t>IMPACTS OF TRAVEL DEVELOPMENT</a:t>
            </a:r>
          </a:p>
          <a:p>
            <a:r>
              <a:rPr lang="en-GB" dirty="0" smtClean="0"/>
              <a:t>IMPACTS OF MEDIA &amp; SOCIAL </a:t>
            </a:r>
            <a:r>
              <a:rPr lang="en-GB" dirty="0" smtClean="0"/>
              <a:t>MEDIA</a:t>
            </a:r>
          </a:p>
          <a:p>
            <a:r>
              <a:rPr lang="en-GB" dirty="0" smtClean="0"/>
              <a:t>TRENDS</a:t>
            </a:r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53126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7696" y="-172995"/>
            <a:ext cx="9286103" cy="1301579"/>
          </a:xfrm>
        </p:spPr>
        <p:txBody>
          <a:bodyPr/>
          <a:lstStyle/>
          <a:p>
            <a:r>
              <a:rPr lang="en-GB" dirty="0" smtClean="0"/>
              <a:t>PLOG’S TOURIST TYPLOLOGY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357" y="1005016"/>
            <a:ext cx="11013989" cy="5852984"/>
          </a:xfrm>
        </p:spPr>
      </p:pic>
    </p:spTree>
    <p:extLst>
      <p:ext uri="{BB962C8B-B14F-4D97-AF65-F5344CB8AC3E}">
        <p14:creationId xmlns:p14="http://schemas.microsoft.com/office/powerpoint/2010/main" val="37494057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 COHEN’S TOURIST TYPOLOGY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215" y="1532238"/>
            <a:ext cx="5966541" cy="5173362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1460" y="1787611"/>
            <a:ext cx="5089954" cy="4810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78534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BUTLER’S TOURISM DESTINATION LIFECYCLE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9773" y="1825625"/>
            <a:ext cx="9737124" cy="4805834"/>
          </a:xfrm>
        </p:spPr>
      </p:pic>
    </p:spTree>
    <p:extLst>
      <p:ext uri="{BB962C8B-B14F-4D97-AF65-F5344CB8AC3E}">
        <p14:creationId xmlns:p14="http://schemas.microsoft.com/office/powerpoint/2010/main" val="13679609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TOURISM DESTINATION DEVELOPEMENT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711" y="2011363"/>
            <a:ext cx="6872991" cy="4206875"/>
          </a:xfrm>
        </p:spPr>
      </p:pic>
    </p:spTree>
    <p:extLst>
      <p:ext uri="{BB962C8B-B14F-4D97-AF65-F5344CB8AC3E}">
        <p14:creationId xmlns:p14="http://schemas.microsoft.com/office/powerpoint/2010/main" val="36700993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Porter’s 5 Forces of Competition 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2768" y="1458098"/>
            <a:ext cx="9316994" cy="5156886"/>
          </a:xfrm>
        </p:spPr>
      </p:pic>
    </p:spTree>
    <p:extLst>
      <p:ext uri="{BB962C8B-B14F-4D97-AF65-F5344CB8AC3E}">
        <p14:creationId xmlns:p14="http://schemas.microsoft.com/office/powerpoint/2010/main" val="7086142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Competition &amp; crisis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2919" y="2011680"/>
            <a:ext cx="9784080" cy="4781006"/>
          </a:xfrm>
        </p:spPr>
        <p:txBody>
          <a:bodyPr>
            <a:normAutofit fontScale="47500" lnSpcReduction="20000"/>
          </a:bodyPr>
          <a:lstStyle/>
          <a:p>
            <a:r>
              <a:rPr lang="en-GB" sz="5100" b="1" dirty="0" smtClean="0"/>
              <a:t>ISSUES</a:t>
            </a:r>
          </a:p>
          <a:p>
            <a:r>
              <a:rPr lang="en-GB" sz="4200" dirty="0" smtClean="0"/>
              <a:t>Decline – Relaunch?</a:t>
            </a:r>
          </a:p>
          <a:p>
            <a:r>
              <a:rPr lang="en-GB" sz="4200" dirty="0" smtClean="0"/>
              <a:t>Competition</a:t>
            </a:r>
          </a:p>
          <a:p>
            <a:r>
              <a:rPr lang="en-GB" sz="4200" dirty="0" smtClean="0"/>
              <a:t>Trends</a:t>
            </a:r>
          </a:p>
          <a:p>
            <a:r>
              <a:rPr lang="en-GB" sz="4200" dirty="0" smtClean="0"/>
              <a:t>Over Tourism</a:t>
            </a:r>
          </a:p>
          <a:p>
            <a:r>
              <a:rPr lang="en-GB" sz="4200" dirty="0" smtClean="0"/>
              <a:t>Risks &amp; Crisis</a:t>
            </a:r>
          </a:p>
          <a:p>
            <a:r>
              <a:rPr lang="en-GB" sz="4200" dirty="0" err="1" smtClean="0"/>
              <a:t>Terrrorism</a:t>
            </a:r>
            <a:endParaRPr lang="en-GB" sz="4200" dirty="0" smtClean="0"/>
          </a:p>
          <a:p>
            <a:r>
              <a:rPr lang="en-GB" sz="4200" dirty="0" smtClean="0"/>
              <a:t>Economy</a:t>
            </a:r>
          </a:p>
          <a:p>
            <a:r>
              <a:rPr lang="en-GB" sz="4200" dirty="0" smtClean="0"/>
              <a:t>BREXIT</a:t>
            </a:r>
          </a:p>
          <a:p>
            <a:pPr lvl="0">
              <a:buClr>
                <a:srgbClr val="FFFFFF"/>
              </a:buClr>
            </a:pPr>
            <a:r>
              <a:rPr lang="en-GB" sz="4200" dirty="0">
                <a:solidFill>
                  <a:srgbClr val="FFFFFF"/>
                </a:solidFill>
              </a:rPr>
              <a:t>Investment, </a:t>
            </a:r>
            <a:r>
              <a:rPr lang="en-GB" sz="4200" dirty="0" err="1">
                <a:solidFill>
                  <a:srgbClr val="FFFFFF"/>
                </a:solidFill>
              </a:rPr>
              <a:t>Placemaking</a:t>
            </a:r>
            <a:r>
              <a:rPr lang="en-GB" sz="4200" dirty="0">
                <a:solidFill>
                  <a:srgbClr val="FFFFFF"/>
                </a:solidFill>
              </a:rPr>
              <a:t>, Authenticity &amp; </a:t>
            </a:r>
            <a:r>
              <a:rPr lang="en-GB" sz="4200" dirty="0" smtClean="0">
                <a:solidFill>
                  <a:srgbClr val="FFFFFF"/>
                </a:solidFill>
              </a:rPr>
              <a:t>Change</a:t>
            </a:r>
            <a:endParaRPr lang="en-GB" sz="4200" dirty="0" smtClean="0"/>
          </a:p>
          <a:p>
            <a:r>
              <a:rPr lang="en-GB" sz="4200" dirty="0" smtClean="0"/>
              <a:t>PANDEMIC – 2020 COVID</a:t>
            </a:r>
          </a:p>
          <a:p>
            <a:r>
              <a:rPr lang="en-GB" sz="4200" dirty="0" smtClean="0"/>
              <a:t>FUTURE?</a:t>
            </a:r>
          </a:p>
          <a:p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41762577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anded">
  <a:themeElements>
    <a:clrScheme name="Banded">
      <a:dk1>
        <a:srgbClr val="2C2C2C"/>
      </a:dk1>
      <a:lt1>
        <a:srgbClr val="FFFFFF"/>
      </a:lt1>
      <a:dk2>
        <a:srgbClr val="099BDD"/>
      </a:dk2>
      <a:lt2>
        <a:srgbClr val="F2F2F2"/>
      </a:lt2>
      <a:accent1>
        <a:srgbClr val="FFC000"/>
      </a:accent1>
      <a:accent2>
        <a:srgbClr val="A5D028"/>
      </a:accent2>
      <a:accent3>
        <a:srgbClr val="08CC78"/>
      </a:accent3>
      <a:accent4>
        <a:srgbClr val="F24099"/>
      </a:accent4>
      <a:accent5>
        <a:srgbClr val="828288"/>
      </a:accent5>
      <a:accent6>
        <a:srgbClr val="F56617"/>
      </a:accent6>
      <a:hlink>
        <a:srgbClr val="005DBA"/>
      </a:hlink>
      <a:folHlink>
        <a:srgbClr val="6C606A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9792607F-9579-4224-82FF-9C88C3E1E53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Banded</Template>
  <TotalTime>46</TotalTime>
  <Words>169</Words>
  <Application>Microsoft Office PowerPoint</Application>
  <PresentationFormat>Widescreen</PresentationFormat>
  <Paragraphs>49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Corbel</vt:lpstr>
      <vt:lpstr>Wingdings</vt:lpstr>
      <vt:lpstr>Banded</vt:lpstr>
      <vt:lpstr>Niche Tourism</vt:lpstr>
      <vt:lpstr>      Tourism Industry</vt:lpstr>
      <vt:lpstr>       NICHE TOURISM MARKETS</vt:lpstr>
      <vt:lpstr>               NICHE MARKETS</vt:lpstr>
      <vt:lpstr>PLOG’S TOURIST TYPLOLOGY</vt:lpstr>
      <vt:lpstr>                COHEN’S TOURIST TYPOLOGY</vt:lpstr>
      <vt:lpstr> BUTLER’S TOURISM DESTINATION LIFECYCLE</vt:lpstr>
      <vt:lpstr>    TOURISM DESTINATION DEVELOPEMENT</vt:lpstr>
      <vt:lpstr>           Porter’s 5 Forces of Competition  </vt:lpstr>
      <vt:lpstr>Competition &amp; crisis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Niche Tourism</dc:title>
  <dc:creator>Jacqui Jones</dc:creator>
  <cp:lastModifiedBy>Jacqui Jones</cp:lastModifiedBy>
  <cp:revision>6</cp:revision>
  <dcterms:created xsi:type="dcterms:W3CDTF">2019-02-25T10:57:38Z</dcterms:created>
  <dcterms:modified xsi:type="dcterms:W3CDTF">2020-10-04T18:39:23Z</dcterms:modified>
</cp:coreProperties>
</file>