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81" r:id="rId4"/>
    <p:sldId id="282" r:id="rId5"/>
    <p:sldId id="258" r:id="rId6"/>
    <p:sldId id="259" r:id="rId7"/>
    <p:sldId id="260" r:id="rId8"/>
    <p:sldId id="261" r:id="rId9"/>
    <p:sldId id="262" r:id="rId10"/>
    <p:sldId id="263" r:id="rId11"/>
    <p:sldId id="265" r:id="rId12"/>
    <p:sldId id="266" r:id="rId13"/>
    <p:sldId id="267" r:id="rId14"/>
    <p:sldId id="268" r:id="rId15"/>
    <p:sldId id="269" r:id="rId16"/>
    <p:sldId id="270" r:id="rId17"/>
    <p:sldId id="271" r:id="rId18"/>
    <p:sldId id="280" r:id="rId19"/>
    <p:sldId id="279" r:id="rId20"/>
    <p:sldId id="278" r:id="rId21"/>
    <p:sldId id="277" r:id="rId22"/>
    <p:sldId id="276" r:id="rId23"/>
    <p:sldId id="275" r:id="rId24"/>
    <p:sldId id="274" r:id="rId25"/>
    <p:sldId id="273" r:id="rId26"/>
    <p:sldId id="272" r:id="rId27"/>
    <p:sldId id="26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3" autoAdjust="0"/>
    <p:restoredTop sz="57932" autoAdjust="0"/>
  </p:normalViewPr>
  <p:slideViewPr>
    <p:cSldViewPr snapToGrid="0">
      <p:cViewPr varScale="1">
        <p:scale>
          <a:sx n="66" d="100"/>
          <a:sy n="66" d="100"/>
        </p:scale>
        <p:origin x="15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9B9B54-99A4-401D-BEA1-C001784EC56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9AECD7-8775-419F-9E84-DE860938EA78}">
      <dgm:prSet/>
      <dgm:spPr/>
      <dgm:t>
        <a:bodyPr/>
        <a:lstStyle/>
        <a:p>
          <a:r>
            <a:rPr lang="en-GB"/>
            <a:t>Section 8 Sexual Offences Act 2003</a:t>
          </a:r>
          <a:endParaRPr lang="en-US"/>
        </a:p>
      </dgm:t>
    </dgm:pt>
    <dgm:pt modelId="{E745DD41-25A1-4A40-8ECB-E6E36DA1061B}" type="parTrans" cxnId="{8AD71478-9B74-4CB1-9315-5AA5097DD16D}">
      <dgm:prSet/>
      <dgm:spPr/>
      <dgm:t>
        <a:bodyPr/>
        <a:lstStyle/>
        <a:p>
          <a:endParaRPr lang="en-US"/>
        </a:p>
      </dgm:t>
    </dgm:pt>
    <dgm:pt modelId="{D22A240B-93AB-47E3-ACA8-56E7C20FEE92}" type="sibTrans" cxnId="{8AD71478-9B74-4CB1-9315-5AA5097DD16D}">
      <dgm:prSet/>
      <dgm:spPr/>
      <dgm:t>
        <a:bodyPr/>
        <a:lstStyle/>
        <a:p>
          <a:endParaRPr lang="en-US"/>
        </a:p>
      </dgm:t>
    </dgm:pt>
    <dgm:pt modelId="{3FB64732-693E-4B54-A996-22F4708AFA45}">
      <dgm:prSet/>
      <dgm:spPr/>
      <dgm:t>
        <a:bodyPr/>
        <a:lstStyle/>
        <a:p>
          <a:r>
            <a:rPr lang="en-GB"/>
            <a:t>A person commits an offence if:</a:t>
          </a:r>
          <a:endParaRPr lang="en-US"/>
        </a:p>
      </dgm:t>
    </dgm:pt>
    <dgm:pt modelId="{816A5935-9C92-4B85-BCDC-4A119DB692F8}" type="parTrans" cxnId="{1319C296-C685-4041-AD4E-BE94C8AD1526}">
      <dgm:prSet/>
      <dgm:spPr/>
      <dgm:t>
        <a:bodyPr/>
        <a:lstStyle/>
        <a:p>
          <a:endParaRPr lang="en-US"/>
        </a:p>
      </dgm:t>
    </dgm:pt>
    <dgm:pt modelId="{C67207B2-57A6-4CC5-A8DF-EF3DABD9DA20}" type="sibTrans" cxnId="{1319C296-C685-4041-AD4E-BE94C8AD1526}">
      <dgm:prSet/>
      <dgm:spPr/>
      <dgm:t>
        <a:bodyPr/>
        <a:lstStyle/>
        <a:p>
          <a:endParaRPr lang="en-US"/>
        </a:p>
      </dgm:t>
    </dgm:pt>
    <dgm:pt modelId="{43121E34-B9F1-4BA2-81EF-05400D659AF5}">
      <dgm:prSet/>
      <dgm:spPr/>
      <dgm:t>
        <a:bodyPr/>
        <a:lstStyle/>
        <a:p>
          <a:r>
            <a:rPr lang="en-GB"/>
            <a:t>If he intentionally causes or incites another to engage in a sexual activity &amp; the child in under 1</a:t>
          </a:r>
          <a:endParaRPr lang="en-US"/>
        </a:p>
      </dgm:t>
    </dgm:pt>
    <dgm:pt modelId="{68AA24AA-9CCE-4A90-95C2-26541C7691C6}" type="parTrans" cxnId="{6A4CF593-9884-40FB-B38C-091A91C855EC}">
      <dgm:prSet/>
      <dgm:spPr/>
      <dgm:t>
        <a:bodyPr/>
        <a:lstStyle/>
        <a:p>
          <a:endParaRPr lang="en-US"/>
        </a:p>
      </dgm:t>
    </dgm:pt>
    <dgm:pt modelId="{713774CF-305F-4C5F-91CA-B2273E67B2EF}" type="sibTrans" cxnId="{6A4CF593-9884-40FB-B38C-091A91C855EC}">
      <dgm:prSet/>
      <dgm:spPr/>
      <dgm:t>
        <a:bodyPr/>
        <a:lstStyle/>
        <a:p>
          <a:endParaRPr lang="en-US"/>
        </a:p>
      </dgm:t>
    </dgm:pt>
    <dgm:pt modelId="{B22E5EEC-83BE-4E26-A145-40CBCBB397BE}" type="pres">
      <dgm:prSet presAssocID="{159B9B54-99A4-401D-BEA1-C001784EC560}" presName="linear" presStyleCnt="0">
        <dgm:presLayoutVars>
          <dgm:animLvl val="lvl"/>
          <dgm:resizeHandles val="exact"/>
        </dgm:presLayoutVars>
      </dgm:prSet>
      <dgm:spPr/>
    </dgm:pt>
    <dgm:pt modelId="{B2ECCFD2-6D40-4875-B08F-BCB0A4BFAE2D}" type="pres">
      <dgm:prSet presAssocID="{2C9AECD7-8775-419F-9E84-DE860938EA78}" presName="parentText" presStyleLbl="node1" presStyleIdx="0" presStyleCnt="3">
        <dgm:presLayoutVars>
          <dgm:chMax val="0"/>
          <dgm:bulletEnabled val="1"/>
        </dgm:presLayoutVars>
      </dgm:prSet>
      <dgm:spPr/>
    </dgm:pt>
    <dgm:pt modelId="{7D95D5E3-45D0-4F65-9642-01B3965C2D98}" type="pres">
      <dgm:prSet presAssocID="{D22A240B-93AB-47E3-ACA8-56E7C20FEE92}" presName="spacer" presStyleCnt="0"/>
      <dgm:spPr/>
    </dgm:pt>
    <dgm:pt modelId="{B821049D-9832-4088-A555-B97928484D79}" type="pres">
      <dgm:prSet presAssocID="{3FB64732-693E-4B54-A996-22F4708AFA45}" presName="parentText" presStyleLbl="node1" presStyleIdx="1" presStyleCnt="3">
        <dgm:presLayoutVars>
          <dgm:chMax val="0"/>
          <dgm:bulletEnabled val="1"/>
        </dgm:presLayoutVars>
      </dgm:prSet>
      <dgm:spPr/>
    </dgm:pt>
    <dgm:pt modelId="{02F575CB-C885-41AD-A30F-BB45A2F83E1F}" type="pres">
      <dgm:prSet presAssocID="{C67207B2-57A6-4CC5-A8DF-EF3DABD9DA20}" presName="spacer" presStyleCnt="0"/>
      <dgm:spPr/>
    </dgm:pt>
    <dgm:pt modelId="{74A35289-EB0F-40FF-A648-6064FAEDCE4A}" type="pres">
      <dgm:prSet presAssocID="{43121E34-B9F1-4BA2-81EF-05400D659AF5}" presName="parentText" presStyleLbl="node1" presStyleIdx="2" presStyleCnt="3">
        <dgm:presLayoutVars>
          <dgm:chMax val="0"/>
          <dgm:bulletEnabled val="1"/>
        </dgm:presLayoutVars>
      </dgm:prSet>
      <dgm:spPr/>
    </dgm:pt>
  </dgm:ptLst>
  <dgm:cxnLst>
    <dgm:cxn modelId="{FC549A33-05D7-4D49-9568-D60667BD38E2}" type="presOf" srcId="{3FB64732-693E-4B54-A996-22F4708AFA45}" destId="{B821049D-9832-4088-A555-B97928484D79}" srcOrd="0" destOrd="0" presId="urn:microsoft.com/office/officeart/2005/8/layout/vList2"/>
    <dgm:cxn modelId="{1C703C73-8FBF-47BC-B691-3E7993463103}" type="presOf" srcId="{2C9AECD7-8775-419F-9E84-DE860938EA78}" destId="{B2ECCFD2-6D40-4875-B08F-BCB0A4BFAE2D}" srcOrd="0" destOrd="0" presId="urn:microsoft.com/office/officeart/2005/8/layout/vList2"/>
    <dgm:cxn modelId="{8AD71478-9B74-4CB1-9315-5AA5097DD16D}" srcId="{159B9B54-99A4-401D-BEA1-C001784EC560}" destId="{2C9AECD7-8775-419F-9E84-DE860938EA78}" srcOrd="0" destOrd="0" parTransId="{E745DD41-25A1-4A40-8ECB-E6E36DA1061B}" sibTransId="{D22A240B-93AB-47E3-ACA8-56E7C20FEE92}"/>
    <dgm:cxn modelId="{6A4CF593-9884-40FB-B38C-091A91C855EC}" srcId="{159B9B54-99A4-401D-BEA1-C001784EC560}" destId="{43121E34-B9F1-4BA2-81EF-05400D659AF5}" srcOrd="2" destOrd="0" parTransId="{68AA24AA-9CCE-4A90-95C2-26541C7691C6}" sibTransId="{713774CF-305F-4C5F-91CA-B2273E67B2EF}"/>
    <dgm:cxn modelId="{1319C296-C685-4041-AD4E-BE94C8AD1526}" srcId="{159B9B54-99A4-401D-BEA1-C001784EC560}" destId="{3FB64732-693E-4B54-A996-22F4708AFA45}" srcOrd="1" destOrd="0" parTransId="{816A5935-9C92-4B85-BCDC-4A119DB692F8}" sibTransId="{C67207B2-57A6-4CC5-A8DF-EF3DABD9DA20}"/>
    <dgm:cxn modelId="{30EB58B6-53B6-4FDA-A4CC-1114A4A1CB4A}" type="presOf" srcId="{43121E34-B9F1-4BA2-81EF-05400D659AF5}" destId="{74A35289-EB0F-40FF-A648-6064FAEDCE4A}" srcOrd="0" destOrd="0" presId="urn:microsoft.com/office/officeart/2005/8/layout/vList2"/>
    <dgm:cxn modelId="{DE1763F3-2B18-4B89-B24D-AB83A5070360}" type="presOf" srcId="{159B9B54-99A4-401D-BEA1-C001784EC560}" destId="{B22E5EEC-83BE-4E26-A145-40CBCBB397BE}" srcOrd="0" destOrd="0" presId="urn:microsoft.com/office/officeart/2005/8/layout/vList2"/>
    <dgm:cxn modelId="{64854920-8DA1-49D4-9087-212C420BFAAA}" type="presParOf" srcId="{B22E5EEC-83BE-4E26-A145-40CBCBB397BE}" destId="{B2ECCFD2-6D40-4875-B08F-BCB0A4BFAE2D}" srcOrd="0" destOrd="0" presId="urn:microsoft.com/office/officeart/2005/8/layout/vList2"/>
    <dgm:cxn modelId="{26D5531F-0659-41FC-A511-24A1FF6E41C4}" type="presParOf" srcId="{B22E5EEC-83BE-4E26-A145-40CBCBB397BE}" destId="{7D95D5E3-45D0-4F65-9642-01B3965C2D98}" srcOrd="1" destOrd="0" presId="urn:microsoft.com/office/officeart/2005/8/layout/vList2"/>
    <dgm:cxn modelId="{8B9AD6D0-FC5E-483A-883D-B1A42BB013C2}" type="presParOf" srcId="{B22E5EEC-83BE-4E26-A145-40CBCBB397BE}" destId="{B821049D-9832-4088-A555-B97928484D79}" srcOrd="2" destOrd="0" presId="urn:microsoft.com/office/officeart/2005/8/layout/vList2"/>
    <dgm:cxn modelId="{61D82645-C229-480B-89CB-BE35287AA243}" type="presParOf" srcId="{B22E5EEC-83BE-4E26-A145-40CBCBB397BE}" destId="{02F575CB-C885-41AD-A30F-BB45A2F83E1F}" srcOrd="3" destOrd="0" presId="urn:microsoft.com/office/officeart/2005/8/layout/vList2"/>
    <dgm:cxn modelId="{B38DB17C-6294-4BBB-9F2F-9EA3C78F2D34}" type="presParOf" srcId="{B22E5EEC-83BE-4E26-A145-40CBCBB397BE}" destId="{74A35289-EB0F-40FF-A648-6064FAEDCE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66558-D4F4-4F1B-B871-6D8974BA31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71FDA1-EA39-4B42-990B-6350DF6E047E}">
      <dgm:prSet/>
      <dgm:spPr/>
      <dgm:t>
        <a:bodyPr/>
        <a:lstStyle/>
        <a:p>
          <a:r>
            <a:rPr lang="en-GB"/>
            <a:t>A person is guilty of an offence under this section if the touching involved:</a:t>
          </a:r>
          <a:endParaRPr lang="en-US"/>
        </a:p>
      </dgm:t>
    </dgm:pt>
    <dgm:pt modelId="{71D48906-CC5C-451C-BBB9-910BB500870D}" type="parTrans" cxnId="{3329D8DE-03CB-42EC-AAAE-B00CE32FB8A8}">
      <dgm:prSet/>
      <dgm:spPr/>
      <dgm:t>
        <a:bodyPr/>
        <a:lstStyle/>
        <a:p>
          <a:endParaRPr lang="en-US"/>
        </a:p>
      </dgm:t>
    </dgm:pt>
    <dgm:pt modelId="{5CA7E498-B354-4E4C-BFAE-C5B7CB62E085}" type="sibTrans" cxnId="{3329D8DE-03CB-42EC-AAAE-B00CE32FB8A8}">
      <dgm:prSet/>
      <dgm:spPr/>
      <dgm:t>
        <a:bodyPr/>
        <a:lstStyle/>
        <a:p>
          <a:endParaRPr lang="en-US"/>
        </a:p>
      </dgm:t>
    </dgm:pt>
    <dgm:pt modelId="{090C33D7-E781-44F8-9A4E-DBEC46F5A209}">
      <dgm:prSet/>
      <dgm:spPr/>
      <dgm:t>
        <a:bodyPr/>
        <a:lstStyle/>
        <a:p>
          <a:r>
            <a:rPr lang="en-GB"/>
            <a:t>(a) penetration of B’s anus or vagina with a part of A’s body or anything else</a:t>
          </a:r>
          <a:endParaRPr lang="en-US"/>
        </a:p>
      </dgm:t>
    </dgm:pt>
    <dgm:pt modelId="{25CA0F37-6176-4DD8-BD6E-DE5B4CDE0B61}" type="parTrans" cxnId="{C80B912B-0324-46DD-B068-6B69987634A0}">
      <dgm:prSet/>
      <dgm:spPr/>
      <dgm:t>
        <a:bodyPr/>
        <a:lstStyle/>
        <a:p>
          <a:endParaRPr lang="en-US"/>
        </a:p>
      </dgm:t>
    </dgm:pt>
    <dgm:pt modelId="{AD59F884-8002-4B32-9529-C45952DA4179}" type="sibTrans" cxnId="{C80B912B-0324-46DD-B068-6B69987634A0}">
      <dgm:prSet/>
      <dgm:spPr/>
      <dgm:t>
        <a:bodyPr/>
        <a:lstStyle/>
        <a:p>
          <a:endParaRPr lang="en-US"/>
        </a:p>
      </dgm:t>
    </dgm:pt>
    <dgm:pt modelId="{6FFC871A-B7C7-4A8F-ACDB-C1740269C052}">
      <dgm:prSet/>
      <dgm:spPr/>
      <dgm:t>
        <a:bodyPr/>
        <a:lstStyle/>
        <a:p>
          <a:r>
            <a:rPr lang="en-GB"/>
            <a:t>(b) penetration of B’s mouth with A’s penis</a:t>
          </a:r>
          <a:endParaRPr lang="en-US"/>
        </a:p>
      </dgm:t>
    </dgm:pt>
    <dgm:pt modelId="{2C2844DE-4605-421A-802C-0FDC2212529B}" type="parTrans" cxnId="{994A8696-B785-4F54-A58B-D4CF00234E14}">
      <dgm:prSet/>
      <dgm:spPr/>
      <dgm:t>
        <a:bodyPr/>
        <a:lstStyle/>
        <a:p>
          <a:endParaRPr lang="en-US"/>
        </a:p>
      </dgm:t>
    </dgm:pt>
    <dgm:pt modelId="{3EAB7D86-42B4-4575-BBB2-F597BDB4021B}" type="sibTrans" cxnId="{994A8696-B785-4F54-A58B-D4CF00234E14}">
      <dgm:prSet/>
      <dgm:spPr/>
      <dgm:t>
        <a:bodyPr/>
        <a:lstStyle/>
        <a:p>
          <a:endParaRPr lang="en-US"/>
        </a:p>
      </dgm:t>
    </dgm:pt>
    <dgm:pt modelId="{9005AACC-82D0-42DC-93EF-B5832EFA5C39}">
      <dgm:prSet/>
      <dgm:spPr/>
      <dgm:t>
        <a:bodyPr/>
        <a:lstStyle/>
        <a:p>
          <a:r>
            <a:rPr lang="en-GB"/>
            <a:t>(c) penetration of A’s anus or vagina with a part of B’s body, or</a:t>
          </a:r>
          <a:endParaRPr lang="en-US"/>
        </a:p>
      </dgm:t>
    </dgm:pt>
    <dgm:pt modelId="{E45C46AC-F352-4AF7-8198-324634D75C42}" type="parTrans" cxnId="{44E57D53-7579-4189-892A-6D80D7FB2918}">
      <dgm:prSet/>
      <dgm:spPr/>
      <dgm:t>
        <a:bodyPr/>
        <a:lstStyle/>
        <a:p>
          <a:endParaRPr lang="en-US"/>
        </a:p>
      </dgm:t>
    </dgm:pt>
    <dgm:pt modelId="{64EC4878-325F-4EF4-A149-42D350FC5DF7}" type="sibTrans" cxnId="{44E57D53-7579-4189-892A-6D80D7FB2918}">
      <dgm:prSet/>
      <dgm:spPr/>
      <dgm:t>
        <a:bodyPr/>
        <a:lstStyle/>
        <a:p>
          <a:endParaRPr lang="en-US"/>
        </a:p>
      </dgm:t>
    </dgm:pt>
    <dgm:pt modelId="{E9B134E1-4547-40DD-9A55-8723745A01AF}">
      <dgm:prSet/>
      <dgm:spPr/>
      <dgm:t>
        <a:bodyPr/>
        <a:lstStyle/>
        <a:p>
          <a:r>
            <a:rPr lang="en-GB"/>
            <a:t>(d) penetration of A’s mouth with B’s penis</a:t>
          </a:r>
          <a:endParaRPr lang="en-US"/>
        </a:p>
      </dgm:t>
    </dgm:pt>
    <dgm:pt modelId="{51096A74-63E3-44FD-9F08-CF344548D355}" type="parTrans" cxnId="{A7FF408B-B91B-44A0-B2C7-D96E11D30EBB}">
      <dgm:prSet/>
      <dgm:spPr/>
      <dgm:t>
        <a:bodyPr/>
        <a:lstStyle/>
        <a:p>
          <a:endParaRPr lang="en-US"/>
        </a:p>
      </dgm:t>
    </dgm:pt>
    <dgm:pt modelId="{FB1C99B4-67FD-402D-B51A-8C3D80C7D363}" type="sibTrans" cxnId="{A7FF408B-B91B-44A0-B2C7-D96E11D30EBB}">
      <dgm:prSet/>
      <dgm:spPr/>
      <dgm:t>
        <a:bodyPr/>
        <a:lstStyle/>
        <a:p>
          <a:endParaRPr lang="en-US"/>
        </a:p>
      </dgm:t>
    </dgm:pt>
    <dgm:pt modelId="{9773F88A-C18A-48D5-B227-66ED455577CE}">
      <dgm:prSet/>
      <dgm:spPr/>
      <dgm:t>
        <a:bodyPr/>
        <a:lstStyle/>
        <a:p>
          <a:r>
            <a:rPr lang="en-GB" dirty="0">
              <a:solidFill>
                <a:schemeClr val="tx1"/>
              </a:solidFill>
            </a:rPr>
            <a:t>If the sexual activity involves penetration the more serious offence of S9 (20 will apply</a:t>
          </a:r>
          <a:endParaRPr lang="en-US" dirty="0">
            <a:solidFill>
              <a:schemeClr val="tx1"/>
            </a:solidFill>
          </a:endParaRPr>
        </a:p>
      </dgm:t>
    </dgm:pt>
    <dgm:pt modelId="{11347BA4-A2ED-4BF9-B23A-9BF7E9E22CC4}" type="parTrans" cxnId="{39BA899D-1355-423D-AA84-FEE0437D4F09}">
      <dgm:prSet/>
      <dgm:spPr/>
      <dgm:t>
        <a:bodyPr/>
        <a:lstStyle/>
        <a:p>
          <a:endParaRPr lang="en-US"/>
        </a:p>
      </dgm:t>
    </dgm:pt>
    <dgm:pt modelId="{3D421983-C667-4505-A07C-77A44F231687}" type="sibTrans" cxnId="{39BA899D-1355-423D-AA84-FEE0437D4F09}">
      <dgm:prSet/>
      <dgm:spPr/>
      <dgm:t>
        <a:bodyPr/>
        <a:lstStyle/>
        <a:p>
          <a:endParaRPr lang="en-US"/>
        </a:p>
      </dgm:t>
    </dgm:pt>
    <dgm:pt modelId="{88659BC4-DC2A-49BB-99B4-AB49483F4C92}">
      <dgm:prSet/>
      <dgm:spPr/>
      <dgm:t>
        <a:bodyPr/>
        <a:lstStyle/>
        <a:p>
          <a:r>
            <a:rPr lang="en-GB" dirty="0">
              <a:solidFill>
                <a:schemeClr val="tx1"/>
              </a:solidFill>
            </a:rPr>
            <a:t>Indictment only – 14 years max</a:t>
          </a:r>
          <a:endParaRPr lang="en-US" dirty="0">
            <a:solidFill>
              <a:schemeClr val="tx1"/>
            </a:solidFill>
          </a:endParaRPr>
        </a:p>
      </dgm:t>
    </dgm:pt>
    <dgm:pt modelId="{D34367AD-7C9A-471E-95A6-747D4F2EEBF2}" type="parTrans" cxnId="{5ECEA63E-11EC-4529-91BB-23D92CEBD13F}">
      <dgm:prSet/>
      <dgm:spPr/>
      <dgm:t>
        <a:bodyPr/>
        <a:lstStyle/>
        <a:p>
          <a:endParaRPr lang="en-US"/>
        </a:p>
      </dgm:t>
    </dgm:pt>
    <dgm:pt modelId="{3BE4D4C5-4542-4A3D-853D-03AC8AEAAB93}" type="sibTrans" cxnId="{5ECEA63E-11EC-4529-91BB-23D92CEBD13F}">
      <dgm:prSet/>
      <dgm:spPr/>
      <dgm:t>
        <a:bodyPr/>
        <a:lstStyle/>
        <a:p>
          <a:endParaRPr lang="en-US"/>
        </a:p>
      </dgm:t>
    </dgm:pt>
    <dgm:pt modelId="{378DAA62-EE16-43DE-A08B-332EA45C9A8E}" type="pres">
      <dgm:prSet presAssocID="{14766558-D4F4-4F1B-B871-6D8974BA31F1}" presName="linear" presStyleCnt="0">
        <dgm:presLayoutVars>
          <dgm:animLvl val="lvl"/>
          <dgm:resizeHandles val="exact"/>
        </dgm:presLayoutVars>
      </dgm:prSet>
      <dgm:spPr/>
    </dgm:pt>
    <dgm:pt modelId="{6F150FD4-427D-4EB4-9634-60414AA8971B}" type="pres">
      <dgm:prSet presAssocID="{A371FDA1-EA39-4B42-990B-6350DF6E047E}" presName="parentText" presStyleLbl="node1" presStyleIdx="0" presStyleCnt="7">
        <dgm:presLayoutVars>
          <dgm:chMax val="0"/>
          <dgm:bulletEnabled val="1"/>
        </dgm:presLayoutVars>
      </dgm:prSet>
      <dgm:spPr/>
    </dgm:pt>
    <dgm:pt modelId="{070A4648-0A4C-4937-96FA-BF825D9C8597}" type="pres">
      <dgm:prSet presAssocID="{5CA7E498-B354-4E4C-BFAE-C5B7CB62E085}" presName="spacer" presStyleCnt="0"/>
      <dgm:spPr/>
    </dgm:pt>
    <dgm:pt modelId="{41F2A32F-79ED-4638-9095-B8C949D69E47}" type="pres">
      <dgm:prSet presAssocID="{090C33D7-E781-44F8-9A4E-DBEC46F5A209}" presName="parentText" presStyleLbl="node1" presStyleIdx="1" presStyleCnt="7">
        <dgm:presLayoutVars>
          <dgm:chMax val="0"/>
          <dgm:bulletEnabled val="1"/>
        </dgm:presLayoutVars>
      </dgm:prSet>
      <dgm:spPr/>
    </dgm:pt>
    <dgm:pt modelId="{87EC5BB7-DF3F-43FC-A7E9-8532A07A468B}" type="pres">
      <dgm:prSet presAssocID="{AD59F884-8002-4B32-9529-C45952DA4179}" presName="spacer" presStyleCnt="0"/>
      <dgm:spPr/>
    </dgm:pt>
    <dgm:pt modelId="{6F3324AB-4E11-40C3-9A17-4509E383B18D}" type="pres">
      <dgm:prSet presAssocID="{6FFC871A-B7C7-4A8F-ACDB-C1740269C052}" presName="parentText" presStyleLbl="node1" presStyleIdx="2" presStyleCnt="7">
        <dgm:presLayoutVars>
          <dgm:chMax val="0"/>
          <dgm:bulletEnabled val="1"/>
        </dgm:presLayoutVars>
      </dgm:prSet>
      <dgm:spPr/>
    </dgm:pt>
    <dgm:pt modelId="{BC881353-60B2-4BA0-9E0B-AAB55CA1BFE9}" type="pres">
      <dgm:prSet presAssocID="{3EAB7D86-42B4-4575-BBB2-F597BDB4021B}" presName="spacer" presStyleCnt="0"/>
      <dgm:spPr/>
    </dgm:pt>
    <dgm:pt modelId="{DA109860-F8D4-4BDD-84A1-53143F750920}" type="pres">
      <dgm:prSet presAssocID="{9005AACC-82D0-42DC-93EF-B5832EFA5C39}" presName="parentText" presStyleLbl="node1" presStyleIdx="3" presStyleCnt="7">
        <dgm:presLayoutVars>
          <dgm:chMax val="0"/>
          <dgm:bulletEnabled val="1"/>
        </dgm:presLayoutVars>
      </dgm:prSet>
      <dgm:spPr/>
    </dgm:pt>
    <dgm:pt modelId="{65936462-862B-405E-8003-2B5CF19E1A60}" type="pres">
      <dgm:prSet presAssocID="{64EC4878-325F-4EF4-A149-42D350FC5DF7}" presName="spacer" presStyleCnt="0"/>
      <dgm:spPr/>
    </dgm:pt>
    <dgm:pt modelId="{A0C1E828-7177-4CA8-90F0-933D72A65E2C}" type="pres">
      <dgm:prSet presAssocID="{E9B134E1-4547-40DD-9A55-8723745A01AF}" presName="parentText" presStyleLbl="node1" presStyleIdx="4" presStyleCnt="7">
        <dgm:presLayoutVars>
          <dgm:chMax val="0"/>
          <dgm:bulletEnabled val="1"/>
        </dgm:presLayoutVars>
      </dgm:prSet>
      <dgm:spPr/>
    </dgm:pt>
    <dgm:pt modelId="{4648F26F-0188-4843-BF91-AD9E19450C33}" type="pres">
      <dgm:prSet presAssocID="{FB1C99B4-67FD-402D-B51A-8C3D80C7D363}" presName="spacer" presStyleCnt="0"/>
      <dgm:spPr/>
    </dgm:pt>
    <dgm:pt modelId="{752237ED-764F-4EC3-93D9-814E662BC5BC}" type="pres">
      <dgm:prSet presAssocID="{9773F88A-C18A-48D5-B227-66ED455577CE}" presName="parentText" presStyleLbl="node1" presStyleIdx="5" presStyleCnt="7">
        <dgm:presLayoutVars>
          <dgm:chMax val="0"/>
          <dgm:bulletEnabled val="1"/>
        </dgm:presLayoutVars>
      </dgm:prSet>
      <dgm:spPr/>
    </dgm:pt>
    <dgm:pt modelId="{770CCCCE-A284-4590-B209-1511F6657067}" type="pres">
      <dgm:prSet presAssocID="{3D421983-C667-4505-A07C-77A44F231687}" presName="spacer" presStyleCnt="0"/>
      <dgm:spPr/>
    </dgm:pt>
    <dgm:pt modelId="{0552329D-9FD7-4A45-96AD-47BAAA561B8E}" type="pres">
      <dgm:prSet presAssocID="{88659BC4-DC2A-49BB-99B4-AB49483F4C92}" presName="parentText" presStyleLbl="node1" presStyleIdx="6" presStyleCnt="7">
        <dgm:presLayoutVars>
          <dgm:chMax val="0"/>
          <dgm:bulletEnabled val="1"/>
        </dgm:presLayoutVars>
      </dgm:prSet>
      <dgm:spPr/>
    </dgm:pt>
  </dgm:ptLst>
  <dgm:cxnLst>
    <dgm:cxn modelId="{0AC1DB15-9807-4E78-A55F-2EB5BBE65EBA}" type="presOf" srcId="{14766558-D4F4-4F1B-B871-6D8974BA31F1}" destId="{378DAA62-EE16-43DE-A08B-332EA45C9A8E}" srcOrd="0" destOrd="0" presId="urn:microsoft.com/office/officeart/2005/8/layout/vList2"/>
    <dgm:cxn modelId="{2271DC16-559C-49EB-BBC7-8EA1F0643B7F}" type="presOf" srcId="{6FFC871A-B7C7-4A8F-ACDB-C1740269C052}" destId="{6F3324AB-4E11-40C3-9A17-4509E383B18D}" srcOrd="0" destOrd="0" presId="urn:microsoft.com/office/officeart/2005/8/layout/vList2"/>
    <dgm:cxn modelId="{C80B912B-0324-46DD-B068-6B69987634A0}" srcId="{14766558-D4F4-4F1B-B871-6D8974BA31F1}" destId="{090C33D7-E781-44F8-9A4E-DBEC46F5A209}" srcOrd="1" destOrd="0" parTransId="{25CA0F37-6176-4DD8-BD6E-DE5B4CDE0B61}" sibTransId="{AD59F884-8002-4B32-9529-C45952DA4179}"/>
    <dgm:cxn modelId="{5ECEA63E-11EC-4529-91BB-23D92CEBD13F}" srcId="{14766558-D4F4-4F1B-B871-6D8974BA31F1}" destId="{88659BC4-DC2A-49BB-99B4-AB49483F4C92}" srcOrd="6" destOrd="0" parTransId="{D34367AD-7C9A-471E-95A6-747D4F2EEBF2}" sibTransId="{3BE4D4C5-4542-4A3D-853D-03AC8AEAAB93}"/>
    <dgm:cxn modelId="{D665BB41-CF42-4C03-B8A4-4DE1D2B38A20}" type="presOf" srcId="{E9B134E1-4547-40DD-9A55-8723745A01AF}" destId="{A0C1E828-7177-4CA8-90F0-933D72A65E2C}" srcOrd="0" destOrd="0" presId="urn:microsoft.com/office/officeart/2005/8/layout/vList2"/>
    <dgm:cxn modelId="{DAD41253-1BF3-415F-AF23-C2113200E274}" type="presOf" srcId="{9005AACC-82D0-42DC-93EF-B5832EFA5C39}" destId="{DA109860-F8D4-4BDD-84A1-53143F750920}" srcOrd="0" destOrd="0" presId="urn:microsoft.com/office/officeart/2005/8/layout/vList2"/>
    <dgm:cxn modelId="{44E57D53-7579-4189-892A-6D80D7FB2918}" srcId="{14766558-D4F4-4F1B-B871-6D8974BA31F1}" destId="{9005AACC-82D0-42DC-93EF-B5832EFA5C39}" srcOrd="3" destOrd="0" parTransId="{E45C46AC-F352-4AF7-8198-324634D75C42}" sibTransId="{64EC4878-325F-4EF4-A149-42D350FC5DF7}"/>
    <dgm:cxn modelId="{4D445276-3A92-452D-965A-690B9E50AA8F}" type="presOf" srcId="{9773F88A-C18A-48D5-B227-66ED455577CE}" destId="{752237ED-764F-4EC3-93D9-814E662BC5BC}" srcOrd="0" destOrd="0" presId="urn:microsoft.com/office/officeart/2005/8/layout/vList2"/>
    <dgm:cxn modelId="{13BECA8A-3AED-4A8E-B5D8-49B2442F6197}" type="presOf" srcId="{A371FDA1-EA39-4B42-990B-6350DF6E047E}" destId="{6F150FD4-427D-4EB4-9634-60414AA8971B}" srcOrd="0" destOrd="0" presId="urn:microsoft.com/office/officeart/2005/8/layout/vList2"/>
    <dgm:cxn modelId="{A7FF408B-B91B-44A0-B2C7-D96E11D30EBB}" srcId="{14766558-D4F4-4F1B-B871-6D8974BA31F1}" destId="{E9B134E1-4547-40DD-9A55-8723745A01AF}" srcOrd="4" destOrd="0" parTransId="{51096A74-63E3-44FD-9F08-CF344548D355}" sibTransId="{FB1C99B4-67FD-402D-B51A-8C3D80C7D363}"/>
    <dgm:cxn modelId="{994A8696-B785-4F54-A58B-D4CF00234E14}" srcId="{14766558-D4F4-4F1B-B871-6D8974BA31F1}" destId="{6FFC871A-B7C7-4A8F-ACDB-C1740269C052}" srcOrd="2" destOrd="0" parTransId="{2C2844DE-4605-421A-802C-0FDC2212529B}" sibTransId="{3EAB7D86-42B4-4575-BBB2-F597BDB4021B}"/>
    <dgm:cxn modelId="{39BA899D-1355-423D-AA84-FEE0437D4F09}" srcId="{14766558-D4F4-4F1B-B871-6D8974BA31F1}" destId="{9773F88A-C18A-48D5-B227-66ED455577CE}" srcOrd="5" destOrd="0" parTransId="{11347BA4-A2ED-4BF9-B23A-9BF7E9E22CC4}" sibTransId="{3D421983-C667-4505-A07C-77A44F231687}"/>
    <dgm:cxn modelId="{1031929F-6113-4107-BDC7-D8C48F556736}" type="presOf" srcId="{88659BC4-DC2A-49BB-99B4-AB49483F4C92}" destId="{0552329D-9FD7-4A45-96AD-47BAAA561B8E}" srcOrd="0" destOrd="0" presId="urn:microsoft.com/office/officeart/2005/8/layout/vList2"/>
    <dgm:cxn modelId="{88AECCCB-C9BD-43BE-B34F-DE8B85D7CAD2}" type="presOf" srcId="{090C33D7-E781-44F8-9A4E-DBEC46F5A209}" destId="{41F2A32F-79ED-4638-9095-B8C949D69E47}" srcOrd="0" destOrd="0" presId="urn:microsoft.com/office/officeart/2005/8/layout/vList2"/>
    <dgm:cxn modelId="{3329D8DE-03CB-42EC-AAAE-B00CE32FB8A8}" srcId="{14766558-D4F4-4F1B-B871-6D8974BA31F1}" destId="{A371FDA1-EA39-4B42-990B-6350DF6E047E}" srcOrd="0" destOrd="0" parTransId="{71D48906-CC5C-451C-BBB9-910BB500870D}" sibTransId="{5CA7E498-B354-4E4C-BFAE-C5B7CB62E085}"/>
    <dgm:cxn modelId="{278BB380-36FB-4116-85FE-620D947E54FD}" type="presParOf" srcId="{378DAA62-EE16-43DE-A08B-332EA45C9A8E}" destId="{6F150FD4-427D-4EB4-9634-60414AA8971B}" srcOrd="0" destOrd="0" presId="urn:microsoft.com/office/officeart/2005/8/layout/vList2"/>
    <dgm:cxn modelId="{5D8784F8-CD8A-45B4-BE4A-CC620C93A330}" type="presParOf" srcId="{378DAA62-EE16-43DE-A08B-332EA45C9A8E}" destId="{070A4648-0A4C-4937-96FA-BF825D9C8597}" srcOrd="1" destOrd="0" presId="urn:microsoft.com/office/officeart/2005/8/layout/vList2"/>
    <dgm:cxn modelId="{96DDD0E1-6116-4540-B499-226AEB478541}" type="presParOf" srcId="{378DAA62-EE16-43DE-A08B-332EA45C9A8E}" destId="{41F2A32F-79ED-4638-9095-B8C949D69E47}" srcOrd="2" destOrd="0" presId="urn:microsoft.com/office/officeart/2005/8/layout/vList2"/>
    <dgm:cxn modelId="{E5506CDB-F36D-4B90-B27A-85C5B74A6FE2}" type="presParOf" srcId="{378DAA62-EE16-43DE-A08B-332EA45C9A8E}" destId="{87EC5BB7-DF3F-43FC-A7E9-8532A07A468B}" srcOrd="3" destOrd="0" presId="urn:microsoft.com/office/officeart/2005/8/layout/vList2"/>
    <dgm:cxn modelId="{15F168AA-40F9-4DC8-8C02-C49154F890B4}" type="presParOf" srcId="{378DAA62-EE16-43DE-A08B-332EA45C9A8E}" destId="{6F3324AB-4E11-40C3-9A17-4509E383B18D}" srcOrd="4" destOrd="0" presId="urn:microsoft.com/office/officeart/2005/8/layout/vList2"/>
    <dgm:cxn modelId="{8449FCDB-4851-43EC-A267-9FE346B63D4A}" type="presParOf" srcId="{378DAA62-EE16-43DE-A08B-332EA45C9A8E}" destId="{BC881353-60B2-4BA0-9E0B-AAB55CA1BFE9}" srcOrd="5" destOrd="0" presId="urn:microsoft.com/office/officeart/2005/8/layout/vList2"/>
    <dgm:cxn modelId="{51A7643A-284F-4EF9-A990-AADD9FDEF0A3}" type="presParOf" srcId="{378DAA62-EE16-43DE-A08B-332EA45C9A8E}" destId="{DA109860-F8D4-4BDD-84A1-53143F750920}" srcOrd="6" destOrd="0" presId="urn:microsoft.com/office/officeart/2005/8/layout/vList2"/>
    <dgm:cxn modelId="{A20DD9B0-3467-49FB-AC4B-788655ED57CA}" type="presParOf" srcId="{378DAA62-EE16-43DE-A08B-332EA45C9A8E}" destId="{65936462-862B-405E-8003-2B5CF19E1A60}" srcOrd="7" destOrd="0" presId="urn:microsoft.com/office/officeart/2005/8/layout/vList2"/>
    <dgm:cxn modelId="{8FD83ACF-A75D-4231-8191-CBB6B8203BDC}" type="presParOf" srcId="{378DAA62-EE16-43DE-A08B-332EA45C9A8E}" destId="{A0C1E828-7177-4CA8-90F0-933D72A65E2C}" srcOrd="8" destOrd="0" presId="urn:microsoft.com/office/officeart/2005/8/layout/vList2"/>
    <dgm:cxn modelId="{8A49E99D-6396-4228-9EA8-9FD68AFD18B9}" type="presParOf" srcId="{378DAA62-EE16-43DE-A08B-332EA45C9A8E}" destId="{4648F26F-0188-4843-BF91-AD9E19450C33}" srcOrd="9" destOrd="0" presId="urn:microsoft.com/office/officeart/2005/8/layout/vList2"/>
    <dgm:cxn modelId="{A4C6DB6F-D8D9-4AF0-AE70-BB80E6CC70D9}" type="presParOf" srcId="{378DAA62-EE16-43DE-A08B-332EA45C9A8E}" destId="{752237ED-764F-4EC3-93D9-814E662BC5BC}" srcOrd="10" destOrd="0" presId="urn:microsoft.com/office/officeart/2005/8/layout/vList2"/>
    <dgm:cxn modelId="{69492640-E939-4C7F-BC34-65A32EB4AFF2}" type="presParOf" srcId="{378DAA62-EE16-43DE-A08B-332EA45C9A8E}" destId="{770CCCCE-A284-4590-B209-1511F6657067}" srcOrd="11" destOrd="0" presId="urn:microsoft.com/office/officeart/2005/8/layout/vList2"/>
    <dgm:cxn modelId="{132A6608-0342-4DCF-A8F4-97CC6537100B}" type="presParOf" srcId="{378DAA62-EE16-43DE-A08B-332EA45C9A8E}" destId="{0552329D-9FD7-4A45-96AD-47BAAA561B8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37C0FC-CE89-4528-91EC-77506980B47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EB6F171-EB02-4A42-8515-D3620AB53773}">
      <dgm:prSet/>
      <dgm:spPr/>
      <dgm:t>
        <a:bodyPr/>
        <a:lstStyle/>
        <a:p>
          <a:r>
            <a:rPr lang="en-GB"/>
            <a:t>Section 10 Sexual Offences Act 2003</a:t>
          </a:r>
          <a:endParaRPr lang="en-US"/>
        </a:p>
      </dgm:t>
    </dgm:pt>
    <dgm:pt modelId="{924D64EC-FC5E-46E9-867F-0D23BE0A1315}" type="parTrans" cxnId="{E01CCAC9-75D6-46A9-8D83-3B8950FE29CD}">
      <dgm:prSet/>
      <dgm:spPr/>
      <dgm:t>
        <a:bodyPr/>
        <a:lstStyle/>
        <a:p>
          <a:endParaRPr lang="en-US"/>
        </a:p>
      </dgm:t>
    </dgm:pt>
    <dgm:pt modelId="{3FFC563F-B2A9-45D2-9EF0-3D2F1CB9CC24}" type="sibTrans" cxnId="{E01CCAC9-75D6-46A9-8D83-3B8950FE29CD}">
      <dgm:prSet/>
      <dgm:spPr/>
      <dgm:t>
        <a:bodyPr/>
        <a:lstStyle/>
        <a:p>
          <a:endParaRPr lang="en-US"/>
        </a:p>
      </dgm:t>
    </dgm:pt>
    <dgm:pt modelId="{E3A85AE4-C14E-4969-9670-A2BEFBC6136E}">
      <dgm:prSet/>
      <dgm:spPr/>
      <dgm:t>
        <a:bodyPr/>
        <a:lstStyle/>
        <a:p>
          <a:r>
            <a:rPr lang="en-GB"/>
            <a:t>Where Penetration Involved – Indictment only otherwise either way. </a:t>
          </a:r>
          <a:endParaRPr lang="en-US"/>
        </a:p>
      </dgm:t>
    </dgm:pt>
    <dgm:pt modelId="{E5B5539D-4E82-4AE0-9A37-A243E9CD464D}" type="parTrans" cxnId="{434CBE10-34C9-4D3E-9A19-8298B92ABDD6}">
      <dgm:prSet/>
      <dgm:spPr/>
      <dgm:t>
        <a:bodyPr/>
        <a:lstStyle/>
        <a:p>
          <a:endParaRPr lang="en-US"/>
        </a:p>
      </dgm:t>
    </dgm:pt>
    <dgm:pt modelId="{A392312F-C09A-47DC-B866-1E010D75EC9B}" type="sibTrans" cxnId="{434CBE10-34C9-4D3E-9A19-8298B92ABDD6}">
      <dgm:prSet/>
      <dgm:spPr/>
      <dgm:t>
        <a:bodyPr/>
        <a:lstStyle/>
        <a:p>
          <a:endParaRPr lang="en-US"/>
        </a:p>
      </dgm:t>
    </dgm:pt>
    <dgm:pt modelId="{FBF90A56-5C51-43F9-82E7-96853F674E57}">
      <dgm:prSet/>
      <dgm:spPr/>
      <dgm:t>
        <a:bodyPr/>
        <a:lstStyle/>
        <a:p>
          <a:r>
            <a:rPr lang="en-GB"/>
            <a:t>Power of arrest without warrant – constables/ other persons.</a:t>
          </a:r>
          <a:endParaRPr lang="en-US"/>
        </a:p>
      </dgm:t>
    </dgm:pt>
    <dgm:pt modelId="{DBAC6A13-8540-4552-B9FA-CF4A2654A32C}" type="parTrans" cxnId="{CB5C58AF-E475-4D7D-A3D2-B846A6EF5E54}">
      <dgm:prSet/>
      <dgm:spPr/>
      <dgm:t>
        <a:bodyPr/>
        <a:lstStyle/>
        <a:p>
          <a:endParaRPr lang="en-US"/>
        </a:p>
      </dgm:t>
    </dgm:pt>
    <dgm:pt modelId="{F73E9263-9745-4409-B8A3-A4A4CA2F876A}" type="sibTrans" cxnId="{CB5C58AF-E475-4D7D-A3D2-B846A6EF5E54}">
      <dgm:prSet/>
      <dgm:spPr/>
      <dgm:t>
        <a:bodyPr/>
        <a:lstStyle/>
        <a:p>
          <a:endParaRPr lang="en-US"/>
        </a:p>
      </dgm:t>
    </dgm:pt>
    <dgm:pt modelId="{65315DCB-1C5D-4F65-BDA8-ABA5185BF706}">
      <dgm:prSet/>
      <dgm:spPr/>
      <dgm:t>
        <a:bodyPr/>
        <a:lstStyle/>
        <a:p>
          <a:r>
            <a:rPr lang="en-GB" b="1"/>
            <a:t>Discuss: What is the difference between “cause” and “incite”?</a:t>
          </a:r>
          <a:endParaRPr lang="en-US"/>
        </a:p>
      </dgm:t>
    </dgm:pt>
    <dgm:pt modelId="{278D5E82-08CE-4351-9A50-5A10DBB28768}" type="parTrans" cxnId="{C5964A8E-A199-4BB0-B710-28F29B9778E0}">
      <dgm:prSet/>
      <dgm:spPr/>
      <dgm:t>
        <a:bodyPr/>
        <a:lstStyle/>
        <a:p>
          <a:endParaRPr lang="en-US"/>
        </a:p>
      </dgm:t>
    </dgm:pt>
    <dgm:pt modelId="{98348BA1-42DD-4B60-8A86-7A496DF42000}" type="sibTrans" cxnId="{C5964A8E-A199-4BB0-B710-28F29B9778E0}">
      <dgm:prSet/>
      <dgm:spPr/>
      <dgm:t>
        <a:bodyPr/>
        <a:lstStyle/>
        <a:p>
          <a:endParaRPr lang="en-US"/>
        </a:p>
      </dgm:t>
    </dgm:pt>
    <dgm:pt modelId="{5CD8C382-CB13-4DC5-9BD9-BFF437F9C27A}" type="pres">
      <dgm:prSet presAssocID="{6537C0FC-CE89-4528-91EC-77506980B472}" presName="vert0" presStyleCnt="0">
        <dgm:presLayoutVars>
          <dgm:dir/>
          <dgm:animOne val="branch"/>
          <dgm:animLvl val="lvl"/>
        </dgm:presLayoutVars>
      </dgm:prSet>
      <dgm:spPr/>
    </dgm:pt>
    <dgm:pt modelId="{AD9B4794-97CE-4FFC-BF82-EB56A5B72D8A}" type="pres">
      <dgm:prSet presAssocID="{9EB6F171-EB02-4A42-8515-D3620AB53773}" presName="thickLine" presStyleLbl="alignNode1" presStyleIdx="0" presStyleCnt="4"/>
      <dgm:spPr/>
    </dgm:pt>
    <dgm:pt modelId="{BCFC31CF-80EB-45DB-A154-582E39A00394}" type="pres">
      <dgm:prSet presAssocID="{9EB6F171-EB02-4A42-8515-D3620AB53773}" presName="horz1" presStyleCnt="0"/>
      <dgm:spPr/>
    </dgm:pt>
    <dgm:pt modelId="{09DA1DB3-1D81-4D2D-A76C-7E877B1EEE62}" type="pres">
      <dgm:prSet presAssocID="{9EB6F171-EB02-4A42-8515-D3620AB53773}" presName="tx1" presStyleLbl="revTx" presStyleIdx="0" presStyleCnt="4"/>
      <dgm:spPr/>
    </dgm:pt>
    <dgm:pt modelId="{23D661B2-8955-4317-A258-C34EA8751DB0}" type="pres">
      <dgm:prSet presAssocID="{9EB6F171-EB02-4A42-8515-D3620AB53773}" presName="vert1" presStyleCnt="0"/>
      <dgm:spPr/>
    </dgm:pt>
    <dgm:pt modelId="{48ECB885-DC50-4E8A-93A4-87B2FD15313B}" type="pres">
      <dgm:prSet presAssocID="{E3A85AE4-C14E-4969-9670-A2BEFBC6136E}" presName="thickLine" presStyleLbl="alignNode1" presStyleIdx="1" presStyleCnt="4"/>
      <dgm:spPr/>
    </dgm:pt>
    <dgm:pt modelId="{7D6C4D2F-B224-40A8-8344-0CA541114949}" type="pres">
      <dgm:prSet presAssocID="{E3A85AE4-C14E-4969-9670-A2BEFBC6136E}" presName="horz1" presStyleCnt="0"/>
      <dgm:spPr/>
    </dgm:pt>
    <dgm:pt modelId="{FED3426B-0630-4DF8-A5B9-F46E251A798B}" type="pres">
      <dgm:prSet presAssocID="{E3A85AE4-C14E-4969-9670-A2BEFBC6136E}" presName="tx1" presStyleLbl="revTx" presStyleIdx="1" presStyleCnt="4"/>
      <dgm:spPr/>
    </dgm:pt>
    <dgm:pt modelId="{AD3B1BDB-17BA-484A-8D59-B79A4004F738}" type="pres">
      <dgm:prSet presAssocID="{E3A85AE4-C14E-4969-9670-A2BEFBC6136E}" presName="vert1" presStyleCnt="0"/>
      <dgm:spPr/>
    </dgm:pt>
    <dgm:pt modelId="{421850FE-6D2C-4B55-A88E-84620899FDC1}" type="pres">
      <dgm:prSet presAssocID="{FBF90A56-5C51-43F9-82E7-96853F674E57}" presName="thickLine" presStyleLbl="alignNode1" presStyleIdx="2" presStyleCnt="4"/>
      <dgm:spPr/>
    </dgm:pt>
    <dgm:pt modelId="{C8E7669F-2743-472F-A548-288C1C2A5888}" type="pres">
      <dgm:prSet presAssocID="{FBF90A56-5C51-43F9-82E7-96853F674E57}" presName="horz1" presStyleCnt="0"/>
      <dgm:spPr/>
    </dgm:pt>
    <dgm:pt modelId="{65CC6801-E41A-4CF4-86CD-F117AB0B045D}" type="pres">
      <dgm:prSet presAssocID="{FBF90A56-5C51-43F9-82E7-96853F674E57}" presName="tx1" presStyleLbl="revTx" presStyleIdx="2" presStyleCnt="4"/>
      <dgm:spPr/>
    </dgm:pt>
    <dgm:pt modelId="{45BFABC6-2F45-46F0-BAE5-116FE2CFA9E9}" type="pres">
      <dgm:prSet presAssocID="{FBF90A56-5C51-43F9-82E7-96853F674E57}" presName="vert1" presStyleCnt="0"/>
      <dgm:spPr/>
    </dgm:pt>
    <dgm:pt modelId="{EC6A835A-15AA-4885-B644-D0415CB80E22}" type="pres">
      <dgm:prSet presAssocID="{65315DCB-1C5D-4F65-BDA8-ABA5185BF706}" presName="thickLine" presStyleLbl="alignNode1" presStyleIdx="3" presStyleCnt="4"/>
      <dgm:spPr/>
    </dgm:pt>
    <dgm:pt modelId="{CE6EBBB6-5DF4-4176-B0CB-E7EA9B33A0A7}" type="pres">
      <dgm:prSet presAssocID="{65315DCB-1C5D-4F65-BDA8-ABA5185BF706}" presName="horz1" presStyleCnt="0"/>
      <dgm:spPr/>
    </dgm:pt>
    <dgm:pt modelId="{ACB07E82-5934-46B2-A31C-E1B8B7C6D88C}" type="pres">
      <dgm:prSet presAssocID="{65315DCB-1C5D-4F65-BDA8-ABA5185BF706}" presName="tx1" presStyleLbl="revTx" presStyleIdx="3" presStyleCnt="4"/>
      <dgm:spPr/>
    </dgm:pt>
    <dgm:pt modelId="{D9F75A46-9A69-48E4-A478-E235BC10768E}" type="pres">
      <dgm:prSet presAssocID="{65315DCB-1C5D-4F65-BDA8-ABA5185BF706}" presName="vert1" presStyleCnt="0"/>
      <dgm:spPr/>
    </dgm:pt>
  </dgm:ptLst>
  <dgm:cxnLst>
    <dgm:cxn modelId="{1851050D-D25D-4710-91A1-2A6D9C1E21D7}" type="presOf" srcId="{FBF90A56-5C51-43F9-82E7-96853F674E57}" destId="{65CC6801-E41A-4CF4-86CD-F117AB0B045D}" srcOrd="0" destOrd="0" presId="urn:microsoft.com/office/officeart/2008/layout/LinedList"/>
    <dgm:cxn modelId="{434CBE10-34C9-4D3E-9A19-8298B92ABDD6}" srcId="{6537C0FC-CE89-4528-91EC-77506980B472}" destId="{E3A85AE4-C14E-4969-9670-A2BEFBC6136E}" srcOrd="1" destOrd="0" parTransId="{E5B5539D-4E82-4AE0-9A37-A243E9CD464D}" sibTransId="{A392312F-C09A-47DC-B866-1E010D75EC9B}"/>
    <dgm:cxn modelId="{F44FB71D-839D-4563-AF60-6059DBD0C464}" type="presOf" srcId="{6537C0FC-CE89-4528-91EC-77506980B472}" destId="{5CD8C382-CB13-4DC5-9BD9-BFF437F9C27A}" srcOrd="0" destOrd="0" presId="urn:microsoft.com/office/officeart/2008/layout/LinedList"/>
    <dgm:cxn modelId="{0A04263A-E56F-4BFF-8CBD-7363B12D7A72}" type="presOf" srcId="{9EB6F171-EB02-4A42-8515-D3620AB53773}" destId="{09DA1DB3-1D81-4D2D-A76C-7E877B1EEE62}" srcOrd="0" destOrd="0" presId="urn:microsoft.com/office/officeart/2008/layout/LinedList"/>
    <dgm:cxn modelId="{C5964A8E-A199-4BB0-B710-28F29B9778E0}" srcId="{6537C0FC-CE89-4528-91EC-77506980B472}" destId="{65315DCB-1C5D-4F65-BDA8-ABA5185BF706}" srcOrd="3" destOrd="0" parTransId="{278D5E82-08CE-4351-9A50-5A10DBB28768}" sibTransId="{98348BA1-42DD-4B60-8A86-7A496DF42000}"/>
    <dgm:cxn modelId="{38DE4797-3AB1-4342-B539-95170B49FCDD}" type="presOf" srcId="{E3A85AE4-C14E-4969-9670-A2BEFBC6136E}" destId="{FED3426B-0630-4DF8-A5B9-F46E251A798B}" srcOrd="0" destOrd="0" presId="urn:microsoft.com/office/officeart/2008/layout/LinedList"/>
    <dgm:cxn modelId="{CB5C58AF-E475-4D7D-A3D2-B846A6EF5E54}" srcId="{6537C0FC-CE89-4528-91EC-77506980B472}" destId="{FBF90A56-5C51-43F9-82E7-96853F674E57}" srcOrd="2" destOrd="0" parTransId="{DBAC6A13-8540-4552-B9FA-CF4A2654A32C}" sibTransId="{F73E9263-9745-4409-B8A3-A4A4CA2F876A}"/>
    <dgm:cxn modelId="{358DF2C3-FC59-40CC-8E38-93D967D92028}" type="presOf" srcId="{65315DCB-1C5D-4F65-BDA8-ABA5185BF706}" destId="{ACB07E82-5934-46B2-A31C-E1B8B7C6D88C}" srcOrd="0" destOrd="0" presId="urn:microsoft.com/office/officeart/2008/layout/LinedList"/>
    <dgm:cxn modelId="{E01CCAC9-75D6-46A9-8D83-3B8950FE29CD}" srcId="{6537C0FC-CE89-4528-91EC-77506980B472}" destId="{9EB6F171-EB02-4A42-8515-D3620AB53773}" srcOrd="0" destOrd="0" parTransId="{924D64EC-FC5E-46E9-867F-0D23BE0A1315}" sibTransId="{3FFC563F-B2A9-45D2-9EF0-3D2F1CB9CC24}"/>
    <dgm:cxn modelId="{AAD73C93-52CE-413B-A945-44C1EA5F8563}" type="presParOf" srcId="{5CD8C382-CB13-4DC5-9BD9-BFF437F9C27A}" destId="{AD9B4794-97CE-4FFC-BF82-EB56A5B72D8A}" srcOrd="0" destOrd="0" presId="urn:microsoft.com/office/officeart/2008/layout/LinedList"/>
    <dgm:cxn modelId="{7CC7B79F-43DA-49AC-BFEB-C3EA1CF9F0CC}" type="presParOf" srcId="{5CD8C382-CB13-4DC5-9BD9-BFF437F9C27A}" destId="{BCFC31CF-80EB-45DB-A154-582E39A00394}" srcOrd="1" destOrd="0" presId="urn:microsoft.com/office/officeart/2008/layout/LinedList"/>
    <dgm:cxn modelId="{60CD95A9-962C-47CA-8962-6E829A1E8311}" type="presParOf" srcId="{BCFC31CF-80EB-45DB-A154-582E39A00394}" destId="{09DA1DB3-1D81-4D2D-A76C-7E877B1EEE62}" srcOrd="0" destOrd="0" presId="urn:microsoft.com/office/officeart/2008/layout/LinedList"/>
    <dgm:cxn modelId="{546F233D-8281-474C-86FA-CCF7D3F92BB2}" type="presParOf" srcId="{BCFC31CF-80EB-45DB-A154-582E39A00394}" destId="{23D661B2-8955-4317-A258-C34EA8751DB0}" srcOrd="1" destOrd="0" presId="urn:microsoft.com/office/officeart/2008/layout/LinedList"/>
    <dgm:cxn modelId="{88F7553B-CC62-40AF-BCCA-6B74067738DC}" type="presParOf" srcId="{5CD8C382-CB13-4DC5-9BD9-BFF437F9C27A}" destId="{48ECB885-DC50-4E8A-93A4-87B2FD15313B}" srcOrd="2" destOrd="0" presId="urn:microsoft.com/office/officeart/2008/layout/LinedList"/>
    <dgm:cxn modelId="{7B04EBFB-696D-48D4-838B-06748D0F66F6}" type="presParOf" srcId="{5CD8C382-CB13-4DC5-9BD9-BFF437F9C27A}" destId="{7D6C4D2F-B224-40A8-8344-0CA541114949}" srcOrd="3" destOrd="0" presId="urn:microsoft.com/office/officeart/2008/layout/LinedList"/>
    <dgm:cxn modelId="{5B6A56E1-C040-4210-A3E6-404F16D65E27}" type="presParOf" srcId="{7D6C4D2F-B224-40A8-8344-0CA541114949}" destId="{FED3426B-0630-4DF8-A5B9-F46E251A798B}" srcOrd="0" destOrd="0" presId="urn:microsoft.com/office/officeart/2008/layout/LinedList"/>
    <dgm:cxn modelId="{A17E97E2-197A-4E1B-B17B-ECF560B4BC18}" type="presParOf" srcId="{7D6C4D2F-B224-40A8-8344-0CA541114949}" destId="{AD3B1BDB-17BA-484A-8D59-B79A4004F738}" srcOrd="1" destOrd="0" presId="urn:microsoft.com/office/officeart/2008/layout/LinedList"/>
    <dgm:cxn modelId="{E0AFAA79-072B-44CC-B0EB-4CBB8C858C92}" type="presParOf" srcId="{5CD8C382-CB13-4DC5-9BD9-BFF437F9C27A}" destId="{421850FE-6D2C-4B55-A88E-84620899FDC1}" srcOrd="4" destOrd="0" presId="urn:microsoft.com/office/officeart/2008/layout/LinedList"/>
    <dgm:cxn modelId="{EE3BEF4D-7F87-48A6-BC73-06C7FFE4A4DA}" type="presParOf" srcId="{5CD8C382-CB13-4DC5-9BD9-BFF437F9C27A}" destId="{C8E7669F-2743-472F-A548-288C1C2A5888}" srcOrd="5" destOrd="0" presId="urn:microsoft.com/office/officeart/2008/layout/LinedList"/>
    <dgm:cxn modelId="{516D5396-2E65-4479-9617-85E2A4AF74D4}" type="presParOf" srcId="{C8E7669F-2743-472F-A548-288C1C2A5888}" destId="{65CC6801-E41A-4CF4-86CD-F117AB0B045D}" srcOrd="0" destOrd="0" presId="urn:microsoft.com/office/officeart/2008/layout/LinedList"/>
    <dgm:cxn modelId="{99052425-5D32-4150-9762-67CBAD18411A}" type="presParOf" srcId="{C8E7669F-2743-472F-A548-288C1C2A5888}" destId="{45BFABC6-2F45-46F0-BAE5-116FE2CFA9E9}" srcOrd="1" destOrd="0" presId="urn:microsoft.com/office/officeart/2008/layout/LinedList"/>
    <dgm:cxn modelId="{1F3853B5-3BCE-4555-BDB5-BB7A9312A138}" type="presParOf" srcId="{5CD8C382-CB13-4DC5-9BD9-BFF437F9C27A}" destId="{EC6A835A-15AA-4885-B644-D0415CB80E22}" srcOrd="6" destOrd="0" presId="urn:microsoft.com/office/officeart/2008/layout/LinedList"/>
    <dgm:cxn modelId="{5A3A046B-84EF-4B8E-B89A-5238848B1C4C}" type="presParOf" srcId="{5CD8C382-CB13-4DC5-9BD9-BFF437F9C27A}" destId="{CE6EBBB6-5DF4-4176-B0CB-E7EA9B33A0A7}" srcOrd="7" destOrd="0" presId="urn:microsoft.com/office/officeart/2008/layout/LinedList"/>
    <dgm:cxn modelId="{167A2AB2-BA74-4324-8D67-7DF07D298B37}" type="presParOf" srcId="{CE6EBBB6-5DF4-4176-B0CB-E7EA9B33A0A7}" destId="{ACB07E82-5934-46B2-A31C-E1B8B7C6D88C}" srcOrd="0" destOrd="0" presId="urn:microsoft.com/office/officeart/2008/layout/LinedList"/>
    <dgm:cxn modelId="{9A0B589D-3C33-4B68-9917-4DD39D855C26}" type="presParOf" srcId="{CE6EBBB6-5DF4-4176-B0CB-E7EA9B33A0A7}" destId="{D9F75A46-9A69-48E4-A478-E235BC1076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1CFB57-50DA-4842-9DB0-A880B9E4AAA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79C30CC-6311-48EB-8A53-7F40C569B052}">
      <dgm:prSet/>
      <dgm:spPr/>
      <dgm:t>
        <a:bodyPr/>
        <a:lstStyle/>
        <a:p>
          <a:r>
            <a:rPr lang="en-GB"/>
            <a:t>Section 10 of the Sexual Offences Act 2003 makes it an offence for a person ages 18 or over</a:t>
          </a:r>
          <a:endParaRPr lang="en-US"/>
        </a:p>
      </dgm:t>
    </dgm:pt>
    <dgm:pt modelId="{92A6A622-9A73-48FA-9802-C870CD26A25B}" type="parTrans" cxnId="{C5351FFC-B3A0-419B-9CD3-454AD002D71A}">
      <dgm:prSet/>
      <dgm:spPr/>
      <dgm:t>
        <a:bodyPr/>
        <a:lstStyle/>
        <a:p>
          <a:endParaRPr lang="en-US"/>
        </a:p>
      </dgm:t>
    </dgm:pt>
    <dgm:pt modelId="{1B286F0E-1906-411A-83FE-DB75F8F09805}" type="sibTrans" cxnId="{C5351FFC-B3A0-419B-9CD3-454AD002D71A}">
      <dgm:prSet/>
      <dgm:spPr/>
      <dgm:t>
        <a:bodyPr/>
        <a:lstStyle/>
        <a:p>
          <a:endParaRPr lang="en-US"/>
        </a:p>
      </dgm:t>
    </dgm:pt>
    <dgm:pt modelId="{3E40BA75-7388-4BB4-92BE-6216057A8495}">
      <dgm:prSet/>
      <dgm:spPr/>
      <dgm:t>
        <a:bodyPr/>
        <a:lstStyle/>
        <a:p>
          <a:r>
            <a:rPr lang="en-GB"/>
            <a:t>intentionally to cause, encourage or assist a child under 16 years to engage in sexual activity </a:t>
          </a:r>
          <a:endParaRPr lang="en-US"/>
        </a:p>
      </dgm:t>
    </dgm:pt>
    <dgm:pt modelId="{021246BE-8634-4C04-80EC-C2037D123A5F}" type="parTrans" cxnId="{7E72C3A4-703F-458C-9545-D8C20C89FFD6}">
      <dgm:prSet/>
      <dgm:spPr/>
      <dgm:t>
        <a:bodyPr/>
        <a:lstStyle/>
        <a:p>
          <a:endParaRPr lang="en-US"/>
        </a:p>
      </dgm:t>
    </dgm:pt>
    <dgm:pt modelId="{2A96DF55-CC3F-400F-9A41-E34E01E801B8}" type="sibTrans" cxnId="{7E72C3A4-703F-458C-9545-D8C20C89FFD6}">
      <dgm:prSet/>
      <dgm:spPr/>
      <dgm:t>
        <a:bodyPr/>
        <a:lstStyle/>
        <a:p>
          <a:endParaRPr lang="en-US"/>
        </a:p>
      </dgm:t>
    </dgm:pt>
    <dgm:pt modelId="{42E8180A-CE04-448F-9A3B-9C30D88F0269}" type="pres">
      <dgm:prSet presAssocID="{FF1CFB57-50DA-4842-9DB0-A880B9E4AAA8}" presName="hierChild1" presStyleCnt="0">
        <dgm:presLayoutVars>
          <dgm:chPref val="1"/>
          <dgm:dir/>
          <dgm:animOne val="branch"/>
          <dgm:animLvl val="lvl"/>
          <dgm:resizeHandles/>
        </dgm:presLayoutVars>
      </dgm:prSet>
      <dgm:spPr/>
    </dgm:pt>
    <dgm:pt modelId="{831FB86A-BB5D-4E1B-B293-DE8FAA1C399A}" type="pres">
      <dgm:prSet presAssocID="{C79C30CC-6311-48EB-8A53-7F40C569B052}" presName="hierRoot1" presStyleCnt="0"/>
      <dgm:spPr/>
    </dgm:pt>
    <dgm:pt modelId="{16F5CD8E-BB5F-4BC1-B24B-AF7EA3B15C3C}" type="pres">
      <dgm:prSet presAssocID="{C79C30CC-6311-48EB-8A53-7F40C569B052}" presName="composite" presStyleCnt="0"/>
      <dgm:spPr/>
    </dgm:pt>
    <dgm:pt modelId="{6B513145-735E-4C08-A45C-B335571B2C74}" type="pres">
      <dgm:prSet presAssocID="{C79C30CC-6311-48EB-8A53-7F40C569B052}" presName="background" presStyleLbl="node0" presStyleIdx="0" presStyleCnt="2"/>
      <dgm:spPr/>
    </dgm:pt>
    <dgm:pt modelId="{BF62D834-90BA-4D7E-82C2-126E62512D11}" type="pres">
      <dgm:prSet presAssocID="{C79C30CC-6311-48EB-8A53-7F40C569B052}" presName="text" presStyleLbl="fgAcc0" presStyleIdx="0" presStyleCnt="2">
        <dgm:presLayoutVars>
          <dgm:chPref val="3"/>
        </dgm:presLayoutVars>
      </dgm:prSet>
      <dgm:spPr/>
    </dgm:pt>
    <dgm:pt modelId="{2F3CBF81-C728-454B-9FCD-0A332230BC15}" type="pres">
      <dgm:prSet presAssocID="{C79C30CC-6311-48EB-8A53-7F40C569B052}" presName="hierChild2" presStyleCnt="0"/>
      <dgm:spPr/>
    </dgm:pt>
    <dgm:pt modelId="{EFD19535-D815-4157-8164-DA3508B57A1D}" type="pres">
      <dgm:prSet presAssocID="{3E40BA75-7388-4BB4-92BE-6216057A8495}" presName="hierRoot1" presStyleCnt="0"/>
      <dgm:spPr/>
    </dgm:pt>
    <dgm:pt modelId="{BC647FA1-D0C7-4FA7-A2D4-EA9FB4281C1C}" type="pres">
      <dgm:prSet presAssocID="{3E40BA75-7388-4BB4-92BE-6216057A8495}" presName="composite" presStyleCnt="0"/>
      <dgm:spPr/>
    </dgm:pt>
    <dgm:pt modelId="{90CD3173-EE05-4129-9216-98980FDD2A68}" type="pres">
      <dgm:prSet presAssocID="{3E40BA75-7388-4BB4-92BE-6216057A8495}" presName="background" presStyleLbl="node0" presStyleIdx="1" presStyleCnt="2"/>
      <dgm:spPr/>
    </dgm:pt>
    <dgm:pt modelId="{8255B4F5-85FA-4FFA-8215-5680C4176A9A}" type="pres">
      <dgm:prSet presAssocID="{3E40BA75-7388-4BB4-92BE-6216057A8495}" presName="text" presStyleLbl="fgAcc0" presStyleIdx="1" presStyleCnt="2">
        <dgm:presLayoutVars>
          <dgm:chPref val="3"/>
        </dgm:presLayoutVars>
      </dgm:prSet>
      <dgm:spPr/>
    </dgm:pt>
    <dgm:pt modelId="{ED0C8042-8542-4B06-BA8F-80D1681DC55D}" type="pres">
      <dgm:prSet presAssocID="{3E40BA75-7388-4BB4-92BE-6216057A8495}" presName="hierChild2" presStyleCnt="0"/>
      <dgm:spPr/>
    </dgm:pt>
  </dgm:ptLst>
  <dgm:cxnLst>
    <dgm:cxn modelId="{36EC4734-007B-484F-AB9F-09DC3CA66B11}" type="presOf" srcId="{FF1CFB57-50DA-4842-9DB0-A880B9E4AAA8}" destId="{42E8180A-CE04-448F-9A3B-9C30D88F0269}" srcOrd="0" destOrd="0" presId="urn:microsoft.com/office/officeart/2005/8/layout/hierarchy1"/>
    <dgm:cxn modelId="{7E72C3A4-703F-458C-9545-D8C20C89FFD6}" srcId="{FF1CFB57-50DA-4842-9DB0-A880B9E4AAA8}" destId="{3E40BA75-7388-4BB4-92BE-6216057A8495}" srcOrd="1" destOrd="0" parTransId="{021246BE-8634-4C04-80EC-C2037D123A5F}" sibTransId="{2A96DF55-CC3F-400F-9A41-E34E01E801B8}"/>
    <dgm:cxn modelId="{798672E8-8B02-4F4B-8389-58B30042D77D}" type="presOf" srcId="{3E40BA75-7388-4BB4-92BE-6216057A8495}" destId="{8255B4F5-85FA-4FFA-8215-5680C4176A9A}" srcOrd="0" destOrd="0" presId="urn:microsoft.com/office/officeart/2005/8/layout/hierarchy1"/>
    <dgm:cxn modelId="{1BC065EB-F284-4F44-B011-B7CEBD637BB2}" type="presOf" srcId="{C79C30CC-6311-48EB-8A53-7F40C569B052}" destId="{BF62D834-90BA-4D7E-82C2-126E62512D11}" srcOrd="0" destOrd="0" presId="urn:microsoft.com/office/officeart/2005/8/layout/hierarchy1"/>
    <dgm:cxn modelId="{C5351FFC-B3A0-419B-9CD3-454AD002D71A}" srcId="{FF1CFB57-50DA-4842-9DB0-A880B9E4AAA8}" destId="{C79C30CC-6311-48EB-8A53-7F40C569B052}" srcOrd="0" destOrd="0" parTransId="{92A6A622-9A73-48FA-9802-C870CD26A25B}" sibTransId="{1B286F0E-1906-411A-83FE-DB75F8F09805}"/>
    <dgm:cxn modelId="{85F3EFB1-1CB8-4157-BAA2-813DA055A8A3}" type="presParOf" srcId="{42E8180A-CE04-448F-9A3B-9C30D88F0269}" destId="{831FB86A-BB5D-4E1B-B293-DE8FAA1C399A}" srcOrd="0" destOrd="0" presId="urn:microsoft.com/office/officeart/2005/8/layout/hierarchy1"/>
    <dgm:cxn modelId="{4A64F2F1-B391-49D2-8538-4934814DFCFA}" type="presParOf" srcId="{831FB86A-BB5D-4E1B-B293-DE8FAA1C399A}" destId="{16F5CD8E-BB5F-4BC1-B24B-AF7EA3B15C3C}" srcOrd="0" destOrd="0" presId="urn:microsoft.com/office/officeart/2005/8/layout/hierarchy1"/>
    <dgm:cxn modelId="{40CDE44F-AED0-4818-8C18-6B01ECB8D64C}" type="presParOf" srcId="{16F5CD8E-BB5F-4BC1-B24B-AF7EA3B15C3C}" destId="{6B513145-735E-4C08-A45C-B335571B2C74}" srcOrd="0" destOrd="0" presId="urn:microsoft.com/office/officeart/2005/8/layout/hierarchy1"/>
    <dgm:cxn modelId="{D4FCF707-AAFE-44CD-8546-EF4509DAB05A}" type="presParOf" srcId="{16F5CD8E-BB5F-4BC1-B24B-AF7EA3B15C3C}" destId="{BF62D834-90BA-4D7E-82C2-126E62512D11}" srcOrd="1" destOrd="0" presId="urn:microsoft.com/office/officeart/2005/8/layout/hierarchy1"/>
    <dgm:cxn modelId="{A4562235-57A3-4D73-A0C2-E45897276E74}" type="presParOf" srcId="{831FB86A-BB5D-4E1B-B293-DE8FAA1C399A}" destId="{2F3CBF81-C728-454B-9FCD-0A332230BC15}" srcOrd="1" destOrd="0" presId="urn:microsoft.com/office/officeart/2005/8/layout/hierarchy1"/>
    <dgm:cxn modelId="{387A91FA-8E83-4340-9D4E-12A6CD2951D2}" type="presParOf" srcId="{42E8180A-CE04-448F-9A3B-9C30D88F0269}" destId="{EFD19535-D815-4157-8164-DA3508B57A1D}" srcOrd="1" destOrd="0" presId="urn:microsoft.com/office/officeart/2005/8/layout/hierarchy1"/>
    <dgm:cxn modelId="{68F6A594-05D5-4DAE-AF3A-7A0791617C07}" type="presParOf" srcId="{EFD19535-D815-4157-8164-DA3508B57A1D}" destId="{BC647FA1-D0C7-4FA7-A2D4-EA9FB4281C1C}" srcOrd="0" destOrd="0" presId="urn:microsoft.com/office/officeart/2005/8/layout/hierarchy1"/>
    <dgm:cxn modelId="{3A25F6E4-6804-4933-A464-656B848D82C4}" type="presParOf" srcId="{BC647FA1-D0C7-4FA7-A2D4-EA9FB4281C1C}" destId="{90CD3173-EE05-4129-9216-98980FDD2A68}" srcOrd="0" destOrd="0" presId="urn:microsoft.com/office/officeart/2005/8/layout/hierarchy1"/>
    <dgm:cxn modelId="{D0195E2D-17C8-4B52-98E3-128D7650F747}" type="presParOf" srcId="{BC647FA1-D0C7-4FA7-A2D4-EA9FB4281C1C}" destId="{8255B4F5-85FA-4FFA-8215-5680C4176A9A}" srcOrd="1" destOrd="0" presId="urn:microsoft.com/office/officeart/2005/8/layout/hierarchy1"/>
    <dgm:cxn modelId="{4F11B4FE-D206-41E4-B2A6-CB5257752E9A}" type="presParOf" srcId="{EFD19535-D815-4157-8164-DA3508B57A1D}" destId="{ED0C8042-8542-4B06-BA8F-80D1681DC55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AC6C04-3907-49CE-A1A7-1F7F27ADB4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011C568-3CFD-455F-B96B-05180E84BB48}">
      <dgm:prSet/>
      <dgm:spPr/>
      <dgm:t>
        <a:bodyPr/>
        <a:lstStyle/>
        <a:p>
          <a:r>
            <a:rPr lang="en-GB"/>
            <a:t>Section 11 of the Sexual Offences Act 2003 makes it an offence for a person ages 18 or over intentionally to engage in sexual activity in order to gain sexual gratification</a:t>
          </a:r>
          <a:endParaRPr lang="en-US"/>
        </a:p>
      </dgm:t>
    </dgm:pt>
    <dgm:pt modelId="{2F310D4F-6902-427B-AFFE-8171B6A6DD86}" type="parTrans" cxnId="{577E2DCA-D1FD-461C-955F-AE337056E534}">
      <dgm:prSet/>
      <dgm:spPr/>
      <dgm:t>
        <a:bodyPr/>
        <a:lstStyle/>
        <a:p>
          <a:endParaRPr lang="en-US"/>
        </a:p>
      </dgm:t>
    </dgm:pt>
    <dgm:pt modelId="{255DFEA1-E7FA-4ED7-8AA4-FBC3622BACEB}" type="sibTrans" cxnId="{577E2DCA-D1FD-461C-955F-AE337056E534}">
      <dgm:prSet/>
      <dgm:spPr/>
      <dgm:t>
        <a:bodyPr/>
        <a:lstStyle/>
        <a:p>
          <a:endParaRPr lang="en-US"/>
        </a:p>
      </dgm:t>
    </dgm:pt>
    <dgm:pt modelId="{AC9DDE83-5EE5-4807-83E1-D1C2E04F2E63}">
      <dgm:prSet/>
      <dgm:spPr/>
      <dgm:t>
        <a:bodyPr/>
        <a:lstStyle/>
        <a:p>
          <a:r>
            <a:rPr lang="en-GB"/>
            <a:t>when a child under 16 is present or in a place from which the defendant can be observed </a:t>
          </a:r>
          <a:endParaRPr lang="en-US"/>
        </a:p>
      </dgm:t>
    </dgm:pt>
    <dgm:pt modelId="{7DF1AB98-A848-41B3-B025-3857A7547193}" type="parTrans" cxnId="{4A7337B1-9D53-4D84-B1DA-28F8DF964548}">
      <dgm:prSet/>
      <dgm:spPr/>
      <dgm:t>
        <a:bodyPr/>
        <a:lstStyle/>
        <a:p>
          <a:endParaRPr lang="en-US"/>
        </a:p>
      </dgm:t>
    </dgm:pt>
    <dgm:pt modelId="{3F925D87-6E38-4E6C-8DA4-7700D2795737}" type="sibTrans" cxnId="{4A7337B1-9D53-4D84-B1DA-28F8DF964548}">
      <dgm:prSet/>
      <dgm:spPr/>
      <dgm:t>
        <a:bodyPr/>
        <a:lstStyle/>
        <a:p>
          <a:endParaRPr lang="en-US"/>
        </a:p>
      </dgm:t>
    </dgm:pt>
    <dgm:pt modelId="{EBAD1F52-FCEE-40C7-96C9-787DCCBD2349}" type="pres">
      <dgm:prSet presAssocID="{E5AC6C04-3907-49CE-A1A7-1F7F27ADB477}" presName="hierChild1" presStyleCnt="0">
        <dgm:presLayoutVars>
          <dgm:chPref val="1"/>
          <dgm:dir/>
          <dgm:animOne val="branch"/>
          <dgm:animLvl val="lvl"/>
          <dgm:resizeHandles/>
        </dgm:presLayoutVars>
      </dgm:prSet>
      <dgm:spPr/>
    </dgm:pt>
    <dgm:pt modelId="{95AC345B-B121-4B35-B4E6-02F259F8B7A7}" type="pres">
      <dgm:prSet presAssocID="{0011C568-3CFD-455F-B96B-05180E84BB48}" presName="hierRoot1" presStyleCnt="0"/>
      <dgm:spPr/>
    </dgm:pt>
    <dgm:pt modelId="{019E91C8-1AC9-4041-885A-9CA942B2FBDE}" type="pres">
      <dgm:prSet presAssocID="{0011C568-3CFD-455F-B96B-05180E84BB48}" presName="composite" presStyleCnt="0"/>
      <dgm:spPr/>
    </dgm:pt>
    <dgm:pt modelId="{B49CA6E3-A17C-4331-BE1B-C1E2D2C32AE3}" type="pres">
      <dgm:prSet presAssocID="{0011C568-3CFD-455F-B96B-05180E84BB48}" presName="background" presStyleLbl="node0" presStyleIdx="0" presStyleCnt="2"/>
      <dgm:spPr/>
    </dgm:pt>
    <dgm:pt modelId="{7EC36D2A-B96F-4C2B-983F-E019DED9BF9F}" type="pres">
      <dgm:prSet presAssocID="{0011C568-3CFD-455F-B96B-05180E84BB48}" presName="text" presStyleLbl="fgAcc0" presStyleIdx="0" presStyleCnt="2">
        <dgm:presLayoutVars>
          <dgm:chPref val="3"/>
        </dgm:presLayoutVars>
      </dgm:prSet>
      <dgm:spPr/>
    </dgm:pt>
    <dgm:pt modelId="{6FD01C09-425E-4B18-BE09-C080AAE5693E}" type="pres">
      <dgm:prSet presAssocID="{0011C568-3CFD-455F-B96B-05180E84BB48}" presName="hierChild2" presStyleCnt="0"/>
      <dgm:spPr/>
    </dgm:pt>
    <dgm:pt modelId="{C83614A4-B464-4B83-91C9-ABFD0EEBC5C1}" type="pres">
      <dgm:prSet presAssocID="{AC9DDE83-5EE5-4807-83E1-D1C2E04F2E63}" presName="hierRoot1" presStyleCnt="0"/>
      <dgm:spPr/>
    </dgm:pt>
    <dgm:pt modelId="{5B37D033-03D6-45EF-94ED-751962153FA3}" type="pres">
      <dgm:prSet presAssocID="{AC9DDE83-5EE5-4807-83E1-D1C2E04F2E63}" presName="composite" presStyleCnt="0"/>
      <dgm:spPr/>
    </dgm:pt>
    <dgm:pt modelId="{C28B5544-26D8-41C9-B35D-461A8A62E8E0}" type="pres">
      <dgm:prSet presAssocID="{AC9DDE83-5EE5-4807-83E1-D1C2E04F2E63}" presName="background" presStyleLbl="node0" presStyleIdx="1" presStyleCnt="2"/>
      <dgm:spPr/>
    </dgm:pt>
    <dgm:pt modelId="{94D33844-BCE8-4EDF-91A7-DF175AD77A1B}" type="pres">
      <dgm:prSet presAssocID="{AC9DDE83-5EE5-4807-83E1-D1C2E04F2E63}" presName="text" presStyleLbl="fgAcc0" presStyleIdx="1" presStyleCnt="2">
        <dgm:presLayoutVars>
          <dgm:chPref val="3"/>
        </dgm:presLayoutVars>
      </dgm:prSet>
      <dgm:spPr/>
    </dgm:pt>
    <dgm:pt modelId="{05FD81ED-06EC-4753-B667-7DBEAA415BA1}" type="pres">
      <dgm:prSet presAssocID="{AC9DDE83-5EE5-4807-83E1-D1C2E04F2E63}" presName="hierChild2" presStyleCnt="0"/>
      <dgm:spPr/>
    </dgm:pt>
  </dgm:ptLst>
  <dgm:cxnLst>
    <dgm:cxn modelId="{9FDD5644-A0CF-4A6B-BC38-4CC3955D3096}" type="presOf" srcId="{E5AC6C04-3907-49CE-A1A7-1F7F27ADB477}" destId="{EBAD1F52-FCEE-40C7-96C9-787DCCBD2349}" srcOrd="0" destOrd="0" presId="urn:microsoft.com/office/officeart/2005/8/layout/hierarchy1"/>
    <dgm:cxn modelId="{4A7337B1-9D53-4D84-B1DA-28F8DF964548}" srcId="{E5AC6C04-3907-49CE-A1A7-1F7F27ADB477}" destId="{AC9DDE83-5EE5-4807-83E1-D1C2E04F2E63}" srcOrd="1" destOrd="0" parTransId="{7DF1AB98-A848-41B3-B025-3857A7547193}" sibTransId="{3F925D87-6E38-4E6C-8DA4-7700D2795737}"/>
    <dgm:cxn modelId="{577E2DCA-D1FD-461C-955F-AE337056E534}" srcId="{E5AC6C04-3907-49CE-A1A7-1F7F27ADB477}" destId="{0011C568-3CFD-455F-B96B-05180E84BB48}" srcOrd="0" destOrd="0" parTransId="{2F310D4F-6902-427B-AFFE-8171B6A6DD86}" sibTransId="{255DFEA1-E7FA-4ED7-8AA4-FBC3622BACEB}"/>
    <dgm:cxn modelId="{5619AAE5-9374-4D51-8A7E-9D1B1D248F69}" type="presOf" srcId="{AC9DDE83-5EE5-4807-83E1-D1C2E04F2E63}" destId="{94D33844-BCE8-4EDF-91A7-DF175AD77A1B}" srcOrd="0" destOrd="0" presId="urn:microsoft.com/office/officeart/2005/8/layout/hierarchy1"/>
    <dgm:cxn modelId="{60401BF5-BBB7-40AC-AC94-E1F29ACB469B}" type="presOf" srcId="{0011C568-3CFD-455F-B96B-05180E84BB48}" destId="{7EC36D2A-B96F-4C2B-983F-E019DED9BF9F}" srcOrd="0" destOrd="0" presId="urn:microsoft.com/office/officeart/2005/8/layout/hierarchy1"/>
    <dgm:cxn modelId="{ACDF6463-83AB-4EC7-8A35-CA54307DED12}" type="presParOf" srcId="{EBAD1F52-FCEE-40C7-96C9-787DCCBD2349}" destId="{95AC345B-B121-4B35-B4E6-02F259F8B7A7}" srcOrd="0" destOrd="0" presId="urn:microsoft.com/office/officeart/2005/8/layout/hierarchy1"/>
    <dgm:cxn modelId="{414EA32A-19A3-4B28-BFF4-CBAEC65A36F1}" type="presParOf" srcId="{95AC345B-B121-4B35-B4E6-02F259F8B7A7}" destId="{019E91C8-1AC9-4041-885A-9CA942B2FBDE}" srcOrd="0" destOrd="0" presId="urn:microsoft.com/office/officeart/2005/8/layout/hierarchy1"/>
    <dgm:cxn modelId="{E4FC8CD4-C1D2-4337-BA87-4721455ABA76}" type="presParOf" srcId="{019E91C8-1AC9-4041-885A-9CA942B2FBDE}" destId="{B49CA6E3-A17C-4331-BE1B-C1E2D2C32AE3}" srcOrd="0" destOrd="0" presId="urn:microsoft.com/office/officeart/2005/8/layout/hierarchy1"/>
    <dgm:cxn modelId="{8A46F3B2-1F5B-496E-B070-0EBAFF96B138}" type="presParOf" srcId="{019E91C8-1AC9-4041-885A-9CA942B2FBDE}" destId="{7EC36D2A-B96F-4C2B-983F-E019DED9BF9F}" srcOrd="1" destOrd="0" presId="urn:microsoft.com/office/officeart/2005/8/layout/hierarchy1"/>
    <dgm:cxn modelId="{72AC56A1-A63E-4DEE-813D-E54A28239B63}" type="presParOf" srcId="{95AC345B-B121-4B35-B4E6-02F259F8B7A7}" destId="{6FD01C09-425E-4B18-BE09-C080AAE5693E}" srcOrd="1" destOrd="0" presId="urn:microsoft.com/office/officeart/2005/8/layout/hierarchy1"/>
    <dgm:cxn modelId="{A11C9A75-5E8A-4326-A7D9-844B601B0847}" type="presParOf" srcId="{EBAD1F52-FCEE-40C7-96C9-787DCCBD2349}" destId="{C83614A4-B464-4B83-91C9-ABFD0EEBC5C1}" srcOrd="1" destOrd="0" presId="urn:microsoft.com/office/officeart/2005/8/layout/hierarchy1"/>
    <dgm:cxn modelId="{85986F28-0C6D-4700-828B-45D95DE79B4F}" type="presParOf" srcId="{C83614A4-B464-4B83-91C9-ABFD0EEBC5C1}" destId="{5B37D033-03D6-45EF-94ED-751962153FA3}" srcOrd="0" destOrd="0" presId="urn:microsoft.com/office/officeart/2005/8/layout/hierarchy1"/>
    <dgm:cxn modelId="{CB01925D-89B8-4E70-9D60-D2937AA2B5CB}" type="presParOf" srcId="{5B37D033-03D6-45EF-94ED-751962153FA3}" destId="{C28B5544-26D8-41C9-B35D-461A8A62E8E0}" srcOrd="0" destOrd="0" presId="urn:microsoft.com/office/officeart/2005/8/layout/hierarchy1"/>
    <dgm:cxn modelId="{1959803B-897C-4A87-B446-A26285AD040B}" type="presParOf" srcId="{5B37D033-03D6-45EF-94ED-751962153FA3}" destId="{94D33844-BCE8-4EDF-91A7-DF175AD77A1B}" srcOrd="1" destOrd="0" presId="urn:microsoft.com/office/officeart/2005/8/layout/hierarchy1"/>
    <dgm:cxn modelId="{AAFEFC2A-AD82-4D1D-8660-FCB243D70BFE}" type="presParOf" srcId="{C83614A4-B464-4B83-91C9-ABFD0EEBC5C1}" destId="{05FD81ED-06EC-4753-B667-7DBEAA415BA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D7FB06-5008-4EA7-8DEB-23C751A63C8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B7D35F4-E537-44F7-92C9-9704E5BB1F59}">
      <dgm:prSet/>
      <dgm:spPr/>
      <dgm:t>
        <a:bodyPr/>
        <a:lstStyle/>
        <a:p>
          <a:r>
            <a:rPr lang="en-GB"/>
            <a:t>Section 12 of the Sexual Offences Act 2003 makes it an offence for a person intentionally to cause a child aged under 16, for the purpose of obtaining the sexual gratification themselves, to watch a third person engaging in sexual activity or to look at an image of a person engaging in sexual activity</a:t>
          </a:r>
          <a:endParaRPr lang="en-US"/>
        </a:p>
      </dgm:t>
    </dgm:pt>
    <dgm:pt modelId="{73E8E1EE-2289-4EE5-A2F0-CCB78FB0836C}" type="parTrans" cxnId="{94477AA9-C047-4CFA-8F9A-DD4742E07A3B}">
      <dgm:prSet/>
      <dgm:spPr/>
      <dgm:t>
        <a:bodyPr/>
        <a:lstStyle/>
        <a:p>
          <a:endParaRPr lang="en-US"/>
        </a:p>
      </dgm:t>
    </dgm:pt>
    <dgm:pt modelId="{ADE02FBA-4F87-4C1D-953D-8FE012120BD7}" type="sibTrans" cxnId="{94477AA9-C047-4CFA-8F9A-DD4742E07A3B}">
      <dgm:prSet/>
      <dgm:spPr/>
      <dgm:t>
        <a:bodyPr/>
        <a:lstStyle/>
        <a:p>
          <a:endParaRPr lang="en-US"/>
        </a:p>
      </dgm:t>
    </dgm:pt>
    <dgm:pt modelId="{A6BCDC29-E185-4AF7-8681-2AA8796CF867}">
      <dgm:prSet/>
      <dgm:spPr/>
      <dgm:t>
        <a:bodyPr/>
        <a:lstStyle/>
        <a:p>
          <a:r>
            <a:rPr lang="en-GB"/>
            <a:t>For the offence to be committed , the adult must act for their own sexual gratification. </a:t>
          </a:r>
          <a:endParaRPr lang="en-US"/>
        </a:p>
      </dgm:t>
    </dgm:pt>
    <dgm:pt modelId="{28ECDB56-723B-49AF-AAEB-26E92DDFBBEF}" type="parTrans" cxnId="{B82B4C3A-5CBA-4574-A97B-B9CEDAD36776}">
      <dgm:prSet/>
      <dgm:spPr/>
      <dgm:t>
        <a:bodyPr/>
        <a:lstStyle/>
        <a:p>
          <a:endParaRPr lang="en-US"/>
        </a:p>
      </dgm:t>
    </dgm:pt>
    <dgm:pt modelId="{55DCEC73-9B70-42A8-94F9-72C8B72B5F54}" type="sibTrans" cxnId="{B82B4C3A-5CBA-4574-A97B-B9CEDAD36776}">
      <dgm:prSet/>
      <dgm:spPr/>
      <dgm:t>
        <a:bodyPr/>
        <a:lstStyle/>
        <a:p>
          <a:endParaRPr lang="en-US"/>
        </a:p>
      </dgm:t>
    </dgm:pt>
    <dgm:pt modelId="{059BE11F-12D1-42FF-822D-FE9FD4C6D99E}" type="pres">
      <dgm:prSet presAssocID="{6DD7FB06-5008-4EA7-8DEB-23C751A63C87}" presName="hierChild1" presStyleCnt="0">
        <dgm:presLayoutVars>
          <dgm:chPref val="1"/>
          <dgm:dir/>
          <dgm:animOne val="branch"/>
          <dgm:animLvl val="lvl"/>
          <dgm:resizeHandles/>
        </dgm:presLayoutVars>
      </dgm:prSet>
      <dgm:spPr/>
    </dgm:pt>
    <dgm:pt modelId="{678ED832-D5F0-46AD-9BED-7D00462D95A7}" type="pres">
      <dgm:prSet presAssocID="{BB7D35F4-E537-44F7-92C9-9704E5BB1F59}" presName="hierRoot1" presStyleCnt="0"/>
      <dgm:spPr/>
    </dgm:pt>
    <dgm:pt modelId="{A061E5C1-B328-4106-9B7C-D0CC484FFBB2}" type="pres">
      <dgm:prSet presAssocID="{BB7D35F4-E537-44F7-92C9-9704E5BB1F59}" presName="composite" presStyleCnt="0"/>
      <dgm:spPr/>
    </dgm:pt>
    <dgm:pt modelId="{65DFC26A-7AAB-4E65-8FD9-E9D1DABEEA5B}" type="pres">
      <dgm:prSet presAssocID="{BB7D35F4-E537-44F7-92C9-9704E5BB1F59}" presName="background" presStyleLbl="node0" presStyleIdx="0" presStyleCnt="2"/>
      <dgm:spPr/>
    </dgm:pt>
    <dgm:pt modelId="{F36C1FFD-1A58-4315-B9CB-DC239FB7AC70}" type="pres">
      <dgm:prSet presAssocID="{BB7D35F4-E537-44F7-92C9-9704E5BB1F59}" presName="text" presStyleLbl="fgAcc0" presStyleIdx="0" presStyleCnt="2">
        <dgm:presLayoutVars>
          <dgm:chPref val="3"/>
        </dgm:presLayoutVars>
      </dgm:prSet>
      <dgm:spPr/>
    </dgm:pt>
    <dgm:pt modelId="{BA4DB509-5C6F-4A7A-988F-95BA6A964FAF}" type="pres">
      <dgm:prSet presAssocID="{BB7D35F4-E537-44F7-92C9-9704E5BB1F59}" presName="hierChild2" presStyleCnt="0"/>
      <dgm:spPr/>
    </dgm:pt>
    <dgm:pt modelId="{73FA143F-46ED-4532-AD58-1239C5499809}" type="pres">
      <dgm:prSet presAssocID="{A6BCDC29-E185-4AF7-8681-2AA8796CF867}" presName="hierRoot1" presStyleCnt="0"/>
      <dgm:spPr/>
    </dgm:pt>
    <dgm:pt modelId="{3F6CFEB4-5F70-483F-BD40-C1D250A62B39}" type="pres">
      <dgm:prSet presAssocID="{A6BCDC29-E185-4AF7-8681-2AA8796CF867}" presName="composite" presStyleCnt="0"/>
      <dgm:spPr/>
    </dgm:pt>
    <dgm:pt modelId="{5F366511-3FB7-4E2B-B437-4203F1F697D5}" type="pres">
      <dgm:prSet presAssocID="{A6BCDC29-E185-4AF7-8681-2AA8796CF867}" presName="background" presStyleLbl="node0" presStyleIdx="1" presStyleCnt="2"/>
      <dgm:spPr/>
    </dgm:pt>
    <dgm:pt modelId="{619A5934-B30B-49D8-B170-A618B7B12E43}" type="pres">
      <dgm:prSet presAssocID="{A6BCDC29-E185-4AF7-8681-2AA8796CF867}" presName="text" presStyleLbl="fgAcc0" presStyleIdx="1" presStyleCnt="2">
        <dgm:presLayoutVars>
          <dgm:chPref val="3"/>
        </dgm:presLayoutVars>
      </dgm:prSet>
      <dgm:spPr/>
    </dgm:pt>
    <dgm:pt modelId="{B9D85666-AFDF-4680-8EEA-C2A503E3767B}" type="pres">
      <dgm:prSet presAssocID="{A6BCDC29-E185-4AF7-8681-2AA8796CF867}" presName="hierChild2" presStyleCnt="0"/>
      <dgm:spPr/>
    </dgm:pt>
  </dgm:ptLst>
  <dgm:cxnLst>
    <dgm:cxn modelId="{B82B4C3A-5CBA-4574-A97B-B9CEDAD36776}" srcId="{6DD7FB06-5008-4EA7-8DEB-23C751A63C87}" destId="{A6BCDC29-E185-4AF7-8681-2AA8796CF867}" srcOrd="1" destOrd="0" parTransId="{28ECDB56-723B-49AF-AAEB-26E92DDFBBEF}" sibTransId="{55DCEC73-9B70-42A8-94F9-72C8B72B5F54}"/>
    <dgm:cxn modelId="{784E176A-6239-455F-807D-2F94A29CFA38}" type="presOf" srcId="{6DD7FB06-5008-4EA7-8DEB-23C751A63C87}" destId="{059BE11F-12D1-42FF-822D-FE9FD4C6D99E}" srcOrd="0" destOrd="0" presId="urn:microsoft.com/office/officeart/2005/8/layout/hierarchy1"/>
    <dgm:cxn modelId="{0124604F-6363-4DF6-90F5-0ACDE7D3A654}" type="presOf" srcId="{A6BCDC29-E185-4AF7-8681-2AA8796CF867}" destId="{619A5934-B30B-49D8-B170-A618B7B12E43}" srcOrd="0" destOrd="0" presId="urn:microsoft.com/office/officeart/2005/8/layout/hierarchy1"/>
    <dgm:cxn modelId="{94477AA9-C047-4CFA-8F9A-DD4742E07A3B}" srcId="{6DD7FB06-5008-4EA7-8DEB-23C751A63C87}" destId="{BB7D35F4-E537-44F7-92C9-9704E5BB1F59}" srcOrd="0" destOrd="0" parTransId="{73E8E1EE-2289-4EE5-A2F0-CCB78FB0836C}" sibTransId="{ADE02FBA-4F87-4C1D-953D-8FE012120BD7}"/>
    <dgm:cxn modelId="{118859FA-6876-4E4D-B07C-F104418E32FC}" type="presOf" srcId="{BB7D35F4-E537-44F7-92C9-9704E5BB1F59}" destId="{F36C1FFD-1A58-4315-B9CB-DC239FB7AC70}" srcOrd="0" destOrd="0" presId="urn:microsoft.com/office/officeart/2005/8/layout/hierarchy1"/>
    <dgm:cxn modelId="{4174A41B-8EEF-4050-A532-4A9A81258638}" type="presParOf" srcId="{059BE11F-12D1-42FF-822D-FE9FD4C6D99E}" destId="{678ED832-D5F0-46AD-9BED-7D00462D95A7}" srcOrd="0" destOrd="0" presId="urn:microsoft.com/office/officeart/2005/8/layout/hierarchy1"/>
    <dgm:cxn modelId="{FE9F09F3-1856-489F-B9D7-B010F66C1E20}" type="presParOf" srcId="{678ED832-D5F0-46AD-9BED-7D00462D95A7}" destId="{A061E5C1-B328-4106-9B7C-D0CC484FFBB2}" srcOrd="0" destOrd="0" presId="urn:microsoft.com/office/officeart/2005/8/layout/hierarchy1"/>
    <dgm:cxn modelId="{0673E130-F217-403C-B8F7-95CF7070172D}" type="presParOf" srcId="{A061E5C1-B328-4106-9B7C-D0CC484FFBB2}" destId="{65DFC26A-7AAB-4E65-8FD9-E9D1DABEEA5B}" srcOrd="0" destOrd="0" presId="urn:microsoft.com/office/officeart/2005/8/layout/hierarchy1"/>
    <dgm:cxn modelId="{A73F02C8-DD37-48BB-9AAB-D7BB78DB3A3A}" type="presParOf" srcId="{A061E5C1-B328-4106-9B7C-D0CC484FFBB2}" destId="{F36C1FFD-1A58-4315-B9CB-DC239FB7AC70}" srcOrd="1" destOrd="0" presId="urn:microsoft.com/office/officeart/2005/8/layout/hierarchy1"/>
    <dgm:cxn modelId="{3719D5D7-1C0C-46E7-944E-9D2ED60B97BB}" type="presParOf" srcId="{678ED832-D5F0-46AD-9BED-7D00462D95A7}" destId="{BA4DB509-5C6F-4A7A-988F-95BA6A964FAF}" srcOrd="1" destOrd="0" presId="urn:microsoft.com/office/officeart/2005/8/layout/hierarchy1"/>
    <dgm:cxn modelId="{226ED5D1-7CA8-4AD4-B7F8-4B06083311E9}" type="presParOf" srcId="{059BE11F-12D1-42FF-822D-FE9FD4C6D99E}" destId="{73FA143F-46ED-4532-AD58-1239C5499809}" srcOrd="1" destOrd="0" presId="urn:microsoft.com/office/officeart/2005/8/layout/hierarchy1"/>
    <dgm:cxn modelId="{0C1ED288-6C9D-4A06-A968-42CC18A60854}" type="presParOf" srcId="{73FA143F-46ED-4532-AD58-1239C5499809}" destId="{3F6CFEB4-5F70-483F-BD40-C1D250A62B39}" srcOrd="0" destOrd="0" presId="urn:microsoft.com/office/officeart/2005/8/layout/hierarchy1"/>
    <dgm:cxn modelId="{419194D3-E023-422F-AB13-A32648EC42A3}" type="presParOf" srcId="{3F6CFEB4-5F70-483F-BD40-C1D250A62B39}" destId="{5F366511-3FB7-4E2B-B437-4203F1F697D5}" srcOrd="0" destOrd="0" presId="urn:microsoft.com/office/officeart/2005/8/layout/hierarchy1"/>
    <dgm:cxn modelId="{886D9F21-D6D2-4811-8BC6-1DE47C93185A}" type="presParOf" srcId="{3F6CFEB4-5F70-483F-BD40-C1D250A62B39}" destId="{619A5934-B30B-49D8-B170-A618B7B12E43}" srcOrd="1" destOrd="0" presId="urn:microsoft.com/office/officeart/2005/8/layout/hierarchy1"/>
    <dgm:cxn modelId="{FEDF6F1E-8FC7-4E5A-946E-D4579EA370B4}" type="presParOf" srcId="{73FA143F-46ED-4532-AD58-1239C5499809}" destId="{B9D85666-AFDF-4680-8EEA-C2A503E3767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CCFD2-6D40-4875-B08F-BCB0A4BFAE2D}">
      <dsp:nvSpPr>
        <dsp:cNvPr id="0" name=""/>
        <dsp:cNvSpPr/>
      </dsp:nvSpPr>
      <dsp:spPr>
        <a:xfrm>
          <a:off x="0" y="5176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Section 8 Sexual Offences Act 2003</a:t>
          </a:r>
          <a:endParaRPr lang="en-US" sz="3400" kern="1200"/>
        </a:p>
      </dsp:txBody>
      <dsp:txXfrm>
        <a:off x="65934" y="117700"/>
        <a:ext cx="10383732" cy="1218787"/>
      </dsp:txXfrm>
    </dsp:sp>
    <dsp:sp modelId="{B821049D-9832-4088-A555-B97928484D79}">
      <dsp:nvSpPr>
        <dsp:cNvPr id="0" name=""/>
        <dsp:cNvSpPr/>
      </dsp:nvSpPr>
      <dsp:spPr>
        <a:xfrm>
          <a:off x="0" y="1500341"/>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 person commits an offence if:</a:t>
          </a:r>
          <a:endParaRPr lang="en-US" sz="3400" kern="1200"/>
        </a:p>
      </dsp:txBody>
      <dsp:txXfrm>
        <a:off x="65934" y="1566275"/>
        <a:ext cx="10383732" cy="1218787"/>
      </dsp:txXfrm>
    </dsp:sp>
    <dsp:sp modelId="{74A35289-EB0F-40FF-A648-6064FAEDCE4A}">
      <dsp:nvSpPr>
        <dsp:cNvPr id="0" name=""/>
        <dsp:cNvSpPr/>
      </dsp:nvSpPr>
      <dsp:spPr>
        <a:xfrm>
          <a:off x="0" y="294891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If he intentionally causes or incites another to engage in a sexual activity &amp; the child in under 1</a:t>
          </a:r>
          <a:endParaRPr lang="en-US" sz="3400" kern="1200"/>
        </a:p>
      </dsp:txBody>
      <dsp:txXfrm>
        <a:off x="65934" y="3014850"/>
        <a:ext cx="10383732" cy="1218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50FD4-427D-4EB4-9634-60414AA8971B}">
      <dsp:nvSpPr>
        <dsp:cNvPr id="0" name=""/>
        <dsp:cNvSpPr/>
      </dsp:nvSpPr>
      <dsp:spPr>
        <a:xfrm>
          <a:off x="0" y="4615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person is guilty of an offence under this section if the touching involved:</a:t>
          </a:r>
          <a:endParaRPr lang="en-US" sz="2300" kern="1200"/>
        </a:p>
      </dsp:txBody>
      <dsp:txXfrm>
        <a:off x="26930" y="73086"/>
        <a:ext cx="10461740" cy="497795"/>
      </dsp:txXfrm>
    </dsp:sp>
    <dsp:sp modelId="{41F2A32F-79ED-4638-9095-B8C949D69E47}">
      <dsp:nvSpPr>
        <dsp:cNvPr id="0" name=""/>
        <dsp:cNvSpPr/>
      </dsp:nvSpPr>
      <dsp:spPr>
        <a:xfrm>
          <a:off x="0" y="66405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penetration of B’s anus or vagina with a part of A’s body or anything else</a:t>
          </a:r>
          <a:endParaRPr lang="en-US" sz="2300" kern="1200"/>
        </a:p>
      </dsp:txBody>
      <dsp:txXfrm>
        <a:off x="26930" y="690981"/>
        <a:ext cx="10461740" cy="497795"/>
      </dsp:txXfrm>
    </dsp:sp>
    <dsp:sp modelId="{6F3324AB-4E11-40C3-9A17-4509E383B18D}">
      <dsp:nvSpPr>
        <dsp:cNvPr id="0" name=""/>
        <dsp:cNvSpPr/>
      </dsp:nvSpPr>
      <dsp:spPr>
        <a:xfrm>
          <a:off x="0" y="128194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 penetration of B’s mouth with A’s penis</a:t>
          </a:r>
          <a:endParaRPr lang="en-US" sz="2300" kern="1200"/>
        </a:p>
      </dsp:txBody>
      <dsp:txXfrm>
        <a:off x="26930" y="1308876"/>
        <a:ext cx="10461740" cy="497795"/>
      </dsp:txXfrm>
    </dsp:sp>
    <dsp:sp modelId="{DA109860-F8D4-4BDD-84A1-53143F750920}">
      <dsp:nvSpPr>
        <dsp:cNvPr id="0" name=""/>
        <dsp:cNvSpPr/>
      </dsp:nvSpPr>
      <dsp:spPr>
        <a:xfrm>
          <a:off x="0" y="189984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 penetration of A’s anus or vagina with a part of B’s body, or</a:t>
          </a:r>
          <a:endParaRPr lang="en-US" sz="2300" kern="1200"/>
        </a:p>
      </dsp:txBody>
      <dsp:txXfrm>
        <a:off x="26930" y="1926771"/>
        <a:ext cx="10461740" cy="497795"/>
      </dsp:txXfrm>
    </dsp:sp>
    <dsp:sp modelId="{A0C1E828-7177-4CA8-90F0-933D72A65E2C}">
      <dsp:nvSpPr>
        <dsp:cNvPr id="0" name=""/>
        <dsp:cNvSpPr/>
      </dsp:nvSpPr>
      <dsp:spPr>
        <a:xfrm>
          <a:off x="0" y="251773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 penetration of A’s mouth with B’s penis</a:t>
          </a:r>
          <a:endParaRPr lang="en-US" sz="2300" kern="1200"/>
        </a:p>
      </dsp:txBody>
      <dsp:txXfrm>
        <a:off x="26930" y="2544666"/>
        <a:ext cx="10461740" cy="497795"/>
      </dsp:txXfrm>
    </dsp:sp>
    <dsp:sp modelId="{752237ED-764F-4EC3-93D9-814E662BC5BC}">
      <dsp:nvSpPr>
        <dsp:cNvPr id="0" name=""/>
        <dsp:cNvSpPr/>
      </dsp:nvSpPr>
      <dsp:spPr>
        <a:xfrm>
          <a:off x="0" y="313563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If the sexual activity involves penetration the more serious offence of S9 (20 will apply</a:t>
          </a:r>
          <a:endParaRPr lang="en-US" sz="2300" kern="1200" dirty="0">
            <a:solidFill>
              <a:schemeClr val="tx1"/>
            </a:solidFill>
          </a:endParaRPr>
        </a:p>
      </dsp:txBody>
      <dsp:txXfrm>
        <a:off x="26930" y="3162561"/>
        <a:ext cx="10461740" cy="497795"/>
      </dsp:txXfrm>
    </dsp:sp>
    <dsp:sp modelId="{0552329D-9FD7-4A45-96AD-47BAAA561B8E}">
      <dsp:nvSpPr>
        <dsp:cNvPr id="0" name=""/>
        <dsp:cNvSpPr/>
      </dsp:nvSpPr>
      <dsp:spPr>
        <a:xfrm>
          <a:off x="0" y="375352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Indictment only – 14 years max</a:t>
          </a:r>
          <a:endParaRPr lang="en-US" sz="2300" kern="1200" dirty="0">
            <a:solidFill>
              <a:schemeClr val="tx1"/>
            </a:solidFill>
          </a:endParaRPr>
        </a:p>
      </dsp:txBody>
      <dsp:txXfrm>
        <a:off x="26930" y="3780456"/>
        <a:ext cx="104617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B4794-97CE-4FFC-BF82-EB56A5B72D8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DA1DB3-1D81-4D2D-A76C-7E877B1EEE6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10 Sexual Offences Act 2003</a:t>
          </a:r>
          <a:endParaRPr lang="en-US" sz="3300" kern="1200"/>
        </a:p>
      </dsp:txBody>
      <dsp:txXfrm>
        <a:off x="0" y="0"/>
        <a:ext cx="6900512" cy="1384035"/>
      </dsp:txXfrm>
    </dsp:sp>
    <dsp:sp modelId="{48ECB885-DC50-4E8A-93A4-87B2FD15313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D3426B-0630-4DF8-A5B9-F46E251A798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Where Penetration Involved – Indictment only otherwise either way. </a:t>
          </a:r>
          <a:endParaRPr lang="en-US" sz="3300" kern="1200"/>
        </a:p>
      </dsp:txBody>
      <dsp:txXfrm>
        <a:off x="0" y="1384035"/>
        <a:ext cx="6900512" cy="1384035"/>
      </dsp:txXfrm>
    </dsp:sp>
    <dsp:sp modelId="{421850FE-6D2C-4B55-A88E-84620899FDC1}">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C6801-E41A-4CF4-86CD-F117AB0B045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Power of arrest without warrant – constables/ other persons.</a:t>
          </a:r>
          <a:endParaRPr lang="en-US" sz="3300" kern="1200"/>
        </a:p>
      </dsp:txBody>
      <dsp:txXfrm>
        <a:off x="0" y="2768070"/>
        <a:ext cx="6900512" cy="1384035"/>
      </dsp:txXfrm>
    </dsp:sp>
    <dsp:sp modelId="{EC6A835A-15AA-4885-B644-D0415CB80E22}">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07E82-5934-46B2-A31C-E1B8B7C6D88C}">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Discuss: What is the difference between “cause” and “incite”?</a:t>
          </a:r>
          <a:endParaRPr lang="en-US" sz="3300" kern="1200"/>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13145-735E-4C08-A45C-B335571B2C74}">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62D834-90BA-4D7E-82C2-126E62512D11}">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Section 10 of the Sexual Offences Act 2003 makes it an offence for a person ages 18 or over</a:t>
          </a:r>
          <a:endParaRPr lang="en-US" sz="3300" kern="1200"/>
        </a:p>
      </dsp:txBody>
      <dsp:txXfrm>
        <a:off x="696297" y="538547"/>
        <a:ext cx="4171627" cy="2590157"/>
      </dsp:txXfrm>
    </dsp:sp>
    <dsp:sp modelId="{90CD3173-EE05-4129-9216-98980FDD2A68}">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5B4F5-85FA-4FFA-8215-5680C4176A9A}">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intentionally to cause, encourage or assist a child under 16 years to engage in sexual activity </a:t>
          </a:r>
          <a:endParaRPr lang="en-US" sz="33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CA6E3-A17C-4331-BE1B-C1E2D2C32AE3}">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36D2A-B96F-4C2B-983F-E019DED9BF9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Section 11 of the Sexual Offences Act 2003 makes it an offence for a person ages 18 or over intentionally to engage in sexual activity in order to gain sexual gratification</a:t>
          </a:r>
          <a:endParaRPr lang="en-US" sz="2500" kern="1200"/>
        </a:p>
      </dsp:txBody>
      <dsp:txXfrm>
        <a:off x="696297" y="538547"/>
        <a:ext cx="4171627" cy="2590157"/>
      </dsp:txXfrm>
    </dsp:sp>
    <dsp:sp modelId="{C28B5544-26D8-41C9-B35D-461A8A62E8E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33844-BCE8-4EDF-91A7-DF175AD77A1B}">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when a child under 16 is present or in a place from which the defendant can be observed </a:t>
          </a:r>
          <a:endParaRPr lang="en-US" sz="25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FC26A-7AAB-4E65-8FD9-E9D1DABEEA5B}">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6C1FFD-1A58-4315-B9CB-DC239FB7AC70}">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Section 12 of the Sexual Offences Act 2003 makes it an offence for a person intentionally to cause a child aged under 16, for the purpose of obtaining the sexual gratification themselves, to watch a third person engaging in sexual activity or to look at an image of a person engaging in sexual activity</a:t>
          </a:r>
          <a:endParaRPr lang="en-US" sz="2100" kern="1200"/>
        </a:p>
      </dsp:txBody>
      <dsp:txXfrm>
        <a:off x="585701" y="873933"/>
        <a:ext cx="4337991" cy="2693452"/>
      </dsp:txXfrm>
    </dsp:sp>
    <dsp:sp modelId="{5F366511-3FB7-4E2B-B437-4203F1F697D5}">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9A5934-B30B-49D8-B170-A618B7B12E43}">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For the offence to be committed , the adult must act for their own sexual gratification. </a:t>
          </a:r>
          <a:endParaRPr lang="en-US" sz="2100" kern="120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E9F70F-AE00-4553-B6CF-4B5F701E4AE4}"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84128-394D-475B-BA60-8AB6B5867D0D}" type="slidenum">
              <a:rPr lang="en-GB" smtClean="0"/>
              <a:t>‹#›</a:t>
            </a:fld>
            <a:endParaRPr lang="en-GB"/>
          </a:p>
        </p:txBody>
      </p:sp>
    </p:spTree>
    <p:extLst>
      <p:ext uri="{BB962C8B-B14F-4D97-AF65-F5344CB8AC3E}">
        <p14:creationId xmlns:p14="http://schemas.microsoft.com/office/powerpoint/2010/main" val="191910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084128-394D-475B-BA60-8AB6B5867D0D}" type="slidenum">
              <a:rPr lang="en-GB" smtClean="0"/>
              <a:t>4</a:t>
            </a:fld>
            <a:endParaRPr lang="en-GB"/>
          </a:p>
        </p:txBody>
      </p:sp>
    </p:spTree>
    <p:extLst>
      <p:ext uri="{BB962C8B-B14F-4D97-AF65-F5344CB8AC3E}">
        <p14:creationId xmlns:p14="http://schemas.microsoft.com/office/powerpoint/2010/main" val="1222412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Ian David </a:t>
            </a:r>
            <a:r>
              <a:rPr lang="en-GB" dirty="0" err="1"/>
              <a:t>Karslake</a:t>
            </a:r>
            <a:r>
              <a:rPr lang="en-GB" dirty="0"/>
              <a:t> – Welsh Musician and convicted paedophile- Lead singer of the lost prophets- The band disbanded in 2013 after Watkins was charged with sexual offences in 2012. </a:t>
            </a:r>
          </a:p>
          <a:p>
            <a:r>
              <a:rPr lang="en-GB" dirty="0"/>
              <a:t>He pleaded guilty to 13 charges in including the attempted rape and sexual assault of a child under 13- Offences committed against the infant children of two fans who were also convicted. </a:t>
            </a:r>
          </a:p>
          <a:p>
            <a:r>
              <a:rPr lang="en-GB" dirty="0"/>
              <a:t>Sentenced to 29 years in prison. </a:t>
            </a:r>
          </a:p>
          <a:p>
            <a:endParaRPr lang="en-GB" dirty="0"/>
          </a:p>
          <a:p>
            <a:r>
              <a:rPr lang="en-GB" dirty="0"/>
              <a:t>Vanessa George 39 – was charged with seven offences including two of sexual assault by penetration and two of sexual assault by touching – She was also charged with making, possessing and distributing indecent images of children. Little Teds Nursery Plymouth  2009. </a:t>
            </a:r>
          </a:p>
          <a:p>
            <a:endParaRPr lang="en-GB" dirty="0"/>
          </a:p>
          <a:p>
            <a:r>
              <a:rPr lang="en-GB" dirty="0"/>
              <a:t>Gary Glitter – 2015 Convicted of attempted rape, 4 counts of indecent assault and one of having sex with a girl under the age of 13- sentenced to 16 years in </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5</a:t>
            </a:fld>
            <a:endParaRPr lang="en-GB"/>
          </a:p>
        </p:txBody>
      </p:sp>
    </p:spTree>
    <p:extLst>
      <p:ext uri="{BB962C8B-B14F-4D97-AF65-F5344CB8AC3E}">
        <p14:creationId xmlns:p14="http://schemas.microsoft.com/office/powerpoint/2010/main" val="2243545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are the ones of strict liability as to age and investigators only have to prove; </a:t>
            </a:r>
          </a:p>
          <a:p>
            <a:endParaRPr lang="en-GB" dirty="0"/>
          </a:p>
          <a:p>
            <a:r>
              <a:rPr lang="en-GB" dirty="0"/>
              <a:t>The intentional sexual activity and</a:t>
            </a:r>
          </a:p>
          <a:p>
            <a:r>
              <a:rPr lang="en-GB" dirty="0"/>
              <a:t>The age of the complainant at the date of the activity</a:t>
            </a:r>
          </a:p>
          <a:p>
            <a:r>
              <a:rPr lang="en-GB" dirty="0"/>
              <a:t>Not even a reasonable belief that B was 13 or over will excuse A. </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6</a:t>
            </a:fld>
            <a:endParaRPr lang="en-GB"/>
          </a:p>
        </p:txBody>
      </p:sp>
    </p:spTree>
    <p:extLst>
      <p:ext uri="{BB962C8B-B14F-4D97-AF65-F5344CB8AC3E}">
        <p14:creationId xmlns:p14="http://schemas.microsoft.com/office/powerpoint/2010/main" val="3301004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Indictable only offence – life imprisonment</a:t>
            </a:r>
          </a:p>
          <a:p>
            <a:endParaRPr lang="en-GB" dirty="0"/>
          </a:p>
          <a:p>
            <a:r>
              <a:rPr lang="en-GB" dirty="0"/>
              <a:t>This offence and section 1 (rape)are the only offences that can </a:t>
            </a:r>
            <a:r>
              <a:rPr lang="en-GB" dirty="0" err="1"/>
              <a:t>onluy</a:t>
            </a:r>
            <a:r>
              <a:rPr lang="en-GB" dirty="0"/>
              <a:t> be committed by a male , because they relate to penile penetration.</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7</a:t>
            </a:fld>
            <a:endParaRPr lang="en-GB"/>
          </a:p>
        </p:txBody>
      </p:sp>
    </p:spTree>
    <p:extLst>
      <p:ext uri="{BB962C8B-B14F-4D97-AF65-F5344CB8AC3E}">
        <p14:creationId xmlns:p14="http://schemas.microsoft.com/office/powerpoint/2010/main" val="2272675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Indictable only offence  - life imprisonment</a:t>
            </a:r>
          </a:p>
          <a:p>
            <a:endParaRPr lang="en-GB" dirty="0"/>
          </a:p>
          <a:p>
            <a:r>
              <a:rPr lang="en-GB" dirty="0"/>
              <a:t>Sexual Assault of a Child under 13 by Penetration</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8</a:t>
            </a:fld>
            <a:endParaRPr lang="en-GB"/>
          </a:p>
        </p:txBody>
      </p:sp>
    </p:spTree>
    <p:extLst>
      <p:ext uri="{BB962C8B-B14F-4D97-AF65-F5344CB8AC3E}">
        <p14:creationId xmlns:p14="http://schemas.microsoft.com/office/powerpoint/2010/main" val="444062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offence 14 years imprisonment</a:t>
            </a:r>
          </a:p>
          <a:p>
            <a:endParaRPr lang="en-GB" dirty="0"/>
          </a:p>
          <a:p>
            <a:r>
              <a:rPr lang="en-GB" dirty="0"/>
              <a:t>Whether or not the child consented to the act is irrelevant</a:t>
            </a:r>
          </a:p>
          <a:p>
            <a:endParaRPr lang="en-GB" dirty="0"/>
          </a:p>
          <a:p>
            <a:r>
              <a:rPr lang="en-GB" dirty="0"/>
              <a:t>Whilst offences between adults and children are always to be viewed as extremely serious , these offences apply to acts between children. Account should be taken of article 8 of the European Convention of Human rights – respect for private life – the criminalisation of consenting children aged 13 -18 may breach their rights –example where a 12 year old willingly kisses her boyfriend's genitals – both are criminal acts. </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9</a:t>
            </a:fld>
            <a:endParaRPr lang="en-GB"/>
          </a:p>
        </p:txBody>
      </p:sp>
    </p:spTree>
    <p:extLst>
      <p:ext uri="{BB962C8B-B14F-4D97-AF65-F5344CB8AC3E}">
        <p14:creationId xmlns:p14="http://schemas.microsoft.com/office/powerpoint/2010/main" val="1460609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victim is under 13 years if is much more likely that the suspect will be charged with </a:t>
            </a:r>
            <a:r>
              <a:rPr lang="en-GB" dirty="0" err="1"/>
              <a:t>sc</a:t>
            </a:r>
            <a:r>
              <a:rPr lang="en-GB" dirty="0"/>
              <a:t> 6 or 7 offence</a:t>
            </a:r>
          </a:p>
          <a:p>
            <a:r>
              <a:rPr lang="en-GB" dirty="0"/>
              <a:t>Proof of age required that the victim is under 16</a:t>
            </a:r>
          </a:p>
          <a:p>
            <a:r>
              <a:rPr lang="en-GB" dirty="0"/>
              <a:t>Defence available of reasonable belief that the victim was over 16</a:t>
            </a:r>
          </a:p>
          <a:p>
            <a:r>
              <a:rPr lang="en-GB" dirty="0"/>
              <a:t>Either way offence – max penalty of 14 years on indictment or 6 months summary</a:t>
            </a:r>
          </a:p>
          <a:p>
            <a:endParaRPr lang="en-GB" dirty="0"/>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13</a:t>
            </a:fld>
            <a:endParaRPr lang="en-GB"/>
          </a:p>
        </p:txBody>
      </p:sp>
    </p:spTree>
    <p:extLst>
      <p:ext uri="{BB962C8B-B14F-4D97-AF65-F5344CB8AC3E}">
        <p14:creationId xmlns:p14="http://schemas.microsoft.com/office/powerpoint/2010/main" val="3403253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14</a:t>
            </a:fld>
            <a:endParaRPr lang="en-GB"/>
          </a:p>
        </p:txBody>
      </p:sp>
    </p:spTree>
    <p:extLst>
      <p:ext uri="{BB962C8B-B14F-4D97-AF65-F5344CB8AC3E}">
        <p14:creationId xmlns:p14="http://schemas.microsoft.com/office/powerpoint/2010/main" val="2746493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expected that where the child is under 13, one of the under 13 offences sec 5-8 </a:t>
            </a:r>
            <a:r>
              <a:rPr lang="en-GB" dirty="0" err="1"/>
              <a:t>eg</a:t>
            </a:r>
            <a:r>
              <a:rPr lang="en-GB" dirty="0"/>
              <a:t> rape of a child under 13, rather than the offence of sexual activity with a child would normally be charged. </a:t>
            </a:r>
          </a:p>
          <a:p>
            <a:r>
              <a:rPr lang="en-GB" dirty="0"/>
              <a:t>These offences </a:t>
            </a:r>
            <a:r>
              <a:rPr lang="en-GB" dirty="0" err="1"/>
              <a:t>hae</a:t>
            </a:r>
            <a:r>
              <a:rPr lang="en-GB" dirty="0"/>
              <a:t> higher penalties to reflect the fact that a child under 13 cannot legally consent to sexual activity.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15</a:t>
            </a:fld>
            <a:endParaRPr lang="en-GB"/>
          </a:p>
        </p:txBody>
      </p:sp>
    </p:spTree>
    <p:extLst>
      <p:ext uri="{BB962C8B-B14F-4D97-AF65-F5344CB8AC3E}">
        <p14:creationId xmlns:p14="http://schemas.microsoft.com/office/powerpoint/2010/main" val="2224557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by an adult 18 years or over</a:t>
            </a:r>
          </a:p>
        </p:txBody>
      </p:sp>
      <p:sp>
        <p:nvSpPr>
          <p:cNvPr id="4" name="Slide Number Placeholder 3"/>
          <p:cNvSpPr>
            <a:spLocks noGrp="1"/>
          </p:cNvSpPr>
          <p:nvPr>
            <p:ph type="sldNum" sz="quarter" idx="5"/>
          </p:nvPr>
        </p:nvSpPr>
        <p:spPr/>
        <p:txBody>
          <a:bodyPr/>
          <a:lstStyle/>
          <a:p>
            <a:fld id="{CA084128-394D-475B-BA60-8AB6B5867D0D}" type="slidenum">
              <a:rPr lang="en-GB" smtClean="0"/>
              <a:t>16</a:t>
            </a:fld>
            <a:endParaRPr lang="en-GB"/>
          </a:p>
        </p:txBody>
      </p:sp>
    </p:spTree>
    <p:extLst>
      <p:ext uri="{BB962C8B-B14F-4D97-AF65-F5344CB8AC3E}">
        <p14:creationId xmlns:p14="http://schemas.microsoft.com/office/powerpoint/2010/main" val="1954976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to s8 offence but appropriate if the victim is between 13 -15</a:t>
            </a:r>
          </a:p>
          <a:p>
            <a:r>
              <a:rPr lang="en-GB" dirty="0"/>
              <a:t>\Triable either ay- 14 years max</a:t>
            </a:r>
          </a:p>
          <a:p>
            <a:endParaRPr lang="en-GB" dirty="0"/>
          </a:p>
          <a:p>
            <a:r>
              <a:rPr lang="en-GB" dirty="0"/>
              <a:t>Where the child is aged 13 or over , but under 16 the prosecution must prove that the defendant did not reasonably believe that they were over 16 or over. </a:t>
            </a:r>
          </a:p>
          <a:p>
            <a:r>
              <a:rPr lang="en-GB" dirty="0"/>
              <a:t>The sexual activity which is caused , encouraged or assisted may be activity with the victim (for example where the defendant causes , encourages or assists the child to have sexual intercourse with hm) on the child himself ( for example where the defendant encourages, or assists the child to strip for the defendants sexual gratification or with a third person ( </a:t>
            </a:r>
            <a:r>
              <a:rPr lang="en-GB" dirty="0" err="1"/>
              <a:t>eg</a:t>
            </a:r>
            <a:r>
              <a:rPr lang="en-GB" dirty="0"/>
              <a:t> the defendant causes encourages or assists the child to have sexual intercourse with the victims friend. </a:t>
            </a:r>
          </a:p>
          <a:p>
            <a:endParaRPr lang="en-GB" dirty="0"/>
          </a:p>
          <a:p>
            <a:r>
              <a:rPr lang="en-GB" dirty="0"/>
              <a:t>The encourage an assistance constitutes an offence whether or not the activity encouraged or assisted actually takes place – </a:t>
            </a:r>
            <a:r>
              <a:rPr lang="en-GB" dirty="0" err="1"/>
              <a:t>eg</a:t>
            </a:r>
            <a:r>
              <a:rPr lang="en-GB" dirty="0"/>
              <a:t> someone intervenes. Whether or not the child consented to the activity is irrelevant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17</a:t>
            </a:fld>
            <a:endParaRPr lang="en-GB"/>
          </a:p>
        </p:txBody>
      </p:sp>
    </p:spTree>
    <p:extLst>
      <p:ext uri="{BB962C8B-B14F-4D97-AF65-F5344CB8AC3E}">
        <p14:creationId xmlns:p14="http://schemas.microsoft.com/office/powerpoint/2010/main" val="744839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18</a:t>
            </a:fld>
            <a:endParaRPr lang="en-GB"/>
          </a:p>
        </p:txBody>
      </p:sp>
    </p:spTree>
    <p:extLst>
      <p:ext uri="{BB962C8B-B14F-4D97-AF65-F5344CB8AC3E}">
        <p14:creationId xmlns:p14="http://schemas.microsoft.com/office/powerpoint/2010/main" val="3632032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more serious offence under sec 10 (2) if the act involves penetration </a:t>
            </a:r>
          </a:p>
          <a:p>
            <a:r>
              <a:rPr lang="en-GB" dirty="0"/>
              <a:t>Indictment only – 14 years max</a:t>
            </a:r>
          </a:p>
        </p:txBody>
      </p:sp>
      <p:sp>
        <p:nvSpPr>
          <p:cNvPr id="4" name="Slide Number Placeholder 3"/>
          <p:cNvSpPr>
            <a:spLocks noGrp="1"/>
          </p:cNvSpPr>
          <p:nvPr>
            <p:ph type="sldNum" sz="quarter" idx="5"/>
          </p:nvPr>
        </p:nvSpPr>
        <p:spPr/>
        <p:txBody>
          <a:bodyPr/>
          <a:lstStyle/>
          <a:p>
            <a:fld id="{CA084128-394D-475B-BA60-8AB6B5867D0D}" type="slidenum">
              <a:rPr lang="en-GB" smtClean="0"/>
              <a:t>19</a:t>
            </a:fld>
            <a:endParaRPr lang="en-GB"/>
          </a:p>
        </p:txBody>
      </p:sp>
    </p:spTree>
    <p:extLst>
      <p:ext uri="{BB962C8B-B14F-4D97-AF65-F5344CB8AC3E}">
        <p14:creationId xmlns:p14="http://schemas.microsoft.com/office/powerpoint/2010/main" val="3756997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 child is under 13, it is expected that the adult would normally be charged with the offence of causing or  inciting a </a:t>
            </a:r>
            <a:r>
              <a:rPr lang="en-GB" dirty="0" err="1"/>
              <a:t>cvhild</a:t>
            </a:r>
            <a:r>
              <a:rPr lang="en-GB" dirty="0"/>
              <a:t> under 13 to engage in sexual activity at section 8. However occasionally the offence at section 10 might be used where the child is under 13 ( as with sec 9 previously discussed)</a:t>
            </a:r>
          </a:p>
          <a:p>
            <a:endParaRPr lang="en-GB" dirty="0"/>
          </a:p>
          <a:p>
            <a:r>
              <a:rPr lang="en-GB" dirty="0"/>
              <a:t>An example would be where a person was charged with causing or inciting a child to engage in </a:t>
            </a:r>
            <a:r>
              <a:rPr lang="en-GB" dirty="0" err="1"/>
              <a:t>seual</a:t>
            </a:r>
            <a:r>
              <a:rPr lang="en-GB" dirty="0"/>
              <a:t> activity , all parties believing the child to be 13 or over, and it then became known in the course of the trial that the child was actually under 13. The extension of section 10 to under 13s means that the trial could continue with the original charge where necessary. This closed a potential loop hole. </a:t>
            </a:r>
          </a:p>
        </p:txBody>
      </p:sp>
      <p:sp>
        <p:nvSpPr>
          <p:cNvPr id="4" name="Slide Number Placeholder 3"/>
          <p:cNvSpPr>
            <a:spLocks noGrp="1"/>
          </p:cNvSpPr>
          <p:nvPr>
            <p:ph type="sldNum" sz="quarter" idx="5"/>
          </p:nvPr>
        </p:nvSpPr>
        <p:spPr/>
        <p:txBody>
          <a:bodyPr/>
          <a:lstStyle/>
          <a:p>
            <a:fld id="{CA084128-394D-475B-BA60-8AB6B5867D0D}" type="slidenum">
              <a:rPr lang="en-GB" smtClean="0"/>
              <a:t>20</a:t>
            </a:fld>
            <a:endParaRPr lang="en-GB"/>
          </a:p>
        </p:txBody>
      </p:sp>
    </p:spTree>
    <p:extLst>
      <p:ext uri="{BB962C8B-B14F-4D97-AF65-F5344CB8AC3E}">
        <p14:creationId xmlns:p14="http://schemas.microsoft.com/office/powerpoint/2010/main" val="2472144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by an adult 18years or older</a:t>
            </a:r>
          </a:p>
        </p:txBody>
      </p:sp>
      <p:sp>
        <p:nvSpPr>
          <p:cNvPr id="4" name="Slide Number Placeholder 3"/>
          <p:cNvSpPr>
            <a:spLocks noGrp="1"/>
          </p:cNvSpPr>
          <p:nvPr>
            <p:ph type="sldNum" sz="quarter" idx="5"/>
          </p:nvPr>
        </p:nvSpPr>
        <p:spPr/>
        <p:txBody>
          <a:bodyPr/>
          <a:lstStyle/>
          <a:p>
            <a:fld id="{CA084128-394D-475B-BA60-8AB6B5867D0D}" type="slidenum">
              <a:rPr lang="en-GB" smtClean="0"/>
              <a:t>21</a:t>
            </a:fld>
            <a:endParaRPr lang="en-GB"/>
          </a:p>
        </p:txBody>
      </p:sp>
    </p:spTree>
    <p:extLst>
      <p:ext uri="{BB962C8B-B14F-4D97-AF65-F5344CB8AC3E}">
        <p14:creationId xmlns:p14="http://schemas.microsoft.com/office/powerpoint/2010/main" val="1669707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committed if the defendant knows or believes that the child is aware that he is engaging in the activity or intends that the child should be aware of this. This offence would cover someone masturbating in front of a child or the defendant masturbating himself in the presence of the child to whom he is describing what he is doing because the child is covering their eyes. </a:t>
            </a:r>
          </a:p>
          <a:p>
            <a:endParaRPr lang="en-GB" dirty="0"/>
          </a:p>
          <a:p>
            <a:r>
              <a:rPr lang="en-GB" dirty="0"/>
              <a:t>It would also cover the situation where the defendant performs a sexual act in a place where he knows that he can be seen by a child – </a:t>
            </a:r>
            <a:r>
              <a:rPr lang="en-GB" dirty="0" err="1"/>
              <a:t>eg</a:t>
            </a:r>
            <a:r>
              <a:rPr lang="en-GB" dirty="0"/>
              <a:t> webcam. </a:t>
            </a:r>
          </a:p>
          <a:p>
            <a:r>
              <a:rPr lang="en-GB" dirty="0"/>
              <a:t>Even if the child does not see the act the offence is complete because of the offenders intention. IE A CHILD HAS FALLEN ASLEEP. </a:t>
            </a:r>
          </a:p>
          <a:p>
            <a:endParaRPr lang="en-GB" dirty="0"/>
          </a:p>
          <a:p>
            <a:r>
              <a:rPr lang="en-GB" dirty="0"/>
              <a:t>But if B leaves the position where observation of A Is possible to a place where it is not possible before the activity begins then the offence has not be committed. If B leaves half way through then the offence is complete. </a:t>
            </a:r>
          </a:p>
          <a:p>
            <a:r>
              <a:rPr lang="en-GB" dirty="0"/>
              <a:t>This offence can be attempted if A arranges for B to be present and starts the activity but B has left before commencement or not turned up. </a:t>
            </a:r>
          </a:p>
        </p:txBody>
      </p:sp>
      <p:sp>
        <p:nvSpPr>
          <p:cNvPr id="4" name="Slide Number Placeholder 3"/>
          <p:cNvSpPr>
            <a:spLocks noGrp="1"/>
          </p:cNvSpPr>
          <p:nvPr>
            <p:ph type="sldNum" sz="quarter" idx="5"/>
          </p:nvPr>
        </p:nvSpPr>
        <p:spPr/>
        <p:txBody>
          <a:bodyPr/>
          <a:lstStyle/>
          <a:p>
            <a:fld id="{CA084128-394D-475B-BA60-8AB6B5867D0D}" type="slidenum">
              <a:rPr lang="en-GB" smtClean="0"/>
              <a:t>22</a:t>
            </a:fld>
            <a:endParaRPr lang="en-GB"/>
          </a:p>
        </p:txBody>
      </p:sp>
    </p:spTree>
    <p:extLst>
      <p:ext uri="{BB962C8B-B14F-4D97-AF65-F5344CB8AC3E}">
        <p14:creationId xmlns:p14="http://schemas.microsoft.com/office/powerpoint/2010/main" val="949057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the child is aged 13 or over but under 16 the prosecution must prove that the defendant did not reasonable believe that he was 16 or over. </a:t>
            </a:r>
          </a:p>
          <a:p>
            <a:endParaRPr lang="en-GB" dirty="0"/>
          </a:p>
          <a:p>
            <a:r>
              <a:rPr lang="en-GB" dirty="0"/>
              <a:t>The offence is intended to cover the situation where someone seeks sexual gratification not from the act itself but rather from the fact that he is performing that </a:t>
            </a:r>
            <a:r>
              <a:rPr lang="en-GB" dirty="0" err="1"/>
              <a:t>sct</a:t>
            </a:r>
            <a:r>
              <a:rPr lang="en-GB" dirty="0"/>
              <a:t> in the presence or intended presence of a child. </a:t>
            </a:r>
          </a:p>
          <a:p>
            <a:endParaRPr lang="en-GB" dirty="0"/>
          </a:p>
          <a:p>
            <a:r>
              <a:rPr lang="en-GB" dirty="0"/>
              <a:t>This offence can be committed by a male or female offender against a male or female victim.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motive of sexual gratification is necessary safeguard intended to avoid capturing those who engage in sexual activity in front of a child for a legitimate reason. </a:t>
            </a:r>
            <a:r>
              <a:rPr lang="en-GB" dirty="0" err="1"/>
              <a:t>Eg</a:t>
            </a:r>
            <a:r>
              <a:rPr lang="en-GB" dirty="0"/>
              <a:t> teaching kissing partner outside the school. </a:t>
            </a:r>
          </a:p>
          <a:p>
            <a:endParaRPr lang="en-GB" dirty="0"/>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23</a:t>
            </a:fld>
            <a:endParaRPr lang="en-GB"/>
          </a:p>
        </p:txBody>
      </p:sp>
    </p:spTree>
    <p:extLst>
      <p:ext uri="{BB962C8B-B14F-4D97-AF65-F5344CB8AC3E}">
        <p14:creationId xmlns:p14="http://schemas.microsoft.com/office/powerpoint/2010/main" val="1827596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intended to cover the situation where someone seeks sexual gratification not from the sexual act itself but rather from causing the child to watch a third party involved in a sexual activity (live or recorded. </a:t>
            </a:r>
          </a:p>
          <a:p>
            <a:endParaRPr lang="en-GB" dirty="0"/>
          </a:p>
          <a:p>
            <a:r>
              <a:rPr lang="en-GB" dirty="0"/>
              <a:t>The motive of sexual gratification is necessary safeguard intended to avoid capturing those who engage in sexual activity in front of a child for a legitimate reason. </a:t>
            </a:r>
            <a:r>
              <a:rPr lang="en-GB" dirty="0" err="1"/>
              <a:t>Eg</a:t>
            </a:r>
            <a:r>
              <a:rPr lang="en-GB" dirty="0"/>
              <a:t> teaching kissing partner outside the school. </a:t>
            </a:r>
          </a:p>
        </p:txBody>
      </p:sp>
      <p:sp>
        <p:nvSpPr>
          <p:cNvPr id="4" name="Slide Number Placeholder 3"/>
          <p:cNvSpPr>
            <a:spLocks noGrp="1"/>
          </p:cNvSpPr>
          <p:nvPr>
            <p:ph type="sldNum" sz="quarter" idx="5"/>
          </p:nvPr>
        </p:nvSpPr>
        <p:spPr/>
        <p:txBody>
          <a:bodyPr/>
          <a:lstStyle/>
          <a:p>
            <a:fld id="{CA084128-394D-475B-BA60-8AB6B5867D0D}" type="slidenum">
              <a:rPr lang="en-GB" smtClean="0"/>
              <a:t>25</a:t>
            </a:fld>
            <a:endParaRPr lang="en-GB"/>
          </a:p>
        </p:txBody>
      </p:sp>
    </p:spTree>
    <p:extLst>
      <p:ext uri="{BB962C8B-B14F-4D97-AF65-F5344CB8AC3E}">
        <p14:creationId xmlns:p14="http://schemas.microsoft.com/office/powerpoint/2010/main" val="3969866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sexual gratification does not need to be at the same time as showing the child material. Therefore you could show the child the material with the intention of gaining sexual gratification some hours later. </a:t>
            </a:r>
          </a:p>
          <a:p>
            <a:r>
              <a:rPr lang="en-GB" dirty="0"/>
              <a:t>Teachers showing children sex ed image in a school setting would not be liable for this offence. </a:t>
            </a:r>
          </a:p>
          <a:p>
            <a:endParaRPr lang="en-GB" dirty="0"/>
          </a:p>
          <a:p>
            <a:r>
              <a:rPr lang="en-GB" dirty="0"/>
              <a:t>Where the child is aged 13 or over but under 16 the prosecution must prove that the defendant did not reasonably believe that they were 16 or over. The definition of sexual activity is explained in section 78. A person who for his own sexual gratification forces a child to watch two people have sex, or forces a child to watch porn would commit this offence. This offence does not require any element of coercion, the child may even agree this is irrelevant, the offence is committed when where the child apparently consents. </a:t>
            </a:r>
          </a:p>
          <a:p>
            <a:endParaRPr lang="en-GB" dirty="0"/>
          </a:p>
        </p:txBody>
      </p:sp>
      <p:sp>
        <p:nvSpPr>
          <p:cNvPr id="4" name="Slide Number Placeholder 3"/>
          <p:cNvSpPr>
            <a:spLocks noGrp="1"/>
          </p:cNvSpPr>
          <p:nvPr>
            <p:ph type="sldNum" sz="quarter" idx="5"/>
          </p:nvPr>
        </p:nvSpPr>
        <p:spPr/>
        <p:txBody>
          <a:bodyPr/>
          <a:lstStyle/>
          <a:p>
            <a:fld id="{CA084128-394D-475B-BA60-8AB6B5867D0D}" type="slidenum">
              <a:rPr lang="en-GB" smtClean="0"/>
              <a:t>26</a:t>
            </a:fld>
            <a:endParaRPr lang="en-GB"/>
          </a:p>
        </p:txBody>
      </p:sp>
    </p:spTree>
    <p:extLst>
      <p:ext uri="{BB962C8B-B14F-4D97-AF65-F5344CB8AC3E}">
        <p14:creationId xmlns:p14="http://schemas.microsoft.com/office/powerpoint/2010/main" val="2731378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C7CC-4A72-3C27-313C-27C749396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86F9DB-78C3-075A-8C57-BCFC5512EA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E8D215-12CB-6432-5EFD-55CF246B99C3}"/>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3CDB8545-8EF7-AB2F-ABD2-C6455E156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36347-F91E-37E7-F23A-FF208061B708}"/>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3472613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3F2DF-D6A9-2434-0D79-CE239F2AEB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7B296A-10EB-5763-3A5E-D3E21B1286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D93CB-7414-C00D-F43C-F3522122F58A}"/>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94164271-E23C-0DA5-9959-77203300D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1C5F4F-15C9-0844-89C6-B3F9C2ED526C}"/>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2592115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002B6-E98F-2789-3C90-0AFF166499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1E66A5-AD43-459B-F361-687A786CC4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F9D771-3B00-D8AF-4271-E0178DA71C7F}"/>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90EB0CF1-83B9-C46E-9A61-BE26A26EE7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FE40AD-ED35-507B-CED8-A898CCA53FE2}"/>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132433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C3E3A-45B6-0AF5-A160-59F8640E6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1A689-E2F6-3853-8816-192AC6137F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ADA35E-6CEC-409C-4789-E392144C1A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9C51C4-F4DE-8A26-DE95-6B4A4A295DD6}"/>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6" name="Footer Placeholder 5">
            <a:extLst>
              <a:ext uri="{FF2B5EF4-FFF2-40B4-BE49-F238E27FC236}">
                <a16:creationId xmlns:a16="http://schemas.microsoft.com/office/drawing/2014/main" id="{C75A4AD9-9D78-5A3E-FD97-827E9C327C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22F002-3E7A-16C0-7644-6F805819A820}"/>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2222984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BCB1-3425-69D7-2D49-D8A188F4AE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36082B-54DF-3783-DDF5-94A6656DE8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ACBC9E-1BF6-BE15-3D12-7F617716C9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DF54E9-9F39-EBB3-9388-9E13BE8D2E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AAB650-9400-78DC-9CB2-A9BFFA7D9E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E9A8E0-2C23-744A-184C-7B986BEE129E}"/>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8" name="Footer Placeholder 7">
            <a:extLst>
              <a:ext uri="{FF2B5EF4-FFF2-40B4-BE49-F238E27FC236}">
                <a16:creationId xmlns:a16="http://schemas.microsoft.com/office/drawing/2014/main" id="{18D4BD2F-00C2-83E9-FE64-85D8E4F1D3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3F4F2D-95A4-C321-64A8-10407392C07E}"/>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3892850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5600-C650-C5FE-C4BB-39EE6C07B1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EFD0C7-0AB1-FFAB-6C9B-187C99A750E4}"/>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4" name="Footer Placeholder 3">
            <a:extLst>
              <a:ext uri="{FF2B5EF4-FFF2-40B4-BE49-F238E27FC236}">
                <a16:creationId xmlns:a16="http://schemas.microsoft.com/office/drawing/2014/main" id="{3D79F321-22BB-081E-7CDB-40F72CC1BA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821366-D3A3-AE74-B145-12947920A5EC}"/>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1410032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8EAAE1-720C-A6CC-B791-C81E76175F51}"/>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3" name="Footer Placeholder 2">
            <a:extLst>
              <a:ext uri="{FF2B5EF4-FFF2-40B4-BE49-F238E27FC236}">
                <a16:creationId xmlns:a16="http://schemas.microsoft.com/office/drawing/2014/main" id="{DDFB615E-41A3-83B1-A810-2A0FA18568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BE1222-FF55-89C8-56B3-9563B6D8A35E}"/>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1165951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17CD5-68A1-347D-6FBD-A66B1637E1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840DD6-49CA-1D24-D6A9-CA99CF2FFA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01CA10-32DF-249E-A74B-4ED3052E7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38922-D6A7-0894-BB0C-62B562DF212B}"/>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6" name="Footer Placeholder 5">
            <a:extLst>
              <a:ext uri="{FF2B5EF4-FFF2-40B4-BE49-F238E27FC236}">
                <a16:creationId xmlns:a16="http://schemas.microsoft.com/office/drawing/2014/main" id="{0F4291BF-5F05-E31F-B8CE-472660D2D1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A5E2A5-6835-E053-C135-2D900A5C2F94}"/>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1195653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2E45F-7AF8-3280-4C2E-026C112566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7F05A5-45C8-8FF1-3DDE-388DC6B55C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497394-0CFB-EF83-049C-F84F094560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48B76-7DD7-18CD-8324-BB56D23F91C9}"/>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6" name="Footer Placeholder 5">
            <a:extLst>
              <a:ext uri="{FF2B5EF4-FFF2-40B4-BE49-F238E27FC236}">
                <a16:creationId xmlns:a16="http://schemas.microsoft.com/office/drawing/2014/main" id="{43F8DB26-2A46-48AC-65B1-34992C382B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44A6AE-F4FA-1573-194A-5EAA382B5352}"/>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884461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EBCA6-D53E-83CD-3859-D8593BC2F2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FD1F50-2F34-9885-B876-276675DEAD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4E452A-FEC9-E57C-4E39-45E0D209AAAB}"/>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FFA8F43F-A94E-220E-DB26-726A680017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028D8B-0378-7638-525A-D9C07BDD2B9B}"/>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228118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03CC07-A32B-5305-D079-9DFC3F4957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04CF89-4EE1-C4D1-BA12-B1D00BB91F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937C8D-08E5-4660-D919-80F90680FBFC}"/>
              </a:ext>
            </a:extLst>
          </p:cNvPr>
          <p:cNvSpPr>
            <a:spLocks noGrp="1"/>
          </p:cNvSpPr>
          <p:nvPr>
            <p:ph type="dt" sz="half" idx="10"/>
          </p:nvPr>
        </p:nvSpPr>
        <p:spPr/>
        <p:txBody>
          <a:body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82FAE6A2-17A3-4766-D422-956F9C592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E67FC9-1656-89F8-C658-F247D7A6EF91}"/>
              </a:ext>
            </a:extLst>
          </p:cNvPr>
          <p:cNvSpPr>
            <a:spLocks noGrp="1"/>
          </p:cNvSpPr>
          <p:nvPr>
            <p:ph type="sldNum" sz="quarter" idx="12"/>
          </p:nvPr>
        </p:nvSpPr>
        <p:spPr/>
        <p:txBody>
          <a:bodyPr/>
          <a:lstStyle/>
          <a:p>
            <a:fld id="{37DBF6F9-D942-4FCE-83F8-244044FF1C33}" type="slidenum">
              <a:rPr lang="en-GB" smtClean="0"/>
              <a:t>‹#›</a:t>
            </a:fld>
            <a:endParaRPr lang="en-GB"/>
          </a:p>
        </p:txBody>
      </p:sp>
    </p:spTree>
    <p:extLst>
      <p:ext uri="{BB962C8B-B14F-4D97-AF65-F5344CB8AC3E}">
        <p14:creationId xmlns:p14="http://schemas.microsoft.com/office/powerpoint/2010/main" val="1632287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EE8962-F845-0B28-3DE5-E723AD2A2C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870C12-A9B8-457F-5865-4E29FC7755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68C82-2322-DD35-071C-52F0114E8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87AB2D-A101-416A-963D-726042CB9BFE}" type="datetimeFigureOut">
              <a:rPr lang="en-GB" smtClean="0"/>
              <a:t>07/09/2023</a:t>
            </a:fld>
            <a:endParaRPr lang="en-GB"/>
          </a:p>
        </p:txBody>
      </p:sp>
      <p:sp>
        <p:nvSpPr>
          <p:cNvPr id="5" name="Footer Placeholder 4">
            <a:extLst>
              <a:ext uri="{FF2B5EF4-FFF2-40B4-BE49-F238E27FC236}">
                <a16:creationId xmlns:a16="http://schemas.microsoft.com/office/drawing/2014/main" id="{FF017564-340D-951E-899E-A407426F9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E6CD3C-D26F-D45E-4709-3668F312B5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DBF6F9-D942-4FCE-83F8-244044FF1C33}" type="slidenum">
              <a:rPr lang="en-GB" smtClean="0"/>
              <a:t>‹#›</a:t>
            </a:fld>
            <a:endParaRPr lang="en-GB"/>
          </a:p>
        </p:txBody>
      </p:sp>
    </p:spTree>
    <p:extLst>
      <p:ext uri="{BB962C8B-B14F-4D97-AF65-F5344CB8AC3E}">
        <p14:creationId xmlns:p14="http://schemas.microsoft.com/office/powerpoint/2010/main" val="176825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3030B58-849C-58B6-58E9-7A3C76C9271E}"/>
              </a:ext>
            </a:extLst>
          </p:cNvPr>
          <p:cNvPicPr>
            <a:picLocks noChangeAspect="1"/>
          </p:cNvPicPr>
          <p:nvPr/>
        </p:nvPicPr>
        <p:blipFill rotWithShape="1">
          <a:blip r:embed="rId2">
            <a:alphaModFix amt="50000"/>
          </a:blip>
          <a:srcRect t="3846"/>
          <a:stretch/>
        </p:blipFill>
        <p:spPr>
          <a:xfrm>
            <a:off x="20" y="1"/>
            <a:ext cx="12191980" cy="6857999"/>
          </a:xfrm>
          <a:prstGeom prst="rect">
            <a:avLst/>
          </a:prstGeom>
        </p:spPr>
      </p:pic>
      <p:sp>
        <p:nvSpPr>
          <p:cNvPr id="2" name="Title 1">
            <a:extLst>
              <a:ext uri="{FF2B5EF4-FFF2-40B4-BE49-F238E27FC236}">
                <a16:creationId xmlns:a16="http://schemas.microsoft.com/office/drawing/2014/main" id="{23087FB1-733A-0F78-6B03-9234C6B6C128}"/>
              </a:ext>
            </a:extLst>
          </p:cNvPr>
          <p:cNvSpPr>
            <a:spLocks noGrp="1"/>
          </p:cNvSpPr>
          <p:nvPr>
            <p:ph type="ctrTitle"/>
          </p:nvPr>
        </p:nvSpPr>
        <p:spPr>
          <a:xfrm>
            <a:off x="1524000" y="1122362"/>
            <a:ext cx="9144000" cy="2900518"/>
          </a:xfrm>
        </p:spPr>
        <p:txBody>
          <a:bodyPr vert="horz" lIns="91440" tIns="45720" rIns="91440" bIns="45720" rtlCol="0">
            <a:normAutofit/>
          </a:bodyPr>
          <a:lstStyle/>
          <a:p>
            <a:r>
              <a:rPr lang="en-US" kern="1200">
                <a:solidFill>
                  <a:srgbClr val="FFFFFF"/>
                </a:solidFill>
                <a:latin typeface="+mj-lt"/>
                <a:ea typeface="+mj-ea"/>
                <a:cs typeface="+mj-cs"/>
              </a:rPr>
              <a:t>Sexual Offences Involving Children</a:t>
            </a:r>
          </a:p>
        </p:txBody>
      </p:sp>
    </p:spTree>
    <p:extLst>
      <p:ext uri="{BB962C8B-B14F-4D97-AF65-F5344CB8AC3E}">
        <p14:creationId xmlns:p14="http://schemas.microsoft.com/office/powerpoint/2010/main" val="18647913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BEC2C-C89C-666C-32D9-F79CF194E5D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Health Warning</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6F5EC42-19A5-E83C-4DFB-4630768BA1C9}"/>
              </a:ext>
            </a:extLst>
          </p:cNvPr>
          <p:cNvPicPr>
            <a:picLocks noGrp="1" noChangeAspect="1"/>
          </p:cNvPicPr>
          <p:nvPr>
            <p:ph idx="1"/>
          </p:nvPr>
        </p:nvPicPr>
        <p:blipFill>
          <a:blip r:embed="rId2"/>
          <a:stretch>
            <a:fillRect/>
          </a:stretch>
        </p:blipFill>
        <p:spPr>
          <a:xfrm>
            <a:off x="4897720" y="640080"/>
            <a:ext cx="6727767" cy="5550408"/>
          </a:xfrm>
          <a:prstGeom prst="rect">
            <a:avLst/>
          </a:prstGeom>
        </p:spPr>
      </p:pic>
    </p:spTree>
    <p:extLst>
      <p:ext uri="{BB962C8B-B14F-4D97-AF65-F5344CB8AC3E}">
        <p14:creationId xmlns:p14="http://schemas.microsoft.com/office/powerpoint/2010/main" val="280735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FF6F7-D642-B50C-B2F5-91C4F9F419C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are the challenges ?</a:t>
            </a:r>
          </a:p>
        </p:txBody>
      </p:sp>
      <p:pic>
        <p:nvPicPr>
          <p:cNvPr id="5" name="Content Placeholder 4" descr="A chalkboard with text on it&#10;&#10;Description automatically generated">
            <a:extLst>
              <a:ext uri="{FF2B5EF4-FFF2-40B4-BE49-F238E27FC236}">
                <a16:creationId xmlns:a16="http://schemas.microsoft.com/office/drawing/2014/main" id="{BDA723EF-EC1D-28E2-3EE2-75EB32F5BB49}"/>
              </a:ext>
            </a:extLst>
          </p:cNvPr>
          <p:cNvPicPr>
            <a:picLocks noGrp="1" noChangeAspect="1"/>
          </p:cNvPicPr>
          <p:nvPr>
            <p:ph idx="1"/>
          </p:nvPr>
        </p:nvPicPr>
        <p:blipFill>
          <a:blip r:embed="rId2"/>
          <a:stretch>
            <a:fillRect/>
          </a:stretch>
        </p:blipFill>
        <p:spPr>
          <a:xfrm>
            <a:off x="4777316" y="673176"/>
            <a:ext cx="6780700" cy="5509318"/>
          </a:xfrm>
          <a:prstGeom prst="rect">
            <a:avLst/>
          </a:prstGeom>
        </p:spPr>
      </p:pic>
    </p:spTree>
    <p:extLst>
      <p:ext uri="{BB962C8B-B14F-4D97-AF65-F5344CB8AC3E}">
        <p14:creationId xmlns:p14="http://schemas.microsoft.com/office/powerpoint/2010/main" val="87437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A188F-18FC-DCF6-8208-8C7F68A4E716}"/>
              </a:ext>
            </a:extLst>
          </p:cNvPr>
          <p:cNvSpPr>
            <a:spLocks noGrp="1"/>
          </p:cNvSpPr>
          <p:nvPr>
            <p:ph type="title"/>
          </p:nvPr>
        </p:nvSpPr>
        <p:spPr/>
        <p:txBody>
          <a:bodyPr/>
          <a:lstStyle/>
          <a:p>
            <a:r>
              <a:rPr lang="en-GB"/>
              <a:t>Statistics</a:t>
            </a:r>
            <a:endParaRPr lang="en-GB" dirty="0"/>
          </a:p>
        </p:txBody>
      </p:sp>
      <p:sp>
        <p:nvSpPr>
          <p:cNvPr id="3" name="Content Placeholder 2">
            <a:extLst>
              <a:ext uri="{FF2B5EF4-FFF2-40B4-BE49-F238E27FC236}">
                <a16:creationId xmlns:a16="http://schemas.microsoft.com/office/drawing/2014/main" id="{C8FCAC33-2DA7-E708-35A2-CC4384FBC544}"/>
              </a:ext>
            </a:extLst>
          </p:cNvPr>
          <p:cNvSpPr>
            <a:spLocks noGrp="1"/>
          </p:cNvSpPr>
          <p:nvPr>
            <p:ph idx="1"/>
          </p:nvPr>
        </p:nvSpPr>
        <p:spPr>
          <a:xfrm>
            <a:off x="838200" y="1364343"/>
            <a:ext cx="10515600" cy="4812620"/>
          </a:xfrm>
        </p:spPr>
        <p:txBody>
          <a:bodyPr>
            <a:normAutofit fontScale="92500"/>
          </a:bodyPr>
          <a:lstStyle/>
          <a:p>
            <a:r>
              <a:rPr lang="en-GB" dirty="0"/>
              <a:t>According to the NSPCC 2023</a:t>
            </a:r>
          </a:p>
          <a:p>
            <a:r>
              <a:rPr lang="en-GB" dirty="0"/>
              <a:t>Police recorded more than 200 child sex offences on average, EVERY DAY last year. </a:t>
            </a:r>
          </a:p>
          <a:p>
            <a:r>
              <a:rPr lang="en-GB" dirty="0"/>
              <a:t>There were 73,518 recorded offences including rape, online grooming and sexual assault against children in the UK in 2019/20 up 57% in the 5 years since 2014/15</a:t>
            </a:r>
          </a:p>
          <a:p>
            <a:r>
              <a:rPr lang="en-GB" dirty="0"/>
              <a:t>Girls were 4 times more likely to be victims.</a:t>
            </a:r>
          </a:p>
          <a:p>
            <a:r>
              <a:rPr lang="en-GB" dirty="0"/>
              <a:t>There were more than 8,000 offences committed against 14-year-olds ( the most common age group to report)</a:t>
            </a:r>
          </a:p>
          <a:p>
            <a:r>
              <a:rPr lang="en-GB" dirty="0"/>
              <a:t>12,374 sex crimes recorded against children under 10</a:t>
            </a:r>
          </a:p>
          <a:p>
            <a:r>
              <a:rPr lang="en-GB" dirty="0"/>
              <a:t>449 offences were recorded against babies yet to reach their 1</a:t>
            </a:r>
            <a:r>
              <a:rPr lang="en-GB" baseline="30000" dirty="0"/>
              <a:t>st</a:t>
            </a:r>
            <a:r>
              <a:rPr lang="en-GB" dirty="0"/>
              <a:t> birthday. </a:t>
            </a:r>
          </a:p>
          <a:p>
            <a:endParaRPr lang="en-GB" dirty="0"/>
          </a:p>
        </p:txBody>
      </p:sp>
    </p:spTree>
    <p:extLst>
      <p:ext uri="{BB962C8B-B14F-4D97-AF65-F5344CB8AC3E}">
        <p14:creationId xmlns:p14="http://schemas.microsoft.com/office/powerpoint/2010/main" val="370504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1B4E8-8D26-B434-6C04-CFA265F37AC3}"/>
              </a:ext>
            </a:extLst>
          </p:cNvPr>
          <p:cNvSpPr>
            <a:spLocks noGrp="1"/>
          </p:cNvSpPr>
          <p:nvPr>
            <p:ph type="title"/>
          </p:nvPr>
        </p:nvSpPr>
        <p:spPr/>
        <p:txBody>
          <a:bodyPr/>
          <a:lstStyle/>
          <a:p>
            <a:r>
              <a:rPr lang="en-GB" dirty="0"/>
              <a:t>Case Studies</a:t>
            </a:r>
          </a:p>
        </p:txBody>
      </p:sp>
      <p:sp>
        <p:nvSpPr>
          <p:cNvPr id="3" name="Content Placeholder 2">
            <a:extLst>
              <a:ext uri="{FF2B5EF4-FFF2-40B4-BE49-F238E27FC236}">
                <a16:creationId xmlns:a16="http://schemas.microsoft.com/office/drawing/2014/main" id="{B6393BFD-F5C8-C090-C8FC-747D20CBBD1C}"/>
              </a:ext>
            </a:extLst>
          </p:cNvPr>
          <p:cNvSpPr>
            <a:spLocks noGrp="1"/>
          </p:cNvSpPr>
          <p:nvPr>
            <p:ph idx="1"/>
          </p:nvPr>
        </p:nvSpPr>
        <p:spPr/>
        <p:txBody>
          <a:bodyPr/>
          <a:lstStyle/>
          <a:p>
            <a:r>
              <a:rPr lang="en-GB" dirty="0"/>
              <a:t>Ian Karlake                            Vanessa George                   Gary Glitter</a:t>
            </a:r>
          </a:p>
        </p:txBody>
      </p:sp>
      <p:pic>
        <p:nvPicPr>
          <p:cNvPr id="4" name="Picture 3">
            <a:extLst>
              <a:ext uri="{FF2B5EF4-FFF2-40B4-BE49-F238E27FC236}">
                <a16:creationId xmlns:a16="http://schemas.microsoft.com/office/drawing/2014/main" id="{707D549A-D12C-7399-CAC9-5EB7590EAB69}"/>
              </a:ext>
            </a:extLst>
          </p:cNvPr>
          <p:cNvPicPr>
            <a:picLocks noChangeAspect="1"/>
          </p:cNvPicPr>
          <p:nvPr/>
        </p:nvPicPr>
        <p:blipFill>
          <a:blip r:embed="rId3"/>
          <a:stretch>
            <a:fillRect/>
          </a:stretch>
        </p:blipFill>
        <p:spPr>
          <a:xfrm>
            <a:off x="763556" y="2913218"/>
            <a:ext cx="2600325" cy="3317559"/>
          </a:xfrm>
          <a:prstGeom prst="rect">
            <a:avLst/>
          </a:prstGeom>
        </p:spPr>
      </p:pic>
      <p:pic>
        <p:nvPicPr>
          <p:cNvPr id="5" name="Picture 4">
            <a:extLst>
              <a:ext uri="{FF2B5EF4-FFF2-40B4-BE49-F238E27FC236}">
                <a16:creationId xmlns:a16="http://schemas.microsoft.com/office/drawing/2014/main" id="{97C99005-8B69-8C00-36F4-D2E2B9D0E954}"/>
              </a:ext>
            </a:extLst>
          </p:cNvPr>
          <p:cNvPicPr>
            <a:picLocks noChangeAspect="1"/>
          </p:cNvPicPr>
          <p:nvPr/>
        </p:nvPicPr>
        <p:blipFill>
          <a:blip r:embed="rId4"/>
          <a:stretch>
            <a:fillRect/>
          </a:stretch>
        </p:blipFill>
        <p:spPr>
          <a:xfrm>
            <a:off x="4896783" y="2913218"/>
            <a:ext cx="2486025" cy="3254218"/>
          </a:xfrm>
          <a:prstGeom prst="rect">
            <a:avLst/>
          </a:prstGeom>
        </p:spPr>
      </p:pic>
      <p:pic>
        <p:nvPicPr>
          <p:cNvPr id="6" name="Picture 5">
            <a:extLst>
              <a:ext uri="{FF2B5EF4-FFF2-40B4-BE49-F238E27FC236}">
                <a16:creationId xmlns:a16="http://schemas.microsoft.com/office/drawing/2014/main" id="{ED50C4BD-4ED8-2496-0769-8023F3E931F0}"/>
              </a:ext>
            </a:extLst>
          </p:cNvPr>
          <p:cNvPicPr>
            <a:picLocks noChangeAspect="1"/>
          </p:cNvPicPr>
          <p:nvPr/>
        </p:nvPicPr>
        <p:blipFill>
          <a:blip r:embed="rId5"/>
          <a:stretch>
            <a:fillRect/>
          </a:stretch>
        </p:blipFill>
        <p:spPr>
          <a:xfrm>
            <a:off x="8570479" y="2922746"/>
            <a:ext cx="2590800" cy="3254218"/>
          </a:xfrm>
          <a:prstGeom prst="rect">
            <a:avLst/>
          </a:prstGeom>
        </p:spPr>
      </p:pic>
    </p:spTree>
    <p:extLst>
      <p:ext uri="{BB962C8B-B14F-4D97-AF65-F5344CB8AC3E}">
        <p14:creationId xmlns:p14="http://schemas.microsoft.com/office/powerpoint/2010/main" val="888054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4BA197-E520-8321-8F55-F562777157EA}"/>
              </a:ext>
            </a:extLst>
          </p:cNvPr>
          <p:cNvPicPr>
            <a:picLocks noChangeAspect="1"/>
          </p:cNvPicPr>
          <p:nvPr/>
        </p:nvPicPr>
        <p:blipFill rotWithShape="1">
          <a:blip r:embed="rId3"/>
          <a:srcRect r="8352"/>
          <a:stretch/>
        </p:blipFill>
        <p:spPr>
          <a:xfrm>
            <a:off x="1" y="10"/>
            <a:ext cx="9669642" cy="6857990"/>
          </a:xfrm>
          <a:prstGeom prst="rect">
            <a:avLst/>
          </a:prstGeom>
          <a:noFill/>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A2A429-74BD-8BEC-C608-01ED03389A82}"/>
              </a:ext>
            </a:extLst>
          </p:cNvPr>
          <p:cNvSpPr>
            <a:spLocks noGrp="1"/>
          </p:cNvSpPr>
          <p:nvPr>
            <p:ph type="title"/>
          </p:nvPr>
        </p:nvSpPr>
        <p:spPr>
          <a:xfrm>
            <a:off x="6096000" y="365125"/>
            <a:ext cx="5257799" cy="1899912"/>
          </a:xfrm>
        </p:spPr>
        <p:txBody>
          <a:bodyPr>
            <a:normAutofit/>
          </a:bodyPr>
          <a:lstStyle/>
          <a:p>
            <a:r>
              <a:rPr lang="en-GB" sz="4000" dirty="0"/>
              <a:t>Offences Involving Children Under 13 </a:t>
            </a:r>
          </a:p>
        </p:txBody>
      </p:sp>
      <p:sp>
        <p:nvSpPr>
          <p:cNvPr id="3" name="Content Placeholder 2">
            <a:extLst>
              <a:ext uri="{FF2B5EF4-FFF2-40B4-BE49-F238E27FC236}">
                <a16:creationId xmlns:a16="http://schemas.microsoft.com/office/drawing/2014/main" id="{949803D1-D263-8A93-CC8A-A5D637D9E106}"/>
              </a:ext>
            </a:extLst>
          </p:cNvPr>
          <p:cNvSpPr>
            <a:spLocks noGrp="1"/>
          </p:cNvSpPr>
          <p:nvPr>
            <p:ph idx="1"/>
          </p:nvPr>
        </p:nvSpPr>
        <p:spPr>
          <a:xfrm>
            <a:off x="6096000" y="2434201"/>
            <a:ext cx="5257799" cy="3742762"/>
          </a:xfrm>
        </p:spPr>
        <p:txBody>
          <a:bodyPr>
            <a:normAutofit/>
          </a:bodyPr>
          <a:lstStyle/>
          <a:p>
            <a:pPr marL="0" indent="0">
              <a:buNone/>
            </a:pPr>
            <a:r>
              <a:rPr lang="en-GB" sz="2000" b="1" dirty="0">
                <a:latin typeface="Arial" panose="020B0604020202020204" pitchFamily="34" charset="0"/>
                <a:cs typeface="Arial" panose="020B0604020202020204" pitchFamily="34" charset="0"/>
              </a:rPr>
              <a:t>Sections 5 – 8 Sexual Offences Act 2003 </a:t>
            </a:r>
          </a:p>
          <a:p>
            <a:pPr marL="0" indent="0">
              <a:buNone/>
            </a:pPr>
            <a:r>
              <a:rPr lang="en-GB" sz="2000" dirty="0">
                <a:latin typeface="Arial" panose="020B0604020202020204" pitchFamily="34" charset="0"/>
                <a:cs typeface="Arial" panose="020B0604020202020204" pitchFamily="34" charset="0"/>
              </a:rPr>
              <a:t>These offences mirror that of s1 -4 of the sexual offences act. But the victim is under 13. The definitions of terms will mirror the s1-4 offences. </a:t>
            </a:r>
          </a:p>
          <a:p>
            <a:pPr marL="0" indent="0">
              <a:buNone/>
            </a:pPr>
            <a:r>
              <a:rPr lang="en-GB" sz="2000" dirty="0">
                <a:latin typeface="Arial" panose="020B0604020202020204" pitchFamily="34" charset="0"/>
                <a:cs typeface="Arial" panose="020B0604020202020204" pitchFamily="34" charset="0"/>
              </a:rPr>
              <a:t>For the offences in these sections, it is immaterial whether the child consents or not. </a:t>
            </a:r>
          </a:p>
          <a:p>
            <a:r>
              <a:rPr lang="en-GB" sz="2000" b="1" dirty="0">
                <a:latin typeface="Arial" panose="020B0604020202020204" pitchFamily="34" charset="0"/>
                <a:cs typeface="Arial" panose="020B0604020202020204" pitchFamily="34" charset="0"/>
              </a:rPr>
              <a:t>A children under 13 is unable to give consent and therefore the defendants belief in consent will not be relevant. </a:t>
            </a:r>
          </a:p>
          <a:p>
            <a:endParaRPr lang="en-GB" sz="1700" dirty="0"/>
          </a:p>
        </p:txBody>
      </p:sp>
    </p:spTree>
    <p:extLst>
      <p:ext uri="{BB962C8B-B14F-4D97-AF65-F5344CB8AC3E}">
        <p14:creationId xmlns:p14="http://schemas.microsoft.com/office/powerpoint/2010/main" val="1643361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477752-ACCA-41C1-9B1D-D0CED1F9C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486E4-108D-2FF7-C4B5-D3FF9516E6F4}"/>
              </a:ext>
            </a:extLst>
          </p:cNvPr>
          <p:cNvSpPr>
            <a:spLocks noGrp="1"/>
          </p:cNvSpPr>
          <p:nvPr>
            <p:ph type="title"/>
          </p:nvPr>
        </p:nvSpPr>
        <p:spPr>
          <a:xfrm>
            <a:off x="838200" y="347664"/>
            <a:ext cx="6163624" cy="1306475"/>
          </a:xfrm>
        </p:spPr>
        <p:txBody>
          <a:bodyPr vert="horz" lIns="91440" tIns="45720" rIns="91440" bIns="45720" rtlCol="0" anchor="ctr">
            <a:normAutofit/>
          </a:bodyPr>
          <a:lstStyle/>
          <a:p>
            <a:pPr algn="ctr"/>
            <a:r>
              <a:rPr lang="en-US" sz="3300" kern="1200">
                <a:solidFill>
                  <a:schemeClr val="tx1"/>
                </a:solidFill>
                <a:latin typeface="+mj-lt"/>
                <a:ea typeface="+mj-ea"/>
                <a:cs typeface="+mj-cs"/>
              </a:rPr>
              <a:t>Rape of a Child under 13</a:t>
            </a:r>
            <a:br>
              <a:rPr lang="en-US" sz="3300" kern="1200">
                <a:solidFill>
                  <a:schemeClr val="tx1"/>
                </a:solidFill>
                <a:latin typeface="+mj-lt"/>
                <a:ea typeface="+mj-ea"/>
                <a:cs typeface="+mj-cs"/>
              </a:rPr>
            </a:br>
            <a:r>
              <a:rPr lang="en-US" sz="3300" kern="1200">
                <a:solidFill>
                  <a:schemeClr val="tx1"/>
                </a:solidFill>
                <a:latin typeface="+mj-lt"/>
                <a:ea typeface="+mj-ea"/>
                <a:cs typeface="+mj-cs"/>
              </a:rPr>
              <a:t>Section 5 Sexual Offences Act 2003 </a:t>
            </a:r>
          </a:p>
        </p:txBody>
      </p:sp>
      <p:pic>
        <p:nvPicPr>
          <p:cNvPr id="4" name="Content Placeholder 4" descr="A screenshot of a screen&#10;&#10;Description automatically generated">
            <a:extLst>
              <a:ext uri="{FF2B5EF4-FFF2-40B4-BE49-F238E27FC236}">
                <a16:creationId xmlns:a16="http://schemas.microsoft.com/office/drawing/2014/main" id="{134A0FF7-3AE0-84DF-B294-318AF0DD1F45}"/>
              </a:ext>
            </a:extLst>
          </p:cNvPr>
          <p:cNvPicPr>
            <a:picLocks noGrp="1" noChangeAspect="1"/>
          </p:cNvPicPr>
          <p:nvPr>
            <p:ph idx="1"/>
          </p:nvPr>
        </p:nvPicPr>
        <p:blipFill>
          <a:blip r:embed="rId3"/>
          <a:stretch>
            <a:fillRect/>
          </a:stretch>
        </p:blipFill>
        <p:spPr>
          <a:xfrm>
            <a:off x="1709939" y="1845426"/>
            <a:ext cx="8769069" cy="4450303"/>
          </a:xfrm>
          <a:prstGeom prst="rect">
            <a:avLst/>
          </a:prstGeom>
        </p:spPr>
      </p:pic>
    </p:spTree>
    <p:extLst>
      <p:ext uri="{BB962C8B-B14F-4D97-AF65-F5344CB8AC3E}">
        <p14:creationId xmlns:p14="http://schemas.microsoft.com/office/powerpoint/2010/main" val="917034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1543-51E3-D4AB-F294-C21E0DF3FCED}"/>
              </a:ext>
            </a:extLst>
          </p:cNvPr>
          <p:cNvSpPr>
            <a:spLocks noGrp="1"/>
          </p:cNvSpPr>
          <p:nvPr>
            <p:ph type="title"/>
          </p:nvPr>
        </p:nvSpPr>
        <p:spPr/>
        <p:txBody>
          <a:bodyPr>
            <a:normAutofit fontScale="90000"/>
          </a:bodyPr>
          <a:lstStyle/>
          <a:p>
            <a:r>
              <a:rPr lang="en-GB" sz="4400" dirty="0"/>
              <a:t>Sexual Assault of a Child under 13 by Penetration</a:t>
            </a:r>
            <a:br>
              <a:rPr lang="en-GB" dirty="0"/>
            </a:br>
            <a:r>
              <a:rPr lang="en-GB" sz="4000" dirty="0"/>
              <a:t>Section 6 Sexual Offences Act 2003</a:t>
            </a:r>
            <a:endParaRPr lang="en-GB" dirty="0"/>
          </a:p>
        </p:txBody>
      </p:sp>
      <p:pic>
        <p:nvPicPr>
          <p:cNvPr id="4" name="Content Placeholder 4">
            <a:extLst>
              <a:ext uri="{FF2B5EF4-FFF2-40B4-BE49-F238E27FC236}">
                <a16:creationId xmlns:a16="http://schemas.microsoft.com/office/drawing/2014/main" id="{74C61172-2C3F-8075-B36F-AA9C49AAB6B3}"/>
              </a:ext>
            </a:extLst>
          </p:cNvPr>
          <p:cNvPicPr>
            <a:picLocks noGrp="1" noChangeAspect="1"/>
          </p:cNvPicPr>
          <p:nvPr>
            <p:ph idx="1"/>
          </p:nvPr>
        </p:nvPicPr>
        <p:blipFill>
          <a:blip r:embed="rId3"/>
          <a:stretch>
            <a:fillRect/>
          </a:stretch>
        </p:blipFill>
        <p:spPr>
          <a:xfrm>
            <a:off x="1908175" y="2006600"/>
            <a:ext cx="8867775" cy="4181475"/>
          </a:xfrm>
        </p:spPr>
      </p:pic>
    </p:spTree>
    <p:extLst>
      <p:ext uri="{BB962C8B-B14F-4D97-AF65-F5344CB8AC3E}">
        <p14:creationId xmlns:p14="http://schemas.microsoft.com/office/powerpoint/2010/main" val="391073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CDCD7C-2DEA-A013-2CB6-B079B14FCBAD}"/>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2500" kern="1200">
                <a:solidFill>
                  <a:schemeClr val="tx1"/>
                </a:solidFill>
                <a:latin typeface="+mj-lt"/>
                <a:ea typeface="+mj-ea"/>
                <a:cs typeface="+mj-cs"/>
              </a:rPr>
              <a:t>Sexual Assault of a Child under 13 by Touching</a:t>
            </a:r>
            <a:br>
              <a:rPr lang="en-US" sz="2500" kern="1200">
                <a:solidFill>
                  <a:schemeClr val="tx1"/>
                </a:solidFill>
                <a:latin typeface="+mj-lt"/>
                <a:ea typeface="+mj-ea"/>
                <a:cs typeface="+mj-cs"/>
              </a:rPr>
            </a:br>
            <a:r>
              <a:rPr lang="en-US" sz="2500" kern="1200">
                <a:solidFill>
                  <a:schemeClr val="tx1"/>
                </a:solidFill>
                <a:latin typeface="+mj-lt"/>
                <a:ea typeface="+mj-ea"/>
                <a:cs typeface="+mj-cs"/>
              </a:rPr>
              <a:t>Section 7 Sexual Offences Act 2003</a:t>
            </a:r>
          </a:p>
        </p:txBody>
      </p:sp>
      <p:pic>
        <p:nvPicPr>
          <p:cNvPr id="4" name="Content Placeholder 4" descr="A screen shot of a screen&#10;&#10;Description automatically generated">
            <a:extLst>
              <a:ext uri="{FF2B5EF4-FFF2-40B4-BE49-F238E27FC236}">
                <a16:creationId xmlns:a16="http://schemas.microsoft.com/office/drawing/2014/main" id="{F5070C71-E475-AE77-15AA-A09F9EF9F843}"/>
              </a:ext>
            </a:extLst>
          </p:cNvPr>
          <p:cNvPicPr>
            <a:picLocks noGrp="1" noChangeAspect="1"/>
          </p:cNvPicPr>
          <p:nvPr>
            <p:ph idx="1"/>
          </p:nvPr>
        </p:nvPicPr>
        <p:blipFill>
          <a:blip r:embed="rId3"/>
          <a:stretch>
            <a:fillRect/>
          </a:stretch>
        </p:blipFill>
        <p:spPr>
          <a:xfrm>
            <a:off x="1609540" y="2354239"/>
            <a:ext cx="8972920" cy="3948085"/>
          </a:xfrm>
          <a:prstGeom prst="rect">
            <a:avLst/>
          </a:prstGeom>
        </p:spPr>
      </p:pic>
    </p:spTree>
    <p:extLst>
      <p:ext uri="{BB962C8B-B14F-4D97-AF65-F5344CB8AC3E}">
        <p14:creationId xmlns:p14="http://schemas.microsoft.com/office/powerpoint/2010/main" val="2756471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581B5-4038-435B-8C62-5A4CE9332424}"/>
              </a:ext>
            </a:extLst>
          </p:cNvPr>
          <p:cNvSpPr>
            <a:spLocks noGrp="1"/>
          </p:cNvSpPr>
          <p:nvPr>
            <p:ph type="title"/>
          </p:nvPr>
        </p:nvSpPr>
        <p:spPr/>
        <p:txBody>
          <a:bodyPr/>
          <a:lstStyle/>
          <a:p>
            <a:r>
              <a:rPr lang="en-GB" dirty="0"/>
              <a:t>Causing or Inciting a Child under 13 to engage in Sexual Activity</a:t>
            </a:r>
          </a:p>
        </p:txBody>
      </p:sp>
      <p:graphicFrame>
        <p:nvGraphicFramePr>
          <p:cNvPr id="5" name="Content Placeholder 2">
            <a:extLst>
              <a:ext uri="{FF2B5EF4-FFF2-40B4-BE49-F238E27FC236}">
                <a16:creationId xmlns:a16="http://schemas.microsoft.com/office/drawing/2014/main" id="{9142D0D7-3874-C945-CF37-B5E7CE7BD1E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7638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ild with a hood holding up his hand&#10;&#10;Description automatically generated">
            <a:extLst>
              <a:ext uri="{FF2B5EF4-FFF2-40B4-BE49-F238E27FC236}">
                <a16:creationId xmlns:a16="http://schemas.microsoft.com/office/drawing/2014/main" id="{B8F9D958-0C05-488E-7A38-AD549E95BC62}"/>
              </a:ext>
            </a:extLst>
          </p:cNvPr>
          <p:cNvPicPr>
            <a:picLocks noGrp="1" noChangeAspect="1"/>
          </p:cNvPicPr>
          <p:nvPr>
            <p:ph idx="1"/>
          </p:nvPr>
        </p:nvPicPr>
        <p:blipFill rotWithShape="1">
          <a:blip r:embed="rId2"/>
          <a:srcRect t="4612" r="-1" b="8209"/>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6C1CD6-976F-EC65-AADC-89C87D90DE1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100">
                <a:solidFill>
                  <a:schemeClr val="bg1"/>
                </a:solidFill>
              </a:rPr>
              <a:t>Offences Involving Children</a:t>
            </a:r>
            <a:br>
              <a:rPr lang="en-US" sz="4100">
                <a:solidFill>
                  <a:schemeClr val="bg1"/>
                </a:solidFill>
              </a:rPr>
            </a:br>
            <a:r>
              <a:rPr lang="en-US" sz="4100">
                <a:solidFill>
                  <a:schemeClr val="bg1"/>
                </a:solidFill>
              </a:rPr>
              <a:t>Sections 9 -12 Sexual Offences Act 2003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129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E6162-D654-393C-47E2-06558A1BFD72}"/>
              </a:ext>
            </a:extLst>
          </p:cNvPr>
          <p:cNvSpPr>
            <a:spLocks noGrp="1"/>
          </p:cNvSpPr>
          <p:nvPr>
            <p:ph type="title"/>
          </p:nvPr>
        </p:nvSpPr>
        <p:spPr>
          <a:xfrm>
            <a:off x="838199" y="564211"/>
            <a:ext cx="4571999" cy="1165002"/>
          </a:xfrm>
        </p:spPr>
        <p:txBody>
          <a:bodyPr anchor="b">
            <a:normAutofit/>
          </a:bodyPr>
          <a:lstStyle/>
          <a:p>
            <a:r>
              <a:rPr lang="en-GB" sz="3600"/>
              <a:t>Sexual Activity with a Child </a:t>
            </a:r>
          </a:p>
        </p:txBody>
      </p:sp>
      <p:sp>
        <p:nvSpPr>
          <p:cNvPr id="3" name="Content Placeholder 2">
            <a:extLst>
              <a:ext uri="{FF2B5EF4-FFF2-40B4-BE49-F238E27FC236}">
                <a16:creationId xmlns:a16="http://schemas.microsoft.com/office/drawing/2014/main" id="{9D02B046-1E58-32BD-900D-ACD409CF2161}"/>
              </a:ext>
            </a:extLst>
          </p:cNvPr>
          <p:cNvSpPr>
            <a:spLocks noGrp="1"/>
          </p:cNvSpPr>
          <p:nvPr>
            <p:ph idx="1"/>
          </p:nvPr>
        </p:nvSpPr>
        <p:spPr>
          <a:xfrm>
            <a:off x="838199" y="2055327"/>
            <a:ext cx="5621978" cy="3776975"/>
          </a:xfrm>
        </p:spPr>
        <p:txBody>
          <a:bodyPr>
            <a:normAutofit/>
          </a:bodyPr>
          <a:lstStyle/>
          <a:p>
            <a:r>
              <a:rPr lang="en-GB" sz="2000" dirty="0"/>
              <a:t>Section 9 Sexual Offences Act 2003 </a:t>
            </a:r>
          </a:p>
          <a:p>
            <a:r>
              <a:rPr lang="en-GB" sz="2000" dirty="0"/>
              <a:t>Triable on indictment </a:t>
            </a:r>
          </a:p>
          <a:p>
            <a:r>
              <a:rPr lang="en-GB" sz="2000" dirty="0"/>
              <a:t>Power of arrest without warrant – constables/ other persons</a:t>
            </a:r>
          </a:p>
          <a:p>
            <a:r>
              <a:rPr lang="en-GB" sz="2000" dirty="0"/>
              <a:t>These are committed by an adult 18 years or over</a:t>
            </a:r>
          </a:p>
          <a:p>
            <a:r>
              <a:rPr lang="en-GB" sz="2000" dirty="0"/>
              <a:t>Whilst investigating remember proof that the adult knew that the victim was under 16 years</a:t>
            </a:r>
          </a:p>
          <a:p>
            <a:r>
              <a:rPr lang="en-GB" sz="2000" dirty="0"/>
              <a:t>Consider seizing any photos offenders may have of the victim, such as them wearing school uniform which would support the case.  </a:t>
            </a:r>
          </a:p>
        </p:txBody>
      </p:sp>
      <p:pic>
        <p:nvPicPr>
          <p:cNvPr id="5" name="Picture 4">
            <a:extLst>
              <a:ext uri="{FF2B5EF4-FFF2-40B4-BE49-F238E27FC236}">
                <a16:creationId xmlns:a16="http://schemas.microsoft.com/office/drawing/2014/main" id="{962A0DE8-5734-5E3A-FC0D-36EE578A404E}"/>
              </a:ext>
            </a:extLst>
          </p:cNvPr>
          <p:cNvPicPr>
            <a:picLocks noChangeAspect="1"/>
          </p:cNvPicPr>
          <p:nvPr/>
        </p:nvPicPr>
        <p:blipFill rotWithShape="1">
          <a:blip r:embed="rId2"/>
          <a:srcRect l="1146" r="-2" b="-2"/>
          <a:stretch/>
        </p:blipFill>
        <p:spPr>
          <a:xfrm>
            <a:off x="6775704" y="566928"/>
            <a:ext cx="4571999" cy="5286197"/>
          </a:xfrm>
          <a:prstGeom prst="rect">
            <a:avLst/>
          </a:prstGeom>
        </p:spPr>
      </p:pic>
      <p:sp>
        <p:nvSpPr>
          <p:cNvPr id="12" name="Rectangle 11">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3895150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A49D87-E104-B2FB-855D-22B4001EE230}"/>
              </a:ext>
            </a:extLst>
          </p:cNvPr>
          <p:cNvSpPr>
            <a:spLocks noGrp="1"/>
          </p:cNvSpPr>
          <p:nvPr>
            <p:ph type="title"/>
          </p:nvPr>
        </p:nvSpPr>
        <p:spPr>
          <a:xfrm>
            <a:off x="901689" y="405575"/>
            <a:ext cx="8432315" cy="1371600"/>
          </a:xfrm>
        </p:spPr>
        <p:txBody>
          <a:bodyPr vert="horz" lIns="91440" tIns="45720" rIns="91440" bIns="45720" rtlCol="0" anchor="ctr">
            <a:normAutofit/>
          </a:bodyPr>
          <a:lstStyle/>
          <a:p>
            <a:r>
              <a:rPr lang="en-US" sz="4000" kern="1200" dirty="0">
                <a:solidFill>
                  <a:schemeClr val="tx1"/>
                </a:solidFill>
                <a:latin typeface="+mj-lt"/>
                <a:ea typeface="+mj-ea"/>
                <a:cs typeface="+mj-cs"/>
              </a:rPr>
              <a:t>Section 9 (1) Assault </a:t>
            </a:r>
            <a:r>
              <a:rPr lang="en-US" sz="4000" dirty="0"/>
              <a:t>with no penetration</a:t>
            </a:r>
            <a:endParaRPr lang="en-US" sz="4000" kern="1200" dirty="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2603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281EF395-4F5F-E108-D346-09C0861F00F3}"/>
              </a:ext>
            </a:extLst>
          </p:cNvPr>
          <p:cNvPicPr>
            <a:picLocks noGrp="1" noChangeAspect="1"/>
          </p:cNvPicPr>
          <p:nvPr>
            <p:ph idx="1"/>
          </p:nvPr>
        </p:nvPicPr>
        <p:blipFill>
          <a:blip r:embed="rId3"/>
          <a:stretch>
            <a:fillRect/>
          </a:stretch>
        </p:blipFill>
        <p:spPr>
          <a:xfrm>
            <a:off x="1827438" y="2091095"/>
            <a:ext cx="8540588" cy="4206240"/>
          </a:xfrm>
          <a:prstGeom prst="rect">
            <a:avLst/>
          </a:prstGeom>
        </p:spPr>
      </p:pic>
    </p:spTree>
    <p:extLst>
      <p:ext uri="{BB962C8B-B14F-4D97-AF65-F5344CB8AC3E}">
        <p14:creationId xmlns:p14="http://schemas.microsoft.com/office/powerpoint/2010/main" val="1794402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ADA3-AD6A-3BAD-FCA3-9E4F52F31801}"/>
              </a:ext>
            </a:extLst>
          </p:cNvPr>
          <p:cNvSpPr>
            <a:spLocks noGrp="1"/>
          </p:cNvSpPr>
          <p:nvPr>
            <p:ph type="title"/>
          </p:nvPr>
        </p:nvSpPr>
        <p:spPr/>
        <p:txBody>
          <a:bodyPr/>
          <a:lstStyle/>
          <a:p>
            <a:r>
              <a:rPr lang="en-GB" dirty="0"/>
              <a:t>Section 9 (2) </a:t>
            </a:r>
          </a:p>
        </p:txBody>
      </p:sp>
      <p:graphicFrame>
        <p:nvGraphicFramePr>
          <p:cNvPr id="5" name="Content Placeholder 2">
            <a:extLst>
              <a:ext uri="{FF2B5EF4-FFF2-40B4-BE49-F238E27FC236}">
                <a16:creationId xmlns:a16="http://schemas.microsoft.com/office/drawing/2014/main" id="{9440E4A3-9D30-8209-720F-6A11EAFB9830}"/>
              </a:ext>
            </a:extLst>
          </p:cNvPr>
          <p:cNvGraphicFramePr>
            <a:graphicFrameLocks noGrp="1"/>
          </p:cNvGraphicFramePr>
          <p:nvPr>
            <p:ph idx="1"/>
            <p:extLst>
              <p:ext uri="{D42A27DB-BD31-4B8C-83A1-F6EECF244321}">
                <p14:modId xmlns:p14="http://schemas.microsoft.com/office/powerpoint/2010/main" val="28796928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447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B56639-239B-A45E-FC49-74BF07D5C0FC}"/>
              </a:ext>
            </a:extLst>
          </p:cNvPr>
          <p:cNvSpPr>
            <a:spLocks noGrp="1"/>
          </p:cNvSpPr>
          <p:nvPr>
            <p:ph type="title"/>
          </p:nvPr>
        </p:nvSpPr>
        <p:spPr>
          <a:xfrm>
            <a:off x="1137034" y="609597"/>
            <a:ext cx="9392421" cy="1330841"/>
          </a:xfrm>
        </p:spPr>
        <p:txBody>
          <a:bodyPr>
            <a:normAutofit/>
          </a:bodyPr>
          <a:lstStyle/>
          <a:p>
            <a:r>
              <a:rPr lang="en-GB" dirty="0"/>
              <a:t>To summarise …..</a:t>
            </a:r>
          </a:p>
        </p:txBody>
      </p:sp>
      <p:sp>
        <p:nvSpPr>
          <p:cNvPr id="3" name="Content Placeholder 2">
            <a:extLst>
              <a:ext uri="{FF2B5EF4-FFF2-40B4-BE49-F238E27FC236}">
                <a16:creationId xmlns:a16="http://schemas.microsoft.com/office/drawing/2014/main" id="{2BF532CE-18BD-33CB-B2A2-0D6B86E002FB}"/>
              </a:ext>
            </a:extLst>
          </p:cNvPr>
          <p:cNvSpPr>
            <a:spLocks noGrp="1"/>
          </p:cNvSpPr>
          <p:nvPr>
            <p:ph idx="1"/>
          </p:nvPr>
        </p:nvSpPr>
        <p:spPr>
          <a:xfrm>
            <a:off x="1137034" y="1805050"/>
            <a:ext cx="4958966" cy="4311086"/>
          </a:xfrm>
        </p:spPr>
        <p:txBody>
          <a:bodyPr>
            <a:normAutofit/>
          </a:bodyPr>
          <a:lstStyle/>
          <a:p>
            <a:r>
              <a:rPr lang="en-GB" sz="2000" dirty="0"/>
              <a:t>Section 9 of the Sexual Offences Act 2003 makes it an offence for……</a:t>
            </a:r>
          </a:p>
          <a:p>
            <a:r>
              <a:rPr lang="en-GB" sz="2000" dirty="0"/>
              <a:t>….a person aged 18 or over to intentionally engage in sexual touching of a child under 16 years</a:t>
            </a:r>
          </a:p>
          <a:p>
            <a:endParaRPr lang="en-GB" sz="2000" dirty="0"/>
          </a:p>
          <a:p>
            <a:r>
              <a:rPr lang="en-GB" sz="2000" dirty="0"/>
              <a:t>Where the child is 13 years or over but is under 16 years, the prosecution must prove that the defendant did not reasonable believe that the child was 16 years or over. </a:t>
            </a:r>
          </a:p>
          <a:p>
            <a:r>
              <a:rPr lang="en-GB" sz="2000" dirty="0"/>
              <a:t>This offence can be committed by a male or female offender against a male or female victim. </a:t>
            </a:r>
          </a:p>
          <a:p>
            <a:endParaRPr lang="en-GB" sz="1700" dirty="0"/>
          </a:p>
        </p:txBody>
      </p:sp>
      <p:pic>
        <p:nvPicPr>
          <p:cNvPr id="5" name="Picture 4">
            <a:extLst>
              <a:ext uri="{FF2B5EF4-FFF2-40B4-BE49-F238E27FC236}">
                <a16:creationId xmlns:a16="http://schemas.microsoft.com/office/drawing/2014/main" id="{517E5A85-34AE-B351-1F1B-18EC5AC54700}"/>
              </a:ext>
            </a:extLst>
          </p:cNvPr>
          <p:cNvPicPr>
            <a:picLocks noChangeAspect="1"/>
          </p:cNvPicPr>
          <p:nvPr/>
        </p:nvPicPr>
        <p:blipFill>
          <a:blip r:embed="rId3"/>
          <a:stretch>
            <a:fillRect/>
          </a:stretch>
        </p:blipFill>
        <p:spPr>
          <a:xfrm>
            <a:off x="6719367" y="2033716"/>
            <a:ext cx="4788505" cy="3615347"/>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8669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24F96-00B4-D85A-FEA2-FAD7840B8F23}"/>
              </a:ext>
            </a:extLst>
          </p:cNvPr>
          <p:cNvSpPr>
            <a:spLocks noGrp="1"/>
          </p:cNvSpPr>
          <p:nvPr>
            <p:ph type="title"/>
          </p:nvPr>
        </p:nvSpPr>
        <p:spPr>
          <a:xfrm>
            <a:off x="635000" y="640823"/>
            <a:ext cx="3418659" cy="5583148"/>
          </a:xfrm>
        </p:spPr>
        <p:txBody>
          <a:bodyPr anchor="ctr">
            <a:normAutofit/>
          </a:bodyPr>
          <a:lstStyle/>
          <a:p>
            <a:r>
              <a:rPr lang="en-GB" sz="5400"/>
              <a:t>Causing or Inciting a Child to Engage in Sexual Activity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255E6A-4DDB-3FC9-337C-EE8B10584EF2}"/>
              </a:ext>
            </a:extLst>
          </p:cNvPr>
          <p:cNvGraphicFramePr>
            <a:graphicFrameLocks noGrp="1"/>
          </p:cNvGraphicFramePr>
          <p:nvPr>
            <p:ph idx="1"/>
            <p:extLst>
              <p:ext uri="{D42A27DB-BD31-4B8C-83A1-F6EECF244321}">
                <p14:modId xmlns:p14="http://schemas.microsoft.com/office/powerpoint/2010/main" val="410908744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7941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A4A262-F81E-0D8C-B048-5E01E26ACA1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Section 10(1)</a:t>
            </a:r>
          </a:p>
        </p:txBody>
      </p:sp>
      <p:pic>
        <p:nvPicPr>
          <p:cNvPr id="5" name="Content Placeholder 4">
            <a:extLst>
              <a:ext uri="{FF2B5EF4-FFF2-40B4-BE49-F238E27FC236}">
                <a16:creationId xmlns:a16="http://schemas.microsoft.com/office/drawing/2014/main" id="{DFDBC9AC-5359-B26A-004F-A7E85BC04590}"/>
              </a:ext>
            </a:extLst>
          </p:cNvPr>
          <p:cNvPicPr>
            <a:picLocks noGrp="1" noChangeAspect="1"/>
          </p:cNvPicPr>
          <p:nvPr>
            <p:ph idx="1"/>
          </p:nvPr>
        </p:nvPicPr>
        <p:blipFill>
          <a:blip r:embed="rId3"/>
          <a:stretch>
            <a:fillRect/>
          </a:stretch>
        </p:blipFill>
        <p:spPr>
          <a:xfrm>
            <a:off x="1539551" y="1806231"/>
            <a:ext cx="9349273" cy="4496093"/>
          </a:xfrm>
          <a:prstGeom prst="rect">
            <a:avLst/>
          </a:prstGeom>
        </p:spPr>
      </p:pic>
    </p:spTree>
    <p:extLst>
      <p:ext uri="{BB962C8B-B14F-4D97-AF65-F5344CB8AC3E}">
        <p14:creationId xmlns:p14="http://schemas.microsoft.com/office/powerpoint/2010/main" val="3647908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B2CBE-93B8-CDCE-1529-B7E348DAD94A}"/>
              </a:ext>
            </a:extLst>
          </p:cNvPr>
          <p:cNvSpPr>
            <a:spLocks noGrp="1"/>
          </p:cNvSpPr>
          <p:nvPr>
            <p:ph type="title"/>
          </p:nvPr>
        </p:nvSpPr>
        <p:spPr>
          <a:xfrm>
            <a:off x="572493" y="238539"/>
            <a:ext cx="11018520" cy="1434415"/>
          </a:xfrm>
        </p:spPr>
        <p:txBody>
          <a:bodyPr anchor="b">
            <a:normAutofit/>
          </a:bodyPr>
          <a:lstStyle/>
          <a:p>
            <a:r>
              <a:rPr lang="en-GB" sz="5400"/>
              <a:t>Examples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2D392C-1236-3EBD-D0EE-9923B72C7F6C}"/>
              </a:ext>
            </a:extLst>
          </p:cNvPr>
          <p:cNvSpPr>
            <a:spLocks noGrp="1"/>
          </p:cNvSpPr>
          <p:nvPr>
            <p:ph idx="1"/>
          </p:nvPr>
        </p:nvSpPr>
        <p:spPr>
          <a:xfrm>
            <a:off x="572493" y="2071316"/>
            <a:ext cx="6713552" cy="4119172"/>
          </a:xfrm>
        </p:spPr>
        <p:txBody>
          <a:bodyPr anchor="t">
            <a:normAutofit/>
          </a:bodyPr>
          <a:lstStyle/>
          <a:p>
            <a:r>
              <a:rPr lang="en-GB" sz="2200" dirty="0"/>
              <a:t>An adult causing, encouraging or assisting a child: </a:t>
            </a:r>
          </a:p>
          <a:p>
            <a:r>
              <a:rPr lang="en-GB" sz="2200" dirty="0"/>
              <a:t>Rewards promised</a:t>
            </a:r>
          </a:p>
          <a:p>
            <a:r>
              <a:rPr lang="en-GB" sz="2200" dirty="0"/>
              <a:t>Telling them it is acceptable behaviour</a:t>
            </a:r>
          </a:p>
          <a:p>
            <a:r>
              <a:rPr lang="en-GB" sz="2200" dirty="0"/>
              <a:t>Other children do it</a:t>
            </a:r>
          </a:p>
          <a:p>
            <a:r>
              <a:rPr lang="en-GB" sz="2200" dirty="0"/>
              <a:t>Saying it was necessary to check their body for lice/bruises/signs of illness</a:t>
            </a:r>
          </a:p>
          <a:p>
            <a:endParaRPr lang="en-GB" sz="2200" dirty="0"/>
          </a:p>
          <a:p>
            <a:r>
              <a:rPr lang="en-GB" sz="2200" dirty="0"/>
              <a:t>It is not intended to cover professionals. </a:t>
            </a:r>
          </a:p>
        </p:txBody>
      </p:sp>
      <p:pic>
        <p:nvPicPr>
          <p:cNvPr id="5" name="Picture 4">
            <a:extLst>
              <a:ext uri="{FF2B5EF4-FFF2-40B4-BE49-F238E27FC236}">
                <a16:creationId xmlns:a16="http://schemas.microsoft.com/office/drawing/2014/main" id="{06D2CD60-F9CA-0DB4-D08C-8ADB09114EC0}"/>
              </a:ext>
            </a:extLst>
          </p:cNvPr>
          <p:cNvPicPr>
            <a:picLocks noChangeAspect="1"/>
          </p:cNvPicPr>
          <p:nvPr/>
        </p:nvPicPr>
        <p:blipFill rotWithShape="1">
          <a:blip r:embed="rId3"/>
          <a:srcRect l="16659" r="11909"/>
          <a:stretch/>
        </p:blipFill>
        <p:spPr>
          <a:xfrm>
            <a:off x="7675658" y="2093976"/>
            <a:ext cx="3941064" cy="4096512"/>
          </a:xfrm>
          <a:prstGeom prst="rect">
            <a:avLst/>
          </a:prstGeom>
        </p:spPr>
      </p:pic>
    </p:spTree>
    <p:extLst>
      <p:ext uri="{BB962C8B-B14F-4D97-AF65-F5344CB8AC3E}">
        <p14:creationId xmlns:p14="http://schemas.microsoft.com/office/powerpoint/2010/main" val="3505379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BEFE2-FE1C-8100-A2AE-5B25141A170E}"/>
              </a:ext>
            </a:extLst>
          </p:cNvPr>
          <p:cNvSpPr>
            <a:spLocks noGrp="1"/>
          </p:cNvSpPr>
          <p:nvPr>
            <p:ph type="title"/>
          </p:nvPr>
        </p:nvSpPr>
        <p:spPr>
          <a:xfrm>
            <a:off x="808638" y="386930"/>
            <a:ext cx="9236700" cy="1188950"/>
          </a:xfrm>
        </p:spPr>
        <p:txBody>
          <a:bodyPr anchor="b">
            <a:normAutofit/>
          </a:bodyPr>
          <a:lstStyle/>
          <a:p>
            <a:r>
              <a:rPr lang="en-GB" sz="5400"/>
              <a:t>Section 10(2)</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DE4024-83E2-E6B3-0A24-3579315053CB}"/>
              </a:ext>
            </a:extLst>
          </p:cNvPr>
          <p:cNvSpPr>
            <a:spLocks noGrp="1"/>
          </p:cNvSpPr>
          <p:nvPr>
            <p:ph idx="1"/>
          </p:nvPr>
        </p:nvSpPr>
        <p:spPr>
          <a:xfrm>
            <a:off x="793660" y="2599509"/>
            <a:ext cx="10143668" cy="3435531"/>
          </a:xfrm>
        </p:spPr>
        <p:txBody>
          <a:bodyPr anchor="ctr">
            <a:normAutofit/>
          </a:bodyPr>
          <a:lstStyle/>
          <a:p>
            <a:r>
              <a:rPr lang="en-GB" sz="2400" dirty="0"/>
              <a:t>A person is guilty of an offence under this section if the activity caused or incited involved:</a:t>
            </a:r>
          </a:p>
          <a:p>
            <a:r>
              <a:rPr lang="en-GB" sz="2400" dirty="0"/>
              <a:t>a) penetration of B’s anus or vagina</a:t>
            </a:r>
          </a:p>
          <a:p>
            <a:r>
              <a:rPr lang="en-GB" sz="2400" dirty="0"/>
              <a:t>(b) penetration of B’s mouth with person’s penis</a:t>
            </a:r>
          </a:p>
          <a:p>
            <a:r>
              <a:rPr lang="en-GB" sz="2400" dirty="0"/>
              <a:t>(c) penetration of a person’s anus or vagina with a part of B’s body, or by B with anything else, or</a:t>
            </a:r>
          </a:p>
          <a:p>
            <a:r>
              <a:rPr lang="en-GB" sz="2400" dirty="0"/>
              <a:t>(d) penetration of a person’s mouth with B’s penis </a:t>
            </a:r>
          </a:p>
        </p:txBody>
      </p:sp>
    </p:spTree>
    <p:extLst>
      <p:ext uri="{BB962C8B-B14F-4D97-AF65-F5344CB8AC3E}">
        <p14:creationId xmlns:p14="http://schemas.microsoft.com/office/powerpoint/2010/main" val="3370167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D41E9-1890-06C0-87CE-2A88E277CD2F}"/>
              </a:ext>
            </a:extLst>
          </p:cNvPr>
          <p:cNvSpPr>
            <a:spLocks noGrp="1"/>
          </p:cNvSpPr>
          <p:nvPr>
            <p:ph type="title"/>
          </p:nvPr>
        </p:nvSpPr>
        <p:spPr>
          <a:xfrm>
            <a:off x="1043631" y="809898"/>
            <a:ext cx="10173010" cy="1554480"/>
          </a:xfrm>
        </p:spPr>
        <p:txBody>
          <a:bodyPr anchor="ctr">
            <a:normAutofit/>
          </a:bodyPr>
          <a:lstStyle/>
          <a:p>
            <a:r>
              <a:rPr lang="en-GB" sz="4800"/>
              <a:t>To summarise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9FFD25-E871-E745-F43B-AB6F56BE0511}"/>
              </a:ext>
            </a:extLst>
          </p:cNvPr>
          <p:cNvGraphicFramePr>
            <a:graphicFrameLocks noGrp="1"/>
          </p:cNvGraphicFramePr>
          <p:nvPr>
            <p:ph idx="1"/>
            <p:extLst>
              <p:ext uri="{D42A27DB-BD31-4B8C-83A1-F6EECF244321}">
                <p14:modId xmlns:p14="http://schemas.microsoft.com/office/powerpoint/2010/main" val="374475243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566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14C73-320B-CED9-D764-DDE66C18023E}"/>
              </a:ext>
            </a:extLst>
          </p:cNvPr>
          <p:cNvSpPr>
            <a:spLocks noGrp="1"/>
          </p:cNvSpPr>
          <p:nvPr>
            <p:ph type="title"/>
          </p:nvPr>
        </p:nvSpPr>
        <p:spPr>
          <a:xfrm>
            <a:off x="589560" y="856180"/>
            <a:ext cx="4560584" cy="1128068"/>
          </a:xfrm>
        </p:spPr>
        <p:txBody>
          <a:bodyPr anchor="ctr">
            <a:normAutofit/>
          </a:bodyPr>
          <a:lstStyle/>
          <a:p>
            <a:r>
              <a:rPr lang="en-GB" sz="3100"/>
              <a:t>Engaging in Sexual Activity in the Presence of a Child</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BE9FD0-95C2-F5D8-1873-393242243AB2}"/>
              </a:ext>
            </a:extLst>
          </p:cNvPr>
          <p:cNvSpPr>
            <a:spLocks noGrp="1"/>
          </p:cNvSpPr>
          <p:nvPr>
            <p:ph idx="1"/>
          </p:nvPr>
        </p:nvSpPr>
        <p:spPr>
          <a:xfrm>
            <a:off x="590719" y="2330505"/>
            <a:ext cx="4559425" cy="3979585"/>
          </a:xfrm>
        </p:spPr>
        <p:txBody>
          <a:bodyPr anchor="ctr">
            <a:normAutofit/>
          </a:bodyPr>
          <a:lstStyle/>
          <a:p>
            <a:r>
              <a:rPr lang="en-GB" sz="2400" dirty="0"/>
              <a:t>Section 11 Sexual Offences Act 2003 </a:t>
            </a:r>
          </a:p>
          <a:p>
            <a:r>
              <a:rPr lang="en-GB" sz="2400" dirty="0"/>
              <a:t>Triable either way </a:t>
            </a:r>
          </a:p>
          <a:p>
            <a:r>
              <a:rPr lang="en-GB" sz="2400" dirty="0"/>
              <a:t>Power of arrest without warrant – constable / other persons</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D10032-14F5-F695-65F9-1D9F56A2EE05}"/>
              </a:ext>
            </a:extLst>
          </p:cNvPr>
          <p:cNvPicPr>
            <a:picLocks noChangeAspect="1"/>
          </p:cNvPicPr>
          <p:nvPr/>
        </p:nvPicPr>
        <p:blipFill rotWithShape="1">
          <a:blip r:embed="rId3"/>
          <a:srcRect l="19278" r="1" b="1"/>
          <a:stretch/>
        </p:blipFill>
        <p:spPr>
          <a:xfrm>
            <a:off x="5977788" y="799352"/>
            <a:ext cx="5425410" cy="5259296"/>
          </a:xfrm>
          <a:prstGeom prst="rect">
            <a:avLst/>
          </a:prstGeom>
        </p:spPr>
      </p:pic>
    </p:spTree>
    <p:extLst>
      <p:ext uri="{BB962C8B-B14F-4D97-AF65-F5344CB8AC3E}">
        <p14:creationId xmlns:p14="http://schemas.microsoft.com/office/powerpoint/2010/main" val="341912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84C14-A52A-40D6-50B5-A69D5B91D41D}"/>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11(1)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4CE97B-58F8-9AEC-80AB-7EB00250A55E}"/>
              </a:ext>
            </a:extLst>
          </p:cNvPr>
          <p:cNvSpPr>
            <a:spLocks noGrp="1"/>
          </p:cNvSpPr>
          <p:nvPr>
            <p:ph idx="1"/>
          </p:nvPr>
        </p:nvSpPr>
        <p:spPr>
          <a:xfrm>
            <a:off x="4447308" y="591344"/>
            <a:ext cx="6906491" cy="5585619"/>
          </a:xfrm>
        </p:spPr>
        <p:txBody>
          <a:bodyPr anchor="ctr">
            <a:normAutofit/>
          </a:bodyPr>
          <a:lstStyle/>
          <a:p>
            <a:r>
              <a:rPr lang="en-GB" dirty="0"/>
              <a:t>A person ages 18 or over (A) commits and offence if: a) He intentionally engages in an activity b) The activity is sexual c) For the purpose of obtaining sexual gratification, he engages in it.</a:t>
            </a:r>
          </a:p>
          <a:p>
            <a:r>
              <a:rPr lang="en-GB" dirty="0" err="1"/>
              <a:t>i</a:t>
            </a:r>
            <a:r>
              <a:rPr lang="en-GB" dirty="0"/>
              <a:t>. When another person (B) is present or in a place from which A can be observed &amp; </a:t>
            </a:r>
          </a:p>
          <a:p>
            <a:r>
              <a:rPr lang="en-GB" dirty="0"/>
              <a:t>ii. Knowing or believing that B is aware, or intending that B should be aware, that he is engaging in it &amp;</a:t>
            </a:r>
          </a:p>
          <a:p>
            <a:r>
              <a:rPr lang="en-GB" dirty="0"/>
              <a:t>iii. B is under 16 &amp; A does not reasonably believe that B is 16 or over, or B is under 13 </a:t>
            </a:r>
          </a:p>
        </p:txBody>
      </p:sp>
    </p:spTree>
    <p:extLst>
      <p:ext uri="{BB962C8B-B14F-4D97-AF65-F5344CB8AC3E}">
        <p14:creationId xmlns:p14="http://schemas.microsoft.com/office/powerpoint/2010/main" val="1228241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62003-34C6-4D3A-C3AC-AB34E590FDBF}"/>
              </a:ext>
            </a:extLst>
          </p:cNvPr>
          <p:cNvSpPr>
            <a:spLocks noGrp="1"/>
          </p:cNvSpPr>
          <p:nvPr>
            <p:ph type="title"/>
          </p:nvPr>
        </p:nvSpPr>
        <p:spPr>
          <a:xfrm>
            <a:off x="1043631" y="809898"/>
            <a:ext cx="10173010" cy="1554480"/>
          </a:xfrm>
        </p:spPr>
        <p:txBody>
          <a:bodyPr anchor="ctr">
            <a:normAutofit/>
          </a:bodyPr>
          <a:lstStyle/>
          <a:p>
            <a:r>
              <a:rPr lang="en-GB" sz="4800"/>
              <a:t>To summarise …..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D3BFFF7-B6DA-DCAD-F42C-1925B1189B9C}"/>
              </a:ext>
            </a:extLst>
          </p:cNvPr>
          <p:cNvGraphicFramePr>
            <a:graphicFrameLocks noGrp="1"/>
          </p:cNvGraphicFramePr>
          <p:nvPr>
            <p:ph idx="1"/>
            <p:extLst>
              <p:ext uri="{D42A27DB-BD31-4B8C-83A1-F6EECF244321}">
                <p14:modId xmlns:p14="http://schemas.microsoft.com/office/powerpoint/2010/main" val="175312688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545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6B5A4-3FB0-4D81-702E-58DD5A014492}"/>
              </a:ext>
            </a:extLst>
          </p:cNvPr>
          <p:cNvSpPr>
            <a:spLocks noGrp="1"/>
          </p:cNvSpPr>
          <p:nvPr>
            <p:ph type="title"/>
          </p:nvPr>
        </p:nvSpPr>
        <p:spPr>
          <a:xfrm>
            <a:off x="589560" y="856180"/>
            <a:ext cx="4560584" cy="1128068"/>
          </a:xfrm>
        </p:spPr>
        <p:txBody>
          <a:bodyPr anchor="ctr">
            <a:normAutofit/>
          </a:bodyPr>
          <a:lstStyle/>
          <a:p>
            <a:r>
              <a:rPr lang="en-GB" sz="3700"/>
              <a:t>Causing a Child to Watch a Sexual Act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8E2CCD-18E6-18A3-56E1-4A604C89B362}"/>
              </a:ext>
            </a:extLst>
          </p:cNvPr>
          <p:cNvSpPr>
            <a:spLocks noGrp="1"/>
          </p:cNvSpPr>
          <p:nvPr>
            <p:ph idx="1"/>
          </p:nvPr>
        </p:nvSpPr>
        <p:spPr>
          <a:xfrm>
            <a:off x="590719" y="2330505"/>
            <a:ext cx="4559425" cy="3979585"/>
          </a:xfrm>
        </p:spPr>
        <p:txBody>
          <a:bodyPr anchor="ctr">
            <a:normAutofit/>
          </a:bodyPr>
          <a:lstStyle/>
          <a:p>
            <a:r>
              <a:rPr lang="en-GB" sz="2000"/>
              <a:t>Section 12 Sexual Offences Act 2003 </a:t>
            </a:r>
          </a:p>
          <a:p>
            <a:endParaRPr lang="en-GB" sz="2000"/>
          </a:p>
          <a:p>
            <a:r>
              <a:rPr lang="en-GB" sz="2000"/>
              <a:t>Triable either way</a:t>
            </a:r>
          </a:p>
          <a:p>
            <a:endParaRPr lang="en-GB" sz="2000"/>
          </a:p>
          <a:p>
            <a:r>
              <a:rPr lang="en-GB" sz="2000"/>
              <a:t> Power of arrest without warrant – constables/ other persons</a:t>
            </a:r>
          </a:p>
          <a:p>
            <a:endParaRPr lang="en-GB" sz="2000"/>
          </a:p>
          <a:p>
            <a:r>
              <a:rPr lang="en-GB" sz="2000"/>
              <a:t>What types of situations could this happen in?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ooden blocks with black text&#10;&#10;Description automatically generated">
            <a:extLst>
              <a:ext uri="{FF2B5EF4-FFF2-40B4-BE49-F238E27FC236}">
                <a16:creationId xmlns:a16="http://schemas.microsoft.com/office/drawing/2014/main" id="{B7440738-F3BC-0966-9E08-8500AD864043}"/>
              </a:ext>
            </a:extLst>
          </p:cNvPr>
          <p:cNvPicPr>
            <a:picLocks noChangeAspect="1"/>
          </p:cNvPicPr>
          <p:nvPr/>
        </p:nvPicPr>
        <p:blipFill rotWithShape="1">
          <a:blip r:embed="rId2"/>
          <a:srcRect l="15542" r="12507" b="3"/>
          <a:stretch/>
        </p:blipFill>
        <p:spPr>
          <a:xfrm>
            <a:off x="5977788" y="799352"/>
            <a:ext cx="5425410" cy="5259296"/>
          </a:xfrm>
          <a:prstGeom prst="rect">
            <a:avLst/>
          </a:prstGeom>
        </p:spPr>
      </p:pic>
    </p:spTree>
    <p:extLst>
      <p:ext uri="{BB962C8B-B14F-4D97-AF65-F5344CB8AC3E}">
        <p14:creationId xmlns:p14="http://schemas.microsoft.com/office/powerpoint/2010/main" val="1810868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091867-0D7E-6380-E431-278E921A9D0C}"/>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Section 12(1)</a:t>
            </a:r>
          </a:p>
        </p:txBody>
      </p:sp>
      <p:pic>
        <p:nvPicPr>
          <p:cNvPr id="5" name="Content Placeholder 4">
            <a:extLst>
              <a:ext uri="{FF2B5EF4-FFF2-40B4-BE49-F238E27FC236}">
                <a16:creationId xmlns:a16="http://schemas.microsoft.com/office/drawing/2014/main" id="{70ACA666-6040-B32A-DC70-4D7660111730}"/>
              </a:ext>
            </a:extLst>
          </p:cNvPr>
          <p:cNvPicPr>
            <a:picLocks noGrp="1" noChangeAspect="1"/>
          </p:cNvPicPr>
          <p:nvPr>
            <p:ph idx="1"/>
          </p:nvPr>
        </p:nvPicPr>
        <p:blipFill>
          <a:blip r:embed="rId3"/>
          <a:stretch>
            <a:fillRect/>
          </a:stretch>
        </p:blipFill>
        <p:spPr>
          <a:xfrm>
            <a:off x="1277257" y="1806231"/>
            <a:ext cx="10086067" cy="4496093"/>
          </a:xfrm>
          <a:prstGeom prst="rect">
            <a:avLst/>
          </a:prstGeom>
        </p:spPr>
      </p:pic>
    </p:spTree>
    <p:extLst>
      <p:ext uri="{BB962C8B-B14F-4D97-AF65-F5344CB8AC3E}">
        <p14:creationId xmlns:p14="http://schemas.microsoft.com/office/powerpoint/2010/main" val="1192237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4E64E-8C7E-C8A3-E110-1D4555D94C02}"/>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To summarise …..</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4A6F446-890E-D24E-BF80-336B916D43F2}"/>
              </a:ext>
            </a:extLst>
          </p:cNvPr>
          <p:cNvGraphicFramePr>
            <a:graphicFrameLocks noGrp="1"/>
          </p:cNvGraphicFramePr>
          <p:nvPr>
            <p:ph idx="1"/>
            <p:extLst>
              <p:ext uri="{D42A27DB-BD31-4B8C-83A1-F6EECF244321}">
                <p14:modId xmlns:p14="http://schemas.microsoft.com/office/powerpoint/2010/main" val="4013171864"/>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730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ey room full of question marks with an opening going out">
            <a:extLst>
              <a:ext uri="{FF2B5EF4-FFF2-40B4-BE49-F238E27FC236}">
                <a16:creationId xmlns:a16="http://schemas.microsoft.com/office/drawing/2014/main" id="{9B61C0CE-D113-8F62-4E78-AD50369FBF6A}"/>
              </a:ext>
            </a:extLst>
          </p:cNvPr>
          <p:cNvPicPr>
            <a:picLocks noChangeAspect="1"/>
          </p:cNvPicPr>
          <p:nvPr/>
        </p:nvPicPr>
        <p:blipFill rotWithShape="1">
          <a:blip r:embed="rId2"/>
          <a:srcRect b="15730"/>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9132F-D261-34B8-94D3-93E538DA26FD}"/>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dirty="0"/>
              <a:t>Any Questions</a:t>
            </a:r>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58841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1414</TotalTime>
  <Words>2476</Words>
  <Application>Microsoft Office PowerPoint</Application>
  <PresentationFormat>Widescreen</PresentationFormat>
  <Paragraphs>181</Paragraphs>
  <Slides>27</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Sexual Offences Involving Children</vt:lpstr>
      <vt:lpstr>Health Warning</vt:lpstr>
      <vt:lpstr>What are the challenges ?</vt:lpstr>
      <vt:lpstr>Statistics</vt:lpstr>
      <vt:lpstr>Case Studies</vt:lpstr>
      <vt:lpstr>Offences Involving Children Under 13 </vt:lpstr>
      <vt:lpstr>Rape of a Child under 13 Section 5 Sexual Offences Act 2003 </vt:lpstr>
      <vt:lpstr>Sexual Assault of a Child under 13 by Penetration Section 6 Sexual Offences Act 2003</vt:lpstr>
      <vt:lpstr>Sexual Assault of a Child under 13 by Touching Section 7 Sexual Offences Act 2003</vt:lpstr>
      <vt:lpstr>Causing or Inciting a Child under 13 to engage in Sexual Activity</vt:lpstr>
      <vt:lpstr>Offences Involving Children Sections 9 -12 Sexual Offences Act 2003 </vt:lpstr>
      <vt:lpstr>Sexual Activity with a Child </vt:lpstr>
      <vt:lpstr>Section 9 (1) Assault with no penetration</vt:lpstr>
      <vt:lpstr>Section 9 (2) </vt:lpstr>
      <vt:lpstr>To summarise …..</vt:lpstr>
      <vt:lpstr>Causing or Inciting a Child to Engage in Sexual Activity </vt:lpstr>
      <vt:lpstr>Section 10(1)</vt:lpstr>
      <vt:lpstr>Examples</vt:lpstr>
      <vt:lpstr>Section 10(2)</vt:lpstr>
      <vt:lpstr>To summarise …..</vt:lpstr>
      <vt:lpstr>Engaging in Sexual Activity in the Presence of a Child</vt:lpstr>
      <vt:lpstr>Section 11(1) </vt:lpstr>
      <vt:lpstr>To summarise ….. </vt:lpstr>
      <vt:lpstr>Causing a Child to Watch a Sexual Act </vt:lpstr>
      <vt:lpstr>Section 12(1)</vt:lpstr>
      <vt:lpstr>To summarise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Sexual Offences Involving Children</dc:title>
  <dc:creator>Kelly Andrews</dc:creator>
  <cp:lastModifiedBy>Kelly Andrews</cp:lastModifiedBy>
  <cp:revision>4</cp:revision>
  <dcterms:created xsi:type="dcterms:W3CDTF">2023-08-31T14:19:54Z</dcterms:created>
  <dcterms:modified xsi:type="dcterms:W3CDTF">2023-09-07T09:46:00Z</dcterms:modified>
</cp:coreProperties>
</file>