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5" r:id="rId5"/>
  </p:sldMasterIdLst>
  <p:notesMasterIdLst>
    <p:notesMasterId r:id="rId29"/>
  </p:notesMasterIdLst>
  <p:sldIdLst>
    <p:sldId id="443" r:id="rId6"/>
    <p:sldId id="445" r:id="rId7"/>
    <p:sldId id="458" r:id="rId8"/>
    <p:sldId id="459" r:id="rId9"/>
    <p:sldId id="460" r:id="rId10"/>
    <p:sldId id="455" r:id="rId11"/>
    <p:sldId id="444" r:id="rId12"/>
    <p:sldId id="437" r:id="rId13"/>
    <p:sldId id="439" r:id="rId14"/>
    <p:sldId id="446" r:id="rId15"/>
    <p:sldId id="447" r:id="rId16"/>
    <p:sldId id="448" r:id="rId17"/>
    <p:sldId id="438" r:id="rId18"/>
    <p:sldId id="450" r:id="rId19"/>
    <p:sldId id="449" r:id="rId20"/>
    <p:sldId id="456" r:id="rId21"/>
    <p:sldId id="462" r:id="rId22"/>
    <p:sldId id="463" r:id="rId23"/>
    <p:sldId id="464" r:id="rId24"/>
    <p:sldId id="461" r:id="rId25"/>
    <p:sldId id="451" r:id="rId26"/>
    <p:sldId id="452" r:id="rId27"/>
    <p:sldId id="45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41AAA-E57C-490E-BB5F-D92DBF988359}" v="4" dt="2023-09-20T11:23:47.629"/>
    <p1510:client id="{B8104D24-3D9E-42BE-A6DF-AB11768068AA}" v="2" dt="2023-09-20T09:37:37.598"/>
    <p1510:client id="{D185D4E3-7DD0-07AE-93FC-771B9718F326}" v="1" dt="2023-09-19T15:32:14.4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il Parker" userId="959ee3c1-68b4-4b97-bc33-867b656275fe" providerId="ADAL" clId="{A044CF06-C528-4066-9525-98C627AED498}"/>
    <pc:docChg chg="sldOrd">
      <pc:chgData name="Gail Parker" userId="959ee3c1-68b4-4b97-bc33-867b656275fe" providerId="ADAL" clId="{A044CF06-C528-4066-9525-98C627AED498}" dt="2022-02-10T08:41:49.174" v="0" actId="20578"/>
      <pc:docMkLst>
        <pc:docMk/>
      </pc:docMkLst>
      <pc:sldChg chg="ord">
        <pc:chgData name="Gail Parker" userId="959ee3c1-68b4-4b97-bc33-867b656275fe" providerId="ADAL" clId="{A044CF06-C528-4066-9525-98C627AED498}" dt="2022-02-10T08:41:49.174" v="0" actId="20578"/>
        <pc:sldMkLst>
          <pc:docMk/>
          <pc:sldMk cId="1473999617" sldId="458"/>
        </pc:sldMkLst>
      </pc:sldChg>
    </pc:docChg>
  </pc:docChgLst>
  <pc:docChgLst>
    <pc:chgData name="Laura" userId="500375fa-2f0f-4385-97a1-bd3e0a106415" providerId="ADAL" clId="{0A141AAA-E57C-490E-BB5F-D92DBF988359}"/>
    <pc:docChg chg="undo custSel modSld">
      <pc:chgData name="Laura" userId="500375fa-2f0f-4385-97a1-bd3e0a106415" providerId="ADAL" clId="{0A141AAA-E57C-490E-BB5F-D92DBF988359}" dt="2023-09-20T11:23:47.629" v="3" actId="20577"/>
      <pc:docMkLst>
        <pc:docMk/>
      </pc:docMkLst>
      <pc:sldChg chg="delSp mod">
        <pc:chgData name="Laura" userId="500375fa-2f0f-4385-97a1-bd3e0a106415" providerId="ADAL" clId="{0A141AAA-E57C-490E-BB5F-D92DBF988359}" dt="2023-09-20T11:11:07.536" v="0" actId="478"/>
        <pc:sldMkLst>
          <pc:docMk/>
          <pc:sldMk cId="2195577990" sldId="447"/>
        </pc:sldMkLst>
        <pc:spChg chg="del">
          <ac:chgData name="Laura" userId="500375fa-2f0f-4385-97a1-bd3e0a106415" providerId="ADAL" clId="{0A141AAA-E57C-490E-BB5F-D92DBF988359}" dt="2023-09-20T11:11:07.536" v="0" actId="478"/>
          <ac:spMkLst>
            <pc:docMk/>
            <pc:sldMk cId="2195577990" sldId="447"/>
            <ac:spMk id="10" creationId="{8CB4F8D2-A21E-4B90-B83A-32CD33DD41CD}"/>
          </ac:spMkLst>
        </pc:spChg>
      </pc:sldChg>
      <pc:sldChg chg="delSp mod">
        <pc:chgData name="Laura" userId="500375fa-2f0f-4385-97a1-bd3e0a106415" providerId="ADAL" clId="{0A141AAA-E57C-490E-BB5F-D92DBF988359}" dt="2023-09-20T11:13:43.581" v="1" actId="478"/>
        <pc:sldMkLst>
          <pc:docMk/>
          <pc:sldMk cId="1385008479" sldId="448"/>
        </pc:sldMkLst>
        <pc:spChg chg="del">
          <ac:chgData name="Laura" userId="500375fa-2f0f-4385-97a1-bd3e0a106415" providerId="ADAL" clId="{0A141AAA-E57C-490E-BB5F-D92DBF988359}" dt="2023-09-20T11:13:43.581" v="1" actId="478"/>
          <ac:spMkLst>
            <pc:docMk/>
            <pc:sldMk cId="1385008479" sldId="448"/>
            <ac:spMk id="10" creationId="{5B509FD0-1451-4EB9-99C8-6729EE7F1206}"/>
          </ac:spMkLst>
        </pc:spChg>
      </pc:sldChg>
      <pc:sldChg chg="modNotesTx">
        <pc:chgData name="Laura" userId="500375fa-2f0f-4385-97a1-bd3e0a106415" providerId="ADAL" clId="{0A141AAA-E57C-490E-BB5F-D92DBF988359}" dt="2023-09-20T11:23:47.629" v="3" actId="20577"/>
        <pc:sldMkLst>
          <pc:docMk/>
          <pc:sldMk cId="802074920" sldId="450"/>
        </pc:sldMkLst>
      </pc:sldChg>
    </pc:docChg>
  </pc:docChgLst>
  <pc:docChgLst>
    <pc:chgData name="Alison Evans (Edu)" userId="S::alison.evans2@uwtsd.ac.uk::70671642-1cab-4673-91d4-479775f6974b" providerId="AD" clId="Web-{D185D4E3-7DD0-07AE-93FC-771B9718F326}"/>
    <pc:docChg chg="modSld">
      <pc:chgData name="Alison Evans (Edu)" userId="S::alison.evans2@uwtsd.ac.uk::70671642-1cab-4673-91d4-479775f6974b" providerId="AD" clId="Web-{D185D4E3-7DD0-07AE-93FC-771B9718F326}" dt="2023-09-19T15:32:14.471" v="0"/>
      <pc:docMkLst>
        <pc:docMk/>
      </pc:docMkLst>
      <pc:sldChg chg="delSp">
        <pc:chgData name="Alison Evans (Edu)" userId="S::alison.evans2@uwtsd.ac.uk::70671642-1cab-4673-91d4-479775f6974b" providerId="AD" clId="Web-{D185D4E3-7DD0-07AE-93FC-771B9718F326}" dt="2023-09-19T15:32:14.471" v="0"/>
        <pc:sldMkLst>
          <pc:docMk/>
          <pc:sldMk cId="3979648999" sldId="446"/>
        </pc:sldMkLst>
        <pc:spChg chg="del">
          <ac:chgData name="Alison Evans (Edu)" userId="S::alison.evans2@uwtsd.ac.uk::70671642-1cab-4673-91d4-479775f6974b" providerId="AD" clId="Web-{D185D4E3-7DD0-07AE-93FC-771B9718F326}" dt="2023-09-19T15:32:14.471" v="0"/>
          <ac:spMkLst>
            <pc:docMk/>
            <pc:sldMk cId="3979648999" sldId="446"/>
            <ac:spMk id="6" creationId="{F4A4F76A-C32A-416A-A241-0C61C84DD8FD}"/>
          </ac:spMkLst>
        </pc:spChg>
      </pc:sldChg>
    </pc:docChg>
  </pc:docChgLst>
  <pc:docChgLst>
    <pc:chgData name="Lilian Martin" userId="S::l.martin@uwtsd.ac.uk::865a25aa-5d86-405e-9b5c-e4f83f7b7fbb" providerId="AD" clId="Web-{B8104D24-3D9E-42BE-A6DF-AB11768068AA}"/>
    <pc:docChg chg="modSld">
      <pc:chgData name="Lilian Martin" userId="S::l.martin@uwtsd.ac.uk::865a25aa-5d86-405e-9b5c-e4f83f7b7fbb" providerId="AD" clId="Web-{B8104D24-3D9E-42BE-A6DF-AB11768068AA}" dt="2023-09-20T09:37:37.598" v="1" actId="1076"/>
      <pc:docMkLst>
        <pc:docMk/>
      </pc:docMkLst>
      <pc:sldChg chg="modSp">
        <pc:chgData name="Lilian Martin" userId="S::l.martin@uwtsd.ac.uk::865a25aa-5d86-405e-9b5c-e4f83f7b7fbb" providerId="AD" clId="Web-{B8104D24-3D9E-42BE-A6DF-AB11768068AA}" dt="2023-09-20T09:37:37.598" v="1" actId="1076"/>
        <pc:sldMkLst>
          <pc:docMk/>
          <pc:sldMk cId="802074920" sldId="450"/>
        </pc:sldMkLst>
        <pc:picChg chg="mod">
          <ac:chgData name="Lilian Martin" userId="S::l.martin@uwtsd.ac.uk::865a25aa-5d86-405e-9b5c-e4f83f7b7fbb" providerId="AD" clId="Web-{B8104D24-3D9E-42BE-A6DF-AB11768068AA}" dt="2023-09-20T09:37:37.598" v="1" actId="1076"/>
          <ac:picMkLst>
            <pc:docMk/>
            <pc:sldMk cId="802074920" sldId="450"/>
            <ac:picMk id="6" creationId="{0332FFF9-F9F2-467F-9B2A-67FD07F0672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ED668-5E36-4ABB-BBDE-685013D7228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E46D683-60BD-4B96-8DE5-BBB7ABF53366}">
      <dgm:prSet/>
      <dgm:spPr/>
      <dgm:t>
        <a:bodyPr/>
        <a:lstStyle/>
        <a:p>
          <a:r>
            <a:rPr lang="en-GB"/>
            <a:t>Keep the post-it note above your desk as a reminder of your fundamental motivation.</a:t>
          </a:r>
          <a:endParaRPr lang="en-US"/>
        </a:p>
      </dgm:t>
    </dgm:pt>
    <dgm:pt modelId="{DCB68403-FD24-45CE-8FC6-533D8EA15DE4}" type="parTrans" cxnId="{DDC757B2-D5F2-4047-B513-1F9080C01F75}">
      <dgm:prSet/>
      <dgm:spPr/>
      <dgm:t>
        <a:bodyPr/>
        <a:lstStyle/>
        <a:p>
          <a:endParaRPr lang="en-US"/>
        </a:p>
      </dgm:t>
    </dgm:pt>
    <dgm:pt modelId="{57650C1D-F5D9-4BCA-BD12-184D7560CCF2}" type="sibTrans" cxnId="{DDC757B2-D5F2-4047-B513-1F9080C01F75}">
      <dgm:prSet/>
      <dgm:spPr/>
      <dgm:t>
        <a:bodyPr/>
        <a:lstStyle/>
        <a:p>
          <a:endParaRPr lang="en-US"/>
        </a:p>
      </dgm:t>
    </dgm:pt>
    <dgm:pt modelId="{BF4DC5D8-5557-411D-B983-978C29B36B77}">
      <dgm:prSet/>
      <dgm:spPr/>
      <dgm:t>
        <a:bodyPr/>
        <a:lstStyle/>
        <a:p>
          <a:r>
            <a:rPr lang="en-GB"/>
            <a:t>Keeping this at the forefront can really help to cut through the messiness and clarify your sense of purpose.</a:t>
          </a:r>
          <a:endParaRPr lang="en-US"/>
        </a:p>
      </dgm:t>
    </dgm:pt>
    <dgm:pt modelId="{BE51835D-3DFA-4D31-A530-F59D31E27C7F}" type="parTrans" cxnId="{19716D08-94D9-4138-8EAC-CBF4628E2EC9}">
      <dgm:prSet/>
      <dgm:spPr/>
      <dgm:t>
        <a:bodyPr/>
        <a:lstStyle/>
        <a:p>
          <a:endParaRPr lang="en-US"/>
        </a:p>
      </dgm:t>
    </dgm:pt>
    <dgm:pt modelId="{F4B9EC6D-2345-4919-B859-3D780040C3C5}" type="sibTrans" cxnId="{19716D08-94D9-4138-8EAC-CBF4628E2EC9}">
      <dgm:prSet/>
      <dgm:spPr/>
      <dgm:t>
        <a:bodyPr/>
        <a:lstStyle/>
        <a:p>
          <a:endParaRPr lang="en-US"/>
        </a:p>
      </dgm:t>
    </dgm:pt>
    <dgm:pt modelId="{522F0C3B-57CE-43BC-9CBB-AC27736E195E}">
      <dgm:prSet/>
      <dgm:spPr/>
      <dgm:t>
        <a:bodyPr/>
        <a:lstStyle/>
        <a:p>
          <a:r>
            <a:rPr lang="en-GB"/>
            <a:t>Try to do one thing each week that reminds you why you became a teacher in the first place.</a:t>
          </a:r>
          <a:endParaRPr lang="en-US"/>
        </a:p>
      </dgm:t>
    </dgm:pt>
    <dgm:pt modelId="{6B59AE6A-74F5-4F1F-9DD9-8BE0FD8D89FB}" type="parTrans" cxnId="{77D175CD-BC14-477B-8ECB-87130D7466E3}">
      <dgm:prSet/>
      <dgm:spPr/>
      <dgm:t>
        <a:bodyPr/>
        <a:lstStyle/>
        <a:p>
          <a:endParaRPr lang="en-US"/>
        </a:p>
      </dgm:t>
    </dgm:pt>
    <dgm:pt modelId="{B3BE4A98-DAB4-4ACC-9407-C64967CE5A76}" type="sibTrans" cxnId="{77D175CD-BC14-477B-8ECB-87130D7466E3}">
      <dgm:prSet/>
      <dgm:spPr/>
      <dgm:t>
        <a:bodyPr/>
        <a:lstStyle/>
        <a:p>
          <a:endParaRPr lang="en-US"/>
        </a:p>
      </dgm:t>
    </dgm:pt>
    <dgm:pt modelId="{129B4261-53E5-4BC4-A004-91C94279E8A3}" type="pres">
      <dgm:prSet presAssocID="{51CED668-5E36-4ABB-BBDE-685013D7228E}" presName="root" presStyleCnt="0">
        <dgm:presLayoutVars>
          <dgm:dir/>
          <dgm:resizeHandles val="exact"/>
        </dgm:presLayoutVars>
      </dgm:prSet>
      <dgm:spPr/>
    </dgm:pt>
    <dgm:pt modelId="{BEA2282D-4FD8-4F46-A753-073739780806}" type="pres">
      <dgm:prSet presAssocID="{7E46D683-60BD-4B96-8DE5-BBB7ABF53366}" presName="compNode" presStyleCnt="0"/>
      <dgm:spPr/>
    </dgm:pt>
    <dgm:pt modelId="{1966DCBA-1833-4AB2-A84A-91F6B6EDC935}" type="pres">
      <dgm:prSet presAssocID="{7E46D683-60BD-4B96-8DE5-BBB7ABF53366}" presName="bgRect" presStyleLbl="bgShp" presStyleIdx="0" presStyleCnt="3"/>
      <dgm:spPr/>
    </dgm:pt>
    <dgm:pt modelId="{7C52B31B-57D3-41F1-8737-823F911DB883}" type="pres">
      <dgm:prSet presAssocID="{7E46D683-60BD-4B96-8DE5-BBB7ABF533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B749C256-2901-48ED-8F82-605210F5F516}" type="pres">
      <dgm:prSet presAssocID="{7E46D683-60BD-4B96-8DE5-BBB7ABF53366}" presName="spaceRect" presStyleCnt="0"/>
      <dgm:spPr/>
    </dgm:pt>
    <dgm:pt modelId="{8E4B642F-65F8-4745-84C5-95BC65CB8163}" type="pres">
      <dgm:prSet presAssocID="{7E46D683-60BD-4B96-8DE5-BBB7ABF53366}" presName="parTx" presStyleLbl="revTx" presStyleIdx="0" presStyleCnt="3">
        <dgm:presLayoutVars>
          <dgm:chMax val="0"/>
          <dgm:chPref val="0"/>
        </dgm:presLayoutVars>
      </dgm:prSet>
      <dgm:spPr/>
    </dgm:pt>
    <dgm:pt modelId="{DA8A27E0-83FB-460D-9EFF-6D62CC296BE5}" type="pres">
      <dgm:prSet presAssocID="{57650C1D-F5D9-4BCA-BD12-184D7560CCF2}" presName="sibTrans" presStyleCnt="0"/>
      <dgm:spPr/>
    </dgm:pt>
    <dgm:pt modelId="{AF95A529-0FFE-405C-B906-95B552525091}" type="pres">
      <dgm:prSet presAssocID="{BF4DC5D8-5557-411D-B983-978C29B36B77}" presName="compNode" presStyleCnt="0"/>
      <dgm:spPr/>
    </dgm:pt>
    <dgm:pt modelId="{EAF020DF-E26A-42B8-9526-69924B329A15}" type="pres">
      <dgm:prSet presAssocID="{BF4DC5D8-5557-411D-B983-978C29B36B77}" presName="bgRect" presStyleLbl="bgShp" presStyleIdx="1" presStyleCnt="3"/>
      <dgm:spPr/>
    </dgm:pt>
    <dgm:pt modelId="{2B1BA233-3CB6-4D93-8B8E-BD1BB8B73D58}" type="pres">
      <dgm:prSet presAssocID="{BF4DC5D8-5557-411D-B983-978C29B36B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F7B04D0-502E-4660-A311-CD5179B95DD9}" type="pres">
      <dgm:prSet presAssocID="{BF4DC5D8-5557-411D-B983-978C29B36B77}" presName="spaceRect" presStyleCnt="0"/>
      <dgm:spPr/>
    </dgm:pt>
    <dgm:pt modelId="{966BE6FD-4F2B-4BB3-8F62-8BF16D8FD82B}" type="pres">
      <dgm:prSet presAssocID="{BF4DC5D8-5557-411D-B983-978C29B36B77}" presName="parTx" presStyleLbl="revTx" presStyleIdx="1" presStyleCnt="3">
        <dgm:presLayoutVars>
          <dgm:chMax val="0"/>
          <dgm:chPref val="0"/>
        </dgm:presLayoutVars>
      </dgm:prSet>
      <dgm:spPr/>
    </dgm:pt>
    <dgm:pt modelId="{F9583998-4342-4DEE-920A-32D1917F0C8B}" type="pres">
      <dgm:prSet presAssocID="{F4B9EC6D-2345-4919-B859-3D780040C3C5}" presName="sibTrans" presStyleCnt="0"/>
      <dgm:spPr/>
    </dgm:pt>
    <dgm:pt modelId="{B7D3D67F-97FB-4584-B76A-DFEC1F02ACC9}" type="pres">
      <dgm:prSet presAssocID="{522F0C3B-57CE-43BC-9CBB-AC27736E195E}" presName="compNode" presStyleCnt="0"/>
      <dgm:spPr/>
    </dgm:pt>
    <dgm:pt modelId="{7280C1A5-0ECD-494D-A12B-A833C503F7C2}" type="pres">
      <dgm:prSet presAssocID="{522F0C3B-57CE-43BC-9CBB-AC27736E195E}" presName="bgRect" presStyleLbl="bgShp" presStyleIdx="2" presStyleCnt="3"/>
      <dgm:spPr/>
    </dgm:pt>
    <dgm:pt modelId="{98B93E88-8A6E-4E0A-8027-97B441075C0B}" type="pres">
      <dgm:prSet presAssocID="{522F0C3B-57CE-43BC-9CBB-AC27736E19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7B02CC0-56D4-4814-91BF-BE4A489987F5}" type="pres">
      <dgm:prSet presAssocID="{522F0C3B-57CE-43BC-9CBB-AC27736E195E}" presName="spaceRect" presStyleCnt="0"/>
      <dgm:spPr/>
    </dgm:pt>
    <dgm:pt modelId="{6BC64F47-3493-454E-9123-E39E0D466D61}" type="pres">
      <dgm:prSet presAssocID="{522F0C3B-57CE-43BC-9CBB-AC27736E195E}" presName="parTx" presStyleLbl="revTx" presStyleIdx="2" presStyleCnt="3">
        <dgm:presLayoutVars>
          <dgm:chMax val="0"/>
          <dgm:chPref val="0"/>
        </dgm:presLayoutVars>
      </dgm:prSet>
      <dgm:spPr/>
    </dgm:pt>
  </dgm:ptLst>
  <dgm:cxnLst>
    <dgm:cxn modelId="{75D2BD03-C094-4F83-8509-4B61185255D6}" type="presOf" srcId="{522F0C3B-57CE-43BC-9CBB-AC27736E195E}" destId="{6BC64F47-3493-454E-9123-E39E0D466D61}" srcOrd="0" destOrd="0" presId="urn:microsoft.com/office/officeart/2018/2/layout/IconVerticalSolidList"/>
    <dgm:cxn modelId="{19716D08-94D9-4138-8EAC-CBF4628E2EC9}" srcId="{51CED668-5E36-4ABB-BBDE-685013D7228E}" destId="{BF4DC5D8-5557-411D-B983-978C29B36B77}" srcOrd="1" destOrd="0" parTransId="{BE51835D-3DFA-4D31-A530-F59D31E27C7F}" sibTransId="{F4B9EC6D-2345-4919-B859-3D780040C3C5}"/>
    <dgm:cxn modelId="{557F7C21-0131-4C23-B536-5B360CF58163}" type="presOf" srcId="{7E46D683-60BD-4B96-8DE5-BBB7ABF53366}" destId="{8E4B642F-65F8-4745-84C5-95BC65CB8163}" srcOrd="0" destOrd="0" presId="urn:microsoft.com/office/officeart/2018/2/layout/IconVerticalSolidList"/>
    <dgm:cxn modelId="{7B63943B-84ED-4A4B-A31F-339277649A29}" type="presOf" srcId="{BF4DC5D8-5557-411D-B983-978C29B36B77}" destId="{966BE6FD-4F2B-4BB3-8F62-8BF16D8FD82B}" srcOrd="0" destOrd="0" presId="urn:microsoft.com/office/officeart/2018/2/layout/IconVerticalSolidList"/>
    <dgm:cxn modelId="{87075E9B-576E-47E5-83CD-57C96E320508}" type="presOf" srcId="{51CED668-5E36-4ABB-BBDE-685013D7228E}" destId="{129B4261-53E5-4BC4-A004-91C94279E8A3}" srcOrd="0" destOrd="0" presId="urn:microsoft.com/office/officeart/2018/2/layout/IconVerticalSolidList"/>
    <dgm:cxn modelId="{DDC757B2-D5F2-4047-B513-1F9080C01F75}" srcId="{51CED668-5E36-4ABB-BBDE-685013D7228E}" destId="{7E46D683-60BD-4B96-8DE5-BBB7ABF53366}" srcOrd="0" destOrd="0" parTransId="{DCB68403-FD24-45CE-8FC6-533D8EA15DE4}" sibTransId="{57650C1D-F5D9-4BCA-BD12-184D7560CCF2}"/>
    <dgm:cxn modelId="{77D175CD-BC14-477B-8ECB-87130D7466E3}" srcId="{51CED668-5E36-4ABB-BBDE-685013D7228E}" destId="{522F0C3B-57CE-43BC-9CBB-AC27736E195E}" srcOrd="2" destOrd="0" parTransId="{6B59AE6A-74F5-4F1F-9DD9-8BE0FD8D89FB}" sibTransId="{B3BE4A98-DAB4-4ACC-9407-C64967CE5A76}"/>
    <dgm:cxn modelId="{5C16FEF8-34D4-4792-93E9-CAA39726CE40}" type="presParOf" srcId="{129B4261-53E5-4BC4-A004-91C94279E8A3}" destId="{BEA2282D-4FD8-4F46-A753-073739780806}" srcOrd="0" destOrd="0" presId="urn:microsoft.com/office/officeart/2018/2/layout/IconVerticalSolidList"/>
    <dgm:cxn modelId="{AADA831C-C6A1-4241-A1FF-D90E6D37985E}" type="presParOf" srcId="{BEA2282D-4FD8-4F46-A753-073739780806}" destId="{1966DCBA-1833-4AB2-A84A-91F6B6EDC935}" srcOrd="0" destOrd="0" presId="urn:microsoft.com/office/officeart/2018/2/layout/IconVerticalSolidList"/>
    <dgm:cxn modelId="{3DDD2A6D-3638-4808-86AD-D51D17F3A31C}" type="presParOf" srcId="{BEA2282D-4FD8-4F46-A753-073739780806}" destId="{7C52B31B-57D3-41F1-8737-823F911DB883}" srcOrd="1" destOrd="0" presId="urn:microsoft.com/office/officeart/2018/2/layout/IconVerticalSolidList"/>
    <dgm:cxn modelId="{A8878D70-CBBD-449D-B68C-366CF899815A}" type="presParOf" srcId="{BEA2282D-4FD8-4F46-A753-073739780806}" destId="{B749C256-2901-48ED-8F82-605210F5F516}" srcOrd="2" destOrd="0" presId="urn:microsoft.com/office/officeart/2018/2/layout/IconVerticalSolidList"/>
    <dgm:cxn modelId="{C6AD26EB-8126-48FD-843E-16561D9B78CC}" type="presParOf" srcId="{BEA2282D-4FD8-4F46-A753-073739780806}" destId="{8E4B642F-65F8-4745-84C5-95BC65CB8163}" srcOrd="3" destOrd="0" presId="urn:microsoft.com/office/officeart/2018/2/layout/IconVerticalSolidList"/>
    <dgm:cxn modelId="{F059F019-2CAF-4287-8414-A2CD98144B95}" type="presParOf" srcId="{129B4261-53E5-4BC4-A004-91C94279E8A3}" destId="{DA8A27E0-83FB-460D-9EFF-6D62CC296BE5}" srcOrd="1" destOrd="0" presId="urn:microsoft.com/office/officeart/2018/2/layout/IconVerticalSolidList"/>
    <dgm:cxn modelId="{E8389C08-FBC4-4F23-A47A-AD630CA71A65}" type="presParOf" srcId="{129B4261-53E5-4BC4-A004-91C94279E8A3}" destId="{AF95A529-0FFE-405C-B906-95B552525091}" srcOrd="2" destOrd="0" presId="urn:microsoft.com/office/officeart/2018/2/layout/IconVerticalSolidList"/>
    <dgm:cxn modelId="{7740671B-602D-40C6-A7DF-FD0BB93BE073}" type="presParOf" srcId="{AF95A529-0FFE-405C-B906-95B552525091}" destId="{EAF020DF-E26A-42B8-9526-69924B329A15}" srcOrd="0" destOrd="0" presId="urn:microsoft.com/office/officeart/2018/2/layout/IconVerticalSolidList"/>
    <dgm:cxn modelId="{BCE64579-DF29-4C78-85CD-7E29C184C2AD}" type="presParOf" srcId="{AF95A529-0FFE-405C-B906-95B552525091}" destId="{2B1BA233-3CB6-4D93-8B8E-BD1BB8B73D58}" srcOrd="1" destOrd="0" presId="urn:microsoft.com/office/officeart/2018/2/layout/IconVerticalSolidList"/>
    <dgm:cxn modelId="{0EF40416-49E5-4154-B838-20BD08E4CD2A}" type="presParOf" srcId="{AF95A529-0FFE-405C-B906-95B552525091}" destId="{8F7B04D0-502E-4660-A311-CD5179B95DD9}" srcOrd="2" destOrd="0" presId="urn:microsoft.com/office/officeart/2018/2/layout/IconVerticalSolidList"/>
    <dgm:cxn modelId="{61DC955C-F7A7-4427-8A7C-6ED217BB8E00}" type="presParOf" srcId="{AF95A529-0FFE-405C-B906-95B552525091}" destId="{966BE6FD-4F2B-4BB3-8F62-8BF16D8FD82B}" srcOrd="3" destOrd="0" presId="urn:microsoft.com/office/officeart/2018/2/layout/IconVerticalSolidList"/>
    <dgm:cxn modelId="{5C3B1F49-39B2-40AE-9B7F-34C6564CC48C}" type="presParOf" srcId="{129B4261-53E5-4BC4-A004-91C94279E8A3}" destId="{F9583998-4342-4DEE-920A-32D1917F0C8B}" srcOrd="3" destOrd="0" presId="urn:microsoft.com/office/officeart/2018/2/layout/IconVerticalSolidList"/>
    <dgm:cxn modelId="{64C9FB97-7DCA-47AB-8F85-6198B80E778A}" type="presParOf" srcId="{129B4261-53E5-4BC4-A004-91C94279E8A3}" destId="{B7D3D67F-97FB-4584-B76A-DFEC1F02ACC9}" srcOrd="4" destOrd="0" presId="urn:microsoft.com/office/officeart/2018/2/layout/IconVerticalSolidList"/>
    <dgm:cxn modelId="{2565EDE2-16BD-4EB8-956A-66277F0CC956}" type="presParOf" srcId="{B7D3D67F-97FB-4584-B76A-DFEC1F02ACC9}" destId="{7280C1A5-0ECD-494D-A12B-A833C503F7C2}" srcOrd="0" destOrd="0" presId="urn:microsoft.com/office/officeart/2018/2/layout/IconVerticalSolidList"/>
    <dgm:cxn modelId="{DECE15D8-DC1D-4C88-93E4-C67C17781583}" type="presParOf" srcId="{B7D3D67F-97FB-4584-B76A-DFEC1F02ACC9}" destId="{98B93E88-8A6E-4E0A-8027-97B441075C0B}" srcOrd="1" destOrd="0" presId="urn:microsoft.com/office/officeart/2018/2/layout/IconVerticalSolidList"/>
    <dgm:cxn modelId="{4D28BAEE-9115-4A00-85F9-D43CBBC78F9A}" type="presParOf" srcId="{B7D3D67F-97FB-4584-B76A-DFEC1F02ACC9}" destId="{37B02CC0-56D4-4814-91BF-BE4A489987F5}" srcOrd="2" destOrd="0" presId="urn:microsoft.com/office/officeart/2018/2/layout/IconVerticalSolidList"/>
    <dgm:cxn modelId="{5B2CCF44-FEB5-4790-8366-833ECA5D1B31}" type="presParOf" srcId="{B7D3D67F-97FB-4584-B76A-DFEC1F02ACC9}" destId="{6BC64F47-3493-454E-9123-E39E0D466D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6DCBA-1833-4AB2-A84A-91F6B6EDC935}">
      <dsp:nvSpPr>
        <dsp:cNvPr id="0" name=""/>
        <dsp:cNvSpPr/>
      </dsp:nvSpPr>
      <dsp:spPr>
        <a:xfrm>
          <a:off x="0" y="479"/>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2B31B-57D3-41F1-8737-823F911DB883}">
      <dsp:nvSpPr>
        <dsp:cNvPr id="0" name=""/>
        <dsp:cNvSpPr/>
      </dsp:nvSpPr>
      <dsp:spPr>
        <a:xfrm>
          <a:off x="339582" y="253061"/>
          <a:ext cx="617423" cy="6174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B642F-65F8-4745-84C5-95BC65CB8163}">
      <dsp:nvSpPr>
        <dsp:cNvPr id="0" name=""/>
        <dsp:cNvSpPr/>
      </dsp:nvSpPr>
      <dsp:spPr>
        <a:xfrm>
          <a:off x="1296588" y="479"/>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en-GB" sz="2500" kern="1200"/>
            <a:t>Keep the post-it note above your desk as a reminder of your fundamental motivation.</a:t>
          </a:r>
          <a:endParaRPr lang="en-US" sz="2500" kern="1200"/>
        </a:p>
      </dsp:txBody>
      <dsp:txXfrm>
        <a:off x="1296588" y="479"/>
        <a:ext cx="9219011" cy="1122587"/>
      </dsp:txXfrm>
    </dsp:sp>
    <dsp:sp modelId="{EAF020DF-E26A-42B8-9526-69924B329A15}">
      <dsp:nvSpPr>
        <dsp:cNvPr id="0" name=""/>
        <dsp:cNvSpPr/>
      </dsp:nvSpPr>
      <dsp:spPr>
        <a:xfrm>
          <a:off x="0" y="1403713"/>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BA233-3CB6-4D93-8B8E-BD1BB8B73D58}">
      <dsp:nvSpPr>
        <dsp:cNvPr id="0" name=""/>
        <dsp:cNvSpPr/>
      </dsp:nvSpPr>
      <dsp:spPr>
        <a:xfrm>
          <a:off x="339582" y="1656295"/>
          <a:ext cx="617423" cy="6174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BE6FD-4F2B-4BB3-8F62-8BF16D8FD82B}">
      <dsp:nvSpPr>
        <dsp:cNvPr id="0" name=""/>
        <dsp:cNvSpPr/>
      </dsp:nvSpPr>
      <dsp:spPr>
        <a:xfrm>
          <a:off x="1296588" y="1403713"/>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en-GB" sz="2500" kern="1200"/>
            <a:t>Keeping this at the forefront can really help to cut through the messiness and clarify your sense of purpose.</a:t>
          </a:r>
          <a:endParaRPr lang="en-US" sz="2500" kern="1200"/>
        </a:p>
      </dsp:txBody>
      <dsp:txXfrm>
        <a:off x="1296588" y="1403713"/>
        <a:ext cx="9219011" cy="1122587"/>
      </dsp:txXfrm>
    </dsp:sp>
    <dsp:sp modelId="{7280C1A5-0ECD-494D-A12B-A833C503F7C2}">
      <dsp:nvSpPr>
        <dsp:cNvPr id="0" name=""/>
        <dsp:cNvSpPr/>
      </dsp:nvSpPr>
      <dsp:spPr>
        <a:xfrm>
          <a:off x="0" y="2806947"/>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93E88-8A6E-4E0A-8027-97B441075C0B}">
      <dsp:nvSpPr>
        <dsp:cNvPr id="0" name=""/>
        <dsp:cNvSpPr/>
      </dsp:nvSpPr>
      <dsp:spPr>
        <a:xfrm>
          <a:off x="339582" y="3059530"/>
          <a:ext cx="617423" cy="6174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64F47-3493-454E-9123-E39E0D466D61}">
      <dsp:nvSpPr>
        <dsp:cNvPr id="0" name=""/>
        <dsp:cNvSpPr/>
      </dsp:nvSpPr>
      <dsp:spPr>
        <a:xfrm>
          <a:off x="1296588" y="2806947"/>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en-GB" sz="2500" kern="1200"/>
            <a:t>Try to do one thing each week that reminds you why you became a teacher in the first place.</a:t>
          </a:r>
          <a:endParaRPr lang="en-US" sz="2500" kern="1200"/>
        </a:p>
      </dsp:txBody>
      <dsp:txXfrm>
        <a:off x="1296588" y="2806947"/>
        <a:ext cx="9219011" cy="11225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9/20/2023</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teachershub.educationsupport.org.uk/introduction/what-does-research-say"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teach/teacher-support/confessions-of-a-teacher-workload/zvgcvk7"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Allow students to discuss in their understandings of the term – share ideas.</a:t>
            </a:r>
          </a:p>
          <a:p>
            <a:r>
              <a:rPr lang="en-GB"/>
              <a:t>Show well-being see saw:</a:t>
            </a:r>
          </a:p>
          <a:p>
            <a:r>
              <a:rPr lang="en-GB"/>
              <a:t>The term wellbeing has been banded around in so many contexts recently that we are at risk of losing sight of what it really means.</a:t>
            </a:r>
          </a:p>
          <a:p>
            <a:endParaRPr lang="en-GB"/>
          </a:p>
          <a:p>
            <a:r>
              <a:rPr lang="en-GB"/>
              <a:t>Having a good sense of wellbeing is not the same as being happy or calm. Furthermore, it is not something that can simply be addressed by providing staff with mindfulness training, or yoga classes (although these can be highly effective ways to make staff feel valued).</a:t>
            </a:r>
          </a:p>
          <a:p>
            <a:endParaRPr lang="en-GB"/>
          </a:p>
          <a:p>
            <a:r>
              <a:rPr lang="en-GB"/>
              <a:t>People with great wellbeing will still have moments of stress and frustration, but they will have the physical, emotional and social resources to overcome challenges faced and still feel proud, rewarded and fulfilled.</a:t>
            </a:r>
          </a:p>
          <a:p>
            <a:endParaRPr lang="en-GB"/>
          </a:p>
          <a:p>
            <a:r>
              <a:rPr lang="en-GB"/>
              <a:t>Dodge et al (2012) describe wellbeing as a kind of see-saw: “Stable wellbeing is when individuals have the psychological, social and physical resources they need to meet a particular psychological, social and/or physical challenge. When individuals have more challenges than resources, the see-saw dips, along with their wellbeing, and vice-versa.”</a:t>
            </a:r>
          </a:p>
          <a:p>
            <a:endParaRPr lang="en-GB"/>
          </a:p>
          <a:p>
            <a:r>
              <a:rPr lang="en-GB"/>
              <a:t>Simply put, the key to positive wellbeing is having the resources needed to meet the challenges we may face. If an individual doesn’t have the resources needed to meet a particular challenge, their wellbeing is compromised.</a:t>
            </a:r>
          </a:p>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380046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Data taken from the Teacher Wellbeing Index 2020: </a:t>
            </a:r>
            <a:r>
              <a:rPr lang="en-US">
                <a:hlinkClick r:id="rId3"/>
              </a:rPr>
              <a:t>https://teachershub.educationsupport.org.uk/introduction/what-does-research-say</a:t>
            </a:r>
            <a:endParaRPr lang="en-US">
              <a:cs typeface="Calibri"/>
            </a:endParaRPr>
          </a:p>
          <a:p>
            <a:r>
              <a:rPr lang="en-US">
                <a:cs typeface="Calibri"/>
              </a:rPr>
              <a:t>NB: Data from year of pandemic</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971329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852216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t>Further reading on the impact of teacher wellbeing on pupils outcomes can be found here: https://teachershub.educationsupport.org.uk/getting-started/link-between-teacher-wellbeing-and-pupil-outcomes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903977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Give student an opportunity to share and amend responses.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7109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Helpful link between visualising the link between wellbeing and professional fulfilment.</a:t>
            </a:r>
          </a:p>
          <a:p>
            <a:r>
              <a:rPr lang="en-GB"/>
              <a:t>It is a Japanese concept that can be loosely translated as you ‘reason for being’.</a:t>
            </a:r>
          </a:p>
          <a:p>
            <a:r>
              <a:rPr lang="en-GB"/>
              <a:t>The </a:t>
            </a:r>
            <a:r>
              <a:rPr lang="en-GB" err="1"/>
              <a:t>venn</a:t>
            </a:r>
            <a:r>
              <a:rPr lang="en-GB"/>
              <a:t> diagram represents the cross-section of your values, the things you are good at and the things you enjoy. It is a useful model for reflecting on where you sit at present in terms of your identity as a teacher and human being, and what steps you might take to move closer to the centre – the highest level of possible fulfilment.</a:t>
            </a:r>
            <a:endParaRPr lang="en-GB">
              <a:cs typeface="Calibri"/>
            </a:endParaRPr>
          </a:p>
          <a:p>
            <a:r>
              <a:rPr lang="en-GB">
                <a:cs typeface="Calibri"/>
              </a:rPr>
              <a:t>Allow time for students to engage with the model.</a:t>
            </a:r>
          </a:p>
          <a:p>
            <a:endParaRPr lang="en-GB">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661410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Teachers’ own experience of school as children can play a key role in their accounts of why they teach.</a:t>
            </a:r>
          </a:p>
          <a:p>
            <a:r>
              <a:rPr lang="en-GB"/>
              <a:t>They can be positive or negative experiences – we can be shaped as much by our challenges as we are by our positive experiences.</a:t>
            </a:r>
          </a:p>
          <a:p>
            <a:r>
              <a:rPr lang="en-GB"/>
              <a:t>Allow students time to jot down a response and share.</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608876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Allow students time to write down their responses and share</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850269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If students are at the beginning of programme, can use this to help them reflect on a time when they've had an impact.</a:t>
            </a:r>
          </a:p>
          <a:p>
            <a:r>
              <a:rPr lang="en-GB">
                <a:cs typeface="Calibri"/>
              </a:rPr>
              <a:t>Important to regularly connect with the positives/impact and impact on wellbeing.</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7215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The stress bucket is a metaphorical bucket which helps to visualise the things that stress you out and how you can then deal with them. How does it work? First you need to imagine that you have a bucket that is full of everything that makes you feel stressed. The stress bucket will differ from person to person and from time to time. If someone gets stressed easily then their bucket will be fuller than those who are more resilient to stress, and someone may be more prone to stress during certain situations, e.g. exam period.</a:t>
            </a:r>
          </a:p>
          <a:p>
            <a:endParaRPr lang="en-GB"/>
          </a:p>
          <a:p>
            <a:r>
              <a:rPr lang="en-GB"/>
              <a:t>Next, you imagine that the bucket has holes or a tap that can let the stress out. These are ways that help a person be less stressed, e.g. time with supportive family and friends, rest, doing something you enjoy, exercising</a:t>
            </a:r>
          </a:p>
          <a:p>
            <a:r>
              <a:rPr lang="en-GB"/>
              <a:t>Avoiding the over-flowing bucket</a:t>
            </a:r>
          </a:p>
          <a:p>
            <a:r>
              <a:rPr lang="en-GB"/>
              <a:t>If the ‘holes’ in a student’s stress bucket are not working and they are experiencing or may likely experience an over-flowing bucket, encourage them to first recognise the stresses that are affecting them and to point them towards getting the right support at the college/ university, or provide tips for managing the stress themselves. For example, if a student is stressed with handing in an assignment, they can arrange a 1-2-1 session with their tutor or they can be advised to start their assignment preparation earlier to avoid stress later. If they are stressed about finding a part-time job, they could organise a meeting with the careers services or be encouraged to dedicate time out of their day to actively research jobs.</a:t>
            </a:r>
          </a:p>
          <a:p>
            <a:r>
              <a:rPr lang="en-GB">
                <a:cs typeface="Calibri" panose="020F0502020204030204"/>
              </a:rPr>
              <a:t>Allow students time to reflect and lists current stressors/ tools to release stress</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934166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Short clip – approx. 4 mins :https://www.bbc.co.uk/teach/teacher-support/confessions-of-a-teacher-the-newbie/zqd4ydm​</a:t>
            </a:r>
          </a:p>
          <a:p>
            <a:r>
              <a:rPr lang="en-GB"/>
              <a:t>A </a:t>
            </a:r>
            <a:r>
              <a:rPr lang="en-GB" err="1"/>
              <a:t>lighthearted</a:t>
            </a:r>
            <a:r>
              <a:rPr lang="en-GB"/>
              <a:t> look at some of the challenges when starting teaching. NQTs but still relevant.</a:t>
            </a:r>
          </a:p>
          <a:p>
            <a:r>
              <a:rPr lang="en-GB"/>
              <a:t>Allow students time to discuss some of the challenges that they anticipate and strategies for coping.</a:t>
            </a:r>
          </a:p>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890362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Another short clip focussing on workload: </a:t>
            </a:r>
            <a:r>
              <a:rPr lang="en-GB">
                <a:hlinkClick r:id="rId3"/>
              </a:rPr>
              <a:t>https://www.bbc.co.uk/teach/teacher-support/confessions-of-a-teacher-workload/zvgcvk7</a:t>
            </a:r>
            <a:endParaRPr lang="en-GB"/>
          </a:p>
          <a:p>
            <a:r>
              <a:rPr lang="en-GB">
                <a:cs typeface="Calibri"/>
              </a:rPr>
              <a:t>Allow students to 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441977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https://schools.au.reachout.com/articles/teacher-self-care-quizzes</a:t>
            </a:r>
          </a:p>
          <a:p>
            <a:r>
              <a:rPr lang="en-GB"/>
              <a:t>Allow students time to take the individual quizzes and read suggestions.</a:t>
            </a:r>
          </a:p>
          <a:p>
            <a:r>
              <a:rPr lang="en-GB"/>
              <a:t>Quizzes take a few minutes each, reading a couple of minutes more  -  5 minutes per quiz or choose one or 2 to do</a:t>
            </a:r>
          </a:p>
          <a:p>
            <a:r>
              <a:rPr lang="en-GB" err="1"/>
              <a:t>Approx</a:t>
            </a:r>
            <a:r>
              <a:rPr lang="en-GB"/>
              <a:t> 30 minutes.</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684728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Following slides – support within the university</a:t>
            </a:r>
          </a:p>
          <a:p>
            <a:r>
              <a:rPr lang="en-GB"/>
              <a:t>Student services/student wellbeing: https://www.uwtsd.ac.uk/student-services/student-wellbeing/</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778150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err="1"/>
              <a:t>Togetherall</a:t>
            </a:r>
            <a:r>
              <a:rPr lang="en-GB"/>
              <a:t>: https://www.uwtsd.ac.uk/togetherall/</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733132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Mental Health Advisory Service: https://www.uwtsd.ac.uk/student-services/mental-health-advisory-service/</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361256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Direct students to further support:</a:t>
            </a:r>
          </a:p>
          <a:p>
            <a:r>
              <a:rPr lang="en-GB"/>
              <a:t>Young Person’s Mental Health Toolkit: https://hwb.gov.wales/repository/discovery/resource/e53adf44-76cb-4635-b6c2-62116bb63a9a/en?sort=recent&amp;strict=1</a:t>
            </a:r>
          </a:p>
          <a:p>
            <a:r>
              <a:rPr lang="en-GB"/>
              <a:t>Mind Cymru: https://www.mind.org.uk/about-us/mind-cymru/</a:t>
            </a:r>
          </a:p>
          <a:p>
            <a:r>
              <a:rPr lang="en-GB"/>
              <a:t>Education Support: https://www.educationsupport.org.uk/</a:t>
            </a: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4107245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Suggested apps: Smiling Mind, Headspace; Calm</a:t>
            </a: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4202472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Opportunity for students to share suggestions.</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186033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9/20/2023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8450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199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12192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2517854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3" name="Title 1"/>
          <p:cNvSpPr>
            <a:spLocks noGrp="1"/>
          </p:cNvSpPr>
          <p:nvPr>
            <p:ph type="title"/>
          </p:nvPr>
        </p:nvSpPr>
        <p:spPr>
          <a:xfrm>
            <a:off x="838200" y="365127"/>
            <a:ext cx="10515600" cy="1325563"/>
          </a:xfrm>
        </p:spPr>
        <p:txBody>
          <a:bodyPr/>
          <a:lstStyle/>
          <a:p>
            <a:r>
              <a:rPr lang="en-GB"/>
              <a:t>Click to edit Master title style</a:t>
            </a:r>
            <a:endParaRPr lang="en-US"/>
          </a:p>
        </p:txBody>
      </p:sp>
      <p:sp>
        <p:nvSpPr>
          <p:cNvPr id="4" name="Content Placeholder 2"/>
          <p:cNvSpPr>
            <a:spLocks noGrp="1"/>
          </p:cNvSpPr>
          <p:nvPr>
            <p:ph sz="half" idx="1"/>
          </p:nvPr>
        </p:nvSpPr>
        <p:spPr>
          <a:xfrm>
            <a:off x="838200" y="1825626"/>
            <a:ext cx="10515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6197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9/20/2023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1306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9/20/2023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91136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9/20/2023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78359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9/20/2023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47612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396024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749076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838200" y="1825626"/>
            <a:ext cx="10515600" cy="376504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11684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Vertical Title 1"/>
          <p:cNvSpPr>
            <a:spLocks noGrp="1"/>
          </p:cNvSpPr>
          <p:nvPr>
            <p:ph type="title" orient="vert"/>
          </p:nvPr>
        </p:nvSpPr>
        <p:spPr>
          <a:xfrm>
            <a:off x="8724901" y="365126"/>
            <a:ext cx="2628900" cy="5289717"/>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6"/>
            <a:ext cx="7734300" cy="52897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9/20/2023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33484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13"/>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80" r:id="rId7"/>
    <p:sldLayoutId id="2147483681" r:id="rId8"/>
    <p:sldLayoutId id="2147483683" r:id="rId9"/>
    <p:sldLayoutId id="214748366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9/20/2023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4"/>
            <a:ext cx="12192000" cy="6813673"/>
          </a:xfrm>
          <a:prstGeom prst="rect">
            <a:avLst/>
          </a:prstGeom>
        </p:spPr>
      </p:pic>
    </p:spTree>
    <p:extLst>
      <p:ext uri="{BB962C8B-B14F-4D97-AF65-F5344CB8AC3E}">
        <p14:creationId xmlns:p14="http://schemas.microsoft.com/office/powerpoint/2010/main" val="79201358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hyperlink" Target="https://creativecommons.org/licenses/by-nc-nd/3.0/" TargetMode="External"/><Relationship Id="rId4" Type="http://schemas.openxmlformats.org/officeDocument/2006/relationships/hyperlink" Target="http://lacasasullezampedigallina.blogspot.com/2010/07/post-it.html"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hyperlink" Target="https://creativecommons.org/licenses/by-nd/3.0/" TargetMode="External"/><Relationship Id="rId4" Type="http://schemas.openxmlformats.org/officeDocument/2006/relationships/hyperlink" Target="https://ospiratasdaliteratura.blogspot.com/2012/02/interacao-cade.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verbotonale-phonetique.com/decouvertes-toile-pendant-fet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teach/teacher-support/confessions-of-a-teacher-the-newbie/zqd4yd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uk/teach/teacher-support/confessions-of-a-teacher-workload/zvgcvk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missbsresources.com/teaching-and-learning/making-marking-manageable" TargetMode="Externa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creativecommons.org/licenses/by-sa/3.0/" TargetMode="External"/><Relationship Id="rId4" Type="http://schemas.openxmlformats.org/officeDocument/2006/relationships/hyperlink" Target="https://en.wikipedia.org/wiki/Mind_(charity)"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6.jpeg"/><Relationship Id="rId7" Type="http://schemas.openxmlformats.org/officeDocument/2006/relationships/hyperlink" Target="http://www.finsmes.com/2019/07/calm-raises-additional-27m-in-series-b-funding.html"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hyperlink" Target="https://creativecommons.org/licenses/by-nc-nd/3.0/" TargetMode="External"/><Relationship Id="rId4" Type="http://schemas.openxmlformats.org/officeDocument/2006/relationships/hyperlink" Target="https://www.casimedicos.com/apps/product/headspace-meditacion-y-sueno/" TargetMode="External"/><Relationship Id="rId9" Type="http://schemas.openxmlformats.org/officeDocument/2006/relationships/hyperlink" Target="https://mieact.org.au/portal/where-to-go-next/"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hyperlink" Target="https://creativecommons.org/licenses/by-sa/3.0/" TargetMode="External"/><Relationship Id="rId4" Type="http://schemas.openxmlformats.org/officeDocument/2006/relationships/hyperlink" Target="http://en.wikipedia.org/wiki/File:The_7_Habits_of_Highly_Effective_People.jpg"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uVneCkdaN_4" TargetMode="External"/><Relationship Id="rId2" Type="http://schemas.openxmlformats.org/officeDocument/2006/relationships/hyperlink" Target="https://www.youtube.com/watch?v=9C9LgDjIwJ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849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665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4EB8C-5B9A-42D8-BA14-580AFBBA073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Well being – what is it?</a:t>
            </a:r>
          </a:p>
        </p:txBody>
      </p:sp>
      <p:pic>
        <p:nvPicPr>
          <p:cNvPr id="4" name="Content Placeholder 3">
            <a:extLst>
              <a:ext uri="{FF2B5EF4-FFF2-40B4-BE49-F238E27FC236}">
                <a16:creationId xmlns:a16="http://schemas.microsoft.com/office/drawing/2014/main" id="{4062A408-C95A-461D-89E0-3D9295065B1E}"/>
              </a:ext>
            </a:extLst>
          </p:cNvPr>
          <p:cNvPicPr>
            <a:picLocks noGrp="1" noChangeAspect="1"/>
          </p:cNvPicPr>
          <p:nvPr>
            <p:ph sz="half" idx="1"/>
          </p:nvPr>
        </p:nvPicPr>
        <p:blipFill>
          <a:blip r:embed="rId3"/>
          <a:stretch>
            <a:fillRect/>
          </a:stretch>
        </p:blipFill>
        <p:spPr>
          <a:xfrm>
            <a:off x="4038600" y="1486492"/>
            <a:ext cx="7188199" cy="3881626"/>
          </a:xfrm>
          <a:prstGeom prst="rect">
            <a:avLst/>
          </a:prstGeom>
        </p:spPr>
      </p:pic>
    </p:spTree>
    <p:extLst>
      <p:ext uri="{BB962C8B-B14F-4D97-AF65-F5344CB8AC3E}">
        <p14:creationId xmlns:p14="http://schemas.microsoft.com/office/powerpoint/2010/main" val="230676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0E708-D84D-455B-BF5F-A2E167484A56}"/>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4600" kern="1200">
                <a:solidFill>
                  <a:schemeClr val="tx1"/>
                </a:solidFill>
                <a:latin typeface="+mj-lt"/>
                <a:ea typeface="+mj-ea"/>
                <a:cs typeface="+mj-cs"/>
              </a:rPr>
              <a:t>A sharp increase in symptoms of poor mental health:</a:t>
            </a:r>
          </a:p>
          <a:p>
            <a:endParaRPr lang="en-US" sz="4600" kern="120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D0172F-0DCD-4402-B5AA-8469E26F9432}"/>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a:spcBef>
                <a:spcPts val="0"/>
              </a:spcBef>
            </a:pPr>
            <a:r>
              <a:rPr lang="en-US" sz="2200"/>
              <a:t>52% said they had suffered from insomnia in the last year (compared to 37% in the last 2 years) </a:t>
            </a:r>
          </a:p>
          <a:p>
            <a:pPr>
              <a:spcBef>
                <a:spcPts val="0"/>
              </a:spcBef>
            </a:pPr>
            <a:r>
              <a:rPr lang="en-US" sz="2200"/>
              <a:t>41% tearfulness (compared to 26% in the last 2 years) </a:t>
            </a:r>
          </a:p>
          <a:p>
            <a:pPr>
              <a:spcBef>
                <a:spcPts val="0"/>
              </a:spcBef>
            </a:pPr>
            <a:r>
              <a:rPr lang="en-US" sz="2200"/>
              <a:t>40% had difficulty concentrating (compared to 23% in the last 2 years). </a:t>
            </a:r>
          </a:p>
          <a:p>
            <a:pPr>
              <a:spcBef>
                <a:spcPts val="0"/>
              </a:spcBef>
            </a:pPr>
            <a:endParaRPr lang="en-US" sz="2200"/>
          </a:p>
          <a:p>
            <a:endParaRPr lang="en-US" sz="2200"/>
          </a:p>
        </p:txBody>
      </p:sp>
      <p:sp>
        <p:nvSpPr>
          <p:cNvPr id="4" name="TextBox 3">
            <a:extLst>
              <a:ext uri="{FF2B5EF4-FFF2-40B4-BE49-F238E27FC236}">
                <a16:creationId xmlns:a16="http://schemas.microsoft.com/office/drawing/2014/main" id="{E8CEB528-8084-47E5-BAAC-CBB5A5BEB0FC}"/>
              </a:ext>
            </a:extLst>
          </p:cNvPr>
          <p:cNvSpPr txBox="1"/>
          <p:nvPr/>
        </p:nvSpPr>
        <p:spPr>
          <a:xfrm>
            <a:off x="8130073" y="483325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Teacher Wellbeing Index (2020)</a:t>
            </a:r>
          </a:p>
        </p:txBody>
      </p:sp>
    </p:spTree>
    <p:extLst>
      <p:ext uri="{BB962C8B-B14F-4D97-AF65-F5344CB8AC3E}">
        <p14:creationId xmlns:p14="http://schemas.microsoft.com/office/powerpoint/2010/main" val="147399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5163C-451D-4F16-9C51-0A494BC5B43F}"/>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2200" kern="1200">
                <a:solidFill>
                  <a:schemeClr val="tx1"/>
                </a:solidFill>
                <a:latin typeface="+mj-lt"/>
                <a:ea typeface="+mj-ea"/>
                <a:cs typeface="+mj-cs"/>
              </a:rPr>
              <a:t>The profession has experienced increasing stress levels:</a:t>
            </a:r>
          </a:p>
          <a:p>
            <a:endParaRPr lang="en-US" sz="2200" kern="120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DE4C97-B1F7-4DFD-AC55-64ECEC3E259F}"/>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a:spcBef>
                <a:spcPts val="0"/>
              </a:spcBef>
            </a:pPr>
            <a:r>
              <a:rPr lang="en-US" sz="2200"/>
              <a:t>62% of teachers and 77% senior leaders reported being stressed or very stressed in July, when most education institutions were closed to all but the most vulnerable</a:t>
            </a:r>
          </a:p>
          <a:p>
            <a:pPr>
              <a:spcBef>
                <a:spcPts val="0"/>
              </a:spcBef>
            </a:pPr>
            <a:r>
              <a:rPr lang="en-US" sz="2200"/>
              <a:t>84% of teachers and 89% of senior leaders reported being stressed or very stressed in October when schools returned.</a:t>
            </a:r>
          </a:p>
          <a:p>
            <a:pPr>
              <a:spcBef>
                <a:spcPts val="0"/>
              </a:spcBef>
            </a:pPr>
            <a:endParaRPr lang="en-US" sz="2200"/>
          </a:p>
          <a:p>
            <a:endParaRPr lang="en-US" sz="2200"/>
          </a:p>
        </p:txBody>
      </p:sp>
    </p:spTree>
    <p:extLst>
      <p:ext uri="{BB962C8B-B14F-4D97-AF65-F5344CB8AC3E}">
        <p14:creationId xmlns:p14="http://schemas.microsoft.com/office/powerpoint/2010/main" val="2419023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A7EF2-2A70-4288-A406-A3D938C34472}"/>
              </a:ext>
            </a:extLst>
          </p:cNvPr>
          <p:cNvSpPr>
            <a:spLocks noGrp="1"/>
          </p:cNvSpPr>
          <p:nvPr>
            <p:ph type="title"/>
          </p:nvPr>
        </p:nvSpPr>
        <p:spPr/>
        <p:txBody>
          <a:bodyPr/>
          <a:lstStyle/>
          <a:p>
            <a:r>
              <a:rPr lang="en-US">
                <a:ea typeface="+mj-lt"/>
                <a:cs typeface="+mj-lt"/>
              </a:rPr>
              <a:t>Staff retention continues to be a growing concern:</a:t>
            </a:r>
            <a:endParaRPr lang="en-GB">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C48A3A90-A54E-4295-8910-BAEAF37F5989}"/>
              </a:ext>
            </a:extLst>
          </p:cNvPr>
          <p:cNvSpPr>
            <a:spLocks noGrp="1"/>
          </p:cNvSpPr>
          <p:nvPr>
            <p:ph sz="half" idx="1"/>
          </p:nvPr>
        </p:nvSpPr>
        <p:spPr>
          <a:xfrm>
            <a:off x="504825" y="1412876"/>
            <a:ext cx="10515600" cy="3781091"/>
          </a:xfrm>
        </p:spPr>
        <p:txBody>
          <a:bodyPr vert="horz" lIns="91440" tIns="45720" rIns="91440" bIns="45720" rtlCol="0" anchor="t">
            <a:normAutofit fontScale="85000" lnSpcReduction="10000"/>
          </a:bodyPr>
          <a:lstStyle/>
          <a:p>
            <a:pPr>
              <a:lnSpc>
                <a:spcPct val="100000"/>
              </a:lnSpc>
              <a:spcBef>
                <a:spcPts val="0"/>
              </a:spcBef>
            </a:pPr>
            <a:r>
              <a:rPr lang="en-US">
                <a:ea typeface="+mn-lt"/>
                <a:cs typeface="+mn-lt"/>
              </a:rPr>
              <a:t>51% of teachers and 59% of senior leaders said they have considered leaving the profession this year due to pressures on their health and wellbeing.</a:t>
            </a:r>
            <a:endParaRPr lang="en-US"/>
          </a:p>
          <a:p>
            <a:pPr>
              <a:lnSpc>
                <a:spcPct val="100000"/>
              </a:lnSpc>
              <a:spcBef>
                <a:spcPts val="0"/>
              </a:spcBef>
            </a:pPr>
            <a:r>
              <a:rPr lang="en-US">
                <a:ea typeface="+mn-lt"/>
                <a:cs typeface="+mn-lt"/>
              </a:rPr>
              <a:t>68% of education professionals said the reason was the volume of workload (rising to 76% for senior leaders)</a:t>
            </a:r>
          </a:p>
          <a:p>
            <a:pPr>
              <a:lnSpc>
                <a:spcPct val="100000"/>
              </a:lnSpc>
              <a:spcBef>
                <a:spcPts val="0"/>
              </a:spcBef>
            </a:pPr>
            <a:endParaRPr lang="en-US">
              <a:ea typeface="+mn-lt"/>
              <a:cs typeface="+mn-lt"/>
            </a:endParaRPr>
          </a:p>
          <a:p>
            <a:pPr marL="0" indent="0">
              <a:lnSpc>
                <a:spcPct val="100000"/>
              </a:lnSpc>
              <a:spcBef>
                <a:spcPts val="0"/>
              </a:spcBef>
              <a:buNone/>
            </a:pPr>
            <a:r>
              <a:rPr lang="en-US">
                <a:ea typeface="+mn-lt"/>
                <a:cs typeface="+mn-lt"/>
              </a:rPr>
              <a:t>There are some positive developments:</a:t>
            </a:r>
            <a:endParaRPr lang="en-US">
              <a:cs typeface="Calibri" panose="020F0502020204030204"/>
            </a:endParaRPr>
          </a:p>
          <a:p>
            <a:pPr>
              <a:lnSpc>
                <a:spcPct val="100000"/>
              </a:lnSpc>
              <a:spcBef>
                <a:spcPts val="0"/>
              </a:spcBef>
            </a:pPr>
            <a:r>
              <a:rPr lang="en-US">
                <a:ea typeface="+mn-lt"/>
                <a:cs typeface="+mn-lt"/>
              </a:rPr>
              <a:t>There is more mental health guidance available for teachers and school staff.  </a:t>
            </a:r>
          </a:p>
          <a:p>
            <a:pPr>
              <a:lnSpc>
                <a:spcPct val="100000"/>
              </a:lnSpc>
              <a:spcBef>
                <a:spcPts val="0"/>
              </a:spcBef>
            </a:pPr>
            <a:r>
              <a:rPr lang="en-US">
                <a:ea typeface="+mn-lt"/>
                <a:cs typeface="+mn-lt"/>
              </a:rPr>
              <a:t>Those who have experienced mental health issues at work, have a stronger perception of being supported. There is also a sense that people are encouraged to speak up when they are struggling. </a:t>
            </a:r>
          </a:p>
          <a:p>
            <a:pPr>
              <a:lnSpc>
                <a:spcPct val="100000"/>
              </a:lnSpc>
              <a:spcBef>
                <a:spcPts val="0"/>
              </a:spcBef>
            </a:pPr>
            <a:endParaRPr lang="en-US">
              <a:ea typeface="+mn-lt"/>
              <a:cs typeface="+mn-lt"/>
            </a:endParaRPr>
          </a:p>
          <a:p>
            <a:pPr>
              <a:lnSpc>
                <a:spcPct val="100000"/>
              </a:lnSpc>
              <a:spcBef>
                <a:spcPts val="0"/>
              </a:spcBef>
            </a:pPr>
            <a:endParaRPr lang="en-US">
              <a:cs typeface="Calibri"/>
            </a:endParaRPr>
          </a:p>
          <a:p>
            <a:pPr>
              <a:lnSpc>
                <a:spcPct val="100000"/>
              </a:lnSpc>
              <a:spcBef>
                <a:spcPts val="0"/>
              </a:spcBef>
            </a:pPr>
            <a:endParaRPr lang="en-US">
              <a:cs typeface="Calibri"/>
            </a:endParaRPr>
          </a:p>
          <a:p>
            <a:endParaRPr lang="en-GB">
              <a:cs typeface="Calibri"/>
            </a:endParaRPr>
          </a:p>
        </p:txBody>
      </p:sp>
      <p:sp>
        <p:nvSpPr>
          <p:cNvPr id="4" name="TextBox 3">
            <a:extLst>
              <a:ext uri="{FF2B5EF4-FFF2-40B4-BE49-F238E27FC236}">
                <a16:creationId xmlns:a16="http://schemas.microsoft.com/office/drawing/2014/main" id="{D6C02C0A-4FB9-4136-A7B6-A12FE04DE8CA}"/>
              </a:ext>
            </a:extLst>
          </p:cNvPr>
          <p:cNvSpPr txBox="1"/>
          <p:nvPr/>
        </p:nvSpPr>
        <p:spPr>
          <a:xfrm>
            <a:off x="8042275" y="3533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2250964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A98FF-D51A-4615-97ED-1E38CF9FEBDE}"/>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4800" kern="1200">
                <a:solidFill>
                  <a:schemeClr val="tx1"/>
                </a:solidFill>
                <a:latin typeface="+mj-lt"/>
                <a:ea typeface="+mj-ea"/>
                <a:cs typeface="+mj-cs"/>
              </a:rPr>
              <a:t>Why is it important?</a:t>
            </a: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7AACA3-8F55-435A-A15E-4D09FECD7547}"/>
              </a:ext>
            </a:extLst>
          </p:cNvPr>
          <p:cNvSpPr>
            <a:spLocks noGrp="1"/>
          </p:cNvSpPr>
          <p:nvPr>
            <p:ph sz="half" idx="1"/>
          </p:nvPr>
        </p:nvSpPr>
        <p:spPr>
          <a:xfrm>
            <a:off x="4654295" y="502920"/>
            <a:ext cx="6894576" cy="1463040"/>
          </a:xfrm>
        </p:spPr>
        <p:txBody>
          <a:bodyPr vert="horz" lIns="91440" tIns="45720" rIns="91440" bIns="45720" rtlCol="0" anchor="ctr">
            <a:normAutofit/>
          </a:bodyPr>
          <a:lstStyle/>
          <a:p>
            <a:pPr marL="0"/>
            <a:endParaRPr lang="en-US" sz="2200"/>
          </a:p>
          <a:p>
            <a:r>
              <a:rPr lang="en-US" sz="2200"/>
              <a:t>Better wellbeing leads to better education support</a:t>
            </a:r>
          </a:p>
        </p:txBody>
      </p:sp>
      <p:pic>
        <p:nvPicPr>
          <p:cNvPr id="4" name="Picture 4" descr="Graphical user interface&#10;&#10;Description automatically generated">
            <a:extLst>
              <a:ext uri="{FF2B5EF4-FFF2-40B4-BE49-F238E27FC236}">
                <a16:creationId xmlns:a16="http://schemas.microsoft.com/office/drawing/2014/main" id="{B48177AB-C258-4C2C-A046-A5788558D827}"/>
              </a:ext>
            </a:extLst>
          </p:cNvPr>
          <p:cNvPicPr>
            <a:picLocks noChangeAspect="1"/>
          </p:cNvPicPr>
          <p:nvPr/>
        </p:nvPicPr>
        <p:blipFill>
          <a:blip r:embed="rId3"/>
          <a:stretch>
            <a:fillRect/>
          </a:stretch>
        </p:blipFill>
        <p:spPr>
          <a:xfrm>
            <a:off x="630936" y="2441857"/>
            <a:ext cx="10917936" cy="3657510"/>
          </a:xfrm>
          <a:prstGeom prst="rect">
            <a:avLst/>
          </a:prstGeom>
        </p:spPr>
      </p:pic>
    </p:spTree>
    <p:extLst>
      <p:ext uri="{BB962C8B-B14F-4D97-AF65-F5344CB8AC3E}">
        <p14:creationId xmlns:p14="http://schemas.microsoft.com/office/powerpoint/2010/main" val="94997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4097FE-5B4C-442C-90B8-A0C0FECDF725}"/>
              </a:ext>
            </a:extLst>
          </p:cNvPr>
          <p:cNvSpPr>
            <a:spLocks noGrp="1"/>
          </p:cNvSpPr>
          <p:nvPr>
            <p:ph type="title"/>
          </p:nvPr>
        </p:nvSpPr>
        <p:spPr/>
        <p:txBody>
          <a:bodyPr/>
          <a:lstStyle/>
          <a:p>
            <a:r>
              <a:rPr lang="en-GB"/>
              <a:t>Why do you teach/want to teach?</a:t>
            </a:r>
          </a:p>
        </p:txBody>
      </p:sp>
      <p:sp>
        <p:nvSpPr>
          <p:cNvPr id="5" name="Content Placeholder 4">
            <a:extLst>
              <a:ext uri="{FF2B5EF4-FFF2-40B4-BE49-F238E27FC236}">
                <a16:creationId xmlns:a16="http://schemas.microsoft.com/office/drawing/2014/main" id="{FDA222B3-4DB9-4776-9332-D5034EAE0131}"/>
              </a:ext>
            </a:extLst>
          </p:cNvPr>
          <p:cNvSpPr>
            <a:spLocks noGrp="1"/>
          </p:cNvSpPr>
          <p:nvPr>
            <p:ph sz="half" idx="1"/>
          </p:nvPr>
        </p:nvSpPr>
        <p:spPr/>
        <p:txBody>
          <a:bodyPr/>
          <a:lstStyle/>
          <a:p>
            <a:r>
              <a:rPr lang="en-GB"/>
              <a:t>Jot down your response on a Post-It. Try to keep it to one sentence.</a:t>
            </a:r>
          </a:p>
        </p:txBody>
      </p:sp>
      <p:pic>
        <p:nvPicPr>
          <p:cNvPr id="7" name="Picture 6" descr="A yellow piece of paper with a red ladybug on it&#10;&#10;Description automatically generated with low confidence">
            <a:extLst>
              <a:ext uri="{FF2B5EF4-FFF2-40B4-BE49-F238E27FC236}">
                <a16:creationId xmlns:a16="http://schemas.microsoft.com/office/drawing/2014/main" id="{E6BB6D99-6DB0-45FF-B705-51CE60B553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65471" y="2234867"/>
            <a:ext cx="3810000" cy="3371850"/>
          </a:xfrm>
          <a:prstGeom prst="rect">
            <a:avLst/>
          </a:prstGeom>
        </p:spPr>
      </p:pic>
      <p:sp>
        <p:nvSpPr>
          <p:cNvPr id="8" name="TextBox 7">
            <a:extLst>
              <a:ext uri="{FF2B5EF4-FFF2-40B4-BE49-F238E27FC236}">
                <a16:creationId xmlns:a16="http://schemas.microsoft.com/office/drawing/2014/main" id="{0C3581A8-B656-4CEE-826D-BB603E5CFFB4}"/>
              </a:ext>
            </a:extLst>
          </p:cNvPr>
          <p:cNvSpPr txBox="1"/>
          <p:nvPr/>
        </p:nvSpPr>
        <p:spPr>
          <a:xfrm>
            <a:off x="8165471" y="5606717"/>
            <a:ext cx="3810000" cy="230832"/>
          </a:xfrm>
          <a:prstGeom prst="rect">
            <a:avLst/>
          </a:prstGeom>
          <a:noFill/>
        </p:spPr>
        <p:txBody>
          <a:bodyPr wrap="square" rtlCol="0">
            <a:spAutoFit/>
          </a:bodyPr>
          <a:lstStyle/>
          <a:p>
            <a:r>
              <a:rPr lang="en-GB" sz="900">
                <a:hlinkClick r:id="rId4" tooltip="http://lacasasullezampedigallina.blogspot.com/2010/07/post-it.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152331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6485B-1DBA-4A44-8EBC-D1A16D9C7738}"/>
              </a:ext>
            </a:extLst>
          </p:cNvPr>
          <p:cNvSpPr>
            <a:spLocks noGrp="1"/>
          </p:cNvSpPr>
          <p:nvPr>
            <p:ph type="title"/>
          </p:nvPr>
        </p:nvSpPr>
        <p:spPr>
          <a:xfrm>
            <a:off x="838200" y="365126"/>
            <a:ext cx="10515600" cy="1325563"/>
          </a:xfrm>
        </p:spPr>
        <p:txBody>
          <a:bodyPr anchor="ctr">
            <a:normAutofit/>
          </a:bodyPr>
          <a:lstStyle/>
          <a:p>
            <a:r>
              <a:rPr lang="en-GB"/>
              <a:t>Reconnect to your purpose:</a:t>
            </a:r>
          </a:p>
        </p:txBody>
      </p:sp>
      <p:graphicFrame>
        <p:nvGraphicFramePr>
          <p:cNvPr id="6" name="Content Placeholder 2">
            <a:extLst>
              <a:ext uri="{FF2B5EF4-FFF2-40B4-BE49-F238E27FC236}">
                <a16:creationId xmlns:a16="http://schemas.microsoft.com/office/drawing/2014/main" id="{6880F41C-6D11-46AF-B55B-4ED7A1967FC1}"/>
              </a:ext>
            </a:extLst>
          </p:cNvPr>
          <p:cNvGraphicFramePr>
            <a:graphicFrameLocks noGrp="1"/>
          </p:cNvGraphicFramePr>
          <p:nvPr>
            <p:ph idx="1"/>
            <p:extLst>
              <p:ext uri="{D42A27DB-BD31-4B8C-83A1-F6EECF244321}">
                <p14:modId xmlns:p14="http://schemas.microsoft.com/office/powerpoint/2010/main" val="1573928056"/>
              </p:ext>
            </p:extLst>
          </p:nvPr>
        </p:nvGraphicFramePr>
        <p:xfrm>
          <a:off x="838200" y="1825625"/>
          <a:ext cx="10515600" cy="3930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9136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B428E-D4AC-4A02-A9CC-ECF84D530262}"/>
              </a:ext>
            </a:extLst>
          </p:cNvPr>
          <p:cNvSpPr>
            <a:spLocks noGrp="1"/>
          </p:cNvSpPr>
          <p:nvPr>
            <p:ph type="title"/>
          </p:nvPr>
        </p:nvSpPr>
        <p:spPr/>
        <p:txBody>
          <a:bodyPr/>
          <a:lstStyle/>
          <a:p>
            <a:r>
              <a:rPr lang="en-GB"/>
              <a:t>Ikigai</a:t>
            </a:r>
          </a:p>
        </p:txBody>
      </p:sp>
      <p:sp>
        <p:nvSpPr>
          <p:cNvPr id="3" name="Content Placeholder 2">
            <a:extLst>
              <a:ext uri="{FF2B5EF4-FFF2-40B4-BE49-F238E27FC236}">
                <a16:creationId xmlns:a16="http://schemas.microsoft.com/office/drawing/2014/main" id="{E32759D4-BC43-4F56-A912-FE0AF8D287C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75A33A0-F955-4651-A431-EF80CE6C6D65}"/>
              </a:ext>
            </a:extLst>
          </p:cNvPr>
          <p:cNvPicPr>
            <a:picLocks noChangeAspect="1"/>
          </p:cNvPicPr>
          <p:nvPr/>
        </p:nvPicPr>
        <p:blipFill>
          <a:blip r:embed="rId3"/>
          <a:stretch>
            <a:fillRect/>
          </a:stretch>
        </p:blipFill>
        <p:spPr>
          <a:xfrm>
            <a:off x="2690440" y="1102361"/>
            <a:ext cx="6811119" cy="4653280"/>
          </a:xfrm>
          <a:prstGeom prst="rect">
            <a:avLst/>
          </a:prstGeom>
        </p:spPr>
      </p:pic>
    </p:spTree>
    <p:extLst>
      <p:ext uri="{BB962C8B-B14F-4D97-AF65-F5344CB8AC3E}">
        <p14:creationId xmlns:p14="http://schemas.microsoft.com/office/powerpoint/2010/main" val="1193351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1023-F7C0-47F7-94C0-5562AED62666}"/>
              </a:ext>
            </a:extLst>
          </p:cNvPr>
          <p:cNvSpPr>
            <a:spLocks noGrp="1"/>
          </p:cNvSpPr>
          <p:nvPr>
            <p:ph type="title"/>
          </p:nvPr>
        </p:nvSpPr>
        <p:spPr>
          <a:xfrm>
            <a:off x="838200" y="365126"/>
            <a:ext cx="5156200" cy="1325563"/>
          </a:xfrm>
        </p:spPr>
        <p:txBody>
          <a:bodyPr anchor="t">
            <a:normAutofit/>
          </a:bodyPr>
          <a:lstStyle/>
          <a:p>
            <a:r>
              <a:rPr lang="en-GB"/>
              <a:t>Shaped by experience:</a:t>
            </a:r>
          </a:p>
        </p:txBody>
      </p:sp>
      <p:sp>
        <p:nvSpPr>
          <p:cNvPr id="3" name="Content Placeholder 2">
            <a:extLst>
              <a:ext uri="{FF2B5EF4-FFF2-40B4-BE49-F238E27FC236}">
                <a16:creationId xmlns:a16="http://schemas.microsoft.com/office/drawing/2014/main" id="{EECCA3C1-2EB6-40CF-B7CE-E8FE8F2AC7F6}"/>
              </a:ext>
            </a:extLst>
          </p:cNvPr>
          <p:cNvSpPr>
            <a:spLocks noGrp="1"/>
          </p:cNvSpPr>
          <p:nvPr>
            <p:ph sz="half" idx="1"/>
          </p:nvPr>
        </p:nvSpPr>
        <p:spPr>
          <a:xfrm>
            <a:off x="838200" y="1825626"/>
            <a:ext cx="5156200" cy="3848735"/>
          </a:xfrm>
        </p:spPr>
        <p:txBody>
          <a:bodyPr>
            <a:normAutofit/>
          </a:bodyPr>
          <a:lstStyle/>
          <a:p>
            <a:r>
              <a:rPr lang="en-GB"/>
              <a:t>Who really inspired you at school?</a:t>
            </a:r>
          </a:p>
          <a:p>
            <a:r>
              <a:rPr lang="en-GB"/>
              <a:t>Try to be specific about how they inspired you – did they push you further than you thought you could go? Did they help you at a time of need? Did they spark a passion for a particular subject?</a:t>
            </a:r>
          </a:p>
        </p:txBody>
      </p:sp>
      <p:pic>
        <p:nvPicPr>
          <p:cNvPr id="4" name="Picture 4" descr="A picture containing text, vector graphics&#10;&#10;Description automatically generated">
            <a:extLst>
              <a:ext uri="{FF2B5EF4-FFF2-40B4-BE49-F238E27FC236}">
                <a16:creationId xmlns:a16="http://schemas.microsoft.com/office/drawing/2014/main" id="{5783FAE5-D94B-461F-A041-02DC6E0BEF7E}"/>
              </a:ext>
            </a:extLst>
          </p:cNvPr>
          <p:cNvPicPr>
            <a:picLocks noChangeAspect="1"/>
          </p:cNvPicPr>
          <p:nvPr/>
        </p:nvPicPr>
        <p:blipFill>
          <a:blip r:embed="rId3"/>
          <a:stretch>
            <a:fillRect/>
          </a:stretch>
        </p:blipFill>
        <p:spPr>
          <a:xfrm>
            <a:off x="6197600" y="1919542"/>
            <a:ext cx="5156200" cy="3660902"/>
          </a:xfrm>
          <a:prstGeom prst="rect">
            <a:avLst/>
          </a:prstGeom>
          <a:noFill/>
        </p:spPr>
      </p:pic>
    </p:spTree>
    <p:extLst>
      <p:ext uri="{BB962C8B-B14F-4D97-AF65-F5344CB8AC3E}">
        <p14:creationId xmlns:p14="http://schemas.microsoft.com/office/powerpoint/2010/main" val="3979648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A8635-5120-4B38-B6BB-C29AB7941D43}"/>
              </a:ext>
            </a:extLst>
          </p:cNvPr>
          <p:cNvSpPr>
            <a:spLocks noGrp="1"/>
          </p:cNvSpPr>
          <p:nvPr>
            <p:ph type="title"/>
          </p:nvPr>
        </p:nvSpPr>
        <p:spPr>
          <a:xfrm>
            <a:off x="838200" y="365126"/>
            <a:ext cx="5156200" cy="1325563"/>
          </a:xfrm>
        </p:spPr>
        <p:txBody>
          <a:bodyPr anchor="t">
            <a:normAutofit/>
          </a:bodyPr>
          <a:lstStyle/>
          <a:p>
            <a:r>
              <a:rPr lang="en-GB" sz="3400"/>
              <a:t>Now think about a teacher who did not inspire you.</a:t>
            </a:r>
          </a:p>
        </p:txBody>
      </p:sp>
      <p:pic>
        <p:nvPicPr>
          <p:cNvPr id="4" name="Picture 4" descr="A picture containing person, indoor&#10;&#10;Description automatically generated">
            <a:extLst>
              <a:ext uri="{FF2B5EF4-FFF2-40B4-BE49-F238E27FC236}">
                <a16:creationId xmlns:a16="http://schemas.microsoft.com/office/drawing/2014/main" id="{6C5BFD1D-6543-43FD-BE57-C6AC13A9613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574" r="2" b="2"/>
          <a:stretch/>
        </p:blipFill>
        <p:spPr>
          <a:xfrm>
            <a:off x="838200" y="1825626"/>
            <a:ext cx="5156200" cy="3848735"/>
          </a:xfrm>
          <a:prstGeom prst="rect">
            <a:avLst/>
          </a:prstGeom>
          <a:noFill/>
        </p:spPr>
      </p:pic>
      <p:sp>
        <p:nvSpPr>
          <p:cNvPr id="3" name="Content Placeholder 2">
            <a:extLst>
              <a:ext uri="{FF2B5EF4-FFF2-40B4-BE49-F238E27FC236}">
                <a16:creationId xmlns:a16="http://schemas.microsoft.com/office/drawing/2014/main" id="{BB89EFDE-787C-4EB9-AD74-298E9DBF8F3F}"/>
              </a:ext>
            </a:extLst>
          </p:cNvPr>
          <p:cNvSpPr>
            <a:spLocks noGrp="1"/>
          </p:cNvSpPr>
          <p:nvPr>
            <p:ph sz="half" idx="2"/>
          </p:nvPr>
        </p:nvSpPr>
        <p:spPr>
          <a:xfrm>
            <a:off x="6197600" y="1825626"/>
            <a:ext cx="5156200" cy="3848735"/>
          </a:xfrm>
        </p:spPr>
        <p:txBody>
          <a:bodyPr>
            <a:normAutofit/>
          </a:bodyPr>
          <a:lstStyle/>
          <a:p>
            <a:r>
              <a:rPr lang="en-GB"/>
              <a:t>Did they underestimate you, belittle or misunderstand you?</a:t>
            </a:r>
          </a:p>
          <a:p>
            <a:r>
              <a:rPr lang="en-GB"/>
              <a:t>Were they overly harsh or overly intrusive?</a:t>
            </a:r>
          </a:p>
        </p:txBody>
      </p:sp>
      <p:sp>
        <p:nvSpPr>
          <p:cNvPr id="5" name="TextBox 4">
            <a:extLst>
              <a:ext uri="{FF2B5EF4-FFF2-40B4-BE49-F238E27FC236}">
                <a16:creationId xmlns:a16="http://schemas.microsoft.com/office/drawing/2014/main" id="{342AB924-61FC-4F2C-B1D6-3DFAAFC0AF8F}"/>
              </a:ext>
            </a:extLst>
          </p:cNvPr>
          <p:cNvSpPr txBox="1"/>
          <p:nvPr/>
        </p:nvSpPr>
        <p:spPr>
          <a:xfrm>
            <a:off x="3653696" y="5474306"/>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195577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01DC3-4829-4C82-9331-07733C270560}"/>
              </a:ext>
            </a:extLst>
          </p:cNvPr>
          <p:cNvSpPr>
            <a:spLocks noGrp="1"/>
          </p:cNvSpPr>
          <p:nvPr>
            <p:ph type="title"/>
          </p:nvPr>
        </p:nvSpPr>
        <p:spPr>
          <a:xfrm>
            <a:off x="838200" y="365126"/>
            <a:ext cx="5156200" cy="1325563"/>
          </a:xfrm>
        </p:spPr>
        <p:txBody>
          <a:bodyPr anchor="t">
            <a:normAutofit/>
          </a:bodyPr>
          <a:lstStyle/>
          <a:p>
            <a:r>
              <a:rPr lang="en-GB"/>
              <a:t>Everyday heroes</a:t>
            </a:r>
          </a:p>
        </p:txBody>
      </p:sp>
      <p:pic>
        <p:nvPicPr>
          <p:cNvPr id="4" name="Picture 4" descr="Icon&#10;&#10;Description automatically generated">
            <a:extLst>
              <a:ext uri="{FF2B5EF4-FFF2-40B4-BE49-F238E27FC236}">
                <a16:creationId xmlns:a16="http://schemas.microsoft.com/office/drawing/2014/main" id="{D49C1A40-4A5D-4599-B2A0-24E7BC6F560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75" y="1694245"/>
            <a:ext cx="5156200" cy="3428872"/>
          </a:xfrm>
          <a:prstGeom prst="rect">
            <a:avLst/>
          </a:prstGeom>
          <a:noFill/>
        </p:spPr>
      </p:pic>
      <p:sp>
        <p:nvSpPr>
          <p:cNvPr id="3" name="Content Placeholder 2">
            <a:extLst>
              <a:ext uri="{FF2B5EF4-FFF2-40B4-BE49-F238E27FC236}">
                <a16:creationId xmlns:a16="http://schemas.microsoft.com/office/drawing/2014/main" id="{FD18FABE-5148-485A-86CC-ED3E089E46BD}"/>
              </a:ext>
            </a:extLst>
          </p:cNvPr>
          <p:cNvSpPr>
            <a:spLocks noGrp="1"/>
          </p:cNvSpPr>
          <p:nvPr>
            <p:ph sz="half" idx="2"/>
          </p:nvPr>
        </p:nvSpPr>
        <p:spPr>
          <a:xfrm>
            <a:off x="6197600" y="1825626"/>
            <a:ext cx="5156200" cy="3848735"/>
          </a:xfrm>
        </p:spPr>
        <p:txBody>
          <a:bodyPr>
            <a:normAutofit/>
          </a:bodyPr>
          <a:lstStyle/>
          <a:p>
            <a:r>
              <a:rPr lang="en-GB"/>
              <a:t>Make a note of three successes or three of your proudest moments from your teaching career so far – three differences you’ve made to others</a:t>
            </a:r>
          </a:p>
        </p:txBody>
      </p:sp>
    </p:spTree>
    <p:extLst>
      <p:ext uri="{BB962C8B-B14F-4D97-AF65-F5344CB8AC3E}">
        <p14:creationId xmlns:p14="http://schemas.microsoft.com/office/powerpoint/2010/main" val="138500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A775-78EB-4511-8AEA-B8D5280AC1C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27A78-A82E-41A1-99E1-60B099183CEF}"/>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89238A4B-52DD-4C5D-B3B0-0AD1F1D36AC7}"/>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2946789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AD533-F171-4DB8-9951-7B5A2E10A1B7}"/>
              </a:ext>
            </a:extLst>
          </p:cNvPr>
          <p:cNvSpPr>
            <a:spLocks noGrp="1"/>
          </p:cNvSpPr>
          <p:nvPr>
            <p:ph type="title"/>
          </p:nvPr>
        </p:nvSpPr>
        <p:spPr/>
        <p:txBody>
          <a:bodyPr/>
          <a:lstStyle/>
          <a:p>
            <a:endParaRPr lang="en-GB"/>
          </a:p>
        </p:txBody>
      </p:sp>
      <p:pic>
        <p:nvPicPr>
          <p:cNvPr id="6" name="Content Placeholder 5">
            <a:hlinkClick r:id="rId3"/>
            <a:extLst>
              <a:ext uri="{FF2B5EF4-FFF2-40B4-BE49-F238E27FC236}">
                <a16:creationId xmlns:a16="http://schemas.microsoft.com/office/drawing/2014/main" id="{0332FFF9-F9F2-467F-9B2A-67FD07F0672E}"/>
              </a:ext>
            </a:extLst>
          </p:cNvPr>
          <p:cNvPicPr>
            <a:picLocks noGrp="1" noChangeAspect="1"/>
          </p:cNvPicPr>
          <p:nvPr>
            <p:ph idx="1"/>
          </p:nvPr>
        </p:nvPicPr>
        <p:blipFill>
          <a:blip r:embed="rId4"/>
          <a:stretch>
            <a:fillRect/>
          </a:stretch>
        </p:blipFill>
        <p:spPr>
          <a:xfrm>
            <a:off x="1773715" y="698807"/>
            <a:ext cx="8266617" cy="4923356"/>
          </a:xfrm>
        </p:spPr>
      </p:pic>
    </p:spTree>
    <p:extLst>
      <p:ext uri="{BB962C8B-B14F-4D97-AF65-F5344CB8AC3E}">
        <p14:creationId xmlns:p14="http://schemas.microsoft.com/office/powerpoint/2010/main" val="802074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C1736-AA0C-4B8F-AF64-0A30CED7384F}"/>
              </a:ext>
            </a:extLst>
          </p:cNvPr>
          <p:cNvSpPr>
            <a:spLocks noGrp="1"/>
          </p:cNvSpPr>
          <p:nvPr>
            <p:ph type="title"/>
          </p:nvPr>
        </p:nvSpPr>
        <p:spPr/>
        <p:txBody>
          <a:bodyPr/>
          <a:lstStyle/>
          <a:p>
            <a:r>
              <a:rPr lang="en-GB"/>
              <a:t>Nine 'til three? You must be joking. Teacher workload</a:t>
            </a:r>
          </a:p>
        </p:txBody>
      </p:sp>
      <p:pic>
        <p:nvPicPr>
          <p:cNvPr id="5" name="Content Placeholder 4" descr="A person sitting at a desk with papers on it&#10;&#10;Description automatically generated with low confidence">
            <a:hlinkClick r:id="rId3"/>
            <a:extLst>
              <a:ext uri="{FF2B5EF4-FFF2-40B4-BE49-F238E27FC236}">
                <a16:creationId xmlns:a16="http://schemas.microsoft.com/office/drawing/2014/main" id="{07785214-958C-48AC-955B-DDCF1CE8D0A0}"/>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3628808" y="1825625"/>
            <a:ext cx="4934383" cy="3930650"/>
          </a:xfrm>
        </p:spPr>
      </p:pic>
      <p:sp>
        <p:nvSpPr>
          <p:cNvPr id="6" name="TextBox 5">
            <a:extLst>
              <a:ext uri="{FF2B5EF4-FFF2-40B4-BE49-F238E27FC236}">
                <a16:creationId xmlns:a16="http://schemas.microsoft.com/office/drawing/2014/main" id="{89C4E297-9B6C-42BA-864A-620F7401A829}"/>
              </a:ext>
            </a:extLst>
          </p:cNvPr>
          <p:cNvSpPr txBox="1"/>
          <p:nvPr/>
        </p:nvSpPr>
        <p:spPr>
          <a:xfrm>
            <a:off x="3628808" y="5756275"/>
            <a:ext cx="4934383" cy="230832"/>
          </a:xfrm>
          <a:prstGeom prst="rect">
            <a:avLst/>
          </a:prstGeom>
          <a:noFill/>
        </p:spPr>
        <p:txBody>
          <a:bodyPr wrap="square" rtlCol="0">
            <a:spAutoFit/>
          </a:bodyPr>
          <a:lstStyle/>
          <a:p>
            <a:r>
              <a:rPr lang="en-GB" sz="900">
                <a:hlinkClick r:id="rId5" tooltip="https://www.missbsresources.com/teaching-and-learning/making-marking-manageable"/>
              </a:rPr>
              <a:t>This Photo</a:t>
            </a:r>
            <a:r>
              <a:rPr lang="en-GB" sz="900"/>
              <a:t> by Unknown Author is licensed under </a:t>
            </a:r>
            <a:r>
              <a:rPr lang="en-GB" sz="900">
                <a:hlinkClick r:id="rId6" tooltip="https://creativecommons.org/licenses/by-nc-nd/3.0/"/>
              </a:rPr>
              <a:t>CC BY-NC-ND</a:t>
            </a:r>
            <a:endParaRPr lang="en-GB" sz="900"/>
          </a:p>
        </p:txBody>
      </p:sp>
    </p:spTree>
    <p:extLst>
      <p:ext uri="{BB962C8B-B14F-4D97-AF65-F5344CB8AC3E}">
        <p14:creationId xmlns:p14="http://schemas.microsoft.com/office/powerpoint/2010/main" val="3278836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6E85-87A7-4A8F-BB05-AA144EDC4D6E}"/>
              </a:ext>
            </a:extLst>
          </p:cNvPr>
          <p:cNvSpPr>
            <a:spLocks noGrp="1"/>
          </p:cNvSpPr>
          <p:nvPr>
            <p:ph type="title"/>
          </p:nvPr>
        </p:nvSpPr>
        <p:spPr/>
        <p:txBody>
          <a:bodyPr>
            <a:normAutofit fontScale="90000"/>
          </a:bodyPr>
          <a:lstStyle/>
          <a:p>
            <a:r>
              <a:rPr lang="en-GB"/>
              <a:t>Self care quizzes</a:t>
            </a:r>
            <a:br>
              <a:rPr lang="en-GB"/>
            </a:br>
            <a:r>
              <a:rPr lang="en-GB"/>
              <a:t>https://schools.au.reachout.com/articles/teacher-self-care-quizzes</a:t>
            </a:r>
          </a:p>
        </p:txBody>
      </p:sp>
      <p:sp>
        <p:nvSpPr>
          <p:cNvPr id="3" name="Content Placeholder 2">
            <a:extLst>
              <a:ext uri="{FF2B5EF4-FFF2-40B4-BE49-F238E27FC236}">
                <a16:creationId xmlns:a16="http://schemas.microsoft.com/office/drawing/2014/main" id="{9D9D1A5E-7946-419F-A782-43F5B53CC1A8}"/>
              </a:ext>
            </a:extLst>
          </p:cNvPr>
          <p:cNvSpPr>
            <a:spLocks noGrp="1"/>
          </p:cNvSpPr>
          <p:nvPr>
            <p:ph idx="1"/>
          </p:nvPr>
        </p:nvSpPr>
        <p:spPr/>
        <p:txBody>
          <a:bodyPr>
            <a:normAutofit fontScale="92500" lnSpcReduction="20000"/>
          </a:bodyPr>
          <a:lstStyle/>
          <a:p>
            <a:r>
              <a:rPr lang="en-GB" b="1">
                <a:solidFill>
                  <a:srgbClr val="FF0000"/>
                </a:solidFill>
              </a:rPr>
              <a:t>Emotional self-care</a:t>
            </a:r>
            <a:r>
              <a:rPr lang="en-GB"/>
              <a:t>: being aware of your feelings and promoting positive emotions in yourself.</a:t>
            </a:r>
          </a:p>
          <a:p>
            <a:r>
              <a:rPr lang="en-GB" b="1">
                <a:solidFill>
                  <a:srgbClr val="FF0000"/>
                </a:solidFill>
              </a:rPr>
              <a:t>Physical self-care</a:t>
            </a:r>
            <a:r>
              <a:rPr lang="en-GB"/>
              <a:t>: doing things that are healthy and comforting for your body.</a:t>
            </a:r>
          </a:p>
          <a:p>
            <a:r>
              <a:rPr lang="en-GB" b="1">
                <a:solidFill>
                  <a:srgbClr val="FF0000"/>
                </a:solidFill>
              </a:rPr>
              <a:t>Psychological self-care</a:t>
            </a:r>
            <a:r>
              <a:rPr lang="en-GB"/>
              <a:t>: addressing things that could be contributing to issues such as anxiety or depression.</a:t>
            </a:r>
          </a:p>
          <a:p>
            <a:r>
              <a:rPr lang="en-GB" b="1">
                <a:solidFill>
                  <a:srgbClr val="FF0000"/>
                </a:solidFill>
              </a:rPr>
              <a:t>Relationship self-care</a:t>
            </a:r>
            <a:r>
              <a:rPr lang="en-GB"/>
              <a:t>: ensuring the relationships in your life are enriching, positive and supportive.</a:t>
            </a:r>
          </a:p>
          <a:p>
            <a:r>
              <a:rPr lang="en-GB" b="1">
                <a:solidFill>
                  <a:srgbClr val="FF0000"/>
                </a:solidFill>
              </a:rPr>
              <a:t>Spiritual self-care</a:t>
            </a:r>
            <a:r>
              <a:rPr lang="en-GB"/>
              <a:t>: recognising and drawing strength from things in life that are greater than yourself, such as your community or environment.</a:t>
            </a:r>
          </a:p>
          <a:p>
            <a:r>
              <a:rPr lang="en-GB" b="1">
                <a:solidFill>
                  <a:srgbClr val="FF0000"/>
                </a:solidFill>
              </a:rPr>
              <a:t>Workplace and professional self-care</a:t>
            </a:r>
            <a:r>
              <a:rPr lang="en-GB"/>
              <a:t>: finding a good work/life balance.</a:t>
            </a:r>
          </a:p>
          <a:p>
            <a:endParaRPr lang="en-GB"/>
          </a:p>
        </p:txBody>
      </p:sp>
    </p:spTree>
    <p:extLst>
      <p:ext uri="{BB962C8B-B14F-4D97-AF65-F5344CB8AC3E}">
        <p14:creationId xmlns:p14="http://schemas.microsoft.com/office/powerpoint/2010/main" val="236487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3319-1FBD-4945-8D52-20354E3D3FF2}"/>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4FEFC689-6B66-4C7E-A15C-BFA4FBFB76A4}"/>
              </a:ext>
            </a:extLst>
          </p:cNvPr>
          <p:cNvPicPr>
            <a:picLocks noGrp="1" noChangeAspect="1"/>
          </p:cNvPicPr>
          <p:nvPr>
            <p:ph idx="1"/>
          </p:nvPr>
        </p:nvPicPr>
        <p:blipFill>
          <a:blip r:embed="rId3"/>
          <a:stretch>
            <a:fillRect/>
          </a:stretch>
        </p:blipFill>
        <p:spPr>
          <a:xfrm>
            <a:off x="1330589" y="170584"/>
            <a:ext cx="8673489" cy="3930650"/>
          </a:xfrm>
        </p:spPr>
      </p:pic>
      <p:sp>
        <p:nvSpPr>
          <p:cNvPr id="5" name="TextBox 4">
            <a:extLst>
              <a:ext uri="{FF2B5EF4-FFF2-40B4-BE49-F238E27FC236}">
                <a16:creationId xmlns:a16="http://schemas.microsoft.com/office/drawing/2014/main" id="{8C5DA408-A37E-425E-935A-387A8C48DC70}"/>
              </a:ext>
            </a:extLst>
          </p:cNvPr>
          <p:cNvSpPr txBox="1"/>
          <p:nvPr/>
        </p:nvSpPr>
        <p:spPr>
          <a:xfrm>
            <a:off x="242251" y="4185553"/>
            <a:ext cx="9122955" cy="1754326"/>
          </a:xfrm>
          <a:prstGeom prst="rect">
            <a:avLst/>
          </a:prstGeom>
          <a:noFill/>
        </p:spPr>
        <p:txBody>
          <a:bodyPr wrap="square">
            <a:spAutoFit/>
          </a:bodyPr>
          <a:lstStyle/>
          <a:p>
            <a:r>
              <a:rPr lang="en-GB"/>
              <a:t>Contact Us:	   	 </a:t>
            </a:r>
          </a:p>
          <a:p>
            <a:r>
              <a:rPr lang="en-GB"/>
              <a:t>Carmarthen Campus	 		 	 </a:t>
            </a:r>
          </a:p>
          <a:p>
            <a:r>
              <a:rPr lang="en-GB"/>
              <a:t>01267 676 830	   	 	 </a:t>
            </a:r>
          </a:p>
          <a:p>
            <a:r>
              <a:rPr lang="en-GB"/>
              <a:t> 	 	 	 	 </a:t>
            </a:r>
          </a:p>
          <a:p>
            <a:r>
              <a:rPr lang="en-GB"/>
              <a:t> Swansea Campus	 	 Out of hours</a:t>
            </a:r>
          </a:p>
          <a:p>
            <a:r>
              <a:rPr lang="en-GB"/>
              <a:t>01792 481206	 	 Samaritans 116 123</a:t>
            </a:r>
          </a:p>
        </p:txBody>
      </p:sp>
      <p:sp>
        <p:nvSpPr>
          <p:cNvPr id="9" name="TextBox 8">
            <a:extLst>
              <a:ext uri="{FF2B5EF4-FFF2-40B4-BE49-F238E27FC236}">
                <a16:creationId xmlns:a16="http://schemas.microsoft.com/office/drawing/2014/main" id="{A691DB7F-2006-4FD6-BB4D-82CC8EBC827D}"/>
              </a:ext>
            </a:extLst>
          </p:cNvPr>
          <p:cNvSpPr txBox="1"/>
          <p:nvPr/>
        </p:nvSpPr>
        <p:spPr>
          <a:xfrm>
            <a:off x="6096000" y="5015620"/>
            <a:ext cx="5936055" cy="646331"/>
          </a:xfrm>
          <a:prstGeom prst="rect">
            <a:avLst/>
          </a:prstGeom>
          <a:noFill/>
          <a:ln w="19050">
            <a:solidFill>
              <a:srgbClr val="FF0000"/>
            </a:solidFill>
          </a:ln>
        </p:spPr>
        <p:txBody>
          <a:bodyPr wrap="square" rtlCol="0">
            <a:spAutoFit/>
          </a:bodyPr>
          <a:lstStyle/>
          <a:p>
            <a:r>
              <a:rPr lang="en-GB"/>
              <a:t>https://www.uwtsd.ac.uk/student-services/student-wellbeing/</a:t>
            </a:r>
          </a:p>
        </p:txBody>
      </p:sp>
    </p:spTree>
    <p:extLst>
      <p:ext uri="{BB962C8B-B14F-4D97-AF65-F5344CB8AC3E}">
        <p14:creationId xmlns:p14="http://schemas.microsoft.com/office/powerpoint/2010/main" val="2984425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81DD-CAFC-4CC7-9037-EB19DB17720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6E94443-BE74-4035-9DA8-9DCF44409065}"/>
              </a:ext>
            </a:extLst>
          </p:cNvPr>
          <p:cNvPicPr>
            <a:picLocks noGrp="1" noChangeAspect="1"/>
          </p:cNvPicPr>
          <p:nvPr>
            <p:ph idx="1"/>
          </p:nvPr>
        </p:nvPicPr>
        <p:blipFill>
          <a:blip r:embed="rId3"/>
          <a:stretch>
            <a:fillRect/>
          </a:stretch>
        </p:blipFill>
        <p:spPr>
          <a:xfrm>
            <a:off x="838200" y="271604"/>
            <a:ext cx="10958465" cy="5504507"/>
          </a:xfrm>
        </p:spPr>
      </p:pic>
      <p:sp>
        <p:nvSpPr>
          <p:cNvPr id="6" name="TextBox 5">
            <a:extLst>
              <a:ext uri="{FF2B5EF4-FFF2-40B4-BE49-F238E27FC236}">
                <a16:creationId xmlns:a16="http://schemas.microsoft.com/office/drawing/2014/main" id="{6EA71438-70FB-4484-BFF6-90D30A0D9551}"/>
              </a:ext>
            </a:extLst>
          </p:cNvPr>
          <p:cNvSpPr txBox="1"/>
          <p:nvPr/>
        </p:nvSpPr>
        <p:spPr>
          <a:xfrm>
            <a:off x="8057584" y="5468293"/>
            <a:ext cx="3929204" cy="369332"/>
          </a:xfrm>
          <a:prstGeom prst="rect">
            <a:avLst/>
          </a:prstGeom>
          <a:noFill/>
          <a:ln w="19050">
            <a:solidFill>
              <a:srgbClr val="FF0000"/>
            </a:solidFill>
          </a:ln>
        </p:spPr>
        <p:txBody>
          <a:bodyPr wrap="square" rtlCol="0">
            <a:spAutoFit/>
          </a:bodyPr>
          <a:lstStyle/>
          <a:p>
            <a:r>
              <a:rPr lang="en-GB"/>
              <a:t>https://www.uwtsd.ac.uk/togetherall/</a:t>
            </a:r>
          </a:p>
        </p:txBody>
      </p:sp>
    </p:spTree>
    <p:extLst>
      <p:ext uri="{BB962C8B-B14F-4D97-AF65-F5344CB8AC3E}">
        <p14:creationId xmlns:p14="http://schemas.microsoft.com/office/powerpoint/2010/main" val="3914253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DCC25-4F08-419C-9B9F-A7997037B17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BE4BEE9-F8E7-4DE3-B020-E0766510EE42}"/>
              </a:ext>
            </a:extLst>
          </p:cNvPr>
          <p:cNvPicPr>
            <a:picLocks noGrp="1" noChangeAspect="1"/>
          </p:cNvPicPr>
          <p:nvPr>
            <p:ph idx="1"/>
          </p:nvPr>
        </p:nvPicPr>
        <p:blipFill>
          <a:blip r:embed="rId3"/>
          <a:stretch>
            <a:fillRect/>
          </a:stretch>
        </p:blipFill>
        <p:spPr>
          <a:xfrm>
            <a:off x="1547091" y="230909"/>
            <a:ext cx="9097818" cy="4888057"/>
          </a:xfrm>
        </p:spPr>
      </p:pic>
      <p:sp>
        <p:nvSpPr>
          <p:cNvPr id="7" name="TextBox 6">
            <a:extLst>
              <a:ext uri="{FF2B5EF4-FFF2-40B4-BE49-F238E27FC236}">
                <a16:creationId xmlns:a16="http://schemas.microsoft.com/office/drawing/2014/main" id="{45742441-D4FC-46DC-B76A-D97D418EB1EB}"/>
              </a:ext>
            </a:extLst>
          </p:cNvPr>
          <p:cNvSpPr txBox="1"/>
          <p:nvPr/>
        </p:nvSpPr>
        <p:spPr>
          <a:xfrm>
            <a:off x="2053102" y="5453980"/>
            <a:ext cx="8085796" cy="369332"/>
          </a:xfrm>
          <a:prstGeom prst="rect">
            <a:avLst/>
          </a:prstGeom>
          <a:noFill/>
          <a:ln w="12700">
            <a:solidFill>
              <a:srgbClr val="FF0000"/>
            </a:solidFill>
          </a:ln>
        </p:spPr>
        <p:txBody>
          <a:bodyPr wrap="square" rtlCol="0">
            <a:spAutoFit/>
          </a:bodyPr>
          <a:lstStyle/>
          <a:p>
            <a:r>
              <a:rPr lang="en-GB"/>
              <a:t>https://www.uwtsd.ac.uk/student-services/mental-health-advisory-service/</a:t>
            </a:r>
          </a:p>
        </p:txBody>
      </p:sp>
    </p:spTree>
    <p:extLst>
      <p:ext uri="{BB962C8B-B14F-4D97-AF65-F5344CB8AC3E}">
        <p14:creationId xmlns:p14="http://schemas.microsoft.com/office/powerpoint/2010/main" val="2292268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02B42-E7CD-430E-A899-89EAD33EC4CF}"/>
              </a:ext>
            </a:extLst>
          </p:cNvPr>
          <p:cNvSpPr>
            <a:spLocks noGrp="1"/>
          </p:cNvSpPr>
          <p:nvPr>
            <p:ph type="title"/>
          </p:nvPr>
        </p:nvSpPr>
        <p:spPr/>
        <p:txBody>
          <a:bodyPr/>
          <a:lstStyle/>
          <a:p>
            <a:endParaRPr lang="en-GB"/>
          </a:p>
        </p:txBody>
      </p:sp>
      <p:pic>
        <p:nvPicPr>
          <p:cNvPr id="5" name="Content Placeholder 4" descr="Logo&#10;&#10;Description automatically generated">
            <a:extLst>
              <a:ext uri="{FF2B5EF4-FFF2-40B4-BE49-F238E27FC236}">
                <a16:creationId xmlns:a16="http://schemas.microsoft.com/office/drawing/2014/main" id="{26020100-4368-496D-8595-FC084F0767F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72253" y="853210"/>
            <a:ext cx="4874401" cy="1674957"/>
          </a:xfrm>
        </p:spPr>
      </p:pic>
      <p:sp>
        <p:nvSpPr>
          <p:cNvPr id="6" name="TextBox 5">
            <a:extLst>
              <a:ext uri="{FF2B5EF4-FFF2-40B4-BE49-F238E27FC236}">
                <a16:creationId xmlns:a16="http://schemas.microsoft.com/office/drawing/2014/main" id="{8147EF4B-B445-49E8-A872-6B313555CE24}"/>
              </a:ext>
            </a:extLst>
          </p:cNvPr>
          <p:cNvSpPr txBox="1"/>
          <p:nvPr/>
        </p:nvSpPr>
        <p:spPr>
          <a:xfrm>
            <a:off x="1671254" y="5756275"/>
            <a:ext cx="4874401" cy="230832"/>
          </a:xfrm>
          <a:prstGeom prst="rect">
            <a:avLst/>
          </a:prstGeom>
          <a:noFill/>
        </p:spPr>
        <p:txBody>
          <a:bodyPr wrap="square" rtlCol="0">
            <a:spAutoFit/>
          </a:bodyPr>
          <a:lstStyle/>
          <a:p>
            <a:r>
              <a:rPr lang="en-GB" sz="900">
                <a:hlinkClick r:id="rId4" tooltip="https://en.wikipedia.org/wiki/Mind_(charity)"/>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a:extLst>
              <a:ext uri="{FF2B5EF4-FFF2-40B4-BE49-F238E27FC236}">
                <a16:creationId xmlns:a16="http://schemas.microsoft.com/office/drawing/2014/main" id="{F4EC44DA-3E52-4A80-B55C-8D1F0C654732}"/>
              </a:ext>
            </a:extLst>
          </p:cNvPr>
          <p:cNvPicPr>
            <a:picLocks noChangeAspect="1"/>
          </p:cNvPicPr>
          <p:nvPr/>
        </p:nvPicPr>
        <p:blipFill>
          <a:blip r:embed="rId6"/>
          <a:stretch>
            <a:fillRect/>
          </a:stretch>
        </p:blipFill>
        <p:spPr>
          <a:xfrm>
            <a:off x="6373093" y="1215084"/>
            <a:ext cx="5440218" cy="3680691"/>
          </a:xfrm>
          <a:prstGeom prst="rect">
            <a:avLst/>
          </a:prstGeom>
        </p:spPr>
      </p:pic>
      <p:pic>
        <p:nvPicPr>
          <p:cNvPr id="8" name="Picture 7">
            <a:extLst>
              <a:ext uri="{FF2B5EF4-FFF2-40B4-BE49-F238E27FC236}">
                <a16:creationId xmlns:a16="http://schemas.microsoft.com/office/drawing/2014/main" id="{F36FF37F-BAC9-4053-88D6-CA6AFF7B4853}"/>
              </a:ext>
            </a:extLst>
          </p:cNvPr>
          <p:cNvPicPr>
            <a:picLocks noChangeAspect="1"/>
          </p:cNvPicPr>
          <p:nvPr/>
        </p:nvPicPr>
        <p:blipFill>
          <a:blip r:embed="rId7"/>
          <a:stretch>
            <a:fillRect/>
          </a:stretch>
        </p:blipFill>
        <p:spPr>
          <a:xfrm>
            <a:off x="0" y="3508160"/>
            <a:ext cx="5818909" cy="2478947"/>
          </a:xfrm>
          <a:prstGeom prst="rect">
            <a:avLst/>
          </a:prstGeom>
        </p:spPr>
      </p:pic>
    </p:spTree>
    <p:extLst>
      <p:ext uri="{BB962C8B-B14F-4D97-AF65-F5344CB8AC3E}">
        <p14:creationId xmlns:p14="http://schemas.microsoft.com/office/powerpoint/2010/main" val="2543790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C6D2C5-4DE0-42AE-ADB0-3E265A954C58}"/>
              </a:ext>
            </a:extLst>
          </p:cNvPr>
          <p:cNvSpPr>
            <a:spLocks noGrp="1"/>
          </p:cNvSpPr>
          <p:nvPr>
            <p:ph type="title"/>
          </p:nvPr>
        </p:nvSpPr>
        <p:spPr/>
        <p:txBody>
          <a:bodyPr/>
          <a:lstStyle/>
          <a:p>
            <a:r>
              <a:rPr lang="en-GB"/>
              <a:t>Apps:</a:t>
            </a:r>
          </a:p>
        </p:txBody>
      </p:sp>
      <p:pic>
        <p:nvPicPr>
          <p:cNvPr id="3" name="Picture 2" descr="A picture containing text, clipart&#10;&#10;Description automatically generated">
            <a:extLst>
              <a:ext uri="{FF2B5EF4-FFF2-40B4-BE49-F238E27FC236}">
                <a16:creationId xmlns:a16="http://schemas.microsoft.com/office/drawing/2014/main" id="{1EC9C538-EB40-4BA9-A1D1-7ACC720EE9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229100" y="1857085"/>
            <a:ext cx="3733800" cy="3953166"/>
          </a:xfrm>
          <a:prstGeom prst="rect">
            <a:avLst/>
          </a:prstGeom>
        </p:spPr>
      </p:pic>
      <p:sp>
        <p:nvSpPr>
          <p:cNvPr id="4" name="TextBox 3">
            <a:extLst>
              <a:ext uri="{FF2B5EF4-FFF2-40B4-BE49-F238E27FC236}">
                <a16:creationId xmlns:a16="http://schemas.microsoft.com/office/drawing/2014/main" id="{B543E8B2-12AB-44D3-BD3D-08DEDFB8D0AA}"/>
              </a:ext>
            </a:extLst>
          </p:cNvPr>
          <p:cNvSpPr txBox="1"/>
          <p:nvPr/>
        </p:nvSpPr>
        <p:spPr>
          <a:xfrm>
            <a:off x="4229100" y="6743700"/>
            <a:ext cx="3733800" cy="230832"/>
          </a:xfrm>
          <a:prstGeom prst="rect">
            <a:avLst/>
          </a:prstGeom>
          <a:noFill/>
        </p:spPr>
        <p:txBody>
          <a:bodyPr wrap="square" rtlCol="0">
            <a:spAutoFit/>
          </a:bodyPr>
          <a:lstStyle/>
          <a:p>
            <a:r>
              <a:rPr lang="en-GB" sz="900">
                <a:hlinkClick r:id="rId4" tooltip="https://www.casimedicos.com/apps/product/headspace-meditacion-y-sueno/"/>
              </a:rPr>
              <a:t>This Photo</a:t>
            </a:r>
            <a:r>
              <a:rPr lang="en-GB" sz="900"/>
              <a:t> by Unknown Author is licensed under </a:t>
            </a:r>
            <a:r>
              <a:rPr lang="en-GB" sz="900">
                <a:hlinkClick r:id="rId5" tooltip="https://creativecommons.org/licenses/by-nc-nd/3.0/"/>
              </a:rPr>
              <a:t>CC BY-NC-ND</a:t>
            </a:r>
            <a:endParaRPr lang="en-GB" sz="900"/>
          </a:p>
        </p:txBody>
      </p:sp>
      <p:pic>
        <p:nvPicPr>
          <p:cNvPr id="6" name="Picture 5">
            <a:extLst>
              <a:ext uri="{FF2B5EF4-FFF2-40B4-BE49-F238E27FC236}">
                <a16:creationId xmlns:a16="http://schemas.microsoft.com/office/drawing/2014/main" id="{9072F0C3-A5CC-4736-B14C-4F429221BC0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321019" y="1493822"/>
            <a:ext cx="3259626" cy="4316429"/>
          </a:xfrm>
          <a:prstGeom prst="rect">
            <a:avLst/>
          </a:prstGeom>
        </p:spPr>
      </p:pic>
      <p:sp>
        <p:nvSpPr>
          <p:cNvPr id="9" name="TextBox 8">
            <a:extLst>
              <a:ext uri="{FF2B5EF4-FFF2-40B4-BE49-F238E27FC236}">
                <a16:creationId xmlns:a16="http://schemas.microsoft.com/office/drawing/2014/main" id="{B55C2550-B7FF-4773-95BE-9D68C329C984}"/>
              </a:ext>
            </a:extLst>
          </p:cNvPr>
          <p:cNvSpPr txBox="1"/>
          <p:nvPr/>
        </p:nvSpPr>
        <p:spPr>
          <a:xfrm>
            <a:off x="7130473" y="6858000"/>
            <a:ext cx="4450172" cy="230832"/>
          </a:xfrm>
          <a:prstGeom prst="rect">
            <a:avLst/>
          </a:prstGeom>
          <a:noFill/>
        </p:spPr>
        <p:txBody>
          <a:bodyPr wrap="square" rtlCol="0">
            <a:spAutoFit/>
          </a:bodyPr>
          <a:lstStyle/>
          <a:p>
            <a:r>
              <a:rPr lang="en-GB" sz="900">
                <a:hlinkClick r:id="rId7" tooltip="http://www.finsmes.com/2019/07/calm-raises-additional-27m-in-series-b-funding.html"/>
              </a:rPr>
              <a:t>This Photo</a:t>
            </a:r>
            <a:r>
              <a:rPr lang="en-GB" sz="900"/>
              <a:t> by Unknown Author is licensed under </a:t>
            </a:r>
            <a:r>
              <a:rPr lang="en-GB" sz="900">
                <a:hlinkClick r:id="rId5" tooltip="https://creativecommons.org/licenses/by-nc-nd/3.0/"/>
              </a:rPr>
              <a:t>CC BY-NC-ND</a:t>
            </a:r>
            <a:endParaRPr lang="en-GB" sz="900"/>
          </a:p>
        </p:txBody>
      </p:sp>
      <p:pic>
        <p:nvPicPr>
          <p:cNvPr id="11" name="Picture 10" descr="Logo, company name&#10;&#10;Description automatically generated">
            <a:extLst>
              <a:ext uri="{FF2B5EF4-FFF2-40B4-BE49-F238E27FC236}">
                <a16:creationId xmlns:a16="http://schemas.microsoft.com/office/drawing/2014/main" id="{689E2B2C-D52B-4387-B81B-AE0BEB342B0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62138" y="1857085"/>
            <a:ext cx="3259625" cy="3786769"/>
          </a:xfrm>
          <a:prstGeom prst="rect">
            <a:avLst/>
          </a:prstGeom>
        </p:spPr>
      </p:pic>
      <p:sp>
        <p:nvSpPr>
          <p:cNvPr id="12" name="TextBox 11">
            <a:extLst>
              <a:ext uri="{FF2B5EF4-FFF2-40B4-BE49-F238E27FC236}">
                <a16:creationId xmlns:a16="http://schemas.microsoft.com/office/drawing/2014/main" id="{71B69E75-8BF3-4FF8-9495-EC5731980A1F}"/>
              </a:ext>
            </a:extLst>
          </p:cNvPr>
          <p:cNvSpPr txBox="1"/>
          <p:nvPr/>
        </p:nvSpPr>
        <p:spPr>
          <a:xfrm>
            <a:off x="3714750" y="5810250"/>
            <a:ext cx="4762500" cy="230832"/>
          </a:xfrm>
          <a:prstGeom prst="rect">
            <a:avLst/>
          </a:prstGeom>
          <a:noFill/>
        </p:spPr>
        <p:txBody>
          <a:bodyPr wrap="square" rtlCol="0">
            <a:spAutoFit/>
          </a:bodyPr>
          <a:lstStyle/>
          <a:p>
            <a:r>
              <a:rPr lang="en-GB" sz="900">
                <a:hlinkClick r:id="rId9" tooltip="https://mieact.org.au/portal/where-to-go-next/"/>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278585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7E7D9-3A57-41B0-97D0-50A9EFEBCF14}"/>
              </a:ext>
            </a:extLst>
          </p:cNvPr>
          <p:cNvSpPr>
            <a:spLocks noGrp="1"/>
          </p:cNvSpPr>
          <p:nvPr>
            <p:ph type="title"/>
          </p:nvPr>
        </p:nvSpPr>
        <p:spPr/>
        <p:txBody>
          <a:bodyPr/>
          <a:lstStyle/>
          <a:p>
            <a:r>
              <a:rPr lang="en-GB"/>
              <a:t>Suggested Reading:</a:t>
            </a:r>
          </a:p>
        </p:txBody>
      </p:sp>
      <p:pic>
        <p:nvPicPr>
          <p:cNvPr id="5" name="Content Placeholder 4" descr="Text&#10;&#10;Description automatically generated">
            <a:extLst>
              <a:ext uri="{FF2B5EF4-FFF2-40B4-BE49-F238E27FC236}">
                <a16:creationId xmlns:a16="http://schemas.microsoft.com/office/drawing/2014/main" id="{0CBAF79D-A506-488A-9517-E36C7E6C4A06}"/>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7310437" y="1690689"/>
            <a:ext cx="2428875" cy="3600448"/>
          </a:xfrm>
        </p:spPr>
      </p:pic>
      <p:sp>
        <p:nvSpPr>
          <p:cNvPr id="6" name="TextBox 5">
            <a:extLst>
              <a:ext uri="{FF2B5EF4-FFF2-40B4-BE49-F238E27FC236}">
                <a16:creationId xmlns:a16="http://schemas.microsoft.com/office/drawing/2014/main" id="{AEDE88C5-D287-4FC7-BF3E-4A274545D560}"/>
              </a:ext>
            </a:extLst>
          </p:cNvPr>
          <p:cNvSpPr txBox="1"/>
          <p:nvPr/>
        </p:nvSpPr>
        <p:spPr>
          <a:xfrm>
            <a:off x="4881562" y="5653087"/>
            <a:ext cx="2428875" cy="369332"/>
          </a:xfrm>
          <a:prstGeom prst="rect">
            <a:avLst/>
          </a:prstGeom>
          <a:noFill/>
        </p:spPr>
        <p:txBody>
          <a:bodyPr wrap="square" rtlCol="0">
            <a:spAutoFit/>
          </a:bodyPr>
          <a:lstStyle/>
          <a:p>
            <a:r>
              <a:rPr lang="en-GB" sz="900">
                <a:hlinkClick r:id="rId4" tooltip="http://en.wikipedia.org/wiki/File:The_7_Habits_of_Highly_Effective_People.jpg"/>
              </a:rPr>
              <a:t>This Photo</a:t>
            </a:r>
            <a:r>
              <a:rPr lang="en-GB" sz="900"/>
              <a:t> by Unknown Author is licensed under </a:t>
            </a:r>
            <a:r>
              <a:rPr lang="en-GB" sz="900">
                <a:hlinkClick r:id="rId5" tooltip="https://creativecommons.org/licenses/by-sa/3.0/"/>
              </a:rPr>
              <a:t>CC BY-SA</a:t>
            </a:r>
            <a:endParaRPr lang="en-GB" sz="900"/>
          </a:p>
        </p:txBody>
      </p:sp>
      <p:pic>
        <p:nvPicPr>
          <p:cNvPr id="8" name="Picture 7" descr="Text&#10;&#10;Description automatically generated">
            <a:extLst>
              <a:ext uri="{FF2B5EF4-FFF2-40B4-BE49-F238E27FC236}">
                <a16:creationId xmlns:a16="http://schemas.microsoft.com/office/drawing/2014/main" id="{53E86A02-8775-4D12-ADBD-1BEFAC30B6F5}"/>
              </a:ext>
            </a:extLst>
          </p:cNvPr>
          <p:cNvPicPr>
            <a:picLocks noChangeAspect="1"/>
          </p:cNvPicPr>
          <p:nvPr/>
        </p:nvPicPr>
        <p:blipFill>
          <a:blip r:embed="rId6"/>
          <a:stretch>
            <a:fillRect/>
          </a:stretch>
        </p:blipFill>
        <p:spPr>
          <a:xfrm>
            <a:off x="1280526" y="1800213"/>
            <a:ext cx="2352692" cy="3257574"/>
          </a:xfrm>
          <a:prstGeom prst="rect">
            <a:avLst/>
          </a:prstGeom>
        </p:spPr>
      </p:pic>
    </p:spTree>
    <p:extLst>
      <p:ext uri="{BB962C8B-B14F-4D97-AF65-F5344CB8AC3E}">
        <p14:creationId xmlns:p14="http://schemas.microsoft.com/office/powerpoint/2010/main" val="1996904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958966-EFBC-4010-8FBC-363F6E4190E1}"/>
              </a:ext>
            </a:extLst>
          </p:cNvPr>
          <p:cNvSpPr>
            <a:spLocks noGrp="1"/>
          </p:cNvSpPr>
          <p:nvPr>
            <p:ph type="title"/>
          </p:nvPr>
        </p:nvSpPr>
        <p:spPr/>
        <p:txBody>
          <a:bodyPr/>
          <a:lstStyle/>
          <a:p>
            <a:r>
              <a:rPr lang="en-GB"/>
              <a:t>Some further information on wellbeing:</a:t>
            </a:r>
          </a:p>
        </p:txBody>
      </p:sp>
      <p:sp>
        <p:nvSpPr>
          <p:cNvPr id="8" name="Content Placeholder 7">
            <a:extLst>
              <a:ext uri="{FF2B5EF4-FFF2-40B4-BE49-F238E27FC236}">
                <a16:creationId xmlns:a16="http://schemas.microsoft.com/office/drawing/2014/main" id="{C856C571-B338-4C7E-932F-B0EF04FB452B}"/>
              </a:ext>
            </a:extLst>
          </p:cNvPr>
          <p:cNvSpPr>
            <a:spLocks noGrp="1"/>
          </p:cNvSpPr>
          <p:nvPr>
            <p:ph idx="1"/>
          </p:nvPr>
        </p:nvSpPr>
        <p:spPr/>
        <p:txBody>
          <a:bodyPr/>
          <a:lstStyle/>
          <a:p>
            <a:r>
              <a:rPr lang="en-GB">
                <a:hlinkClick r:id="rId2"/>
              </a:rPr>
              <a:t>https://www.youtube.com/watch?v=9C9LgDjIwJY</a:t>
            </a:r>
            <a:r>
              <a:rPr lang="en-GB"/>
              <a:t> Education Support – 44 mins</a:t>
            </a:r>
          </a:p>
          <a:p>
            <a:r>
              <a:rPr lang="en-GB">
                <a:hlinkClick r:id="rId3"/>
              </a:rPr>
              <a:t>https://www.youtube.com/watch?v=uVneCkdaN_4</a:t>
            </a:r>
            <a:r>
              <a:rPr lang="en-GB"/>
              <a:t> what works well being teacher education</a:t>
            </a:r>
          </a:p>
        </p:txBody>
      </p:sp>
    </p:spTree>
    <p:extLst>
      <p:ext uri="{BB962C8B-B14F-4D97-AF65-F5344CB8AC3E}">
        <p14:creationId xmlns:p14="http://schemas.microsoft.com/office/powerpoint/2010/main" val="46142555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2.xml><?xml version="1.0" encoding="utf-8"?>
<ds:datastoreItem xmlns:ds="http://schemas.openxmlformats.org/officeDocument/2006/customXml" ds:itemID="{2EF02F3F-708B-43AB-8FBC-3272CB355ECE}">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9C1167A-C25E-4E1B-9E80-9C5A9920B2FD}">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23</Slides>
  <Notes>19</Notes>
  <HiddenSlides>0</HiddenSlide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Custom Design</vt:lpstr>
      <vt:lpstr>Office Theme</vt:lpstr>
      <vt:lpstr>PowerPoint Presentation</vt:lpstr>
      <vt:lpstr>Well being – what is it?</vt:lpstr>
      <vt:lpstr>A sharp increase in symptoms of poor mental health: </vt:lpstr>
      <vt:lpstr>The profession has experienced increasing stress levels: </vt:lpstr>
      <vt:lpstr>Staff retention continues to be a growing concern: </vt:lpstr>
      <vt:lpstr>Why is it important?</vt:lpstr>
      <vt:lpstr>Why do you teach/want to teach?</vt:lpstr>
      <vt:lpstr>Reconnect to your purpose:</vt:lpstr>
      <vt:lpstr>Ikigai</vt:lpstr>
      <vt:lpstr>Shaped by experience:</vt:lpstr>
      <vt:lpstr>Now think about a teacher who did not inspire you.</vt:lpstr>
      <vt:lpstr>Everyday heroes</vt:lpstr>
      <vt:lpstr>PowerPoint Presentation</vt:lpstr>
      <vt:lpstr>PowerPoint Presentation</vt:lpstr>
      <vt:lpstr>Nine 'til three? You must be joking. Teacher workload</vt:lpstr>
      <vt:lpstr>Self care quizzes https://schools.au.reachout.com/articles/teacher-self-care-quizzes</vt:lpstr>
      <vt:lpstr>PowerPoint Presentation</vt:lpstr>
      <vt:lpstr>PowerPoint Presentation</vt:lpstr>
      <vt:lpstr>PowerPoint Presentation</vt:lpstr>
      <vt:lpstr>PowerPoint Presentation</vt:lpstr>
      <vt:lpstr>Apps:</vt:lpstr>
      <vt:lpstr>Suggested Reading:</vt:lpstr>
      <vt:lpstr>Some further information on wellbeing: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1</cp:revision>
  <dcterms:created xsi:type="dcterms:W3CDTF">2021-06-30T07:26:16Z</dcterms:created>
  <dcterms:modified xsi:type="dcterms:W3CDTF">2023-09-20T11:24:25Z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