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handoutMasterIdLst>
    <p:handoutMasterId r:id="rId43"/>
  </p:handoutMasterIdLst>
  <p:sldIdLst>
    <p:sldId id="284" r:id="rId2"/>
    <p:sldId id="283" r:id="rId3"/>
    <p:sldId id="282" r:id="rId4"/>
    <p:sldId id="285" r:id="rId5"/>
    <p:sldId id="290" r:id="rId6"/>
    <p:sldId id="291" r:id="rId7"/>
    <p:sldId id="292" r:id="rId8"/>
    <p:sldId id="293" r:id="rId9"/>
    <p:sldId id="294" r:id="rId10"/>
    <p:sldId id="297" r:id="rId11"/>
    <p:sldId id="298" r:id="rId12"/>
    <p:sldId id="300" r:id="rId13"/>
    <p:sldId id="301" r:id="rId14"/>
    <p:sldId id="302" r:id="rId15"/>
    <p:sldId id="303" r:id="rId16"/>
    <p:sldId id="304" r:id="rId17"/>
    <p:sldId id="305" r:id="rId18"/>
    <p:sldId id="306" r:id="rId19"/>
    <p:sldId id="307" r:id="rId20"/>
    <p:sldId id="286" r:id="rId21"/>
    <p:sldId id="287" r:id="rId22"/>
    <p:sldId id="288" r:id="rId23"/>
    <p:sldId id="265" r:id="rId24"/>
    <p:sldId id="266" r:id="rId25"/>
    <p:sldId id="258" r:id="rId26"/>
    <p:sldId id="261" r:id="rId27"/>
    <p:sldId id="275" r:id="rId28"/>
    <p:sldId id="267" r:id="rId29"/>
    <p:sldId id="269" r:id="rId30"/>
    <p:sldId id="273" r:id="rId31"/>
    <p:sldId id="271" r:id="rId32"/>
    <p:sldId id="259" r:id="rId33"/>
    <p:sldId id="276" r:id="rId34"/>
    <p:sldId id="277" r:id="rId35"/>
    <p:sldId id="279" r:id="rId36"/>
    <p:sldId id="270" r:id="rId37"/>
    <p:sldId id="308" r:id="rId38"/>
    <p:sldId id="280" r:id="rId39"/>
    <p:sldId id="281" r:id="rId40"/>
    <p:sldId id="262" r:id="rId41"/>
  </p:sldIdLst>
  <p:sldSz cx="9144000" cy="6858000" type="screen4x3"/>
  <p:notesSz cx="6669088"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16" autoAdjust="0"/>
    <p:restoredTop sz="94599"/>
  </p:normalViewPr>
  <p:slideViewPr>
    <p:cSldViewPr snapToGrid="0" snapToObjects="1">
      <p:cViewPr varScale="1">
        <p:scale>
          <a:sx n="106" d="100"/>
          <a:sy n="106" d="100"/>
        </p:scale>
        <p:origin x="1752"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5348"/>
          </a:xfrm>
          <a:prstGeom prst="rect">
            <a:avLst/>
          </a:prstGeom>
        </p:spPr>
        <p:txBody>
          <a:bodyPr vert="horz" lIns="91440" tIns="45720" rIns="91440" bIns="45720" rtlCol="0"/>
          <a:lstStyle>
            <a:lvl1pPr algn="r">
              <a:defRPr sz="1200"/>
            </a:lvl1pPr>
          </a:lstStyle>
          <a:p>
            <a:fld id="{C7675B9C-8E20-4B5D-A176-C16162CB2BCD}" type="datetimeFigureOut">
              <a:rPr lang="en-GB" smtClean="0"/>
              <a:t>17/01/2019</a:t>
            </a:fld>
            <a:endParaRPr lang="en-GB"/>
          </a:p>
        </p:txBody>
      </p:sp>
      <p:sp>
        <p:nvSpPr>
          <p:cNvPr id="4" name="Footer Placeholder 3"/>
          <p:cNvSpPr>
            <a:spLocks noGrp="1"/>
          </p:cNvSpPr>
          <p:nvPr>
            <p:ph type="ftr" sz="quarter" idx="2"/>
          </p:nvPr>
        </p:nvSpPr>
        <p:spPr>
          <a:xfrm>
            <a:off x="0" y="9377317"/>
            <a:ext cx="2889938" cy="49534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377317"/>
            <a:ext cx="2889938" cy="495347"/>
          </a:xfrm>
          <a:prstGeom prst="rect">
            <a:avLst/>
          </a:prstGeom>
        </p:spPr>
        <p:txBody>
          <a:bodyPr vert="horz" lIns="91440" tIns="45720" rIns="91440" bIns="45720" rtlCol="0" anchor="b"/>
          <a:lstStyle>
            <a:lvl1pPr algn="r">
              <a:defRPr sz="1200"/>
            </a:lvl1pPr>
          </a:lstStyle>
          <a:p>
            <a:fld id="{40C2B3EF-E6AC-48F2-B682-320E8F64D86C}" type="slidenum">
              <a:rPr lang="en-GB" smtClean="0"/>
              <a:t>‹#›</a:t>
            </a:fld>
            <a:endParaRPr lang="en-GB"/>
          </a:p>
        </p:txBody>
      </p:sp>
    </p:spTree>
    <p:extLst>
      <p:ext uri="{BB962C8B-B14F-4D97-AF65-F5344CB8AC3E}">
        <p14:creationId xmlns:p14="http://schemas.microsoft.com/office/powerpoint/2010/main" val="40189372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363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93633"/>
          </a:xfrm>
          <a:prstGeom prst="rect">
            <a:avLst/>
          </a:prstGeom>
        </p:spPr>
        <p:txBody>
          <a:bodyPr vert="horz" lIns="91440" tIns="45720" rIns="91440" bIns="45720" rtlCol="0"/>
          <a:lstStyle>
            <a:lvl1pPr algn="r">
              <a:defRPr sz="1200"/>
            </a:lvl1pPr>
          </a:lstStyle>
          <a:p>
            <a:fld id="{A0F68E12-6926-D940-8EEE-D038C651FF09}" type="datetimeFigureOut">
              <a:rPr lang="en-US" smtClean="0"/>
              <a:t>1/17/19</a:t>
            </a:fld>
            <a:endParaRPr lang="en-US"/>
          </a:p>
        </p:txBody>
      </p:sp>
      <p:sp>
        <p:nvSpPr>
          <p:cNvPr id="4" name="Slide Image Placeholder 3"/>
          <p:cNvSpPr>
            <a:spLocks noGrp="1" noRot="1" noChangeAspect="1"/>
          </p:cNvSpPr>
          <p:nvPr>
            <p:ph type="sldImg" idx="2"/>
          </p:nvPr>
        </p:nvSpPr>
        <p:spPr>
          <a:xfrm>
            <a:off x="866775" y="739775"/>
            <a:ext cx="4935538" cy="3703638"/>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89515"/>
            <a:ext cx="5335270" cy="444269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377316"/>
            <a:ext cx="2889938" cy="49363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377316"/>
            <a:ext cx="2889938" cy="493633"/>
          </a:xfrm>
          <a:prstGeom prst="rect">
            <a:avLst/>
          </a:prstGeom>
        </p:spPr>
        <p:txBody>
          <a:bodyPr vert="horz" lIns="91440" tIns="45720" rIns="91440" bIns="45720" rtlCol="0" anchor="b"/>
          <a:lstStyle>
            <a:lvl1pPr algn="r">
              <a:defRPr sz="1200"/>
            </a:lvl1pPr>
          </a:lstStyle>
          <a:p>
            <a:fld id="{336F4838-0FBB-C74F-A7FA-F1413E58FB21}" type="slidenum">
              <a:rPr lang="en-US" smtClean="0"/>
              <a:t>‹#›</a:t>
            </a:fld>
            <a:endParaRPr lang="en-US"/>
          </a:p>
        </p:txBody>
      </p:sp>
    </p:spTree>
    <p:extLst>
      <p:ext uri="{BB962C8B-B14F-4D97-AF65-F5344CB8AC3E}">
        <p14:creationId xmlns:p14="http://schemas.microsoft.com/office/powerpoint/2010/main" val="112411428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1</a:t>
            </a:fld>
            <a:endParaRPr lang="en-US"/>
          </a:p>
        </p:txBody>
      </p:sp>
    </p:spTree>
    <p:extLst>
      <p:ext uri="{BB962C8B-B14F-4D97-AF65-F5344CB8AC3E}">
        <p14:creationId xmlns:p14="http://schemas.microsoft.com/office/powerpoint/2010/main" val="4199192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a:t>
            </a:r>
            <a:r>
              <a:rPr lang="en-GB" baseline="0" dirty="0"/>
              <a:t> last there 30 years there have been several key pieces of legislation, which have paved the way for ALN reform and influenced the changes to the system that it will bring.</a:t>
            </a:r>
          </a:p>
          <a:p>
            <a:endParaRPr lang="en-GB" baseline="0" dirty="0"/>
          </a:p>
          <a:p>
            <a:r>
              <a:rPr lang="en-GB" baseline="0" dirty="0"/>
              <a:t>I think’s it important that we have an understanding of these, in order to a) fully understand the context of reform as being part of a wider agenda and b) have a sound knowledge and awareness of the statutory duties that are placed upon us as teachers and professionals working on the frontline with some of our most complex and vulnerable learners.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2</a:t>
            </a:fld>
            <a:endParaRPr lang="en-US"/>
          </a:p>
        </p:txBody>
      </p:sp>
    </p:spTree>
    <p:extLst>
      <p:ext uri="{BB962C8B-B14F-4D97-AF65-F5344CB8AC3E}">
        <p14:creationId xmlns:p14="http://schemas.microsoft.com/office/powerpoint/2010/main" val="1885461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On the current slide you will see,</a:t>
            </a:r>
            <a:r>
              <a:rPr lang="en-GB" baseline="0" dirty="0"/>
              <a:t> in chronological order, an overview of those key pieces of legislation. During this session, I will be providing an overview of each, concentrating in particular on the Equality Act and the ALNET act, which are of most relevance to us.  </a:t>
            </a:r>
            <a:endParaRPr lang="en-GB" dirty="0"/>
          </a:p>
          <a:p>
            <a:endParaRPr lang="en-GB" baseline="0" dirty="0"/>
          </a:p>
          <a:p>
            <a:r>
              <a:rPr lang="en-GB" baseline="0" dirty="0"/>
              <a:t>Human Rights Act-. </a:t>
            </a:r>
          </a:p>
          <a:p>
            <a:endParaRPr lang="en-GB" baseline="0" dirty="0"/>
          </a:p>
          <a:p>
            <a:r>
              <a:rPr lang="en-GB" baseline="0" dirty="0"/>
              <a:t>Equality Act – come to later </a:t>
            </a:r>
          </a:p>
          <a:p>
            <a:endParaRPr lang="en-GB" baseline="0" dirty="0"/>
          </a:p>
          <a:p>
            <a:endParaRPr lang="en-GB" baseline="0" dirty="0"/>
          </a:p>
          <a:p>
            <a:r>
              <a:rPr lang="en-GB" baseline="0" dirty="0"/>
              <a:t>Social Services Act- recognition that all disabled children need an assessment and dependent on outcome may require support </a:t>
            </a:r>
          </a:p>
          <a:p>
            <a:endParaRPr lang="en-GB" baseline="0" dirty="0"/>
          </a:p>
          <a:p>
            <a:r>
              <a:rPr lang="en-GB" baseline="0" dirty="0"/>
              <a:t>ALNET – come to later!</a:t>
            </a:r>
          </a:p>
          <a:p>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3</a:t>
            </a:fld>
            <a:endParaRPr lang="en-US"/>
          </a:p>
        </p:txBody>
      </p:sp>
    </p:spTree>
    <p:extLst>
      <p:ext uri="{BB962C8B-B14F-4D97-AF65-F5344CB8AC3E}">
        <p14:creationId xmlns:p14="http://schemas.microsoft.com/office/powerpoint/2010/main" val="1710310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begin in 1991 with the UNCRC, which I’m sure you are all aware of.  This … (read first paragraph)</a:t>
            </a:r>
          </a:p>
          <a:p>
            <a:endParaRPr lang="en-GB" dirty="0"/>
          </a:p>
          <a:p>
            <a:r>
              <a:rPr lang="en-GB" dirty="0"/>
              <a:t>For the purposes of today,</a:t>
            </a:r>
            <a:r>
              <a:rPr lang="en-GB" baseline="0" dirty="0"/>
              <a:t> I just want to draw your attention to article 23, which stated …</a:t>
            </a:r>
          </a:p>
          <a:p>
            <a:endParaRPr lang="en-GB" baseline="0" dirty="0"/>
          </a:p>
          <a:p>
            <a:r>
              <a:rPr lang="en-GB" baseline="0" dirty="0"/>
              <a:t>This sentiment was then echoed in the Children’s Act 1989.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4</a:t>
            </a:fld>
            <a:endParaRPr lang="en-US"/>
          </a:p>
        </p:txBody>
      </p:sp>
    </p:spTree>
    <p:extLst>
      <p:ext uri="{BB962C8B-B14F-4D97-AF65-F5344CB8AC3E}">
        <p14:creationId xmlns:p14="http://schemas.microsoft.com/office/powerpoint/2010/main" val="2288441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t>
            </a:r>
            <a:r>
              <a:rPr lang="en-GB" baseline="0" dirty="0"/>
              <a:t> 1996 and 1998, the rights of disabled people were clearly articulated and protected by the DDA and Human Rights Act.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5</a:t>
            </a:fld>
            <a:endParaRPr lang="en-US"/>
          </a:p>
        </p:txBody>
      </p:sp>
    </p:spTree>
    <p:extLst>
      <p:ext uri="{BB962C8B-B14F-4D97-AF65-F5344CB8AC3E}">
        <p14:creationId xmlns:p14="http://schemas.microsoft.com/office/powerpoint/2010/main" val="2490993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2010</a:t>
            </a:r>
            <a:r>
              <a:rPr lang="en-GB" baseline="0" dirty="0"/>
              <a:t> came the Equality Act and we are going to focus on this in a little more detail.</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6</a:t>
            </a:fld>
            <a:endParaRPr lang="en-US"/>
          </a:p>
        </p:txBody>
      </p:sp>
    </p:spTree>
    <p:extLst>
      <p:ext uri="{BB962C8B-B14F-4D97-AF65-F5344CB8AC3E}">
        <p14:creationId xmlns:p14="http://schemas.microsoft.com/office/powerpoint/2010/main" val="1434925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 we mean by a disability? Well… </a:t>
            </a:r>
          </a:p>
          <a:p>
            <a:endParaRPr lang="en-GB" dirty="0"/>
          </a:p>
          <a:p>
            <a:r>
              <a:rPr lang="en-GB" dirty="0"/>
              <a:t>Long</a:t>
            </a:r>
            <a:r>
              <a:rPr lang="en-GB" baseline="0" dirty="0"/>
              <a:t> term-12 months previous and 12 months ahead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7</a:t>
            </a:fld>
            <a:endParaRPr lang="en-US"/>
          </a:p>
        </p:txBody>
      </p:sp>
    </p:spTree>
    <p:extLst>
      <p:ext uri="{BB962C8B-B14F-4D97-AF65-F5344CB8AC3E}">
        <p14:creationId xmlns:p14="http://schemas.microsoft.com/office/powerpoint/2010/main" val="966880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8</a:t>
            </a:fld>
            <a:endParaRPr lang="en-US"/>
          </a:p>
        </p:txBody>
      </p:sp>
    </p:spTree>
    <p:extLst>
      <p:ext uri="{BB962C8B-B14F-4D97-AF65-F5344CB8AC3E}">
        <p14:creationId xmlns:p14="http://schemas.microsoft.com/office/powerpoint/2010/main" val="765936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9</a:t>
            </a:fld>
            <a:endParaRPr lang="en-US"/>
          </a:p>
        </p:txBody>
      </p:sp>
    </p:spTree>
    <p:extLst>
      <p:ext uri="{BB962C8B-B14F-4D97-AF65-F5344CB8AC3E}">
        <p14:creationId xmlns:p14="http://schemas.microsoft.com/office/powerpoint/2010/main" val="618145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a:t>
            </a:r>
            <a:r>
              <a:rPr lang="en-GB" baseline="0" dirty="0"/>
              <a:t> be a benign motive to these but that is irrelevant of challenged. </a:t>
            </a:r>
          </a:p>
          <a:p>
            <a:endParaRPr lang="en-GB" baseline="0" dirty="0"/>
          </a:p>
          <a:p>
            <a:r>
              <a:rPr lang="en-GB" baseline="0" dirty="0"/>
              <a:t>Address first three, use info sheet. </a:t>
            </a:r>
          </a:p>
          <a:p>
            <a:endParaRPr lang="en-GB" baseline="0" dirty="0"/>
          </a:p>
          <a:p>
            <a:r>
              <a:rPr lang="en-GB" baseline="0" dirty="0"/>
              <a:t>When it get to reasonable </a:t>
            </a:r>
            <a:r>
              <a:rPr lang="en-GB" baseline="0" dirty="0" err="1"/>
              <a:t>adj</a:t>
            </a:r>
            <a:r>
              <a:rPr lang="en-GB" baseline="0" dirty="0"/>
              <a:t> skip to next slide.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10</a:t>
            </a:fld>
            <a:endParaRPr lang="en-US"/>
          </a:p>
        </p:txBody>
      </p:sp>
    </p:spTree>
    <p:extLst>
      <p:ext uri="{BB962C8B-B14F-4D97-AF65-F5344CB8AC3E}">
        <p14:creationId xmlns:p14="http://schemas.microsoft.com/office/powerpoint/2010/main" val="264319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11</a:t>
            </a:fld>
            <a:endParaRPr lang="en-US"/>
          </a:p>
        </p:txBody>
      </p:sp>
    </p:spTree>
    <p:extLst>
      <p:ext uri="{BB962C8B-B14F-4D97-AF65-F5344CB8AC3E}">
        <p14:creationId xmlns:p14="http://schemas.microsoft.com/office/powerpoint/2010/main" val="1816901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example, a behaviour policy to all but ADHD pupils will be at a disadvantage if they are going to be more frequently subject to it (indirect discrimination). There is a duty therefore to make adjustments to the policy for this pupils. Sanctions need to be differentiated and adjusted. </a:t>
            </a:r>
          </a:p>
          <a:p>
            <a:endParaRPr lang="en-GB" baseline="0" dirty="0"/>
          </a:p>
          <a:p>
            <a:r>
              <a:rPr lang="en-GB" baseline="0" dirty="0"/>
              <a:t>Who can tell me what </a:t>
            </a:r>
            <a:r>
              <a:rPr lang="en-GB" baseline="0" dirty="0" err="1"/>
              <a:t>auxillary</a:t>
            </a:r>
            <a:r>
              <a:rPr lang="en-GB" baseline="0" dirty="0"/>
              <a:t> aids are?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12</a:t>
            </a:fld>
            <a:endParaRPr lang="en-US"/>
          </a:p>
        </p:txBody>
      </p:sp>
    </p:spTree>
    <p:extLst>
      <p:ext uri="{BB962C8B-B14F-4D97-AF65-F5344CB8AC3E}">
        <p14:creationId xmlns:p14="http://schemas.microsoft.com/office/powerpoint/2010/main" val="788276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to page three and four of info sheet. Read through.</a:t>
            </a:r>
            <a:r>
              <a:rPr lang="en-GB" baseline="0" dirty="0"/>
              <a:t>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13</a:t>
            </a:fld>
            <a:endParaRPr lang="en-US"/>
          </a:p>
        </p:txBody>
      </p:sp>
    </p:spTree>
    <p:extLst>
      <p:ext uri="{BB962C8B-B14F-4D97-AF65-F5344CB8AC3E}">
        <p14:creationId xmlns:p14="http://schemas.microsoft.com/office/powerpoint/2010/main" val="2056624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14</a:t>
            </a:fld>
            <a:endParaRPr lang="en-US"/>
          </a:p>
        </p:txBody>
      </p:sp>
    </p:spTree>
    <p:extLst>
      <p:ext uri="{BB962C8B-B14F-4D97-AF65-F5344CB8AC3E}">
        <p14:creationId xmlns:p14="http://schemas.microsoft.com/office/powerpoint/2010/main" val="30081325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15</a:t>
            </a:fld>
            <a:endParaRPr lang="en-US"/>
          </a:p>
        </p:txBody>
      </p:sp>
    </p:spTree>
    <p:extLst>
      <p:ext uri="{BB962C8B-B14F-4D97-AF65-F5344CB8AC3E}">
        <p14:creationId xmlns:p14="http://schemas.microsoft.com/office/powerpoint/2010/main" val="23891200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16</a:t>
            </a:fld>
            <a:endParaRPr lang="en-US"/>
          </a:p>
        </p:txBody>
      </p:sp>
    </p:spTree>
    <p:extLst>
      <p:ext uri="{BB962C8B-B14F-4D97-AF65-F5344CB8AC3E}">
        <p14:creationId xmlns:p14="http://schemas.microsoft.com/office/powerpoint/2010/main" val="41962248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17</a:t>
            </a:fld>
            <a:endParaRPr lang="en-US"/>
          </a:p>
        </p:txBody>
      </p:sp>
    </p:spTree>
    <p:extLst>
      <p:ext uri="{BB962C8B-B14F-4D97-AF65-F5344CB8AC3E}">
        <p14:creationId xmlns:p14="http://schemas.microsoft.com/office/powerpoint/2010/main" val="40518719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18</a:t>
            </a:fld>
            <a:endParaRPr lang="en-US"/>
          </a:p>
        </p:txBody>
      </p:sp>
    </p:spTree>
    <p:extLst>
      <p:ext uri="{BB962C8B-B14F-4D97-AF65-F5344CB8AC3E}">
        <p14:creationId xmlns:p14="http://schemas.microsoft.com/office/powerpoint/2010/main" val="35021853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19</a:t>
            </a:fld>
            <a:endParaRPr lang="en-US"/>
          </a:p>
        </p:txBody>
      </p:sp>
    </p:spTree>
    <p:extLst>
      <p:ext uri="{BB962C8B-B14F-4D97-AF65-F5344CB8AC3E}">
        <p14:creationId xmlns:p14="http://schemas.microsoft.com/office/powerpoint/2010/main" val="37941106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a:t>
            </a:r>
            <a:r>
              <a:rPr lang="en-GB" baseline="0" dirty="0"/>
              <a:t> well as the legislative framework we have covered so far, in 2016 the UN Committee published the following findings.  This was as a result of every </a:t>
            </a:r>
            <a:r>
              <a:rPr lang="en-GB" baseline="0" dirty="0" err="1"/>
              <a:t>gov</a:t>
            </a:r>
            <a:r>
              <a:rPr lang="en-GB" baseline="0" dirty="0"/>
              <a:t> in UN producing a report </a:t>
            </a:r>
            <a:r>
              <a:rPr kumimoji="0" lang="en-GB" sz="1200" b="0" i="0" u="none" strike="noStrike" kern="1200" cap="none" spc="0" normalizeH="0" baseline="0" noProof="0" dirty="0">
                <a:ln>
                  <a:noFill/>
                </a:ln>
                <a:solidFill>
                  <a:prstClr val="black"/>
                </a:solidFill>
                <a:effectLst/>
                <a:uLnTx/>
                <a:uFillTx/>
                <a:latin typeface="+mn-lt"/>
                <a:ea typeface="+mn-ea"/>
                <a:cs typeface="+mn-cs"/>
              </a:rPr>
              <a:t>to the Committee in Geneva, </a:t>
            </a:r>
            <a:r>
              <a:rPr lang="en-GB" baseline="0" dirty="0"/>
              <a:t>which they are required to do every 5 years. Delegation sent from Westminster.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20</a:t>
            </a:fld>
            <a:endParaRPr lang="en-US"/>
          </a:p>
        </p:txBody>
      </p:sp>
    </p:spTree>
    <p:extLst>
      <p:ext uri="{BB962C8B-B14F-4D97-AF65-F5344CB8AC3E}">
        <p14:creationId xmlns:p14="http://schemas.microsoft.com/office/powerpoint/2010/main" val="15912327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subsequently made the following recommendations…</a:t>
            </a:r>
          </a:p>
        </p:txBody>
      </p:sp>
      <p:sp>
        <p:nvSpPr>
          <p:cNvPr id="4" name="Slide Number Placeholder 3"/>
          <p:cNvSpPr>
            <a:spLocks noGrp="1"/>
          </p:cNvSpPr>
          <p:nvPr>
            <p:ph type="sldNum" sz="quarter" idx="10"/>
          </p:nvPr>
        </p:nvSpPr>
        <p:spPr/>
        <p:txBody>
          <a:bodyPr/>
          <a:lstStyle/>
          <a:p>
            <a:fld id="{336F4838-0FBB-C74F-A7FA-F1413E58FB21}" type="slidenum">
              <a:rPr lang="en-US" smtClean="0"/>
              <a:t>21</a:t>
            </a:fld>
            <a:endParaRPr lang="en-US"/>
          </a:p>
        </p:txBody>
      </p:sp>
    </p:spTree>
    <p:extLst>
      <p:ext uri="{BB962C8B-B14F-4D97-AF65-F5344CB8AC3E}">
        <p14:creationId xmlns:p14="http://schemas.microsoft.com/office/powerpoint/2010/main" val="41077486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a:t>
            </a:r>
            <a:r>
              <a:rPr lang="en-GB" baseline="0" dirty="0"/>
              <a:t> those of you who may be aware these are the key principles that underpin reform and we are going to explore this a little further over the next few slides.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22</a:t>
            </a:fld>
            <a:endParaRPr lang="en-US"/>
          </a:p>
        </p:txBody>
      </p:sp>
    </p:spTree>
    <p:extLst>
      <p:ext uri="{BB962C8B-B14F-4D97-AF65-F5344CB8AC3E}">
        <p14:creationId xmlns:p14="http://schemas.microsoft.com/office/powerpoint/2010/main" val="1035527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6F4838-0FBB-C74F-A7FA-F1413E58FB21}" type="slidenum">
              <a:rPr lang="en-US" smtClean="0"/>
              <a:t>23</a:t>
            </a:fld>
            <a:endParaRPr lang="en-US"/>
          </a:p>
        </p:txBody>
      </p:sp>
    </p:spTree>
    <p:extLst>
      <p:ext uri="{BB962C8B-B14F-4D97-AF65-F5344CB8AC3E}">
        <p14:creationId xmlns:p14="http://schemas.microsoft.com/office/powerpoint/2010/main" val="9650496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24</a:t>
            </a:fld>
            <a:endParaRPr lang="en-US"/>
          </a:p>
        </p:txBody>
      </p:sp>
    </p:spTree>
    <p:extLst>
      <p:ext uri="{BB962C8B-B14F-4D97-AF65-F5344CB8AC3E}">
        <p14:creationId xmlns:p14="http://schemas.microsoft.com/office/powerpoint/2010/main" val="1020374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attention to use of ‘significantly’ </a:t>
            </a:r>
          </a:p>
        </p:txBody>
      </p:sp>
      <p:sp>
        <p:nvSpPr>
          <p:cNvPr id="4" name="Slide Number Placeholder 3"/>
          <p:cNvSpPr>
            <a:spLocks noGrp="1"/>
          </p:cNvSpPr>
          <p:nvPr>
            <p:ph type="sldNum" sz="quarter" idx="10"/>
          </p:nvPr>
        </p:nvSpPr>
        <p:spPr/>
        <p:txBody>
          <a:bodyPr/>
          <a:lstStyle/>
          <a:p>
            <a:fld id="{336F4838-0FBB-C74F-A7FA-F1413E58FB21}" type="slidenum">
              <a:rPr lang="en-US" smtClean="0"/>
              <a:t>25</a:t>
            </a:fld>
            <a:endParaRPr lang="en-US"/>
          </a:p>
        </p:txBody>
      </p:sp>
    </p:spTree>
    <p:extLst>
      <p:ext uri="{BB962C8B-B14F-4D97-AF65-F5344CB8AC3E}">
        <p14:creationId xmlns:p14="http://schemas.microsoft.com/office/powerpoint/2010/main" val="15951043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26</a:t>
            </a:fld>
            <a:endParaRPr lang="en-US"/>
          </a:p>
        </p:txBody>
      </p:sp>
    </p:spTree>
    <p:extLst>
      <p:ext uri="{BB962C8B-B14F-4D97-AF65-F5344CB8AC3E}">
        <p14:creationId xmlns:p14="http://schemas.microsoft.com/office/powerpoint/2010/main" val="25281570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27</a:t>
            </a:fld>
            <a:endParaRPr lang="en-US"/>
          </a:p>
        </p:txBody>
      </p:sp>
    </p:spTree>
    <p:extLst>
      <p:ext uri="{BB962C8B-B14F-4D97-AF65-F5344CB8AC3E}">
        <p14:creationId xmlns:p14="http://schemas.microsoft.com/office/powerpoint/2010/main" val="8545787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28</a:t>
            </a:fld>
            <a:endParaRPr lang="en-US"/>
          </a:p>
        </p:txBody>
      </p:sp>
    </p:spTree>
    <p:extLst>
      <p:ext uri="{BB962C8B-B14F-4D97-AF65-F5344CB8AC3E}">
        <p14:creationId xmlns:p14="http://schemas.microsoft.com/office/powerpoint/2010/main" val="20583116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29</a:t>
            </a:fld>
            <a:endParaRPr lang="en-US"/>
          </a:p>
        </p:txBody>
      </p:sp>
    </p:spTree>
    <p:extLst>
      <p:ext uri="{BB962C8B-B14F-4D97-AF65-F5344CB8AC3E}">
        <p14:creationId xmlns:p14="http://schemas.microsoft.com/office/powerpoint/2010/main" val="30799193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30</a:t>
            </a:fld>
            <a:endParaRPr lang="en-US"/>
          </a:p>
        </p:txBody>
      </p:sp>
    </p:spTree>
    <p:extLst>
      <p:ext uri="{BB962C8B-B14F-4D97-AF65-F5344CB8AC3E}">
        <p14:creationId xmlns:p14="http://schemas.microsoft.com/office/powerpoint/2010/main" val="2699100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findings from</a:t>
            </a:r>
            <a:r>
              <a:rPr lang="en-GB" baseline="0" dirty="0"/>
              <a:t> UN </a:t>
            </a:r>
            <a:r>
              <a:rPr lang="en-GB" baseline="0" dirty="0" err="1"/>
              <a:t>commitee</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31</a:t>
            </a:fld>
            <a:endParaRPr lang="en-US"/>
          </a:p>
        </p:txBody>
      </p:sp>
    </p:spTree>
    <p:extLst>
      <p:ext uri="{BB962C8B-B14F-4D97-AF65-F5344CB8AC3E}">
        <p14:creationId xmlns:p14="http://schemas.microsoft.com/office/powerpoint/2010/main" val="38388156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32</a:t>
            </a:fld>
            <a:endParaRPr lang="en-US"/>
          </a:p>
        </p:txBody>
      </p:sp>
    </p:spTree>
    <p:extLst>
      <p:ext uri="{BB962C8B-B14F-4D97-AF65-F5344CB8AC3E}">
        <p14:creationId xmlns:p14="http://schemas.microsoft.com/office/powerpoint/2010/main" val="40026232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33</a:t>
            </a:fld>
            <a:endParaRPr lang="en-US"/>
          </a:p>
        </p:txBody>
      </p:sp>
    </p:spTree>
    <p:extLst>
      <p:ext uri="{BB962C8B-B14F-4D97-AF65-F5344CB8AC3E}">
        <p14:creationId xmlns:p14="http://schemas.microsoft.com/office/powerpoint/2010/main" val="6745463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34</a:t>
            </a:fld>
            <a:endParaRPr lang="en-US"/>
          </a:p>
        </p:txBody>
      </p:sp>
    </p:spTree>
    <p:extLst>
      <p:ext uri="{BB962C8B-B14F-4D97-AF65-F5344CB8AC3E}">
        <p14:creationId xmlns:p14="http://schemas.microsoft.com/office/powerpoint/2010/main" val="3014658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35</a:t>
            </a:fld>
            <a:endParaRPr lang="en-US"/>
          </a:p>
        </p:txBody>
      </p:sp>
    </p:spTree>
    <p:extLst>
      <p:ext uri="{BB962C8B-B14F-4D97-AF65-F5344CB8AC3E}">
        <p14:creationId xmlns:p14="http://schemas.microsoft.com/office/powerpoint/2010/main" val="1157103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why</a:t>
            </a:r>
            <a:r>
              <a:rPr lang="en-GB" baseline="0" dirty="0"/>
              <a:t> it is important that you know children’s rights and the law. </a:t>
            </a:r>
            <a:endParaRPr lang="en-GB" dirty="0"/>
          </a:p>
        </p:txBody>
      </p:sp>
      <p:sp>
        <p:nvSpPr>
          <p:cNvPr id="4" name="Slide Number Placeholder 3"/>
          <p:cNvSpPr>
            <a:spLocks noGrp="1"/>
          </p:cNvSpPr>
          <p:nvPr>
            <p:ph type="sldNum" sz="quarter" idx="10"/>
          </p:nvPr>
        </p:nvSpPr>
        <p:spPr/>
        <p:txBody>
          <a:bodyPr/>
          <a:lstStyle/>
          <a:p>
            <a:fld id="{336F4838-0FBB-C74F-A7FA-F1413E58FB21}" type="slidenum">
              <a:rPr lang="en-US" smtClean="0"/>
              <a:t>36</a:t>
            </a:fld>
            <a:endParaRPr lang="en-US"/>
          </a:p>
        </p:txBody>
      </p:sp>
    </p:spTree>
    <p:extLst>
      <p:ext uri="{BB962C8B-B14F-4D97-AF65-F5344CB8AC3E}">
        <p14:creationId xmlns:p14="http://schemas.microsoft.com/office/powerpoint/2010/main" val="4863309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37</a:t>
            </a:fld>
            <a:endParaRPr lang="en-US"/>
          </a:p>
        </p:txBody>
      </p:sp>
    </p:spTree>
    <p:extLst>
      <p:ext uri="{BB962C8B-B14F-4D97-AF65-F5344CB8AC3E}">
        <p14:creationId xmlns:p14="http://schemas.microsoft.com/office/powerpoint/2010/main" val="14734364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38</a:t>
            </a:fld>
            <a:endParaRPr lang="en-US"/>
          </a:p>
        </p:txBody>
      </p:sp>
    </p:spTree>
    <p:extLst>
      <p:ext uri="{BB962C8B-B14F-4D97-AF65-F5344CB8AC3E}">
        <p14:creationId xmlns:p14="http://schemas.microsoft.com/office/powerpoint/2010/main" val="41598768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39</a:t>
            </a:fld>
            <a:endParaRPr lang="en-US"/>
          </a:p>
        </p:txBody>
      </p:sp>
    </p:spTree>
    <p:extLst>
      <p:ext uri="{BB962C8B-B14F-4D97-AF65-F5344CB8AC3E}">
        <p14:creationId xmlns:p14="http://schemas.microsoft.com/office/powerpoint/2010/main" val="33908378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36F4838-0FBB-C74F-A7FA-F1413E58FB21}" type="slidenum">
              <a:rPr lang="en-US" smtClean="0"/>
              <a:t>40</a:t>
            </a:fld>
            <a:endParaRPr lang="en-US"/>
          </a:p>
        </p:txBody>
      </p:sp>
    </p:spTree>
    <p:extLst>
      <p:ext uri="{BB962C8B-B14F-4D97-AF65-F5344CB8AC3E}">
        <p14:creationId xmlns:p14="http://schemas.microsoft.com/office/powerpoint/2010/main" val="1393110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1/17/19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1/17/19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1/17/19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1/17/19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1/17/19</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ctrTitle" idx="4294967295"/>
          </p:nvPr>
        </p:nvSpPr>
        <p:spPr>
          <a:xfrm>
            <a:off x="1184366" y="1436915"/>
            <a:ext cx="6499225" cy="3797300"/>
          </a:xfrm>
        </p:spPr>
        <p:txBody>
          <a:bodyPr/>
          <a:lstStyle/>
          <a:p>
            <a:r>
              <a:rPr lang="en-GB" altLang="en-US" sz="4400" b="1" dirty="0">
                <a:solidFill>
                  <a:schemeClr val="accent1">
                    <a:lumMod val="75000"/>
                  </a:schemeClr>
                </a:solidFill>
                <a:latin typeface="Arial" panose="020B0604020202020204" pitchFamily="34" charset="0"/>
                <a:cs typeface="Arial" panose="020B0604020202020204" pitchFamily="34" charset="0"/>
              </a:rPr>
              <a:t>Equality and Inclusion of Disabled Children and the Additional Learning Needs and Education Tribunal (Wales) Act 2018</a:t>
            </a:r>
            <a:endParaRPr lang="en-GB" dirty="0">
              <a:solidFill>
                <a:schemeClr val="accent1">
                  <a:lumMod val="75000"/>
                </a:schemeClr>
              </a:solidFill>
            </a:endParaRPr>
          </a:p>
        </p:txBody>
      </p:sp>
    </p:spTree>
    <p:extLst>
      <p:ext uri="{BB962C8B-B14F-4D97-AF65-F5344CB8AC3E}">
        <p14:creationId xmlns:p14="http://schemas.microsoft.com/office/powerpoint/2010/main" val="37750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session:</a:t>
            </a:r>
          </a:p>
        </p:txBody>
      </p:sp>
      <p:sp>
        <p:nvSpPr>
          <p:cNvPr id="3" name="Subtitle 2"/>
          <p:cNvSpPr>
            <a:spLocks noGrp="1"/>
          </p:cNvSpPr>
          <p:nvPr>
            <p:ph idx="1"/>
          </p:nvPr>
        </p:nvSpPr>
        <p:spPr/>
        <p:txBody>
          <a:bodyPr>
            <a:normAutofit/>
          </a:bodyPr>
          <a:lstStyle/>
          <a:p>
            <a:pPr marL="0" indent="0">
              <a:buNone/>
            </a:pPr>
            <a:r>
              <a:rPr lang="en-GB" altLang="en-US" sz="2800" dirty="0">
                <a:latin typeface="Arial" charset="0"/>
                <a:cs typeface="Arial" charset="0"/>
              </a:rPr>
              <a:t>To understand the legislative framework for providing Inclusive Services, which will include the Equality Act 2010 and the Additional Learning Needs and Education Tribunal (Wales) Act.</a:t>
            </a:r>
          </a:p>
          <a:p>
            <a:pPr marL="0" indent="0">
              <a:buNone/>
            </a:pPr>
            <a:endParaRPr lang="en-GB" sz="2800" dirty="0"/>
          </a:p>
        </p:txBody>
      </p:sp>
    </p:spTree>
    <p:extLst>
      <p:ext uri="{BB962C8B-B14F-4D97-AF65-F5344CB8AC3E}">
        <p14:creationId xmlns:p14="http://schemas.microsoft.com/office/powerpoint/2010/main" val="1231456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Legislative Context</a:t>
            </a:r>
          </a:p>
        </p:txBody>
      </p:sp>
      <p:sp>
        <p:nvSpPr>
          <p:cNvPr id="8" name="Content Placeholder 7"/>
          <p:cNvSpPr>
            <a:spLocks noGrp="1"/>
          </p:cNvSpPr>
          <p:nvPr>
            <p:ph idx="1"/>
          </p:nvPr>
        </p:nvSpPr>
        <p:spPr/>
        <p:txBody>
          <a:bodyPr>
            <a:normAutofit fontScale="92500" lnSpcReduction="20000"/>
          </a:bodyPr>
          <a:lstStyle/>
          <a:p>
            <a:r>
              <a:rPr lang="en-GB" dirty="0"/>
              <a:t>UNCRC 1989</a:t>
            </a:r>
          </a:p>
          <a:p>
            <a:r>
              <a:rPr lang="en-GB" dirty="0"/>
              <a:t>Children Act 1989</a:t>
            </a:r>
          </a:p>
          <a:p>
            <a:r>
              <a:rPr lang="en-GB" dirty="0"/>
              <a:t>The Disability Discrimination Act 1995 and 2005</a:t>
            </a:r>
          </a:p>
          <a:p>
            <a:r>
              <a:rPr lang="en-GB" dirty="0"/>
              <a:t>Human Rights Act 1998</a:t>
            </a:r>
          </a:p>
          <a:p>
            <a:r>
              <a:rPr lang="en-GB" dirty="0"/>
              <a:t>The SEN and Disability Act 2001</a:t>
            </a:r>
          </a:p>
          <a:p>
            <a:r>
              <a:rPr lang="en-GB" dirty="0"/>
              <a:t>The Equality Act 2010</a:t>
            </a:r>
          </a:p>
          <a:p>
            <a:r>
              <a:rPr lang="en-GB" dirty="0"/>
              <a:t>Social Services and Wellbeing Act (Wales) 2014</a:t>
            </a:r>
          </a:p>
          <a:p>
            <a:r>
              <a:rPr lang="en-GB" dirty="0"/>
              <a:t>The Additional Learning Needs and Education Tribunal (Wales) Act 2018 </a:t>
            </a:r>
          </a:p>
        </p:txBody>
      </p:sp>
    </p:spTree>
    <p:extLst>
      <p:ext uri="{BB962C8B-B14F-4D97-AF65-F5344CB8AC3E}">
        <p14:creationId xmlns:p14="http://schemas.microsoft.com/office/powerpoint/2010/main" val="2850732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3480" y="313508"/>
            <a:ext cx="8042276" cy="643343"/>
          </a:xfrm>
        </p:spPr>
        <p:txBody>
          <a:bodyPr/>
          <a:lstStyle/>
          <a:p>
            <a:pPr algn="l"/>
            <a:r>
              <a:rPr lang="en-GB" sz="3200" dirty="0"/>
              <a:t>UNCRC</a:t>
            </a:r>
          </a:p>
        </p:txBody>
      </p:sp>
      <p:sp>
        <p:nvSpPr>
          <p:cNvPr id="10" name="Content Placeholder 9"/>
          <p:cNvSpPr>
            <a:spLocks noGrp="1"/>
          </p:cNvSpPr>
          <p:nvPr>
            <p:ph idx="1"/>
          </p:nvPr>
        </p:nvSpPr>
        <p:spPr>
          <a:xfrm>
            <a:off x="549275" y="972092"/>
            <a:ext cx="8042276" cy="4343400"/>
          </a:xfrm>
        </p:spPr>
        <p:txBody>
          <a:bodyPr/>
          <a:lstStyle/>
          <a:p>
            <a:pPr marL="0" indent="0">
              <a:buNone/>
            </a:pPr>
            <a:r>
              <a:rPr lang="en-GB" dirty="0"/>
              <a:t>The convention was adopted by the UN in 1989 and ratified by the UK in 1991.It set out the rights that must be realised for all children </a:t>
            </a:r>
            <a:r>
              <a:rPr lang="en-GB" b="1" dirty="0"/>
              <a:t>to develop their full potential.</a:t>
            </a:r>
          </a:p>
          <a:p>
            <a:pPr marL="0" indent="0">
              <a:buNone/>
            </a:pPr>
            <a:r>
              <a:rPr lang="en-GB" dirty="0"/>
              <a:t>Articles 23 states ‘All disabled children should have special care and support so they can lead full and independent lives.’</a:t>
            </a:r>
            <a:endParaRPr lang="en-GB" b="1" dirty="0"/>
          </a:p>
        </p:txBody>
      </p:sp>
      <p:sp>
        <p:nvSpPr>
          <p:cNvPr id="11" name="Title 5"/>
          <p:cNvSpPr txBox="1">
            <a:spLocks/>
          </p:cNvSpPr>
          <p:nvPr/>
        </p:nvSpPr>
        <p:spPr>
          <a:xfrm>
            <a:off x="453480" y="3518262"/>
            <a:ext cx="8042276" cy="704303"/>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r>
              <a:rPr lang="en-GB" sz="3200"/>
              <a:t>Children Act 1989 </a:t>
            </a:r>
            <a:endParaRPr lang="en-GB" sz="3200" dirty="0"/>
          </a:p>
        </p:txBody>
      </p:sp>
      <p:sp>
        <p:nvSpPr>
          <p:cNvPr id="12" name="Content Placeholder 6"/>
          <p:cNvSpPr txBox="1">
            <a:spLocks/>
          </p:cNvSpPr>
          <p:nvPr/>
        </p:nvSpPr>
        <p:spPr>
          <a:xfrm>
            <a:off x="453480" y="4317272"/>
            <a:ext cx="8042276" cy="199643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Font typeface="Wingdings 2" pitchFamily="18" charset="2"/>
              <a:buNone/>
            </a:pPr>
            <a:r>
              <a:rPr lang="en-GB"/>
              <a:t>Allocated duties to local authorities, courts, parents, and other agencies in the United Kingdom, to ensure children are safeguarded and their welfare is promoted. Also, determined that disabled children are classed as children in need.</a:t>
            </a:r>
            <a:endParaRPr lang="en-GB" dirty="0"/>
          </a:p>
        </p:txBody>
      </p:sp>
    </p:spTree>
    <p:extLst>
      <p:ext uri="{BB962C8B-B14F-4D97-AF65-F5344CB8AC3E}">
        <p14:creationId xmlns:p14="http://schemas.microsoft.com/office/powerpoint/2010/main" val="2651953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5"/>
          <p:cNvSpPr txBox="1">
            <a:spLocks/>
          </p:cNvSpPr>
          <p:nvPr/>
        </p:nvSpPr>
        <p:spPr>
          <a:xfrm>
            <a:off x="283664" y="206279"/>
            <a:ext cx="8042276" cy="704303"/>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r>
              <a:rPr lang="en-GB" sz="3200" dirty="0"/>
              <a:t>Disability Discrimination Act 1995 and 2005</a:t>
            </a:r>
          </a:p>
        </p:txBody>
      </p:sp>
      <p:sp>
        <p:nvSpPr>
          <p:cNvPr id="9" name="Content Placeholder 6"/>
          <p:cNvSpPr txBox="1">
            <a:spLocks/>
          </p:cNvSpPr>
          <p:nvPr/>
        </p:nvSpPr>
        <p:spPr>
          <a:xfrm>
            <a:off x="283664" y="910582"/>
            <a:ext cx="8042276" cy="1996439"/>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sz="2000" dirty="0"/>
              <a:t>The Disability Discrimination Act (DDA) was introduced in 1995 to end discrimination against people with disabilities. It did not cover at Education at this point, but  it has been continually expanded and revised over the years. </a:t>
            </a:r>
          </a:p>
          <a:p>
            <a:pPr marL="0" indent="0">
              <a:buNone/>
            </a:pPr>
            <a:r>
              <a:rPr lang="en-GB" sz="2000" dirty="0"/>
              <a:t>In 2001 </a:t>
            </a:r>
            <a:r>
              <a:rPr lang="en-GB" sz="2000" b="1" dirty="0">
                <a:solidFill>
                  <a:schemeClr val="accent1">
                    <a:lumMod val="75000"/>
                  </a:schemeClr>
                </a:solidFill>
              </a:rPr>
              <a:t>The Special Educational Needs and Disability Act 2001 </a:t>
            </a:r>
            <a:r>
              <a:rPr lang="en-GB" sz="2000" dirty="0"/>
              <a:t>established legal rights for disabled students in pre- and post-16 education. It also prompted the amending of the DDA to include education (2005). </a:t>
            </a:r>
          </a:p>
        </p:txBody>
      </p:sp>
      <p:sp>
        <p:nvSpPr>
          <p:cNvPr id="12" name="Title 5"/>
          <p:cNvSpPr txBox="1">
            <a:spLocks/>
          </p:cNvSpPr>
          <p:nvPr/>
        </p:nvSpPr>
        <p:spPr>
          <a:xfrm>
            <a:off x="213995" y="3628754"/>
            <a:ext cx="8042276" cy="704303"/>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r>
              <a:rPr lang="en-GB" sz="3200" dirty="0"/>
              <a:t>Human Rights Act 1998 </a:t>
            </a:r>
          </a:p>
        </p:txBody>
      </p:sp>
      <p:sp>
        <p:nvSpPr>
          <p:cNvPr id="14" name="Content Placeholder 6"/>
          <p:cNvSpPr txBox="1">
            <a:spLocks/>
          </p:cNvSpPr>
          <p:nvPr/>
        </p:nvSpPr>
        <p:spPr>
          <a:xfrm>
            <a:off x="283664" y="4367899"/>
            <a:ext cx="8042276" cy="199643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sz="2000" dirty="0"/>
              <a:t>Outlined that human rights of people with learning disabilities are inseparable from fellow citizens. </a:t>
            </a:r>
          </a:p>
          <a:p>
            <a:pPr marL="0" indent="0">
              <a:buNone/>
            </a:pPr>
            <a:r>
              <a:rPr lang="en-GB" sz="2000" dirty="0"/>
              <a:t>Court proceedings can be brought against public authorities if these rights are breached.</a:t>
            </a:r>
          </a:p>
        </p:txBody>
      </p:sp>
    </p:spTree>
    <p:extLst>
      <p:ext uri="{BB962C8B-B14F-4D97-AF65-F5344CB8AC3E}">
        <p14:creationId xmlns:p14="http://schemas.microsoft.com/office/powerpoint/2010/main" val="2875024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6"/>
          <p:cNvSpPr txBox="1">
            <a:spLocks/>
          </p:cNvSpPr>
          <p:nvPr/>
        </p:nvSpPr>
        <p:spPr>
          <a:xfrm>
            <a:off x="540566" y="957943"/>
            <a:ext cx="8042276" cy="177654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endParaRPr lang="en-GB" dirty="0"/>
          </a:p>
        </p:txBody>
      </p:sp>
      <p:sp>
        <p:nvSpPr>
          <p:cNvPr id="8" name="Title 5"/>
          <p:cNvSpPr txBox="1">
            <a:spLocks/>
          </p:cNvSpPr>
          <p:nvPr/>
        </p:nvSpPr>
        <p:spPr>
          <a:xfrm>
            <a:off x="453480" y="253640"/>
            <a:ext cx="8042276" cy="704303"/>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pPr algn="l"/>
            <a:r>
              <a:rPr lang="en-GB" sz="3200" dirty="0"/>
              <a:t>The Equality Act 2010</a:t>
            </a:r>
          </a:p>
        </p:txBody>
      </p:sp>
      <p:sp>
        <p:nvSpPr>
          <p:cNvPr id="9" name="Content Placeholder 6"/>
          <p:cNvSpPr txBox="1">
            <a:spLocks/>
          </p:cNvSpPr>
          <p:nvPr/>
        </p:nvSpPr>
        <p:spPr>
          <a:xfrm>
            <a:off x="322852" y="1544281"/>
            <a:ext cx="8042276" cy="2798168"/>
          </a:xfrm>
          <a:prstGeom prst="rect">
            <a:avLst/>
          </a:prstGeom>
        </p:spPr>
        <p:txBody>
          <a:bodyPr vert="horz" lIns="91440" tIns="45720" rIns="91440" bIns="45720" rtlCol="0">
            <a:no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dirty="0"/>
              <a:t>The two main purposes of the Act are to harmonise discrimination law and strengthen the law to support progress on equality.</a:t>
            </a:r>
          </a:p>
          <a:p>
            <a:pPr marL="0" indent="0">
              <a:buNone/>
            </a:pPr>
            <a:r>
              <a:rPr lang="en-GB" dirty="0"/>
              <a:t>The Act also introduced protected characteristics- this outlaws discrimination based on disability, sex, race, age, religion or belief and sexual orientation. </a:t>
            </a:r>
          </a:p>
        </p:txBody>
      </p:sp>
    </p:spTree>
    <p:extLst>
      <p:ext uri="{BB962C8B-B14F-4D97-AF65-F5344CB8AC3E}">
        <p14:creationId xmlns:p14="http://schemas.microsoft.com/office/powerpoint/2010/main" val="1832825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Disability </a:t>
            </a:r>
          </a:p>
        </p:txBody>
      </p:sp>
      <p:sp>
        <p:nvSpPr>
          <p:cNvPr id="3" name="Content Placeholder 2"/>
          <p:cNvSpPr>
            <a:spLocks noGrp="1"/>
          </p:cNvSpPr>
          <p:nvPr>
            <p:ph idx="1"/>
          </p:nvPr>
        </p:nvSpPr>
        <p:spPr/>
        <p:txBody>
          <a:bodyPr/>
          <a:lstStyle/>
          <a:p>
            <a:pPr marL="0" indent="0">
              <a:buNone/>
            </a:pPr>
            <a:r>
              <a:rPr lang="en-GB" dirty="0"/>
              <a:t>In the Equality Act 2010, a person has a disability if:-</a:t>
            </a:r>
          </a:p>
          <a:p>
            <a:pPr>
              <a:buFont typeface="Arial" panose="020B0604020202020204" pitchFamily="34" charset="0"/>
              <a:buChar char="•"/>
            </a:pPr>
            <a:r>
              <a:rPr lang="en-GB" dirty="0"/>
              <a:t>They have a physical or mental impairment </a:t>
            </a:r>
          </a:p>
          <a:p>
            <a:pPr>
              <a:buFont typeface="Arial" panose="020B0604020202020204" pitchFamily="34" charset="0"/>
              <a:buChar char="•"/>
            </a:pPr>
            <a:r>
              <a:rPr lang="en-GB" dirty="0"/>
              <a:t>The impairment has a substantial and long-term adverse effect on their ability to perform normal day-to-day activities </a:t>
            </a:r>
          </a:p>
        </p:txBody>
      </p:sp>
    </p:spTree>
    <p:extLst>
      <p:ext uri="{BB962C8B-B14F-4D97-AF65-F5344CB8AC3E}">
        <p14:creationId xmlns:p14="http://schemas.microsoft.com/office/powerpoint/2010/main" val="364057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lstStyle/>
          <a:p>
            <a:pPr marL="0" indent="0">
              <a:buNone/>
            </a:pPr>
            <a:r>
              <a:rPr lang="en-GB" sz="3200" dirty="0"/>
              <a:t>In pairs or in a group discuss and decide which category these difficulties belong to: ALN, disabled or both ? </a:t>
            </a:r>
          </a:p>
          <a:p>
            <a:endParaRPr lang="en-GB" dirty="0"/>
          </a:p>
        </p:txBody>
      </p:sp>
    </p:spTree>
    <p:extLst>
      <p:ext uri="{BB962C8B-B14F-4D97-AF65-F5344CB8AC3E}">
        <p14:creationId xmlns:p14="http://schemas.microsoft.com/office/powerpoint/2010/main" val="134008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ALN, disabled or both? </a:t>
            </a:r>
          </a:p>
        </p:txBody>
      </p:sp>
      <p:sp>
        <p:nvSpPr>
          <p:cNvPr id="4" name="Text Box 8"/>
          <p:cNvSpPr txBox="1">
            <a:spLocks noChangeArrowheads="1"/>
          </p:cNvSpPr>
          <p:nvPr/>
        </p:nvSpPr>
        <p:spPr bwMode="auto">
          <a:xfrm>
            <a:off x="1063079" y="1731789"/>
            <a:ext cx="2663825" cy="4324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fontAlgn="base">
              <a:spcBef>
                <a:spcPct val="0"/>
              </a:spcBef>
              <a:spcAft>
                <a:spcPct val="0"/>
              </a:spcAft>
              <a:defRPr/>
            </a:pPr>
            <a:r>
              <a:rPr lang="en-GB" sz="1400" dirty="0">
                <a:solidFill>
                  <a:srgbClr val="1F497D"/>
                </a:solidFill>
                <a:latin typeface="Comic Sans MS" charset="0"/>
                <a:ea typeface="ＭＳ Ｐゴシック" charset="0"/>
                <a:cs typeface="Arial" charset="0"/>
              </a:rPr>
              <a:t>                     </a:t>
            </a:r>
            <a:r>
              <a:rPr lang="en-GB" sz="1400" dirty="0">
                <a:solidFill>
                  <a:srgbClr val="0070C0"/>
                </a:solidFill>
                <a:latin typeface="Comic Sans MS" charset="0"/>
                <a:ea typeface="ＭＳ Ｐゴシック" charset="0"/>
                <a:cs typeface="Arial" charset="0"/>
              </a:rPr>
              <a:t>Poor short-term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memory</a:t>
            </a:r>
          </a:p>
          <a:p>
            <a:pPr fontAlgn="base">
              <a:spcBef>
                <a:spcPct val="0"/>
              </a:spcBef>
              <a:spcAft>
                <a:spcPct val="0"/>
              </a:spcAft>
              <a:defRPr/>
            </a:pPr>
            <a:endParaRPr lang="en-GB" sz="14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Word-finding and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recognition problems</a:t>
            </a:r>
          </a:p>
          <a:p>
            <a:pPr fontAlgn="base">
              <a:spcBef>
                <a:spcPct val="0"/>
              </a:spcBef>
              <a:spcAft>
                <a:spcPct val="0"/>
              </a:spcAft>
              <a:defRPr/>
            </a:pPr>
            <a:endParaRPr lang="en-GB" sz="14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Social, emotional and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behavioural difficulties</a:t>
            </a:r>
          </a:p>
          <a:p>
            <a:pPr fontAlgn="base">
              <a:spcBef>
                <a:spcPct val="0"/>
              </a:spcBef>
              <a:spcAft>
                <a:spcPct val="0"/>
              </a:spcAft>
              <a:defRPr/>
            </a:pPr>
            <a:endParaRPr lang="en-GB" sz="14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Mild dyspraxia</a:t>
            </a:r>
          </a:p>
          <a:p>
            <a:pPr fontAlgn="base">
              <a:spcBef>
                <a:spcPct val="0"/>
              </a:spcBef>
              <a:spcAft>
                <a:spcPct val="0"/>
              </a:spcAft>
              <a:defRPr/>
            </a:pPr>
            <a:endParaRPr lang="en-GB" sz="10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Mild speech and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communication problems</a:t>
            </a:r>
          </a:p>
          <a:p>
            <a:pPr fontAlgn="base">
              <a:spcBef>
                <a:spcPct val="0"/>
              </a:spcBef>
              <a:spcAft>
                <a:spcPct val="0"/>
              </a:spcAft>
              <a:defRPr/>
            </a:pPr>
            <a:endParaRPr lang="en-GB" sz="10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Mild learning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difficulties</a:t>
            </a:r>
          </a:p>
          <a:p>
            <a:pPr fontAlgn="base">
              <a:spcBef>
                <a:spcPct val="0"/>
              </a:spcBef>
              <a:spcAft>
                <a:spcPct val="0"/>
              </a:spcAft>
              <a:defRPr/>
            </a:pPr>
            <a:endParaRPr lang="en-GB" sz="1000" dirty="0">
              <a:solidFill>
                <a:srgbClr val="0070C0"/>
              </a:solidFill>
              <a:latin typeface="Comic Sans MS" charset="0"/>
              <a:ea typeface="ＭＳ Ｐゴシック" charset="0"/>
              <a:cs typeface="Arial" charset="0"/>
            </a:endParaRP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Organisational </a:t>
            </a:r>
          </a:p>
          <a:p>
            <a:pPr fontAlgn="base">
              <a:spcBef>
                <a:spcPct val="0"/>
              </a:spcBef>
              <a:spcAft>
                <a:spcPct val="0"/>
              </a:spcAft>
              <a:defRPr/>
            </a:pPr>
            <a:r>
              <a:rPr lang="en-GB" sz="1400" dirty="0">
                <a:solidFill>
                  <a:srgbClr val="0070C0"/>
                </a:solidFill>
                <a:latin typeface="Comic Sans MS" charset="0"/>
                <a:ea typeface="ＭＳ Ｐゴシック" charset="0"/>
                <a:cs typeface="Arial" charset="0"/>
              </a:rPr>
              <a:t>                    problems</a:t>
            </a:r>
          </a:p>
          <a:p>
            <a:pPr fontAlgn="base">
              <a:spcBef>
                <a:spcPct val="50000"/>
              </a:spcBef>
              <a:spcAft>
                <a:spcPct val="0"/>
              </a:spcAft>
              <a:defRPr/>
            </a:pPr>
            <a:endParaRPr lang="en-GB" sz="1400" dirty="0">
              <a:solidFill>
                <a:srgbClr val="1F497D"/>
              </a:solidFill>
              <a:latin typeface="Comic Sans MS" charset="0"/>
              <a:ea typeface="ＭＳ Ｐゴシック" charset="0"/>
              <a:cs typeface="Arial" charset="0"/>
            </a:endParaRPr>
          </a:p>
        </p:txBody>
      </p:sp>
      <p:sp>
        <p:nvSpPr>
          <p:cNvPr id="5" name="Text Box 9"/>
          <p:cNvSpPr txBox="1">
            <a:spLocks noGrp="1" noChangeArrowheads="1"/>
          </p:cNvSpPr>
          <p:nvPr>
            <p:ph idx="1"/>
          </p:nvPr>
        </p:nvSpPr>
        <p:spPr bwMode="auto">
          <a:xfrm>
            <a:off x="426585" y="2252224"/>
            <a:ext cx="7890101" cy="2993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0" indent="0" algn="ctr">
              <a:spcBef>
                <a:spcPct val="50000"/>
              </a:spcBef>
              <a:buNone/>
              <a:defRPr/>
            </a:pPr>
            <a:r>
              <a:rPr lang="en-GB" sz="1300" dirty="0">
                <a:solidFill>
                  <a:srgbClr val="0070C0"/>
                </a:solidFill>
                <a:latin typeface="Comic Sans MS" charset="0"/>
                <a:ea typeface="ＭＳ Ｐゴシック" charset="0"/>
                <a:cs typeface="Arial" charset="0"/>
              </a:rPr>
              <a:t>Autism</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Visual impaired</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Attachment disorder</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Significant learning difficulties</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Long-term mobility difficulties</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Significant dyslexia</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Hearing impaired</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Non-verbal</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Epilepsy</a:t>
            </a:r>
          </a:p>
          <a:p>
            <a:pPr marL="0" indent="0" algn="ctr">
              <a:spcBef>
                <a:spcPct val="50000"/>
              </a:spcBef>
              <a:buNone/>
              <a:defRPr/>
            </a:pPr>
            <a:r>
              <a:rPr lang="en-GB" sz="1300" dirty="0">
                <a:solidFill>
                  <a:srgbClr val="0070C0"/>
                </a:solidFill>
                <a:latin typeface="Comic Sans MS" charset="0"/>
                <a:ea typeface="ＭＳ Ｐゴシック" charset="0"/>
                <a:cs typeface="Arial" charset="0"/>
              </a:rPr>
              <a:t>ADHD</a:t>
            </a:r>
          </a:p>
        </p:txBody>
      </p:sp>
      <p:sp>
        <p:nvSpPr>
          <p:cNvPr id="7" name="Rectangle 6"/>
          <p:cNvSpPr/>
          <p:nvPr/>
        </p:nvSpPr>
        <p:spPr>
          <a:xfrm>
            <a:off x="5003074" y="1774920"/>
            <a:ext cx="4572000" cy="4185761"/>
          </a:xfrm>
          <a:prstGeom prst="rect">
            <a:avLst/>
          </a:prstGeom>
        </p:spPr>
        <p:txBody>
          <a:bodyPr>
            <a:spAutoFit/>
          </a:bodyPr>
          <a:lstStyle/>
          <a:p>
            <a:pPr lvl="0" fontAlgn="base">
              <a:spcBef>
                <a:spcPct val="50000"/>
              </a:spcBef>
              <a:spcAft>
                <a:spcPct val="0"/>
              </a:spcAft>
              <a:defRPr/>
            </a:pPr>
            <a:r>
              <a:rPr lang="en-GB" sz="1400" dirty="0">
                <a:solidFill>
                  <a:srgbClr val="0070C0"/>
                </a:solidFill>
                <a:latin typeface="Comic Sans MS" charset="0"/>
              </a:rPr>
              <a:t>Stroke/paralysis</a:t>
            </a:r>
          </a:p>
          <a:p>
            <a:pPr lvl="0" fontAlgn="base">
              <a:spcBef>
                <a:spcPct val="50000"/>
              </a:spcBef>
              <a:spcAft>
                <a:spcPct val="0"/>
              </a:spcAft>
              <a:defRPr/>
            </a:pPr>
            <a:r>
              <a:rPr lang="en-GB" sz="1400" dirty="0">
                <a:solidFill>
                  <a:srgbClr val="0070C0"/>
                </a:solidFill>
                <a:latin typeface="Comic Sans MS" charset="0"/>
              </a:rPr>
              <a:t>   Asthma</a:t>
            </a:r>
          </a:p>
          <a:p>
            <a:pPr lvl="0" fontAlgn="base">
              <a:spcBef>
                <a:spcPct val="50000"/>
              </a:spcBef>
              <a:spcAft>
                <a:spcPct val="0"/>
              </a:spcAft>
              <a:defRPr/>
            </a:pPr>
            <a:r>
              <a:rPr lang="en-GB" sz="1400" dirty="0">
                <a:solidFill>
                  <a:srgbClr val="0070C0"/>
                </a:solidFill>
                <a:latin typeface="Comic Sans MS" charset="0"/>
              </a:rPr>
              <a:t>       Diabetes</a:t>
            </a:r>
          </a:p>
          <a:p>
            <a:pPr lvl="0" fontAlgn="base">
              <a:spcBef>
                <a:spcPct val="50000"/>
              </a:spcBef>
              <a:spcAft>
                <a:spcPct val="0"/>
              </a:spcAft>
              <a:defRPr/>
            </a:pPr>
            <a:r>
              <a:rPr lang="en-GB" sz="1400" dirty="0">
                <a:solidFill>
                  <a:srgbClr val="0070C0"/>
                </a:solidFill>
                <a:latin typeface="Comic Sans MS" charset="0"/>
              </a:rPr>
              <a:t>           Incontinence </a:t>
            </a:r>
          </a:p>
          <a:p>
            <a:pPr lvl="0" fontAlgn="base">
              <a:spcBef>
                <a:spcPct val="50000"/>
              </a:spcBef>
              <a:spcAft>
                <a:spcPct val="0"/>
              </a:spcAft>
              <a:defRPr/>
            </a:pPr>
            <a:r>
              <a:rPr lang="en-GB" sz="1400" dirty="0">
                <a:solidFill>
                  <a:srgbClr val="0070C0"/>
                </a:solidFill>
                <a:latin typeface="Comic Sans MS" charset="0"/>
              </a:rPr>
              <a:t>           due to a long-term condition</a:t>
            </a:r>
          </a:p>
          <a:p>
            <a:pPr lvl="0" fontAlgn="base">
              <a:spcBef>
                <a:spcPct val="50000"/>
              </a:spcBef>
              <a:spcAft>
                <a:spcPct val="0"/>
              </a:spcAft>
              <a:defRPr/>
            </a:pPr>
            <a:r>
              <a:rPr lang="en-GB" sz="1400" dirty="0">
                <a:solidFill>
                  <a:srgbClr val="0070C0"/>
                </a:solidFill>
                <a:latin typeface="Comic Sans MS" charset="0"/>
              </a:rPr>
              <a:t>              Cancer and in recovery</a:t>
            </a:r>
          </a:p>
          <a:p>
            <a:pPr lvl="0" fontAlgn="base">
              <a:spcBef>
                <a:spcPct val="50000"/>
              </a:spcBef>
              <a:spcAft>
                <a:spcPct val="0"/>
              </a:spcAft>
              <a:defRPr/>
            </a:pPr>
            <a:r>
              <a:rPr lang="en-GB" sz="1400" dirty="0">
                <a:solidFill>
                  <a:srgbClr val="0070C0"/>
                </a:solidFill>
                <a:latin typeface="Comic Sans MS" charset="0"/>
              </a:rPr>
              <a:t>              Mental health issues</a:t>
            </a:r>
          </a:p>
          <a:p>
            <a:pPr lvl="0" fontAlgn="base">
              <a:spcBef>
                <a:spcPct val="50000"/>
              </a:spcBef>
              <a:spcAft>
                <a:spcPct val="0"/>
              </a:spcAft>
              <a:defRPr/>
            </a:pPr>
            <a:r>
              <a:rPr lang="en-GB" sz="1400" dirty="0">
                <a:solidFill>
                  <a:srgbClr val="0070C0"/>
                </a:solidFill>
                <a:latin typeface="Comic Sans MS" charset="0"/>
              </a:rPr>
              <a:t>             Significant  	disfigurement</a:t>
            </a:r>
          </a:p>
          <a:p>
            <a:pPr lvl="0" fontAlgn="base">
              <a:spcBef>
                <a:spcPct val="50000"/>
              </a:spcBef>
              <a:spcAft>
                <a:spcPct val="0"/>
              </a:spcAft>
              <a:defRPr/>
            </a:pPr>
            <a:r>
              <a:rPr lang="en-GB" sz="1400" dirty="0">
                <a:solidFill>
                  <a:srgbClr val="0070C0"/>
                </a:solidFill>
                <a:latin typeface="Comic Sans MS" charset="0"/>
              </a:rPr>
              <a:t>             Eating disorders</a:t>
            </a:r>
          </a:p>
          <a:p>
            <a:pPr lvl="0" fontAlgn="base">
              <a:spcBef>
                <a:spcPct val="50000"/>
              </a:spcBef>
              <a:spcAft>
                <a:spcPct val="0"/>
              </a:spcAft>
              <a:defRPr/>
            </a:pPr>
            <a:r>
              <a:rPr lang="en-GB" sz="1400" dirty="0">
                <a:solidFill>
                  <a:srgbClr val="0070C0"/>
                </a:solidFill>
                <a:latin typeface="Comic Sans MS" charset="0"/>
              </a:rPr>
              <a:t>           Sickle cell anaemia</a:t>
            </a:r>
          </a:p>
          <a:p>
            <a:pPr lvl="0" fontAlgn="base">
              <a:spcBef>
                <a:spcPct val="50000"/>
              </a:spcBef>
              <a:spcAft>
                <a:spcPct val="0"/>
              </a:spcAft>
              <a:defRPr/>
            </a:pPr>
            <a:r>
              <a:rPr lang="en-GB" sz="1400" dirty="0">
                <a:solidFill>
                  <a:srgbClr val="0070C0"/>
                </a:solidFill>
                <a:latin typeface="Comic Sans MS" charset="0"/>
              </a:rPr>
              <a:t>        Short stature</a:t>
            </a:r>
          </a:p>
          <a:p>
            <a:pPr lvl="0" fontAlgn="base">
              <a:spcBef>
                <a:spcPct val="50000"/>
              </a:spcBef>
              <a:spcAft>
                <a:spcPct val="0"/>
              </a:spcAft>
              <a:defRPr/>
            </a:pPr>
            <a:r>
              <a:rPr lang="en-GB" sz="1400" dirty="0">
                <a:solidFill>
                  <a:srgbClr val="0070C0"/>
                </a:solidFill>
                <a:latin typeface="Comic Sans MS" charset="0"/>
              </a:rPr>
              <a:t>    Gross obesity</a:t>
            </a:r>
          </a:p>
          <a:p>
            <a:pPr lvl="0" fontAlgn="base">
              <a:spcBef>
                <a:spcPct val="50000"/>
              </a:spcBef>
              <a:spcAft>
                <a:spcPct val="0"/>
              </a:spcAft>
              <a:defRPr/>
            </a:pPr>
            <a:r>
              <a:rPr lang="en-GB" sz="1400" dirty="0">
                <a:solidFill>
                  <a:srgbClr val="0070C0"/>
                </a:solidFill>
                <a:latin typeface="Comic Sans MS" charset="0"/>
              </a:rPr>
              <a:t>Paraplegia</a:t>
            </a:r>
          </a:p>
        </p:txBody>
      </p:sp>
      <p:sp>
        <p:nvSpPr>
          <p:cNvPr id="8" name="Oval 6"/>
          <p:cNvSpPr>
            <a:spLocks noChangeArrowheads="1"/>
          </p:cNvSpPr>
          <p:nvPr/>
        </p:nvSpPr>
        <p:spPr bwMode="auto">
          <a:xfrm>
            <a:off x="451307" y="1399898"/>
            <a:ext cx="5260158" cy="4608512"/>
          </a:xfrm>
          <a:prstGeom prst="ellipse">
            <a:avLst/>
          </a:prstGeom>
          <a:noFill/>
          <a:ln w="9525">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2400">
              <a:latin typeface="Comic Sans MS" charset="0"/>
              <a:ea typeface="ＭＳ Ｐゴシック" charset="0"/>
              <a:cs typeface="Arial" charset="0"/>
            </a:endParaRPr>
          </a:p>
        </p:txBody>
      </p:sp>
      <p:sp>
        <p:nvSpPr>
          <p:cNvPr id="9" name="Oval 7"/>
          <p:cNvSpPr>
            <a:spLocks noChangeArrowheads="1"/>
          </p:cNvSpPr>
          <p:nvPr/>
        </p:nvSpPr>
        <p:spPr bwMode="auto">
          <a:xfrm>
            <a:off x="3082834" y="1352169"/>
            <a:ext cx="5138057" cy="4608512"/>
          </a:xfrm>
          <a:prstGeom prst="ellipse">
            <a:avLst/>
          </a:prstGeom>
          <a:noFill/>
          <a:ln w="9525">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2400">
              <a:latin typeface="Comic Sans MS" charset="0"/>
              <a:ea typeface="ＭＳ Ｐゴシック" charset="0"/>
              <a:cs typeface="Arial" charset="0"/>
            </a:endParaRPr>
          </a:p>
        </p:txBody>
      </p:sp>
    </p:spTree>
    <p:extLst>
      <p:ext uri="{BB962C8B-B14F-4D97-AF65-F5344CB8AC3E}">
        <p14:creationId xmlns:p14="http://schemas.microsoft.com/office/powerpoint/2010/main" val="1774778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399" y="1355845"/>
            <a:ext cx="3840480" cy="1162050"/>
          </a:xfrm>
        </p:spPr>
        <p:txBody>
          <a:bodyPr/>
          <a:lstStyle/>
          <a:p>
            <a:r>
              <a:rPr lang="en-GB" dirty="0"/>
              <a:t>Duties under the Equality Act 2010</a:t>
            </a:r>
          </a:p>
        </p:txBody>
      </p:sp>
      <p:sp>
        <p:nvSpPr>
          <p:cNvPr id="5" name="Content Placeholder 4"/>
          <p:cNvSpPr>
            <a:spLocks noGrp="1"/>
          </p:cNvSpPr>
          <p:nvPr>
            <p:ph idx="1"/>
          </p:nvPr>
        </p:nvSpPr>
        <p:spPr>
          <a:xfrm>
            <a:off x="4664446" y="385716"/>
            <a:ext cx="4148627" cy="6293757"/>
          </a:xfrm>
        </p:spPr>
        <p:txBody>
          <a:bodyPr/>
          <a:lstStyle/>
          <a:p>
            <a:pPr lvl="0">
              <a:buClr>
                <a:srgbClr val="2C7C9F">
                  <a:lumMod val="60000"/>
                  <a:lumOff val="40000"/>
                </a:srgbClr>
              </a:buClr>
            </a:pPr>
            <a:r>
              <a:rPr lang="en-GB" sz="1600" dirty="0">
                <a:solidFill>
                  <a:prstClr val="black">
                    <a:lumMod val="65000"/>
                    <a:lumOff val="35000"/>
                  </a:prstClr>
                </a:solidFill>
              </a:rPr>
              <a:t>Direct discrimination- treat less favourably because of a protected characteristic.</a:t>
            </a:r>
          </a:p>
          <a:p>
            <a:pPr lvl="0">
              <a:buClr>
                <a:srgbClr val="2C7C9F">
                  <a:lumMod val="60000"/>
                  <a:lumOff val="40000"/>
                </a:srgbClr>
              </a:buClr>
            </a:pPr>
            <a:r>
              <a:rPr lang="en-GB" sz="1600" dirty="0">
                <a:solidFill>
                  <a:prstClr val="black">
                    <a:lumMod val="65000"/>
                    <a:lumOff val="35000"/>
                  </a:prstClr>
                </a:solidFill>
              </a:rPr>
              <a:t>Discrimination arising from disability- treat someone less favourably because of something arising as a consequence of their disability and you cannot show that the treatment is a proportionate means of meeting a legitimate aim. Is there a more reasonable action you could have taken? Can you justify your actions and provide evidence? </a:t>
            </a:r>
          </a:p>
          <a:p>
            <a:pPr lvl="0">
              <a:buClr>
                <a:srgbClr val="2C7C9F">
                  <a:lumMod val="60000"/>
                  <a:lumOff val="40000"/>
                </a:srgbClr>
              </a:buClr>
            </a:pPr>
            <a:r>
              <a:rPr lang="en-GB" sz="1600" dirty="0">
                <a:solidFill>
                  <a:prstClr val="black">
                    <a:lumMod val="65000"/>
                    <a:lumOff val="35000"/>
                  </a:prstClr>
                </a:solidFill>
              </a:rPr>
              <a:t>Indirect discrimination- A way of doing something </a:t>
            </a:r>
            <a:r>
              <a:rPr lang="en-GB" sz="1600" b="1" dirty="0">
                <a:solidFill>
                  <a:prstClr val="black">
                    <a:lumMod val="65000"/>
                    <a:lumOff val="35000"/>
                  </a:prstClr>
                </a:solidFill>
              </a:rPr>
              <a:t>(policy </a:t>
            </a:r>
            <a:r>
              <a:rPr lang="en-GB" sz="1600" dirty="0">
                <a:solidFill>
                  <a:prstClr val="black">
                    <a:lumMod val="65000"/>
                    <a:lumOff val="35000"/>
                  </a:prstClr>
                </a:solidFill>
              </a:rPr>
              <a:t>or </a:t>
            </a:r>
            <a:r>
              <a:rPr lang="en-GB" sz="1600" b="1" dirty="0">
                <a:solidFill>
                  <a:prstClr val="black">
                    <a:lumMod val="65000"/>
                    <a:lumOff val="35000"/>
                  </a:prstClr>
                </a:solidFill>
              </a:rPr>
              <a:t>practice</a:t>
            </a:r>
            <a:r>
              <a:rPr lang="en-GB" sz="1600" dirty="0">
                <a:solidFill>
                  <a:prstClr val="black">
                    <a:lumMod val="65000"/>
                    <a:lumOff val="35000"/>
                  </a:prstClr>
                </a:solidFill>
              </a:rPr>
              <a:t>), which puts pupils with a protected characteristic at a part disadvantage, when compared with pupils who do not have that characteristic. </a:t>
            </a:r>
          </a:p>
          <a:p>
            <a:pPr lvl="0">
              <a:buClr>
                <a:srgbClr val="2C7C9F">
                  <a:lumMod val="60000"/>
                  <a:lumOff val="40000"/>
                </a:srgbClr>
              </a:buClr>
            </a:pPr>
            <a:r>
              <a:rPr lang="en-GB" sz="1600" dirty="0">
                <a:solidFill>
                  <a:prstClr val="black">
                    <a:lumMod val="65000"/>
                    <a:lumOff val="35000"/>
                  </a:prstClr>
                </a:solidFill>
              </a:rPr>
              <a:t>A duty to make reasonable adjustments.</a:t>
            </a:r>
          </a:p>
          <a:p>
            <a:pPr lvl="0">
              <a:buClr>
                <a:srgbClr val="2C7C9F">
                  <a:lumMod val="60000"/>
                  <a:lumOff val="40000"/>
                </a:srgbClr>
              </a:buClr>
            </a:pPr>
            <a:endParaRPr lang="en-GB" sz="1600" dirty="0">
              <a:solidFill>
                <a:prstClr val="black">
                  <a:lumMod val="65000"/>
                  <a:lumOff val="35000"/>
                </a:prstClr>
              </a:solidFill>
            </a:endParaRPr>
          </a:p>
          <a:p>
            <a:pPr lvl="0">
              <a:buClr>
                <a:srgbClr val="2C7C9F">
                  <a:lumMod val="60000"/>
                  <a:lumOff val="40000"/>
                </a:srgbClr>
              </a:buClr>
            </a:pPr>
            <a:endParaRPr lang="en-GB" sz="2000" dirty="0">
              <a:solidFill>
                <a:prstClr val="black">
                  <a:lumMod val="65000"/>
                  <a:lumOff val="35000"/>
                </a:prstClr>
              </a:solidFill>
            </a:endParaRPr>
          </a:p>
        </p:txBody>
      </p:sp>
      <p:sp>
        <p:nvSpPr>
          <p:cNvPr id="6" name="Text Placeholder 5"/>
          <p:cNvSpPr>
            <a:spLocks noGrp="1"/>
          </p:cNvSpPr>
          <p:nvPr>
            <p:ph type="body" sz="half" idx="2"/>
          </p:nvPr>
        </p:nvSpPr>
        <p:spPr>
          <a:xfrm>
            <a:off x="610607" y="3041890"/>
            <a:ext cx="3840480" cy="1608487"/>
          </a:xfrm>
        </p:spPr>
        <p:txBody>
          <a:bodyPr>
            <a:normAutofit fontScale="92500"/>
          </a:bodyPr>
          <a:lstStyle/>
          <a:p>
            <a:endParaRPr lang="en-GB" dirty="0"/>
          </a:p>
          <a:p>
            <a:r>
              <a:rPr lang="en-GB" sz="2400" dirty="0"/>
              <a:t>Not to treat disabled people less favourably for a reason related to their disability</a:t>
            </a:r>
            <a:r>
              <a:rPr lang="en-GB" dirty="0"/>
              <a:t>. </a:t>
            </a:r>
          </a:p>
          <a:p>
            <a:endParaRPr lang="en-GB" dirty="0"/>
          </a:p>
        </p:txBody>
      </p:sp>
      <p:sp>
        <p:nvSpPr>
          <p:cNvPr id="7" name="Content Placeholder 4"/>
          <p:cNvSpPr txBox="1">
            <a:spLocks/>
          </p:cNvSpPr>
          <p:nvPr/>
        </p:nvSpPr>
        <p:spPr>
          <a:xfrm>
            <a:off x="610607" y="3041890"/>
            <a:ext cx="3840480" cy="55753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2000" kern="120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2000" kern="120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2000" kern="120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2000" kern="1200">
                <a:solidFill>
                  <a:schemeClr val="tx1">
                    <a:lumMod val="65000"/>
                    <a:lumOff val="35000"/>
                  </a:schemeClr>
                </a:solidFill>
                <a:latin typeface="+mn-lt"/>
                <a:ea typeface="+mn-ea"/>
                <a:cs typeface="+mn-cs"/>
              </a:defRPr>
            </a:lvl9pPr>
          </a:lstStyle>
          <a:p>
            <a:pPr>
              <a:buClr>
                <a:srgbClr val="2C7C9F">
                  <a:lumMod val="60000"/>
                  <a:lumOff val="40000"/>
                </a:srgbClr>
              </a:buClr>
            </a:pPr>
            <a:endParaRPr lang="en-GB" sz="2000" dirty="0">
              <a:solidFill>
                <a:prstClr val="black">
                  <a:lumMod val="65000"/>
                  <a:lumOff val="35000"/>
                </a:prstClr>
              </a:solidFill>
            </a:endParaRPr>
          </a:p>
          <a:p>
            <a:endParaRPr lang="en-GB" dirty="0"/>
          </a:p>
        </p:txBody>
      </p:sp>
    </p:spTree>
    <p:extLst>
      <p:ext uri="{BB962C8B-B14F-4D97-AF65-F5344CB8AC3E}">
        <p14:creationId xmlns:p14="http://schemas.microsoft.com/office/powerpoint/2010/main" val="3820057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What do you understand by the term reasonable adjustments? </a:t>
            </a:r>
          </a:p>
        </p:txBody>
      </p:sp>
    </p:spTree>
    <p:extLst>
      <p:ext uri="{BB962C8B-B14F-4D97-AF65-F5344CB8AC3E}">
        <p14:creationId xmlns:p14="http://schemas.microsoft.com/office/powerpoint/2010/main" val="18239577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18944" y="894807"/>
            <a:ext cx="8042276" cy="4343400"/>
          </a:xfrm>
        </p:spPr>
        <p:txBody>
          <a:bodyPr>
            <a:normAutofit lnSpcReduction="10000"/>
          </a:bodyPr>
          <a:lstStyle/>
          <a:p>
            <a:r>
              <a:rPr lang="en-GB" dirty="0"/>
              <a:t>Where a provision, criterion, practice, policy or physical feature of an environment puts a disabled person at a substantial disadvantage, there is a duty to do what’s needed to avoid the disadvantage. </a:t>
            </a:r>
          </a:p>
          <a:p>
            <a:r>
              <a:rPr lang="en-GB" dirty="0"/>
              <a:t>In addition, if having an </a:t>
            </a:r>
            <a:r>
              <a:rPr lang="en-GB" dirty="0" err="1"/>
              <a:t>auxillary</a:t>
            </a:r>
            <a:r>
              <a:rPr lang="en-GB" dirty="0"/>
              <a:t> aid would remove a disadvantage, then there is a duty to provide it. </a:t>
            </a:r>
          </a:p>
          <a:p>
            <a:r>
              <a:rPr lang="en-GB" dirty="0"/>
              <a:t>The duty to make ‘reasonable adjustments’ should be anticipatory. Education providers should foresee the potential barriers that disabled pupils may face and act to remove or minimise such barriers before a disabled pupil is placed at a substantial disadvantage.</a:t>
            </a:r>
          </a:p>
        </p:txBody>
      </p:sp>
    </p:spTree>
    <p:extLst>
      <p:ext uri="{BB962C8B-B14F-4D97-AF65-F5344CB8AC3E}">
        <p14:creationId xmlns:p14="http://schemas.microsoft.com/office/powerpoint/2010/main" val="464283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‘substantial disadvantage?’</a:t>
            </a:r>
          </a:p>
        </p:txBody>
      </p:sp>
      <p:sp>
        <p:nvSpPr>
          <p:cNvPr id="3" name="Content Placeholder 2"/>
          <p:cNvSpPr>
            <a:spLocks noGrp="1"/>
          </p:cNvSpPr>
          <p:nvPr>
            <p:ph idx="1"/>
          </p:nvPr>
        </p:nvSpPr>
        <p:spPr/>
        <p:txBody>
          <a:bodyPr/>
          <a:lstStyle/>
          <a:p>
            <a:pPr marL="0" lvl="0" indent="0" fontAlgn="base">
              <a:lnSpc>
                <a:spcPct val="80000"/>
              </a:lnSpc>
              <a:spcBef>
                <a:spcPct val="20000"/>
              </a:spcBef>
              <a:spcAft>
                <a:spcPct val="0"/>
              </a:spcAft>
              <a:buClrTx/>
              <a:buSzTx/>
              <a:buNone/>
              <a:defRPr/>
            </a:pPr>
            <a:r>
              <a:rPr lang="en-GB" altLang="en-US" sz="2200" kern="0" dirty="0">
                <a:latin typeface="Arial"/>
              </a:rPr>
              <a:t>You will need to take into account a number of factors when considering whether or not the disadvantage is substantial such as:</a:t>
            </a:r>
          </a:p>
          <a:p>
            <a:pPr marL="342900" lvl="0" indent="-342900" fontAlgn="base">
              <a:lnSpc>
                <a:spcPct val="80000"/>
              </a:lnSpc>
              <a:spcBef>
                <a:spcPct val="20000"/>
              </a:spcBef>
              <a:spcAft>
                <a:spcPct val="0"/>
              </a:spcAft>
              <a:buClrTx/>
              <a:buSzTx/>
              <a:buFontTx/>
              <a:buChar char="•"/>
              <a:defRPr/>
            </a:pPr>
            <a:r>
              <a:rPr lang="en-GB" altLang="en-US" sz="2200" kern="0" dirty="0">
                <a:latin typeface="Arial"/>
              </a:rPr>
              <a:t>the time and effort that might need to be expended by a disabled child</a:t>
            </a:r>
          </a:p>
          <a:p>
            <a:pPr marL="342900" lvl="0" indent="-342900" fontAlgn="base">
              <a:lnSpc>
                <a:spcPct val="80000"/>
              </a:lnSpc>
              <a:spcBef>
                <a:spcPct val="20000"/>
              </a:spcBef>
              <a:spcAft>
                <a:spcPct val="0"/>
              </a:spcAft>
              <a:buClrTx/>
              <a:buSzTx/>
              <a:buFontTx/>
              <a:buChar char="•"/>
              <a:defRPr/>
            </a:pPr>
            <a:r>
              <a:rPr lang="en-GB" altLang="en-US" sz="2200" kern="0" dirty="0">
                <a:latin typeface="Arial"/>
              </a:rPr>
              <a:t>the inconvenience, indignity or discomfort a disabled child might suffer</a:t>
            </a:r>
          </a:p>
          <a:p>
            <a:pPr marL="342900" lvl="0" indent="-342900" fontAlgn="base">
              <a:lnSpc>
                <a:spcPct val="80000"/>
              </a:lnSpc>
              <a:spcBef>
                <a:spcPct val="20000"/>
              </a:spcBef>
              <a:spcAft>
                <a:spcPct val="0"/>
              </a:spcAft>
              <a:buClrTx/>
              <a:buSzTx/>
              <a:buFontTx/>
              <a:buChar char="•"/>
              <a:defRPr/>
            </a:pPr>
            <a:r>
              <a:rPr lang="en-GB" altLang="en-US" sz="2200" kern="0" dirty="0">
                <a:latin typeface="Arial"/>
              </a:rPr>
              <a:t>the loss of opportunity, or the diminished progress a disabled child might make in comparison with his or her peers who are not disabled. </a:t>
            </a:r>
          </a:p>
          <a:p>
            <a:pPr marL="342900" lvl="0" indent="-342900" fontAlgn="base">
              <a:lnSpc>
                <a:spcPct val="80000"/>
              </a:lnSpc>
              <a:spcBef>
                <a:spcPct val="20000"/>
              </a:spcBef>
              <a:spcAft>
                <a:spcPct val="0"/>
              </a:spcAft>
              <a:buClrTx/>
              <a:buSzTx/>
              <a:buFontTx/>
              <a:buChar char="•"/>
              <a:defRPr/>
            </a:pPr>
            <a:endParaRPr lang="en-GB" altLang="en-US" sz="2200" kern="0" dirty="0">
              <a:latin typeface="Arial"/>
            </a:endParaRPr>
          </a:p>
          <a:p>
            <a:pPr marL="0" lvl="0" indent="0" fontAlgn="base">
              <a:lnSpc>
                <a:spcPct val="80000"/>
              </a:lnSpc>
              <a:spcBef>
                <a:spcPct val="20000"/>
              </a:spcBef>
              <a:spcAft>
                <a:spcPct val="0"/>
              </a:spcAft>
              <a:buClrTx/>
              <a:buSzTx/>
              <a:buNone/>
              <a:defRPr/>
            </a:pPr>
            <a:r>
              <a:rPr lang="en-GB" altLang="en-US" sz="2200" kern="0" dirty="0">
                <a:latin typeface="Arial"/>
              </a:rPr>
              <a:t>This is obvious in most cases. For example if a visually impaired child cannot access the school reading scheme, it is a reasonable adjustment to modify and enlarge copies for them.</a:t>
            </a:r>
          </a:p>
          <a:p>
            <a:endParaRPr lang="en-GB" dirty="0"/>
          </a:p>
        </p:txBody>
      </p:sp>
    </p:spTree>
    <p:extLst>
      <p:ext uri="{BB962C8B-B14F-4D97-AF65-F5344CB8AC3E}">
        <p14:creationId xmlns:p14="http://schemas.microsoft.com/office/powerpoint/2010/main" val="572862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 of reasonable adjustments </a:t>
            </a:r>
          </a:p>
        </p:txBody>
      </p:sp>
      <p:sp>
        <p:nvSpPr>
          <p:cNvPr id="3" name="Content Placeholder 2"/>
          <p:cNvSpPr>
            <a:spLocks noGrp="1"/>
          </p:cNvSpPr>
          <p:nvPr>
            <p:ph idx="1"/>
          </p:nvPr>
        </p:nvSpPr>
        <p:spPr/>
        <p:txBody>
          <a:bodyPr>
            <a:normAutofit fontScale="92500" lnSpcReduction="10000"/>
          </a:bodyPr>
          <a:lstStyle/>
          <a:p>
            <a:r>
              <a:rPr lang="en-GB" dirty="0"/>
              <a:t>Positioning of a deaf child to ensure they can see the teacher to lip read.</a:t>
            </a:r>
          </a:p>
          <a:p>
            <a:r>
              <a:rPr lang="en-GB" dirty="0"/>
              <a:t>Positioning of a visually impaired child with their back to a window.</a:t>
            </a:r>
          </a:p>
          <a:p>
            <a:r>
              <a:rPr lang="en-GB" dirty="0"/>
              <a:t>Use of matt laminating patches for wall displays to avoid the effects of sheen and glare.</a:t>
            </a:r>
          </a:p>
          <a:p>
            <a:r>
              <a:rPr lang="en-GB" dirty="0"/>
              <a:t>Use of additional time/rest breaks for test and examination conditions.</a:t>
            </a:r>
          </a:p>
          <a:p>
            <a:r>
              <a:rPr lang="en-GB" dirty="0"/>
              <a:t>Providing a personal copy of board work/ allowing pupils to take a photo using an iPad.</a:t>
            </a:r>
          </a:p>
          <a:p>
            <a:endParaRPr lang="en-GB" dirty="0"/>
          </a:p>
        </p:txBody>
      </p:sp>
    </p:spTree>
    <p:extLst>
      <p:ext uri="{BB962C8B-B14F-4D97-AF65-F5344CB8AC3E}">
        <p14:creationId xmlns:p14="http://schemas.microsoft.com/office/powerpoint/2010/main" val="3630261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a:t>
            </a:r>
          </a:p>
        </p:txBody>
      </p:sp>
      <p:sp>
        <p:nvSpPr>
          <p:cNvPr id="3" name="Content Placeholder 2"/>
          <p:cNvSpPr>
            <a:spLocks noGrp="1"/>
          </p:cNvSpPr>
          <p:nvPr>
            <p:ph idx="1"/>
          </p:nvPr>
        </p:nvSpPr>
        <p:spPr/>
        <p:txBody>
          <a:bodyPr/>
          <a:lstStyle/>
          <a:p>
            <a:r>
              <a:rPr lang="en-GB" dirty="0"/>
              <a:t>Is the child at a substantial disadvantage?</a:t>
            </a:r>
          </a:p>
          <a:p>
            <a:endParaRPr lang="en-GB" dirty="0"/>
          </a:p>
          <a:p>
            <a:r>
              <a:rPr lang="en-GB" dirty="0"/>
              <a:t>Could the disadvantage be avoided?</a:t>
            </a:r>
          </a:p>
          <a:p>
            <a:endParaRPr lang="en-GB" dirty="0"/>
          </a:p>
          <a:p>
            <a:r>
              <a:rPr lang="en-GB" dirty="0"/>
              <a:t>Is it reasonable for the school to take these steps?</a:t>
            </a:r>
          </a:p>
        </p:txBody>
      </p:sp>
    </p:spTree>
    <p:extLst>
      <p:ext uri="{BB962C8B-B14F-4D97-AF65-F5344CB8AC3E}">
        <p14:creationId xmlns:p14="http://schemas.microsoft.com/office/powerpoint/2010/main" val="2838307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a:t>
            </a:r>
          </a:p>
        </p:txBody>
      </p:sp>
      <p:sp>
        <p:nvSpPr>
          <p:cNvPr id="3" name="Content Placeholder 2"/>
          <p:cNvSpPr>
            <a:spLocks noGrp="1"/>
          </p:cNvSpPr>
          <p:nvPr>
            <p:ph idx="1"/>
          </p:nvPr>
        </p:nvSpPr>
        <p:spPr/>
        <p:txBody>
          <a:bodyPr/>
          <a:lstStyle/>
          <a:p>
            <a:pPr marL="0" indent="0">
              <a:buNone/>
            </a:pPr>
            <a:r>
              <a:rPr lang="en-GB" dirty="0"/>
              <a:t>A disabled pupil requires assistance with personal care needs such as toileting, washing and dressing. This is provided during the school day by his LSA via his statement of SEN. The school arranges a residential trip for his year group. The pupil wishes to attend but is not able to do so unless his personal care needs are met. </a:t>
            </a:r>
          </a:p>
          <a:p>
            <a:endParaRPr lang="en-GB" dirty="0"/>
          </a:p>
        </p:txBody>
      </p:sp>
    </p:spTree>
    <p:extLst>
      <p:ext uri="{BB962C8B-B14F-4D97-AF65-F5344CB8AC3E}">
        <p14:creationId xmlns:p14="http://schemas.microsoft.com/office/powerpoint/2010/main" val="1324623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346167"/>
            <a:ext cx="8042276" cy="5950130"/>
          </a:xfrm>
        </p:spPr>
        <p:txBody>
          <a:bodyPr>
            <a:normAutofit fontScale="92500" lnSpcReduction="10000"/>
          </a:bodyPr>
          <a:lstStyle/>
          <a:p>
            <a:pPr marL="0" indent="0">
              <a:buNone/>
            </a:pPr>
            <a:r>
              <a:rPr lang="en-GB" u="sng" dirty="0"/>
              <a:t>Is the child at a substantial disadvantage?</a:t>
            </a:r>
          </a:p>
          <a:p>
            <a:pPr marL="0" indent="0">
              <a:buNone/>
            </a:pPr>
            <a:r>
              <a:rPr lang="en-GB" dirty="0"/>
              <a:t>Yes, he is unable to attend the trip with his peers. </a:t>
            </a:r>
          </a:p>
          <a:p>
            <a:endParaRPr lang="en-GB" dirty="0"/>
          </a:p>
          <a:p>
            <a:pPr marL="0" indent="0">
              <a:buNone/>
            </a:pPr>
            <a:r>
              <a:rPr lang="en-GB" u="sng" dirty="0"/>
              <a:t>Could the disadvantage be avoided?</a:t>
            </a:r>
          </a:p>
          <a:p>
            <a:pPr marL="0" indent="0">
              <a:buNone/>
            </a:pPr>
            <a:r>
              <a:rPr lang="en-GB" dirty="0"/>
              <a:t>The following could avoid the disadvantage and enable the pupil to attend:</a:t>
            </a:r>
          </a:p>
          <a:p>
            <a:r>
              <a:rPr lang="en-GB" dirty="0"/>
              <a:t>Ask his LSA to go on the trip and provide support beyond the normal day.</a:t>
            </a:r>
          </a:p>
          <a:p>
            <a:r>
              <a:rPr lang="en-GB" dirty="0"/>
              <a:t>Liaise with social services to see if any support can be provided by them.</a:t>
            </a:r>
          </a:p>
          <a:p>
            <a:r>
              <a:rPr lang="en-GB" dirty="0"/>
              <a:t> Discuss with the pupil and his parents the ways they think the support could be provided, such as a family member going on the trip to provide overnight support.</a:t>
            </a:r>
          </a:p>
          <a:p>
            <a:endParaRPr lang="en-GB" dirty="0"/>
          </a:p>
        </p:txBody>
      </p:sp>
    </p:spTree>
    <p:extLst>
      <p:ext uri="{BB962C8B-B14F-4D97-AF65-F5344CB8AC3E}">
        <p14:creationId xmlns:p14="http://schemas.microsoft.com/office/powerpoint/2010/main" val="2380708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398418"/>
            <a:ext cx="8042276" cy="4343400"/>
          </a:xfrm>
        </p:spPr>
        <p:txBody>
          <a:bodyPr/>
          <a:lstStyle/>
          <a:p>
            <a:pPr marL="0" indent="0">
              <a:buNone/>
            </a:pPr>
            <a:r>
              <a:rPr lang="en-GB" u="sng" dirty="0"/>
              <a:t>Is it reasonable for the school to take these steps?</a:t>
            </a:r>
          </a:p>
          <a:p>
            <a:pPr marL="0" indent="0">
              <a:buNone/>
            </a:pPr>
            <a:r>
              <a:rPr lang="en-GB" dirty="0"/>
              <a:t>These steps are all potentially reasonable depending on the circumstances. If it is not possible for the school to find a reasonable means of enabling the pupil to attend then it should consider whether there is an alternative equivalent trip that could be organised for that year group that the disabled pupil would be able to participate in. </a:t>
            </a:r>
          </a:p>
          <a:p>
            <a:pPr marL="0" indent="0">
              <a:buNone/>
            </a:pPr>
            <a:endParaRPr lang="en-GB" dirty="0"/>
          </a:p>
        </p:txBody>
      </p:sp>
    </p:spTree>
    <p:extLst>
      <p:ext uri="{BB962C8B-B14F-4D97-AF65-F5344CB8AC3E}">
        <p14:creationId xmlns:p14="http://schemas.microsoft.com/office/powerpoint/2010/main" val="2031953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227126" y="1289005"/>
            <a:ext cx="6498158" cy="2935357"/>
          </a:xfrm>
        </p:spPr>
        <p:txBody>
          <a:bodyPr/>
          <a:lstStyle/>
          <a:p>
            <a:r>
              <a:rPr lang="en-GB" dirty="0"/>
              <a:t>Additional Learning Needs Education and Tribunal Act (Wales) 2018</a:t>
            </a:r>
          </a:p>
        </p:txBody>
      </p:sp>
    </p:spTree>
    <p:extLst>
      <p:ext uri="{BB962C8B-B14F-4D97-AF65-F5344CB8AC3E}">
        <p14:creationId xmlns:p14="http://schemas.microsoft.com/office/powerpoint/2010/main" val="318712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Concluding observations of the UN Committee 2016- Children with disabilities</a:t>
            </a:r>
          </a:p>
        </p:txBody>
      </p:sp>
      <p:sp>
        <p:nvSpPr>
          <p:cNvPr id="3" name="Content Placeholder 2"/>
          <p:cNvSpPr>
            <a:spLocks noGrp="1"/>
          </p:cNvSpPr>
          <p:nvPr>
            <p:ph idx="1"/>
          </p:nvPr>
        </p:nvSpPr>
        <p:spPr/>
        <p:txBody>
          <a:bodyPr/>
          <a:lstStyle/>
          <a:p>
            <a:r>
              <a:rPr lang="en-GB" dirty="0"/>
              <a:t>Many children with disabilities do not see that their views are given due weight in making personal decisions in their life, including choice of support and future.</a:t>
            </a:r>
          </a:p>
          <a:p>
            <a:r>
              <a:rPr lang="en-GB" dirty="0"/>
              <a:t>Many children with disabilities are still placed in special schools or special units in mainstream schools.</a:t>
            </a:r>
          </a:p>
          <a:p>
            <a:r>
              <a:rPr lang="en-GB" dirty="0"/>
              <a:t>Provision of the support for transition to adulthood is often neither sufficient, timely nor well coordinated, and does not ensure fully-informed decision making by children with disabilities.  </a:t>
            </a:r>
          </a:p>
        </p:txBody>
      </p:sp>
    </p:spTree>
    <p:extLst>
      <p:ext uri="{BB962C8B-B14F-4D97-AF65-F5344CB8AC3E}">
        <p14:creationId xmlns:p14="http://schemas.microsoft.com/office/powerpoint/2010/main" val="4082619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Recommendations from the Committee to the State Party </a:t>
            </a:r>
          </a:p>
        </p:txBody>
      </p:sp>
      <p:sp>
        <p:nvSpPr>
          <p:cNvPr id="3" name="Content Placeholder 2"/>
          <p:cNvSpPr>
            <a:spLocks noGrp="1"/>
          </p:cNvSpPr>
          <p:nvPr>
            <p:ph idx="1"/>
          </p:nvPr>
        </p:nvSpPr>
        <p:spPr/>
        <p:txBody>
          <a:bodyPr/>
          <a:lstStyle/>
          <a:p>
            <a:r>
              <a:rPr lang="en-GB" dirty="0"/>
              <a:t>Ensure full respect of the rights of the children with disabilities to express their views and to have their views given due weight in all decision making that affects them, including on access to and choice of personal support and education.</a:t>
            </a:r>
          </a:p>
          <a:p>
            <a:r>
              <a:rPr lang="en-GB" dirty="0"/>
              <a:t>Set up comprehensive measures to further develop inclusive education, ensuring that inclusive education is give priority over the placement of children in special institutions and classes, and make mainstream schools fully accessible to children with disabilities. </a:t>
            </a:r>
          </a:p>
        </p:txBody>
      </p:sp>
    </p:spTree>
    <p:extLst>
      <p:ext uri="{BB962C8B-B14F-4D97-AF65-F5344CB8AC3E}">
        <p14:creationId xmlns:p14="http://schemas.microsoft.com/office/powerpoint/2010/main" val="46379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1229" y="955766"/>
            <a:ext cx="8042276" cy="4343400"/>
          </a:xfrm>
        </p:spPr>
        <p:txBody>
          <a:bodyPr/>
          <a:lstStyle/>
          <a:p>
            <a:r>
              <a:rPr lang="en-GB" dirty="0"/>
              <a:t>Provide children with disabilities a comprehensive and integrated package of services for transition to adulthood, from a sufficiently early stage, by coordinating legislation, policy and programmes across relevant sectors, and ensure fully informed decision making by children with disabilities on their personal choice in the transition, by involving them in the design of services and by providing advice and information on available options. </a:t>
            </a:r>
          </a:p>
        </p:txBody>
      </p:sp>
    </p:spTree>
    <p:extLst>
      <p:ext uri="{BB962C8B-B14F-4D97-AF65-F5344CB8AC3E}">
        <p14:creationId xmlns:p14="http://schemas.microsoft.com/office/powerpoint/2010/main" val="1745352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8003"/>
          </a:xfrm>
        </p:spPr>
        <p:txBody>
          <a:bodyPr/>
          <a:lstStyle/>
          <a:p>
            <a:r>
              <a:rPr lang="en-US" sz="2400" dirty="0">
                <a:solidFill>
                  <a:schemeClr val="tx2">
                    <a:lumMod val="75000"/>
                    <a:lumOff val="25000"/>
                  </a:schemeClr>
                </a:solidFill>
                <a:latin typeface="Arial"/>
                <a:cs typeface="Arial"/>
              </a:rPr>
              <a:t>The ALN Transformation </a:t>
            </a:r>
            <a:r>
              <a:rPr lang="en-US" sz="2400" dirty="0" err="1">
                <a:solidFill>
                  <a:schemeClr val="tx2">
                    <a:lumMod val="75000"/>
                    <a:lumOff val="25000"/>
                  </a:schemeClr>
                </a:solidFill>
                <a:latin typeface="Arial"/>
                <a:cs typeface="Arial"/>
              </a:rPr>
              <a:t>Programme</a:t>
            </a:r>
            <a:r>
              <a:rPr lang="en-US" sz="2400" dirty="0">
                <a:solidFill>
                  <a:schemeClr val="tx2">
                    <a:lumMod val="75000"/>
                    <a:lumOff val="25000"/>
                  </a:schemeClr>
                </a:solidFill>
                <a:latin typeface="Arial"/>
                <a:cs typeface="Arial"/>
              </a:rPr>
              <a:t> and The Additional Learning Needs and Education Tribunal (Wales) Act</a:t>
            </a:r>
            <a:endParaRPr lang="en-US" sz="2400" dirty="0">
              <a:solidFill>
                <a:schemeClr val="tx2">
                  <a:lumMod val="75000"/>
                  <a:lumOff val="25000"/>
                </a:schemeClr>
              </a:solidFill>
            </a:endParaRPr>
          </a:p>
        </p:txBody>
      </p:sp>
      <p:sp>
        <p:nvSpPr>
          <p:cNvPr id="3" name="Content Placeholder 2"/>
          <p:cNvSpPr>
            <a:spLocks noGrp="1"/>
          </p:cNvSpPr>
          <p:nvPr>
            <p:ph idx="1"/>
          </p:nvPr>
        </p:nvSpPr>
        <p:spPr>
          <a:xfrm>
            <a:off x="549275" y="1324430"/>
            <a:ext cx="8042276" cy="4662714"/>
          </a:xfrm>
        </p:spPr>
        <p:txBody>
          <a:bodyPr>
            <a:normAutofit/>
          </a:bodyPr>
          <a:lstStyle/>
          <a:p>
            <a:pPr marL="0" indent="0">
              <a:lnSpc>
                <a:spcPct val="110000"/>
              </a:lnSpc>
              <a:buNone/>
            </a:pPr>
            <a:r>
              <a:rPr lang="en-US" sz="2000" dirty="0">
                <a:solidFill>
                  <a:schemeClr val="tx2">
                    <a:lumMod val="75000"/>
                    <a:lumOff val="25000"/>
                  </a:schemeClr>
                </a:solidFill>
                <a:latin typeface="Arial"/>
                <a:cs typeface="Arial"/>
              </a:rPr>
              <a:t>Setting the Scene:</a:t>
            </a:r>
          </a:p>
          <a:p>
            <a:pPr marL="0" indent="0">
              <a:buNone/>
            </a:pPr>
            <a:r>
              <a:rPr lang="en-US" sz="2000" dirty="0">
                <a:solidFill>
                  <a:schemeClr val="tx2">
                    <a:lumMod val="75000"/>
                    <a:lumOff val="25000"/>
                  </a:schemeClr>
                </a:solidFill>
                <a:latin typeface="Arial"/>
                <a:cs typeface="Arial"/>
              </a:rPr>
              <a:t>The current SEN system based on a model introduced more than 30 years ago.</a:t>
            </a:r>
          </a:p>
          <a:p>
            <a:pPr marL="0" indent="0">
              <a:buNone/>
            </a:pPr>
            <a:r>
              <a:rPr lang="en-GB" sz="2000" dirty="0">
                <a:solidFill>
                  <a:schemeClr val="tx2">
                    <a:lumMod val="75000"/>
                    <a:lumOff val="25000"/>
                  </a:schemeClr>
                </a:solidFill>
                <a:latin typeface="Arial"/>
                <a:cs typeface="Arial"/>
              </a:rPr>
              <a:t>The Additional Learning Needs and Education Tribunal (Wales) Bill was passed by the National Assembly for Wales on 12 December 2017 and became an Act on 24 January 2018 after receiving Royal Assent.</a:t>
            </a:r>
            <a:endParaRPr lang="en-US" sz="2000" dirty="0">
              <a:solidFill>
                <a:schemeClr val="tx2">
                  <a:lumMod val="75000"/>
                  <a:lumOff val="25000"/>
                </a:schemeClr>
              </a:solidFill>
              <a:latin typeface="Arial"/>
              <a:cs typeface="Arial"/>
            </a:endParaRPr>
          </a:p>
          <a:p>
            <a:pPr marL="0" indent="0">
              <a:buNone/>
            </a:pPr>
            <a:r>
              <a:rPr lang="en-US" sz="2000" dirty="0">
                <a:solidFill>
                  <a:schemeClr val="tx2">
                    <a:lumMod val="75000"/>
                    <a:lumOff val="25000"/>
                  </a:schemeClr>
                </a:solidFill>
                <a:latin typeface="Arial"/>
                <a:cs typeface="Arial"/>
              </a:rPr>
              <a:t>This provides a new statutory framework for supporting children and young people with ALN from birth, in school and while they are in further education (0-25).</a:t>
            </a:r>
          </a:p>
          <a:p>
            <a:pPr marL="0" indent="0">
              <a:buNone/>
            </a:pPr>
            <a:endParaRPr lang="en-US" sz="1800" dirty="0">
              <a:latin typeface="Arial"/>
              <a:cs typeface="Arial"/>
            </a:endParaRPr>
          </a:p>
        </p:txBody>
      </p:sp>
    </p:spTree>
    <p:extLst>
      <p:ext uri="{BB962C8B-B14F-4D97-AF65-F5344CB8AC3E}">
        <p14:creationId xmlns:p14="http://schemas.microsoft.com/office/powerpoint/2010/main" val="4145284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63281"/>
          </a:xfrm>
        </p:spPr>
        <p:txBody>
          <a:bodyPr/>
          <a:lstStyle/>
          <a:p>
            <a:r>
              <a:rPr lang="en-US" sz="2800" dirty="0">
                <a:solidFill>
                  <a:schemeClr val="tx2">
                    <a:lumMod val="75000"/>
                    <a:lumOff val="25000"/>
                  </a:schemeClr>
                </a:solidFill>
              </a:rPr>
              <a:t>Purpose and Intended Effect</a:t>
            </a:r>
          </a:p>
        </p:txBody>
      </p:sp>
      <p:sp>
        <p:nvSpPr>
          <p:cNvPr id="3" name="Content Placeholder 2"/>
          <p:cNvSpPr>
            <a:spLocks noGrp="1"/>
          </p:cNvSpPr>
          <p:nvPr>
            <p:ph idx="1"/>
          </p:nvPr>
        </p:nvSpPr>
        <p:spPr>
          <a:xfrm>
            <a:off x="549275" y="1124857"/>
            <a:ext cx="8042276" cy="4818744"/>
          </a:xfrm>
        </p:spPr>
        <p:txBody>
          <a:bodyPr>
            <a:noAutofit/>
          </a:bodyPr>
          <a:lstStyle/>
          <a:p>
            <a:pPr marL="0" indent="0">
              <a:buNone/>
            </a:pPr>
            <a:r>
              <a:rPr lang="en-US" dirty="0">
                <a:solidFill>
                  <a:schemeClr val="tx2">
                    <a:lumMod val="75000"/>
                    <a:lumOff val="25000"/>
                  </a:schemeClr>
                </a:solidFill>
                <a:latin typeface="Arial"/>
                <a:cs typeface="Arial"/>
              </a:rPr>
              <a:t>Three overarching objectives:</a:t>
            </a:r>
          </a:p>
          <a:p>
            <a:pPr marL="0" indent="0">
              <a:buNone/>
            </a:pPr>
            <a:endParaRPr lang="en-US" dirty="0">
              <a:solidFill>
                <a:schemeClr val="tx2">
                  <a:lumMod val="75000"/>
                  <a:lumOff val="25000"/>
                </a:schemeClr>
              </a:solidFill>
              <a:latin typeface="Arial"/>
              <a:cs typeface="Arial"/>
            </a:endParaRPr>
          </a:p>
          <a:p>
            <a:r>
              <a:rPr lang="en-US" dirty="0">
                <a:solidFill>
                  <a:schemeClr val="tx2">
                    <a:lumMod val="75000"/>
                    <a:lumOff val="25000"/>
                  </a:schemeClr>
                </a:solidFill>
                <a:latin typeface="Arial"/>
                <a:cs typeface="Arial"/>
              </a:rPr>
              <a:t>A unified legislative framework</a:t>
            </a:r>
          </a:p>
          <a:p>
            <a:endParaRPr lang="en-US" dirty="0">
              <a:solidFill>
                <a:schemeClr val="tx2">
                  <a:lumMod val="75000"/>
                  <a:lumOff val="25000"/>
                </a:schemeClr>
              </a:solidFill>
              <a:latin typeface="Arial"/>
              <a:cs typeface="Arial"/>
            </a:endParaRPr>
          </a:p>
          <a:p>
            <a:r>
              <a:rPr lang="en-US" dirty="0">
                <a:solidFill>
                  <a:schemeClr val="tx2">
                    <a:lumMod val="75000"/>
                    <a:lumOff val="25000"/>
                  </a:schemeClr>
                </a:solidFill>
                <a:latin typeface="Arial"/>
                <a:cs typeface="Arial"/>
              </a:rPr>
              <a:t>An integrated collaborative process of assessment which facilitates early, timely and effective interventions</a:t>
            </a:r>
          </a:p>
          <a:p>
            <a:endParaRPr lang="en-US" dirty="0">
              <a:solidFill>
                <a:schemeClr val="tx2">
                  <a:lumMod val="75000"/>
                  <a:lumOff val="25000"/>
                </a:schemeClr>
              </a:solidFill>
              <a:latin typeface="Arial"/>
              <a:cs typeface="Arial"/>
            </a:endParaRPr>
          </a:p>
          <a:p>
            <a:r>
              <a:rPr lang="en-US" dirty="0">
                <a:solidFill>
                  <a:schemeClr val="tx2">
                    <a:lumMod val="75000"/>
                    <a:lumOff val="25000"/>
                  </a:schemeClr>
                </a:solidFill>
                <a:latin typeface="Arial"/>
                <a:cs typeface="Arial"/>
              </a:rPr>
              <a:t>A fair and transparent system for providing information and advice</a:t>
            </a:r>
          </a:p>
        </p:txBody>
      </p:sp>
    </p:spTree>
    <p:extLst>
      <p:ext uri="{BB962C8B-B14F-4D97-AF65-F5344CB8AC3E}">
        <p14:creationId xmlns:p14="http://schemas.microsoft.com/office/powerpoint/2010/main" val="2683412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7947"/>
            <a:ext cx="8042276" cy="520740"/>
          </a:xfrm>
        </p:spPr>
        <p:txBody>
          <a:bodyPr/>
          <a:lstStyle/>
          <a:p>
            <a:r>
              <a:rPr lang="en-GB" sz="2400" dirty="0">
                <a:solidFill>
                  <a:schemeClr val="tx2">
                    <a:lumMod val="75000"/>
                    <a:lumOff val="25000"/>
                  </a:schemeClr>
                </a:solidFill>
                <a:latin typeface="Arial"/>
                <a:cs typeface="Arial"/>
              </a:rPr>
              <a:t>To fulfil these objectives </a:t>
            </a:r>
            <a:r>
              <a:rPr lang="en-GB" sz="2400">
                <a:solidFill>
                  <a:schemeClr val="tx2">
                    <a:lumMod val="75000"/>
                    <a:lumOff val="25000"/>
                  </a:schemeClr>
                </a:solidFill>
                <a:latin typeface="Arial"/>
                <a:cs typeface="Arial"/>
              </a:rPr>
              <a:t>the Act </a:t>
            </a:r>
            <a:r>
              <a:rPr lang="en-GB" sz="2400" dirty="0">
                <a:solidFill>
                  <a:schemeClr val="tx2">
                    <a:lumMod val="75000"/>
                    <a:lumOff val="25000"/>
                  </a:schemeClr>
                </a:solidFill>
                <a:latin typeface="Arial"/>
                <a:cs typeface="Arial"/>
              </a:rPr>
              <a:t>contains the following elements:</a:t>
            </a:r>
            <a:endParaRPr lang="en-US" sz="2400" dirty="0">
              <a:latin typeface="Arial"/>
              <a:cs typeface="Arial"/>
            </a:endParaRPr>
          </a:p>
        </p:txBody>
      </p:sp>
      <p:sp>
        <p:nvSpPr>
          <p:cNvPr id="3" name="Content Placeholder 2"/>
          <p:cNvSpPr>
            <a:spLocks noGrp="1"/>
          </p:cNvSpPr>
          <p:nvPr>
            <p:ph idx="1"/>
          </p:nvPr>
        </p:nvSpPr>
        <p:spPr>
          <a:xfrm>
            <a:off x="549275" y="788737"/>
            <a:ext cx="8042276" cy="5681579"/>
          </a:xfrm>
        </p:spPr>
        <p:txBody>
          <a:bodyPr>
            <a:normAutofit/>
          </a:bodyPr>
          <a:lstStyle/>
          <a:p>
            <a:pPr marL="0" indent="0">
              <a:buNone/>
            </a:pPr>
            <a:endParaRPr lang="en-GB" sz="2000" dirty="0">
              <a:solidFill>
                <a:schemeClr val="tx2">
                  <a:lumMod val="75000"/>
                  <a:lumOff val="25000"/>
                </a:schemeClr>
              </a:solidFill>
              <a:latin typeface="Arial"/>
              <a:cs typeface="Arial"/>
            </a:endParaRPr>
          </a:p>
          <a:p>
            <a:pPr marL="0" indent="0">
              <a:buNone/>
            </a:pPr>
            <a:r>
              <a:rPr lang="en-GB" sz="2000" dirty="0">
                <a:solidFill>
                  <a:schemeClr val="tx2">
                    <a:lumMod val="75000"/>
                    <a:lumOff val="25000"/>
                  </a:schemeClr>
                </a:solidFill>
                <a:latin typeface="Arial"/>
                <a:cs typeface="Arial"/>
              </a:rPr>
              <a:t>Replacing the term SEN with ALN for use in relation to children or young people with a learning difficulty or disability which calls for ‘Additional Learning Provision’ (ALP).</a:t>
            </a:r>
          </a:p>
          <a:p>
            <a:pPr marL="0" indent="0">
              <a:buNone/>
            </a:pPr>
            <a:r>
              <a:rPr lang="en-US" sz="2000" dirty="0">
                <a:solidFill>
                  <a:schemeClr val="tx2">
                    <a:lumMod val="75000"/>
                    <a:lumOff val="25000"/>
                  </a:schemeClr>
                </a:solidFill>
                <a:latin typeface="Arial"/>
                <a:cs typeface="Arial"/>
              </a:rPr>
              <a:t>Two step definition:</a:t>
            </a:r>
          </a:p>
          <a:p>
            <a:pPr marL="0" indent="0">
              <a:buNone/>
            </a:pPr>
            <a:r>
              <a:rPr lang="en-US" sz="2000" dirty="0">
                <a:solidFill>
                  <a:schemeClr val="tx2">
                    <a:lumMod val="75000"/>
                    <a:lumOff val="25000"/>
                  </a:schemeClr>
                </a:solidFill>
                <a:latin typeface="Arial"/>
                <a:cs typeface="Arial"/>
              </a:rPr>
              <a:t>Does the child or young person have a learning difficulty or disability?</a:t>
            </a:r>
          </a:p>
          <a:p>
            <a:pPr marL="0" indent="0">
              <a:buNone/>
            </a:pPr>
            <a:r>
              <a:rPr lang="en-US" sz="2000" dirty="0">
                <a:solidFill>
                  <a:schemeClr val="tx2">
                    <a:lumMod val="75000"/>
                    <a:lumOff val="25000"/>
                  </a:schemeClr>
                </a:solidFill>
                <a:latin typeface="Arial"/>
                <a:cs typeface="Arial"/>
              </a:rPr>
              <a:t>Does the learning difficulty or disability require additional learning provision (ALP)?</a:t>
            </a:r>
          </a:p>
          <a:p>
            <a:pPr marL="0" indent="0">
              <a:buNone/>
            </a:pPr>
            <a:r>
              <a:rPr lang="en-US" sz="2000" dirty="0">
                <a:solidFill>
                  <a:schemeClr val="tx2">
                    <a:lumMod val="75000"/>
                    <a:lumOff val="25000"/>
                  </a:schemeClr>
                </a:solidFill>
                <a:latin typeface="Arial"/>
                <a:cs typeface="Arial"/>
              </a:rPr>
              <a:t>A child or young person has a learning difficulty or disability if they:</a:t>
            </a:r>
          </a:p>
          <a:p>
            <a:r>
              <a:rPr lang="en-US" sz="2000" dirty="0">
                <a:solidFill>
                  <a:schemeClr val="tx2">
                    <a:lumMod val="75000"/>
                    <a:lumOff val="25000"/>
                  </a:schemeClr>
                </a:solidFill>
                <a:latin typeface="Arial"/>
                <a:cs typeface="Arial"/>
              </a:rPr>
              <a:t>Have a significantly greater difficulty in learning than the majority of others of the same age</a:t>
            </a:r>
          </a:p>
          <a:p>
            <a:r>
              <a:rPr lang="en-US" sz="2000" dirty="0">
                <a:solidFill>
                  <a:schemeClr val="tx2">
                    <a:lumMod val="75000"/>
                    <a:lumOff val="25000"/>
                  </a:schemeClr>
                </a:solidFill>
                <a:latin typeface="Arial"/>
                <a:cs typeface="Arial"/>
              </a:rPr>
              <a:t>Have a disability for the purposes of the Equality Act 2010</a:t>
            </a:r>
          </a:p>
          <a:p>
            <a:pPr marL="0" indent="0">
              <a:buNone/>
            </a:pPr>
            <a:endParaRPr lang="en-US" sz="1800" dirty="0">
              <a:solidFill>
                <a:schemeClr val="accent1"/>
              </a:solidFill>
              <a:latin typeface="Arial"/>
              <a:cs typeface="Arial"/>
            </a:endParaRPr>
          </a:p>
        </p:txBody>
      </p:sp>
    </p:spTree>
    <p:extLst>
      <p:ext uri="{BB962C8B-B14F-4D97-AF65-F5344CB8AC3E}">
        <p14:creationId xmlns:p14="http://schemas.microsoft.com/office/powerpoint/2010/main" val="1168740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28213"/>
          </a:xfrm>
        </p:spPr>
        <p:txBody>
          <a:bodyPr/>
          <a:lstStyle/>
          <a:p>
            <a:r>
              <a:rPr lang="en-US" sz="2400" dirty="0">
                <a:solidFill>
                  <a:schemeClr val="tx2">
                    <a:lumMod val="75000"/>
                    <a:lumOff val="25000"/>
                  </a:schemeClr>
                </a:solidFill>
                <a:latin typeface="Arial"/>
                <a:cs typeface="Arial"/>
              </a:rPr>
              <a:t>Individual Development Plans </a:t>
            </a:r>
          </a:p>
        </p:txBody>
      </p:sp>
      <p:sp>
        <p:nvSpPr>
          <p:cNvPr id="3" name="Content Placeholder 2"/>
          <p:cNvSpPr>
            <a:spLocks noGrp="1"/>
          </p:cNvSpPr>
          <p:nvPr>
            <p:ph idx="1"/>
          </p:nvPr>
        </p:nvSpPr>
        <p:spPr>
          <a:xfrm>
            <a:off x="549275" y="1122947"/>
            <a:ext cx="8042276" cy="5374106"/>
          </a:xfrm>
        </p:spPr>
        <p:txBody>
          <a:bodyPr>
            <a:normAutofit fontScale="85000" lnSpcReduction="10000"/>
          </a:bodyPr>
          <a:lstStyle/>
          <a:p>
            <a:r>
              <a:rPr lang="en-US" sz="2000" dirty="0">
                <a:solidFill>
                  <a:schemeClr val="tx2">
                    <a:lumMod val="75000"/>
                    <a:lumOff val="25000"/>
                  </a:schemeClr>
                </a:solidFill>
                <a:latin typeface="Arial"/>
                <a:cs typeface="Arial"/>
              </a:rPr>
              <a:t>Same type of plan for all learners with ALN regardless of severity.</a:t>
            </a:r>
          </a:p>
          <a:p>
            <a:r>
              <a:rPr lang="en-GB" sz="2000" dirty="0">
                <a:solidFill>
                  <a:schemeClr val="tx2">
                    <a:lumMod val="75000"/>
                    <a:lumOff val="25000"/>
                  </a:schemeClr>
                </a:solidFill>
                <a:latin typeface="Arial"/>
                <a:cs typeface="Arial"/>
              </a:rPr>
              <a:t>The introduction of statutory Individual Development Plans (IDPs) for all children and young people with ALN. The IDP will describe the child’s or young person’s ALN and the Additional Learning Provision (ALP) that is required to meet these needs</a:t>
            </a:r>
            <a:r>
              <a:rPr lang="en-US" sz="2000" dirty="0">
                <a:solidFill>
                  <a:schemeClr val="tx2">
                    <a:lumMod val="75000"/>
                    <a:lumOff val="25000"/>
                  </a:schemeClr>
                </a:solidFill>
                <a:latin typeface="Arial"/>
                <a:cs typeface="Arial"/>
              </a:rPr>
              <a:t>.</a:t>
            </a:r>
          </a:p>
          <a:p>
            <a:r>
              <a:rPr lang="en-GB" sz="2000" dirty="0">
                <a:solidFill>
                  <a:schemeClr val="tx2">
                    <a:lumMod val="75000"/>
                    <a:lumOff val="25000"/>
                  </a:schemeClr>
                </a:solidFill>
                <a:latin typeface="Arial"/>
                <a:cs typeface="Arial"/>
              </a:rPr>
              <a:t>The IDPs will normally be prepared, maintained and reviewed by school or institution in the FE sector, and the ALP set out in the IDP will normally be delivered by the school or FEI. </a:t>
            </a:r>
            <a:endParaRPr lang="en-US" sz="2000" dirty="0">
              <a:solidFill>
                <a:schemeClr val="tx2">
                  <a:lumMod val="75000"/>
                  <a:lumOff val="25000"/>
                </a:schemeClr>
              </a:solidFill>
              <a:latin typeface="Arial"/>
              <a:cs typeface="Arial"/>
            </a:endParaRPr>
          </a:p>
          <a:p>
            <a:r>
              <a:rPr lang="en-US" sz="2000" dirty="0">
                <a:solidFill>
                  <a:schemeClr val="tx2">
                    <a:lumMod val="75000"/>
                    <a:lumOff val="25000"/>
                  </a:schemeClr>
                </a:solidFill>
                <a:latin typeface="Arial"/>
                <a:cs typeface="Arial"/>
              </a:rPr>
              <a:t>GB may refer case to LA if it is ‘beyond its capability to assess or provide for.’</a:t>
            </a:r>
          </a:p>
          <a:p>
            <a:r>
              <a:rPr lang="en-US" sz="2000" dirty="0">
                <a:solidFill>
                  <a:schemeClr val="tx2">
                    <a:lumMod val="75000"/>
                    <a:lumOff val="25000"/>
                  </a:schemeClr>
                </a:solidFill>
                <a:latin typeface="Arial"/>
                <a:cs typeface="Arial"/>
              </a:rPr>
              <a:t>LA can direct a school to implement and maintain an IDP.</a:t>
            </a:r>
          </a:p>
          <a:p>
            <a:r>
              <a:rPr lang="en-US" sz="2000" dirty="0">
                <a:solidFill>
                  <a:schemeClr val="tx2">
                    <a:lumMod val="75000"/>
                    <a:lumOff val="25000"/>
                  </a:schemeClr>
                </a:solidFill>
                <a:latin typeface="Arial"/>
                <a:cs typeface="Arial"/>
              </a:rPr>
              <a:t>Families can ask LA to intervene and LA must comply.</a:t>
            </a:r>
          </a:p>
          <a:p>
            <a:r>
              <a:rPr lang="en-GB" sz="2000" dirty="0">
                <a:solidFill>
                  <a:schemeClr val="tx2">
                    <a:lumMod val="75000"/>
                    <a:lumOff val="25000"/>
                  </a:schemeClr>
                </a:solidFill>
                <a:latin typeface="Arial"/>
                <a:cs typeface="Arial"/>
              </a:rPr>
              <a:t>Expected balance between SA, SA+ and statement expected to remain.</a:t>
            </a:r>
          </a:p>
          <a:p>
            <a:endParaRPr lang="en-US" sz="2000" dirty="0">
              <a:solidFill>
                <a:schemeClr val="tx2">
                  <a:lumMod val="75000"/>
                  <a:lumOff val="25000"/>
                </a:schemeClr>
              </a:solidFill>
              <a:latin typeface="Arial"/>
              <a:cs typeface="Arial"/>
            </a:endParaRPr>
          </a:p>
          <a:p>
            <a:pPr marL="0" indent="0">
              <a:buNone/>
            </a:pPr>
            <a:r>
              <a:rPr lang="en-US" sz="1800" dirty="0"/>
              <a:t> </a:t>
            </a:r>
          </a:p>
          <a:p>
            <a:endParaRPr lang="en-US" sz="1800" dirty="0"/>
          </a:p>
        </p:txBody>
      </p:sp>
    </p:spTree>
    <p:extLst>
      <p:ext uri="{BB962C8B-B14F-4D97-AF65-F5344CB8AC3E}">
        <p14:creationId xmlns:p14="http://schemas.microsoft.com/office/powerpoint/2010/main" val="2261709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961571"/>
          </a:xfrm>
        </p:spPr>
        <p:txBody>
          <a:bodyPr/>
          <a:lstStyle/>
          <a:p>
            <a:endParaRPr lang="en-US" sz="2400" dirty="0">
              <a:latin typeface="Arial"/>
              <a:cs typeface="Arial"/>
            </a:endParaRPr>
          </a:p>
        </p:txBody>
      </p:sp>
      <p:sp>
        <p:nvSpPr>
          <p:cNvPr id="3" name="Content Placeholder 2"/>
          <p:cNvSpPr>
            <a:spLocks noGrp="1"/>
          </p:cNvSpPr>
          <p:nvPr>
            <p:ph idx="1"/>
          </p:nvPr>
        </p:nvSpPr>
        <p:spPr>
          <a:xfrm>
            <a:off x="549275" y="1215571"/>
            <a:ext cx="8042276" cy="4728030"/>
          </a:xfrm>
        </p:spPr>
        <p:txBody>
          <a:bodyPr>
            <a:normAutofit/>
          </a:bodyPr>
          <a:lstStyle/>
          <a:p>
            <a:pPr marL="0" indent="0">
              <a:buNone/>
            </a:pPr>
            <a:r>
              <a:rPr lang="en-US" sz="2000" dirty="0">
                <a:solidFill>
                  <a:schemeClr val="tx2">
                    <a:lumMod val="75000"/>
                    <a:lumOff val="25000"/>
                  </a:schemeClr>
                </a:solidFill>
                <a:latin typeface="Arial"/>
                <a:cs typeface="Arial"/>
              </a:rPr>
              <a:t>Draft timescales:</a:t>
            </a:r>
          </a:p>
          <a:p>
            <a:pPr marL="0" indent="0">
              <a:buNone/>
            </a:pPr>
            <a:r>
              <a:rPr lang="en-US" sz="2000" dirty="0">
                <a:solidFill>
                  <a:schemeClr val="tx2">
                    <a:lumMod val="75000"/>
                    <a:lumOff val="25000"/>
                  </a:schemeClr>
                </a:solidFill>
                <a:latin typeface="Arial"/>
                <a:cs typeface="Arial"/>
              </a:rPr>
              <a:t>School have 2 weeks to refer case on to LA or 7 weeks to assess and produce IDP.</a:t>
            </a:r>
          </a:p>
          <a:p>
            <a:pPr marL="0" indent="0">
              <a:buNone/>
            </a:pPr>
            <a:r>
              <a:rPr lang="en-US" sz="2000" dirty="0">
                <a:solidFill>
                  <a:schemeClr val="tx2">
                    <a:lumMod val="75000"/>
                    <a:lumOff val="25000"/>
                  </a:schemeClr>
                </a:solidFill>
                <a:latin typeface="Arial"/>
                <a:cs typeface="Arial"/>
              </a:rPr>
              <a:t>LA have 2 weeks to decide if case is within school’s capability and direct them to produce an IDP or 10 weeks to produce an IDP (school has 5 weeks if directed by LA).</a:t>
            </a:r>
          </a:p>
          <a:p>
            <a:pPr marL="0" indent="0">
              <a:buNone/>
            </a:pPr>
            <a:r>
              <a:rPr lang="en-US" sz="2000" dirty="0">
                <a:solidFill>
                  <a:schemeClr val="tx2">
                    <a:lumMod val="75000"/>
                    <a:lumOff val="25000"/>
                  </a:schemeClr>
                </a:solidFill>
                <a:latin typeface="Arial"/>
                <a:cs typeface="Arial"/>
              </a:rPr>
              <a:t>Families should have maximum wait of 12 weeks for outcome of their request for an assessment and IDP. (Currently 26 weeks).</a:t>
            </a:r>
          </a:p>
          <a:p>
            <a:pPr marL="0" indent="0">
              <a:buNone/>
            </a:pPr>
            <a:endParaRPr lang="en-US" sz="2000" dirty="0">
              <a:solidFill>
                <a:schemeClr val="tx2">
                  <a:lumMod val="75000"/>
                  <a:lumOff val="25000"/>
                </a:schemeClr>
              </a:solidFill>
              <a:latin typeface="Arial"/>
              <a:cs typeface="Arial"/>
            </a:endParaRPr>
          </a:p>
        </p:txBody>
      </p:sp>
    </p:spTree>
    <p:extLst>
      <p:ext uri="{BB962C8B-B14F-4D97-AF65-F5344CB8AC3E}">
        <p14:creationId xmlns:p14="http://schemas.microsoft.com/office/powerpoint/2010/main" val="13588865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62853"/>
          </a:xfrm>
        </p:spPr>
        <p:txBody>
          <a:bodyPr/>
          <a:lstStyle/>
          <a:p>
            <a:r>
              <a:rPr lang="en-US" sz="2800" dirty="0">
                <a:solidFill>
                  <a:schemeClr val="tx2">
                    <a:lumMod val="75000"/>
                    <a:lumOff val="25000"/>
                  </a:schemeClr>
                </a:solidFill>
                <a:latin typeface="Arial"/>
                <a:cs typeface="Arial"/>
              </a:rPr>
              <a:t>An Integrated, Collaborative Process</a:t>
            </a:r>
          </a:p>
        </p:txBody>
      </p:sp>
      <p:sp>
        <p:nvSpPr>
          <p:cNvPr id="3" name="Content Placeholder 2"/>
          <p:cNvSpPr>
            <a:spLocks noGrp="1"/>
          </p:cNvSpPr>
          <p:nvPr>
            <p:ph idx="1"/>
          </p:nvPr>
        </p:nvSpPr>
        <p:spPr/>
        <p:txBody>
          <a:bodyPr>
            <a:normAutofit/>
          </a:bodyPr>
          <a:lstStyle/>
          <a:p>
            <a:r>
              <a:rPr lang="en-US" sz="2000" dirty="0">
                <a:solidFill>
                  <a:schemeClr val="tx2">
                    <a:lumMod val="75000"/>
                    <a:lumOff val="25000"/>
                  </a:schemeClr>
                </a:solidFill>
                <a:latin typeface="Arial"/>
                <a:cs typeface="Arial"/>
              </a:rPr>
              <a:t>There is a strengthened role for Health. Where asked by a local authority, a health body ‘must consider whether there is a relevant treatment or service that is likely to benefit in addressing the child’s or young person’s ALN’.</a:t>
            </a:r>
          </a:p>
          <a:p>
            <a:r>
              <a:rPr lang="en-US" sz="2000" dirty="0">
                <a:solidFill>
                  <a:schemeClr val="tx2">
                    <a:lumMod val="75000"/>
                    <a:lumOff val="25000"/>
                  </a:schemeClr>
                </a:solidFill>
                <a:latin typeface="Arial"/>
                <a:cs typeface="Arial"/>
              </a:rPr>
              <a:t>If the health body identifies such a relevant treatment or service, it ‘must secure’ it for the child or young person.</a:t>
            </a:r>
          </a:p>
          <a:p>
            <a:r>
              <a:rPr lang="en-US" sz="2000" dirty="0">
                <a:solidFill>
                  <a:schemeClr val="tx2">
                    <a:lumMod val="75000"/>
                    <a:lumOff val="25000"/>
                  </a:schemeClr>
                </a:solidFill>
                <a:latin typeface="Arial"/>
                <a:cs typeface="Arial"/>
              </a:rPr>
              <a:t>IDPs will contain an action plan clearly identifying which agency is responsible for delivering provision. </a:t>
            </a:r>
          </a:p>
        </p:txBody>
      </p:sp>
    </p:spTree>
    <p:extLst>
      <p:ext uri="{BB962C8B-B14F-4D97-AF65-F5344CB8AC3E}">
        <p14:creationId xmlns:p14="http://schemas.microsoft.com/office/powerpoint/2010/main" val="3911451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08424"/>
          </a:xfrm>
        </p:spPr>
        <p:txBody>
          <a:bodyPr/>
          <a:lstStyle/>
          <a:p>
            <a:r>
              <a:rPr lang="en-US" sz="2400" dirty="0">
                <a:solidFill>
                  <a:schemeClr val="tx2">
                    <a:lumMod val="75000"/>
                    <a:lumOff val="25000"/>
                  </a:schemeClr>
                </a:solidFill>
                <a:latin typeface="Arial"/>
                <a:cs typeface="Arial"/>
              </a:rPr>
              <a:t>High Aspirations and Improved Outcomes</a:t>
            </a:r>
          </a:p>
        </p:txBody>
      </p:sp>
      <p:sp>
        <p:nvSpPr>
          <p:cNvPr id="3" name="Content Placeholder 2"/>
          <p:cNvSpPr>
            <a:spLocks noGrp="1"/>
          </p:cNvSpPr>
          <p:nvPr>
            <p:ph idx="1"/>
          </p:nvPr>
        </p:nvSpPr>
        <p:spPr/>
        <p:txBody>
          <a:bodyPr>
            <a:normAutofit/>
          </a:bodyPr>
          <a:lstStyle/>
          <a:p>
            <a:r>
              <a:rPr lang="en-US" sz="2000" dirty="0">
                <a:solidFill>
                  <a:schemeClr val="tx2">
                    <a:lumMod val="75000"/>
                    <a:lumOff val="25000"/>
                  </a:schemeClr>
                </a:solidFill>
                <a:latin typeface="Arial"/>
                <a:cs typeface="Arial"/>
              </a:rPr>
              <a:t>Role of the ALNCO</a:t>
            </a:r>
          </a:p>
          <a:p>
            <a:pPr marL="0" indent="0">
              <a:buNone/>
            </a:pPr>
            <a:r>
              <a:rPr lang="en-US" sz="2000" i="1" dirty="0">
                <a:solidFill>
                  <a:schemeClr val="tx2">
                    <a:lumMod val="75000"/>
                    <a:lumOff val="25000"/>
                  </a:schemeClr>
                </a:solidFill>
                <a:latin typeface="Arial"/>
                <a:cs typeface="Arial"/>
              </a:rPr>
              <a:t>The ALNCO will be the individual who at a strategic level will ensure the needs of all learners with ALN within the education setting are met. The role ought to be seen as a strategic one within the education setting, as significant as roles such as head teachers, principals, deputy head teachers. </a:t>
            </a:r>
            <a:r>
              <a:rPr lang="en-US" sz="2000" i="1" dirty="0" err="1">
                <a:solidFill>
                  <a:schemeClr val="tx2">
                    <a:lumMod val="75000"/>
                    <a:lumOff val="25000"/>
                  </a:schemeClr>
                </a:solidFill>
                <a:latin typeface="Arial"/>
                <a:cs typeface="Arial"/>
              </a:rPr>
              <a:t>ALNCos</a:t>
            </a:r>
            <a:r>
              <a:rPr lang="en-US" sz="2000" i="1" dirty="0">
                <a:solidFill>
                  <a:schemeClr val="tx2">
                    <a:lumMod val="75000"/>
                    <a:lumOff val="25000"/>
                  </a:schemeClr>
                </a:solidFill>
                <a:latin typeface="Arial"/>
                <a:cs typeface="Arial"/>
              </a:rPr>
              <a:t> should therefore, form part of the senior leadership team or have a clear line of communication to the senior leadership team.</a:t>
            </a:r>
          </a:p>
          <a:p>
            <a:endParaRPr lang="en-US" sz="2000" dirty="0">
              <a:solidFill>
                <a:schemeClr val="tx2">
                  <a:lumMod val="75000"/>
                  <a:lumOff val="25000"/>
                </a:schemeClr>
              </a:solidFill>
              <a:latin typeface="Arial"/>
              <a:cs typeface="Arial"/>
            </a:endParaRPr>
          </a:p>
        </p:txBody>
      </p:sp>
    </p:spTree>
    <p:extLst>
      <p:ext uri="{BB962C8B-B14F-4D97-AF65-F5344CB8AC3E}">
        <p14:creationId xmlns:p14="http://schemas.microsoft.com/office/powerpoint/2010/main" val="4238805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72138"/>
          </a:xfrm>
        </p:spPr>
        <p:txBody>
          <a:bodyPr/>
          <a:lstStyle/>
          <a:p>
            <a:r>
              <a:rPr lang="en-US" sz="2800" dirty="0">
                <a:solidFill>
                  <a:schemeClr val="tx2">
                    <a:lumMod val="75000"/>
                    <a:lumOff val="25000"/>
                  </a:schemeClr>
                </a:solidFill>
              </a:rPr>
              <a:t>Roles and responsibilities of all teaching staff </a:t>
            </a:r>
          </a:p>
        </p:txBody>
      </p:sp>
      <p:sp>
        <p:nvSpPr>
          <p:cNvPr id="3" name="Content Placeholder 2"/>
          <p:cNvSpPr>
            <a:spLocks noGrp="1"/>
          </p:cNvSpPr>
          <p:nvPr>
            <p:ph idx="1"/>
          </p:nvPr>
        </p:nvSpPr>
        <p:spPr>
          <a:xfrm>
            <a:off x="549275" y="1215571"/>
            <a:ext cx="8042276" cy="4728030"/>
          </a:xfrm>
        </p:spPr>
        <p:txBody>
          <a:bodyPr>
            <a:normAutofit/>
          </a:bodyPr>
          <a:lstStyle/>
          <a:p>
            <a:r>
              <a:rPr lang="en-US" sz="2000" dirty="0">
                <a:solidFill>
                  <a:schemeClr val="tx2">
                    <a:lumMod val="75000"/>
                    <a:lumOff val="25000"/>
                  </a:schemeClr>
                </a:solidFill>
                <a:latin typeface="Arial"/>
                <a:cs typeface="Arial"/>
              </a:rPr>
              <a:t>ALNCOs are not expected to be directly involved in the day to day process of supporting every learner with ALN. This remains the responsibility of the class teacher.</a:t>
            </a:r>
          </a:p>
          <a:p>
            <a:r>
              <a:rPr lang="en-US" sz="2000" dirty="0" err="1">
                <a:solidFill>
                  <a:schemeClr val="tx2">
                    <a:lumMod val="75000"/>
                    <a:lumOff val="25000"/>
                  </a:schemeClr>
                </a:solidFill>
                <a:latin typeface="Arial"/>
                <a:cs typeface="Arial"/>
              </a:rPr>
              <a:t>ALNCos</a:t>
            </a:r>
            <a:r>
              <a:rPr lang="en-US" sz="2000" dirty="0">
                <a:solidFill>
                  <a:schemeClr val="tx2">
                    <a:lumMod val="75000"/>
                    <a:lumOff val="25000"/>
                  </a:schemeClr>
                </a:solidFill>
                <a:latin typeface="Arial"/>
                <a:cs typeface="Arial"/>
              </a:rPr>
              <a:t> are not required to develop every IDP </a:t>
            </a:r>
            <a:r>
              <a:rPr lang="mr-IN" sz="2000" dirty="0">
                <a:solidFill>
                  <a:schemeClr val="tx2">
                    <a:lumMod val="75000"/>
                    <a:lumOff val="25000"/>
                  </a:schemeClr>
                </a:solidFill>
                <a:latin typeface="Arial"/>
                <a:cs typeface="Arial"/>
              </a:rPr>
              <a:t>–</a:t>
            </a:r>
            <a:r>
              <a:rPr lang="en-US" sz="2000" dirty="0">
                <a:solidFill>
                  <a:schemeClr val="tx2">
                    <a:lumMod val="75000"/>
                    <a:lumOff val="25000"/>
                  </a:schemeClr>
                </a:solidFill>
                <a:latin typeface="Arial"/>
                <a:cs typeface="Arial"/>
              </a:rPr>
              <a:t> any teacher can do so.</a:t>
            </a:r>
          </a:p>
          <a:p>
            <a:r>
              <a:rPr lang="en-US" sz="2000" dirty="0">
                <a:solidFill>
                  <a:schemeClr val="tx2">
                    <a:lumMod val="75000"/>
                    <a:lumOff val="25000"/>
                  </a:schemeClr>
                </a:solidFill>
                <a:latin typeface="Arial"/>
                <a:cs typeface="Arial"/>
              </a:rPr>
              <a:t> A skilled workforce is central to the Transformation </a:t>
            </a:r>
            <a:r>
              <a:rPr lang="en-US" sz="2000" dirty="0" err="1">
                <a:solidFill>
                  <a:schemeClr val="tx2">
                    <a:lumMod val="75000"/>
                    <a:lumOff val="25000"/>
                  </a:schemeClr>
                </a:solidFill>
                <a:latin typeface="Arial"/>
                <a:cs typeface="Arial"/>
              </a:rPr>
              <a:t>programme</a:t>
            </a:r>
            <a:r>
              <a:rPr lang="en-US" sz="2000" dirty="0">
                <a:solidFill>
                  <a:schemeClr val="tx2">
                    <a:lumMod val="75000"/>
                    <a:lumOff val="25000"/>
                  </a:schemeClr>
                </a:solidFill>
                <a:latin typeface="Arial"/>
                <a:cs typeface="Arial"/>
              </a:rPr>
              <a:t>. All teaching practitioners  have responsibility for their own professional learning and development and all should undertake regular professional learning in relation to ALN.</a:t>
            </a:r>
          </a:p>
        </p:txBody>
      </p:sp>
    </p:spTree>
    <p:extLst>
      <p:ext uri="{BB962C8B-B14F-4D97-AF65-F5344CB8AC3E}">
        <p14:creationId xmlns:p14="http://schemas.microsoft.com/office/powerpoint/2010/main" val="1240830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44710"/>
          </a:xfrm>
        </p:spPr>
        <p:txBody>
          <a:bodyPr/>
          <a:lstStyle/>
          <a:p>
            <a:r>
              <a:rPr lang="en-US" sz="2400" dirty="0">
                <a:latin typeface="Arial"/>
                <a:cs typeface="Arial"/>
              </a:rPr>
              <a:t>Increased Participation of Children and Young People</a:t>
            </a:r>
          </a:p>
        </p:txBody>
      </p:sp>
      <p:sp>
        <p:nvSpPr>
          <p:cNvPr id="3" name="Content Placeholder 2"/>
          <p:cNvSpPr>
            <a:spLocks noGrp="1"/>
          </p:cNvSpPr>
          <p:nvPr>
            <p:ph idx="1"/>
          </p:nvPr>
        </p:nvSpPr>
        <p:spPr/>
        <p:txBody>
          <a:bodyPr>
            <a:normAutofit/>
          </a:bodyPr>
          <a:lstStyle/>
          <a:p>
            <a:pPr marL="0" indent="0">
              <a:buNone/>
            </a:pPr>
            <a:r>
              <a:rPr lang="en-US" sz="2000" dirty="0">
                <a:solidFill>
                  <a:schemeClr val="tx2">
                    <a:lumMod val="75000"/>
                    <a:lumOff val="25000"/>
                  </a:schemeClr>
                </a:solidFill>
                <a:latin typeface="Arial"/>
                <a:cs typeface="Arial"/>
              </a:rPr>
              <a:t>The Act requires we must have regard to:</a:t>
            </a:r>
          </a:p>
          <a:p>
            <a:r>
              <a:rPr lang="en-US" sz="2000" dirty="0">
                <a:solidFill>
                  <a:schemeClr val="tx2">
                    <a:lumMod val="75000"/>
                    <a:lumOff val="25000"/>
                  </a:schemeClr>
                </a:solidFill>
                <a:latin typeface="Arial"/>
                <a:cs typeface="Arial"/>
              </a:rPr>
              <a:t>The views, wishes and feelings of the child and the child’s parents or the young person</a:t>
            </a:r>
          </a:p>
          <a:p>
            <a:r>
              <a:rPr lang="en-US" sz="2000" dirty="0">
                <a:solidFill>
                  <a:schemeClr val="tx2">
                    <a:lumMod val="75000"/>
                    <a:lumOff val="25000"/>
                  </a:schemeClr>
                </a:solidFill>
                <a:latin typeface="Arial"/>
                <a:cs typeface="Arial"/>
              </a:rPr>
              <a:t>The child, young person and parent participate as fully as possible in decision making</a:t>
            </a:r>
          </a:p>
          <a:p>
            <a:r>
              <a:rPr lang="en-US" sz="2000" dirty="0">
                <a:solidFill>
                  <a:schemeClr val="tx2">
                    <a:lumMod val="75000"/>
                    <a:lumOff val="25000"/>
                  </a:schemeClr>
                </a:solidFill>
                <a:latin typeface="Arial"/>
                <a:cs typeface="Arial"/>
              </a:rPr>
              <a:t>The importance of the child, young person and parent being provided with the information and support necessary to participate in decisions.</a:t>
            </a:r>
          </a:p>
          <a:p>
            <a:r>
              <a:rPr lang="en-US" sz="2000" dirty="0">
                <a:solidFill>
                  <a:schemeClr val="tx2">
                    <a:lumMod val="75000"/>
                    <a:lumOff val="25000"/>
                  </a:schemeClr>
                </a:solidFill>
                <a:latin typeface="Arial"/>
                <a:cs typeface="Arial"/>
              </a:rPr>
              <a:t>Duty to have regard to the United Nations Convention on the Rights of the Child.</a:t>
            </a:r>
          </a:p>
          <a:p>
            <a:endParaRPr lang="en-US" sz="2000" dirty="0">
              <a:solidFill>
                <a:schemeClr val="tx2">
                  <a:lumMod val="75000"/>
                  <a:lumOff val="25000"/>
                </a:schemeClr>
              </a:solidFill>
              <a:latin typeface="Arial"/>
              <a:cs typeface="Arial"/>
            </a:endParaRPr>
          </a:p>
        </p:txBody>
      </p:sp>
    </p:spTree>
    <p:extLst>
      <p:ext uri="{BB962C8B-B14F-4D97-AF65-F5344CB8AC3E}">
        <p14:creationId xmlns:p14="http://schemas.microsoft.com/office/powerpoint/2010/main" val="3148631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8319"/>
            <a:ext cx="8042276" cy="747260"/>
          </a:xfrm>
        </p:spPr>
        <p:txBody>
          <a:bodyPr/>
          <a:lstStyle/>
          <a:p>
            <a:r>
              <a:rPr lang="en-US" sz="2400" dirty="0">
                <a:latin typeface="Arial"/>
                <a:cs typeface="Arial"/>
              </a:rPr>
              <a:t>Draft ALN Code</a:t>
            </a:r>
          </a:p>
        </p:txBody>
      </p:sp>
      <p:sp>
        <p:nvSpPr>
          <p:cNvPr id="3" name="Content Placeholder 2"/>
          <p:cNvSpPr>
            <a:spLocks noGrp="1"/>
          </p:cNvSpPr>
          <p:nvPr>
            <p:ph idx="1"/>
          </p:nvPr>
        </p:nvSpPr>
        <p:spPr>
          <a:xfrm>
            <a:off x="549275" y="1069474"/>
            <a:ext cx="8042276" cy="5186947"/>
          </a:xfrm>
        </p:spPr>
        <p:txBody>
          <a:bodyPr>
            <a:normAutofit/>
          </a:bodyPr>
          <a:lstStyle/>
          <a:p>
            <a:pPr marL="0" indent="0">
              <a:buNone/>
            </a:pPr>
            <a:r>
              <a:rPr lang="en-GB" sz="2000" dirty="0">
                <a:solidFill>
                  <a:schemeClr val="tx2">
                    <a:lumMod val="75000"/>
                    <a:lumOff val="25000"/>
                  </a:schemeClr>
                </a:solidFill>
                <a:latin typeface="Arial"/>
                <a:cs typeface="Arial"/>
              </a:rPr>
              <a:t>10.6 To ensure the child, their parent or young person is actively involved in planning the support for their ALN, the school, FEI or local authority responsible for preparing an IDP should: </a:t>
            </a:r>
          </a:p>
          <a:p>
            <a:pPr>
              <a:buFont typeface="Wingdings" panose="05000000000000000000" pitchFamily="2" charset="2"/>
              <a:buChar char="Ø"/>
            </a:pPr>
            <a:r>
              <a:rPr lang="en-GB" sz="2000" dirty="0">
                <a:solidFill>
                  <a:schemeClr val="tx2">
                    <a:lumMod val="75000"/>
                    <a:lumOff val="25000"/>
                  </a:schemeClr>
                </a:solidFill>
                <a:latin typeface="Arial"/>
                <a:cs typeface="Arial"/>
              </a:rPr>
              <a:t>take a person-centred approach to the gathering and presentation of information; and </a:t>
            </a:r>
          </a:p>
          <a:p>
            <a:pPr>
              <a:buFont typeface="Wingdings" panose="05000000000000000000" pitchFamily="2" charset="2"/>
              <a:buChar char="Ø"/>
            </a:pPr>
            <a:r>
              <a:rPr lang="en-GB" sz="2000" dirty="0">
                <a:solidFill>
                  <a:schemeClr val="tx2">
                    <a:lumMod val="75000"/>
                    <a:lumOff val="25000"/>
                  </a:schemeClr>
                </a:solidFill>
                <a:latin typeface="Arial"/>
                <a:cs typeface="Arial"/>
              </a:rPr>
              <a:t>both develop and revise an IDP at an IDP meeting run using a person-centred approach. </a:t>
            </a:r>
          </a:p>
          <a:p>
            <a:pPr marL="0" indent="0">
              <a:buNone/>
            </a:pPr>
            <a:r>
              <a:rPr lang="en-GB" sz="2000" dirty="0">
                <a:solidFill>
                  <a:schemeClr val="tx2">
                    <a:lumMod val="75000"/>
                    <a:lumOff val="25000"/>
                  </a:schemeClr>
                </a:solidFill>
                <a:latin typeface="Arial"/>
                <a:cs typeface="Arial"/>
              </a:rPr>
              <a:t>10.7 Person-centred practice puts the child, child’s parent (in particular, but not exclusively, where the child is very young) or young person at the centre of decisions and ensures their views, wishes and feelings are the focus of the meetings. </a:t>
            </a:r>
          </a:p>
          <a:p>
            <a:pPr marL="0" indent="0">
              <a:buNone/>
            </a:pPr>
            <a:endParaRPr lang="en-US" sz="2000" dirty="0">
              <a:solidFill>
                <a:schemeClr val="tx2">
                  <a:lumMod val="75000"/>
                  <a:lumOff val="25000"/>
                </a:schemeClr>
              </a:solidFill>
              <a:latin typeface="Arial"/>
              <a:cs typeface="Arial"/>
            </a:endParaRPr>
          </a:p>
          <a:p>
            <a:pPr marL="0" indent="0">
              <a:buNone/>
            </a:pPr>
            <a:endParaRPr lang="en-US" sz="2000" dirty="0">
              <a:solidFill>
                <a:schemeClr val="tx2">
                  <a:lumMod val="75000"/>
                  <a:lumOff val="25000"/>
                </a:schemeClr>
              </a:solidFill>
              <a:latin typeface="Arial"/>
              <a:cs typeface="Arial"/>
            </a:endParaRPr>
          </a:p>
          <a:p>
            <a:endParaRPr lang="en-US" sz="1800" dirty="0">
              <a:latin typeface="Arial"/>
              <a:cs typeface="Arial"/>
            </a:endParaRPr>
          </a:p>
          <a:p>
            <a:endParaRPr lang="en-US" sz="1800" dirty="0">
              <a:latin typeface="Arial"/>
              <a:cs typeface="Arial"/>
            </a:endParaRPr>
          </a:p>
          <a:p>
            <a:endParaRPr lang="en-US" sz="1800" i="1" dirty="0">
              <a:latin typeface="Arial"/>
              <a:cs typeface="Arial"/>
            </a:endParaRPr>
          </a:p>
        </p:txBody>
      </p:sp>
    </p:spTree>
    <p:extLst>
      <p:ext uri="{BB962C8B-B14F-4D97-AF65-F5344CB8AC3E}">
        <p14:creationId xmlns:p14="http://schemas.microsoft.com/office/powerpoint/2010/main" val="23100528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74329" y="1514700"/>
            <a:ext cx="4621169" cy="3584759"/>
          </a:xfrm>
          <a:prstGeom prst="rect">
            <a:avLst/>
          </a:prstGeom>
        </p:spPr>
      </p:pic>
      <p:pic>
        <p:nvPicPr>
          <p:cNvPr id="7" name="Picture 6"/>
          <p:cNvPicPr>
            <a:picLocks noChangeAspect="1"/>
          </p:cNvPicPr>
          <p:nvPr/>
        </p:nvPicPr>
        <p:blipFill>
          <a:blip r:embed="rId4"/>
          <a:stretch>
            <a:fillRect/>
          </a:stretch>
        </p:blipFill>
        <p:spPr>
          <a:xfrm>
            <a:off x="459891" y="630905"/>
            <a:ext cx="8224217" cy="719390"/>
          </a:xfrm>
          <a:prstGeom prst="rect">
            <a:avLst/>
          </a:prstGeom>
        </p:spPr>
      </p:pic>
    </p:spTree>
    <p:extLst>
      <p:ext uri="{BB962C8B-B14F-4D97-AF65-F5344CB8AC3E}">
        <p14:creationId xmlns:p14="http://schemas.microsoft.com/office/powerpoint/2010/main" val="39391708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41115" y="1942941"/>
            <a:ext cx="6858594" cy="3657917"/>
          </a:xfrm>
          <a:prstGeom prst="rect">
            <a:avLst/>
          </a:prstGeom>
        </p:spPr>
      </p:pic>
      <p:sp>
        <p:nvSpPr>
          <p:cNvPr id="5" name="Rectangle 4"/>
          <p:cNvSpPr/>
          <p:nvPr/>
        </p:nvSpPr>
        <p:spPr>
          <a:xfrm>
            <a:off x="1642292" y="701431"/>
            <a:ext cx="6039987" cy="461665"/>
          </a:xfrm>
          <a:prstGeom prst="rect">
            <a:avLst/>
          </a:prstGeom>
        </p:spPr>
        <p:txBody>
          <a:bodyPr wrap="none">
            <a:spAutoFit/>
          </a:bodyPr>
          <a:lstStyle/>
          <a:p>
            <a:r>
              <a:rPr lang="en-GB" sz="2400" dirty="0"/>
              <a:t>Tailor support to the needs of the individual</a:t>
            </a:r>
          </a:p>
        </p:txBody>
      </p:sp>
    </p:spTree>
    <p:extLst>
      <p:ext uri="{BB962C8B-B14F-4D97-AF65-F5344CB8AC3E}">
        <p14:creationId xmlns:p14="http://schemas.microsoft.com/office/powerpoint/2010/main" val="2611631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618310" y="426719"/>
            <a:ext cx="7808486" cy="5756367"/>
          </a:xfrm>
          <a:prstGeom prst="rect">
            <a:avLst/>
          </a:prstGeom>
        </p:spPr>
      </p:pic>
    </p:spTree>
    <p:extLst>
      <p:ext uri="{BB962C8B-B14F-4D97-AF65-F5344CB8AC3E}">
        <p14:creationId xmlns:p14="http://schemas.microsoft.com/office/powerpoint/2010/main" val="3369397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44710"/>
          </a:xfrm>
        </p:spPr>
        <p:txBody>
          <a:bodyPr/>
          <a:lstStyle/>
          <a:p>
            <a:r>
              <a:rPr lang="en-US" sz="2400" dirty="0">
                <a:solidFill>
                  <a:schemeClr val="tx2">
                    <a:lumMod val="75000"/>
                    <a:lumOff val="25000"/>
                  </a:schemeClr>
                </a:solidFill>
                <a:latin typeface="Arial"/>
                <a:cs typeface="Arial"/>
              </a:rPr>
              <a:t>A Fair and Transparent System</a:t>
            </a:r>
          </a:p>
        </p:txBody>
      </p:sp>
      <p:sp>
        <p:nvSpPr>
          <p:cNvPr id="3" name="Content Placeholder 2"/>
          <p:cNvSpPr>
            <a:spLocks noGrp="1"/>
          </p:cNvSpPr>
          <p:nvPr>
            <p:ph idx="1"/>
          </p:nvPr>
        </p:nvSpPr>
        <p:spPr/>
        <p:txBody>
          <a:bodyPr>
            <a:normAutofit/>
          </a:bodyPr>
          <a:lstStyle/>
          <a:p>
            <a:pPr marL="0" indent="0">
              <a:buNone/>
            </a:pPr>
            <a:r>
              <a:rPr lang="en-US" sz="2000" dirty="0">
                <a:solidFill>
                  <a:schemeClr val="tx2">
                    <a:lumMod val="75000"/>
                    <a:lumOff val="25000"/>
                  </a:schemeClr>
                </a:solidFill>
                <a:latin typeface="Arial"/>
                <a:cs typeface="Arial"/>
              </a:rPr>
              <a:t>The new system focuses on earlier disagreement resolution. The aim is to ensure that where disagreements occur about an IDP or the provision it contains, the matter is considered and resolved at the most local level possible.</a:t>
            </a:r>
          </a:p>
          <a:p>
            <a:pPr marL="0" indent="0">
              <a:buNone/>
            </a:pPr>
            <a:r>
              <a:rPr lang="en-US" sz="2000" dirty="0">
                <a:solidFill>
                  <a:schemeClr val="tx2">
                    <a:lumMod val="75000"/>
                    <a:lumOff val="25000"/>
                  </a:schemeClr>
                </a:solidFill>
                <a:latin typeface="Arial"/>
                <a:cs typeface="Arial"/>
              </a:rPr>
              <a:t>Introduces clear and consistent rights of appeal- all children, their parents and young people will have a right to appeal to Tribunal where disagreements cannot be resolved at a local level. </a:t>
            </a:r>
          </a:p>
          <a:p>
            <a:pPr marL="0" indent="0">
              <a:buNone/>
            </a:pPr>
            <a:r>
              <a:rPr lang="en-US" sz="2000" dirty="0">
                <a:solidFill>
                  <a:schemeClr val="tx2">
                    <a:lumMod val="75000"/>
                    <a:lumOff val="25000"/>
                  </a:schemeClr>
                </a:solidFill>
                <a:latin typeface="Arial"/>
                <a:cs typeface="Arial"/>
              </a:rPr>
              <a:t>Children who lack capacity are supported to exercise their rights- role of the case friend. </a:t>
            </a:r>
          </a:p>
          <a:p>
            <a:endParaRPr lang="en-US" sz="2000" dirty="0">
              <a:solidFill>
                <a:schemeClr val="tx2">
                  <a:lumMod val="75000"/>
                  <a:lumOff val="25000"/>
                </a:schemeClr>
              </a:solidFill>
              <a:latin typeface="Arial"/>
              <a:cs typeface="Arial"/>
            </a:endParaRPr>
          </a:p>
        </p:txBody>
      </p:sp>
    </p:spTree>
    <p:extLst>
      <p:ext uri="{BB962C8B-B14F-4D97-AF65-F5344CB8AC3E}">
        <p14:creationId xmlns:p14="http://schemas.microsoft.com/office/powerpoint/2010/main" val="3452525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62189" y="350518"/>
            <a:ext cx="8042276" cy="624841"/>
          </a:xfrm>
        </p:spPr>
        <p:txBody>
          <a:bodyPr/>
          <a:lstStyle/>
          <a:p>
            <a:r>
              <a:rPr lang="en-US" sz="2400" dirty="0">
                <a:solidFill>
                  <a:schemeClr val="tx2">
                    <a:lumMod val="75000"/>
                    <a:lumOff val="25000"/>
                  </a:schemeClr>
                </a:solidFill>
                <a:latin typeface="Arial"/>
                <a:cs typeface="Arial"/>
              </a:rPr>
              <a:t>What else is new? </a:t>
            </a:r>
          </a:p>
        </p:txBody>
      </p:sp>
      <p:sp>
        <p:nvSpPr>
          <p:cNvPr id="5" name="Content Placeholder 2"/>
          <p:cNvSpPr>
            <a:spLocks noGrp="1"/>
          </p:cNvSpPr>
          <p:nvPr>
            <p:ph idx="1"/>
          </p:nvPr>
        </p:nvSpPr>
        <p:spPr>
          <a:xfrm>
            <a:off x="549275" y="1260475"/>
            <a:ext cx="8042275" cy="4343400"/>
          </a:xfrm>
        </p:spPr>
        <p:txBody>
          <a:bodyPr>
            <a:normAutofit/>
          </a:bodyPr>
          <a:lstStyle/>
          <a:p>
            <a:pPr marL="0" indent="0">
              <a:buNone/>
            </a:pPr>
            <a:r>
              <a:rPr lang="en-US" sz="2000" dirty="0">
                <a:solidFill>
                  <a:schemeClr val="tx2">
                    <a:lumMod val="75000"/>
                    <a:lumOff val="25000"/>
                  </a:schemeClr>
                </a:solidFill>
                <a:latin typeface="Arial"/>
                <a:cs typeface="Arial"/>
              </a:rPr>
              <a:t>Best interests of the child added as a consideration in context of the duty to </a:t>
            </a:r>
            <a:r>
              <a:rPr lang="en-US" sz="2000" dirty="0" err="1">
                <a:solidFill>
                  <a:schemeClr val="tx2">
                    <a:lumMod val="75000"/>
                    <a:lumOff val="25000"/>
                  </a:schemeClr>
                </a:solidFill>
                <a:latin typeface="Arial"/>
                <a:cs typeface="Arial"/>
              </a:rPr>
              <a:t>favour</a:t>
            </a:r>
            <a:r>
              <a:rPr lang="en-US" sz="2000" dirty="0">
                <a:solidFill>
                  <a:schemeClr val="tx2">
                    <a:lumMod val="75000"/>
                    <a:lumOff val="25000"/>
                  </a:schemeClr>
                </a:solidFill>
                <a:latin typeface="Arial"/>
                <a:cs typeface="Arial"/>
              </a:rPr>
              <a:t> mainstream provision.</a:t>
            </a:r>
          </a:p>
          <a:p>
            <a:pPr marL="0" indent="0">
              <a:buNone/>
            </a:pPr>
            <a:r>
              <a:rPr lang="en-US" sz="2000" dirty="0">
                <a:solidFill>
                  <a:schemeClr val="tx2">
                    <a:lumMod val="75000"/>
                    <a:lumOff val="25000"/>
                  </a:schemeClr>
                </a:solidFill>
                <a:latin typeface="Arial"/>
                <a:cs typeface="Arial"/>
              </a:rPr>
              <a:t>Greater focus on Welsh language – all reasonable steps must be taken to secure the provision in Welsh. </a:t>
            </a:r>
          </a:p>
          <a:p>
            <a:pPr marL="0" indent="0">
              <a:buNone/>
            </a:pPr>
            <a:r>
              <a:rPr lang="en-US" sz="2000" dirty="0">
                <a:solidFill>
                  <a:schemeClr val="tx2">
                    <a:lumMod val="75000"/>
                    <a:lumOff val="25000"/>
                  </a:schemeClr>
                </a:solidFill>
                <a:latin typeface="Arial"/>
                <a:cs typeface="Arial"/>
              </a:rPr>
              <a:t>Inclusion of non-maintained early years providers.</a:t>
            </a:r>
          </a:p>
          <a:p>
            <a:pPr marL="0" indent="0">
              <a:buNone/>
            </a:pPr>
            <a:r>
              <a:rPr lang="en-US" sz="2000" dirty="0">
                <a:solidFill>
                  <a:schemeClr val="tx2">
                    <a:lumMod val="75000"/>
                    <a:lumOff val="25000"/>
                  </a:schemeClr>
                </a:solidFill>
                <a:latin typeface="Arial"/>
                <a:cs typeface="Arial"/>
              </a:rPr>
              <a:t>Holistic framework for supporting children who are looked after. </a:t>
            </a:r>
          </a:p>
          <a:p>
            <a:pPr marL="0" indent="0">
              <a:buNone/>
            </a:pPr>
            <a:endParaRPr lang="en-US" sz="2000" dirty="0">
              <a:solidFill>
                <a:schemeClr val="tx2">
                  <a:lumMod val="75000"/>
                  <a:lumOff val="25000"/>
                </a:schemeClr>
              </a:solidFill>
              <a:latin typeface="Arial"/>
              <a:cs typeface="Arial"/>
            </a:endParaRPr>
          </a:p>
          <a:p>
            <a:pPr marL="0" indent="0">
              <a:buNone/>
            </a:pPr>
            <a:endParaRPr lang="en-US" sz="2000" dirty="0">
              <a:solidFill>
                <a:schemeClr val="tx2">
                  <a:lumMod val="75000"/>
                  <a:lumOff val="25000"/>
                </a:schemeClr>
              </a:solidFill>
              <a:latin typeface="Arial"/>
              <a:cs typeface="Arial"/>
            </a:endParaRPr>
          </a:p>
        </p:txBody>
      </p:sp>
    </p:spTree>
    <p:extLst>
      <p:ext uri="{BB962C8B-B14F-4D97-AF65-F5344CB8AC3E}">
        <p14:creationId xmlns:p14="http://schemas.microsoft.com/office/powerpoint/2010/main" val="21860154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49275" y="107950"/>
            <a:ext cx="8042275" cy="801688"/>
          </a:xfrm>
        </p:spPr>
        <p:txBody>
          <a:bodyPr/>
          <a:lstStyle/>
          <a:p>
            <a:r>
              <a:rPr lang="en-US" sz="2400" dirty="0">
                <a:solidFill>
                  <a:schemeClr val="tx2">
                    <a:lumMod val="75000"/>
                    <a:lumOff val="25000"/>
                  </a:schemeClr>
                </a:solidFill>
                <a:latin typeface="Arial"/>
                <a:cs typeface="Arial"/>
              </a:rPr>
              <a:t>Timescales</a:t>
            </a:r>
          </a:p>
        </p:txBody>
      </p:sp>
      <p:sp>
        <p:nvSpPr>
          <p:cNvPr id="5" name="Subtitle 2"/>
          <p:cNvSpPr>
            <a:spLocks noGrp="1"/>
          </p:cNvSpPr>
          <p:nvPr>
            <p:ph idx="1"/>
          </p:nvPr>
        </p:nvSpPr>
        <p:spPr>
          <a:xfrm>
            <a:off x="280988" y="1124856"/>
            <a:ext cx="8582025" cy="5098143"/>
          </a:xfrm>
        </p:spPr>
        <p:txBody>
          <a:bodyPr>
            <a:noAutofit/>
          </a:bodyPr>
          <a:lstStyle/>
          <a:p>
            <a:pPr marL="0" indent="0">
              <a:buNone/>
            </a:pPr>
            <a:endParaRPr lang="en-US" sz="1800" i="1" dirty="0">
              <a:solidFill>
                <a:schemeClr val="accent1"/>
              </a:solidFill>
              <a:latin typeface="Arial"/>
              <a:cs typeface="Arial"/>
            </a:endParaRPr>
          </a:p>
          <a:p>
            <a:r>
              <a:rPr lang="en-US" sz="2000" dirty="0">
                <a:solidFill>
                  <a:schemeClr val="tx2">
                    <a:lumMod val="75000"/>
                    <a:lumOff val="25000"/>
                  </a:schemeClr>
                </a:solidFill>
                <a:latin typeface="Arial"/>
                <a:cs typeface="Arial"/>
              </a:rPr>
              <a:t>Draft Code on WG website – consultation Autumn 2018 – view to final Code published end 2019 </a:t>
            </a:r>
          </a:p>
          <a:p>
            <a:r>
              <a:rPr lang="en-US" sz="2000" dirty="0">
                <a:solidFill>
                  <a:schemeClr val="tx2">
                    <a:lumMod val="75000"/>
                    <a:lumOff val="25000"/>
                  </a:schemeClr>
                </a:solidFill>
                <a:latin typeface="Arial"/>
                <a:cs typeface="Arial"/>
              </a:rPr>
              <a:t>The new ALN Code will provide both the mandatory requirements and statutory guidance underpinning the ALNET Act.</a:t>
            </a:r>
          </a:p>
          <a:p>
            <a:r>
              <a:rPr lang="en-US" sz="2000" dirty="0">
                <a:solidFill>
                  <a:schemeClr val="tx2">
                    <a:lumMod val="75000"/>
                    <a:lumOff val="25000"/>
                  </a:schemeClr>
                </a:solidFill>
                <a:latin typeface="Arial"/>
                <a:cs typeface="Arial"/>
              </a:rPr>
              <a:t>Detailed implementation guidance Spring 2018. Roll out of training early 2020.</a:t>
            </a:r>
          </a:p>
          <a:p>
            <a:r>
              <a:rPr lang="en-US" sz="2000" dirty="0">
                <a:solidFill>
                  <a:schemeClr val="tx2">
                    <a:lumMod val="75000"/>
                    <a:lumOff val="25000"/>
                  </a:schemeClr>
                </a:solidFill>
                <a:latin typeface="Arial"/>
                <a:cs typeface="Arial"/>
              </a:rPr>
              <a:t>3 year implementation period, starting Sept 2020. Old system entirely phased out by 2023</a:t>
            </a:r>
          </a:p>
        </p:txBody>
      </p:sp>
    </p:spTree>
    <p:extLst>
      <p:ext uri="{BB962C8B-B14F-4D97-AF65-F5344CB8AC3E}">
        <p14:creationId xmlns:p14="http://schemas.microsoft.com/office/powerpoint/2010/main" val="1097164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815971593"/>
              </p:ext>
            </p:extLst>
          </p:nvPr>
        </p:nvGraphicFramePr>
        <p:xfrm>
          <a:off x="972741" y="578848"/>
          <a:ext cx="7195343" cy="4644390"/>
        </p:xfrm>
        <a:graphic>
          <a:graphicData uri="http://schemas.openxmlformats.org/drawingml/2006/table">
            <a:tbl>
              <a:tblPr firstRow="1" firstCol="1" bandRow="1"/>
              <a:tblGrid>
                <a:gridCol w="2398109">
                  <a:extLst>
                    <a:ext uri="{9D8B030D-6E8A-4147-A177-3AD203B41FA5}">
                      <a16:colId xmlns:a16="http://schemas.microsoft.com/office/drawing/2014/main" val="20000"/>
                    </a:ext>
                  </a:extLst>
                </a:gridCol>
                <a:gridCol w="2398617">
                  <a:extLst>
                    <a:ext uri="{9D8B030D-6E8A-4147-A177-3AD203B41FA5}">
                      <a16:colId xmlns:a16="http://schemas.microsoft.com/office/drawing/2014/main" val="20001"/>
                    </a:ext>
                  </a:extLst>
                </a:gridCol>
                <a:gridCol w="2398617">
                  <a:extLst>
                    <a:ext uri="{9D8B030D-6E8A-4147-A177-3AD203B41FA5}">
                      <a16:colId xmlns:a16="http://schemas.microsoft.com/office/drawing/2014/main" val="20002"/>
                    </a:ext>
                  </a:extLst>
                </a:gridCol>
              </a:tblGrid>
              <a:tr h="224175">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Year of Implementation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LA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Maintained Schools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extLst>
                  <a:ext uri="{0D108BD9-81ED-4DB2-BD59-A6C34878D82A}">
                    <a16:rowId xmlns:a16="http://schemas.microsoft.com/office/drawing/2014/main" val="10000"/>
                  </a:ext>
                </a:extLst>
              </a:tr>
              <a:tr h="2620051">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2020-21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-Convert statements to IDPs for children from birth to second year of nursery in maintained and non-maintained settings.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-Implement IDPs for children from birth up to second year of nursery, who are supported at EYA and EYA+ in non- maintained settings.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-Convert statements of all pupils in years 1,3,5,7,9 and 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 </a:t>
                      </a: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a:t>
                      </a:r>
                      <a:r>
                        <a:rPr lang="en-GB" sz="1300">
                          <a:effectLst/>
                          <a:latin typeface="Calibri" panose="020F0502020204030204" pitchFamily="34" charset="0"/>
                          <a:ea typeface="Calibri" panose="020F0502020204030204" pitchFamily="34" charset="0"/>
                          <a:cs typeface="Times New Roman" panose="02020603050405020304" pitchFamily="18" charset="0"/>
                        </a:rPr>
                        <a:t>Convert IEPs/ IPPs of children supported at EYA and EYA+ in the first and second years of nursery.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-Convert IEPs/ of children supported at EYA, EYA+, SA and SA+ in years 1,3,5,7,9 and 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72526">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2021-2022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-Convert statements of all pupils in years 1,3,5,7 and 9.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a:t>
                      </a:r>
                      <a:r>
                        <a:rPr lang="en-GB" sz="1300">
                          <a:effectLst/>
                          <a:latin typeface="Calibri" panose="020F0502020204030204" pitchFamily="34" charset="0"/>
                          <a:ea typeface="Calibri" panose="020F0502020204030204" pitchFamily="34" charset="0"/>
                          <a:cs typeface="Times New Roman" panose="02020603050405020304" pitchFamily="18" charset="0"/>
                        </a:rPr>
                        <a:t> Convert IEPs/ of children supported at EYA, EYA+, SA and SA+ in years 1, 5 and 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26647">
                <a:tc>
                  <a:txBody>
                    <a:bodyPr/>
                    <a:lstStyle/>
                    <a:p>
                      <a:pPr>
                        <a:lnSpc>
                          <a:spcPct val="115000"/>
                        </a:lnSpc>
                        <a:spcAft>
                          <a:spcPts val="0"/>
                        </a:spcAft>
                      </a:pPr>
                      <a:r>
                        <a:rPr lang="en-GB" sz="1300">
                          <a:effectLst/>
                          <a:latin typeface="Calibri" panose="020F0502020204030204" pitchFamily="34" charset="0"/>
                          <a:ea typeface="Calibri" panose="020F0502020204030204" pitchFamily="34" charset="0"/>
                          <a:cs typeface="Times New Roman" panose="02020603050405020304" pitchFamily="18" charset="0"/>
                        </a:rPr>
                        <a:t>2022-2023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 </a:t>
                      </a: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effectLst/>
                          <a:latin typeface="Calibri" panose="020F0502020204030204" pitchFamily="34" charset="0"/>
                          <a:ea typeface="Calibri" panose="020F0502020204030204" pitchFamily="34" charset="0"/>
                          <a:cs typeface="Times New Roman" panose="02020603050405020304" pitchFamily="18" charset="0"/>
                        </a:rPr>
                        <a:t>-Convert IEPs/ of children supported at SA and SA+ in years 4 and 8.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txBody>
                  <a:tcPr marL="54826" marR="548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692869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1266"/>
          </a:xfrm>
        </p:spPr>
        <p:txBody>
          <a:bodyPr/>
          <a:lstStyle/>
          <a:p>
            <a:r>
              <a:rPr lang="en-US" sz="2400" dirty="0">
                <a:latin typeface="Arial"/>
                <a:cs typeface="Arial"/>
              </a:rPr>
              <a:t>How do we get ready?</a:t>
            </a:r>
          </a:p>
        </p:txBody>
      </p:sp>
      <p:sp>
        <p:nvSpPr>
          <p:cNvPr id="3" name="Content Placeholder 2"/>
          <p:cNvSpPr>
            <a:spLocks noGrp="1"/>
          </p:cNvSpPr>
          <p:nvPr>
            <p:ph idx="1"/>
          </p:nvPr>
        </p:nvSpPr>
        <p:spPr>
          <a:xfrm>
            <a:off x="549275" y="1109579"/>
            <a:ext cx="8042276" cy="4834022"/>
          </a:xfrm>
        </p:spPr>
        <p:txBody>
          <a:bodyPr>
            <a:normAutofit/>
          </a:bodyPr>
          <a:lstStyle/>
          <a:p>
            <a:r>
              <a:rPr lang="en-US" sz="1800" dirty="0">
                <a:solidFill>
                  <a:schemeClr val="accent1"/>
                </a:solidFill>
                <a:latin typeface="Arial"/>
                <a:cs typeface="Arial"/>
              </a:rPr>
              <a:t>Ensuring all staff are aware of the ALNET Bill and implications</a:t>
            </a:r>
          </a:p>
          <a:p>
            <a:r>
              <a:rPr lang="en-US" sz="1800" dirty="0">
                <a:solidFill>
                  <a:schemeClr val="accent1"/>
                </a:solidFill>
                <a:latin typeface="Arial"/>
                <a:cs typeface="Arial"/>
              </a:rPr>
              <a:t>Skilled workforce</a:t>
            </a:r>
          </a:p>
          <a:p>
            <a:r>
              <a:rPr lang="en-US" sz="1800" dirty="0">
                <a:solidFill>
                  <a:schemeClr val="accent1"/>
                </a:solidFill>
                <a:latin typeface="Arial"/>
                <a:cs typeface="Arial"/>
              </a:rPr>
              <a:t>Planning in partnership</a:t>
            </a:r>
          </a:p>
          <a:p>
            <a:r>
              <a:rPr lang="en-US" sz="1800" dirty="0">
                <a:solidFill>
                  <a:schemeClr val="accent1"/>
                </a:solidFill>
                <a:latin typeface="Arial"/>
                <a:cs typeface="Arial"/>
              </a:rPr>
              <a:t>Parent partnership </a:t>
            </a:r>
          </a:p>
          <a:p>
            <a:r>
              <a:rPr lang="en-US" sz="1800" dirty="0">
                <a:solidFill>
                  <a:schemeClr val="accent1"/>
                </a:solidFill>
                <a:latin typeface="Arial"/>
                <a:cs typeface="Arial"/>
              </a:rPr>
              <a:t>Communication</a:t>
            </a:r>
          </a:p>
          <a:p>
            <a:r>
              <a:rPr lang="en-US" sz="1800" dirty="0">
                <a:solidFill>
                  <a:schemeClr val="accent1"/>
                </a:solidFill>
                <a:latin typeface="Arial"/>
                <a:cs typeface="Arial"/>
              </a:rPr>
              <a:t>Early identification and effective intervention</a:t>
            </a:r>
          </a:p>
          <a:p>
            <a:r>
              <a:rPr lang="en-US" sz="1800" dirty="0">
                <a:solidFill>
                  <a:schemeClr val="accent1"/>
                </a:solidFill>
                <a:latin typeface="Arial"/>
                <a:cs typeface="Arial"/>
              </a:rPr>
              <a:t>Transition</a:t>
            </a:r>
          </a:p>
          <a:p>
            <a:r>
              <a:rPr lang="en-US" sz="1800" dirty="0">
                <a:solidFill>
                  <a:schemeClr val="accent1"/>
                </a:solidFill>
                <a:latin typeface="Arial"/>
                <a:cs typeface="Arial"/>
              </a:rPr>
              <a:t>Leadership</a:t>
            </a:r>
          </a:p>
          <a:p>
            <a:r>
              <a:rPr lang="en-US" sz="1800" dirty="0">
                <a:solidFill>
                  <a:schemeClr val="accent1"/>
                </a:solidFill>
                <a:latin typeface="Arial"/>
                <a:cs typeface="Arial"/>
              </a:rPr>
              <a:t>Provision</a:t>
            </a:r>
          </a:p>
        </p:txBody>
      </p:sp>
    </p:spTree>
    <p:extLst>
      <p:ext uri="{BB962C8B-B14F-4D97-AF65-F5344CB8AC3E}">
        <p14:creationId xmlns:p14="http://schemas.microsoft.com/office/powerpoint/2010/main" val="12844536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Breeze.thmx</Template>
  <TotalTime>2703</TotalTime>
  <Words>3440</Words>
  <Application>Microsoft Macintosh PowerPoint</Application>
  <PresentationFormat>On-screen Show (4:3)</PresentationFormat>
  <Paragraphs>312</Paragraphs>
  <Slides>40</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ＭＳ Ｐゴシック</vt:lpstr>
      <vt:lpstr>Arial</vt:lpstr>
      <vt:lpstr>Calibri</vt:lpstr>
      <vt:lpstr>Comic Sans MS</vt:lpstr>
      <vt:lpstr>News Gothic MT</vt:lpstr>
      <vt:lpstr>Times New Roman</vt:lpstr>
      <vt:lpstr>Wingdings</vt:lpstr>
      <vt:lpstr>Wingdings 2</vt:lpstr>
      <vt:lpstr>Breeze</vt:lpstr>
      <vt:lpstr>Equality and Inclusion of Disabled Children and the Additional Learning Needs and Education Tribunal (Wales) Act 2018</vt:lpstr>
      <vt:lpstr>Aim of session:</vt:lpstr>
      <vt:lpstr>Legislative Context</vt:lpstr>
      <vt:lpstr>UNCRC</vt:lpstr>
      <vt:lpstr>PowerPoint Presentation</vt:lpstr>
      <vt:lpstr>PowerPoint Presentation</vt:lpstr>
      <vt:lpstr>Definition of Disability </vt:lpstr>
      <vt:lpstr>Task </vt:lpstr>
      <vt:lpstr>ALN, disabled or both? </vt:lpstr>
      <vt:lpstr>Duties under the Equality Act 2010</vt:lpstr>
      <vt:lpstr>What do you understand by the term reasonable adjustments? </vt:lpstr>
      <vt:lpstr>PowerPoint Presentation</vt:lpstr>
      <vt:lpstr>What is meant by ‘substantial disadvantage?’</vt:lpstr>
      <vt:lpstr>Some examples of reasonable adjustments </vt:lpstr>
      <vt:lpstr>Consider </vt:lpstr>
      <vt:lpstr>Case Study </vt:lpstr>
      <vt:lpstr>PowerPoint Presentation</vt:lpstr>
      <vt:lpstr>PowerPoint Presentation</vt:lpstr>
      <vt:lpstr>Additional Learning Needs Education and Tribunal Act (Wales) 2018</vt:lpstr>
      <vt:lpstr>Concluding observations of the UN Committee 2016- Children with disabilities</vt:lpstr>
      <vt:lpstr>Recommendations from the Committee to the State Party </vt:lpstr>
      <vt:lpstr>PowerPoint Presentation</vt:lpstr>
      <vt:lpstr>The ALN Transformation Programme and The Additional Learning Needs and Education Tribunal (Wales) Act</vt:lpstr>
      <vt:lpstr>Purpose and Intended Effect</vt:lpstr>
      <vt:lpstr>To fulfil these objectives the Act contains the following elements:</vt:lpstr>
      <vt:lpstr>Individual Development Plans </vt:lpstr>
      <vt:lpstr>PowerPoint Presentation</vt:lpstr>
      <vt:lpstr>An Integrated, Collaborative Process</vt:lpstr>
      <vt:lpstr>High Aspirations and Improved Outcomes</vt:lpstr>
      <vt:lpstr>Roles and responsibilities of all teaching staff </vt:lpstr>
      <vt:lpstr>Increased Participation of Children and Young People</vt:lpstr>
      <vt:lpstr>Draft ALN Code</vt:lpstr>
      <vt:lpstr>PowerPoint Presentation</vt:lpstr>
      <vt:lpstr>PowerPoint Presentation</vt:lpstr>
      <vt:lpstr>PowerPoint Presentation</vt:lpstr>
      <vt:lpstr>A Fair and Transparent System</vt:lpstr>
      <vt:lpstr>What else is new? </vt:lpstr>
      <vt:lpstr>Timescales</vt:lpstr>
      <vt:lpstr>PowerPoint Presentation</vt:lpstr>
      <vt:lpstr>How do we get ready?</vt:lpstr>
    </vt:vector>
  </TitlesOfParts>
  <Company>Private</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Additional Learning Needs and Tribunal Wales Bill ( ALNET Bill)</dc:title>
  <dc:creator>B Lervy</dc:creator>
  <cp:lastModifiedBy>Teagan Thomas-Walters</cp:lastModifiedBy>
  <cp:revision>123</cp:revision>
  <cp:lastPrinted>2018-10-24T14:27:16Z</cp:lastPrinted>
  <dcterms:created xsi:type="dcterms:W3CDTF">2017-05-14T12:21:25Z</dcterms:created>
  <dcterms:modified xsi:type="dcterms:W3CDTF">2019-01-17T08:57:04Z</dcterms:modified>
</cp:coreProperties>
</file>