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 id="2147483648" r:id="rId2"/>
  </p:sldMasterIdLst>
  <p:notesMasterIdLst>
    <p:notesMasterId r:id="rId38"/>
  </p:notesMasterIdLst>
  <p:sldIdLst>
    <p:sldId id="256" r:id="rId3"/>
    <p:sldId id="257" r:id="rId4"/>
    <p:sldId id="264" r:id="rId5"/>
    <p:sldId id="259" r:id="rId6"/>
    <p:sldId id="263" r:id="rId7"/>
    <p:sldId id="258" r:id="rId8"/>
    <p:sldId id="262" r:id="rId9"/>
    <p:sldId id="260" r:id="rId10"/>
    <p:sldId id="261" r:id="rId11"/>
    <p:sldId id="265" r:id="rId12"/>
    <p:sldId id="266" r:id="rId13"/>
    <p:sldId id="267" r:id="rId14"/>
    <p:sldId id="268" r:id="rId15"/>
    <p:sldId id="272" r:id="rId16"/>
    <p:sldId id="271" r:id="rId17"/>
    <p:sldId id="273" r:id="rId18"/>
    <p:sldId id="274" r:id="rId19"/>
    <p:sldId id="276" r:id="rId20"/>
    <p:sldId id="278" r:id="rId21"/>
    <p:sldId id="277" r:id="rId22"/>
    <p:sldId id="280" r:id="rId23"/>
    <p:sldId id="281" r:id="rId24"/>
    <p:sldId id="282" r:id="rId25"/>
    <p:sldId id="283" r:id="rId26"/>
    <p:sldId id="285" r:id="rId27"/>
    <p:sldId id="284" r:id="rId28"/>
    <p:sldId id="288" r:id="rId29"/>
    <p:sldId id="287" r:id="rId30"/>
    <p:sldId id="289" r:id="rId31"/>
    <p:sldId id="290" r:id="rId32"/>
    <p:sldId id="291" r:id="rId33"/>
    <p:sldId id="292" r:id="rId34"/>
    <p:sldId id="293" r:id="rId35"/>
    <p:sldId id="295" r:id="rId36"/>
    <p:sldId id="29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246253-43A1-4395-ACE5-ABBAC0AC37B2}" v="22" dt="2025-04-02T10:41:02.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0" d="100"/>
          <a:sy n="60" d="100"/>
        </p:scale>
        <p:origin x="2550" y="10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E Davies" userId="5513c5f3-bea5-4ea2-a967-4d75ee3c0133" providerId="ADAL" clId="{94246253-43A1-4395-ACE5-ABBAC0AC37B2}"/>
    <pc:docChg chg="custSel addSld delSld modSld sldOrd">
      <pc:chgData name="Nicola E Davies" userId="5513c5f3-bea5-4ea2-a967-4d75ee3c0133" providerId="ADAL" clId="{94246253-43A1-4395-ACE5-ABBAC0AC37B2}" dt="2025-04-02T13:41:50.110" v="88" actId="478"/>
      <pc:docMkLst>
        <pc:docMk/>
      </pc:docMkLst>
      <pc:sldChg chg="modSp mod">
        <pc:chgData name="Nicola E Davies" userId="5513c5f3-bea5-4ea2-a967-4d75ee3c0133" providerId="ADAL" clId="{94246253-43A1-4395-ACE5-ABBAC0AC37B2}" dt="2025-04-02T13:08:19.358" v="54" actId="20577"/>
        <pc:sldMkLst>
          <pc:docMk/>
          <pc:sldMk cId="2317194516" sldId="256"/>
        </pc:sldMkLst>
        <pc:spChg chg="mod">
          <ac:chgData name="Nicola E Davies" userId="5513c5f3-bea5-4ea2-a967-4d75ee3c0133" providerId="ADAL" clId="{94246253-43A1-4395-ACE5-ABBAC0AC37B2}" dt="2025-04-02T13:08:19.358" v="54" actId="20577"/>
          <ac:spMkLst>
            <pc:docMk/>
            <pc:sldMk cId="2317194516" sldId="256"/>
            <ac:spMk id="3" creationId="{5CE70AC8-5B6E-217D-1E5F-4750F1DA4D30}"/>
          </ac:spMkLst>
        </pc:spChg>
      </pc:sldChg>
      <pc:sldChg chg="modSp mod chgLayout">
        <pc:chgData name="Nicola E Davies" userId="5513c5f3-bea5-4ea2-a967-4d75ee3c0133" providerId="ADAL" clId="{94246253-43A1-4395-ACE5-ABBAC0AC37B2}" dt="2025-04-02T10:59:20.431" v="45" actId="27636"/>
        <pc:sldMkLst>
          <pc:docMk/>
          <pc:sldMk cId="497218870" sldId="259"/>
        </pc:sldMkLst>
        <pc:spChg chg="mod ord">
          <ac:chgData name="Nicola E Davies" userId="5513c5f3-bea5-4ea2-a967-4d75ee3c0133" providerId="ADAL" clId="{94246253-43A1-4395-ACE5-ABBAC0AC37B2}" dt="2025-04-02T10:59:13.833" v="43" actId="20577"/>
          <ac:spMkLst>
            <pc:docMk/>
            <pc:sldMk cId="497218870" sldId="259"/>
            <ac:spMk id="2" creationId="{E0F0B45B-BBBD-52C2-C8E2-48B05169AD8D}"/>
          </ac:spMkLst>
        </pc:spChg>
        <pc:spChg chg="mod ord">
          <ac:chgData name="Nicola E Davies" userId="5513c5f3-bea5-4ea2-a967-4d75ee3c0133" providerId="ADAL" clId="{94246253-43A1-4395-ACE5-ABBAC0AC37B2}" dt="2025-04-02T10:59:20.431" v="45" actId="27636"/>
          <ac:spMkLst>
            <pc:docMk/>
            <pc:sldMk cId="497218870" sldId="259"/>
            <ac:spMk id="3" creationId="{CAA79E94-A836-D4DF-1118-21DE666E7894}"/>
          </ac:spMkLst>
        </pc:spChg>
      </pc:sldChg>
      <pc:sldChg chg="modSp mod">
        <pc:chgData name="Nicola E Davies" userId="5513c5f3-bea5-4ea2-a967-4d75ee3c0133" providerId="ADAL" clId="{94246253-43A1-4395-ACE5-ABBAC0AC37B2}" dt="2025-04-02T10:30:44.446" v="1"/>
        <pc:sldMkLst>
          <pc:docMk/>
          <pc:sldMk cId="2470191490" sldId="260"/>
        </pc:sldMkLst>
        <pc:spChg chg="mod">
          <ac:chgData name="Nicola E Davies" userId="5513c5f3-bea5-4ea2-a967-4d75ee3c0133" providerId="ADAL" clId="{94246253-43A1-4395-ACE5-ABBAC0AC37B2}" dt="2025-04-02T10:30:44.446" v="1"/>
          <ac:spMkLst>
            <pc:docMk/>
            <pc:sldMk cId="2470191490" sldId="260"/>
            <ac:spMk id="2" creationId="{42F2C793-B77B-90DB-D4C2-754A023D0C8C}"/>
          </ac:spMkLst>
        </pc:spChg>
        <pc:spChg chg="mod">
          <ac:chgData name="Nicola E Davies" userId="5513c5f3-bea5-4ea2-a967-4d75ee3c0133" providerId="ADAL" clId="{94246253-43A1-4395-ACE5-ABBAC0AC37B2}" dt="2025-04-02T10:30:39.187" v="0" actId="21"/>
          <ac:spMkLst>
            <pc:docMk/>
            <pc:sldMk cId="2470191490" sldId="260"/>
            <ac:spMk id="3" creationId="{DAF1B179-270C-1448-C472-3DF4BC2EB655}"/>
          </ac:spMkLst>
        </pc:spChg>
      </pc:sldChg>
      <pc:sldChg chg="delSp mod">
        <pc:chgData name="Nicola E Davies" userId="5513c5f3-bea5-4ea2-a967-4d75ee3c0133" providerId="ADAL" clId="{94246253-43A1-4395-ACE5-ABBAC0AC37B2}" dt="2025-04-02T13:41:18.736" v="83" actId="478"/>
        <pc:sldMkLst>
          <pc:docMk/>
          <pc:sldMk cId="3877050034" sldId="262"/>
        </pc:sldMkLst>
        <pc:spChg chg="del">
          <ac:chgData name="Nicola E Davies" userId="5513c5f3-bea5-4ea2-a967-4d75ee3c0133" providerId="ADAL" clId="{94246253-43A1-4395-ACE5-ABBAC0AC37B2}" dt="2025-04-02T13:41:18.736" v="83" actId="478"/>
          <ac:spMkLst>
            <pc:docMk/>
            <pc:sldMk cId="3877050034" sldId="262"/>
            <ac:spMk id="3" creationId="{BEB64857-8324-A847-EEB1-98DD70E2AB60}"/>
          </ac:spMkLst>
        </pc:spChg>
      </pc:sldChg>
      <pc:sldChg chg="delSp mod">
        <pc:chgData name="Nicola E Davies" userId="5513c5f3-bea5-4ea2-a967-4d75ee3c0133" providerId="ADAL" clId="{94246253-43A1-4395-ACE5-ABBAC0AC37B2}" dt="2025-04-02T13:41:15.679" v="82" actId="478"/>
        <pc:sldMkLst>
          <pc:docMk/>
          <pc:sldMk cId="1381468520" sldId="263"/>
        </pc:sldMkLst>
        <pc:spChg chg="del">
          <ac:chgData name="Nicola E Davies" userId="5513c5f3-bea5-4ea2-a967-4d75ee3c0133" providerId="ADAL" clId="{94246253-43A1-4395-ACE5-ABBAC0AC37B2}" dt="2025-04-02T13:41:15.679" v="82" actId="478"/>
          <ac:spMkLst>
            <pc:docMk/>
            <pc:sldMk cId="1381468520" sldId="263"/>
            <ac:spMk id="3" creationId="{7501EDE9-711A-04DA-5AFA-5850486BE523}"/>
          </ac:spMkLst>
        </pc:spChg>
      </pc:sldChg>
      <pc:sldChg chg="delSp mod">
        <pc:chgData name="Nicola E Davies" userId="5513c5f3-bea5-4ea2-a967-4d75ee3c0133" providerId="ADAL" clId="{94246253-43A1-4395-ACE5-ABBAC0AC37B2}" dt="2025-04-02T13:41:10.868" v="81" actId="478"/>
        <pc:sldMkLst>
          <pc:docMk/>
          <pc:sldMk cId="1919748699" sldId="264"/>
        </pc:sldMkLst>
        <pc:spChg chg="del">
          <ac:chgData name="Nicola E Davies" userId="5513c5f3-bea5-4ea2-a967-4d75ee3c0133" providerId="ADAL" clId="{94246253-43A1-4395-ACE5-ABBAC0AC37B2}" dt="2025-04-02T13:41:10.868" v="81" actId="478"/>
          <ac:spMkLst>
            <pc:docMk/>
            <pc:sldMk cId="1919748699" sldId="264"/>
            <ac:spMk id="3" creationId="{91DA9DAD-2A5F-0CF3-9605-0B1A6C7F1AA5}"/>
          </ac:spMkLst>
        </pc:spChg>
      </pc:sldChg>
      <pc:sldChg chg="delSp mod">
        <pc:chgData name="Nicola E Davies" userId="5513c5f3-bea5-4ea2-a967-4d75ee3c0133" providerId="ADAL" clId="{94246253-43A1-4395-ACE5-ABBAC0AC37B2}" dt="2025-04-02T13:41:24.972" v="84" actId="478"/>
        <pc:sldMkLst>
          <pc:docMk/>
          <pc:sldMk cId="1420282824" sldId="268"/>
        </pc:sldMkLst>
        <pc:spChg chg="del">
          <ac:chgData name="Nicola E Davies" userId="5513c5f3-bea5-4ea2-a967-4d75ee3c0133" providerId="ADAL" clId="{94246253-43A1-4395-ACE5-ABBAC0AC37B2}" dt="2025-04-02T13:41:24.972" v="84" actId="478"/>
          <ac:spMkLst>
            <pc:docMk/>
            <pc:sldMk cId="1420282824" sldId="268"/>
            <ac:spMk id="3" creationId="{CE4CAFA2-326D-0323-8BC8-349104039934}"/>
          </ac:spMkLst>
        </pc:spChg>
      </pc:sldChg>
      <pc:sldChg chg="modSp mod">
        <pc:chgData name="Nicola E Davies" userId="5513c5f3-bea5-4ea2-a967-4d75ee3c0133" providerId="ADAL" clId="{94246253-43A1-4395-ACE5-ABBAC0AC37B2}" dt="2025-04-02T10:55:44.739" v="31" actId="33524"/>
        <pc:sldMkLst>
          <pc:docMk/>
          <pc:sldMk cId="1525491907" sldId="276"/>
        </pc:sldMkLst>
        <pc:spChg chg="mod">
          <ac:chgData name="Nicola E Davies" userId="5513c5f3-bea5-4ea2-a967-4d75ee3c0133" providerId="ADAL" clId="{94246253-43A1-4395-ACE5-ABBAC0AC37B2}" dt="2025-04-02T10:55:44.739" v="31" actId="33524"/>
          <ac:spMkLst>
            <pc:docMk/>
            <pc:sldMk cId="1525491907" sldId="276"/>
            <ac:spMk id="3" creationId="{21F2D27C-AA65-DA5A-D752-09FB7F0EDAE3}"/>
          </ac:spMkLst>
        </pc:spChg>
      </pc:sldChg>
      <pc:sldChg chg="delSp mod">
        <pc:chgData name="Nicola E Davies" userId="5513c5f3-bea5-4ea2-a967-4d75ee3c0133" providerId="ADAL" clId="{94246253-43A1-4395-ACE5-ABBAC0AC37B2}" dt="2025-04-02T13:41:34.350" v="85" actId="478"/>
        <pc:sldMkLst>
          <pc:docMk/>
          <pc:sldMk cId="1824408353" sldId="278"/>
        </pc:sldMkLst>
        <pc:spChg chg="del">
          <ac:chgData name="Nicola E Davies" userId="5513c5f3-bea5-4ea2-a967-4d75ee3c0133" providerId="ADAL" clId="{94246253-43A1-4395-ACE5-ABBAC0AC37B2}" dt="2025-04-02T13:41:34.350" v="85" actId="478"/>
          <ac:spMkLst>
            <pc:docMk/>
            <pc:sldMk cId="1824408353" sldId="278"/>
            <ac:spMk id="3" creationId="{2817ED7F-A93D-DDB0-A136-1EC69B486776}"/>
          </ac:spMkLst>
        </pc:spChg>
      </pc:sldChg>
      <pc:sldChg chg="del">
        <pc:chgData name="Nicola E Davies" userId="5513c5f3-bea5-4ea2-a967-4d75ee3c0133" providerId="ADAL" clId="{94246253-43A1-4395-ACE5-ABBAC0AC37B2}" dt="2025-04-02T10:37:44.586" v="4" actId="47"/>
        <pc:sldMkLst>
          <pc:docMk/>
          <pc:sldMk cId="4170262547" sldId="279"/>
        </pc:sldMkLst>
      </pc:sldChg>
      <pc:sldChg chg="ord">
        <pc:chgData name="Nicola E Davies" userId="5513c5f3-bea5-4ea2-a967-4d75ee3c0133" providerId="ADAL" clId="{94246253-43A1-4395-ACE5-ABBAC0AC37B2}" dt="2025-04-02T10:37:37.318" v="3"/>
        <pc:sldMkLst>
          <pc:docMk/>
          <pc:sldMk cId="3236854080" sldId="284"/>
        </pc:sldMkLst>
      </pc:sldChg>
      <pc:sldChg chg="delSp mod">
        <pc:chgData name="Nicola E Davies" userId="5513c5f3-bea5-4ea2-a967-4d75ee3c0133" providerId="ADAL" clId="{94246253-43A1-4395-ACE5-ABBAC0AC37B2}" dt="2025-04-02T13:41:41.317" v="86" actId="478"/>
        <pc:sldMkLst>
          <pc:docMk/>
          <pc:sldMk cId="1077891854" sldId="288"/>
        </pc:sldMkLst>
        <pc:spChg chg="del">
          <ac:chgData name="Nicola E Davies" userId="5513c5f3-bea5-4ea2-a967-4d75ee3c0133" providerId="ADAL" clId="{94246253-43A1-4395-ACE5-ABBAC0AC37B2}" dt="2025-04-02T13:41:41.317" v="86" actId="478"/>
          <ac:spMkLst>
            <pc:docMk/>
            <pc:sldMk cId="1077891854" sldId="288"/>
            <ac:spMk id="3" creationId="{B30652D9-162C-E069-3673-D0065D842529}"/>
          </ac:spMkLst>
        </pc:spChg>
      </pc:sldChg>
      <pc:sldChg chg="modSp mod">
        <pc:chgData name="Nicola E Davies" userId="5513c5f3-bea5-4ea2-a967-4d75ee3c0133" providerId="ADAL" clId="{94246253-43A1-4395-ACE5-ABBAC0AC37B2}" dt="2025-04-02T13:34:54.427" v="74" actId="20577"/>
        <pc:sldMkLst>
          <pc:docMk/>
          <pc:sldMk cId="3011382309" sldId="291"/>
        </pc:sldMkLst>
        <pc:spChg chg="mod">
          <ac:chgData name="Nicola E Davies" userId="5513c5f3-bea5-4ea2-a967-4d75ee3c0133" providerId="ADAL" clId="{94246253-43A1-4395-ACE5-ABBAC0AC37B2}" dt="2025-04-02T13:34:54.427" v="74" actId="20577"/>
          <ac:spMkLst>
            <pc:docMk/>
            <pc:sldMk cId="3011382309" sldId="291"/>
            <ac:spMk id="3" creationId="{9974856F-99DC-93EF-5138-102F6CBC532D}"/>
          </ac:spMkLst>
        </pc:spChg>
      </pc:sldChg>
      <pc:sldChg chg="delSp modSp mod">
        <pc:chgData name="Nicola E Davies" userId="5513c5f3-bea5-4ea2-a967-4d75ee3c0133" providerId="ADAL" clId="{94246253-43A1-4395-ACE5-ABBAC0AC37B2}" dt="2025-04-02T13:41:47.766" v="87" actId="478"/>
        <pc:sldMkLst>
          <pc:docMk/>
          <pc:sldMk cId="2642991875" sldId="293"/>
        </pc:sldMkLst>
        <pc:spChg chg="mod">
          <ac:chgData name="Nicola E Davies" userId="5513c5f3-bea5-4ea2-a967-4d75ee3c0133" providerId="ADAL" clId="{94246253-43A1-4395-ACE5-ABBAC0AC37B2}" dt="2025-04-02T10:41:02.862" v="28" actId="20577"/>
          <ac:spMkLst>
            <pc:docMk/>
            <pc:sldMk cId="2642991875" sldId="293"/>
            <ac:spMk id="2" creationId="{CA703BC6-2F4F-C008-61FF-08A50B355543}"/>
          </ac:spMkLst>
        </pc:spChg>
        <pc:spChg chg="del">
          <ac:chgData name="Nicola E Davies" userId="5513c5f3-bea5-4ea2-a967-4d75ee3c0133" providerId="ADAL" clId="{94246253-43A1-4395-ACE5-ABBAC0AC37B2}" dt="2025-04-02T13:41:47.766" v="87" actId="478"/>
          <ac:spMkLst>
            <pc:docMk/>
            <pc:sldMk cId="2642991875" sldId="293"/>
            <ac:spMk id="3" creationId="{740D2C4A-83FA-D7B3-5A5C-A5B87521A400}"/>
          </ac:spMkLst>
        </pc:spChg>
      </pc:sldChg>
      <pc:sldChg chg="addSp modSp new mod">
        <pc:chgData name="Nicola E Davies" userId="5513c5f3-bea5-4ea2-a967-4d75ee3c0133" providerId="ADAL" clId="{94246253-43A1-4395-ACE5-ABBAC0AC37B2}" dt="2025-04-02T13:35:42.006" v="80" actId="1076"/>
        <pc:sldMkLst>
          <pc:docMk/>
          <pc:sldMk cId="341699426" sldId="294"/>
        </pc:sldMkLst>
        <pc:spChg chg="add mod">
          <ac:chgData name="Nicola E Davies" userId="5513c5f3-bea5-4ea2-a967-4d75ee3c0133" providerId="ADAL" clId="{94246253-43A1-4395-ACE5-ABBAC0AC37B2}" dt="2025-04-02T13:35:42.006" v="80" actId="1076"/>
          <ac:spMkLst>
            <pc:docMk/>
            <pc:sldMk cId="341699426" sldId="294"/>
            <ac:spMk id="3" creationId="{173FEE1E-C371-05C5-A27F-2D351A06B6D2}"/>
          </ac:spMkLst>
        </pc:spChg>
      </pc:sldChg>
      <pc:sldChg chg="delSp add mod">
        <pc:chgData name="Nicola E Davies" userId="5513c5f3-bea5-4ea2-a967-4d75ee3c0133" providerId="ADAL" clId="{94246253-43A1-4395-ACE5-ABBAC0AC37B2}" dt="2025-04-02T13:41:50.110" v="88" actId="478"/>
        <pc:sldMkLst>
          <pc:docMk/>
          <pc:sldMk cId="3034700826" sldId="295"/>
        </pc:sldMkLst>
        <pc:spChg chg="del">
          <ac:chgData name="Nicola E Davies" userId="5513c5f3-bea5-4ea2-a967-4d75ee3c0133" providerId="ADAL" clId="{94246253-43A1-4395-ACE5-ABBAC0AC37B2}" dt="2025-04-02T13:41:50.110" v="88" actId="478"/>
          <ac:spMkLst>
            <pc:docMk/>
            <pc:sldMk cId="3034700826" sldId="295"/>
            <ac:spMk id="3" creationId="{688F1FF7-BC79-5F70-C2BC-80097B0EA0C0}"/>
          </ac:spMkLst>
        </pc:spChg>
      </pc:sldChg>
      <pc:sldChg chg="new del">
        <pc:chgData name="Nicola E Davies" userId="5513c5f3-bea5-4ea2-a967-4d75ee3c0133" providerId="ADAL" clId="{94246253-43A1-4395-ACE5-ABBAC0AC37B2}" dt="2025-04-02T10:59:38.314" v="46" actId="47"/>
        <pc:sldMkLst>
          <pc:docMk/>
          <pc:sldMk cId="2468543000"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F3A64C-E6BB-4833-B6BB-FF0CCDC3ECE3}"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29E65D-ED9B-47F7-B9A1-94B9AF86BF2C}" type="slidenum">
              <a:rPr lang="en-GB" smtClean="0"/>
              <a:t>‹#›</a:t>
            </a:fld>
            <a:endParaRPr lang="en-GB"/>
          </a:p>
        </p:txBody>
      </p:sp>
    </p:spTree>
    <p:extLst>
      <p:ext uri="{BB962C8B-B14F-4D97-AF65-F5344CB8AC3E}">
        <p14:creationId xmlns:p14="http://schemas.microsoft.com/office/powerpoint/2010/main" val="2915100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Hello, bore da and welcome to Trading standards. Domiciliary care referral app training.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name is Nicola Davies, and I am here to give you some information on scams, and doorstep crime, I will also be introducing you to our new app and explaining to you all how to use it. Don’t worry if you get confused, we will work through it together. </a:t>
            </a:r>
          </a:p>
          <a:p>
            <a:pPr>
              <a:lnSpc>
                <a:spcPct val="107000"/>
              </a:lnSpc>
              <a:spcAft>
                <a:spcPts val="800"/>
              </a:spcAft>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Slide 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I’m hoping that you have all got the app on your phone, it should look like this!! anyone who doesn’t let me know.</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All ok? Good so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this training is to show you what we can offer you to protect your clients from financial exploitation.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training will give you training credits (what is the credit called?) and arm you will some protection from scammers.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will give you some information about the tools we have available and show you how you can access them for your clients through the app on your phone.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am also hoping for some audience participation, please!!!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No pressure and nothing to worry about if you’re not confident speaking in this kind of environment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Toilet info, we will have a small comfort break at… if required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Any questions?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3"/>
          <p:cNvSpPr>
            <a:spLocks noGrp="1"/>
          </p:cNvSpPr>
          <p:nvPr>
            <p:ph type="sldNum" sz="quarter" idx="5"/>
          </p:nvPr>
        </p:nvSpPr>
        <p:spPr/>
        <p:txBody>
          <a:bodyPr/>
          <a:lstStyle/>
          <a:p>
            <a:fld id="{C1E021E8-9044-4777-9FD8-825CE7B42B73}" type="slidenum">
              <a:rPr lang="en-GB" smtClean="0"/>
              <a:t>21</a:t>
            </a:fld>
            <a:endParaRPr lang="en-GB"/>
          </a:p>
        </p:txBody>
      </p:sp>
    </p:spTree>
    <p:extLst>
      <p:ext uri="{BB962C8B-B14F-4D97-AF65-F5344CB8AC3E}">
        <p14:creationId xmlns:p14="http://schemas.microsoft.com/office/powerpoint/2010/main" val="54535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Why do you think people don’t report scams?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Shout out answers put on the board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Pull up answers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Ethnic minorities vulnerable language, culture differences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Hopefully with the help of this app you will be able to help us help your clients to access some of the information they may need to inform themselves and have some protection from scams in the future.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So while we think about why scams go unreported, it is important to think about some of the reasons why people get scammed in the first place.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There are ways to get some money back, contact trading standards if you see someone has been scammed then contacting your line manager trading standards can help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Only 5% of scams are reported, this is where we think than you as a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dom</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carer can help protect your clients.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Some of the reasons why scams don’t get reported is because they don’t like to make a fuss, they feel embarrassed shame, there is no point, they don’t know how or that reporting something is an option. Don’t know who to report it too, or are incapable, don’t have the capacity to repot something. Access to the information </a:t>
            </a:r>
          </a:p>
          <a:p>
            <a:endParaRPr lang="en-GB" dirty="0"/>
          </a:p>
          <a:p>
            <a:r>
              <a:rPr lang="en-GB" dirty="0"/>
              <a:t>Write the answers on the white board </a:t>
            </a:r>
          </a:p>
        </p:txBody>
      </p:sp>
      <p:sp>
        <p:nvSpPr>
          <p:cNvPr id="4" name="Slide Number Placeholder 3"/>
          <p:cNvSpPr>
            <a:spLocks noGrp="1"/>
          </p:cNvSpPr>
          <p:nvPr>
            <p:ph type="sldNum" sz="quarter" idx="5"/>
          </p:nvPr>
        </p:nvSpPr>
        <p:spPr/>
        <p:txBody>
          <a:bodyPr/>
          <a:lstStyle/>
          <a:p>
            <a:fld id="{C1E021E8-9044-4777-9FD8-825CE7B42B73}" type="slidenum">
              <a:rPr lang="en-GB" smtClean="0"/>
              <a:t>22</a:t>
            </a:fld>
            <a:endParaRPr lang="en-GB"/>
          </a:p>
        </p:txBody>
      </p:sp>
    </p:spTree>
    <p:extLst>
      <p:ext uri="{BB962C8B-B14F-4D97-AF65-F5344CB8AC3E}">
        <p14:creationId xmlns:p14="http://schemas.microsoft.com/office/powerpoint/2010/main" val="1825315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Pts val="1000"/>
              <a:buFont typeface="Symbol" panose="05050102010706020507" pitchFamily="18" charset="2"/>
              <a:buNone/>
              <a:tabLst>
                <a:tab pos="457200" algn="l"/>
              </a:tabLst>
              <a:defRPr/>
            </a:pPr>
            <a:r>
              <a:rPr lang="en-GB" dirty="0"/>
              <a:t>There are also many phycological reasons that a person mite be susceptible to a scam, our emotional responses are often attributed to our personality, our emotional responses decide how we react to the situations we find ourselves in </a:t>
            </a:r>
          </a:p>
        </p:txBody>
      </p:sp>
      <p:sp>
        <p:nvSpPr>
          <p:cNvPr id="4" name="Slide Number Placeholder 3"/>
          <p:cNvSpPr>
            <a:spLocks noGrp="1"/>
          </p:cNvSpPr>
          <p:nvPr>
            <p:ph type="sldNum" sz="quarter" idx="5"/>
          </p:nvPr>
        </p:nvSpPr>
        <p:spPr/>
        <p:txBody>
          <a:bodyPr/>
          <a:lstStyle/>
          <a:p>
            <a:fld id="{C1E021E8-9044-4777-9FD8-825CE7B42B73}" type="slidenum">
              <a:rPr lang="en-GB" smtClean="0"/>
              <a:t>23</a:t>
            </a:fld>
            <a:endParaRPr lang="en-GB"/>
          </a:p>
        </p:txBody>
      </p:sp>
    </p:spTree>
    <p:extLst>
      <p:ext uri="{BB962C8B-B14F-4D97-AF65-F5344CB8AC3E}">
        <p14:creationId xmlns:p14="http://schemas.microsoft.com/office/powerpoint/2010/main" val="160848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Lighten the mood with a game competition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would now like you to have a look at this picture, it may relate to some of your clients homes, this is an extreme example of the home of a possible victim, this covers all the scams that we have been talking about today.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would like you to take 5 a few mins to have a good look and tell me how many possible problems you can spot.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Ok so how many did you see?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13 so well done to those of you who got them all,</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(pop ups) </a:t>
            </a:r>
          </a:p>
          <a:p>
            <a:r>
              <a:rPr lang="en-GB" sz="1800" dirty="0">
                <a:effectLst/>
                <a:latin typeface="Calibri" panose="020F0502020204030204" pitchFamily="34" charset="0"/>
                <a:cs typeface="Times New Roman" panose="02020603050405020304" pitchFamily="18" charset="0"/>
              </a:rPr>
              <a:t>Explain the relevance to the scams</a:t>
            </a:r>
          </a:p>
          <a:p>
            <a:r>
              <a:rPr lang="en-GB" sz="1800" dirty="0">
                <a:effectLst/>
                <a:latin typeface="Calibri" panose="020F0502020204030204" pitchFamily="34" charset="0"/>
                <a:cs typeface="Times New Roman" panose="02020603050405020304" pitchFamily="18" charset="0"/>
              </a:rPr>
              <a:t>Romance </a:t>
            </a:r>
          </a:p>
          <a:p>
            <a:r>
              <a:rPr lang="en-GB" sz="1800" dirty="0">
                <a:effectLst/>
                <a:latin typeface="Calibri" panose="020F0502020204030204" pitchFamily="34" charset="0"/>
                <a:cs typeface="Times New Roman" panose="02020603050405020304" pitchFamily="18" charset="0"/>
              </a:rPr>
              <a:t>Debt gardening rubbish </a:t>
            </a:r>
          </a:p>
          <a:p>
            <a:endParaRPr lang="en-GB" dirty="0"/>
          </a:p>
          <a:p>
            <a:endParaRPr lang="en-GB" dirty="0"/>
          </a:p>
        </p:txBody>
      </p:sp>
      <p:sp>
        <p:nvSpPr>
          <p:cNvPr id="4" name="Slide Number Placeholder 3"/>
          <p:cNvSpPr>
            <a:spLocks noGrp="1"/>
          </p:cNvSpPr>
          <p:nvPr>
            <p:ph type="sldNum" sz="quarter" idx="5"/>
          </p:nvPr>
        </p:nvSpPr>
        <p:spPr/>
        <p:txBody>
          <a:bodyPr/>
          <a:lstStyle/>
          <a:p>
            <a:fld id="{C1E021E8-9044-4777-9FD8-825CE7B42B73}" type="slidenum">
              <a:rPr lang="en-GB" smtClean="0"/>
              <a:t>24</a:t>
            </a:fld>
            <a:endParaRPr lang="en-GB"/>
          </a:p>
        </p:txBody>
      </p:sp>
    </p:spTree>
    <p:extLst>
      <p:ext uri="{BB962C8B-B14F-4D97-AF65-F5344CB8AC3E}">
        <p14:creationId xmlns:p14="http://schemas.microsoft.com/office/powerpoint/2010/main" val="1065537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would like you to have a look at this picture and tell me what you think the trader did at this property?</a:t>
            </a:r>
          </a:p>
        </p:txBody>
      </p:sp>
      <p:sp>
        <p:nvSpPr>
          <p:cNvPr id="4" name="Slide Number Placeholder 3"/>
          <p:cNvSpPr>
            <a:spLocks noGrp="1"/>
          </p:cNvSpPr>
          <p:nvPr>
            <p:ph type="sldNum" sz="quarter" idx="5"/>
          </p:nvPr>
        </p:nvSpPr>
        <p:spPr/>
        <p:txBody>
          <a:bodyPr/>
          <a:lstStyle/>
          <a:p>
            <a:fld id="{C1E021E8-9044-4777-9FD8-825CE7B42B73}" type="slidenum">
              <a:rPr lang="en-GB" smtClean="0"/>
              <a:t>25</a:t>
            </a:fld>
            <a:endParaRPr lang="en-GB"/>
          </a:p>
        </p:txBody>
      </p:sp>
    </p:spTree>
    <p:extLst>
      <p:ext uri="{BB962C8B-B14F-4D97-AF65-F5344CB8AC3E}">
        <p14:creationId xmlns:p14="http://schemas.microsoft.com/office/powerpoint/2010/main" val="2766189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We really want to emphasis that this APP is not there to replace your usual protocol and it is vital that you are aware that if you have any immediate concerns regarding any of your clients, that you contact your line manager and follow your safeguarding procedures. All of the measures I will be telling you about next are to be used in conjunction with your client, they need to be aware of what is on offer and agree to your referral. You have to read what is here and then click on yes, if you say no you cant go any further. </a:t>
            </a:r>
          </a:p>
          <a:p>
            <a:endParaRPr lang="en-GB" dirty="0"/>
          </a:p>
        </p:txBody>
      </p:sp>
      <p:sp>
        <p:nvSpPr>
          <p:cNvPr id="4" name="Slide Number Placeholder 3"/>
          <p:cNvSpPr>
            <a:spLocks noGrp="1"/>
          </p:cNvSpPr>
          <p:nvPr>
            <p:ph type="sldNum" sz="quarter" idx="5"/>
          </p:nvPr>
        </p:nvSpPr>
        <p:spPr/>
        <p:txBody>
          <a:bodyPr/>
          <a:lstStyle/>
          <a:p>
            <a:fld id="{C1E021E8-9044-4777-9FD8-825CE7B42B73}" type="slidenum">
              <a:rPr lang="en-GB" smtClean="0"/>
              <a:t>26</a:t>
            </a:fld>
            <a:endParaRPr lang="en-GB"/>
          </a:p>
        </p:txBody>
      </p:sp>
    </p:spTree>
    <p:extLst>
      <p:ext uri="{BB962C8B-B14F-4D97-AF65-F5344CB8AC3E}">
        <p14:creationId xmlns:p14="http://schemas.microsoft.com/office/powerpoint/2010/main" val="796201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23BF71-38B7-8642-BFCE-EDAE9BD0CBAF}" type="datetimeFigureOut">
              <a:rPr lang="en-US" dirty="0"/>
              <a:t>4/1/2025</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dirty="0"/>
              <a:t>4/1/2025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5BA285-9698-1B45-8319-D90A8C63F150}" type="datetimeFigureOut">
              <a:rPr lang="en-US" dirty="0"/>
              <a:t>4/1/2025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dirty="0"/>
              <a:t>4/1/2025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dirty="0"/>
              <a:t>4/1/2025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dirty="0"/>
              <a:t>4/1/2025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dirty="0"/>
              <a:t>4/1/2025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CFCDFD-B4CF-A241-8D71-E814B10BEAF4}" type="datetimeFigureOut">
              <a:rPr lang="en-US" dirty="0"/>
              <a:t>4/1/2025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26A7B589-FD4B-7E46-869A-CBADC5FC564E}" type="datetimeFigureOut">
              <a:rPr lang="en-US" dirty="0"/>
              <a:t>4/1/2025</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dirty="0"/>
              <a:t>4/1/2025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dirty="0"/>
              <a:t>4/1/2025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E76360-F595-430E-A9A8-968B9EE9BD4C}" type="datetimeFigureOut">
              <a:rPr lang="en-GB" smtClean="0"/>
              <a:t>02/04/2025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1C330A-2FFA-4B5B-8CEE-C9F58B2A8548}" type="slidenum">
              <a:rPr lang="en-GB" smtClean="0"/>
              <a:t>‹#›</a:t>
            </a:fld>
            <a:endParaRPr lang="en-GB"/>
          </a:p>
        </p:txBody>
      </p:sp>
    </p:spTree>
    <p:extLst>
      <p:ext uri="{BB962C8B-B14F-4D97-AF65-F5344CB8AC3E}">
        <p14:creationId xmlns:p14="http://schemas.microsoft.com/office/powerpoint/2010/main" val="4178860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CD8A92E-5FF9-8143-81B3-CCB531513398}" type="datetimeFigureOut">
              <a:rPr lang="en-US" dirty="0"/>
              <a:t>4/1/2025</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E76360-F595-430E-A9A8-968B9EE9BD4C}" type="datetimeFigureOut">
              <a:rPr lang="en-GB" smtClean="0"/>
              <a:t>02/04/2025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1C330A-2FFA-4B5B-8CEE-C9F58B2A8548}" type="slidenum">
              <a:rPr lang="en-GB" smtClean="0"/>
              <a:t>‹#›</a:t>
            </a:fld>
            <a:endParaRPr lang="en-GB"/>
          </a:p>
        </p:txBody>
      </p:sp>
    </p:spTree>
    <p:extLst>
      <p:ext uri="{BB962C8B-B14F-4D97-AF65-F5344CB8AC3E}">
        <p14:creationId xmlns:p14="http://schemas.microsoft.com/office/powerpoint/2010/main" val="736588154"/>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hyperlink" Target="https://www.carmarthenshire.gov.wales/media/1231822/corporate-strategy-2022-27.pdf" TargetMode="External"/><Relationship Id="rId2" Type="http://schemas.openxmlformats.org/officeDocument/2006/relationships/hyperlink" Target="https://www.ageuk.org.uk/globalassets/age-uk/documents/reports-and-publications/reports-and-briefings/safe-at-home/rb_oct17_scams_party_conference_paper_nocrops.pdf" TargetMode="External"/><Relationship Id="rId1" Type="http://schemas.openxmlformats.org/officeDocument/2006/relationships/slideLayout" Target="../slideLayouts/slideLayout7.xml"/><Relationship Id="rId6" Type="http://schemas.openxmlformats.org/officeDocument/2006/relationships/hyperlink" Target="https://trainingindustry.com/issue/sep-oct-2018/" TargetMode="External"/><Relationship Id="rId5" Type="http://schemas.openxmlformats.org/officeDocument/2006/relationships/hyperlink" Target="https://onlinelibrary.wiley.com/doi/10.1111/jasp.12158" TargetMode="External"/><Relationship Id="rId4" Type="http://schemas.openxmlformats.org/officeDocument/2006/relationships/hyperlink" Target="https://www.donotcall.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10991-F2A4-8F2B-1AC1-3B9E7F5ACF49}"/>
              </a:ext>
            </a:extLst>
          </p:cNvPr>
          <p:cNvSpPr>
            <a:spLocks noGrp="1"/>
          </p:cNvSpPr>
          <p:nvPr>
            <p:ph type="ctrTitle"/>
          </p:nvPr>
        </p:nvSpPr>
        <p:spPr>
          <a:xfrm>
            <a:off x="2493105" y="802298"/>
            <a:ext cx="9454056" cy="2541431"/>
          </a:xfrm>
        </p:spPr>
        <p:txBody>
          <a:bodyPr>
            <a:noAutofit/>
          </a:bodyPr>
          <a:lstStyle/>
          <a:p>
            <a:r>
              <a:rPr lang="en-GB" sz="3600" dirty="0">
                <a:effectLst/>
                <a:latin typeface="Arial" panose="020B0604020202020204" pitchFamily="34" charset="0"/>
                <a:ea typeface="Times New Roman" panose="02020603050405020304" pitchFamily="18" charset="0"/>
              </a:rPr>
              <a:t>Does the app and training programme help to protect Carmarthenshire residents from being scammed?</a:t>
            </a:r>
            <a:br>
              <a:rPr lang="en-GB" sz="1600" dirty="0">
                <a:effectLst/>
                <a:latin typeface="Times New Roman" panose="02020603050405020304" pitchFamily="18" charset="0"/>
                <a:ea typeface="Times New Roman" panose="02020603050405020304" pitchFamily="18" charset="0"/>
              </a:rPr>
            </a:br>
            <a:endParaRPr lang="en-GB" sz="3600" dirty="0"/>
          </a:p>
        </p:txBody>
      </p:sp>
      <p:sp>
        <p:nvSpPr>
          <p:cNvPr id="3" name="Subtitle 2">
            <a:extLst>
              <a:ext uri="{FF2B5EF4-FFF2-40B4-BE49-F238E27FC236}">
                <a16:creationId xmlns:a16="http://schemas.microsoft.com/office/drawing/2014/main" id="{5CE70AC8-5B6E-217D-1E5F-4750F1DA4D30}"/>
              </a:ext>
            </a:extLst>
          </p:cNvPr>
          <p:cNvSpPr>
            <a:spLocks noGrp="1"/>
          </p:cNvSpPr>
          <p:nvPr>
            <p:ph type="subTitle" idx="1"/>
          </p:nvPr>
        </p:nvSpPr>
        <p:spPr/>
        <p:txBody>
          <a:bodyPr/>
          <a:lstStyle/>
          <a:p>
            <a:r>
              <a:rPr lang="en-GB" dirty="0"/>
              <a:t>Nicola Davies 1809461</a:t>
            </a:r>
          </a:p>
          <a:p>
            <a:r>
              <a:rPr lang="en-GB" sz="1800" i="1" dirty="0">
                <a:effectLst/>
                <a:latin typeface="+mj-lt"/>
                <a:ea typeface="Times New Roman" panose="02020603050405020304" pitchFamily="18" charset="0"/>
              </a:rPr>
              <a:t>Professional Practice Framework</a:t>
            </a:r>
            <a:endParaRPr lang="en-GB" sz="1050" dirty="0">
              <a:effectLst/>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2317194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67997-FEE7-3E7C-4735-74C782B19D94}"/>
              </a:ext>
            </a:extLst>
          </p:cNvPr>
          <p:cNvSpPr>
            <a:spLocks noGrp="1"/>
          </p:cNvSpPr>
          <p:nvPr>
            <p:ph type="title"/>
          </p:nvPr>
        </p:nvSpPr>
        <p:spPr>
          <a:xfrm>
            <a:off x="1534696" y="444755"/>
            <a:ext cx="9520158" cy="1049235"/>
          </a:xfrm>
        </p:spPr>
        <p:txBody>
          <a:bodyPr/>
          <a:lstStyle/>
          <a:p>
            <a:r>
              <a:rPr lang="en-GB" dirty="0"/>
              <a:t>Contents </a:t>
            </a:r>
          </a:p>
        </p:txBody>
      </p:sp>
      <p:sp>
        <p:nvSpPr>
          <p:cNvPr id="3" name="Content Placeholder 2">
            <a:extLst>
              <a:ext uri="{FF2B5EF4-FFF2-40B4-BE49-F238E27FC236}">
                <a16:creationId xmlns:a16="http://schemas.microsoft.com/office/drawing/2014/main" id="{F96E43BC-8FE2-A28F-2566-507C51476D9C}"/>
              </a:ext>
            </a:extLst>
          </p:cNvPr>
          <p:cNvSpPr>
            <a:spLocks noGrp="1"/>
          </p:cNvSpPr>
          <p:nvPr>
            <p:ph idx="1"/>
          </p:nvPr>
        </p:nvSpPr>
        <p:spPr>
          <a:xfrm>
            <a:off x="1534696" y="1670958"/>
            <a:ext cx="9520158" cy="4037749"/>
          </a:xfrm>
        </p:spPr>
        <p:txBody>
          <a:bodyPr>
            <a:normAutofit fontScale="55000" lnSpcReduction="20000"/>
          </a:bodyPr>
          <a:lstStyle/>
          <a:p>
            <a:r>
              <a:rPr lang="en-GB" sz="3200" dirty="0"/>
              <a:t>Introduction </a:t>
            </a:r>
          </a:p>
          <a:p>
            <a:r>
              <a:rPr lang="en-GB" sz="3200" dirty="0"/>
              <a:t>Insider research </a:t>
            </a:r>
          </a:p>
          <a:p>
            <a:r>
              <a:rPr lang="en-GB" sz="3200" dirty="0"/>
              <a:t>Literature review</a:t>
            </a:r>
          </a:p>
          <a:p>
            <a:r>
              <a:rPr lang="en-GB" sz="3200" dirty="0"/>
              <a:t>Methods </a:t>
            </a:r>
          </a:p>
          <a:p>
            <a:r>
              <a:rPr lang="en-GB" sz="3200" dirty="0"/>
              <a:t>The app</a:t>
            </a:r>
          </a:p>
          <a:p>
            <a:r>
              <a:rPr lang="en-GB" sz="3200" dirty="0"/>
              <a:t>Findings</a:t>
            </a:r>
          </a:p>
          <a:p>
            <a:r>
              <a:rPr lang="en-GB" sz="3200" dirty="0"/>
              <a:t>Safeguarding Disclaimer</a:t>
            </a:r>
          </a:p>
          <a:p>
            <a:r>
              <a:rPr lang="en-GB" sz="3200" dirty="0"/>
              <a:t>Findings </a:t>
            </a:r>
          </a:p>
          <a:p>
            <a:r>
              <a:rPr lang="en-GB" sz="3200" dirty="0"/>
              <a:t>Conclusion</a:t>
            </a:r>
          </a:p>
          <a:p>
            <a:r>
              <a:rPr lang="en-GB" sz="3200" dirty="0"/>
              <a:t>References</a:t>
            </a:r>
            <a:endParaRPr lang="en-GB" dirty="0"/>
          </a:p>
        </p:txBody>
      </p:sp>
    </p:spTree>
    <p:extLst>
      <p:ext uri="{BB962C8B-B14F-4D97-AF65-F5344CB8AC3E}">
        <p14:creationId xmlns:p14="http://schemas.microsoft.com/office/powerpoint/2010/main" val="728268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454B2E-D2DB-42C2-A224-BCEC47B86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8B61146-1CF0-40E1-B66E-C22BD920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1C1EBC6-62E8-D276-A3F5-0C1010D96676}"/>
              </a:ext>
            </a:extLst>
          </p:cNvPr>
          <p:cNvSpPr>
            <a:spLocks noGrp="1"/>
          </p:cNvSpPr>
          <p:nvPr>
            <p:ph type="ctrTitle"/>
          </p:nvPr>
        </p:nvSpPr>
        <p:spPr>
          <a:xfrm>
            <a:off x="1964987" y="802299"/>
            <a:ext cx="9089865" cy="3703960"/>
          </a:xfrm>
        </p:spPr>
        <p:txBody>
          <a:bodyPr>
            <a:normAutofit/>
          </a:bodyPr>
          <a:lstStyle/>
          <a:p>
            <a:r>
              <a:rPr lang="en-GB" dirty="0"/>
              <a:t>Introduction</a:t>
            </a:r>
          </a:p>
        </p:txBody>
      </p:sp>
      <p:cxnSp>
        <p:nvCxnSpPr>
          <p:cNvPr id="12" name="Straight Connector 11">
            <a:extLst>
              <a:ext uri="{FF2B5EF4-FFF2-40B4-BE49-F238E27FC236}">
                <a16:creationId xmlns:a16="http://schemas.microsoft.com/office/drawing/2014/main" id="{7AE5065C-30A9-480A-9E93-74CC149029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D5165267-B23F-4016-85F9-10FFB34713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191974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913E6B-0FBA-9887-96CF-97BAD23F4E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F0B45B-BBBD-52C2-C8E2-48B05169AD8D}"/>
              </a:ext>
            </a:extLst>
          </p:cNvPr>
          <p:cNvSpPr>
            <a:spLocks noGrp="1"/>
          </p:cNvSpPr>
          <p:nvPr>
            <p:ph type="title"/>
          </p:nvPr>
        </p:nvSpPr>
        <p:spPr/>
        <p:txBody>
          <a:bodyPr/>
          <a:lstStyle/>
          <a:p>
            <a:br>
              <a:rPr lang="en-GB" b="1" dirty="0"/>
            </a:br>
            <a:r>
              <a:rPr lang="en-GB" dirty="0"/>
              <a:t> </a:t>
            </a:r>
          </a:p>
        </p:txBody>
      </p:sp>
      <p:sp>
        <p:nvSpPr>
          <p:cNvPr id="3" name="Content Placeholder 2">
            <a:extLst>
              <a:ext uri="{FF2B5EF4-FFF2-40B4-BE49-F238E27FC236}">
                <a16:creationId xmlns:a16="http://schemas.microsoft.com/office/drawing/2014/main" id="{CAA79E94-A836-D4DF-1118-21DE666E7894}"/>
              </a:ext>
            </a:extLst>
          </p:cNvPr>
          <p:cNvSpPr>
            <a:spLocks noGrp="1"/>
          </p:cNvSpPr>
          <p:nvPr>
            <p:ph idx="1"/>
          </p:nvPr>
        </p:nvSpPr>
        <p:spPr>
          <a:xfrm>
            <a:off x="1534696" y="804520"/>
            <a:ext cx="9520158" cy="4661826"/>
          </a:xfrm>
        </p:spPr>
        <p:txBody>
          <a:bodyPr>
            <a:normAutofit fontScale="92500" lnSpcReduction="20000"/>
          </a:bodyPr>
          <a:lstStyle/>
          <a:p>
            <a:pPr marL="0" indent="0">
              <a:buNone/>
            </a:pPr>
            <a:r>
              <a:rPr lang="en-GB" b="1" dirty="0"/>
              <a:t>Context</a:t>
            </a:r>
          </a:p>
          <a:p>
            <a:r>
              <a:rPr lang="en-GB" dirty="0"/>
              <a:t>COVID – 19 changed work and study habits, leading to increased online learning.</a:t>
            </a:r>
          </a:p>
          <a:p>
            <a:r>
              <a:rPr lang="en-GB" dirty="0"/>
              <a:t>Following graduation, joined the Carmarthenshire County Council </a:t>
            </a:r>
          </a:p>
          <a:p>
            <a:r>
              <a:rPr lang="en-GB" dirty="0"/>
              <a:t>Discovery of loss of contact with some residents due to shielding</a:t>
            </a:r>
          </a:p>
          <a:p>
            <a:pPr marL="0" indent="0">
              <a:buNone/>
            </a:pPr>
            <a:r>
              <a:rPr lang="en-GB" dirty="0"/>
              <a:t>Role</a:t>
            </a:r>
          </a:p>
          <a:p>
            <a:r>
              <a:rPr lang="en-GB" dirty="0"/>
              <a:t>Joined as a graduate with no prior experience in the department</a:t>
            </a:r>
          </a:p>
          <a:p>
            <a:r>
              <a:rPr lang="en-GB" dirty="0"/>
              <a:t>Tasked with working on a project within Trading Standards</a:t>
            </a:r>
          </a:p>
          <a:p>
            <a:pPr marL="0" indent="0">
              <a:buNone/>
            </a:pPr>
            <a:r>
              <a:rPr lang="en-GB" dirty="0"/>
              <a:t>Project focus</a:t>
            </a:r>
          </a:p>
          <a:p>
            <a:r>
              <a:rPr lang="en-GB" dirty="0" err="1"/>
              <a:t>Truecall</a:t>
            </a:r>
            <a:r>
              <a:rPr lang="en-GB" dirty="0"/>
              <a:t>: A project developed to support vulnerable residents at risk od scams</a:t>
            </a:r>
          </a:p>
          <a:p>
            <a:r>
              <a:rPr lang="en-GB" dirty="0"/>
              <a:t>FESS (Financial Exploitation Safeguarding Scheme): A project under Trading Standards aiming to introduce 3 supportive measures to vulnerable residents.</a:t>
            </a:r>
          </a:p>
          <a:p>
            <a:endParaRPr lang="en-GB" dirty="0"/>
          </a:p>
          <a:p>
            <a:endParaRPr lang="en-GB" dirty="0"/>
          </a:p>
        </p:txBody>
      </p:sp>
    </p:spTree>
    <p:extLst>
      <p:ext uri="{BB962C8B-B14F-4D97-AF65-F5344CB8AC3E}">
        <p14:creationId xmlns:p14="http://schemas.microsoft.com/office/powerpoint/2010/main" val="497218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454B2E-D2DB-42C2-A224-BCEC47B86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8B61146-1CF0-40E1-B66E-C22BD920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076B7D9-98A8-2CBA-035D-CB8582DDABCB}"/>
              </a:ext>
            </a:extLst>
          </p:cNvPr>
          <p:cNvSpPr>
            <a:spLocks noGrp="1"/>
          </p:cNvSpPr>
          <p:nvPr>
            <p:ph type="ctrTitle"/>
          </p:nvPr>
        </p:nvSpPr>
        <p:spPr>
          <a:xfrm>
            <a:off x="1964987" y="802299"/>
            <a:ext cx="9089865" cy="3703960"/>
          </a:xfrm>
        </p:spPr>
        <p:txBody>
          <a:bodyPr>
            <a:normAutofit/>
          </a:bodyPr>
          <a:lstStyle/>
          <a:p>
            <a:r>
              <a:rPr lang="en-GB" dirty="0"/>
              <a:t>Insider research </a:t>
            </a:r>
          </a:p>
        </p:txBody>
      </p:sp>
      <p:cxnSp>
        <p:nvCxnSpPr>
          <p:cNvPr id="12" name="Straight Connector 11">
            <a:extLst>
              <a:ext uri="{FF2B5EF4-FFF2-40B4-BE49-F238E27FC236}">
                <a16:creationId xmlns:a16="http://schemas.microsoft.com/office/drawing/2014/main" id="{7AE5065C-30A9-480A-9E93-74CC149029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D5165267-B23F-4016-85F9-10FFB34713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138146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FDC93-27A7-0511-D023-77BF94CCFC4E}"/>
              </a:ext>
            </a:extLst>
          </p:cNvPr>
          <p:cNvSpPr>
            <a:spLocks noGrp="1"/>
          </p:cNvSpPr>
          <p:nvPr>
            <p:ph type="title"/>
          </p:nvPr>
        </p:nvSpPr>
        <p:spPr/>
        <p:txBody>
          <a:bodyPr/>
          <a:lstStyle/>
          <a:p>
            <a:r>
              <a:rPr lang="en-GB" dirty="0"/>
              <a:t>Researcher Bias                      Potential Risk</a:t>
            </a:r>
          </a:p>
        </p:txBody>
      </p:sp>
      <p:sp>
        <p:nvSpPr>
          <p:cNvPr id="3" name="Content Placeholder 2">
            <a:extLst>
              <a:ext uri="{FF2B5EF4-FFF2-40B4-BE49-F238E27FC236}">
                <a16:creationId xmlns:a16="http://schemas.microsoft.com/office/drawing/2014/main" id="{1DE6C4BA-1302-616C-C328-F7861A2C583E}"/>
              </a:ext>
            </a:extLst>
          </p:cNvPr>
          <p:cNvSpPr>
            <a:spLocks noGrp="1"/>
          </p:cNvSpPr>
          <p:nvPr>
            <p:ph sz="half" idx="1"/>
          </p:nvPr>
        </p:nvSpPr>
        <p:spPr/>
        <p:txBody>
          <a:bodyPr/>
          <a:lstStyle/>
          <a:p>
            <a:pPr marL="0" indent="0">
              <a:buNone/>
            </a:pPr>
            <a:endParaRPr lang="en-GB" dirty="0"/>
          </a:p>
          <a:p>
            <a:pPr marL="0" indent="0">
              <a:buNone/>
            </a:pPr>
            <a:endParaRPr lang="en-GB" dirty="0"/>
          </a:p>
          <a:p>
            <a:r>
              <a:rPr lang="en-GB" dirty="0"/>
              <a:t>As an insider researcher, awareness of personal bias is crucial </a:t>
            </a:r>
          </a:p>
          <a:p>
            <a:r>
              <a:rPr lang="en-GB" dirty="0"/>
              <a:t>Ensure research is conducted fairly and objectively</a:t>
            </a:r>
          </a:p>
        </p:txBody>
      </p:sp>
      <p:sp>
        <p:nvSpPr>
          <p:cNvPr id="4" name="Content Placeholder 3">
            <a:extLst>
              <a:ext uri="{FF2B5EF4-FFF2-40B4-BE49-F238E27FC236}">
                <a16:creationId xmlns:a16="http://schemas.microsoft.com/office/drawing/2014/main" id="{5AAC8286-12A0-6294-07A3-B63C49FE67FD}"/>
              </a:ext>
            </a:extLst>
          </p:cNvPr>
          <p:cNvSpPr>
            <a:spLocks noGrp="1"/>
          </p:cNvSpPr>
          <p:nvPr>
            <p:ph sz="half" idx="2"/>
          </p:nvPr>
        </p:nvSpPr>
        <p:spPr/>
        <p:txBody>
          <a:bodyPr/>
          <a:lstStyle/>
          <a:p>
            <a:pPr marL="0" indent="0">
              <a:buNone/>
            </a:pPr>
            <a:endParaRPr lang="en-GB" dirty="0"/>
          </a:p>
          <a:p>
            <a:r>
              <a:rPr lang="en-GB" dirty="0"/>
              <a:t>Care support workers may overly rely on the app’s referral process</a:t>
            </a:r>
          </a:p>
          <a:p>
            <a:r>
              <a:rPr lang="en-GB" dirty="0"/>
              <a:t>Risk of overlooking necessary safeguarding referrals</a:t>
            </a:r>
          </a:p>
          <a:p>
            <a:r>
              <a:rPr lang="en-GB" dirty="0"/>
              <a:t>This could lead to missing urgent actions and Jeopardise client safety</a:t>
            </a:r>
          </a:p>
        </p:txBody>
      </p:sp>
    </p:spTree>
    <p:extLst>
      <p:ext uri="{BB962C8B-B14F-4D97-AF65-F5344CB8AC3E}">
        <p14:creationId xmlns:p14="http://schemas.microsoft.com/office/powerpoint/2010/main" val="2017830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454B2E-D2DB-42C2-A224-BCEC47B86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8B61146-1CF0-40E1-B66E-C22BD920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9E0CD33-5A28-5CA8-F1B0-987AB5628230}"/>
              </a:ext>
            </a:extLst>
          </p:cNvPr>
          <p:cNvSpPr>
            <a:spLocks noGrp="1"/>
          </p:cNvSpPr>
          <p:nvPr>
            <p:ph type="ctrTitle"/>
          </p:nvPr>
        </p:nvSpPr>
        <p:spPr>
          <a:xfrm>
            <a:off x="1964987" y="802299"/>
            <a:ext cx="9089865" cy="3703960"/>
          </a:xfrm>
        </p:spPr>
        <p:txBody>
          <a:bodyPr>
            <a:normAutofit/>
          </a:bodyPr>
          <a:lstStyle/>
          <a:p>
            <a:r>
              <a:rPr lang="en-GB" dirty="0"/>
              <a:t>Literature Review </a:t>
            </a:r>
          </a:p>
        </p:txBody>
      </p:sp>
      <p:cxnSp>
        <p:nvCxnSpPr>
          <p:cNvPr id="12" name="Straight Connector 11">
            <a:extLst>
              <a:ext uri="{FF2B5EF4-FFF2-40B4-BE49-F238E27FC236}">
                <a16:creationId xmlns:a16="http://schemas.microsoft.com/office/drawing/2014/main" id="{7AE5065C-30A9-480A-9E93-74CC149029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D5165267-B23F-4016-85F9-10FFB34713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3877050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C793-B77B-90DB-D4C2-754A023D0C8C}"/>
              </a:ext>
            </a:extLst>
          </p:cNvPr>
          <p:cNvSpPr>
            <a:spLocks noGrp="1"/>
          </p:cNvSpPr>
          <p:nvPr>
            <p:ph type="title"/>
          </p:nvPr>
        </p:nvSpPr>
        <p:spPr>
          <a:xfrm>
            <a:off x="1500693" y="804889"/>
            <a:ext cx="9520157" cy="1059305"/>
          </a:xfrm>
        </p:spPr>
        <p:txBody>
          <a:bodyPr/>
          <a:lstStyle/>
          <a:p>
            <a:r>
              <a:rPr lang="en-GB" dirty="0"/>
              <a:t>Vulnerability of Older Adults to Fraud</a:t>
            </a:r>
            <a:br>
              <a:rPr lang="en-GB" dirty="0"/>
            </a:br>
            <a:r>
              <a:rPr lang="en-GB" dirty="0"/>
              <a:t> </a:t>
            </a:r>
          </a:p>
        </p:txBody>
      </p:sp>
      <p:sp>
        <p:nvSpPr>
          <p:cNvPr id="3" name="Content Placeholder 2">
            <a:extLst>
              <a:ext uri="{FF2B5EF4-FFF2-40B4-BE49-F238E27FC236}">
                <a16:creationId xmlns:a16="http://schemas.microsoft.com/office/drawing/2014/main" id="{DAF1B179-270C-1448-C472-3DF4BC2EB655}"/>
              </a:ext>
            </a:extLst>
          </p:cNvPr>
          <p:cNvSpPr>
            <a:spLocks noGrp="1"/>
          </p:cNvSpPr>
          <p:nvPr>
            <p:ph sz="half" idx="1"/>
          </p:nvPr>
        </p:nvSpPr>
        <p:spPr/>
        <p:txBody>
          <a:bodyPr/>
          <a:lstStyle/>
          <a:p>
            <a:endParaRPr lang="en-GB" dirty="0"/>
          </a:p>
          <a:p>
            <a:pPr marL="0" indent="0">
              <a:buNone/>
            </a:pPr>
            <a:r>
              <a:rPr lang="en-GB" dirty="0"/>
              <a:t>Key Factors</a:t>
            </a:r>
          </a:p>
        </p:txBody>
      </p:sp>
      <p:sp>
        <p:nvSpPr>
          <p:cNvPr id="4" name="Content Placeholder 3">
            <a:extLst>
              <a:ext uri="{FF2B5EF4-FFF2-40B4-BE49-F238E27FC236}">
                <a16:creationId xmlns:a16="http://schemas.microsoft.com/office/drawing/2014/main" id="{F05CA97D-79A8-412F-81B1-769EA24F2DAD}"/>
              </a:ext>
            </a:extLst>
          </p:cNvPr>
          <p:cNvSpPr>
            <a:spLocks noGrp="1"/>
          </p:cNvSpPr>
          <p:nvPr>
            <p:ph sz="half" idx="2"/>
          </p:nvPr>
        </p:nvSpPr>
        <p:spPr/>
        <p:txBody>
          <a:bodyPr/>
          <a:lstStyle/>
          <a:p>
            <a:r>
              <a:rPr lang="en-GB" dirty="0"/>
              <a:t>Cognitive decline </a:t>
            </a:r>
          </a:p>
          <a:p>
            <a:r>
              <a:rPr lang="en-GB" dirty="0"/>
              <a:t>Social Isolation </a:t>
            </a:r>
          </a:p>
          <a:p>
            <a:r>
              <a:rPr lang="en-GB" dirty="0"/>
              <a:t>Limited Tech Familiarity </a:t>
            </a:r>
          </a:p>
          <a:p>
            <a:r>
              <a:rPr lang="en-GB" dirty="0"/>
              <a:t>Impact of COVID – 19</a:t>
            </a:r>
          </a:p>
          <a:p>
            <a:r>
              <a:rPr lang="en-GB" dirty="0"/>
              <a:t>Worsened issues of isolation and cognitive decline, increasing vulnerability</a:t>
            </a:r>
          </a:p>
        </p:txBody>
      </p:sp>
    </p:spTree>
    <p:extLst>
      <p:ext uri="{BB962C8B-B14F-4D97-AF65-F5344CB8AC3E}">
        <p14:creationId xmlns:p14="http://schemas.microsoft.com/office/powerpoint/2010/main" val="2470191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85E5D-4F31-F89B-0B7D-61A0E135A9AD}"/>
              </a:ext>
            </a:extLst>
          </p:cNvPr>
          <p:cNvSpPr>
            <a:spLocks noGrp="1"/>
          </p:cNvSpPr>
          <p:nvPr>
            <p:ph type="title"/>
          </p:nvPr>
        </p:nvSpPr>
        <p:spPr/>
        <p:txBody>
          <a:bodyPr/>
          <a:lstStyle/>
          <a:p>
            <a:r>
              <a:rPr lang="en-GB" dirty="0"/>
              <a:t>Fraud Statistics in the UK  </a:t>
            </a:r>
          </a:p>
        </p:txBody>
      </p:sp>
      <p:sp>
        <p:nvSpPr>
          <p:cNvPr id="3" name="Content Placeholder 2">
            <a:extLst>
              <a:ext uri="{FF2B5EF4-FFF2-40B4-BE49-F238E27FC236}">
                <a16:creationId xmlns:a16="http://schemas.microsoft.com/office/drawing/2014/main" id="{A631FE92-93F1-D0DA-F626-ACC6A6ABE3C8}"/>
              </a:ext>
            </a:extLst>
          </p:cNvPr>
          <p:cNvSpPr>
            <a:spLocks noGrp="1"/>
          </p:cNvSpPr>
          <p:nvPr>
            <p:ph sz="half" idx="1"/>
          </p:nvPr>
        </p:nvSpPr>
        <p:spPr/>
        <p:txBody>
          <a:bodyPr/>
          <a:lstStyle/>
          <a:p>
            <a:r>
              <a:rPr lang="en-GB" dirty="0"/>
              <a:t>5 Million + people aged over 65 </a:t>
            </a:r>
          </a:p>
          <a:p>
            <a:pPr marL="0" indent="0">
              <a:buNone/>
            </a:pPr>
            <a:r>
              <a:rPr lang="en-GB" dirty="0"/>
              <a:t>people are scammed in the UK</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05E07248-8FFC-F0E8-D96D-735EE4ACB8E1}"/>
              </a:ext>
            </a:extLst>
          </p:cNvPr>
          <p:cNvSpPr>
            <a:spLocks noGrp="1"/>
          </p:cNvSpPr>
          <p:nvPr>
            <p:ph sz="half" idx="2"/>
          </p:nvPr>
        </p:nvSpPr>
        <p:spPr/>
        <p:txBody>
          <a:bodyPr/>
          <a:lstStyle/>
          <a:p>
            <a:r>
              <a:rPr lang="en-GB" dirty="0"/>
              <a:t>Higher risk for those living alone:</a:t>
            </a:r>
          </a:p>
          <a:p>
            <a:pPr marL="0" indent="0">
              <a:buNone/>
            </a:pPr>
            <a:r>
              <a:rPr lang="en-GB" dirty="0"/>
              <a:t>Independent older adults are at greater risk of fraud</a:t>
            </a:r>
          </a:p>
        </p:txBody>
      </p:sp>
    </p:spTree>
    <p:extLst>
      <p:ext uri="{BB962C8B-B14F-4D97-AF65-F5344CB8AC3E}">
        <p14:creationId xmlns:p14="http://schemas.microsoft.com/office/powerpoint/2010/main" val="3609559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F5EE-F42B-C0A0-D122-2A03598DC984}"/>
              </a:ext>
            </a:extLst>
          </p:cNvPr>
          <p:cNvSpPr>
            <a:spLocks noGrp="1"/>
          </p:cNvSpPr>
          <p:nvPr>
            <p:ph type="title"/>
          </p:nvPr>
        </p:nvSpPr>
        <p:spPr/>
        <p:txBody>
          <a:bodyPr/>
          <a:lstStyle/>
          <a:p>
            <a:r>
              <a:rPr lang="en-GB" dirty="0"/>
              <a:t>Consequences of Fraud for older adults </a:t>
            </a:r>
          </a:p>
        </p:txBody>
      </p:sp>
      <p:sp>
        <p:nvSpPr>
          <p:cNvPr id="3" name="Content Placeholder 2">
            <a:extLst>
              <a:ext uri="{FF2B5EF4-FFF2-40B4-BE49-F238E27FC236}">
                <a16:creationId xmlns:a16="http://schemas.microsoft.com/office/drawing/2014/main" id="{0889D252-C97A-F94C-1B43-75BB474BF315}"/>
              </a:ext>
            </a:extLst>
          </p:cNvPr>
          <p:cNvSpPr>
            <a:spLocks noGrp="1"/>
          </p:cNvSpPr>
          <p:nvPr>
            <p:ph sz="half" idx="1"/>
          </p:nvPr>
        </p:nvSpPr>
        <p:spPr/>
        <p:txBody>
          <a:bodyPr/>
          <a:lstStyle/>
          <a:p>
            <a:pPr marL="0" indent="0">
              <a:buNone/>
            </a:pPr>
            <a:r>
              <a:rPr lang="en-GB" b="1" dirty="0"/>
              <a:t>Severe Consequences</a:t>
            </a:r>
          </a:p>
          <a:p>
            <a:pPr marL="0" indent="0">
              <a:buNone/>
            </a:pPr>
            <a:endParaRPr lang="en-GB" dirty="0"/>
          </a:p>
          <a:p>
            <a:pPr marL="0" indent="0">
              <a:buNone/>
            </a:pPr>
            <a:r>
              <a:rPr lang="en-GB" b="1" dirty="0"/>
              <a:t>Higher mortality rate</a:t>
            </a:r>
          </a:p>
          <a:p>
            <a:pPr marL="0" indent="0">
              <a:buNone/>
            </a:pPr>
            <a:endParaRPr lang="en-GB" dirty="0"/>
          </a:p>
          <a:p>
            <a:pPr marL="0" indent="0">
              <a:buNone/>
            </a:pPr>
            <a:r>
              <a:rPr lang="en-GB" b="1" dirty="0"/>
              <a:t>Emotional harm </a:t>
            </a:r>
          </a:p>
        </p:txBody>
      </p:sp>
      <p:sp>
        <p:nvSpPr>
          <p:cNvPr id="4" name="Content Placeholder 3">
            <a:extLst>
              <a:ext uri="{FF2B5EF4-FFF2-40B4-BE49-F238E27FC236}">
                <a16:creationId xmlns:a16="http://schemas.microsoft.com/office/drawing/2014/main" id="{F695CEA4-F0F2-13F5-3CF6-DCB9806E9633}"/>
              </a:ext>
            </a:extLst>
          </p:cNvPr>
          <p:cNvSpPr>
            <a:spLocks noGrp="1"/>
          </p:cNvSpPr>
          <p:nvPr>
            <p:ph sz="half" idx="2"/>
          </p:nvPr>
        </p:nvSpPr>
        <p:spPr/>
        <p:txBody>
          <a:bodyPr/>
          <a:lstStyle/>
          <a:p>
            <a:r>
              <a:rPr lang="en-GB" dirty="0"/>
              <a:t>Increased likelihood of entering residential care</a:t>
            </a:r>
          </a:p>
          <a:p>
            <a:r>
              <a:rPr lang="en-GB" dirty="0"/>
              <a:t>Fraud victims often pass away within a year</a:t>
            </a:r>
          </a:p>
          <a:p>
            <a:r>
              <a:rPr lang="en-GB" dirty="0"/>
              <a:t>Psychological damage reported by many victims</a:t>
            </a:r>
          </a:p>
        </p:txBody>
      </p:sp>
    </p:spTree>
    <p:extLst>
      <p:ext uri="{BB962C8B-B14F-4D97-AF65-F5344CB8AC3E}">
        <p14:creationId xmlns:p14="http://schemas.microsoft.com/office/powerpoint/2010/main" val="3713232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477E-65D7-A549-5D59-E4BBABBBB06A}"/>
              </a:ext>
            </a:extLst>
          </p:cNvPr>
          <p:cNvSpPr>
            <a:spLocks noGrp="1"/>
          </p:cNvSpPr>
          <p:nvPr>
            <p:ph type="title"/>
          </p:nvPr>
        </p:nvSpPr>
        <p:spPr/>
        <p:txBody>
          <a:bodyPr/>
          <a:lstStyle/>
          <a:p>
            <a:r>
              <a:rPr lang="en-GB" dirty="0"/>
              <a:t>Carmarthenshire County Council Efforts</a:t>
            </a:r>
          </a:p>
        </p:txBody>
      </p:sp>
      <p:sp>
        <p:nvSpPr>
          <p:cNvPr id="3" name="Content Placeholder 2">
            <a:extLst>
              <a:ext uri="{FF2B5EF4-FFF2-40B4-BE49-F238E27FC236}">
                <a16:creationId xmlns:a16="http://schemas.microsoft.com/office/drawing/2014/main" id="{A32C0E1C-7563-2061-305C-B4419DBAECD6}"/>
              </a:ext>
            </a:extLst>
          </p:cNvPr>
          <p:cNvSpPr>
            <a:spLocks noGrp="1"/>
          </p:cNvSpPr>
          <p:nvPr>
            <p:ph sz="half" idx="1"/>
          </p:nvPr>
        </p:nvSpPr>
        <p:spPr/>
        <p:txBody>
          <a:bodyPr/>
          <a:lstStyle/>
          <a:p>
            <a:pPr marL="0" indent="0">
              <a:buNone/>
            </a:pPr>
            <a:r>
              <a:rPr lang="en-GB" dirty="0"/>
              <a:t>Well-being of Future Generations (Wales) Act 2015)</a:t>
            </a:r>
          </a:p>
          <a:p>
            <a:r>
              <a:rPr lang="en-GB" dirty="0"/>
              <a:t>Carmarthenshire County Council’s responsibility to protect vulnerable residents</a:t>
            </a:r>
          </a:p>
        </p:txBody>
      </p:sp>
      <p:sp>
        <p:nvSpPr>
          <p:cNvPr id="4" name="Content Placeholder 3">
            <a:extLst>
              <a:ext uri="{FF2B5EF4-FFF2-40B4-BE49-F238E27FC236}">
                <a16:creationId xmlns:a16="http://schemas.microsoft.com/office/drawing/2014/main" id="{B56E372E-44F2-B3FF-F400-935351065B75}"/>
              </a:ext>
            </a:extLst>
          </p:cNvPr>
          <p:cNvSpPr>
            <a:spLocks noGrp="1"/>
          </p:cNvSpPr>
          <p:nvPr>
            <p:ph sz="half" idx="2"/>
          </p:nvPr>
        </p:nvSpPr>
        <p:spPr/>
        <p:txBody>
          <a:bodyPr/>
          <a:lstStyle/>
          <a:p>
            <a:pPr marL="0" indent="0">
              <a:buNone/>
            </a:pPr>
            <a:r>
              <a:rPr lang="en-GB" dirty="0"/>
              <a:t>Financial Exploitation and Safeguarding Scheme (FESS)</a:t>
            </a:r>
          </a:p>
          <a:p>
            <a:r>
              <a:rPr lang="en-GB" dirty="0"/>
              <a:t>Aims to prevent fraud provide support to victims</a:t>
            </a:r>
          </a:p>
          <a:p>
            <a:r>
              <a:rPr lang="en-GB" dirty="0"/>
              <a:t>Aligns with broader well-being objectives.</a:t>
            </a:r>
          </a:p>
          <a:p>
            <a:endParaRPr lang="en-GB" dirty="0"/>
          </a:p>
        </p:txBody>
      </p:sp>
    </p:spTree>
    <p:extLst>
      <p:ext uri="{BB962C8B-B14F-4D97-AF65-F5344CB8AC3E}">
        <p14:creationId xmlns:p14="http://schemas.microsoft.com/office/powerpoint/2010/main" val="1872304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9F6E6-30B8-2253-C9D7-E4C283E09C1D}"/>
              </a:ext>
            </a:extLst>
          </p:cNvPr>
          <p:cNvSpPr>
            <a:spLocks noGrp="1"/>
          </p:cNvSpPr>
          <p:nvPr>
            <p:ph type="title"/>
          </p:nvPr>
        </p:nvSpPr>
        <p:spPr/>
        <p:txBody>
          <a:bodyPr/>
          <a:lstStyle/>
          <a:p>
            <a:r>
              <a:rPr lang="en-GB" dirty="0"/>
              <a:t>Global patterns on Fraud Prevention</a:t>
            </a:r>
          </a:p>
        </p:txBody>
      </p:sp>
      <p:sp>
        <p:nvSpPr>
          <p:cNvPr id="3" name="Content Placeholder 2">
            <a:extLst>
              <a:ext uri="{FF2B5EF4-FFF2-40B4-BE49-F238E27FC236}">
                <a16:creationId xmlns:a16="http://schemas.microsoft.com/office/drawing/2014/main" id="{9540C179-FFB9-D3F0-C92F-334728837173}"/>
              </a:ext>
            </a:extLst>
          </p:cNvPr>
          <p:cNvSpPr>
            <a:spLocks noGrp="1"/>
          </p:cNvSpPr>
          <p:nvPr>
            <p:ph sz="half" idx="1"/>
          </p:nvPr>
        </p:nvSpPr>
        <p:spPr/>
        <p:txBody>
          <a:bodyPr/>
          <a:lstStyle/>
          <a:p>
            <a:pPr marL="0" indent="0">
              <a:buNone/>
            </a:pPr>
            <a:r>
              <a:rPr lang="en-GB" dirty="0"/>
              <a:t>Similar patterns in the UK and US</a:t>
            </a:r>
          </a:p>
          <a:p>
            <a:r>
              <a:rPr lang="en-GB" dirty="0"/>
              <a:t>Both countries see rising fraud cases among older adults</a:t>
            </a:r>
          </a:p>
          <a:p>
            <a:endParaRPr lang="en-GB" dirty="0"/>
          </a:p>
        </p:txBody>
      </p:sp>
      <p:sp>
        <p:nvSpPr>
          <p:cNvPr id="4" name="Content Placeholder 3">
            <a:extLst>
              <a:ext uri="{FF2B5EF4-FFF2-40B4-BE49-F238E27FC236}">
                <a16:creationId xmlns:a16="http://schemas.microsoft.com/office/drawing/2014/main" id="{480E31C2-69CA-E8E8-CA2E-C7FA992215E4}"/>
              </a:ext>
            </a:extLst>
          </p:cNvPr>
          <p:cNvSpPr>
            <a:spLocks noGrp="1"/>
          </p:cNvSpPr>
          <p:nvPr>
            <p:ph sz="half" idx="2"/>
          </p:nvPr>
        </p:nvSpPr>
        <p:spPr/>
        <p:txBody>
          <a:bodyPr/>
          <a:lstStyle/>
          <a:p>
            <a:r>
              <a:rPr lang="en-GB" dirty="0"/>
              <a:t>Fraud Prevention Measures </a:t>
            </a:r>
          </a:p>
          <a:p>
            <a:r>
              <a:rPr lang="en-GB" dirty="0"/>
              <a:t>trueCall nuisance call blocker </a:t>
            </a:r>
          </a:p>
          <a:p>
            <a:r>
              <a:rPr lang="en-GB" dirty="0"/>
              <a:t>Do Not Call Registry </a:t>
            </a:r>
          </a:p>
        </p:txBody>
      </p:sp>
    </p:spTree>
    <p:extLst>
      <p:ext uri="{BB962C8B-B14F-4D97-AF65-F5344CB8AC3E}">
        <p14:creationId xmlns:p14="http://schemas.microsoft.com/office/powerpoint/2010/main" val="856294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454B2E-D2DB-42C2-A224-BCEC47B86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8B61146-1CF0-40E1-B66E-C22BD920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0750FD0-A9C2-2094-DAF3-1B6589570215}"/>
              </a:ext>
            </a:extLst>
          </p:cNvPr>
          <p:cNvSpPr>
            <a:spLocks noGrp="1"/>
          </p:cNvSpPr>
          <p:nvPr>
            <p:ph type="ctrTitle"/>
          </p:nvPr>
        </p:nvSpPr>
        <p:spPr>
          <a:xfrm>
            <a:off x="1964987" y="802299"/>
            <a:ext cx="9089865" cy="3703960"/>
          </a:xfrm>
        </p:spPr>
        <p:txBody>
          <a:bodyPr>
            <a:normAutofit/>
          </a:bodyPr>
          <a:lstStyle/>
          <a:p>
            <a:r>
              <a:rPr lang="en-GB" dirty="0"/>
              <a:t>Methods</a:t>
            </a:r>
          </a:p>
        </p:txBody>
      </p:sp>
      <p:cxnSp>
        <p:nvCxnSpPr>
          <p:cNvPr id="12" name="Straight Connector 11">
            <a:extLst>
              <a:ext uri="{FF2B5EF4-FFF2-40B4-BE49-F238E27FC236}">
                <a16:creationId xmlns:a16="http://schemas.microsoft.com/office/drawing/2014/main" id="{7AE5065C-30A9-480A-9E93-74CC149029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D5165267-B23F-4016-85F9-10FFB34713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142028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7080C-1F08-3072-5EBF-CFF9C573F761}"/>
              </a:ext>
            </a:extLst>
          </p:cNvPr>
          <p:cNvSpPr>
            <a:spLocks noGrp="1"/>
          </p:cNvSpPr>
          <p:nvPr>
            <p:ph type="title"/>
          </p:nvPr>
        </p:nvSpPr>
        <p:spPr/>
        <p:txBody>
          <a:bodyPr/>
          <a:lstStyle/>
          <a:p>
            <a:r>
              <a:rPr lang="en-GB" dirty="0"/>
              <a:t>Purpose</a:t>
            </a:r>
          </a:p>
        </p:txBody>
      </p:sp>
      <p:sp>
        <p:nvSpPr>
          <p:cNvPr id="3" name="Content Placeholder 2">
            <a:extLst>
              <a:ext uri="{FF2B5EF4-FFF2-40B4-BE49-F238E27FC236}">
                <a16:creationId xmlns:a16="http://schemas.microsoft.com/office/drawing/2014/main" id="{7D5E2F4E-8C65-A156-58C5-939A5FEF49B1}"/>
              </a:ext>
            </a:extLst>
          </p:cNvPr>
          <p:cNvSpPr>
            <a:spLocks noGrp="1"/>
          </p:cNvSpPr>
          <p:nvPr>
            <p:ph sz="half" idx="1"/>
          </p:nvPr>
        </p:nvSpPr>
        <p:spPr/>
        <p:txBody>
          <a:bodyPr>
            <a:normAutofit/>
          </a:bodyPr>
          <a:lstStyle/>
          <a:p>
            <a:pPr marL="0" indent="0">
              <a:buNone/>
            </a:pPr>
            <a:r>
              <a:rPr lang="en-GB" dirty="0"/>
              <a:t> </a:t>
            </a:r>
          </a:p>
          <a:p>
            <a:pPr marL="0" indent="0">
              <a:buNone/>
            </a:pPr>
            <a:r>
              <a:rPr lang="en-GB" dirty="0"/>
              <a:t>App Development and Purpose</a:t>
            </a:r>
          </a:p>
        </p:txBody>
      </p:sp>
      <p:sp>
        <p:nvSpPr>
          <p:cNvPr id="4" name="Content Placeholder 3">
            <a:extLst>
              <a:ext uri="{FF2B5EF4-FFF2-40B4-BE49-F238E27FC236}">
                <a16:creationId xmlns:a16="http://schemas.microsoft.com/office/drawing/2014/main" id="{B5422B1B-3144-471F-2968-2D9EFD7C6AE9}"/>
              </a:ext>
            </a:extLst>
          </p:cNvPr>
          <p:cNvSpPr>
            <a:spLocks noGrp="1"/>
          </p:cNvSpPr>
          <p:nvPr>
            <p:ph sz="half" idx="2"/>
          </p:nvPr>
        </p:nvSpPr>
        <p:spPr/>
        <p:txBody>
          <a:bodyPr>
            <a:normAutofit/>
          </a:bodyPr>
          <a:lstStyle/>
          <a:p>
            <a:r>
              <a:rPr lang="en-GB" dirty="0"/>
              <a:t>Developed to support vulnerable community members</a:t>
            </a:r>
          </a:p>
          <a:p>
            <a:r>
              <a:rPr lang="en-GB" dirty="0"/>
              <a:t>Non-invasive, quick, easy to use and free service</a:t>
            </a:r>
          </a:p>
          <a:p>
            <a:r>
              <a:rPr lang="en-GB" dirty="0"/>
              <a:t>Focused on providing help to those at risk of scams</a:t>
            </a:r>
          </a:p>
          <a:p>
            <a:endParaRPr lang="en-GB" dirty="0"/>
          </a:p>
        </p:txBody>
      </p:sp>
    </p:spTree>
    <p:extLst>
      <p:ext uri="{BB962C8B-B14F-4D97-AF65-F5344CB8AC3E}">
        <p14:creationId xmlns:p14="http://schemas.microsoft.com/office/powerpoint/2010/main" val="3947880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1DBBA-E44A-CF5E-A450-43979BBF21E2}"/>
              </a:ext>
            </a:extLst>
          </p:cNvPr>
          <p:cNvSpPr>
            <a:spLocks noGrp="1"/>
          </p:cNvSpPr>
          <p:nvPr>
            <p:ph type="title"/>
          </p:nvPr>
        </p:nvSpPr>
        <p:spPr/>
        <p:txBody>
          <a:bodyPr/>
          <a:lstStyle/>
          <a:p>
            <a:r>
              <a:rPr lang="en-GB" dirty="0"/>
              <a:t>Research approach</a:t>
            </a:r>
          </a:p>
        </p:txBody>
      </p:sp>
      <p:sp>
        <p:nvSpPr>
          <p:cNvPr id="3" name="Content Placeholder 2">
            <a:extLst>
              <a:ext uri="{FF2B5EF4-FFF2-40B4-BE49-F238E27FC236}">
                <a16:creationId xmlns:a16="http://schemas.microsoft.com/office/drawing/2014/main" id="{D8D05008-C0F7-2874-1130-307D8EAD7494}"/>
              </a:ext>
            </a:extLst>
          </p:cNvPr>
          <p:cNvSpPr>
            <a:spLocks noGrp="1"/>
          </p:cNvSpPr>
          <p:nvPr>
            <p:ph sz="half" idx="1"/>
          </p:nvPr>
        </p:nvSpPr>
        <p:spPr/>
        <p:txBody>
          <a:bodyPr/>
          <a:lstStyle/>
          <a:p>
            <a:pPr marL="0" indent="0">
              <a:buNone/>
            </a:pPr>
            <a:r>
              <a:rPr lang="en-GB" dirty="0"/>
              <a:t>Initial Consideration </a:t>
            </a:r>
          </a:p>
          <a:p>
            <a:r>
              <a:rPr lang="en-GB" dirty="0"/>
              <a:t>Feminist perspective to understand gendered experiences, particularly for elderly women. </a:t>
            </a:r>
          </a:p>
        </p:txBody>
      </p:sp>
      <p:sp>
        <p:nvSpPr>
          <p:cNvPr id="4" name="Content Placeholder 3">
            <a:extLst>
              <a:ext uri="{FF2B5EF4-FFF2-40B4-BE49-F238E27FC236}">
                <a16:creationId xmlns:a16="http://schemas.microsoft.com/office/drawing/2014/main" id="{751CBFAA-B8C8-F17B-6BA8-6D2DE96384CC}"/>
              </a:ext>
            </a:extLst>
          </p:cNvPr>
          <p:cNvSpPr>
            <a:spLocks noGrp="1"/>
          </p:cNvSpPr>
          <p:nvPr>
            <p:ph sz="half" idx="2"/>
          </p:nvPr>
        </p:nvSpPr>
        <p:spPr/>
        <p:txBody>
          <a:bodyPr/>
          <a:lstStyle/>
          <a:p>
            <a:pPr marL="0" indent="0">
              <a:buNone/>
            </a:pPr>
            <a:r>
              <a:rPr lang="en-GB" dirty="0"/>
              <a:t>Adopted Approach</a:t>
            </a:r>
          </a:p>
          <a:p>
            <a:r>
              <a:rPr lang="en-GB" dirty="0"/>
              <a:t>Focus on how elderly residents perceive and interoperate the world </a:t>
            </a:r>
          </a:p>
          <a:p>
            <a:r>
              <a:rPr lang="en-GB" dirty="0"/>
              <a:t>Acknowledge societal norms shaping behaviours</a:t>
            </a:r>
          </a:p>
          <a:p>
            <a:r>
              <a:rPr lang="en-GB" dirty="0"/>
              <a:t>Respect and involve elderly women in decision making</a:t>
            </a:r>
          </a:p>
        </p:txBody>
      </p:sp>
    </p:spTree>
    <p:extLst>
      <p:ext uri="{BB962C8B-B14F-4D97-AF65-F5344CB8AC3E}">
        <p14:creationId xmlns:p14="http://schemas.microsoft.com/office/powerpoint/2010/main" val="3320328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6A21B-6F4D-3C48-EE49-BAA71712870A}"/>
              </a:ext>
            </a:extLst>
          </p:cNvPr>
          <p:cNvSpPr>
            <a:spLocks noGrp="1"/>
          </p:cNvSpPr>
          <p:nvPr>
            <p:ph type="title"/>
          </p:nvPr>
        </p:nvSpPr>
        <p:spPr/>
        <p:txBody>
          <a:bodyPr/>
          <a:lstStyle/>
          <a:p>
            <a:r>
              <a:rPr lang="en-GB" dirty="0"/>
              <a:t>Research Methodology</a:t>
            </a:r>
          </a:p>
        </p:txBody>
      </p:sp>
      <p:sp>
        <p:nvSpPr>
          <p:cNvPr id="3" name="Content Placeholder 2">
            <a:extLst>
              <a:ext uri="{FF2B5EF4-FFF2-40B4-BE49-F238E27FC236}">
                <a16:creationId xmlns:a16="http://schemas.microsoft.com/office/drawing/2014/main" id="{FCD89DF8-0AA1-5C3D-FA35-0B5DA5805DAA}"/>
              </a:ext>
            </a:extLst>
          </p:cNvPr>
          <p:cNvSpPr>
            <a:spLocks noGrp="1"/>
          </p:cNvSpPr>
          <p:nvPr>
            <p:ph sz="half" idx="1"/>
          </p:nvPr>
        </p:nvSpPr>
        <p:spPr/>
        <p:txBody>
          <a:bodyPr/>
          <a:lstStyle/>
          <a:p>
            <a:r>
              <a:rPr lang="en-GB" dirty="0"/>
              <a:t>Used an ethnographic approach combined with quantitative data.</a:t>
            </a:r>
          </a:p>
          <a:p>
            <a:r>
              <a:rPr lang="en-GB" dirty="0"/>
              <a:t>Involvement of care workers and mangers to provide a comprehensive view of the projects progress.</a:t>
            </a:r>
          </a:p>
        </p:txBody>
      </p:sp>
      <p:sp>
        <p:nvSpPr>
          <p:cNvPr id="4" name="Content Placeholder 3">
            <a:extLst>
              <a:ext uri="{FF2B5EF4-FFF2-40B4-BE49-F238E27FC236}">
                <a16:creationId xmlns:a16="http://schemas.microsoft.com/office/drawing/2014/main" id="{3E691724-2B08-9741-3B74-6C66D0D80811}"/>
              </a:ext>
            </a:extLst>
          </p:cNvPr>
          <p:cNvSpPr>
            <a:spLocks noGrp="1"/>
          </p:cNvSpPr>
          <p:nvPr>
            <p:ph sz="half" idx="2"/>
          </p:nvPr>
        </p:nvSpPr>
        <p:spPr/>
        <p:txBody>
          <a:bodyPr/>
          <a:lstStyle/>
          <a:p>
            <a:r>
              <a:rPr lang="en-GB" dirty="0"/>
              <a:t>Ensure comprehensive and holistic view of the project’s progress and success.</a:t>
            </a:r>
          </a:p>
          <a:p>
            <a:endParaRPr lang="en-GB" dirty="0"/>
          </a:p>
        </p:txBody>
      </p:sp>
    </p:spTree>
    <p:extLst>
      <p:ext uri="{BB962C8B-B14F-4D97-AF65-F5344CB8AC3E}">
        <p14:creationId xmlns:p14="http://schemas.microsoft.com/office/powerpoint/2010/main" val="4139796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30C6-C802-6F43-7B70-8073A98396ED}"/>
              </a:ext>
            </a:extLst>
          </p:cNvPr>
          <p:cNvSpPr>
            <a:spLocks noGrp="1"/>
          </p:cNvSpPr>
          <p:nvPr>
            <p:ph type="title"/>
          </p:nvPr>
        </p:nvSpPr>
        <p:spPr/>
        <p:txBody>
          <a:bodyPr/>
          <a:lstStyle/>
          <a:p>
            <a:r>
              <a:rPr lang="en-GB" dirty="0"/>
              <a:t>Potential Challenges</a:t>
            </a:r>
          </a:p>
        </p:txBody>
      </p:sp>
      <p:sp>
        <p:nvSpPr>
          <p:cNvPr id="3" name="Content Placeholder 2">
            <a:extLst>
              <a:ext uri="{FF2B5EF4-FFF2-40B4-BE49-F238E27FC236}">
                <a16:creationId xmlns:a16="http://schemas.microsoft.com/office/drawing/2014/main" id="{0ECB5DBC-C7E8-C0DA-87CA-7A994F4462FB}"/>
              </a:ext>
            </a:extLst>
          </p:cNvPr>
          <p:cNvSpPr>
            <a:spLocks noGrp="1"/>
          </p:cNvSpPr>
          <p:nvPr>
            <p:ph sz="half" idx="1"/>
          </p:nvPr>
        </p:nvSpPr>
        <p:spPr/>
        <p:txBody>
          <a:bodyPr/>
          <a:lstStyle/>
          <a:p>
            <a:r>
              <a:rPr lang="en-GB" dirty="0"/>
              <a:t>Care Workers may not share all information  </a:t>
            </a:r>
          </a:p>
          <a:p>
            <a:r>
              <a:rPr lang="en-GB" dirty="0"/>
              <a:t>Clients might not follow recommendations </a:t>
            </a:r>
          </a:p>
        </p:txBody>
      </p:sp>
      <p:sp>
        <p:nvSpPr>
          <p:cNvPr id="4" name="Content Placeholder 3">
            <a:extLst>
              <a:ext uri="{FF2B5EF4-FFF2-40B4-BE49-F238E27FC236}">
                <a16:creationId xmlns:a16="http://schemas.microsoft.com/office/drawing/2014/main" id="{4686AC4D-F467-BD02-5D40-9F0B30C5E98B}"/>
              </a:ext>
            </a:extLst>
          </p:cNvPr>
          <p:cNvSpPr>
            <a:spLocks noGrp="1"/>
          </p:cNvSpPr>
          <p:nvPr>
            <p:ph sz="half" idx="2"/>
          </p:nvPr>
        </p:nvSpPr>
        <p:spPr/>
        <p:txBody>
          <a:bodyPr/>
          <a:lstStyle/>
          <a:p>
            <a:r>
              <a:rPr lang="en-GB" dirty="0"/>
              <a:t>Factors influencing this include::</a:t>
            </a:r>
          </a:p>
          <a:p>
            <a:pPr lvl="1"/>
            <a:r>
              <a:rPr lang="en-GB" dirty="0"/>
              <a:t>Disruptions during shifts</a:t>
            </a:r>
          </a:p>
          <a:p>
            <a:pPr lvl="1"/>
            <a:r>
              <a:rPr lang="en-GB" dirty="0"/>
              <a:t>Personal preferences and timing</a:t>
            </a:r>
          </a:p>
        </p:txBody>
      </p:sp>
    </p:spTree>
    <p:extLst>
      <p:ext uri="{BB962C8B-B14F-4D97-AF65-F5344CB8AC3E}">
        <p14:creationId xmlns:p14="http://schemas.microsoft.com/office/powerpoint/2010/main" val="1636117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29590-F874-F9EF-E02D-4371427CF3A3}"/>
              </a:ext>
            </a:extLst>
          </p:cNvPr>
          <p:cNvSpPr>
            <a:spLocks noGrp="1"/>
          </p:cNvSpPr>
          <p:nvPr>
            <p:ph type="title"/>
          </p:nvPr>
        </p:nvSpPr>
        <p:spPr/>
        <p:txBody>
          <a:bodyPr/>
          <a:lstStyle/>
          <a:p>
            <a:r>
              <a:rPr lang="en-GB" dirty="0"/>
              <a:t>App Development and Data Collection  </a:t>
            </a:r>
          </a:p>
        </p:txBody>
      </p:sp>
      <p:sp>
        <p:nvSpPr>
          <p:cNvPr id="3" name="Content Placeholder 2">
            <a:extLst>
              <a:ext uri="{FF2B5EF4-FFF2-40B4-BE49-F238E27FC236}">
                <a16:creationId xmlns:a16="http://schemas.microsoft.com/office/drawing/2014/main" id="{21F2D27C-AA65-DA5A-D752-09FB7F0EDAE3}"/>
              </a:ext>
            </a:extLst>
          </p:cNvPr>
          <p:cNvSpPr>
            <a:spLocks noGrp="1"/>
          </p:cNvSpPr>
          <p:nvPr>
            <p:ph idx="1"/>
          </p:nvPr>
        </p:nvSpPr>
        <p:spPr/>
        <p:txBody>
          <a:bodyPr>
            <a:normAutofit/>
          </a:bodyPr>
          <a:lstStyle/>
          <a:p>
            <a:r>
              <a:rPr lang="en-GB" dirty="0"/>
              <a:t>Developed through team discussions </a:t>
            </a:r>
          </a:p>
          <a:p>
            <a:r>
              <a:rPr lang="en-GB" dirty="0"/>
              <a:t>Microsoft Forms-based system accessible via QR code</a:t>
            </a:r>
          </a:p>
          <a:p>
            <a:r>
              <a:rPr lang="en-GB" dirty="0"/>
              <a:t>Officers assess residents need for a trueCall call blocker</a:t>
            </a:r>
          </a:p>
          <a:p>
            <a:r>
              <a:rPr lang="en-GB" dirty="0"/>
              <a:t>Real – time data collection to evaluate and adjust effectiveness of no cold calling zones</a:t>
            </a:r>
          </a:p>
          <a:p>
            <a:endParaRPr lang="en-GB" dirty="0"/>
          </a:p>
          <a:p>
            <a:endParaRPr lang="en-GB" dirty="0"/>
          </a:p>
          <a:p>
            <a:endParaRPr lang="en-GB" dirty="0"/>
          </a:p>
        </p:txBody>
      </p:sp>
    </p:spTree>
    <p:extLst>
      <p:ext uri="{BB962C8B-B14F-4D97-AF65-F5344CB8AC3E}">
        <p14:creationId xmlns:p14="http://schemas.microsoft.com/office/powerpoint/2010/main" val="1525491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F82FF4F6-0087-F730-0011-F978AF97190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F71698-E731-8D51-F2F7-03EC7D0E3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786BA3-C046-8138-3168-820778195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3522923-AB38-54D5-11FD-7BF9809BCBC8}"/>
              </a:ext>
            </a:extLst>
          </p:cNvPr>
          <p:cNvSpPr>
            <a:spLocks noGrp="1"/>
          </p:cNvSpPr>
          <p:nvPr>
            <p:ph type="ctrTitle"/>
          </p:nvPr>
        </p:nvSpPr>
        <p:spPr>
          <a:xfrm>
            <a:off x="1964987" y="802299"/>
            <a:ext cx="9089865" cy="3703960"/>
          </a:xfrm>
        </p:spPr>
        <p:txBody>
          <a:bodyPr>
            <a:normAutofit/>
          </a:bodyPr>
          <a:lstStyle/>
          <a:p>
            <a:r>
              <a:rPr lang="en-GB" dirty="0"/>
              <a:t>The App </a:t>
            </a:r>
          </a:p>
        </p:txBody>
      </p:sp>
      <p:cxnSp>
        <p:nvCxnSpPr>
          <p:cNvPr id="12" name="Straight Connector 11">
            <a:extLst>
              <a:ext uri="{FF2B5EF4-FFF2-40B4-BE49-F238E27FC236}">
                <a16:creationId xmlns:a16="http://schemas.microsoft.com/office/drawing/2014/main" id="{540820C9-4E00-15CA-C970-4D3A2C4D94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5F2EB13E-DA2B-3888-A06B-877EB6C80F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1824408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415EC-9705-5A19-63D1-67C0792EBECA}"/>
              </a:ext>
            </a:extLst>
          </p:cNvPr>
          <p:cNvSpPr>
            <a:spLocks noGrp="1"/>
          </p:cNvSpPr>
          <p:nvPr>
            <p:ph type="title"/>
          </p:nvPr>
        </p:nvSpPr>
        <p:spPr/>
        <p:txBody>
          <a:bodyPr/>
          <a:lstStyle/>
          <a:p>
            <a:r>
              <a:rPr lang="en-GB" dirty="0"/>
              <a:t>Pilot Program </a:t>
            </a:r>
          </a:p>
        </p:txBody>
      </p:sp>
      <p:sp>
        <p:nvSpPr>
          <p:cNvPr id="3" name="Content Placeholder 2">
            <a:extLst>
              <a:ext uri="{FF2B5EF4-FFF2-40B4-BE49-F238E27FC236}">
                <a16:creationId xmlns:a16="http://schemas.microsoft.com/office/drawing/2014/main" id="{EBBF808A-EC8A-83A2-17BE-C89FFEB0A218}"/>
              </a:ext>
            </a:extLst>
          </p:cNvPr>
          <p:cNvSpPr>
            <a:spLocks noGrp="1"/>
          </p:cNvSpPr>
          <p:nvPr>
            <p:ph sz="half" idx="1"/>
          </p:nvPr>
        </p:nvSpPr>
        <p:spPr/>
        <p:txBody>
          <a:bodyPr/>
          <a:lstStyle/>
          <a:p>
            <a:pPr marL="0" indent="0">
              <a:buNone/>
            </a:pPr>
            <a:r>
              <a:rPr lang="en-GB" dirty="0"/>
              <a:t>Pilot feedback </a:t>
            </a:r>
          </a:p>
          <a:p>
            <a:r>
              <a:rPr lang="en-GB" dirty="0"/>
              <a:t>Led to adjustments to improve the training’s effectiveness</a:t>
            </a:r>
          </a:p>
          <a:p>
            <a:r>
              <a:rPr lang="en-GB" dirty="0"/>
              <a:t>Training duration reduced and relevant scam experiences incorporated</a:t>
            </a:r>
          </a:p>
        </p:txBody>
      </p:sp>
      <p:sp>
        <p:nvSpPr>
          <p:cNvPr id="4" name="Content Placeholder 3">
            <a:extLst>
              <a:ext uri="{FF2B5EF4-FFF2-40B4-BE49-F238E27FC236}">
                <a16:creationId xmlns:a16="http://schemas.microsoft.com/office/drawing/2014/main" id="{23BCA8B6-AB56-5388-DFB4-3A310732E3A1}"/>
              </a:ext>
            </a:extLst>
          </p:cNvPr>
          <p:cNvSpPr>
            <a:spLocks noGrp="1"/>
          </p:cNvSpPr>
          <p:nvPr>
            <p:ph sz="half" idx="2"/>
          </p:nvPr>
        </p:nvSpPr>
        <p:spPr/>
        <p:txBody>
          <a:bodyPr/>
          <a:lstStyle/>
          <a:p>
            <a:r>
              <a:rPr lang="en-GB" dirty="0"/>
              <a:t>Interactive Training </a:t>
            </a:r>
          </a:p>
          <a:p>
            <a:r>
              <a:rPr lang="en-GB" dirty="0"/>
              <a:t>Care worker, often with personal experiences, were grouped together for discussion </a:t>
            </a:r>
          </a:p>
          <a:p>
            <a:r>
              <a:rPr lang="en-GB" dirty="0"/>
              <a:t>Reinforced training content b discussing known scams </a:t>
            </a:r>
          </a:p>
        </p:txBody>
      </p:sp>
    </p:spTree>
    <p:extLst>
      <p:ext uri="{BB962C8B-B14F-4D97-AF65-F5344CB8AC3E}">
        <p14:creationId xmlns:p14="http://schemas.microsoft.com/office/powerpoint/2010/main" val="4131350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8CD48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93FE6E-1255-1DC1-724E-D6F9453033EA}"/>
              </a:ext>
            </a:extLst>
          </p:cNvPr>
          <p:cNvSpPr txBox="1"/>
          <p:nvPr/>
        </p:nvSpPr>
        <p:spPr>
          <a:xfrm>
            <a:off x="239813" y="1198490"/>
            <a:ext cx="7033824" cy="1754326"/>
          </a:xfrm>
          <a:prstGeom prst="rect">
            <a:avLst/>
          </a:prstGeom>
          <a:noFill/>
        </p:spPr>
        <p:txBody>
          <a:bodyPr wrap="square" rtlCol="0">
            <a:spAutoFit/>
          </a:bodyPr>
          <a:lstStyle/>
          <a:p>
            <a:r>
              <a:rPr lang="en-GB" sz="3600" dirty="0">
                <a:solidFill>
                  <a:srgbClr val="002060"/>
                </a:solidFill>
                <a:latin typeface="Aleo BoldItalic"/>
              </a:rPr>
              <a:t>Scams and Fraud Training</a:t>
            </a:r>
          </a:p>
          <a:p>
            <a:r>
              <a:rPr lang="en-GB" sz="3600" dirty="0">
                <a:solidFill>
                  <a:srgbClr val="002060"/>
                </a:solidFill>
                <a:latin typeface="Aleo BoldItalic"/>
              </a:rPr>
              <a:t>Domiciliary Care </a:t>
            </a:r>
          </a:p>
          <a:p>
            <a:r>
              <a:rPr lang="en-GB" sz="3600" dirty="0">
                <a:solidFill>
                  <a:srgbClr val="002060"/>
                </a:solidFill>
                <a:latin typeface="Aleo BoldItalic"/>
              </a:rPr>
              <a:t>Trading standards Referral APP  </a:t>
            </a:r>
          </a:p>
        </p:txBody>
      </p:sp>
      <p:pic>
        <p:nvPicPr>
          <p:cNvPr id="7" name="Picture 6">
            <a:extLst>
              <a:ext uri="{FF2B5EF4-FFF2-40B4-BE49-F238E27FC236}">
                <a16:creationId xmlns:a16="http://schemas.microsoft.com/office/drawing/2014/main" id="{DD3E0171-B42C-6D14-782B-C1B339C5AE00}"/>
              </a:ext>
            </a:extLst>
          </p:cNvPr>
          <p:cNvPicPr>
            <a:picLocks noChangeAspect="1"/>
          </p:cNvPicPr>
          <p:nvPr/>
        </p:nvPicPr>
        <p:blipFill>
          <a:blip r:embed="rId3"/>
          <a:stretch>
            <a:fillRect/>
          </a:stretch>
        </p:blipFill>
        <p:spPr>
          <a:xfrm>
            <a:off x="0" y="4391890"/>
            <a:ext cx="2466110" cy="2466110"/>
          </a:xfrm>
          <a:prstGeom prst="rect">
            <a:avLst/>
          </a:prstGeom>
        </p:spPr>
      </p:pic>
      <p:pic>
        <p:nvPicPr>
          <p:cNvPr id="2" name="Picture 1">
            <a:extLst>
              <a:ext uri="{FF2B5EF4-FFF2-40B4-BE49-F238E27FC236}">
                <a16:creationId xmlns:a16="http://schemas.microsoft.com/office/drawing/2014/main" id="{A46DF020-8805-9162-27C0-E9C9B550E8FA}"/>
              </a:ext>
            </a:extLst>
          </p:cNvPr>
          <p:cNvPicPr>
            <a:picLocks noChangeAspect="1"/>
          </p:cNvPicPr>
          <p:nvPr/>
        </p:nvPicPr>
        <p:blipFill>
          <a:blip r:embed="rId4"/>
          <a:stretch>
            <a:fillRect/>
          </a:stretch>
        </p:blipFill>
        <p:spPr>
          <a:xfrm>
            <a:off x="8200322" y="695325"/>
            <a:ext cx="3076575" cy="5467350"/>
          </a:xfrm>
          <a:prstGeom prst="rect">
            <a:avLst/>
          </a:prstGeom>
        </p:spPr>
      </p:pic>
    </p:spTree>
    <p:extLst>
      <p:ext uri="{BB962C8B-B14F-4D97-AF65-F5344CB8AC3E}">
        <p14:creationId xmlns:p14="http://schemas.microsoft.com/office/powerpoint/2010/main" val="3330911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94D789"/>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1F07CE9-5BFD-F4BD-FDB4-E51FCC1EE25D}"/>
              </a:ext>
            </a:extLst>
          </p:cNvPr>
          <p:cNvSpPr txBox="1"/>
          <p:nvPr/>
        </p:nvSpPr>
        <p:spPr>
          <a:xfrm>
            <a:off x="473826" y="238507"/>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3800" dirty="0">
              <a:latin typeface="+mj-lt"/>
              <a:ea typeface="+mj-ea"/>
              <a:cs typeface="+mj-cs"/>
            </a:endParaRPr>
          </a:p>
          <a:p>
            <a:pPr>
              <a:lnSpc>
                <a:spcPct val="90000"/>
              </a:lnSpc>
              <a:spcBef>
                <a:spcPct val="0"/>
              </a:spcBef>
              <a:spcAft>
                <a:spcPts val="600"/>
              </a:spcAft>
            </a:pPr>
            <a:r>
              <a:rPr lang="en-US" sz="3800" i="1" dirty="0">
                <a:solidFill>
                  <a:srgbClr val="002060"/>
                </a:solidFill>
                <a:ea typeface="+mj-ea"/>
                <a:cs typeface="+mj-cs"/>
              </a:rPr>
              <a:t>Why don’t people report scams?</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CBAE789-F4CF-4EE8-4D45-7672C8CE3108}"/>
              </a:ext>
            </a:extLst>
          </p:cNvPr>
          <p:cNvSpPr txBox="1"/>
          <p:nvPr/>
        </p:nvSpPr>
        <p:spPr>
          <a:xfrm>
            <a:off x="588820" y="2531362"/>
            <a:ext cx="7092139" cy="3724103"/>
          </a:xfrm>
          <a:prstGeom prst="rect">
            <a:avLst/>
          </a:prstGeom>
        </p:spPr>
        <p:txBody>
          <a:bodyPr vert="horz" lIns="91440" tIns="45720" rIns="91440" bIns="45720" rtlCol="0">
            <a:normAutofit fontScale="92500"/>
          </a:bodyPr>
          <a:lstStyle/>
          <a:p>
            <a:pPr marL="285750" indent="-228600">
              <a:lnSpc>
                <a:spcPct val="90000"/>
              </a:lnSpc>
              <a:spcAft>
                <a:spcPts val="600"/>
              </a:spcAft>
              <a:buFont typeface="Arial" panose="020B0604020202020204" pitchFamily="34" charset="0"/>
              <a:buChar char="•"/>
            </a:pPr>
            <a:r>
              <a:rPr lang="en-US" sz="2800" dirty="0">
                <a:solidFill>
                  <a:srgbClr val="002060"/>
                </a:solidFill>
              </a:rPr>
              <a:t>Don’t want to make a fuss…</a:t>
            </a:r>
          </a:p>
          <a:p>
            <a:pPr marL="285750" lvl="0" indent="-228600">
              <a:lnSpc>
                <a:spcPct val="90000"/>
              </a:lnSpc>
              <a:spcAft>
                <a:spcPts val="600"/>
              </a:spcAft>
              <a:buFont typeface="Arial" panose="020B0604020202020204" pitchFamily="34" charset="0"/>
              <a:buChar char="•"/>
            </a:pPr>
            <a:r>
              <a:rPr lang="en-US" sz="2800" dirty="0">
                <a:solidFill>
                  <a:srgbClr val="002060"/>
                </a:solidFill>
              </a:rPr>
              <a:t>Embarrassment / Shame/Pride/Denial/Vanity </a:t>
            </a:r>
          </a:p>
          <a:p>
            <a:pPr marL="285750" indent="-228600">
              <a:lnSpc>
                <a:spcPct val="90000"/>
              </a:lnSpc>
              <a:spcAft>
                <a:spcPts val="600"/>
              </a:spcAft>
              <a:buFont typeface="Arial" panose="020B0604020202020204" pitchFamily="34" charset="0"/>
              <a:buChar char="•"/>
            </a:pPr>
            <a:r>
              <a:rPr lang="en-US" sz="2800" dirty="0">
                <a:solidFill>
                  <a:srgbClr val="002060"/>
                </a:solidFill>
              </a:rPr>
              <a:t>Apathy/No point….</a:t>
            </a:r>
          </a:p>
          <a:p>
            <a:pPr marL="285750" indent="-228600">
              <a:lnSpc>
                <a:spcPct val="90000"/>
              </a:lnSpc>
              <a:spcAft>
                <a:spcPts val="600"/>
              </a:spcAft>
              <a:buFont typeface="Arial" panose="020B0604020202020204" pitchFamily="34" charset="0"/>
              <a:buChar char="•"/>
            </a:pPr>
            <a:r>
              <a:rPr lang="en-US" sz="2800" dirty="0">
                <a:solidFill>
                  <a:srgbClr val="002060"/>
                </a:solidFill>
              </a:rPr>
              <a:t>Don’t know how?</a:t>
            </a:r>
          </a:p>
          <a:p>
            <a:pPr marL="285750" indent="-228600">
              <a:lnSpc>
                <a:spcPct val="90000"/>
              </a:lnSpc>
              <a:spcAft>
                <a:spcPts val="600"/>
              </a:spcAft>
              <a:buFont typeface="Arial" panose="020B0604020202020204" pitchFamily="34" charset="0"/>
              <a:buChar char="•"/>
            </a:pPr>
            <a:r>
              <a:rPr lang="en-US" sz="2800" dirty="0">
                <a:solidFill>
                  <a:srgbClr val="002060"/>
                </a:solidFill>
              </a:rPr>
              <a:t>Didn’t think they could? </a:t>
            </a:r>
          </a:p>
          <a:p>
            <a:pPr marL="285750" indent="-228600">
              <a:lnSpc>
                <a:spcPct val="90000"/>
              </a:lnSpc>
              <a:spcAft>
                <a:spcPts val="600"/>
              </a:spcAft>
              <a:buFont typeface="Arial" panose="020B0604020202020204" pitchFamily="34" charset="0"/>
              <a:buChar char="•"/>
            </a:pPr>
            <a:r>
              <a:rPr lang="en-US" sz="2800" dirty="0">
                <a:solidFill>
                  <a:srgbClr val="002060"/>
                </a:solidFill>
              </a:rPr>
              <a:t>Don’t know who to go to? </a:t>
            </a:r>
          </a:p>
          <a:p>
            <a:pPr marL="285750" indent="-228600">
              <a:lnSpc>
                <a:spcPct val="90000"/>
              </a:lnSpc>
              <a:spcAft>
                <a:spcPts val="600"/>
              </a:spcAft>
              <a:buFont typeface="Arial" panose="020B0604020202020204" pitchFamily="34" charset="0"/>
              <a:buChar char="•"/>
            </a:pPr>
            <a:r>
              <a:rPr lang="en-US" sz="2800" dirty="0">
                <a:solidFill>
                  <a:srgbClr val="002060"/>
                </a:solidFill>
              </a:rPr>
              <a:t>Incapable/ Lack of capacity, education, language</a:t>
            </a:r>
          </a:p>
          <a:p>
            <a:pPr marL="285750" indent="-228600">
              <a:lnSpc>
                <a:spcPct val="90000"/>
              </a:lnSpc>
              <a:spcAft>
                <a:spcPts val="600"/>
              </a:spcAft>
              <a:buFont typeface="Arial" panose="020B0604020202020204" pitchFamily="34" charset="0"/>
              <a:buChar char="•"/>
            </a:pPr>
            <a:r>
              <a:rPr lang="en-US" sz="2800" dirty="0">
                <a:solidFill>
                  <a:srgbClr val="002060"/>
                </a:solidFill>
              </a:rPr>
              <a:t>Accessing information </a:t>
            </a:r>
          </a:p>
          <a:p>
            <a:pPr marL="285750" indent="-228600">
              <a:lnSpc>
                <a:spcPct val="90000"/>
              </a:lnSpc>
              <a:spcAft>
                <a:spcPts val="600"/>
              </a:spcAft>
              <a:buFont typeface="Arial" panose="020B0604020202020204" pitchFamily="34" charset="0"/>
              <a:buChar char="•"/>
            </a:pPr>
            <a:endParaRPr lang="en-US" sz="2000" dirty="0"/>
          </a:p>
        </p:txBody>
      </p:sp>
      <p:pic>
        <p:nvPicPr>
          <p:cNvPr id="7" name="Picture 6">
            <a:extLst>
              <a:ext uri="{FF2B5EF4-FFF2-40B4-BE49-F238E27FC236}">
                <a16:creationId xmlns:a16="http://schemas.microsoft.com/office/drawing/2014/main" id="{24275B01-4303-C457-E052-98169C949877}"/>
              </a:ext>
            </a:extLst>
          </p:cNvPr>
          <p:cNvPicPr>
            <a:picLocks noChangeAspect="1"/>
          </p:cNvPicPr>
          <p:nvPr/>
        </p:nvPicPr>
        <p:blipFill>
          <a:blip r:embed="rId3"/>
          <a:stretch>
            <a:fillRect/>
          </a:stretch>
        </p:blipFill>
        <p:spPr>
          <a:xfrm>
            <a:off x="8793689" y="381138"/>
            <a:ext cx="2639359" cy="2639359"/>
          </a:xfrm>
          <a:prstGeom prst="rect">
            <a:avLst/>
          </a:prstGeom>
        </p:spPr>
      </p:pic>
      <p:pic>
        <p:nvPicPr>
          <p:cNvPr id="6" name="Picture 5">
            <a:extLst>
              <a:ext uri="{FF2B5EF4-FFF2-40B4-BE49-F238E27FC236}">
                <a16:creationId xmlns:a16="http://schemas.microsoft.com/office/drawing/2014/main" id="{0E326EC2-6A48-F74A-1C5E-92EE30D117B5}"/>
              </a:ext>
            </a:extLst>
          </p:cNvPr>
          <p:cNvPicPr>
            <a:picLocks noChangeAspect="1"/>
          </p:cNvPicPr>
          <p:nvPr/>
        </p:nvPicPr>
        <p:blipFill>
          <a:blip r:embed="rId4"/>
          <a:stretch>
            <a:fillRect/>
          </a:stretch>
        </p:blipFill>
        <p:spPr>
          <a:xfrm>
            <a:off x="8307324" y="4079193"/>
            <a:ext cx="3108959" cy="2176272"/>
          </a:xfrm>
          <a:prstGeom prst="rect">
            <a:avLst/>
          </a:prstGeom>
        </p:spPr>
      </p:pic>
    </p:spTree>
    <p:extLst>
      <p:ext uri="{BB962C8B-B14F-4D97-AF65-F5344CB8AC3E}">
        <p14:creationId xmlns:p14="http://schemas.microsoft.com/office/powerpoint/2010/main" val="36387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94D789"/>
        </a:solidFill>
        <a:effectLst/>
      </p:bgPr>
    </p:bg>
    <p:spTree>
      <p:nvGrpSpPr>
        <p:cNvPr id="1" name=""/>
        <p:cNvGrpSpPr/>
        <p:nvPr/>
      </p:nvGrpSpPr>
      <p:grpSpPr>
        <a:xfrm>
          <a:off x="0" y="0"/>
          <a:ext cx="0" cy="0"/>
          <a:chOff x="0" y="0"/>
          <a:chExt cx="0" cy="0"/>
        </a:xfrm>
      </p:grpSpPr>
      <p:sp>
        <p:nvSpPr>
          <p:cNvPr id="41985" name="Rectangle 1"/>
          <p:cNvSpPr>
            <a:spLocks noChangeArrowheads="1"/>
          </p:cNvSpPr>
          <p:nvPr/>
        </p:nvSpPr>
        <p:spPr bwMode="auto">
          <a:xfrm>
            <a:off x="3575720" y="1657614"/>
            <a:ext cx="532859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endParaRPr lang="en-GB" dirty="0">
              <a:latin typeface="Arial" pitchFamily="34" charset="0"/>
              <a:cs typeface="Arial" pitchFamily="34" charset="0"/>
            </a:endParaRPr>
          </a:p>
        </p:txBody>
      </p:sp>
      <p:sp>
        <p:nvSpPr>
          <p:cNvPr id="3" name="TextBox 2">
            <a:extLst>
              <a:ext uri="{FF2B5EF4-FFF2-40B4-BE49-F238E27FC236}">
                <a16:creationId xmlns:a16="http://schemas.microsoft.com/office/drawing/2014/main" id="{6DB88090-6DEE-0A58-218A-32EA2E23DABC}"/>
              </a:ext>
            </a:extLst>
          </p:cNvPr>
          <p:cNvSpPr txBox="1"/>
          <p:nvPr/>
        </p:nvSpPr>
        <p:spPr>
          <a:xfrm>
            <a:off x="1119555" y="0"/>
            <a:ext cx="10698759" cy="461665"/>
          </a:xfrm>
          <a:prstGeom prst="rect">
            <a:avLst/>
          </a:prstGeom>
          <a:noFill/>
        </p:spPr>
        <p:txBody>
          <a:bodyPr wrap="square" rtlCol="0">
            <a:spAutoFit/>
          </a:bodyPr>
          <a:lstStyle/>
          <a:p>
            <a:r>
              <a:rPr lang="en-GB" sz="2400" b="1" i="1" dirty="0">
                <a:solidFill>
                  <a:srgbClr val="002060"/>
                </a:solidFill>
                <a:latin typeface="Aleo BoldItalic"/>
              </a:rPr>
              <a:t>What might make a person susceptible to scams?  Behaviours  </a:t>
            </a:r>
          </a:p>
        </p:txBody>
      </p:sp>
      <p:sp>
        <p:nvSpPr>
          <p:cNvPr id="6" name="TextBox 5">
            <a:extLst>
              <a:ext uri="{FF2B5EF4-FFF2-40B4-BE49-F238E27FC236}">
                <a16:creationId xmlns:a16="http://schemas.microsoft.com/office/drawing/2014/main" id="{3926CCC6-747B-DD9D-8261-AD818107AA9D}"/>
              </a:ext>
            </a:extLst>
          </p:cNvPr>
          <p:cNvSpPr txBox="1"/>
          <p:nvPr/>
        </p:nvSpPr>
        <p:spPr>
          <a:xfrm>
            <a:off x="3326021" y="614720"/>
            <a:ext cx="8623060" cy="8494633"/>
          </a:xfrm>
          <a:prstGeom prst="rect">
            <a:avLst/>
          </a:prstGeom>
          <a:noFill/>
        </p:spPr>
        <p:txBody>
          <a:bodyPr wrap="square" rtlCol="0">
            <a:spAutoFit/>
          </a:bodyPr>
          <a:lstStyle/>
          <a:p>
            <a:pPr lvl="0"/>
            <a:r>
              <a:rPr lang="en-GB" sz="2400" dirty="0">
                <a:solidFill>
                  <a:srgbClr val="002060"/>
                </a:solidFill>
              </a:rPr>
              <a:t>Scared of authority figures, emotional response, bullying, anxiety, Coercive, manipulated / controlled, desperate  </a:t>
            </a:r>
          </a:p>
          <a:p>
            <a:endParaRPr lang="en-GB" sz="2400" dirty="0">
              <a:solidFill>
                <a:srgbClr val="002060"/>
              </a:solidFill>
            </a:endParaRPr>
          </a:p>
          <a:p>
            <a:pPr lvl="0"/>
            <a:r>
              <a:rPr lang="en-GB" sz="2400" dirty="0">
                <a:solidFill>
                  <a:srgbClr val="002060"/>
                </a:solidFill>
              </a:rPr>
              <a:t>It wont happen to me, it cant happen to me  </a:t>
            </a:r>
          </a:p>
          <a:p>
            <a:pPr lvl="0"/>
            <a:endParaRPr lang="en-GB" sz="2400" dirty="0">
              <a:solidFill>
                <a:srgbClr val="002060"/>
              </a:solidFill>
            </a:endParaRPr>
          </a:p>
          <a:p>
            <a:endParaRPr lang="en-GB" sz="2400" b="1" dirty="0">
              <a:solidFill>
                <a:srgbClr val="002060"/>
              </a:solidFill>
            </a:endParaRPr>
          </a:p>
          <a:p>
            <a:pPr lvl="0"/>
            <a:r>
              <a:rPr lang="en-GB" sz="2400" dirty="0">
                <a:solidFill>
                  <a:srgbClr val="002060"/>
                </a:solidFill>
              </a:rPr>
              <a:t>Reward greater than the risk, arrogance, greed,</a:t>
            </a:r>
          </a:p>
          <a:p>
            <a:pPr lvl="0"/>
            <a:endParaRPr lang="en-GB" sz="2400" dirty="0">
              <a:solidFill>
                <a:srgbClr val="002060"/>
              </a:solidFill>
            </a:endParaRPr>
          </a:p>
          <a:p>
            <a:endParaRPr lang="en-GB" sz="2400" dirty="0">
              <a:solidFill>
                <a:srgbClr val="002060"/>
              </a:solidFill>
            </a:endParaRPr>
          </a:p>
          <a:p>
            <a:pPr lvl="0"/>
            <a:r>
              <a:rPr lang="en-GB" sz="2400" dirty="0">
                <a:solidFill>
                  <a:srgbClr val="002060"/>
                </a:solidFill>
              </a:rPr>
              <a:t>don’t know how to tell them to go away, shy to put down the phone and offend </a:t>
            </a:r>
          </a:p>
          <a:p>
            <a:endParaRPr lang="en-GB" sz="2400" dirty="0">
              <a:solidFill>
                <a:srgbClr val="002060"/>
              </a:solidFill>
            </a:endParaRPr>
          </a:p>
          <a:p>
            <a:pPr lvl="0"/>
            <a:r>
              <a:rPr lang="en-GB" sz="2400" dirty="0">
                <a:solidFill>
                  <a:srgbClr val="002060"/>
                </a:solidFill>
              </a:rPr>
              <a:t>poor mental health/ cognitive, learning difficulties, disabilities/ and</a:t>
            </a:r>
          </a:p>
          <a:p>
            <a:pPr lvl="0"/>
            <a:r>
              <a:rPr lang="en-GB" sz="2400" dirty="0">
                <a:solidFill>
                  <a:srgbClr val="002060"/>
                </a:solidFill>
              </a:rPr>
              <a:t>Gambling, drugs, alcohol,  </a:t>
            </a:r>
          </a:p>
          <a:p>
            <a:pPr lvl="0"/>
            <a:endParaRPr lang="en-GB" sz="2400" dirty="0">
              <a:solidFill>
                <a:srgbClr val="002060"/>
              </a:solidFill>
            </a:endParaRPr>
          </a:p>
          <a:p>
            <a:pPr lvl="0"/>
            <a:endParaRPr lang="en-GB" sz="2400" dirty="0">
              <a:solidFill>
                <a:srgbClr val="002060"/>
              </a:solidFill>
            </a:endParaRPr>
          </a:p>
          <a:p>
            <a:pPr lvl="0"/>
            <a:endParaRPr lang="en-GB" sz="2400" dirty="0">
              <a:solidFill>
                <a:srgbClr val="002060"/>
              </a:solidFill>
            </a:endParaRPr>
          </a:p>
          <a:p>
            <a:pPr lvl="0"/>
            <a:endParaRPr lang="en-GB" sz="2400" dirty="0">
              <a:solidFill>
                <a:srgbClr val="002060"/>
              </a:solidFill>
            </a:endParaRPr>
          </a:p>
          <a:p>
            <a:pPr lvl="0"/>
            <a:endParaRPr lang="en-GB" sz="2400" dirty="0">
              <a:solidFill>
                <a:srgbClr val="002060"/>
              </a:solidFill>
            </a:endParaRPr>
          </a:p>
          <a:p>
            <a:endParaRPr lang="en-GB" dirty="0">
              <a:solidFill>
                <a:srgbClr val="002060"/>
              </a:solidFill>
            </a:endParaRPr>
          </a:p>
          <a:p>
            <a:endParaRPr lang="en-GB" dirty="0">
              <a:solidFill>
                <a:srgbClr val="002060"/>
              </a:solidFill>
            </a:endParaRPr>
          </a:p>
          <a:p>
            <a:endParaRPr lang="en-GB" dirty="0">
              <a:solidFill>
                <a:srgbClr val="002060"/>
              </a:solidFill>
            </a:endParaRPr>
          </a:p>
          <a:p>
            <a:endParaRPr lang="en-GB" dirty="0">
              <a:solidFill>
                <a:srgbClr val="002060"/>
              </a:solidFill>
            </a:endParaRPr>
          </a:p>
          <a:p>
            <a:endParaRPr lang="en-GB" dirty="0">
              <a:solidFill>
                <a:srgbClr val="002060"/>
              </a:solidFill>
            </a:endParaRPr>
          </a:p>
        </p:txBody>
      </p:sp>
      <p:sp>
        <p:nvSpPr>
          <p:cNvPr id="8" name="TextBox 7">
            <a:extLst>
              <a:ext uri="{FF2B5EF4-FFF2-40B4-BE49-F238E27FC236}">
                <a16:creationId xmlns:a16="http://schemas.microsoft.com/office/drawing/2014/main" id="{6D884345-4B51-0E2A-79AA-D4EC2C55ACB5}"/>
              </a:ext>
            </a:extLst>
          </p:cNvPr>
          <p:cNvSpPr txBox="1"/>
          <p:nvPr/>
        </p:nvSpPr>
        <p:spPr>
          <a:xfrm>
            <a:off x="183107" y="372230"/>
            <a:ext cx="3142914" cy="6617196"/>
          </a:xfrm>
          <a:prstGeom prst="rect">
            <a:avLst/>
          </a:prstGeom>
          <a:noFill/>
        </p:spPr>
        <p:txBody>
          <a:bodyPr wrap="square" rtlCol="0">
            <a:spAutoFit/>
          </a:bodyPr>
          <a:lstStyle/>
          <a:p>
            <a:pPr marL="285750" indent="-285750">
              <a:buFont typeface="Arial" panose="020B0604020202020204" pitchFamily="34" charset="0"/>
              <a:buChar char="•"/>
            </a:pPr>
            <a:endParaRPr lang="en-GB" sz="2000" dirty="0">
              <a:solidFill>
                <a:srgbClr val="002060"/>
              </a:solidFill>
            </a:endParaRPr>
          </a:p>
          <a:p>
            <a:pPr marL="285750" indent="-285750">
              <a:buFont typeface="Arial" panose="020B0604020202020204" pitchFamily="34" charset="0"/>
              <a:buChar char="•"/>
            </a:pPr>
            <a:r>
              <a:rPr lang="en-GB" sz="2800" dirty="0">
                <a:solidFill>
                  <a:srgbClr val="002060"/>
                </a:solidFill>
              </a:rPr>
              <a:t>Fear</a:t>
            </a:r>
          </a:p>
          <a:p>
            <a:pPr marL="285750" indent="-285750">
              <a:buFont typeface="Arial" panose="020B0604020202020204" pitchFamily="34" charset="0"/>
              <a:buChar char="•"/>
            </a:pPr>
            <a:endParaRPr lang="en-GB" sz="2800" dirty="0">
              <a:solidFill>
                <a:srgbClr val="002060"/>
              </a:solidFill>
            </a:endParaRPr>
          </a:p>
          <a:p>
            <a:pPr marL="285750" indent="-285750">
              <a:buFont typeface="Arial" panose="020B0604020202020204" pitchFamily="34" charset="0"/>
              <a:buChar char="•"/>
            </a:pPr>
            <a:r>
              <a:rPr lang="en-GB" sz="2800" dirty="0">
                <a:solidFill>
                  <a:srgbClr val="002060"/>
                </a:solidFill>
              </a:rPr>
              <a:t>Denial </a:t>
            </a:r>
          </a:p>
          <a:p>
            <a:pPr marL="285750" indent="-285750">
              <a:buFont typeface="Arial" panose="020B0604020202020204" pitchFamily="34" charset="0"/>
              <a:buChar char="•"/>
            </a:pPr>
            <a:endParaRPr lang="en-GB" sz="2800" dirty="0">
              <a:solidFill>
                <a:srgbClr val="002060"/>
              </a:solidFill>
            </a:endParaRPr>
          </a:p>
          <a:p>
            <a:pPr marL="285750" indent="-285750">
              <a:buFont typeface="Arial" panose="020B0604020202020204" pitchFamily="34" charset="0"/>
              <a:buChar char="•"/>
            </a:pPr>
            <a:r>
              <a:rPr lang="en-GB" sz="2800" dirty="0">
                <a:solidFill>
                  <a:srgbClr val="002060"/>
                </a:solidFill>
              </a:rPr>
              <a:t>Greed</a:t>
            </a:r>
          </a:p>
          <a:p>
            <a:pPr marL="285750" indent="-285750">
              <a:buFont typeface="Arial" panose="020B0604020202020204" pitchFamily="34" charset="0"/>
              <a:buChar char="•"/>
            </a:pPr>
            <a:endParaRPr lang="en-GB" sz="2800" dirty="0">
              <a:solidFill>
                <a:srgbClr val="002060"/>
              </a:solidFill>
            </a:endParaRPr>
          </a:p>
          <a:p>
            <a:pPr marL="285750" indent="-285750">
              <a:buFont typeface="Arial" panose="020B0604020202020204" pitchFamily="34" charset="0"/>
              <a:buChar char="•"/>
            </a:pPr>
            <a:r>
              <a:rPr lang="en-GB" sz="2800" dirty="0">
                <a:solidFill>
                  <a:srgbClr val="002060"/>
                </a:solidFill>
              </a:rPr>
              <a:t>Lack of confidence </a:t>
            </a:r>
          </a:p>
          <a:p>
            <a:pPr marL="285750" indent="-285750">
              <a:buFont typeface="Arial" panose="020B0604020202020204" pitchFamily="34" charset="0"/>
              <a:buChar char="•"/>
            </a:pPr>
            <a:endParaRPr lang="en-GB" sz="2800" dirty="0">
              <a:solidFill>
                <a:srgbClr val="002060"/>
              </a:solidFill>
            </a:endParaRPr>
          </a:p>
          <a:p>
            <a:pPr marL="285750" indent="-285750">
              <a:buFont typeface="Arial" panose="020B0604020202020204" pitchFamily="34" charset="0"/>
              <a:buChar char="•"/>
            </a:pPr>
            <a:r>
              <a:rPr lang="en-GB" sz="2800" dirty="0">
                <a:solidFill>
                  <a:srgbClr val="002060"/>
                </a:solidFill>
              </a:rPr>
              <a:t>Capacity</a:t>
            </a:r>
          </a:p>
          <a:p>
            <a:pPr marL="285750" indent="-285750">
              <a:buFont typeface="Arial" panose="020B0604020202020204" pitchFamily="34" charset="0"/>
              <a:buChar char="•"/>
            </a:pPr>
            <a:endParaRPr lang="en-GB" sz="2800" dirty="0">
              <a:solidFill>
                <a:srgbClr val="002060"/>
              </a:solidFill>
            </a:endParaRPr>
          </a:p>
          <a:p>
            <a:pPr marL="285750" indent="-285750">
              <a:buFont typeface="Arial" panose="020B0604020202020204" pitchFamily="34" charset="0"/>
              <a:buChar char="•"/>
            </a:pPr>
            <a:r>
              <a:rPr lang="en-GB" sz="2800" dirty="0">
                <a:solidFill>
                  <a:srgbClr val="002060"/>
                </a:solidFill>
              </a:rPr>
              <a:t>Addiction? </a:t>
            </a:r>
          </a:p>
          <a:p>
            <a:pPr marL="285750" indent="-285750">
              <a:buFont typeface="Arial" panose="020B0604020202020204" pitchFamily="34" charset="0"/>
              <a:buChar char="•"/>
            </a:pPr>
            <a:endParaRPr lang="en-GB" sz="2800" dirty="0">
              <a:solidFill>
                <a:srgbClr val="002060"/>
              </a:solidFill>
            </a:endParaRPr>
          </a:p>
          <a:p>
            <a:endParaRPr lang="en-GB" sz="2000" dirty="0">
              <a:solidFill>
                <a:srgbClr val="002060"/>
              </a:solidFill>
            </a:endParaRPr>
          </a:p>
          <a:p>
            <a:pPr marL="285750" indent="-285750">
              <a:buFont typeface="Arial" panose="020B0604020202020204" pitchFamily="34" charset="0"/>
              <a:buChar char="•"/>
            </a:pPr>
            <a:endParaRPr lang="en-GB" sz="2000" dirty="0">
              <a:solidFill>
                <a:srgbClr val="002060"/>
              </a:solidFill>
            </a:endParaRPr>
          </a:p>
        </p:txBody>
      </p:sp>
    </p:spTree>
    <p:extLst>
      <p:ext uri="{BB962C8B-B14F-4D97-AF65-F5344CB8AC3E}">
        <p14:creationId xmlns:p14="http://schemas.microsoft.com/office/powerpoint/2010/main" val="54787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94D789"/>
        </a:solidFill>
        <a:effectLst/>
      </p:bgPr>
    </p:bg>
    <p:spTree>
      <p:nvGrpSpPr>
        <p:cNvPr id="1" name=""/>
        <p:cNvGrpSpPr/>
        <p:nvPr/>
      </p:nvGrpSpPr>
      <p:grpSpPr>
        <a:xfrm>
          <a:off x="0" y="0"/>
          <a:ext cx="0" cy="0"/>
          <a:chOff x="0" y="0"/>
          <a:chExt cx="0" cy="0"/>
        </a:xfrm>
      </p:grpSpPr>
      <p:sp>
        <p:nvSpPr>
          <p:cNvPr id="41985" name="Rectangle 1"/>
          <p:cNvSpPr>
            <a:spLocks noChangeArrowheads="1"/>
          </p:cNvSpPr>
          <p:nvPr/>
        </p:nvSpPr>
        <p:spPr bwMode="auto">
          <a:xfrm>
            <a:off x="3575720" y="1657614"/>
            <a:ext cx="532859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endParaRPr lang="en-GB" dirty="0">
              <a:latin typeface="Arial" pitchFamily="34" charset="0"/>
              <a:cs typeface="Arial" pitchFamily="34" charset="0"/>
            </a:endParaRPr>
          </a:p>
        </p:txBody>
      </p:sp>
      <p:pic>
        <p:nvPicPr>
          <p:cNvPr id="3" name="Picture 2">
            <a:extLst>
              <a:ext uri="{FF2B5EF4-FFF2-40B4-BE49-F238E27FC236}">
                <a16:creationId xmlns:a16="http://schemas.microsoft.com/office/drawing/2014/main" id="{D0874916-11B1-477D-A9D3-EB9B78CCA235}"/>
              </a:ext>
            </a:extLst>
          </p:cNvPr>
          <p:cNvPicPr>
            <a:picLocks noChangeAspect="1"/>
          </p:cNvPicPr>
          <p:nvPr/>
        </p:nvPicPr>
        <p:blipFill>
          <a:blip r:embed="rId3"/>
          <a:stretch>
            <a:fillRect/>
          </a:stretch>
        </p:blipFill>
        <p:spPr>
          <a:xfrm>
            <a:off x="1" y="-39266"/>
            <a:ext cx="12191999" cy="6897266"/>
          </a:xfrm>
          <a:prstGeom prst="rect">
            <a:avLst/>
          </a:prstGeom>
          <a:solidFill>
            <a:srgbClr val="002060"/>
          </a:solidFill>
        </p:spPr>
      </p:pic>
      <p:sp>
        <p:nvSpPr>
          <p:cNvPr id="5" name="Smiley Face 4">
            <a:extLst>
              <a:ext uri="{FF2B5EF4-FFF2-40B4-BE49-F238E27FC236}">
                <a16:creationId xmlns:a16="http://schemas.microsoft.com/office/drawing/2014/main" id="{B86E5E47-7083-2EED-83F6-A73D3B9D531B}"/>
              </a:ext>
            </a:extLst>
          </p:cNvPr>
          <p:cNvSpPr/>
          <p:nvPr/>
        </p:nvSpPr>
        <p:spPr>
          <a:xfrm>
            <a:off x="7093973" y="1385080"/>
            <a:ext cx="619433" cy="641866"/>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miley Face 5">
            <a:extLst>
              <a:ext uri="{FF2B5EF4-FFF2-40B4-BE49-F238E27FC236}">
                <a16:creationId xmlns:a16="http://schemas.microsoft.com/office/drawing/2014/main" id="{1DB8D4B9-D072-71BC-D1B7-F03EC9778335}"/>
              </a:ext>
            </a:extLst>
          </p:cNvPr>
          <p:cNvSpPr/>
          <p:nvPr/>
        </p:nvSpPr>
        <p:spPr>
          <a:xfrm>
            <a:off x="4232787" y="1621055"/>
            <a:ext cx="629267" cy="641866"/>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Smiley Face 6">
            <a:extLst>
              <a:ext uri="{FF2B5EF4-FFF2-40B4-BE49-F238E27FC236}">
                <a16:creationId xmlns:a16="http://schemas.microsoft.com/office/drawing/2014/main" id="{EED1063B-12CB-F1D3-BCC4-BD9853B43AFD}"/>
              </a:ext>
            </a:extLst>
          </p:cNvPr>
          <p:cNvSpPr/>
          <p:nvPr/>
        </p:nvSpPr>
        <p:spPr>
          <a:xfrm>
            <a:off x="1120878" y="3111910"/>
            <a:ext cx="619432" cy="634180"/>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miley Face 7">
            <a:extLst>
              <a:ext uri="{FF2B5EF4-FFF2-40B4-BE49-F238E27FC236}">
                <a16:creationId xmlns:a16="http://schemas.microsoft.com/office/drawing/2014/main" id="{4C9DDA9E-DE05-191A-9F37-23630DB6487A}"/>
              </a:ext>
            </a:extLst>
          </p:cNvPr>
          <p:cNvSpPr/>
          <p:nvPr/>
        </p:nvSpPr>
        <p:spPr>
          <a:xfrm>
            <a:off x="1961535" y="4409766"/>
            <a:ext cx="560439" cy="707923"/>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miley Face 8">
            <a:extLst>
              <a:ext uri="{FF2B5EF4-FFF2-40B4-BE49-F238E27FC236}">
                <a16:creationId xmlns:a16="http://schemas.microsoft.com/office/drawing/2014/main" id="{8F5DBED4-4070-53DB-DD37-ACD09C747BD7}"/>
              </a:ext>
            </a:extLst>
          </p:cNvPr>
          <p:cNvSpPr/>
          <p:nvPr/>
        </p:nvSpPr>
        <p:spPr>
          <a:xfrm>
            <a:off x="3952567" y="3552137"/>
            <a:ext cx="560439" cy="641867"/>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Smiley Face 9">
            <a:extLst>
              <a:ext uri="{FF2B5EF4-FFF2-40B4-BE49-F238E27FC236}">
                <a16:creationId xmlns:a16="http://schemas.microsoft.com/office/drawing/2014/main" id="{AC7967E0-3835-CCAC-8D0F-7363B55F6915}"/>
              </a:ext>
            </a:extLst>
          </p:cNvPr>
          <p:cNvSpPr/>
          <p:nvPr/>
        </p:nvSpPr>
        <p:spPr>
          <a:xfrm>
            <a:off x="4862054" y="2732977"/>
            <a:ext cx="560439" cy="641867"/>
          </a:xfrm>
          <a:prstGeom prst="smileyFace">
            <a:avLst>
              <a:gd name="adj" fmla="val 465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miley Face 10">
            <a:extLst>
              <a:ext uri="{FF2B5EF4-FFF2-40B4-BE49-F238E27FC236}">
                <a16:creationId xmlns:a16="http://schemas.microsoft.com/office/drawing/2014/main" id="{EED4DA28-AE67-7AEA-A3D6-940B3CCE83F6}"/>
              </a:ext>
            </a:extLst>
          </p:cNvPr>
          <p:cNvSpPr/>
          <p:nvPr/>
        </p:nvSpPr>
        <p:spPr>
          <a:xfrm>
            <a:off x="6096000" y="5192076"/>
            <a:ext cx="560439" cy="650197"/>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miley Face 11">
            <a:extLst>
              <a:ext uri="{FF2B5EF4-FFF2-40B4-BE49-F238E27FC236}">
                <a16:creationId xmlns:a16="http://schemas.microsoft.com/office/drawing/2014/main" id="{547CC6B2-22BA-6D09-7EBF-CDB137B81F09}"/>
              </a:ext>
            </a:extLst>
          </p:cNvPr>
          <p:cNvSpPr/>
          <p:nvPr/>
        </p:nvSpPr>
        <p:spPr>
          <a:xfrm>
            <a:off x="10515600" y="4157774"/>
            <a:ext cx="560439" cy="650197"/>
          </a:xfrm>
          <a:prstGeom prst="smileyFace">
            <a:avLst>
              <a:gd name="adj" fmla="val 465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miley Face 12">
            <a:extLst>
              <a:ext uri="{FF2B5EF4-FFF2-40B4-BE49-F238E27FC236}">
                <a16:creationId xmlns:a16="http://schemas.microsoft.com/office/drawing/2014/main" id="{EACF7AB0-FACF-2BC4-B3E6-EEA8508214AB}"/>
              </a:ext>
            </a:extLst>
          </p:cNvPr>
          <p:cNvSpPr/>
          <p:nvPr/>
        </p:nvSpPr>
        <p:spPr>
          <a:xfrm>
            <a:off x="7016538" y="2535775"/>
            <a:ext cx="560439" cy="641868"/>
          </a:xfrm>
          <a:prstGeom prst="smileyFace">
            <a:avLst>
              <a:gd name="adj" fmla="val 465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Smiley Face 13">
            <a:extLst>
              <a:ext uri="{FF2B5EF4-FFF2-40B4-BE49-F238E27FC236}">
                <a16:creationId xmlns:a16="http://schemas.microsoft.com/office/drawing/2014/main" id="{C9E02B66-1C99-0FFA-6F92-DA39E80832F3}"/>
              </a:ext>
            </a:extLst>
          </p:cNvPr>
          <p:cNvSpPr/>
          <p:nvPr/>
        </p:nvSpPr>
        <p:spPr>
          <a:xfrm>
            <a:off x="2930776" y="3691288"/>
            <a:ext cx="554758" cy="502716"/>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miley Face 14">
            <a:extLst>
              <a:ext uri="{FF2B5EF4-FFF2-40B4-BE49-F238E27FC236}">
                <a16:creationId xmlns:a16="http://schemas.microsoft.com/office/drawing/2014/main" id="{483DED33-1C36-77E3-663A-75EC78C37F02}"/>
              </a:ext>
            </a:extLst>
          </p:cNvPr>
          <p:cNvSpPr/>
          <p:nvPr/>
        </p:nvSpPr>
        <p:spPr>
          <a:xfrm>
            <a:off x="5628060" y="1013836"/>
            <a:ext cx="560439" cy="641866"/>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Smiley Face 15">
            <a:extLst>
              <a:ext uri="{FF2B5EF4-FFF2-40B4-BE49-F238E27FC236}">
                <a16:creationId xmlns:a16="http://schemas.microsoft.com/office/drawing/2014/main" id="{642955B2-2E83-69F8-F79F-5BC5BA7B083F}"/>
              </a:ext>
            </a:extLst>
          </p:cNvPr>
          <p:cNvSpPr/>
          <p:nvPr/>
        </p:nvSpPr>
        <p:spPr>
          <a:xfrm>
            <a:off x="5923826" y="2887513"/>
            <a:ext cx="511278" cy="650197"/>
          </a:xfrm>
          <a:prstGeom prst="smileyFac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miley Face 3">
            <a:extLst>
              <a:ext uri="{FF2B5EF4-FFF2-40B4-BE49-F238E27FC236}">
                <a16:creationId xmlns:a16="http://schemas.microsoft.com/office/drawing/2014/main" id="{FA09FA0F-1371-7147-4AE8-86CC5B2DDDEC}"/>
              </a:ext>
            </a:extLst>
          </p:cNvPr>
          <p:cNvSpPr/>
          <p:nvPr/>
        </p:nvSpPr>
        <p:spPr>
          <a:xfrm>
            <a:off x="8739846" y="3322734"/>
            <a:ext cx="673063" cy="737107"/>
          </a:xfrm>
          <a:prstGeom prst="smileyFace">
            <a:avLst>
              <a:gd name="adj" fmla="val 465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Speech Bubble: Oval 21">
            <a:extLst>
              <a:ext uri="{FF2B5EF4-FFF2-40B4-BE49-F238E27FC236}">
                <a16:creationId xmlns:a16="http://schemas.microsoft.com/office/drawing/2014/main" id="{F8133151-B814-36B6-451E-5BAE96A8F164}"/>
              </a:ext>
            </a:extLst>
          </p:cNvPr>
          <p:cNvSpPr/>
          <p:nvPr/>
        </p:nvSpPr>
        <p:spPr>
          <a:xfrm>
            <a:off x="8739846" y="2518960"/>
            <a:ext cx="1306858" cy="7371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5DB783F4-9A16-B63D-496F-4F417FEBE5D1}"/>
              </a:ext>
            </a:extLst>
          </p:cNvPr>
          <p:cNvSpPr txBox="1"/>
          <p:nvPr/>
        </p:nvSpPr>
        <p:spPr>
          <a:xfrm>
            <a:off x="8859254" y="2732977"/>
            <a:ext cx="1187449" cy="369332"/>
          </a:xfrm>
          <a:prstGeom prst="rect">
            <a:avLst/>
          </a:prstGeom>
          <a:noFill/>
        </p:spPr>
        <p:txBody>
          <a:bodyPr wrap="square" rtlCol="0">
            <a:spAutoFit/>
          </a:bodyPr>
          <a:lstStyle/>
          <a:p>
            <a:r>
              <a:rPr lang="en-GB" b="1" dirty="0">
                <a:solidFill>
                  <a:schemeClr val="bg1"/>
                </a:solidFill>
              </a:rPr>
              <a:t>Ring Ring!</a:t>
            </a:r>
          </a:p>
        </p:txBody>
      </p:sp>
    </p:spTree>
    <p:extLst>
      <p:ext uri="{BB962C8B-B14F-4D97-AF65-F5344CB8AC3E}">
        <p14:creationId xmlns:p14="http://schemas.microsoft.com/office/powerpoint/2010/main" val="4074814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3"/>
                                        </p:tgtEl>
                                      </p:cBhvr>
                                    </p:animEffect>
                                    <p:animScale>
                                      <p:cBhvr>
                                        <p:cTn id="7" dur="250" autoRev="1" fill="hold"/>
                                        <p:tgtEl>
                                          <p:spTgt spid="2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6"/>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4" grpId="0" animBg="1"/>
      <p:bldP spid="2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94D789"/>
        </a:solidFill>
        <a:effectLst/>
      </p:bgPr>
    </p:bg>
    <p:spTree>
      <p:nvGrpSpPr>
        <p:cNvPr id="1" name=""/>
        <p:cNvGrpSpPr/>
        <p:nvPr/>
      </p:nvGrpSpPr>
      <p:grpSpPr>
        <a:xfrm>
          <a:off x="0" y="0"/>
          <a:ext cx="0" cy="0"/>
          <a:chOff x="0" y="0"/>
          <a:chExt cx="0" cy="0"/>
        </a:xfrm>
      </p:grpSpPr>
      <p:sp>
        <p:nvSpPr>
          <p:cNvPr id="41985" name="Rectangle 1"/>
          <p:cNvSpPr>
            <a:spLocks noChangeArrowheads="1"/>
          </p:cNvSpPr>
          <p:nvPr/>
        </p:nvSpPr>
        <p:spPr bwMode="auto">
          <a:xfrm>
            <a:off x="3575720" y="1657614"/>
            <a:ext cx="532859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endParaRPr lang="en-GB" dirty="0">
              <a:latin typeface="Arial" pitchFamily="34" charset="0"/>
              <a:cs typeface="Arial" pitchFamily="34" charset="0"/>
            </a:endParaRPr>
          </a:p>
        </p:txBody>
      </p:sp>
      <p:pic>
        <p:nvPicPr>
          <p:cNvPr id="3" name="Picture 2">
            <a:extLst>
              <a:ext uri="{FF2B5EF4-FFF2-40B4-BE49-F238E27FC236}">
                <a16:creationId xmlns:a16="http://schemas.microsoft.com/office/drawing/2014/main" id="{4D72BA56-DAB8-6870-7443-E34D2D9A4E26}"/>
              </a:ext>
            </a:extLst>
          </p:cNvPr>
          <p:cNvPicPr>
            <a:picLocks noChangeAspect="1"/>
          </p:cNvPicPr>
          <p:nvPr/>
        </p:nvPicPr>
        <p:blipFill>
          <a:blip r:embed="rId3"/>
          <a:stretch>
            <a:fillRect/>
          </a:stretch>
        </p:blipFill>
        <p:spPr>
          <a:xfrm>
            <a:off x="1206584" y="911134"/>
            <a:ext cx="9778832" cy="5035732"/>
          </a:xfrm>
          <a:prstGeom prst="rect">
            <a:avLst/>
          </a:prstGeom>
        </p:spPr>
      </p:pic>
    </p:spTree>
    <p:extLst>
      <p:ext uri="{BB962C8B-B14F-4D97-AF65-F5344CB8AC3E}">
        <p14:creationId xmlns:p14="http://schemas.microsoft.com/office/powerpoint/2010/main" val="3477434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4D78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13CEB9-7A50-2F16-2CE1-751D4159ED75}"/>
              </a:ext>
            </a:extLst>
          </p:cNvPr>
          <p:cNvSpPr txBox="1"/>
          <p:nvPr/>
        </p:nvSpPr>
        <p:spPr>
          <a:xfrm>
            <a:off x="399246" y="181957"/>
            <a:ext cx="6684136" cy="584775"/>
          </a:xfrm>
          <a:prstGeom prst="rect">
            <a:avLst/>
          </a:prstGeom>
          <a:noFill/>
        </p:spPr>
        <p:txBody>
          <a:bodyPr wrap="square" rtlCol="0">
            <a:spAutoFit/>
          </a:bodyPr>
          <a:lstStyle/>
          <a:p>
            <a:r>
              <a:rPr lang="en-GB" sz="3200" b="1" dirty="0">
                <a:solidFill>
                  <a:srgbClr val="002060"/>
                </a:solidFill>
              </a:rPr>
              <a:t>Consent to referral</a:t>
            </a:r>
          </a:p>
        </p:txBody>
      </p:sp>
      <p:sp>
        <p:nvSpPr>
          <p:cNvPr id="6" name="TextBox 5">
            <a:extLst>
              <a:ext uri="{FF2B5EF4-FFF2-40B4-BE49-F238E27FC236}">
                <a16:creationId xmlns:a16="http://schemas.microsoft.com/office/drawing/2014/main" id="{D424427C-EC4E-A498-ABE4-D3D2A361A642}"/>
              </a:ext>
            </a:extLst>
          </p:cNvPr>
          <p:cNvSpPr txBox="1"/>
          <p:nvPr/>
        </p:nvSpPr>
        <p:spPr>
          <a:xfrm>
            <a:off x="399246" y="2366914"/>
            <a:ext cx="5834129" cy="1908215"/>
          </a:xfrm>
          <a:prstGeom prst="rect">
            <a:avLst/>
          </a:prstGeom>
          <a:noFill/>
        </p:spPr>
        <p:txBody>
          <a:bodyPr wrap="square" rtlCol="0">
            <a:spAutoFit/>
          </a:bodyPr>
          <a:lstStyle/>
          <a:p>
            <a:endParaRPr lang="en-GB" dirty="0"/>
          </a:p>
          <a:p>
            <a:r>
              <a:rPr lang="en-GB" sz="2000" b="1" dirty="0">
                <a:solidFill>
                  <a:srgbClr val="FF0000"/>
                </a:solidFill>
              </a:rPr>
              <a:t>If you are concerned that your client may be at risk of harm or lacks the capacity to understand and consent to this referral, you should report to your supervisor/line manager immediately !!! </a:t>
            </a:r>
          </a:p>
          <a:p>
            <a:endParaRPr lang="en-GB" sz="2000" b="1" dirty="0">
              <a:solidFill>
                <a:srgbClr val="FF0000"/>
              </a:solidFill>
            </a:endParaRPr>
          </a:p>
        </p:txBody>
      </p:sp>
      <p:pic>
        <p:nvPicPr>
          <p:cNvPr id="7" name="Picture 6">
            <a:extLst>
              <a:ext uri="{FF2B5EF4-FFF2-40B4-BE49-F238E27FC236}">
                <a16:creationId xmlns:a16="http://schemas.microsoft.com/office/drawing/2014/main" id="{D4BAE96D-3588-4E9C-96FA-39E3F8ADC6F6}"/>
              </a:ext>
            </a:extLst>
          </p:cNvPr>
          <p:cNvPicPr>
            <a:picLocks noChangeAspect="1"/>
          </p:cNvPicPr>
          <p:nvPr/>
        </p:nvPicPr>
        <p:blipFill>
          <a:blip r:embed="rId3"/>
          <a:stretch>
            <a:fillRect/>
          </a:stretch>
        </p:blipFill>
        <p:spPr>
          <a:xfrm>
            <a:off x="7655914" y="563535"/>
            <a:ext cx="3086100" cy="5514975"/>
          </a:xfrm>
          <a:prstGeom prst="rect">
            <a:avLst/>
          </a:prstGeom>
        </p:spPr>
      </p:pic>
    </p:spTree>
    <p:extLst>
      <p:ext uri="{BB962C8B-B14F-4D97-AF65-F5344CB8AC3E}">
        <p14:creationId xmlns:p14="http://schemas.microsoft.com/office/powerpoint/2010/main" val="32368540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BF7DE5DE-9CCC-C64E-435C-0F23CB02D0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93B9F4-1895-A86F-5B65-DE1D2E127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C8D5969-59FE-9A68-6076-978953226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E32C5CF-A3D9-E6F9-FC5E-A3F167B3CECA}"/>
              </a:ext>
            </a:extLst>
          </p:cNvPr>
          <p:cNvSpPr>
            <a:spLocks noGrp="1"/>
          </p:cNvSpPr>
          <p:nvPr>
            <p:ph type="ctrTitle"/>
          </p:nvPr>
        </p:nvSpPr>
        <p:spPr>
          <a:xfrm>
            <a:off x="1964987" y="802299"/>
            <a:ext cx="9089865" cy="3703960"/>
          </a:xfrm>
        </p:spPr>
        <p:txBody>
          <a:bodyPr>
            <a:normAutofit/>
          </a:bodyPr>
          <a:lstStyle/>
          <a:p>
            <a:r>
              <a:rPr lang="en-GB" dirty="0"/>
              <a:t>Findings </a:t>
            </a:r>
          </a:p>
        </p:txBody>
      </p:sp>
      <p:cxnSp>
        <p:nvCxnSpPr>
          <p:cNvPr id="12" name="Straight Connector 11">
            <a:extLst>
              <a:ext uri="{FF2B5EF4-FFF2-40B4-BE49-F238E27FC236}">
                <a16:creationId xmlns:a16="http://schemas.microsoft.com/office/drawing/2014/main" id="{5538D7C3-ABA4-256F-A76A-1A672AEE1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EDF94255-8A9E-549F-19B6-0CEFD998F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107789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0DB2-DD04-6CAA-F62B-5FDBE99B593F}"/>
              </a:ext>
            </a:extLst>
          </p:cNvPr>
          <p:cNvSpPr>
            <a:spLocks noGrp="1"/>
          </p:cNvSpPr>
          <p:nvPr>
            <p:ph type="title"/>
          </p:nvPr>
        </p:nvSpPr>
        <p:spPr/>
        <p:txBody>
          <a:bodyPr/>
          <a:lstStyle/>
          <a:p>
            <a:r>
              <a:rPr lang="en-GB" dirty="0"/>
              <a:t>Training Program Effectiveness and Relevance  </a:t>
            </a:r>
          </a:p>
        </p:txBody>
      </p:sp>
      <p:sp>
        <p:nvSpPr>
          <p:cNvPr id="3" name="Content Placeholder 2">
            <a:extLst>
              <a:ext uri="{FF2B5EF4-FFF2-40B4-BE49-F238E27FC236}">
                <a16:creationId xmlns:a16="http://schemas.microsoft.com/office/drawing/2014/main" id="{8260EB96-5993-81F3-B226-DF3BAF59CC18}"/>
              </a:ext>
            </a:extLst>
          </p:cNvPr>
          <p:cNvSpPr>
            <a:spLocks noGrp="1"/>
          </p:cNvSpPr>
          <p:nvPr>
            <p:ph sz="half" idx="4294967295"/>
          </p:nvPr>
        </p:nvSpPr>
        <p:spPr>
          <a:xfrm>
            <a:off x="1686262" y="2203868"/>
            <a:ext cx="7537949" cy="3436937"/>
          </a:xfrm>
        </p:spPr>
        <p:txBody>
          <a:bodyPr/>
          <a:lstStyle/>
          <a:p>
            <a:r>
              <a:rPr lang="en-GB" dirty="0"/>
              <a:t>The Training programme was effective, relevant and aligned with the council’s wellbeing strategies </a:t>
            </a:r>
          </a:p>
          <a:p>
            <a:r>
              <a:rPr lang="en-GB" dirty="0"/>
              <a:t>Positive feedback from staff, highlighting the interactive format</a:t>
            </a:r>
          </a:p>
          <a:p>
            <a:r>
              <a:rPr lang="en-GB" dirty="0"/>
              <a:t>The approach helps maintain engagement and improves focus.</a:t>
            </a:r>
          </a:p>
        </p:txBody>
      </p:sp>
    </p:spTree>
    <p:extLst>
      <p:ext uri="{BB962C8B-B14F-4D97-AF65-F5344CB8AC3E}">
        <p14:creationId xmlns:p14="http://schemas.microsoft.com/office/powerpoint/2010/main" val="1104897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EC727-AE7A-FE7A-BA45-021FEAB79E3C}"/>
              </a:ext>
            </a:extLst>
          </p:cNvPr>
          <p:cNvSpPr>
            <a:spLocks noGrp="1"/>
          </p:cNvSpPr>
          <p:nvPr>
            <p:ph type="title"/>
          </p:nvPr>
        </p:nvSpPr>
        <p:spPr/>
        <p:txBody>
          <a:bodyPr/>
          <a:lstStyle/>
          <a:p>
            <a:r>
              <a:rPr lang="en-GB" dirty="0"/>
              <a:t>Benefits of Interactive Training </a:t>
            </a:r>
          </a:p>
        </p:txBody>
      </p:sp>
      <p:sp>
        <p:nvSpPr>
          <p:cNvPr id="3" name="Content Placeholder 2">
            <a:extLst>
              <a:ext uri="{FF2B5EF4-FFF2-40B4-BE49-F238E27FC236}">
                <a16:creationId xmlns:a16="http://schemas.microsoft.com/office/drawing/2014/main" id="{82DA779B-947F-5B5D-898A-9BE654F2624C}"/>
              </a:ext>
            </a:extLst>
          </p:cNvPr>
          <p:cNvSpPr>
            <a:spLocks noGrp="1"/>
          </p:cNvSpPr>
          <p:nvPr>
            <p:ph sz="half" idx="4294967295"/>
          </p:nvPr>
        </p:nvSpPr>
        <p:spPr>
          <a:xfrm>
            <a:off x="1686262" y="2155742"/>
            <a:ext cx="7377527" cy="3436937"/>
          </a:xfrm>
        </p:spPr>
        <p:txBody>
          <a:bodyPr/>
          <a:lstStyle/>
          <a:p>
            <a:r>
              <a:rPr lang="en-GB" dirty="0"/>
              <a:t>Staff appreciated the interactive format over traditional methods.</a:t>
            </a:r>
          </a:p>
          <a:p>
            <a:r>
              <a:rPr lang="en-GB" dirty="0"/>
              <a:t>Engaging approach reduces distractions and maintain focus</a:t>
            </a:r>
          </a:p>
          <a:p>
            <a:r>
              <a:rPr lang="en-GB" dirty="0"/>
              <a:t>Supported by training Industry (2018) which states interactive training enhances focus.</a:t>
            </a:r>
          </a:p>
        </p:txBody>
      </p:sp>
    </p:spTree>
    <p:extLst>
      <p:ext uri="{BB962C8B-B14F-4D97-AF65-F5344CB8AC3E}">
        <p14:creationId xmlns:p14="http://schemas.microsoft.com/office/powerpoint/2010/main" val="3762480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C980-7C31-1A69-B805-65427113DFFF}"/>
              </a:ext>
            </a:extLst>
          </p:cNvPr>
          <p:cNvSpPr>
            <a:spLocks noGrp="1"/>
          </p:cNvSpPr>
          <p:nvPr>
            <p:ph type="title"/>
          </p:nvPr>
        </p:nvSpPr>
        <p:spPr/>
        <p:txBody>
          <a:bodyPr/>
          <a:lstStyle/>
          <a:p>
            <a:r>
              <a:rPr lang="en-GB" dirty="0"/>
              <a:t>Survey results Overview</a:t>
            </a:r>
          </a:p>
        </p:txBody>
      </p:sp>
      <p:sp>
        <p:nvSpPr>
          <p:cNvPr id="3" name="Content Placeholder 2">
            <a:extLst>
              <a:ext uri="{FF2B5EF4-FFF2-40B4-BE49-F238E27FC236}">
                <a16:creationId xmlns:a16="http://schemas.microsoft.com/office/drawing/2014/main" id="{8FECD5DD-4533-2B5B-E575-B74DD7DDF276}"/>
              </a:ext>
            </a:extLst>
          </p:cNvPr>
          <p:cNvSpPr>
            <a:spLocks noGrp="1"/>
          </p:cNvSpPr>
          <p:nvPr>
            <p:ph idx="1"/>
          </p:nvPr>
        </p:nvSpPr>
        <p:spPr/>
        <p:txBody>
          <a:bodyPr/>
          <a:lstStyle/>
          <a:p>
            <a:r>
              <a:rPr lang="en-GB" dirty="0"/>
              <a:t>Survey gathered feedback on training and app usage.</a:t>
            </a:r>
          </a:p>
          <a:p>
            <a:r>
              <a:rPr lang="en-GB" dirty="0"/>
              <a:t>15 referrals made to the Trading Standards department through the app</a:t>
            </a:r>
          </a:p>
          <a:p>
            <a:r>
              <a:rPr lang="en-GB" dirty="0"/>
              <a:t>Positive feedback on training, especially its interactive nature</a:t>
            </a:r>
          </a:p>
        </p:txBody>
      </p:sp>
    </p:spTree>
    <p:extLst>
      <p:ext uri="{BB962C8B-B14F-4D97-AF65-F5344CB8AC3E}">
        <p14:creationId xmlns:p14="http://schemas.microsoft.com/office/powerpoint/2010/main" val="5834293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4A9F4-438C-9434-2853-8C2082FE337E}"/>
              </a:ext>
            </a:extLst>
          </p:cNvPr>
          <p:cNvSpPr>
            <a:spLocks noGrp="1"/>
          </p:cNvSpPr>
          <p:nvPr>
            <p:ph type="title"/>
          </p:nvPr>
        </p:nvSpPr>
        <p:spPr/>
        <p:txBody>
          <a:bodyPr/>
          <a:lstStyle/>
          <a:p>
            <a:r>
              <a:rPr lang="en-GB" dirty="0"/>
              <a:t>Safeguarding Focus </a:t>
            </a:r>
          </a:p>
        </p:txBody>
      </p:sp>
      <p:sp>
        <p:nvSpPr>
          <p:cNvPr id="3" name="Content Placeholder 2">
            <a:extLst>
              <a:ext uri="{FF2B5EF4-FFF2-40B4-BE49-F238E27FC236}">
                <a16:creationId xmlns:a16="http://schemas.microsoft.com/office/drawing/2014/main" id="{9974856F-99DC-93EF-5138-102F6CBC532D}"/>
              </a:ext>
            </a:extLst>
          </p:cNvPr>
          <p:cNvSpPr>
            <a:spLocks noGrp="1"/>
          </p:cNvSpPr>
          <p:nvPr>
            <p:ph idx="1"/>
          </p:nvPr>
        </p:nvSpPr>
        <p:spPr/>
        <p:txBody>
          <a:bodyPr/>
          <a:lstStyle/>
          <a:p>
            <a:r>
              <a:rPr lang="en-GB" dirty="0"/>
              <a:t>Training addressed past failures (Fischer </a:t>
            </a:r>
            <a:r>
              <a:rPr lang="en-GB" i="1" dirty="0"/>
              <a:t>et al</a:t>
            </a:r>
            <a:r>
              <a:rPr lang="en-GB" dirty="0"/>
              <a:t> 2013)</a:t>
            </a:r>
          </a:p>
          <a:p>
            <a:r>
              <a:rPr lang="en-GB" dirty="0"/>
              <a:t>Emphasised correct safeguarding referrals and following protocols</a:t>
            </a:r>
          </a:p>
          <a:p>
            <a:r>
              <a:rPr lang="en-GB" dirty="0"/>
              <a:t>Clear guidance to prevent over reliance on the app and ensure it complements existing safeguarding practices</a:t>
            </a:r>
          </a:p>
        </p:txBody>
      </p:sp>
    </p:spTree>
    <p:extLst>
      <p:ext uri="{BB962C8B-B14F-4D97-AF65-F5344CB8AC3E}">
        <p14:creationId xmlns:p14="http://schemas.microsoft.com/office/powerpoint/2010/main" val="3011382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AA8A-38D5-242B-3FAA-1DF1D1ECDEE1}"/>
              </a:ext>
            </a:extLst>
          </p:cNvPr>
          <p:cNvSpPr>
            <a:spLocks noGrp="1"/>
          </p:cNvSpPr>
          <p:nvPr>
            <p:ph type="title"/>
          </p:nvPr>
        </p:nvSpPr>
        <p:spPr/>
        <p:txBody>
          <a:bodyPr/>
          <a:lstStyle/>
          <a:p>
            <a:r>
              <a:rPr lang="en-GB" dirty="0"/>
              <a:t>Key Insights and Future Considerations</a:t>
            </a:r>
          </a:p>
        </p:txBody>
      </p:sp>
      <p:sp>
        <p:nvSpPr>
          <p:cNvPr id="3" name="Content Placeholder 2">
            <a:extLst>
              <a:ext uri="{FF2B5EF4-FFF2-40B4-BE49-F238E27FC236}">
                <a16:creationId xmlns:a16="http://schemas.microsoft.com/office/drawing/2014/main" id="{F6B6A0B3-2A87-08E6-EF22-76E4364A3D14}"/>
              </a:ext>
            </a:extLst>
          </p:cNvPr>
          <p:cNvSpPr>
            <a:spLocks noGrp="1"/>
          </p:cNvSpPr>
          <p:nvPr>
            <p:ph idx="1"/>
          </p:nvPr>
        </p:nvSpPr>
        <p:spPr/>
        <p:txBody>
          <a:bodyPr/>
          <a:lstStyle/>
          <a:p>
            <a:r>
              <a:rPr lang="en-GB" dirty="0"/>
              <a:t>Interactive training improvements engagement and focus </a:t>
            </a:r>
          </a:p>
          <a:p>
            <a:r>
              <a:rPr lang="en-GB" dirty="0"/>
              <a:t>Most care workers found the training useful, but app usage was limited due to time constraints.</a:t>
            </a:r>
          </a:p>
          <a:p>
            <a:r>
              <a:rPr lang="en-GB" dirty="0"/>
              <a:t>Safeguarding was emphasised to ensure adherence to protocols and prevent misuse of the app.</a:t>
            </a:r>
          </a:p>
        </p:txBody>
      </p:sp>
    </p:spTree>
    <p:extLst>
      <p:ext uri="{BB962C8B-B14F-4D97-AF65-F5344CB8AC3E}">
        <p14:creationId xmlns:p14="http://schemas.microsoft.com/office/powerpoint/2010/main" val="41692168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72756DD9-942E-35AA-BEC8-56D87CBBBD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DD063F-F17B-15DB-C43C-4126A381C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DF41BF-B042-9FD9-71D4-57B70A31A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A703BC6-2F4F-C008-61FF-08A50B355543}"/>
              </a:ext>
            </a:extLst>
          </p:cNvPr>
          <p:cNvSpPr>
            <a:spLocks noGrp="1"/>
          </p:cNvSpPr>
          <p:nvPr>
            <p:ph type="ctrTitle"/>
          </p:nvPr>
        </p:nvSpPr>
        <p:spPr>
          <a:xfrm>
            <a:off x="1964987" y="802299"/>
            <a:ext cx="9089865" cy="3703960"/>
          </a:xfrm>
        </p:spPr>
        <p:txBody>
          <a:bodyPr>
            <a:normAutofit/>
          </a:bodyPr>
          <a:lstStyle/>
          <a:p>
            <a:r>
              <a:rPr lang="en-GB" dirty="0"/>
              <a:t>To conclude  </a:t>
            </a:r>
          </a:p>
        </p:txBody>
      </p:sp>
      <p:cxnSp>
        <p:nvCxnSpPr>
          <p:cNvPr id="12" name="Straight Connector 11">
            <a:extLst>
              <a:ext uri="{FF2B5EF4-FFF2-40B4-BE49-F238E27FC236}">
                <a16:creationId xmlns:a16="http://schemas.microsoft.com/office/drawing/2014/main" id="{B8678872-68F4-7A14-EDBA-E2AD6030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C72A9714-D8F8-6240-C728-03D6CF5ABA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2642991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B703AE04-486C-19F6-F763-68A2A371D73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9ECAC7-F670-76F2-6301-64DA4719E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1ECE13-212A-F0F2-7C0C-523FD4105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6272605-6728-F30D-417F-3843E9FE042F}"/>
              </a:ext>
            </a:extLst>
          </p:cNvPr>
          <p:cNvSpPr>
            <a:spLocks noGrp="1"/>
          </p:cNvSpPr>
          <p:nvPr>
            <p:ph type="ctrTitle"/>
          </p:nvPr>
        </p:nvSpPr>
        <p:spPr>
          <a:xfrm>
            <a:off x="1964987" y="802299"/>
            <a:ext cx="9089865" cy="3703960"/>
          </a:xfrm>
        </p:spPr>
        <p:txBody>
          <a:bodyPr>
            <a:normAutofit/>
          </a:bodyPr>
          <a:lstStyle/>
          <a:p>
            <a:r>
              <a:rPr lang="en-GB" dirty="0"/>
              <a:t>References  </a:t>
            </a:r>
          </a:p>
        </p:txBody>
      </p:sp>
      <p:cxnSp>
        <p:nvCxnSpPr>
          <p:cNvPr id="12" name="Straight Connector 11">
            <a:extLst>
              <a:ext uri="{FF2B5EF4-FFF2-40B4-BE49-F238E27FC236}">
                <a16:creationId xmlns:a16="http://schemas.microsoft.com/office/drawing/2014/main" id="{81ABB040-5E70-6AE1-1FB7-D5478DEED6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37976" y="4768183"/>
            <a:ext cx="8381762"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14" name="Picture 13">
            <a:extLst>
              <a:ext uri="{FF2B5EF4-FFF2-40B4-BE49-F238E27FC236}">
                <a16:creationId xmlns:a16="http://schemas.microsoft.com/office/drawing/2014/main" id="{97EA1301-D9CF-D3D6-D168-9C39EC9522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spTree>
    <p:extLst>
      <p:ext uri="{BB962C8B-B14F-4D97-AF65-F5344CB8AC3E}">
        <p14:creationId xmlns:p14="http://schemas.microsoft.com/office/powerpoint/2010/main" val="303470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3FEE1E-C371-05C5-A27F-2D351A06B6D2}"/>
              </a:ext>
            </a:extLst>
          </p:cNvPr>
          <p:cNvSpPr txBox="1"/>
          <p:nvPr/>
        </p:nvSpPr>
        <p:spPr>
          <a:xfrm>
            <a:off x="1862890" y="912381"/>
            <a:ext cx="8466220" cy="5033237"/>
          </a:xfrm>
          <a:prstGeom prst="rect">
            <a:avLst/>
          </a:prstGeom>
          <a:noFill/>
        </p:spPr>
        <p:txBody>
          <a:bodyPr wrap="square">
            <a:spAutoFit/>
          </a:bodyPr>
          <a:lstStyle/>
          <a:p>
            <a:pPr algn="just">
              <a:lnSpc>
                <a:spcPct val="150000"/>
              </a:lnSpc>
            </a:pPr>
            <a:r>
              <a:rPr lang="en-GB" sz="1600" u="sng" dirty="0">
                <a:solidFill>
                  <a:srgbClr val="0000FF"/>
                </a:solidFill>
                <a:effectLst/>
                <a:latin typeface="Arial" panose="020B0604020202020204" pitchFamily="34" charset="0"/>
                <a:ea typeface="Times New Roman" panose="02020603050405020304" pitchFamily="18" charset="0"/>
              </a:rPr>
              <a:t>Age UK (ND) Older People, Fraud and Scams, Available at: </a:t>
            </a:r>
            <a:r>
              <a:rPr lang="en-GB" sz="1600" u="sng" dirty="0">
                <a:solidFill>
                  <a:srgbClr val="0000FF"/>
                </a:solidFill>
                <a:effectLst/>
                <a:latin typeface="Arial" panose="020B0604020202020204" pitchFamily="34" charset="0"/>
                <a:ea typeface="Times New Roman" panose="02020603050405020304" pitchFamily="18" charset="0"/>
                <a:hlinkClick r:id="rId2"/>
              </a:rPr>
              <a:t>rb_oct17_scams_party_conference_paper_nocrops.pdf (ageuk.org.uk)</a:t>
            </a:r>
            <a:r>
              <a:rPr lang="en-GB" sz="1600" dirty="0">
                <a:effectLst/>
                <a:latin typeface="Arial" panose="020B0604020202020204" pitchFamily="34" charset="0"/>
                <a:ea typeface="Times New Roman" panose="02020603050405020304" pitchFamily="18" charset="0"/>
              </a:rPr>
              <a:t> Accessed on:10/4/24.</a:t>
            </a:r>
            <a:endParaRPr lang="en-GB" sz="1200"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Arial" panose="020B0604020202020204" pitchFamily="34" charset="0"/>
                <a:ea typeface="Times New Roman" panose="02020603050405020304" pitchFamily="18" charset="0"/>
              </a:rPr>
              <a:t>Carmarthenshire County Council (2022) Corporate Strategy 2022-2027. Available at: </a:t>
            </a:r>
            <a:r>
              <a:rPr lang="en-GB" sz="1600" u="sng" dirty="0">
                <a:solidFill>
                  <a:srgbClr val="0000FF"/>
                </a:solidFill>
                <a:effectLst/>
                <a:latin typeface="Arial" panose="020B0604020202020204" pitchFamily="34" charset="0"/>
                <a:ea typeface="Times New Roman" panose="02020603050405020304" pitchFamily="18" charset="0"/>
                <a:hlinkClick r:id="rId3"/>
              </a:rPr>
              <a:t>corporate-strategy-2022-27.pdf (</a:t>
            </a:r>
            <a:r>
              <a:rPr lang="en-GB" sz="1600" u="sng" dirty="0" err="1">
                <a:solidFill>
                  <a:srgbClr val="0000FF"/>
                </a:solidFill>
                <a:effectLst/>
                <a:latin typeface="Arial" panose="020B0604020202020204" pitchFamily="34" charset="0"/>
                <a:ea typeface="Times New Roman" panose="02020603050405020304" pitchFamily="18" charset="0"/>
                <a:hlinkClick r:id="rId3"/>
              </a:rPr>
              <a:t>gov.wales</a:t>
            </a:r>
            <a:r>
              <a:rPr lang="en-GB" sz="1600" u="sng" dirty="0">
                <a:solidFill>
                  <a:srgbClr val="0000FF"/>
                </a:solidFill>
                <a:effectLst/>
                <a:latin typeface="Arial" panose="020B0604020202020204" pitchFamily="34" charset="0"/>
                <a:ea typeface="Times New Roman" panose="02020603050405020304" pitchFamily="18" charset="0"/>
                <a:hlinkClick r:id="rId3"/>
              </a:rPr>
              <a:t>)</a:t>
            </a:r>
            <a:r>
              <a:rPr lang="en-GB" sz="1600" dirty="0">
                <a:effectLst/>
                <a:latin typeface="Arial" panose="020B0604020202020204" pitchFamily="34" charset="0"/>
                <a:ea typeface="Times New Roman" panose="02020603050405020304" pitchFamily="18" charset="0"/>
              </a:rPr>
              <a:t> Accessed on: 10/4/24.</a:t>
            </a: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GB" sz="1600" dirty="0">
                <a:effectLst/>
                <a:latin typeface="Arial" panose="020B0604020202020204" pitchFamily="34" charset="0"/>
                <a:ea typeface="Times New Roman" panose="02020603050405020304" pitchFamily="18" charset="0"/>
              </a:rPr>
              <a:t>Federal Communications Commission (FCC). (n.d.). </a:t>
            </a:r>
            <a:r>
              <a:rPr lang="en-GB" sz="1600" b="1" dirty="0">
                <a:effectLst/>
                <a:latin typeface="Arial" panose="020B0604020202020204" pitchFamily="34" charset="0"/>
                <a:ea typeface="Times New Roman" panose="02020603050405020304" pitchFamily="18" charset="0"/>
              </a:rPr>
              <a:t>National Do Not Call Registry</a:t>
            </a:r>
            <a:r>
              <a:rPr lang="en-GB" sz="1600" dirty="0">
                <a:effectLst/>
                <a:latin typeface="Arial" panose="020B0604020202020204" pitchFamily="34" charset="0"/>
                <a:ea typeface="Times New Roman" panose="02020603050405020304" pitchFamily="18" charset="0"/>
              </a:rPr>
              <a:t>. Retrieved from </a:t>
            </a:r>
            <a:r>
              <a:rPr lang="en-GB" sz="1600" u="sng" dirty="0">
                <a:solidFill>
                  <a:srgbClr val="0000FF"/>
                </a:solidFill>
                <a:effectLst/>
                <a:latin typeface="Arial" panose="020B0604020202020204" pitchFamily="34" charset="0"/>
                <a:ea typeface="Times New Roman" panose="02020603050405020304" pitchFamily="18" charset="0"/>
                <a:hlinkClick r:id="rId4"/>
              </a:rPr>
              <a:t>https://www.donotcall.gov</a:t>
            </a:r>
            <a:r>
              <a:rPr lang="en-GB" sz="1600" dirty="0">
                <a:effectLst/>
                <a:latin typeface="Arial" panose="020B0604020202020204" pitchFamily="34" charset="0"/>
                <a:ea typeface="Times New Roman" panose="02020603050405020304" pitchFamily="18" charset="0"/>
              </a:rPr>
              <a:t> Accessed on 20/03/2025</a:t>
            </a:r>
            <a:endParaRPr lang="en-GB" sz="1200"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Arial" panose="020B0604020202020204" pitchFamily="34" charset="0"/>
                <a:ea typeface="Times New Roman" panose="02020603050405020304" pitchFamily="18" charset="0"/>
              </a:rPr>
              <a:t>Fischer, P. Stephen, E. Evans, K. (</a:t>
            </a:r>
            <a:r>
              <a:rPr lang="en-GB" sz="1600" i="1" dirty="0">
                <a:effectLst/>
                <a:latin typeface="Arial" panose="020B0604020202020204" pitchFamily="34" charset="0"/>
                <a:ea typeface="Times New Roman" panose="02020603050405020304" pitchFamily="18" charset="0"/>
              </a:rPr>
              <a:t>2013</a:t>
            </a:r>
            <a:r>
              <a:rPr lang="en-GB" sz="1600" dirty="0">
                <a:effectLst/>
                <a:latin typeface="Arial" panose="020B0604020202020204" pitchFamily="34" charset="0"/>
                <a:ea typeface="Times New Roman" panose="02020603050405020304" pitchFamily="18" charset="0"/>
              </a:rPr>
              <a:t>) Why do individuals respond to fraudulent scam communications of scam compliance. </a:t>
            </a:r>
            <a:r>
              <a:rPr lang="en-GB" sz="1600" i="1" dirty="0">
                <a:effectLst/>
                <a:latin typeface="Arial" panose="020B0604020202020204" pitchFamily="34" charset="0"/>
                <a:ea typeface="Times New Roman" panose="02020603050405020304" pitchFamily="18" charset="0"/>
              </a:rPr>
              <a:t>Journal of Applied social Psychology 42 (10). </a:t>
            </a:r>
            <a:r>
              <a:rPr lang="en-GB" sz="1600" dirty="0">
                <a:effectLst/>
                <a:latin typeface="Arial" panose="020B0604020202020204" pitchFamily="34" charset="0"/>
                <a:ea typeface="Times New Roman" panose="02020603050405020304" pitchFamily="18" charset="0"/>
              </a:rPr>
              <a:t>Available at: </a:t>
            </a:r>
            <a:r>
              <a:rPr lang="en-GB" sz="1600" u="sng" dirty="0">
                <a:solidFill>
                  <a:srgbClr val="0000FF"/>
                </a:solidFill>
                <a:effectLst/>
                <a:latin typeface="Arial" panose="020B0604020202020204" pitchFamily="34" charset="0"/>
                <a:ea typeface="Times New Roman" panose="02020603050405020304" pitchFamily="18" charset="0"/>
                <a:hlinkClick r:id="rId5"/>
              </a:rPr>
              <a:t>Why do individuals respond to fraudulent scam communications and lose money? The psychological determinants of scam compliance - Fischer - 2013 - Journal of Applied Social Psychology - Wiley Online Library</a:t>
            </a:r>
            <a:r>
              <a:rPr lang="en-GB" sz="1600" dirty="0">
                <a:effectLst/>
                <a:latin typeface="Arial" panose="020B0604020202020204" pitchFamily="34" charset="0"/>
                <a:ea typeface="Times New Roman" panose="02020603050405020304" pitchFamily="18" charset="0"/>
              </a:rPr>
              <a:t> Accessed on 12/4/24.</a:t>
            </a:r>
            <a:endParaRPr lang="en-GB" sz="1200" dirty="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rPr>
              <a:t>Training Industry (2018) Back to Basics Training Industry, Available At: </a:t>
            </a:r>
            <a:r>
              <a:rPr lang="en-GB" sz="1600" u="sng" dirty="0">
                <a:solidFill>
                  <a:srgbClr val="0000FF"/>
                </a:solidFill>
                <a:effectLst/>
                <a:latin typeface="Arial" panose="020B0604020202020204" pitchFamily="34" charset="0"/>
                <a:ea typeface="Calibri" panose="020F0502020204030204" pitchFamily="34" charset="0"/>
                <a:hlinkClick r:id="rId6"/>
              </a:rPr>
              <a:t>Sept/Oct 2018 - Training Industry</a:t>
            </a:r>
            <a:r>
              <a:rPr lang="en-GB" sz="1600" dirty="0">
                <a:effectLst/>
                <a:latin typeface="Arial" panose="020B0604020202020204" pitchFamily="34" charset="0"/>
                <a:ea typeface="Calibri" panose="020F0502020204030204" pitchFamily="34" charset="0"/>
              </a:rPr>
              <a:t> Accessed on 02 July 2024.</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169942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4C08E3F-3ADC-40D7-8878-06D5A25DE8DF}">
  <we:reference id="wa200005566" version="3.0.0.3" store="en-US" storeType="OMEX"/>
  <we:alternateReferences>
    <we:reference id="wa200005566" version="3.0.0.3"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TM10001114[[fn=Gallery]]</Template>
  <TotalTime>1250</TotalTime>
  <Words>1915</Words>
  <Application>Microsoft Office PowerPoint</Application>
  <PresentationFormat>Widescreen</PresentationFormat>
  <Paragraphs>232</Paragraphs>
  <Slides>35</Slides>
  <Notes>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35</vt:i4>
      </vt:variant>
    </vt:vector>
  </HeadingPairs>
  <TitlesOfParts>
    <vt:vector size="45" baseType="lpstr">
      <vt:lpstr>Aleo BoldItalic</vt:lpstr>
      <vt:lpstr>Aptos</vt:lpstr>
      <vt:lpstr>Arial</vt:lpstr>
      <vt:lpstr>Calibri</vt:lpstr>
      <vt:lpstr>Calibri Light</vt:lpstr>
      <vt:lpstr>Palatino Linotype</vt:lpstr>
      <vt:lpstr>Symbol</vt:lpstr>
      <vt:lpstr>Times New Roman</vt:lpstr>
      <vt:lpstr>Gallery</vt:lpstr>
      <vt:lpstr>Office Theme</vt:lpstr>
      <vt:lpstr>Does the app and training programme help to protect Carmarthenshire residents from being scammed? </vt:lpstr>
      <vt:lpstr>Contents </vt:lpstr>
      <vt:lpstr>Introduction</vt:lpstr>
      <vt:lpstr>  </vt:lpstr>
      <vt:lpstr>Insider research </vt:lpstr>
      <vt:lpstr>Researcher Bias                      Potential Risk</vt:lpstr>
      <vt:lpstr>Literature Review </vt:lpstr>
      <vt:lpstr>Vulnerability of Older Adults to Fraud  </vt:lpstr>
      <vt:lpstr>Fraud Statistics in the UK  </vt:lpstr>
      <vt:lpstr>Consequences of Fraud for older adults </vt:lpstr>
      <vt:lpstr>Carmarthenshire County Council Efforts</vt:lpstr>
      <vt:lpstr>Global patterns on Fraud Prevention</vt:lpstr>
      <vt:lpstr>Methods</vt:lpstr>
      <vt:lpstr>Purpose</vt:lpstr>
      <vt:lpstr>Research approach</vt:lpstr>
      <vt:lpstr>Research Methodology</vt:lpstr>
      <vt:lpstr>Potential Challenges</vt:lpstr>
      <vt:lpstr>App Development and Data Collection  </vt:lpstr>
      <vt:lpstr>The App </vt:lpstr>
      <vt:lpstr>Pilot Program </vt:lpstr>
      <vt:lpstr>PowerPoint Presentation</vt:lpstr>
      <vt:lpstr>PowerPoint Presentation</vt:lpstr>
      <vt:lpstr>PowerPoint Presentation</vt:lpstr>
      <vt:lpstr>PowerPoint Presentation</vt:lpstr>
      <vt:lpstr>PowerPoint Presentation</vt:lpstr>
      <vt:lpstr>PowerPoint Presentation</vt:lpstr>
      <vt:lpstr>Findings </vt:lpstr>
      <vt:lpstr>Training Program Effectiveness and Relevance  </vt:lpstr>
      <vt:lpstr>Benefits of Interactive Training </vt:lpstr>
      <vt:lpstr>Survey results Overview</vt:lpstr>
      <vt:lpstr>Safeguarding Focus </vt:lpstr>
      <vt:lpstr>Key Insights and Future Considerations</vt:lpstr>
      <vt:lpstr>To conclude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E Davies</dc:creator>
  <cp:lastModifiedBy>Nicola E Davies</cp:lastModifiedBy>
  <cp:revision>1</cp:revision>
  <dcterms:created xsi:type="dcterms:W3CDTF">2025-04-01T16:51:50Z</dcterms:created>
  <dcterms:modified xsi:type="dcterms:W3CDTF">2025-04-02T13:41:55Z</dcterms:modified>
</cp:coreProperties>
</file>