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3" r:id="rId6"/>
    <p:sldId id="268" r:id="rId7"/>
    <p:sldId id="264" r:id="rId8"/>
    <p:sldId id="260" r:id="rId9"/>
    <p:sldId id="265" r:id="rId10"/>
    <p:sldId id="261" r:id="rId11"/>
    <p:sldId id="266" r:id="rId12"/>
    <p:sldId id="262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6" d="100"/>
          <a:sy n="76" d="100"/>
        </p:scale>
        <p:origin x="-163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2B6DBE-F431-484D-8466-45647180B179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92E60-8347-4644-9EE8-2E1E786AB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390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D92E60-8347-4644-9EE8-2E1E786AB56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853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D92E60-8347-4644-9EE8-2E1E786AB56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849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D92E60-8347-4644-9EE8-2E1E786AB56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879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639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3E9C7-4250-5D4B-A903-AC7C4D27CC6C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5CADF-1447-9141-AF99-09CB1745B9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‘A society is the games it plays’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Caillois</a:t>
            </a:r>
            <a:r>
              <a:rPr lang="en-US" dirty="0"/>
              <a:t>, R. (2001) </a:t>
            </a:r>
            <a:r>
              <a:rPr lang="en-US" i="1" dirty="0"/>
              <a:t>Man, Play and Games. </a:t>
            </a:r>
            <a:r>
              <a:rPr lang="en-US" dirty="0"/>
              <a:t>Chicago: University of Illinois Press.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4374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Definition of Play </a:t>
            </a:r>
            <a:br>
              <a:rPr lang="en-US" dirty="0" smtClean="0"/>
            </a:br>
            <a:r>
              <a:rPr lang="en-US" dirty="0" err="1" smtClean="0"/>
              <a:t>Caillios</a:t>
            </a:r>
            <a:r>
              <a:rPr lang="en-US" dirty="0" smtClean="0"/>
              <a:t>, R (2001) </a:t>
            </a:r>
            <a:r>
              <a:rPr lang="en-US" dirty="0" err="1" smtClean="0"/>
              <a:t>pps</a:t>
            </a:r>
            <a:r>
              <a:rPr lang="en-US" dirty="0" smtClean="0"/>
              <a:t>. 9-10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713055"/>
            <a:ext cx="6711654" cy="3535351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1.</a:t>
            </a:r>
            <a:r>
              <a:rPr lang="en-US" b="1" u="sng" dirty="0"/>
              <a:t> </a:t>
            </a:r>
            <a:r>
              <a:rPr lang="en-US" b="1" i="1" u="sng" dirty="0"/>
              <a:t>Free</a:t>
            </a:r>
            <a:r>
              <a:rPr lang="en-US" i="1" dirty="0"/>
              <a:t>: </a:t>
            </a:r>
            <a:r>
              <a:rPr lang="en-US" dirty="0"/>
              <a:t>in which playing is not obligatory; if it were, it would at once lose its attractive and joyous quality as diversion; </a:t>
            </a:r>
            <a:endParaRPr lang="en-US" dirty="0" smtClean="0"/>
          </a:p>
          <a:p>
            <a:r>
              <a:rPr lang="en-US" dirty="0"/>
              <a:t>2.</a:t>
            </a:r>
            <a:r>
              <a:rPr lang="en-US" b="1" u="sng" dirty="0"/>
              <a:t> </a:t>
            </a:r>
            <a:r>
              <a:rPr lang="en-US" b="1" i="1" u="sng" dirty="0"/>
              <a:t>Separate</a:t>
            </a:r>
            <a:r>
              <a:rPr lang="en-US" i="1" dirty="0"/>
              <a:t>: </a:t>
            </a:r>
            <a:r>
              <a:rPr lang="en-US" dirty="0"/>
              <a:t>circumscribed within limits of space and time, defined and fixed in advance; </a:t>
            </a:r>
            <a:endParaRPr lang="en-US" dirty="0" smtClean="0"/>
          </a:p>
          <a:p>
            <a:r>
              <a:rPr lang="en-US" dirty="0"/>
              <a:t>3. </a:t>
            </a:r>
            <a:r>
              <a:rPr lang="en-US" b="1" i="1" u="sng" dirty="0"/>
              <a:t>Uncertain</a:t>
            </a:r>
            <a:r>
              <a:rPr lang="en-US" i="1" dirty="0"/>
              <a:t>: </a:t>
            </a:r>
            <a:r>
              <a:rPr lang="en-US" dirty="0"/>
              <a:t>the course of which cannot be determined, nor the result attained beforehand, and some latitude for innovations being left to the player’s initiative; 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0623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99622"/>
            <a:ext cx="8229600" cy="4126541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4. </a:t>
            </a:r>
            <a:r>
              <a:rPr lang="en-US" b="1" i="1" u="sng" dirty="0"/>
              <a:t>Unproductive</a:t>
            </a:r>
            <a:r>
              <a:rPr lang="en-US" i="1" dirty="0"/>
              <a:t>: </a:t>
            </a:r>
            <a:r>
              <a:rPr lang="en-US" dirty="0"/>
              <a:t>creating neither goods, nor wealth, nor new elements of any kind; and, except for the exchange of property among the players, ending in a situation identical to that prevail </a:t>
            </a:r>
            <a:r>
              <a:rPr lang="en-US" dirty="0" err="1"/>
              <a:t>ing</a:t>
            </a:r>
            <a:r>
              <a:rPr lang="en-US" dirty="0"/>
              <a:t> at the beginning of the game; </a:t>
            </a:r>
            <a:endParaRPr lang="en-US" dirty="0" smtClean="0"/>
          </a:p>
          <a:p>
            <a:r>
              <a:rPr lang="en-US" dirty="0"/>
              <a:t>5. </a:t>
            </a:r>
            <a:r>
              <a:rPr lang="en-US" b="1" i="1" u="sng" dirty="0"/>
              <a:t>Governed by rules</a:t>
            </a:r>
            <a:r>
              <a:rPr lang="en-US" i="1" dirty="0"/>
              <a:t>: </a:t>
            </a:r>
            <a:r>
              <a:rPr lang="en-US" dirty="0"/>
              <a:t>under conventions that suspend </a:t>
            </a:r>
            <a:r>
              <a:rPr lang="en-US" dirty="0" err="1"/>
              <a:t>ordi</a:t>
            </a:r>
            <a:r>
              <a:rPr lang="en-US" dirty="0"/>
              <a:t> nary laws, and for the moment establish new legislation, which alone counts; </a:t>
            </a:r>
            <a:endParaRPr lang="en-US" dirty="0" smtClean="0"/>
          </a:p>
          <a:p>
            <a:r>
              <a:rPr lang="en-US" dirty="0"/>
              <a:t>6. </a:t>
            </a:r>
            <a:r>
              <a:rPr lang="en-US" b="1" i="1" u="sng" dirty="0"/>
              <a:t>Make-believe</a:t>
            </a:r>
            <a:r>
              <a:rPr lang="en-US" i="1" dirty="0"/>
              <a:t>: </a:t>
            </a:r>
            <a:r>
              <a:rPr lang="en-US" dirty="0"/>
              <a:t>accompanied by a special awareness of a second reality or of a free unreality, as against real life. 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0938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9440" y="2173506"/>
            <a:ext cx="6711654" cy="419548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5400" b="1" dirty="0" err="1"/>
              <a:t>Caillios</a:t>
            </a:r>
            <a:r>
              <a:rPr lang="en-US" sz="5400" b="1" dirty="0"/>
              <a:t>’ Categories of Games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1418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Agon</a:t>
            </a:r>
            <a:r>
              <a:rPr lang="en-GB" sz="4000" dirty="0" smtClean="0"/>
              <a:t> </a:t>
            </a:r>
            <a:endParaRPr lang="en-GB" sz="4000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085" b="4085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Competition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653935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b="1" u="sng" dirty="0" err="1"/>
              <a:t>Agon</a:t>
            </a:r>
            <a:r>
              <a:rPr lang="en-GB" b="1" u="sng" dirty="0"/>
              <a:t> (Competition)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Here there are winners and losers</a:t>
            </a:r>
          </a:p>
          <a:p>
            <a:r>
              <a:rPr lang="en-GB" dirty="0"/>
              <a:t>About skills and strengths</a:t>
            </a:r>
          </a:p>
          <a:p>
            <a:r>
              <a:rPr lang="en-GB" dirty="0"/>
              <a:t>Starts from a place of equality</a:t>
            </a:r>
          </a:p>
          <a:p>
            <a:r>
              <a:rPr lang="en-GB" dirty="0"/>
              <a:t>A vindication of personal responsibility</a:t>
            </a:r>
          </a:p>
          <a:p>
            <a:endParaRPr lang="en-GB" dirty="0"/>
          </a:p>
          <a:p>
            <a:r>
              <a:rPr lang="en-GB" dirty="0"/>
              <a:t>e.g. athletics, football, involves training and skill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8977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Alea</a:t>
            </a:r>
            <a:endParaRPr lang="en-GB" sz="4000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885" b="5885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Chance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085901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36116"/>
            <a:ext cx="8229600" cy="50900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2. </a:t>
            </a:r>
            <a:r>
              <a:rPr lang="en-US" sz="4000" b="1" u="sng" dirty="0" err="1" smtClean="0"/>
              <a:t>Alea</a:t>
            </a:r>
            <a:r>
              <a:rPr lang="en-US" sz="4000" b="1" u="sng" dirty="0" smtClean="0"/>
              <a:t> (Chance)</a:t>
            </a:r>
          </a:p>
          <a:p>
            <a:endParaRPr lang="en-US" dirty="0"/>
          </a:p>
          <a:p>
            <a:r>
              <a:rPr lang="en-US" dirty="0" smtClean="0"/>
              <a:t>Fate</a:t>
            </a:r>
          </a:p>
          <a:p>
            <a:r>
              <a:rPr lang="en-US" dirty="0" smtClean="0"/>
              <a:t>Luck</a:t>
            </a:r>
          </a:p>
          <a:p>
            <a:r>
              <a:rPr lang="en-US" dirty="0" smtClean="0"/>
              <a:t>Chance</a:t>
            </a:r>
          </a:p>
          <a:p>
            <a:r>
              <a:rPr lang="en-US" dirty="0" smtClean="0"/>
              <a:t>No training or skill (passive)</a:t>
            </a:r>
          </a:p>
          <a:p>
            <a:r>
              <a:rPr lang="en-US" dirty="0" smtClean="0"/>
              <a:t>Surrender to destiny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 smtClean="0"/>
              <a:t>e.g. dice, roulette, lotteries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4438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911" y="4800587"/>
            <a:ext cx="6620967" cy="566738"/>
          </a:xfrm>
        </p:spPr>
        <p:txBody>
          <a:bodyPr>
            <a:noAutofit/>
          </a:bodyPr>
          <a:lstStyle/>
          <a:p>
            <a:r>
              <a:rPr lang="en-GB" sz="4000" dirty="0" smtClean="0"/>
              <a:t>Mimicry</a:t>
            </a:r>
            <a:endParaRPr lang="en-GB" sz="4000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3766" b="13766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Simulation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879674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36116"/>
            <a:ext cx="8229600" cy="5090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3. </a:t>
            </a:r>
            <a:r>
              <a:rPr lang="en-US" sz="4000" b="1" u="sng" dirty="0" smtClean="0"/>
              <a:t>Mimicry (Simulation)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Make-believe</a:t>
            </a:r>
          </a:p>
          <a:p>
            <a:r>
              <a:rPr lang="en-US" dirty="0" smtClean="0"/>
              <a:t>Imaginary</a:t>
            </a:r>
          </a:p>
          <a:p>
            <a:r>
              <a:rPr lang="en-US" dirty="0" smtClean="0"/>
              <a:t>Make yourself or others believe you are someone other than yourself</a:t>
            </a:r>
          </a:p>
          <a:p>
            <a:r>
              <a:rPr lang="en-US" dirty="0" smtClean="0"/>
              <a:t>Delimitation of space and time</a:t>
            </a:r>
          </a:p>
          <a:p>
            <a:r>
              <a:rPr lang="en-US" dirty="0" smtClean="0"/>
              <a:t>Suspension of reality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dirty="0" smtClean="0"/>
              <a:t>e.g. children’s make believe games, playing ‘house’ or ‘schools’, role play, theatre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955113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Illinx</a:t>
            </a:r>
            <a:endParaRPr lang="en-GB" sz="4000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7232" b="723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Dizziness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00089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52290"/>
            <a:ext cx="8229600" cy="5273874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 smtClean="0"/>
              <a:t>4</a:t>
            </a:r>
            <a:r>
              <a:rPr lang="en-US" sz="4000" dirty="0" smtClean="0"/>
              <a:t>. </a:t>
            </a:r>
            <a:r>
              <a:rPr lang="en-US" sz="4000" b="1" u="sng" dirty="0" err="1" smtClean="0"/>
              <a:t>Ilinx</a:t>
            </a:r>
            <a:r>
              <a:rPr lang="en-US" sz="4000" b="1" u="sng" dirty="0" smtClean="0"/>
              <a:t> (Dizziness)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Disorientation</a:t>
            </a:r>
          </a:p>
          <a:p>
            <a:r>
              <a:rPr lang="en-US" dirty="0" smtClean="0"/>
              <a:t>Spinning – the pursuit of vertigo</a:t>
            </a:r>
          </a:p>
          <a:p>
            <a:r>
              <a:rPr lang="en-US" dirty="0" smtClean="0"/>
              <a:t>Linked to the desire for disorder and destruction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e.g. rollercoasters, </a:t>
            </a:r>
            <a:r>
              <a:rPr lang="en-US" dirty="0" err="1" smtClean="0"/>
              <a:t>bungi</a:t>
            </a:r>
            <a:r>
              <a:rPr lang="en-US" dirty="0" smtClean="0"/>
              <a:t> jumping, cats/dogs chasing tails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9448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449</TotalTime>
  <Words>361</Words>
  <Application>Microsoft Macintosh PowerPoint</Application>
  <PresentationFormat>On-screen Show (4:3)</PresentationFormat>
  <Paragraphs>54</Paragraphs>
  <Slides>12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Black</vt:lpstr>
      <vt:lpstr>‘A society is the games it plays’</vt:lpstr>
      <vt:lpstr>Definition of Play  Caillios, R (2001) pps. 9-10</vt:lpstr>
      <vt:lpstr>PowerPoint Presentation</vt:lpstr>
      <vt:lpstr>PowerPoint Presentation</vt:lpstr>
      <vt:lpstr>Agon </vt:lpstr>
      <vt:lpstr>  Agon (Competition) </vt:lpstr>
      <vt:lpstr>Alea</vt:lpstr>
      <vt:lpstr>PowerPoint Presentation</vt:lpstr>
      <vt:lpstr>Mimicry</vt:lpstr>
      <vt:lpstr>PowerPoint Presentation</vt:lpstr>
      <vt:lpstr>Illinx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‘A society is the games it plays’</dc:title>
  <dc:creator>Ali Franks</dc:creator>
  <cp:lastModifiedBy>Ali Franks</cp:lastModifiedBy>
  <cp:revision>7</cp:revision>
  <dcterms:created xsi:type="dcterms:W3CDTF">2017-09-15T13:23:50Z</dcterms:created>
  <dcterms:modified xsi:type="dcterms:W3CDTF">2017-10-03T10:33:17Z</dcterms:modified>
</cp:coreProperties>
</file>