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mp" ContentType="image/jpe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4053" r:id="rId1"/>
  </p:sldMasterIdLst>
  <p:sldIdLst>
    <p:sldId id="256" r:id="rId2"/>
    <p:sldId id="259" r:id="rId3"/>
    <p:sldId id="268" r:id="rId4"/>
    <p:sldId id="267" r:id="rId5"/>
    <p:sldId id="272" r:id="rId6"/>
    <p:sldId id="262" r:id="rId7"/>
    <p:sldId id="264" r:id="rId8"/>
    <p:sldId id="265" r:id="rId9"/>
    <p:sldId id="269" r:id="rId10"/>
    <p:sldId id="270" r:id="rId11"/>
    <p:sldId id="273" r:id="rId12"/>
    <p:sldId id="263"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ableStyles" Target="tableStyles.xml" /><Relationship Id="rId2" Type="http://schemas.openxmlformats.org/officeDocument/2006/relationships/slide" Target="slides/slide1.xml" /><Relationship Id="rId16"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viewProps" Target="view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presProps" Target="presProps.xml" /></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GB"/>
              <a:t>Click to edit Master title style</a:t>
            </a:r>
            <a:endParaRPr lang="en-US"/>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10/14/2022</a:t>
            </a:fld>
            <a:endParaRPr lang="en-US"/>
          </a:p>
        </p:txBody>
      </p:sp>
      <p:sp>
        <p:nvSpPr>
          <p:cNvPr id="5" name="Footer Placeholder 4"/>
          <p:cNvSpPr>
            <a:spLocks noGrp="1"/>
          </p:cNvSpPr>
          <p:nvPr>
            <p:ph type="ftr" sz="quarter" idx="11"/>
          </p:nvPr>
        </p:nvSpPr>
        <p:spPr>
          <a:xfrm>
            <a:off x="1876424" y="5410201"/>
            <a:ext cx="5124886" cy="365125"/>
          </a:xfrm>
        </p:spPr>
        <p:txBody>
          <a:bodyPr/>
          <a:lstStyle/>
          <a:p>
            <a:endParaRPr lang="en-US"/>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41403824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8A87A34-81AB-432B-8DAE-1953F412C126}" type="datetimeFigureOut">
              <a:rPr lang="en-US" dirty="0"/>
              <a:t>10/14/2022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0869167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GB"/>
              <a:t>Click to edit Master title style</a:t>
            </a:r>
            <a:endParaRPr lang="en-US"/>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10/14/2022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1644460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141410" y="2249486"/>
            <a:ext cx="4878389"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2200" y="2249486"/>
            <a:ext cx="4875211"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48A87A34-81AB-432B-8DAE-1953F412C126}" type="datetimeFigureOut">
              <a:rPr lang="en-US" dirty="0"/>
              <a:t>10/14/2022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7964035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GB"/>
              <a:t>Click to edit Master title style</a:t>
            </a:r>
            <a:endParaRPr lang="en-US"/>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48A87A34-81AB-432B-8DAE-1953F412C126}" type="datetimeFigureOut">
              <a:rPr lang="en-US" dirty="0"/>
              <a:t>10/14/2022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4975172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48A87A34-81AB-432B-8DAE-1953F412C126}" type="datetimeFigureOut">
              <a:rPr lang="en-US" dirty="0"/>
              <a:t>10/14/2022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1285986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10/14/2022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8991604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5156200" y="592666"/>
            <a:ext cx="5891209" cy="5198534"/>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5621455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40540671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GB"/>
              <a:t>Click icon to add picture</a:t>
            </a:r>
            <a:endParaRPr lang="en-US"/>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5223676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GB"/>
              <a:t>Click to edit Master title style</a:t>
            </a:r>
            <a:endParaRPr lang="en-US"/>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3413233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GB"/>
              <a:t>Click to edit Master title style</a:t>
            </a:r>
            <a:endParaRPr lang="en-US"/>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7810731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GB"/>
              <a:t>Click to edit Master title style</a:t>
            </a:r>
            <a:endParaRPr lang="en-US"/>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7441692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GB"/>
              <a:t>Click to edit Master title style</a:t>
            </a:r>
            <a:endParaRPr lang="en-US"/>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10/14/2022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5003400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GB"/>
              <a:t>Click to edit Master title style</a:t>
            </a:r>
            <a:endParaRPr lang="en-US"/>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10/14/2022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41767211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8A87A34-81AB-432B-8DAE-1953F412C126}" type="datetimeFigureOut">
              <a:rPr lang="en-US" dirty="0"/>
              <a:t>10/14/2022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9412504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8A87A34-81AB-432B-8DAE-1953F412C126}" type="datetimeFigureOut">
              <a:rPr lang="en-US" dirty="0"/>
              <a:t>10/14/2022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7274535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2.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10/14/2022</a:t>
            </a:fld>
            <a:endParaRPr lang="en-US"/>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a:p>
        </p:txBody>
      </p:sp>
    </p:spTree>
    <p:extLst>
      <p:ext uri="{BB962C8B-B14F-4D97-AF65-F5344CB8AC3E}">
        <p14:creationId xmlns:p14="http://schemas.microsoft.com/office/powerpoint/2010/main" val="2185504083"/>
      </p:ext>
    </p:extLst>
  </p:cSld>
  <p:clrMap bg1="dk1" tx1="lt1" bg2="dk2" tx2="lt2" accent1="accent1" accent2="accent2" accent3="accent3" accent4="accent4" accent5="accent5" accent6="accent6" hlink="hlink" folHlink="folHlink"/>
  <p:sldLayoutIdLst>
    <p:sldLayoutId id="2147484054" r:id="rId1"/>
    <p:sldLayoutId id="2147484055" r:id="rId2"/>
    <p:sldLayoutId id="2147484056" r:id="rId3"/>
    <p:sldLayoutId id="2147484057" r:id="rId4"/>
    <p:sldLayoutId id="2147484058" r:id="rId5"/>
    <p:sldLayoutId id="2147484059" r:id="rId6"/>
    <p:sldLayoutId id="2147484060" r:id="rId7"/>
    <p:sldLayoutId id="2147484061" r:id="rId8"/>
    <p:sldLayoutId id="2147484062" r:id="rId9"/>
    <p:sldLayoutId id="2147484063" r:id="rId10"/>
    <p:sldLayoutId id="2147484064" r:id="rId11"/>
    <p:sldLayoutId id="2147484065" r:id="rId12"/>
    <p:sldLayoutId id="2147484066" r:id="rId13"/>
    <p:sldLayoutId id="2147484067" r:id="rId14"/>
    <p:sldLayoutId id="2147484068" r:id="rId15"/>
    <p:sldLayoutId id="2147484069" r:id="rId16"/>
    <p:sldLayoutId id="2147484070"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 /><Relationship Id="rId2" Type="http://schemas.openxmlformats.org/officeDocument/2006/relationships/image" Target="../media/image3.jpeg" /><Relationship Id="rId1" Type="http://schemas.openxmlformats.org/officeDocument/2006/relationships/slideLayout" Target="../slideLayouts/slideLayout1.xml" /><Relationship Id="rId5" Type="http://schemas.openxmlformats.org/officeDocument/2006/relationships/image" Target="../media/image6.png" /><Relationship Id="rId4" Type="http://schemas.openxmlformats.org/officeDocument/2006/relationships/image" Target="../media/image5.jpeg" /></Relationships>
</file>

<file path=ppt/slides/_rels/slide2.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image" Target="../media/image7.jpe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image" Target="../media/image8.jpe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image" Target="../media/image9.jpeg" /><Relationship Id="rId1" Type="http://schemas.openxmlformats.org/officeDocument/2006/relationships/slideLayout" Target="../slideLayouts/slideLayout8.xml" /></Relationships>
</file>

<file path=ppt/slides/_rels/slide5.xml.rels><?xml version="1.0" encoding="UTF-8" standalone="yes"?>
<Relationships xmlns="http://schemas.openxmlformats.org/package/2006/relationships"><Relationship Id="rId2" Type="http://schemas.openxmlformats.org/officeDocument/2006/relationships/image" Target="../media/image9.jpeg" /><Relationship Id="rId1" Type="http://schemas.openxmlformats.org/officeDocument/2006/relationships/slideLayout" Target="../slideLayouts/slideLayout8.xml" /></Relationships>
</file>

<file path=ppt/slides/_rels/slide6.xml.rels><?xml version="1.0" encoding="UTF-8" standalone="yes"?>
<Relationships xmlns="http://schemas.openxmlformats.org/package/2006/relationships"><Relationship Id="rId2" Type="http://schemas.openxmlformats.org/officeDocument/2006/relationships/image" Target="../media/image10.jpeg" /><Relationship Id="rId1" Type="http://schemas.openxmlformats.org/officeDocument/2006/relationships/slideLayout" Target="../slideLayouts/slideLayout8.xml" /></Relationships>
</file>

<file path=ppt/slides/_rels/slide7.xml.rels><?xml version="1.0" encoding="UTF-8" standalone="yes"?>
<Relationships xmlns="http://schemas.openxmlformats.org/package/2006/relationships"><Relationship Id="rId2" Type="http://schemas.openxmlformats.org/officeDocument/2006/relationships/image" Target="../media/image11.png" /><Relationship Id="rId1" Type="http://schemas.openxmlformats.org/officeDocument/2006/relationships/slideLayout" Target="../slideLayouts/slideLayout8.xml" /></Relationships>
</file>

<file path=ppt/slides/_rels/slide8.xml.rels><?xml version="1.0" encoding="UTF-8" standalone="yes"?>
<Relationships xmlns="http://schemas.openxmlformats.org/package/2006/relationships"><Relationship Id="rId2" Type="http://schemas.openxmlformats.org/officeDocument/2006/relationships/image" Target="../media/image12.jpeg" /><Relationship Id="rId1" Type="http://schemas.openxmlformats.org/officeDocument/2006/relationships/slideLayout" Target="../slideLayouts/slideLayout8.xml" /></Relationships>
</file>

<file path=ppt/slides/_rels/slide9.xml.rels><?xml version="1.0" encoding="UTF-8" standalone="yes"?>
<Relationships xmlns="http://schemas.openxmlformats.org/package/2006/relationships"><Relationship Id="rId2" Type="http://schemas.openxmlformats.org/officeDocument/2006/relationships/image" Target="../media/image12.jpeg" /><Relationship Id="rId1" Type="http://schemas.openxmlformats.org/officeDocument/2006/relationships/slideLayout" Target="../slideLayouts/slideLayout8.xml" /></Relationships>
</file>

<file path=ppt/slides/_rels/slide10.xml.rels><?xml version="1.0" encoding="UTF-8" standalone="yes"?>
<Relationships xmlns="http://schemas.openxmlformats.org/package/2006/relationships"><Relationship Id="rId2" Type="http://schemas.openxmlformats.org/officeDocument/2006/relationships/image" Target="../media/image12.jpeg" /><Relationship Id="rId1" Type="http://schemas.openxmlformats.org/officeDocument/2006/relationships/slideLayout" Target="../slideLayouts/slideLayout8.xml" /></Relationships>
</file>

<file path=ppt/slides/_rels/slide11.xml.rels><?xml version="1.0" encoding="UTF-8" standalone="yes"?>
<Relationships xmlns="http://schemas.openxmlformats.org/package/2006/relationships"><Relationship Id="rId2" Type="http://schemas.openxmlformats.org/officeDocument/2006/relationships/image" Target="../media/image13.tmp" /><Relationship Id="rId1" Type="http://schemas.openxmlformats.org/officeDocument/2006/relationships/slideLayout" Target="../slideLayouts/slideLayout8.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2">
            <a:lumMod val="75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0F669C4-9AB2-984E-A0ED-0101667AF416}"/>
              </a:ext>
            </a:extLst>
          </p:cNvPr>
          <p:cNvSpPr txBox="1"/>
          <p:nvPr/>
        </p:nvSpPr>
        <p:spPr>
          <a:xfrm>
            <a:off x="10192350" y="307302"/>
            <a:ext cx="1051194" cy="461665"/>
          </a:xfrm>
          <a:prstGeom prst="rect">
            <a:avLst/>
          </a:prstGeom>
          <a:noFill/>
        </p:spPr>
        <p:txBody>
          <a:bodyPr wrap="square" rtlCol="0">
            <a:spAutoFit/>
          </a:bodyPr>
          <a:lstStyle/>
          <a:p>
            <a:pPr algn="ctr"/>
            <a:r>
              <a:rPr lang="en-GB" sz="2400" b="1">
                <a:solidFill>
                  <a:schemeClr val="bg1"/>
                </a:solidFill>
                <a:latin typeface="Arial" panose="020B0604020202020204" pitchFamily="34" charset="0"/>
                <a:cs typeface="Arial" panose="020B0604020202020204" pitchFamily="34" charset="0"/>
              </a:rPr>
              <a:t>1</a:t>
            </a:r>
            <a:endParaRPr lang="en-US" sz="2400" b="1">
              <a:solidFill>
                <a:schemeClr val="bg1"/>
              </a:solidFill>
              <a:latin typeface="Arial" panose="020B0604020202020204" pitchFamily="34" charset="0"/>
              <a:cs typeface="Arial" panose="020B0604020202020204" pitchFamily="34" charset="0"/>
            </a:endParaRPr>
          </a:p>
        </p:txBody>
      </p:sp>
      <p:pic>
        <p:nvPicPr>
          <p:cNvPr id="5" name="Picture 5">
            <a:extLst>
              <a:ext uri="{FF2B5EF4-FFF2-40B4-BE49-F238E27FC236}">
                <a16:creationId xmlns:a16="http://schemas.microsoft.com/office/drawing/2014/main" id="{50719DFE-4DD4-20D1-C084-F59AA06BC38D}"/>
              </a:ext>
            </a:extLst>
          </p:cNvPr>
          <p:cNvPicPr>
            <a:picLocks noChangeAspect="1"/>
          </p:cNvPicPr>
          <p:nvPr/>
        </p:nvPicPr>
        <p:blipFill rotWithShape="1">
          <a:blip r:embed="rId2"/>
          <a:srcRect t="13456"/>
          <a:stretch/>
        </p:blipFill>
        <p:spPr>
          <a:xfrm>
            <a:off x="6054436" y="-1"/>
            <a:ext cx="6137562" cy="6857999"/>
          </a:xfrm>
          <a:prstGeom prst="rect">
            <a:avLst/>
          </a:prstGeom>
          <a:effectLst/>
        </p:spPr>
      </p:pic>
      <p:sp>
        <p:nvSpPr>
          <p:cNvPr id="6" name="TextBox 5">
            <a:extLst>
              <a:ext uri="{FF2B5EF4-FFF2-40B4-BE49-F238E27FC236}">
                <a16:creationId xmlns:a16="http://schemas.microsoft.com/office/drawing/2014/main" id="{A09D6CE2-9542-4BEA-628F-9CEE3F8FB60D}"/>
              </a:ext>
            </a:extLst>
          </p:cNvPr>
          <p:cNvSpPr txBox="1"/>
          <p:nvPr/>
        </p:nvSpPr>
        <p:spPr>
          <a:xfrm>
            <a:off x="5181600" y="1072562"/>
            <a:ext cx="1828800" cy="1828800"/>
          </a:xfrm>
          <a:prstGeom prst="rect">
            <a:avLst/>
          </a:prstGeom>
          <a:noFill/>
        </p:spPr>
        <p:txBody>
          <a:bodyPr wrap="square" rtlCol="0">
            <a:spAutoFit/>
          </a:bodyPr>
          <a:lstStyle/>
          <a:p>
            <a:pPr algn="l"/>
            <a:endParaRPr lang="en-US"/>
          </a:p>
        </p:txBody>
      </p:sp>
      <p:pic>
        <p:nvPicPr>
          <p:cNvPr id="19" name="Picture 19">
            <a:extLst>
              <a:ext uri="{FF2B5EF4-FFF2-40B4-BE49-F238E27FC236}">
                <a16:creationId xmlns:a16="http://schemas.microsoft.com/office/drawing/2014/main" id="{AF548111-0E64-C659-4BA1-19E5CF33C1D9}"/>
              </a:ext>
            </a:extLst>
          </p:cNvPr>
          <p:cNvPicPr>
            <a:picLocks noChangeAspect="1"/>
          </p:cNvPicPr>
          <p:nvPr/>
        </p:nvPicPr>
        <p:blipFill rotWithShape="1">
          <a:blip r:embed="rId3"/>
          <a:srcRect/>
          <a:stretch/>
        </p:blipFill>
        <p:spPr>
          <a:xfrm>
            <a:off x="-4" y="0"/>
            <a:ext cx="6096004" cy="6858000"/>
          </a:xfrm>
          <a:prstGeom prst="rect">
            <a:avLst/>
          </a:prstGeom>
          <a:effectLst/>
        </p:spPr>
      </p:pic>
      <p:sp>
        <p:nvSpPr>
          <p:cNvPr id="18" name="Title 1">
            <a:extLst>
              <a:ext uri="{FF2B5EF4-FFF2-40B4-BE49-F238E27FC236}">
                <a16:creationId xmlns:a16="http://schemas.microsoft.com/office/drawing/2014/main" id="{B0758EB8-4CF8-E130-C266-6EB463374411}"/>
              </a:ext>
            </a:extLst>
          </p:cNvPr>
          <p:cNvSpPr txBox="1">
            <a:spLocks/>
          </p:cNvSpPr>
          <p:nvPr/>
        </p:nvSpPr>
        <p:spPr>
          <a:xfrm>
            <a:off x="1565336" y="5100483"/>
            <a:ext cx="9061328" cy="1751629"/>
          </a:xfrm>
          <a:prstGeom prst="rect">
            <a:avLst/>
          </a:prstGeom>
          <a:effectLst/>
        </p:spPr>
        <p:txBody>
          <a:bodyPr vert="horz" lIns="91440" tIns="45720" rIns="91440" bIns="45720" rtlCol="0" anchor="b">
            <a:normAutofit/>
          </a:bodyPr>
          <a:lstStyle>
            <a:lvl1pPr algn="r" defTabSz="457200" rtl="0" eaLnBrk="1" latinLnBrk="0" hangingPunct="1">
              <a:spcBef>
                <a:spcPct val="0"/>
              </a:spcBef>
              <a:buNone/>
              <a:defRPr sz="48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endParaRPr lang="en-GB" sz="1800">
              <a:latin typeface="Times New Roman"/>
              <a:ea typeface="Abadi" panose="02000000000000000000" pitchFamily="2" charset="0"/>
            </a:endParaRPr>
          </a:p>
        </p:txBody>
      </p:sp>
      <p:sp>
        <p:nvSpPr>
          <p:cNvPr id="2" name="TextBox 1">
            <a:extLst>
              <a:ext uri="{FF2B5EF4-FFF2-40B4-BE49-F238E27FC236}">
                <a16:creationId xmlns:a16="http://schemas.microsoft.com/office/drawing/2014/main" id="{1F70C272-85DF-CC58-C375-EB5780773A6F}"/>
              </a:ext>
            </a:extLst>
          </p:cNvPr>
          <p:cNvSpPr txBox="1"/>
          <p:nvPr/>
        </p:nvSpPr>
        <p:spPr>
          <a:xfrm>
            <a:off x="1715886" y="5376132"/>
            <a:ext cx="8677100" cy="1200329"/>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GB" b="1" cap="all">
              <a:solidFill>
                <a:schemeClr val="bg1"/>
              </a:solidFill>
              <a:latin typeface="Arial"/>
              <a:cs typeface="Arial"/>
            </a:endParaRPr>
          </a:p>
          <a:p>
            <a:pPr algn="ctr"/>
            <a:r>
              <a:rPr lang="en-GB" b="1" cap="all">
                <a:solidFill>
                  <a:schemeClr val="bg1"/>
                </a:solidFill>
                <a:latin typeface="Arial"/>
                <a:cs typeface="Arial"/>
              </a:rPr>
              <a:t>WHY IS PSYCHOLOGY IMPORTANT WHEN WORKING AS AN OCCUPATIONAL THERAPIST</a:t>
            </a:r>
            <a:br>
              <a:rPr lang="en-GB" b="1" cap="all">
                <a:latin typeface="Arial"/>
                <a:cs typeface="Arial"/>
              </a:rPr>
            </a:br>
            <a:endParaRPr lang="en-GB">
              <a:ea typeface="+mn-lt"/>
              <a:cs typeface="+mn-lt"/>
            </a:endParaRPr>
          </a:p>
        </p:txBody>
      </p:sp>
      <p:sp>
        <p:nvSpPr>
          <p:cNvPr id="3" name="TextBox 2">
            <a:extLst>
              <a:ext uri="{FF2B5EF4-FFF2-40B4-BE49-F238E27FC236}">
                <a16:creationId xmlns:a16="http://schemas.microsoft.com/office/drawing/2014/main" id="{FDB095AE-6799-7679-E6DA-9254D3063922}"/>
              </a:ext>
            </a:extLst>
          </p:cNvPr>
          <p:cNvSpPr txBox="1"/>
          <p:nvPr/>
        </p:nvSpPr>
        <p:spPr>
          <a:xfrm>
            <a:off x="376843" y="196734"/>
            <a:ext cx="4656511"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a:solidFill>
                  <a:schemeClr val="bg1"/>
                </a:solidFill>
                <a:latin typeface="Arial"/>
                <a:ea typeface="+mn-lt"/>
                <a:cs typeface="+mn-lt"/>
              </a:rPr>
              <a:t>Student name:</a:t>
            </a:r>
            <a:r>
              <a:rPr lang="en-GB" sz="1400">
                <a:solidFill>
                  <a:schemeClr val="bg1"/>
                </a:solidFill>
                <a:latin typeface="Arial"/>
                <a:ea typeface="+mn-lt"/>
                <a:cs typeface="+mn-lt"/>
              </a:rPr>
              <a:t>  </a:t>
            </a:r>
            <a:r>
              <a:rPr lang="en-GB" sz="1400" err="1">
                <a:solidFill>
                  <a:schemeClr val="bg1"/>
                </a:solidFill>
                <a:latin typeface="Arial"/>
                <a:ea typeface="+mn-lt"/>
                <a:cs typeface="+mn-lt"/>
              </a:rPr>
              <a:t>Ioan</a:t>
            </a:r>
            <a:r>
              <a:rPr lang="en-GB" sz="1400">
                <a:solidFill>
                  <a:schemeClr val="bg1"/>
                </a:solidFill>
                <a:latin typeface="Arial"/>
                <a:ea typeface="+mn-lt"/>
                <a:cs typeface="+mn-lt"/>
              </a:rPr>
              <a:t> Man</a:t>
            </a:r>
            <a:endParaRPr lang="en-US" sz="1400">
              <a:solidFill>
                <a:schemeClr val="bg1"/>
              </a:solidFill>
            </a:endParaRPr>
          </a:p>
          <a:p>
            <a:r>
              <a:rPr lang="en-GB" sz="1400" b="1">
                <a:solidFill>
                  <a:schemeClr val="bg1"/>
                </a:solidFill>
                <a:latin typeface="Arial"/>
                <a:ea typeface="+mn-lt"/>
                <a:cs typeface="+mn-lt"/>
              </a:rPr>
              <a:t>Student ID:</a:t>
            </a:r>
            <a:r>
              <a:rPr lang="en-GB" sz="1400">
                <a:solidFill>
                  <a:schemeClr val="bg1"/>
                </a:solidFill>
                <a:latin typeface="Arial"/>
                <a:ea typeface="+mn-lt"/>
                <a:cs typeface="+mn-lt"/>
              </a:rPr>
              <a:t>        2015341</a:t>
            </a:r>
            <a:endParaRPr lang="en-US" sz="1400">
              <a:solidFill>
                <a:schemeClr val="bg1"/>
              </a:solidFill>
            </a:endParaRPr>
          </a:p>
          <a:p>
            <a:r>
              <a:rPr lang="en-GB" sz="1400" b="1">
                <a:solidFill>
                  <a:schemeClr val="bg1"/>
                </a:solidFill>
                <a:latin typeface="Arial"/>
                <a:ea typeface="+mn-lt"/>
                <a:cs typeface="+mn-lt"/>
              </a:rPr>
              <a:t>Module name: </a:t>
            </a:r>
            <a:r>
              <a:rPr lang="en-GB" sz="1400">
                <a:solidFill>
                  <a:schemeClr val="bg1"/>
                </a:solidFill>
                <a:latin typeface="Arial"/>
                <a:ea typeface="+mn-lt"/>
                <a:cs typeface="+mn-lt"/>
              </a:rPr>
              <a:t>  Psychology for Health and Social Care</a:t>
            </a:r>
          </a:p>
          <a:p>
            <a:r>
              <a:rPr lang="en-GB" sz="1400" b="1">
                <a:solidFill>
                  <a:schemeClr val="bg1"/>
                </a:solidFill>
                <a:latin typeface="Arial"/>
                <a:ea typeface="+mn-lt"/>
                <a:cs typeface="+mn-lt"/>
              </a:rPr>
              <a:t>Module code:</a:t>
            </a:r>
            <a:r>
              <a:rPr lang="en-GB" sz="1400">
                <a:solidFill>
                  <a:schemeClr val="bg1"/>
                </a:solidFill>
                <a:latin typeface="Arial"/>
                <a:ea typeface="+mn-lt"/>
                <a:cs typeface="+mn-lt"/>
              </a:rPr>
              <a:t>    </a:t>
            </a:r>
            <a:r>
              <a:rPr lang="ro-RO" sz="1400">
                <a:solidFill>
                  <a:schemeClr val="bg1"/>
                </a:solidFill>
                <a:latin typeface="Arial"/>
                <a:ea typeface="+mn-lt"/>
                <a:cs typeface="+mn-lt"/>
              </a:rPr>
              <a:t>BMHP4019_BIRM</a:t>
            </a:r>
            <a:endParaRPr lang="en-GB" sz="1400">
              <a:solidFill>
                <a:schemeClr val="bg1"/>
              </a:solidFill>
              <a:latin typeface="Arial"/>
              <a:ea typeface="+mn-lt"/>
              <a:cs typeface="+mn-lt"/>
            </a:endParaRPr>
          </a:p>
          <a:p>
            <a:r>
              <a:rPr lang="en-GB" sz="1400" b="1">
                <a:solidFill>
                  <a:schemeClr val="bg1"/>
                </a:solidFill>
                <a:latin typeface="Arial"/>
                <a:ea typeface="+mn-lt"/>
                <a:cs typeface="+mn-lt"/>
              </a:rPr>
              <a:t>Assignment:     </a:t>
            </a:r>
            <a:r>
              <a:rPr lang="en-GB" sz="1400">
                <a:solidFill>
                  <a:schemeClr val="bg1"/>
                </a:solidFill>
                <a:latin typeface="Arial"/>
                <a:ea typeface="+mn-lt"/>
                <a:cs typeface="+mn-lt"/>
              </a:rPr>
              <a:t>Task 1 - Presentation</a:t>
            </a:r>
          </a:p>
          <a:p>
            <a:r>
              <a:rPr lang="en-GB" sz="1400" b="1">
                <a:solidFill>
                  <a:schemeClr val="bg1"/>
                </a:solidFill>
                <a:latin typeface="Arial"/>
                <a:ea typeface="+mn-lt"/>
                <a:cs typeface="+mn-lt"/>
              </a:rPr>
              <a:t>Lecturer name: </a:t>
            </a:r>
            <a:r>
              <a:rPr lang="en-GB" sz="1400">
                <a:solidFill>
                  <a:schemeClr val="bg1"/>
                </a:solidFill>
                <a:latin typeface="Arial"/>
                <a:ea typeface="+mn-lt"/>
                <a:cs typeface="+mn-lt"/>
              </a:rPr>
              <a:t>Rebecca Stewart</a:t>
            </a:r>
            <a:endParaRPr lang="en-GB" sz="1400">
              <a:solidFill>
                <a:schemeClr val="bg1"/>
              </a:solidFill>
              <a:latin typeface="Arial"/>
              <a:cs typeface="Times New Roman"/>
            </a:endParaRPr>
          </a:p>
        </p:txBody>
      </p:sp>
      <p:pic>
        <p:nvPicPr>
          <p:cNvPr id="7" name="Picture 7" descr="Text&#10;&#10;Description automatically generated">
            <a:extLst>
              <a:ext uri="{FF2B5EF4-FFF2-40B4-BE49-F238E27FC236}">
                <a16:creationId xmlns:a16="http://schemas.microsoft.com/office/drawing/2014/main" id="{D59C1D25-E2E1-B4BB-08F9-E251753642DD}"/>
              </a:ext>
            </a:extLst>
          </p:cNvPr>
          <p:cNvPicPr>
            <a:picLocks noChangeAspect="1"/>
          </p:cNvPicPr>
          <p:nvPr/>
        </p:nvPicPr>
        <p:blipFill>
          <a:blip r:embed="rId4"/>
          <a:stretch>
            <a:fillRect/>
          </a:stretch>
        </p:blipFill>
        <p:spPr>
          <a:xfrm>
            <a:off x="-988" y="6179389"/>
            <a:ext cx="1324694" cy="681487"/>
          </a:xfrm>
          <a:prstGeom prst="rect">
            <a:avLst/>
          </a:prstGeom>
        </p:spPr>
      </p:pic>
      <p:pic>
        <p:nvPicPr>
          <p:cNvPr id="8" name="Picture 8" descr="A picture containing text, toy&#10;&#10;Description automatically generated">
            <a:extLst>
              <a:ext uri="{FF2B5EF4-FFF2-40B4-BE49-F238E27FC236}">
                <a16:creationId xmlns:a16="http://schemas.microsoft.com/office/drawing/2014/main" id="{21A1630E-8852-8846-DF75-2ABE296D708E}"/>
              </a:ext>
            </a:extLst>
          </p:cNvPr>
          <p:cNvPicPr>
            <a:picLocks noChangeAspect="1"/>
          </p:cNvPicPr>
          <p:nvPr/>
        </p:nvPicPr>
        <p:blipFill>
          <a:blip r:embed="rId5"/>
          <a:stretch>
            <a:fillRect/>
          </a:stretch>
        </p:blipFill>
        <p:spPr>
          <a:xfrm>
            <a:off x="5141344" y="195617"/>
            <a:ext cx="1247956" cy="1377180"/>
          </a:xfrm>
          <a:prstGeom prst="rect">
            <a:avLst/>
          </a:prstGeom>
        </p:spPr>
      </p:pic>
    </p:spTree>
    <p:extLst>
      <p:ext uri="{BB962C8B-B14F-4D97-AF65-F5344CB8AC3E}">
        <p14:creationId xmlns:p14="http://schemas.microsoft.com/office/powerpoint/2010/main" val="845766104"/>
      </p:ext>
    </p:extLst>
  </p:cSld>
  <p:clrMapOvr>
    <a:masterClrMapping/>
  </p:clrMapOvr>
  <mc:AlternateContent xmlns:mc="http://schemas.openxmlformats.org/markup-compatibility/2006">
    <mc:Choice xmlns:p14="http://schemas.microsoft.com/office/powerpoint/2010/main" Requires="p14">
      <p:transition spd="slow">
        <p14:flash/>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childTnLst>
                    </p:cTn>
                  </p:par>
                  <p:par>
                    <p:cTn id="10" fill="hold">
                      <p:stCondLst>
                        <p:cond delay="indefinite"/>
                      </p:stCondLst>
                      <p:childTnLst>
                        <p:par>
                          <p:cTn id="11" fill="hold">
                            <p:stCondLst>
                              <p:cond delay="0"/>
                            </p:stCondLst>
                            <p:childTnLst>
                              <p:par>
                                <p:cTn id="12" presetID="12" presetClass="entr" presetSubtype="4" fill="hold" grpId="0" nodeType="clickEffect">
                                  <p:stCondLst>
                                    <p:cond delay="0"/>
                                  </p:stCondLst>
                                  <p:childTnLst>
                                    <p:set>
                                      <p:cBhvr>
                                        <p:cTn id="13" dur="1" fill="hold">
                                          <p:stCondLst>
                                            <p:cond delay="0"/>
                                          </p:stCondLst>
                                        </p:cTn>
                                        <p:tgtEl>
                                          <p:spTgt spid="2"/>
                                        </p:tgtEl>
                                        <p:attrNameLst>
                                          <p:attrName>style.visibility</p:attrName>
                                        </p:attrNameLst>
                                      </p:cBhvr>
                                      <p:to>
                                        <p:strVal val="visible"/>
                                      </p:to>
                                    </p:set>
                                    <p:anim calcmode="lin" valueType="num">
                                      <p:cBhvr additive="base">
                                        <p:cTn id="14" dur="500"/>
                                        <p:tgtEl>
                                          <p:spTgt spid="2"/>
                                        </p:tgtEl>
                                        <p:attrNameLst>
                                          <p:attrName>ppt_y</p:attrName>
                                        </p:attrNameLst>
                                      </p:cBhvr>
                                      <p:tavLst>
                                        <p:tav tm="0">
                                          <p:val>
                                            <p:strVal val="#ppt_y+#ppt_h*1.125000"/>
                                          </p:val>
                                        </p:tav>
                                        <p:tav tm="100000">
                                          <p:val>
                                            <p:strVal val="#ppt_y"/>
                                          </p:val>
                                        </p:tav>
                                      </p:tavLst>
                                    </p:anim>
                                    <p:animEffect transition="in" filter="wipe(up)">
                                      <p:cBhvr>
                                        <p:cTn id="1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27F6B51-20D1-6A47-A2F0-99A96E45ADB2}"/>
              </a:ext>
            </a:extLst>
          </p:cNvPr>
          <p:cNvSpPr txBox="1"/>
          <p:nvPr/>
        </p:nvSpPr>
        <p:spPr>
          <a:xfrm>
            <a:off x="10266571" y="365177"/>
            <a:ext cx="990247" cy="461665"/>
          </a:xfrm>
          <a:prstGeom prst="rect">
            <a:avLst/>
          </a:prstGeom>
          <a:noFill/>
        </p:spPr>
        <p:txBody>
          <a:bodyPr wrap="square" rtlCol="0">
            <a:spAutoFit/>
          </a:bodyPr>
          <a:lstStyle/>
          <a:p>
            <a:pPr algn="ctr"/>
            <a:r>
              <a:rPr lang="en-GB" sz="2400" b="1">
                <a:latin typeface="Arial" panose="020B0604020202020204" pitchFamily="34" charset="0"/>
                <a:cs typeface="Arial" panose="020B0604020202020204" pitchFamily="34" charset="0"/>
              </a:rPr>
              <a:t>2</a:t>
            </a:r>
            <a:endParaRPr lang="en-US" sz="2400" b="1">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22D6BF33-B4B7-DB63-2008-B6481A4C1C62}"/>
              </a:ext>
            </a:extLst>
          </p:cNvPr>
          <p:cNvSpPr/>
          <p:nvPr/>
        </p:nvSpPr>
        <p:spPr>
          <a:xfrm>
            <a:off x="0" y="-71887"/>
            <a:ext cx="12192000" cy="6929886"/>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7">
            <a:extLst>
              <a:ext uri="{FF2B5EF4-FFF2-40B4-BE49-F238E27FC236}">
                <a16:creationId xmlns:a16="http://schemas.microsoft.com/office/drawing/2014/main" id="{E0D2D937-B097-00A5-7299-E7C50C61BD66}"/>
              </a:ext>
            </a:extLst>
          </p:cNvPr>
          <p:cNvPicPr>
            <a:picLocks noChangeAspect="1"/>
          </p:cNvPicPr>
          <p:nvPr/>
        </p:nvPicPr>
        <p:blipFill rotWithShape="1">
          <a:blip r:embed="rId2"/>
          <a:srcRect t="35636"/>
          <a:stretch/>
        </p:blipFill>
        <p:spPr>
          <a:xfrm>
            <a:off x="2833042" y="0"/>
            <a:ext cx="6525916" cy="2120508"/>
          </a:xfrm>
          <a:prstGeom prst="rect">
            <a:avLst/>
          </a:prstGeom>
        </p:spPr>
      </p:pic>
      <p:sp>
        <p:nvSpPr>
          <p:cNvPr id="3" name="Content Placeholder 2">
            <a:extLst>
              <a:ext uri="{FF2B5EF4-FFF2-40B4-BE49-F238E27FC236}">
                <a16:creationId xmlns:a16="http://schemas.microsoft.com/office/drawing/2014/main" id="{A77A3700-39D9-3164-58BA-27ABF4E3DB66}"/>
              </a:ext>
            </a:extLst>
          </p:cNvPr>
          <p:cNvSpPr>
            <a:spLocks noGrp="1"/>
          </p:cNvSpPr>
          <p:nvPr>
            <p:ph idx="1"/>
          </p:nvPr>
        </p:nvSpPr>
        <p:spPr>
          <a:xfrm>
            <a:off x="1255964" y="2395133"/>
            <a:ext cx="9680071" cy="3142174"/>
          </a:xfrm>
        </p:spPr>
        <p:txBody>
          <a:bodyPr vert="horz" lIns="91440" tIns="45720" rIns="91440" bIns="45720" rtlCol="0" anchor="t">
            <a:normAutofit/>
          </a:bodyPr>
          <a:lstStyle/>
          <a:p>
            <a:pPr marL="800100" lvl="2" indent="0">
              <a:buNone/>
            </a:pPr>
            <a:endParaRPr lang="ro-RO" sz="2200" dirty="0">
              <a:solidFill>
                <a:schemeClr val="bg1"/>
              </a:solidFill>
              <a:latin typeface="Arial" panose="020B0604020202020204" pitchFamily="34" charset="0"/>
              <a:cs typeface="Arial" panose="020B0604020202020204" pitchFamily="34" charset="0"/>
            </a:endParaRPr>
          </a:p>
          <a:p>
            <a:pPr lvl="2" indent="-342900"/>
            <a:r>
              <a:rPr lang="ro-RO" sz="1600" dirty="0">
                <a:solidFill>
                  <a:schemeClr val="bg1"/>
                </a:solidFill>
                <a:latin typeface="Arial"/>
                <a:cs typeface="Arial"/>
              </a:rPr>
              <a:t>What is Occupational Therapy</a:t>
            </a:r>
            <a:r>
              <a:rPr lang="en-GB" sz="1600" dirty="0">
                <a:solidFill>
                  <a:schemeClr val="bg1"/>
                </a:solidFill>
                <a:latin typeface="Arial"/>
                <a:cs typeface="Arial"/>
              </a:rPr>
              <a:t>? What is an occupational therapist?</a:t>
            </a:r>
            <a:endParaRPr lang="ro-RO" sz="1600" dirty="0">
              <a:solidFill>
                <a:schemeClr val="bg1"/>
              </a:solidFill>
              <a:latin typeface="Arial"/>
              <a:cs typeface="Arial"/>
            </a:endParaRPr>
          </a:p>
          <a:p>
            <a:pPr lvl="2" indent="-342900"/>
            <a:r>
              <a:rPr lang="ro-RO" sz="1600" dirty="0">
                <a:solidFill>
                  <a:schemeClr val="bg1"/>
                </a:solidFill>
                <a:latin typeface="Arial"/>
                <a:cs typeface="Arial"/>
              </a:rPr>
              <a:t>In which cases is occupational therapy needed?</a:t>
            </a:r>
            <a:endParaRPr lang="ro-RO" sz="1600" dirty="0">
              <a:solidFill>
                <a:schemeClr val="bg1"/>
              </a:solidFill>
              <a:latin typeface="Arial" panose="020B0604020202020204" pitchFamily="34" charset="0"/>
              <a:cs typeface="Arial" panose="020B0604020202020204" pitchFamily="34" charset="0"/>
            </a:endParaRPr>
          </a:p>
          <a:p>
            <a:pPr lvl="2" indent="-342900"/>
            <a:r>
              <a:rPr lang="ro-RO" sz="1600" dirty="0">
                <a:solidFill>
                  <a:schemeClr val="bg1"/>
                </a:solidFill>
                <a:latin typeface="Arial"/>
                <a:cs typeface="Arial"/>
              </a:rPr>
              <a:t>Erik </a:t>
            </a:r>
            <a:r>
              <a:rPr lang="ro-RO" sz="1600" dirty="0" err="1">
                <a:solidFill>
                  <a:schemeClr val="bg1"/>
                </a:solidFill>
                <a:latin typeface="Arial"/>
                <a:cs typeface="Arial"/>
              </a:rPr>
              <a:t>Erikson’s</a:t>
            </a:r>
            <a:r>
              <a:rPr lang="ro-RO" sz="1600" dirty="0">
                <a:solidFill>
                  <a:schemeClr val="bg1"/>
                </a:solidFill>
                <a:latin typeface="Arial"/>
                <a:cs typeface="Arial"/>
              </a:rPr>
              <a:t> </a:t>
            </a:r>
            <a:r>
              <a:rPr lang="ro-RO" sz="1600" dirty="0" err="1">
                <a:solidFill>
                  <a:schemeClr val="bg1"/>
                </a:solidFill>
                <a:latin typeface="Arial"/>
                <a:cs typeface="Arial"/>
              </a:rPr>
              <a:t>Theory</a:t>
            </a:r>
            <a:r>
              <a:rPr lang="ro-RO" sz="1600" dirty="0">
                <a:solidFill>
                  <a:schemeClr val="bg1"/>
                </a:solidFill>
                <a:latin typeface="Arial"/>
                <a:cs typeface="Arial"/>
              </a:rPr>
              <a:t> of </a:t>
            </a:r>
            <a:r>
              <a:rPr lang="ro-RO" sz="1600" dirty="0" err="1">
                <a:solidFill>
                  <a:schemeClr val="bg1"/>
                </a:solidFill>
                <a:latin typeface="Arial"/>
                <a:cs typeface="Arial"/>
              </a:rPr>
              <a:t>Psychosocial</a:t>
            </a:r>
            <a:r>
              <a:rPr lang="ro-RO" sz="1600" dirty="0">
                <a:solidFill>
                  <a:schemeClr val="bg1"/>
                </a:solidFill>
                <a:latin typeface="Arial"/>
                <a:cs typeface="Arial"/>
              </a:rPr>
              <a:t> </a:t>
            </a:r>
            <a:r>
              <a:rPr lang="ro-RO" sz="1600" dirty="0" err="1">
                <a:solidFill>
                  <a:schemeClr val="bg1"/>
                </a:solidFill>
                <a:latin typeface="Arial"/>
                <a:cs typeface="Arial"/>
              </a:rPr>
              <a:t>lifespan</a:t>
            </a:r>
            <a:r>
              <a:rPr lang="ro-RO" sz="1600" dirty="0">
                <a:solidFill>
                  <a:schemeClr val="bg1"/>
                </a:solidFill>
                <a:latin typeface="Arial"/>
                <a:cs typeface="Arial"/>
              </a:rPr>
              <a:t> </a:t>
            </a:r>
            <a:r>
              <a:rPr lang="ro-RO" sz="1600" dirty="0" err="1">
                <a:solidFill>
                  <a:schemeClr val="bg1"/>
                </a:solidFill>
                <a:latin typeface="Arial"/>
                <a:cs typeface="Arial"/>
              </a:rPr>
              <a:t>development</a:t>
            </a:r>
            <a:r>
              <a:rPr lang="ro-RO" sz="1600" dirty="0">
                <a:solidFill>
                  <a:schemeClr val="bg1"/>
                </a:solidFill>
                <a:latin typeface="Arial"/>
                <a:cs typeface="Arial"/>
              </a:rPr>
              <a:t>.</a:t>
            </a:r>
          </a:p>
          <a:p>
            <a:pPr lvl="2" indent="-342900"/>
            <a:r>
              <a:rPr lang="ro-RO" sz="1600" dirty="0" err="1">
                <a:solidFill>
                  <a:schemeClr val="bg1"/>
                </a:solidFill>
                <a:latin typeface="Arial"/>
                <a:cs typeface="Arial"/>
              </a:rPr>
              <a:t>Example</a:t>
            </a:r>
            <a:r>
              <a:rPr lang="ro-RO" sz="1600" dirty="0">
                <a:solidFill>
                  <a:schemeClr val="bg1"/>
                </a:solidFill>
                <a:latin typeface="Arial"/>
                <a:cs typeface="Arial"/>
              </a:rPr>
              <a:t> </a:t>
            </a:r>
            <a:r>
              <a:rPr lang="ro-RO" sz="1600" dirty="0" err="1">
                <a:solidFill>
                  <a:schemeClr val="bg1"/>
                </a:solidFill>
                <a:latin typeface="Arial"/>
                <a:cs typeface="Arial"/>
              </a:rPr>
              <a:t>how</a:t>
            </a:r>
            <a:r>
              <a:rPr lang="ro-RO" sz="1600" dirty="0">
                <a:solidFill>
                  <a:schemeClr val="bg1"/>
                </a:solidFill>
                <a:latin typeface="Arial"/>
                <a:cs typeface="Arial"/>
              </a:rPr>
              <a:t> a </a:t>
            </a:r>
            <a:r>
              <a:rPr lang="ro-RO" sz="1600" dirty="0" err="1">
                <a:solidFill>
                  <a:schemeClr val="bg1"/>
                </a:solidFill>
                <a:latin typeface="Arial"/>
                <a:cs typeface="Arial"/>
              </a:rPr>
              <a:t>ocupational</a:t>
            </a:r>
            <a:r>
              <a:rPr lang="ro-RO" sz="1600" dirty="0">
                <a:solidFill>
                  <a:schemeClr val="bg1"/>
                </a:solidFill>
                <a:latin typeface="Arial"/>
                <a:cs typeface="Arial"/>
              </a:rPr>
              <a:t> </a:t>
            </a:r>
            <a:r>
              <a:rPr lang="ro-RO" sz="1600" dirty="0" err="1">
                <a:solidFill>
                  <a:schemeClr val="bg1"/>
                </a:solidFill>
                <a:latin typeface="Arial"/>
                <a:cs typeface="Arial"/>
              </a:rPr>
              <a:t>therapist</a:t>
            </a:r>
            <a:r>
              <a:rPr lang="ro-RO" sz="1600" dirty="0">
                <a:solidFill>
                  <a:schemeClr val="bg1"/>
                </a:solidFill>
                <a:latin typeface="Arial"/>
                <a:cs typeface="Arial"/>
              </a:rPr>
              <a:t> </a:t>
            </a:r>
            <a:r>
              <a:rPr lang="ro-RO" sz="1600" dirty="0" err="1">
                <a:solidFill>
                  <a:schemeClr val="bg1"/>
                </a:solidFill>
                <a:latin typeface="Arial"/>
                <a:cs typeface="Arial"/>
              </a:rPr>
              <a:t>is</a:t>
            </a:r>
            <a:r>
              <a:rPr lang="ro-RO" sz="1600" dirty="0">
                <a:solidFill>
                  <a:schemeClr val="bg1"/>
                </a:solidFill>
                <a:latin typeface="Arial"/>
                <a:cs typeface="Arial"/>
              </a:rPr>
              <a:t> </a:t>
            </a:r>
            <a:r>
              <a:rPr lang="ro-RO" sz="1600" dirty="0" err="1">
                <a:solidFill>
                  <a:schemeClr val="bg1"/>
                </a:solidFill>
                <a:latin typeface="Arial"/>
                <a:cs typeface="Arial"/>
              </a:rPr>
              <a:t>using</a:t>
            </a:r>
            <a:r>
              <a:rPr lang="ro-RO" sz="1600" dirty="0">
                <a:solidFill>
                  <a:schemeClr val="bg1"/>
                </a:solidFill>
                <a:latin typeface="Arial"/>
                <a:cs typeface="Arial"/>
              </a:rPr>
              <a:t> </a:t>
            </a:r>
            <a:r>
              <a:rPr lang="ro-RO" sz="1600" dirty="0" err="1">
                <a:solidFill>
                  <a:schemeClr val="bg1"/>
                </a:solidFill>
                <a:latin typeface="Arial"/>
                <a:cs typeface="Arial"/>
              </a:rPr>
              <a:t>psychology</a:t>
            </a:r>
            <a:r>
              <a:rPr lang="ro-RO" sz="1600" dirty="0">
                <a:solidFill>
                  <a:schemeClr val="bg1"/>
                </a:solidFill>
                <a:latin typeface="Arial"/>
                <a:cs typeface="Arial"/>
              </a:rPr>
              <a:t> </a:t>
            </a:r>
            <a:r>
              <a:rPr lang="ro-RO" sz="1600" dirty="0" err="1">
                <a:solidFill>
                  <a:schemeClr val="bg1"/>
                </a:solidFill>
                <a:latin typeface="Arial"/>
                <a:cs typeface="Arial"/>
              </a:rPr>
              <a:t>to</a:t>
            </a:r>
            <a:r>
              <a:rPr lang="ro-RO" sz="1600" dirty="0">
                <a:solidFill>
                  <a:schemeClr val="bg1"/>
                </a:solidFill>
                <a:latin typeface="Arial"/>
                <a:cs typeface="Arial"/>
              </a:rPr>
              <a:t> </a:t>
            </a:r>
            <a:r>
              <a:rPr lang="ro-RO" sz="1600" dirty="0" err="1">
                <a:solidFill>
                  <a:schemeClr val="bg1"/>
                </a:solidFill>
                <a:latin typeface="Arial"/>
                <a:cs typeface="Arial"/>
              </a:rPr>
              <a:t>help</a:t>
            </a:r>
            <a:r>
              <a:rPr lang="ro-RO" sz="1600" dirty="0">
                <a:solidFill>
                  <a:schemeClr val="bg1"/>
                </a:solidFill>
                <a:latin typeface="Arial"/>
                <a:cs typeface="Arial"/>
              </a:rPr>
              <a:t> a service </a:t>
            </a:r>
            <a:r>
              <a:rPr lang="en-GB" sz="1600" dirty="0">
                <a:solidFill>
                  <a:schemeClr val="bg1"/>
                </a:solidFill>
                <a:latin typeface="Arial"/>
                <a:cs typeface="Arial"/>
              </a:rPr>
              <a:t>user</a:t>
            </a:r>
            <a:endParaRPr lang="en-GB" sz="1600" dirty="0">
              <a:solidFill>
                <a:schemeClr val="bg1"/>
              </a:solidFill>
              <a:latin typeface="Arial"/>
              <a:ea typeface="Abadi" panose="02000000000000000000" pitchFamily="2" charset="0"/>
              <a:cs typeface="Arial"/>
            </a:endParaRPr>
          </a:p>
          <a:p>
            <a:pPr marL="800100" lvl="2" indent="0" algn="l">
              <a:buNone/>
            </a:pPr>
            <a:endParaRPr lang="en-GB" sz="1600" dirty="0">
              <a:latin typeface="Arial" panose="020B0604020202020204" pitchFamily="34" charset="0"/>
              <a:ea typeface="Abadi" panose="02000000000000000000" pitchFamily="2" charset="0"/>
              <a:cs typeface="Arial" panose="020B0604020202020204" pitchFamily="34" charset="0"/>
            </a:endParaRPr>
          </a:p>
          <a:p>
            <a:pPr marL="400050" lvl="1" indent="0">
              <a:buNone/>
            </a:pPr>
            <a:endParaRPr lang="en-US" sz="1600" dirty="0">
              <a:latin typeface="Arial" panose="020B0604020202020204" pitchFamily="34" charset="0"/>
              <a:cs typeface="Arial" panose="020B0604020202020204" pitchFamily="34" charset="0"/>
            </a:endParaRPr>
          </a:p>
        </p:txBody>
      </p:sp>
      <p:pic>
        <p:nvPicPr>
          <p:cNvPr id="4" name="Picture 7" descr="Text&#10;&#10;Description automatically generated">
            <a:extLst>
              <a:ext uri="{FF2B5EF4-FFF2-40B4-BE49-F238E27FC236}">
                <a16:creationId xmlns:a16="http://schemas.microsoft.com/office/drawing/2014/main" id="{B856A504-58D5-5DBA-7E6F-972B4E547706}"/>
              </a:ext>
            </a:extLst>
          </p:cNvPr>
          <p:cNvPicPr>
            <a:picLocks noChangeAspect="1"/>
          </p:cNvPicPr>
          <p:nvPr/>
        </p:nvPicPr>
        <p:blipFill>
          <a:blip r:embed="rId3"/>
          <a:stretch>
            <a:fillRect/>
          </a:stretch>
        </p:blipFill>
        <p:spPr>
          <a:xfrm>
            <a:off x="-988" y="6179389"/>
            <a:ext cx="1324694" cy="681487"/>
          </a:xfrm>
          <a:prstGeom prst="rect">
            <a:avLst/>
          </a:prstGeom>
        </p:spPr>
      </p:pic>
    </p:spTree>
    <p:extLst>
      <p:ext uri="{BB962C8B-B14F-4D97-AF65-F5344CB8AC3E}">
        <p14:creationId xmlns:p14="http://schemas.microsoft.com/office/powerpoint/2010/main" val="99877794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B0C6F365-A795-31E5-7803-390D10BA17CC}"/>
              </a:ext>
            </a:extLst>
          </p:cNvPr>
          <p:cNvPicPr>
            <a:picLocks noGrp="1" noChangeAspect="1"/>
          </p:cNvPicPr>
          <p:nvPr>
            <p:ph idx="1"/>
          </p:nvPr>
        </p:nvPicPr>
        <p:blipFill>
          <a:blip r:embed="rId2"/>
          <a:stretch>
            <a:fillRect/>
          </a:stretch>
        </p:blipFill>
        <p:spPr>
          <a:xfrm>
            <a:off x="0" y="0"/>
            <a:ext cx="12375040" cy="6858000"/>
          </a:xfrm>
        </p:spPr>
      </p:pic>
      <p:sp>
        <p:nvSpPr>
          <p:cNvPr id="3" name="TextBox 2">
            <a:extLst>
              <a:ext uri="{FF2B5EF4-FFF2-40B4-BE49-F238E27FC236}">
                <a16:creationId xmlns:a16="http://schemas.microsoft.com/office/drawing/2014/main" id="{5756121E-FC3C-036B-C6A8-FE856F78F326}"/>
              </a:ext>
            </a:extLst>
          </p:cNvPr>
          <p:cNvSpPr txBox="1"/>
          <p:nvPr/>
        </p:nvSpPr>
        <p:spPr>
          <a:xfrm>
            <a:off x="3442899" y="3198167"/>
            <a:ext cx="5306201" cy="461665"/>
          </a:xfrm>
          <a:prstGeom prst="rect">
            <a:avLst/>
          </a:prstGeom>
          <a:noFill/>
        </p:spPr>
        <p:txBody>
          <a:bodyPr wrap="square" rtlCol="0">
            <a:spAutoFit/>
          </a:bodyPr>
          <a:lstStyle/>
          <a:p>
            <a:pPr algn="l"/>
            <a:r>
              <a:rPr lang="en-GB" sz="2400" b="1">
                <a:solidFill>
                  <a:schemeClr val="bg1"/>
                </a:solidFill>
                <a:latin typeface="Arial" panose="020B0604020202020204" pitchFamily="34" charset="0"/>
                <a:cs typeface="Arial" panose="020B0604020202020204" pitchFamily="34" charset="0"/>
              </a:rPr>
              <a:t>What is Occupational Therapy?</a:t>
            </a:r>
            <a:endParaRPr lang="en-US" sz="2400" b="1">
              <a:solidFill>
                <a:schemeClr val="bg1"/>
              </a:solidFill>
              <a:latin typeface="Arial" panose="020B0604020202020204" pitchFamily="34" charset="0"/>
              <a:cs typeface="Arial" panose="020B0604020202020204" pitchFamily="34" charset="0"/>
            </a:endParaRPr>
          </a:p>
        </p:txBody>
      </p:sp>
      <p:pic>
        <p:nvPicPr>
          <p:cNvPr id="5" name="Picture 7" descr="Text&#10;&#10;Description automatically generated">
            <a:extLst>
              <a:ext uri="{FF2B5EF4-FFF2-40B4-BE49-F238E27FC236}">
                <a16:creationId xmlns:a16="http://schemas.microsoft.com/office/drawing/2014/main" id="{0E9C3670-DACB-1DB7-62A3-28A148AB16D6}"/>
              </a:ext>
            </a:extLst>
          </p:cNvPr>
          <p:cNvPicPr>
            <a:picLocks noChangeAspect="1"/>
          </p:cNvPicPr>
          <p:nvPr/>
        </p:nvPicPr>
        <p:blipFill>
          <a:blip r:embed="rId3"/>
          <a:stretch>
            <a:fillRect/>
          </a:stretch>
        </p:blipFill>
        <p:spPr>
          <a:xfrm>
            <a:off x="-988" y="6179389"/>
            <a:ext cx="1324694" cy="681487"/>
          </a:xfrm>
          <a:prstGeom prst="rect">
            <a:avLst/>
          </a:prstGeom>
        </p:spPr>
      </p:pic>
    </p:spTree>
    <p:extLst>
      <p:ext uri="{BB962C8B-B14F-4D97-AF65-F5344CB8AC3E}">
        <p14:creationId xmlns:p14="http://schemas.microsoft.com/office/powerpoint/2010/main" val="306704568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4F5EEE3A-3F81-40ED-AC26-B380956CC050}"/>
              </a:ext>
            </a:extLst>
          </p:cNvPr>
          <p:cNvSpPr>
            <a:spLocks noGrp="1"/>
          </p:cNvSpPr>
          <p:nvPr>
            <p:ph type="body" sz="half" idx="2"/>
          </p:nvPr>
        </p:nvSpPr>
        <p:spPr>
          <a:xfrm>
            <a:off x="949082" y="1431586"/>
            <a:ext cx="5706533" cy="4327558"/>
          </a:xfrm>
        </p:spPr>
        <p:txBody>
          <a:bodyPr vert="horz" lIns="91440" tIns="45720" rIns="91440" bIns="45720" rtlCol="0" anchor="t">
            <a:noAutofit/>
          </a:bodyPr>
          <a:lstStyle/>
          <a:p>
            <a:r>
              <a:rPr lang="en-GB" dirty="0">
                <a:solidFill>
                  <a:schemeClr val="bg1"/>
                </a:solidFill>
                <a:latin typeface="Arial"/>
                <a:cs typeface="Arial"/>
              </a:rPr>
              <a:t>Occupational therapy aims to improve people's ability to </a:t>
            </a:r>
            <a:r>
              <a:rPr lang="en-GB" dirty="0" err="1">
                <a:solidFill>
                  <a:schemeClr val="bg1"/>
                </a:solidFill>
                <a:latin typeface="Arial"/>
                <a:cs typeface="Arial"/>
              </a:rPr>
              <a:t>succesfully</a:t>
            </a:r>
            <a:r>
              <a:rPr lang="en-GB" dirty="0">
                <a:solidFill>
                  <a:schemeClr val="bg1"/>
                </a:solidFill>
                <a:latin typeface="Arial"/>
                <a:cs typeface="Arial"/>
              </a:rPr>
              <a:t> complete everyday tasks and overcome challenges </a:t>
            </a:r>
            <a:r>
              <a:rPr lang="en-GB" dirty="0" err="1">
                <a:solidFill>
                  <a:schemeClr val="bg1"/>
                </a:solidFill>
                <a:latin typeface="Arial"/>
                <a:cs typeface="Arial"/>
              </a:rPr>
              <a:t>encounered</a:t>
            </a:r>
            <a:r>
              <a:rPr lang="en-GB" dirty="0">
                <a:solidFill>
                  <a:schemeClr val="bg1"/>
                </a:solidFill>
                <a:latin typeface="Arial"/>
                <a:cs typeface="Arial"/>
              </a:rPr>
              <a:t> in day-to-day tasks. Their purpose is to assess the patient condition and help the best way they can.</a:t>
            </a:r>
          </a:p>
          <a:p>
            <a:r>
              <a:rPr lang="en-GB" dirty="0">
                <a:solidFill>
                  <a:schemeClr val="bg1"/>
                </a:solidFill>
                <a:latin typeface="Arial"/>
                <a:cs typeface="Arial"/>
              </a:rPr>
              <a:t>As opposed to other therapists that target a specific a specific part of the human body, the occupational therapist works with the whole human body.</a:t>
            </a:r>
          </a:p>
          <a:p>
            <a:r>
              <a:rPr lang="en-GB" dirty="0">
                <a:solidFill>
                  <a:schemeClr val="bg1"/>
                </a:solidFill>
                <a:latin typeface="Arial"/>
                <a:cs typeface="Arial"/>
              </a:rPr>
              <a:t> </a:t>
            </a:r>
          </a:p>
        </p:txBody>
      </p:sp>
      <p:sp>
        <p:nvSpPr>
          <p:cNvPr id="3" name="TextBox 2">
            <a:extLst>
              <a:ext uri="{FF2B5EF4-FFF2-40B4-BE49-F238E27FC236}">
                <a16:creationId xmlns:a16="http://schemas.microsoft.com/office/drawing/2014/main" id="{BA61EF9E-E909-39E7-156F-0766102ECD09}"/>
              </a:ext>
            </a:extLst>
          </p:cNvPr>
          <p:cNvSpPr txBox="1"/>
          <p:nvPr/>
        </p:nvSpPr>
        <p:spPr>
          <a:xfrm>
            <a:off x="747240" y="267859"/>
            <a:ext cx="6324917" cy="830997"/>
          </a:xfrm>
          <a:prstGeom prst="rect">
            <a:avLst/>
          </a:prstGeom>
          <a:noFill/>
        </p:spPr>
        <p:txBody>
          <a:bodyPr wrap="square" rtlCol="0">
            <a:spAutoFit/>
          </a:bodyPr>
          <a:lstStyle/>
          <a:p>
            <a:pPr algn="ctr"/>
            <a:r>
              <a:rPr lang="ro-RO" sz="2400" b="1" dirty="0">
                <a:solidFill>
                  <a:schemeClr val="bg1"/>
                </a:solidFill>
                <a:latin typeface="Arial"/>
                <a:cs typeface="Arial"/>
              </a:rPr>
              <a:t>What is Occupational Therapy</a:t>
            </a:r>
            <a:r>
              <a:rPr lang="en-GB" sz="2400" b="1" dirty="0">
                <a:solidFill>
                  <a:schemeClr val="bg1"/>
                </a:solidFill>
                <a:latin typeface="Arial"/>
                <a:cs typeface="Arial"/>
              </a:rPr>
              <a:t>? What is an occupational therapist?</a:t>
            </a:r>
            <a:endParaRPr lang="en-US" sz="2400" b="1" dirty="0"/>
          </a:p>
        </p:txBody>
      </p:sp>
      <p:pic>
        <p:nvPicPr>
          <p:cNvPr id="8" name="Picture 7">
            <a:extLst>
              <a:ext uri="{FF2B5EF4-FFF2-40B4-BE49-F238E27FC236}">
                <a16:creationId xmlns:a16="http://schemas.microsoft.com/office/drawing/2014/main" id="{7298E24E-7D8E-FC2B-DABA-EFD32E603EC6}"/>
              </a:ext>
            </a:extLst>
          </p:cNvPr>
          <p:cNvPicPr>
            <a:picLocks noChangeAspect="1"/>
          </p:cNvPicPr>
          <p:nvPr/>
        </p:nvPicPr>
        <p:blipFill rotWithShape="1">
          <a:blip r:embed="rId2"/>
          <a:srcRect l="10039" r="38821"/>
          <a:stretch/>
        </p:blipFill>
        <p:spPr>
          <a:xfrm>
            <a:off x="7072157" y="0"/>
            <a:ext cx="5119843" cy="6855347"/>
          </a:xfrm>
          <a:prstGeom prst="rect">
            <a:avLst/>
          </a:prstGeom>
        </p:spPr>
      </p:pic>
    </p:spTree>
    <p:extLst>
      <p:ext uri="{BB962C8B-B14F-4D97-AF65-F5344CB8AC3E}">
        <p14:creationId xmlns:p14="http://schemas.microsoft.com/office/powerpoint/2010/main" val="1217312465"/>
      </p:ext>
    </p:extLst>
  </p:cSld>
  <p:clrMapOvr>
    <a:masterClrMapping/>
  </p:clrMapOvr>
  <mc:AlternateContent xmlns:mc="http://schemas.openxmlformats.org/markup-compatibility/2006">
    <mc:Choice xmlns:p14="http://schemas.microsoft.com/office/powerpoint/2010/main" Requires="p14">
      <p:transition spd="slow">
        <p14:flash/>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4F5EEE3A-3F81-40ED-AC26-B380956CC050}"/>
              </a:ext>
            </a:extLst>
          </p:cNvPr>
          <p:cNvSpPr>
            <a:spLocks noGrp="1"/>
          </p:cNvSpPr>
          <p:nvPr>
            <p:ph type="body" sz="half" idx="2"/>
          </p:nvPr>
        </p:nvSpPr>
        <p:spPr>
          <a:xfrm>
            <a:off x="840419" y="129943"/>
            <a:ext cx="6575838" cy="2506413"/>
          </a:xfrm>
        </p:spPr>
        <p:txBody>
          <a:bodyPr vert="horz" lIns="91440" tIns="45720" rIns="91440" bIns="45720" rtlCol="0" anchor="t">
            <a:noAutofit/>
          </a:bodyPr>
          <a:lstStyle/>
          <a:p>
            <a:endParaRPr lang="en-GB" dirty="0">
              <a:solidFill>
                <a:schemeClr val="bg1"/>
              </a:solidFill>
              <a:latin typeface="Arial"/>
              <a:cs typeface="Arial"/>
            </a:endParaRPr>
          </a:p>
          <a:p>
            <a:r>
              <a:rPr lang="en-GB" dirty="0">
                <a:solidFill>
                  <a:schemeClr val="bg1"/>
                </a:solidFill>
                <a:latin typeface="Arial"/>
                <a:cs typeface="Arial"/>
              </a:rPr>
              <a:t> </a:t>
            </a:r>
            <a:r>
              <a:rPr lang="ro-RO" sz="1600" b="1" dirty="0">
                <a:solidFill>
                  <a:schemeClr val="bg1"/>
                </a:solidFill>
                <a:latin typeface="Arial"/>
                <a:cs typeface="Arial"/>
              </a:rPr>
              <a:t>In which cases is occupational therapy </a:t>
            </a:r>
            <a:r>
              <a:rPr lang="en-GB" sz="1600" b="1" dirty="0">
                <a:solidFill>
                  <a:schemeClr val="bg1"/>
                </a:solidFill>
                <a:latin typeface="Arial"/>
                <a:cs typeface="Arial"/>
              </a:rPr>
              <a:t>needed?</a:t>
            </a:r>
          </a:p>
          <a:p>
            <a:r>
              <a:rPr lang="en-GB" dirty="0">
                <a:solidFill>
                  <a:schemeClr val="bg1"/>
                </a:solidFill>
                <a:latin typeface="Arial"/>
                <a:cs typeface="Arial"/>
              </a:rPr>
              <a:t>Occupational therapists work with people of all ages, from premature babies to children, adults and old people that have various health problems. These health problems range from:</a:t>
            </a:r>
            <a:endParaRPr lang="en-GB" b="1" dirty="0">
              <a:solidFill>
                <a:schemeClr val="bg1"/>
              </a:solidFill>
              <a:latin typeface="Arial"/>
              <a:cs typeface="Arial"/>
            </a:endParaRPr>
          </a:p>
        </p:txBody>
      </p:sp>
      <p:sp>
        <p:nvSpPr>
          <p:cNvPr id="7" name="Text Placeholder 3">
            <a:extLst>
              <a:ext uri="{FF2B5EF4-FFF2-40B4-BE49-F238E27FC236}">
                <a16:creationId xmlns:a16="http://schemas.microsoft.com/office/drawing/2014/main" id="{75307BB3-A48C-0E44-E1CD-E14433523A07}"/>
              </a:ext>
            </a:extLst>
          </p:cNvPr>
          <p:cNvSpPr txBox="1">
            <a:spLocks/>
          </p:cNvSpPr>
          <p:nvPr/>
        </p:nvSpPr>
        <p:spPr>
          <a:xfrm>
            <a:off x="840419" y="1968481"/>
            <a:ext cx="8613271" cy="4315868"/>
          </a:xfrm>
          <a:prstGeom prst="rect">
            <a:avLst/>
          </a:prstGeom>
        </p:spPr>
        <p:txBody>
          <a:bodyPr vert="horz" lIns="91440" tIns="45720" rIns="91440" bIns="45720" numCol="3" rtlCol="0" anchor="t">
            <a:normAutofit/>
          </a:bodyPr>
          <a:lstStyle>
            <a:lvl1pPr marL="0" indent="0" algn="l"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solidFill>
                <a:latin typeface="+mj-lt"/>
                <a:ea typeface="+mj-ea"/>
                <a:cs typeface="+mj-cs"/>
              </a:defRPr>
            </a:lvl1pPr>
            <a:lvl2pPr marL="457200" indent="0" algn="l" defTabSz="457200" rtl="0" eaLnBrk="1" latinLnBrk="0" hangingPunct="1">
              <a:spcBef>
                <a:spcPts val="1000"/>
              </a:spcBef>
              <a:spcAft>
                <a:spcPts val="0"/>
              </a:spcAft>
              <a:buClr>
                <a:schemeClr val="bg2">
                  <a:lumMod val="40000"/>
                  <a:lumOff val="60000"/>
                </a:schemeClr>
              </a:buClr>
              <a:buSzPct val="80000"/>
              <a:buFont typeface="Wingdings 3" charset="2"/>
              <a:buNone/>
              <a:defRPr sz="1200" b="0" i="0" kern="1200">
                <a:solidFill>
                  <a:schemeClr val="tx1"/>
                </a:solidFill>
                <a:latin typeface="+mj-lt"/>
                <a:ea typeface="+mj-ea"/>
                <a:cs typeface="+mj-cs"/>
              </a:defRPr>
            </a:lvl2pPr>
            <a:lvl3pPr marL="914400" indent="0" algn="l" defTabSz="457200" rtl="0" eaLnBrk="1" latinLnBrk="0" hangingPunct="1">
              <a:spcBef>
                <a:spcPts val="1000"/>
              </a:spcBef>
              <a:spcAft>
                <a:spcPts val="0"/>
              </a:spcAft>
              <a:buClr>
                <a:schemeClr val="bg2">
                  <a:lumMod val="40000"/>
                  <a:lumOff val="60000"/>
                </a:schemeClr>
              </a:buClr>
              <a:buSzPct val="80000"/>
              <a:buFont typeface="Wingdings 3" charset="2"/>
              <a:buNone/>
              <a:defRPr sz="1000" b="0" i="0" kern="1200">
                <a:solidFill>
                  <a:schemeClr val="tx1"/>
                </a:solidFill>
                <a:latin typeface="+mj-lt"/>
                <a:ea typeface="+mj-ea"/>
                <a:cs typeface="+mj-cs"/>
              </a:defRPr>
            </a:lvl3pPr>
            <a:lvl4pPr marL="1371600" indent="0" algn="l" defTabSz="457200" rtl="0" eaLnBrk="1" latinLnBrk="0" hangingPunct="1">
              <a:spcBef>
                <a:spcPts val="1000"/>
              </a:spcBef>
              <a:spcAft>
                <a:spcPts val="0"/>
              </a:spcAft>
              <a:buClr>
                <a:schemeClr val="bg2">
                  <a:lumMod val="40000"/>
                  <a:lumOff val="60000"/>
                </a:schemeClr>
              </a:buClr>
              <a:buSzPct val="80000"/>
              <a:buFont typeface="Wingdings 3" charset="2"/>
              <a:buNone/>
              <a:defRPr sz="900" b="0" i="0" kern="1200">
                <a:solidFill>
                  <a:schemeClr val="tx1"/>
                </a:solidFill>
                <a:latin typeface="+mj-lt"/>
                <a:ea typeface="+mj-ea"/>
                <a:cs typeface="+mj-cs"/>
              </a:defRPr>
            </a:lvl4pPr>
            <a:lvl5pPr marL="1828800" indent="0" algn="l" defTabSz="457200" rtl="0" eaLnBrk="1" latinLnBrk="0" hangingPunct="1">
              <a:spcBef>
                <a:spcPts val="1000"/>
              </a:spcBef>
              <a:spcAft>
                <a:spcPts val="0"/>
              </a:spcAft>
              <a:buClr>
                <a:schemeClr val="bg2">
                  <a:lumMod val="40000"/>
                  <a:lumOff val="60000"/>
                </a:schemeClr>
              </a:buClr>
              <a:buSzPct val="80000"/>
              <a:buFont typeface="Wingdings 3" charset="2"/>
              <a:buNone/>
              <a:defRPr sz="900" b="0" i="0" kern="1200">
                <a:solidFill>
                  <a:schemeClr val="tx1"/>
                </a:solidFill>
                <a:latin typeface="+mj-lt"/>
                <a:ea typeface="+mj-ea"/>
                <a:cs typeface="+mj-cs"/>
              </a:defRPr>
            </a:lvl5pPr>
            <a:lvl6pPr marL="2286000" indent="0" algn="l" defTabSz="457200" rtl="0" eaLnBrk="1" latinLnBrk="0" hangingPunct="1">
              <a:spcBef>
                <a:spcPts val="1000"/>
              </a:spcBef>
              <a:spcAft>
                <a:spcPts val="0"/>
              </a:spcAft>
              <a:buClr>
                <a:schemeClr val="bg2">
                  <a:lumMod val="40000"/>
                  <a:lumOff val="60000"/>
                </a:schemeClr>
              </a:buClr>
              <a:buSzPct val="80000"/>
              <a:buFont typeface="Wingdings 3" charset="2"/>
              <a:buNone/>
              <a:defRPr sz="900" b="0" i="0" kern="1200">
                <a:solidFill>
                  <a:schemeClr val="tx1"/>
                </a:solidFill>
                <a:latin typeface="+mj-lt"/>
                <a:ea typeface="+mj-ea"/>
                <a:cs typeface="+mj-cs"/>
              </a:defRPr>
            </a:lvl6pPr>
            <a:lvl7pPr marL="2743200" indent="0" algn="l" defTabSz="457200" rtl="0" eaLnBrk="1" latinLnBrk="0" hangingPunct="1">
              <a:spcBef>
                <a:spcPts val="1000"/>
              </a:spcBef>
              <a:spcAft>
                <a:spcPts val="0"/>
              </a:spcAft>
              <a:buClr>
                <a:schemeClr val="bg2">
                  <a:lumMod val="40000"/>
                  <a:lumOff val="60000"/>
                </a:schemeClr>
              </a:buClr>
              <a:buSzPct val="80000"/>
              <a:buFont typeface="Wingdings 3" charset="2"/>
              <a:buNone/>
              <a:defRPr sz="900" b="0" i="0" kern="1200">
                <a:solidFill>
                  <a:schemeClr val="tx1"/>
                </a:solidFill>
                <a:latin typeface="+mj-lt"/>
                <a:ea typeface="+mj-ea"/>
                <a:cs typeface="+mj-cs"/>
              </a:defRPr>
            </a:lvl7pPr>
            <a:lvl8pPr marL="3200400" indent="0" algn="l" defTabSz="457200" rtl="0" eaLnBrk="1" latinLnBrk="0" hangingPunct="1">
              <a:spcBef>
                <a:spcPts val="1000"/>
              </a:spcBef>
              <a:spcAft>
                <a:spcPts val="0"/>
              </a:spcAft>
              <a:buClr>
                <a:schemeClr val="bg2">
                  <a:lumMod val="40000"/>
                  <a:lumOff val="60000"/>
                </a:schemeClr>
              </a:buClr>
              <a:buSzPct val="80000"/>
              <a:buFont typeface="Wingdings 3" charset="2"/>
              <a:buNone/>
              <a:defRPr sz="900" b="0" i="0" kern="1200">
                <a:solidFill>
                  <a:schemeClr val="tx1"/>
                </a:solidFill>
                <a:latin typeface="+mj-lt"/>
                <a:ea typeface="+mj-ea"/>
                <a:cs typeface="+mj-cs"/>
              </a:defRPr>
            </a:lvl8pPr>
            <a:lvl9pPr marL="3657600" indent="0" algn="l" defTabSz="457200" rtl="0" eaLnBrk="1" latinLnBrk="0" hangingPunct="1">
              <a:spcBef>
                <a:spcPts val="1000"/>
              </a:spcBef>
              <a:spcAft>
                <a:spcPts val="0"/>
              </a:spcAft>
              <a:buClr>
                <a:schemeClr val="bg2">
                  <a:lumMod val="40000"/>
                  <a:lumOff val="60000"/>
                </a:schemeClr>
              </a:buClr>
              <a:buSzPct val="80000"/>
              <a:buFont typeface="Wingdings 3" charset="2"/>
              <a:buNone/>
              <a:defRPr sz="900" b="0" i="0" kern="1200">
                <a:solidFill>
                  <a:schemeClr val="tx1"/>
                </a:solidFill>
                <a:latin typeface="+mj-lt"/>
                <a:ea typeface="+mj-ea"/>
                <a:cs typeface="+mj-cs"/>
              </a:defRPr>
            </a:lvl9pPr>
          </a:lstStyle>
          <a:p>
            <a:pPr marL="285750" indent="-285750">
              <a:buFont typeface="Wingdings" panose="020B0604020202020204" pitchFamily="34" charset="0"/>
              <a:buChar char="§"/>
            </a:pPr>
            <a:r>
              <a:rPr lang="en-GB" dirty="0">
                <a:solidFill>
                  <a:schemeClr val="bg1"/>
                </a:solidFill>
                <a:latin typeface="Arial"/>
                <a:cs typeface="Arial"/>
              </a:rPr>
              <a:t>Autism</a:t>
            </a:r>
            <a:endParaRPr lang="en-US" dirty="0">
              <a:solidFill>
                <a:schemeClr val="bg1"/>
              </a:solidFill>
            </a:endParaRPr>
          </a:p>
          <a:p>
            <a:pPr marL="285750" indent="-285750">
              <a:buFont typeface="Wingdings" panose="020B0604020202020204" pitchFamily="34" charset="0"/>
              <a:buChar char="§"/>
            </a:pPr>
            <a:r>
              <a:rPr lang="en-GB" dirty="0">
                <a:solidFill>
                  <a:schemeClr val="bg1"/>
                </a:solidFill>
                <a:latin typeface="Arial"/>
                <a:cs typeface="Arial"/>
              </a:rPr>
              <a:t>Traumatic injuries to the brain or spinal cord</a:t>
            </a:r>
          </a:p>
          <a:p>
            <a:pPr marL="285750" indent="-285750">
              <a:buFont typeface="Wingdings" panose="020B0604020202020204" pitchFamily="34" charset="0"/>
              <a:buChar char="§"/>
            </a:pPr>
            <a:r>
              <a:rPr lang="en-GB" dirty="0">
                <a:solidFill>
                  <a:schemeClr val="bg1"/>
                </a:solidFill>
                <a:latin typeface="Arial"/>
                <a:cs typeface="Arial"/>
              </a:rPr>
              <a:t>Learning </a:t>
            </a:r>
            <a:r>
              <a:rPr lang="en-GB" dirty="0" err="1">
                <a:solidFill>
                  <a:schemeClr val="bg1"/>
                </a:solidFill>
                <a:latin typeface="Arial"/>
                <a:cs typeface="Arial"/>
              </a:rPr>
              <a:t>dIiffuculties</a:t>
            </a:r>
            <a:endParaRPr lang="en-GB" dirty="0">
              <a:solidFill>
                <a:schemeClr val="bg1"/>
              </a:solidFill>
              <a:latin typeface="Arial"/>
              <a:cs typeface="Arial"/>
            </a:endParaRPr>
          </a:p>
          <a:p>
            <a:pPr marL="285750" indent="-285750">
              <a:buFont typeface="Wingdings" panose="020B0604020202020204" pitchFamily="34" charset="0"/>
              <a:buChar char="§"/>
            </a:pPr>
            <a:r>
              <a:rPr lang="en-GB" dirty="0">
                <a:solidFill>
                  <a:schemeClr val="bg1"/>
                </a:solidFill>
                <a:latin typeface="Arial"/>
                <a:cs typeface="Arial"/>
              </a:rPr>
              <a:t>Sensory processing disorders</a:t>
            </a:r>
          </a:p>
          <a:p>
            <a:pPr marL="285750" indent="-285750">
              <a:buFont typeface="Wingdings" panose="020B0604020202020204" pitchFamily="34" charset="0"/>
              <a:buChar char="§"/>
            </a:pPr>
            <a:r>
              <a:rPr lang="en-GB" dirty="0">
                <a:solidFill>
                  <a:schemeClr val="bg1"/>
                </a:solidFill>
                <a:latin typeface="Arial"/>
                <a:cs typeface="Arial"/>
              </a:rPr>
              <a:t>Birth injuries or defects</a:t>
            </a:r>
          </a:p>
          <a:p>
            <a:pPr marL="285750" indent="-285750">
              <a:buFont typeface="Wingdings" panose="020B0604020202020204" pitchFamily="34" charset="0"/>
              <a:buChar char="§"/>
            </a:pPr>
            <a:r>
              <a:rPr lang="en-GB" dirty="0">
                <a:solidFill>
                  <a:schemeClr val="bg1"/>
                </a:solidFill>
                <a:latin typeface="Arial"/>
                <a:cs typeface="Arial"/>
              </a:rPr>
              <a:t>Developmental delays</a:t>
            </a:r>
          </a:p>
          <a:p>
            <a:pPr marL="285750" indent="-285750">
              <a:buFont typeface="Wingdings" panose="020B0604020202020204" pitchFamily="34" charset="0"/>
              <a:buChar char="§"/>
            </a:pPr>
            <a:r>
              <a:rPr lang="en-GB" dirty="0" err="1">
                <a:solidFill>
                  <a:schemeClr val="bg1"/>
                </a:solidFill>
                <a:latin typeface="Arial"/>
                <a:cs typeface="Arial"/>
              </a:rPr>
              <a:t>Behavioral</a:t>
            </a:r>
            <a:r>
              <a:rPr lang="en-GB" dirty="0">
                <a:solidFill>
                  <a:schemeClr val="bg1"/>
                </a:solidFill>
                <a:latin typeface="Arial"/>
                <a:cs typeface="Arial"/>
              </a:rPr>
              <a:t> and mental health problems</a:t>
            </a:r>
          </a:p>
          <a:p>
            <a:pPr marL="285750" indent="-285750">
              <a:buFont typeface="Wingdings" panose="020B0604020202020204" pitchFamily="34" charset="0"/>
              <a:buChar char="§"/>
            </a:pPr>
            <a:r>
              <a:rPr lang="en-GB" dirty="0">
                <a:solidFill>
                  <a:schemeClr val="bg1"/>
                </a:solidFill>
                <a:latin typeface="Arial"/>
                <a:cs typeface="Arial"/>
              </a:rPr>
              <a:t>Juvenile rheumatoid arthritis  </a:t>
            </a:r>
          </a:p>
          <a:p>
            <a:pPr marL="285750" indent="-285750">
              <a:buFont typeface="Wingdings" panose="020B0604020202020204" pitchFamily="34" charset="0"/>
              <a:buChar char="§"/>
            </a:pPr>
            <a:r>
              <a:rPr lang="en-GB" dirty="0">
                <a:solidFill>
                  <a:schemeClr val="bg1"/>
                </a:solidFill>
                <a:latin typeface="Arial"/>
                <a:cs typeface="Arial"/>
              </a:rPr>
              <a:t>Arthritis and chronic pain</a:t>
            </a:r>
          </a:p>
          <a:p>
            <a:pPr marL="285750" indent="-285750">
              <a:buFont typeface="Wingdings" panose="020B0604020202020204" pitchFamily="34" charset="0"/>
              <a:buChar char="§"/>
            </a:pPr>
            <a:r>
              <a:rPr lang="en-GB" dirty="0">
                <a:solidFill>
                  <a:schemeClr val="bg1"/>
                </a:solidFill>
                <a:latin typeface="Arial"/>
                <a:cs typeface="Arial"/>
              </a:rPr>
              <a:t>Post-surgical conditions</a:t>
            </a:r>
          </a:p>
          <a:p>
            <a:pPr marL="285750" indent="-285750">
              <a:buFont typeface="Wingdings" panose="020B0604020202020204" pitchFamily="34" charset="0"/>
              <a:buChar char="§"/>
            </a:pPr>
            <a:r>
              <a:rPr lang="en-GB" dirty="0">
                <a:solidFill>
                  <a:schemeClr val="bg1"/>
                </a:solidFill>
                <a:latin typeface="Arial"/>
                <a:cs typeface="Arial"/>
              </a:rPr>
              <a:t>Low vision</a:t>
            </a:r>
          </a:p>
          <a:p>
            <a:pPr marL="285750" indent="-285750">
              <a:buFont typeface="Wingdings" panose="020B0604020202020204" pitchFamily="34" charset="0"/>
              <a:buChar char="§"/>
            </a:pPr>
            <a:r>
              <a:rPr lang="en-GB" dirty="0">
                <a:solidFill>
                  <a:schemeClr val="bg1"/>
                </a:solidFill>
                <a:latin typeface="Arial"/>
                <a:cs typeface="Arial"/>
              </a:rPr>
              <a:t>Burns</a:t>
            </a:r>
          </a:p>
          <a:p>
            <a:pPr marL="285750" indent="-285750">
              <a:buFont typeface="Wingdings" panose="020B0604020202020204" pitchFamily="34" charset="0"/>
              <a:buChar char="§"/>
            </a:pPr>
            <a:r>
              <a:rPr lang="en-GB" dirty="0">
                <a:solidFill>
                  <a:schemeClr val="bg1"/>
                </a:solidFill>
                <a:latin typeface="Arial"/>
                <a:cs typeface="Arial"/>
              </a:rPr>
              <a:t>Traumatic amputations</a:t>
            </a:r>
          </a:p>
          <a:p>
            <a:pPr marL="285750" indent="-285750">
              <a:buFont typeface="Wingdings" panose="020B0604020202020204" pitchFamily="34" charset="0"/>
              <a:buChar char="§"/>
            </a:pPr>
            <a:r>
              <a:rPr lang="en-GB" dirty="0">
                <a:solidFill>
                  <a:schemeClr val="bg1"/>
                </a:solidFill>
                <a:latin typeface="Arial"/>
                <a:cs typeface="Arial"/>
              </a:rPr>
              <a:t>Cancer</a:t>
            </a:r>
          </a:p>
          <a:p>
            <a:pPr marL="285750" indent="-285750">
              <a:buFont typeface="Wingdings" panose="020B0604020202020204" pitchFamily="34" charset="0"/>
              <a:buChar char="§"/>
            </a:pPr>
            <a:r>
              <a:rPr lang="en-GB" dirty="0">
                <a:solidFill>
                  <a:schemeClr val="bg1"/>
                </a:solidFill>
                <a:latin typeface="Arial"/>
                <a:cs typeface="Arial"/>
              </a:rPr>
              <a:t>Poor balance</a:t>
            </a:r>
          </a:p>
          <a:p>
            <a:pPr marL="285750" indent="-285750">
              <a:buFont typeface="Wingdings" panose="020B0604020202020204" pitchFamily="34" charset="0"/>
              <a:buChar char="§"/>
            </a:pPr>
            <a:r>
              <a:rPr lang="en-GB" dirty="0">
                <a:solidFill>
                  <a:schemeClr val="bg1"/>
                </a:solidFill>
                <a:latin typeface="Arial"/>
                <a:cs typeface="Arial"/>
              </a:rPr>
              <a:t>Alzheimer’s disease</a:t>
            </a:r>
          </a:p>
          <a:p>
            <a:pPr marL="285750" indent="-285750">
              <a:buFont typeface="Wingdings" panose="020B0604020202020204" pitchFamily="34" charset="0"/>
              <a:buChar char="§"/>
            </a:pPr>
            <a:r>
              <a:rPr lang="en-GB" dirty="0">
                <a:solidFill>
                  <a:schemeClr val="bg1"/>
                </a:solidFill>
                <a:latin typeface="Arial"/>
                <a:cs typeface="Arial"/>
              </a:rPr>
              <a:t>Diabetes</a:t>
            </a:r>
          </a:p>
          <a:p>
            <a:pPr marL="285750" indent="-285750">
              <a:buFont typeface="Wingdings" panose="020B0604020202020204" pitchFamily="34" charset="0"/>
              <a:buChar char="§"/>
            </a:pPr>
            <a:r>
              <a:rPr lang="en-GB" dirty="0">
                <a:solidFill>
                  <a:schemeClr val="bg1"/>
                </a:solidFill>
                <a:latin typeface="Arial"/>
                <a:cs typeface="Arial"/>
              </a:rPr>
              <a:t>Multiple sclerosis, cerebral palsy</a:t>
            </a:r>
          </a:p>
          <a:p>
            <a:pPr marL="285750" indent="-285750">
              <a:buFont typeface="Wingdings" panose="020B0604020202020204" pitchFamily="34" charset="0"/>
              <a:buChar char="§"/>
            </a:pPr>
            <a:r>
              <a:rPr lang="en-GB" dirty="0">
                <a:solidFill>
                  <a:schemeClr val="bg1"/>
                </a:solidFill>
                <a:latin typeface="Arial"/>
                <a:cs typeface="Arial"/>
              </a:rPr>
              <a:t>Severe hand injuries</a:t>
            </a:r>
          </a:p>
          <a:p>
            <a:pPr marL="285750" indent="-285750">
              <a:buFont typeface="Wingdings" panose="020B0604020202020204" pitchFamily="34" charset="0"/>
              <a:buChar char="§"/>
            </a:pPr>
            <a:r>
              <a:rPr lang="en-GB" dirty="0">
                <a:solidFill>
                  <a:schemeClr val="bg1"/>
                </a:solidFill>
                <a:latin typeface="Arial"/>
                <a:cs typeface="Arial"/>
              </a:rPr>
              <a:t>Broken bones and </a:t>
            </a:r>
            <a:r>
              <a:rPr lang="en-GB" dirty="0" err="1">
                <a:solidFill>
                  <a:schemeClr val="bg1"/>
                </a:solidFill>
                <a:latin typeface="Arial"/>
                <a:cs typeface="Arial"/>
              </a:rPr>
              <a:t>orthopedic</a:t>
            </a:r>
            <a:r>
              <a:rPr lang="en-GB" dirty="0">
                <a:solidFill>
                  <a:schemeClr val="bg1"/>
                </a:solidFill>
                <a:latin typeface="Arial"/>
                <a:cs typeface="Arial"/>
              </a:rPr>
              <a:t> injuries </a:t>
            </a:r>
          </a:p>
          <a:p>
            <a:pPr marL="285750" indent="-285750">
              <a:buFont typeface="Wingdings" panose="020B0604020202020204" pitchFamily="34" charset="0"/>
              <a:buChar char="§"/>
            </a:pPr>
            <a:r>
              <a:rPr lang="en-GB" dirty="0">
                <a:solidFill>
                  <a:schemeClr val="bg1"/>
                </a:solidFill>
                <a:latin typeface="Arial"/>
                <a:cs typeface="Arial"/>
              </a:rPr>
              <a:t>ADHD</a:t>
            </a:r>
          </a:p>
          <a:p>
            <a:pPr marL="285750" indent="-285750">
              <a:buFont typeface="Wingdings" panose="020B0604020202020204" pitchFamily="34" charset="0"/>
              <a:buChar char="§"/>
            </a:pPr>
            <a:r>
              <a:rPr lang="en-GB" dirty="0">
                <a:solidFill>
                  <a:schemeClr val="bg1"/>
                </a:solidFill>
                <a:latin typeface="Arial"/>
                <a:cs typeface="Arial"/>
              </a:rPr>
              <a:t>Dementia </a:t>
            </a:r>
            <a:endParaRPr lang="en-GB" dirty="0">
              <a:solidFill>
                <a:schemeClr val="bg1"/>
              </a:solidFill>
              <a:latin typeface="Arial" panose="020B0604020202020204" pitchFamily="34" charset="0"/>
              <a:cs typeface="Arial" panose="020B0604020202020204" pitchFamily="34" charset="0"/>
            </a:endParaRPr>
          </a:p>
        </p:txBody>
      </p:sp>
      <p:pic>
        <p:nvPicPr>
          <p:cNvPr id="6" name="Picture 7">
            <a:extLst>
              <a:ext uri="{FF2B5EF4-FFF2-40B4-BE49-F238E27FC236}">
                <a16:creationId xmlns:a16="http://schemas.microsoft.com/office/drawing/2014/main" id="{49D7D955-D225-D01A-0A54-F1E9FF94C470}"/>
              </a:ext>
            </a:extLst>
          </p:cNvPr>
          <p:cNvPicPr>
            <a:picLocks noChangeAspect="1"/>
          </p:cNvPicPr>
          <p:nvPr/>
        </p:nvPicPr>
        <p:blipFill rotWithShape="1">
          <a:blip r:embed="rId2"/>
          <a:srcRect l="10039" r="38821"/>
          <a:stretch/>
        </p:blipFill>
        <p:spPr>
          <a:xfrm>
            <a:off x="7072157" y="0"/>
            <a:ext cx="5119843" cy="6855347"/>
          </a:xfrm>
          <a:prstGeom prst="rect">
            <a:avLst/>
          </a:prstGeom>
        </p:spPr>
      </p:pic>
    </p:spTree>
    <p:extLst>
      <p:ext uri="{BB962C8B-B14F-4D97-AF65-F5344CB8AC3E}">
        <p14:creationId xmlns:p14="http://schemas.microsoft.com/office/powerpoint/2010/main" val="2117403779"/>
      </p:ext>
    </p:extLst>
  </p:cSld>
  <p:clrMapOvr>
    <a:masterClrMapping/>
  </p:clrMapOvr>
  <mc:AlternateContent xmlns:mc="http://schemas.openxmlformats.org/markup-compatibility/2006">
    <mc:Choice xmlns:p14="http://schemas.microsoft.com/office/powerpoint/2010/main" Requires="p14">
      <p:transition spd="slow">
        <p14:flash/>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10">
            <a:extLst>
              <a:ext uri="{FF2B5EF4-FFF2-40B4-BE49-F238E27FC236}">
                <a16:creationId xmlns:a16="http://schemas.microsoft.com/office/drawing/2014/main" id="{29AF127B-4F3C-B822-CF46-CB361CF28F91}"/>
              </a:ext>
            </a:extLst>
          </p:cNvPr>
          <p:cNvPicPr>
            <a:picLocks noChangeAspect="1"/>
          </p:cNvPicPr>
          <p:nvPr/>
        </p:nvPicPr>
        <p:blipFill>
          <a:blip r:embed="rId2"/>
          <a:stretch>
            <a:fillRect/>
          </a:stretch>
        </p:blipFill>
        <p:spPr>
          <a:xfrm>
            <a:off x="0" y="0"/>
            <a:ext cx="6219891" cy="6858000"/>
          </a:xfrm>
          <a:prstGeom prst="rect">
            <a:avLst/>
          </a:prstGeom>
        </p:spPr>
      </p:pic>
      <p:sp>
        <p:nvSpPr>
          <p:cNvPr id="11" name="Rectangle 10">
            <a:extLst>
              <a:ext uri="{FF2B5EF4-FFF2-40B4-BE49-F238E27FC236}">
                <a16:creationId xmlns:a16="http://schemas.microsoft.com/office/drawing/2014/main" id="{8C9A5C08-315A-EA6B-2EDB-ADE0B9987603}"/>
              </a:ext>
            </a:extLst>
          </p:cNvPr>
          <p:cNvSpPr/>
          <p:nvPr/>
        </p:nvSpPr>
        <p:spPr>
          <a:xfrm>
            <a:off x="6219890" y="0"/>
            <a:ext cx="6040929" cy="685800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4DACFF84-CAF8-9CC5-02C9-DAE17044362C}"/>
              </a:ext>
            </a:extLst>
          </p:cNvPr>
          <p:cNvSpPr txBox="1"/>
          <p:nvPr/>
        </p:nvSpPr>
        <p:spPr>
          <a:xfrm>
            <a:off x="6096000" y="3013501"/>
            <a:ext cx="6324917" cy="830997"/>
          </a:xfrm>
          <a:prstGeom prst="rect">
            <a:avLst/>
          </a:prstGeom>
          <a:noFill/>
        </p:spPr>
        <p:txBody>
          <a:bodyPr wrap="square" rtlCol="0">
            <a:spAutoFit/>
          </a:bodyPr>
          <a:lstStyle/>
          <a:p>
            <a:pPr algn="ctr"/>
            <a:r>
              <a:rPr lang="ro-RO" sz="2400" b="1">
                <a:solidFill>
                  <a:schemeClr val="bg1"/>
                </a:solidFill>
                <a:latin typeface="Arial"/>
                <a:cs typeface="Arial"/>
              </a:rPr>
              <a:t>Erik Erikson’s Theory of</a:t>
            </a:r>
            <a:endParaRPr lang="en-GB" sz="2400" b="1">
              <a:solidFill>
                <a:schemeClr val="bg1"/>
              </a:solidFill>
              <a:latin typeface="Arial"/>
              <a:cs typeface="Arial"/>
            </a:endParaRPr>
          </a:p>
          <a:p>
            <a:pPr algn="ctr"/>
            <a:r>
              <a:rPr lang="ro-RO" sz="2400" b="1">
                <a:solidFill>
                  <a:schemeClr val="bg1"/>
                </a:solidFill>
                <a:latin typeface="Arial"/>
                <a:cs typeface="Arial"/>
              </a:rPr>
              <a:t>Psychosocial lifespan development</a:t>
            </a:r>
            <a:endParaRPr lang="en-US" sz="2400" b="1"/>
          </a:p>
        </p:txBody>
      </p:sp>
    </p:spTree>
    <p:extLst>
      <p:ext uri="{BB962C8B-B14F-4D97-AF65-F5344CB8AC3E}">
        <p14:creationId xmlns:p14="http://schemas.microsoft.com/office/powerpoint/2010/main" val="311183251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wind"/>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4F5EEE3A-3F81-40ED-AC26-B380956CC050}"/>
              </a:ext>
            </a:extLst>
          </p:cNvPr>
          <p:cNvSpPr>
            <a:spLocks noGrp="1"/>
          </p:cNvSpPr>
          <p:nvPr>
            <p:ph type="body" sz="half" idx="2"/>
          </p:nvPr>
        </p:nvSpPr>
        <p:spPr>
          <a:xfrm>
            <a:off x="621193" y="1709796"/>
            <a:ext cx="5981328" cy="4539126"/>
          </a:xfrm>
        </p:spPr>
        <p:txBody>
          <a:bodyPr vert="horz" lIns="91440" tIns="45720" rIns="91440" bIns="45720" rtlCol="0" anchor="t">
            <a:normAutofit/>
          </a:bodyPr>
          <a:lstStyle/>
          <a:p>
            <a:r>
              <a:rPr lang="en-GB" dirty="0">
                <a:solidFill>
                  <a:schemeClr val="bg1"/>
                </a:solidFill>
                <a:latin typeface="Arial"/>
                <a:cs typeface="Arial"/>
              </a:rPr>
              <a:t>Erik Erikson (1902-1994) was a 20</a:t>
            </a:r>
            <a:r>
              <a:rPr lang="en-GB" baseline="30000" dirty="0">
                <a:solidFill>
                  <a:schemeClr val="bg1"/>
                </a:solidFill>
                <a:latin typeface="Arial"/>
                <a:cs typeface="Arial"/>
              </a:rPr>
              <a:t>th</a:t>
            </a:r>
            <a:r>
              <a:rPr lang="en-GB" dirty="0">
                <a:solidFill>
                  <a:schemeClr val="bg1"/>
                </a:solidFill>
                <a:latin typeface="Arial"/>
                <a:cs typeface="Arial"/>
              </a:rPr>
              <a:t> century </a:t>
            </a:r>
            <a:r>
              <a:rPr lang="en-GB" dirty="0" err="1">
                <a:solidFill>
                  <a:schemeClr val="bg1"/>
                </a:solidFill>
                <a:latin typeface="Arial"/>
                <a:cs typeface="Arial"/>
              </a:rPr>
              <a:t>neo-freudian</a:t>
            </a:r>
            <a:r>
              <a:rPr lang="en-GB" dirty="0">
                <a:solidFill>
                  <a:schemeClr val="bg1"/>
                </a:solidFill>
                <a:latin typeface="Arial"/>
                <a:cs typeface="Arial"/>
              </a:rPr>
              <a:t> psychologist that accepts the Freudian theory but adds his owns ideas and beliefs. His theory has his roots in the Freudian theory.</a:t>
            </a:r>
          </a:p>
          <a:p>
            <a:r>
              <a:rPr lang="en-GB" dirty="0">
                <a:solidFill>
                  <a:schemeClr val="bg1"/>
                </a:solidFill>
                <a:latin typeface="Arial"/>
                <a:cs typeface="Arial"/>
              </a:rPr>
              <a:t>Although Erik Erikson's theory has his limitations and attracts many critiques, this theory differs from many others, being more complete, because it addresses the development of an individual throughout his entire lifespan, including old age.</a:t>
            </a:r>
          </a:p>
          <a:p>
            <a:r>
              <a:rPr lang="en-GB" dirty="0">
                <a:solidFill>
                  <a:schemeClr val="bg1"/>
                </a:solidFill>
                <a:latin typeface="Arial"/>
                <a:cs typeface="Arial"/>
              </a:rPr>
              <a:t>Erik Erikson classifies the theory of psychosocial development into 8 stages, stretching from birth throughout the entire life of an individual.</a:t>
            </a:r>
            <a:endParaRPr lang="en-GB">
              <a:solidFill>
                <a:schemeClr val="bg1"/>
              </a:solidFill>
              <a:latin typeface="Arial"/>
              <a:ea typeface="+mn-lt"/>
              <a:cs typeface="+mn-lt"/>
            </a:endParaRPr>
          </a:p>
          <a:p>
            <a:endParaRPr lang="en-GB" dirty="0">
              <a:solidFill>
                <a:schemeClr val="bg1"/>
              </a:solidFill>
              <a:latin typeface="Arial"/>
              <a:cs typeface="Arial"/>
            </a:endParaRPr>
          </a:p>
        </p:txBody>
      </p:sp>
      <p:sp>
        <p:nvSpPr>
          <p:cNvPr id="6" name="Title 1">
            <a:extLst>
              <a:ext uri="{FF2B5EF4-FFF2-40B4-BE49-F238E27FC236}">
                <a16:creationId xmlns:a16="http://schemas.microsoft.com/office/drawing/2014/main" id="{956EB58A-5D85-CB1D-7644-53ECB4B0773D}"/>
              </a:ext>
            </a:extLst>
          </p:cNvPr>
          <p:cNvSpPr txBox="1">
            <a:spLocks/>
          </p:cNvSpPr>
          <p:nvPr/>
        </p:nvSpPr>
        <p:spPr>
          <a:xfrm flipH="1">
            <a:off x="-264319" y="451441"/>
            <a:ext cx="6621418" cy="921741"/>
          </a:xfrm>
          <a:prstGeom prst="rect">
            <a:avLst/>
          </a:prstGeom>
        </p:spPr>
        <p:txBody>
          <a:bodyPr vert="horz" lIns="91440" tIns="45720" rIns="91440" bIns="45720" rtlCol="0" anchor="b">
            <a:noAutofit/>
          </a:bodyPr>
          <a:lstStyle>
            <a:lvl1pPr algn="l" defTabSz="457200" rtl="0" eaLnBrk="1" latinLnBrk="0" hangingPunct="1">
              <a:spcBef>
                <a:spcPct val="0"/>
              </a:spcBef>
              <a:buNone/>
              <a:defRPr sz="24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857250" lvl="2" algn="ctr">
              <a:lnSpc>
                <a:spcPct val="120000"/>
              </a:lnSpc>
              <a:spcBef>
                <a:spcPts val="500"/>
              </a:spcBef>
            </a:pPr>
            <a:r>
              <a:rPr lang="ro-RO" sz="2400" b="1" dirty="0">
                <a:solidFill>
                  <a:schemeClr val="bg1"/>
                </a:solidFill>
                <a:latin typeface="Arial"/>
                <a:cs typeface="Arial"/>
              </a:rPr>
              <a:t>Erik </a:t>
            </a:r>
            <a:r>
              <a:rPr lang="ro-RO" sz="2400" b="1" dirty="0" err="1">
                <a:solidFill>
                  <a:schemeClr val="bg1"/>
                </a:solidFill>
                <a:latin typeface="Arial"/>
                <a:cs typeface="Arial"/>
              </a:rPr>
              <a:t>Erikson’s</a:t>
            </a:r>
            <a:r>
              <a:rPr lang="ro-RO" sz="2400" b="1" dirty="0">
                <a:solidFill>
                  <a:schemeClr val="bg1"/>
                </a:solidFill>
                <a:latin typeface="Arial"/>
                <a:cs typeface="Arial"/>
              </a:rPr>
              <a:t> </a:t>
            </a:r>
            <a:r>
              <a:rPr lang="ro-RO" sz="2400" b="1" dirty="0" err="1">
                <a:solidFill>
                  <a:schemeClr val="bg1"/>
                </a:solidFill>
                <a:latin typeface="Arial"/>
                <a:cs typeface="Arial"/>
              </a:rPr>
              <a:t>Theory</a:t>
            </a:r>
            <a:r>
              <a:rPr lang="ro-RO" sz="2400" b="1" dirty="0">
                <a:solidFill>
                  <a:schemeClr val="bg1"/>
                </a:solidFill>
                <a:latin typeface="Arial"/>
                <a:cs typeface="Arial"/>
              </a:rPr>
              <a:t> of </a:t>
            </a:r>
            <a:r>
              <a:rPr lang="ro-RO" sz="2400" b="1" dirty="0" err="1">
                <a:solidFill>
                  <a:schemeClr val="bg1"/>
                </a:solidFill>
                <a:latin typeface="Arial"/>
                <a:cs typeface="Arial"/>
              </a:rPr>
              <a:t>Psychosocial</a:t>
            </a:r>
            <a:r>
              <a:rPr lang="ro-RO" sz="2400" b="1" dirty="0">
                <a:solidFill>
                  <a:schemeClr val="bg1"/>
                </a:solidFill>
                <a:latin typeface="Arial"/>
                <a:cs typeface="Arial"/>
              </a:rPr>
              <a:t> </a:t>
            </a:r>
            <a:r>
              <a:rPr lang="ro-RO" sz="2400" b="1" dirty="0" err="1">
                <a:solidFill>
                  <a:schemeClr val="bg1"/>
                </a:solidFill>
                <a:latin typeface="Arial"/>
                <a:cs typeface="Arial"/>
              </a:rPr>
              <a:t>lifespan</a:t>
            </a:r>
            <a:r>
              <a:rPr lang="ro-RO" sz="2400" b="1" dirty="0">
                <a:solidFill>
                  <a:schemeClr val="bg1"/>
                </a:solidFill>
                <a:latin typeface="Arial"/>
                <a:cs typeface="Arial"/>
              </a:rPr>
              <a:t> </a:t>
            </a:r>
            <a:r>
              <a:rPr lang="ro-RO" sz="2400" b="1" dirty="0" err="1">
                <a:solidFill>
                  <a:schemeClr val="bg1"/>
                </a:solidFill>
                <a:latin typeface="Arial"/>
                <a:cs typeface="Arial"/>
              </a:rPr>
              <a:t>development</a:t>
            </a:r>
            <a:endParaRPr lang="ro-RO" sz="2400" b="1" dirty="0" err="1">
              <a:solidFill>
                <a:schemeClr val="bg1"/>
              </a:solidFill>
              <a:latin typeface="Arial"/>
              <a:ea typeface="+mj-lt"/>
              <a:cs typeface="Arial"/>
            </a:endParaRPr>
          </a:p>
        </p:txBody>
      </p:sp>
      <p:pic>
        <p:nvPicPr>
          <p:cNvPr id="10" name="Picture 10" descr="A person speaking into a microphone&#10;&#10;Description automatically generated">
            <a:extLst>
              <a:ext uri="{FF2B5EF4-FFF2-40B4-BE49-F238E27FC236}">
                <a16:creationId xmlns:a16="http://schemas.microsoft.com/office/drawing/2014/main" id="{5F86D7AD-B6DA-A381-CFF9-8597BA5E217F}"/>
              </a:ext>
            </a:extLst>
          </p:cNvPr>
          <p:cNvPicPr>
            <a:picLocks noChangeAspect="1"/>
          </p:cNvPicPr>
          <p:nvPr/>
        </p:nvPicPr>
        <p:blipFill rotWithShape="1">
          <a:blip r:embed="rId2"/>
          <a:srcRect l="26301" t="73" r="21238" b="-74"/>
          <a:stretch/>
        </p:blipFill>
        <p:spPr>
          <a:xfrm>
            <a:off x="6881004" y="134"/>
            <a:ext cx="5361265" cy="6867817"/>
          </a:xfrm>
          <a:prstGeom prst="rect">
            <a:avLst/>
          </a:prstGeom>
        </p:spPr>
      </p:pic>
    </p:spTree>
    <p:extLst>
      <p:ext uri="{BB962C8B-B14F-4D97-AF65-F5344CB8AC3E}">
        <p14:creationId xmlns:p14="http://schemas.microsoft.com/office/powerpoint/2010/main" val="2675467345"/>
      </p:ext>
    </p:extLst>
  </p:cSld>
  <p:clrMapOvr>
    <a:masterClrMapping/>
  </p:clrMapOvr>
  <p:transition spd="slow">
    <p:cove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4F5EEE3A-3F81-40ED-AC26-B380956CC050}"/>
              </a:ext>
            </a:extLst>
          </p:cNvPr>
          <p:cNvSpPr>
            <a:spLocks noGrp="1"/>
          </p:cNvSpPr>
          <p:nvPr>
            <p:ph type="body" sz="half" idx="2"/>
          </p:nvPr>
        </p:nvSpPr>
        <p:spPr>
          <a:xfrm>
            <a:off x="398693" y="428075"/>
            <a:ext cx="6840351" cy="6341000"/>
          </a:xfrm>
        </p:spPr>
        <p:txBody>
          <a:bodyPr vert="horz" lIns="91440" tIns="45720" rIns="91440" bIns="45720" rtlCol="0" anchor="t">
            <a:normAutofit lnSpcReduction="10000"/>
          </a:bodyPr>
          <a:lstStyle/>
          <a:p>
            <a:r>
              <a:rPr lang="en-US" altLang="en-US" b="1" dirty="0">
                <a:solidFill>
                  <a:schemeClr val="bg1"/>
                </a:solidFill>
                <a:latin typeface="Arial"/>
                <a:cs typeface="Arial"/>
              </a:rPr>
              <a:t>Stage 1:  Basic Trust vs. Mistrust</a:t>
            </a:r>
            <a:r>
              <a:rPr lang="en-GB" dirty="0">
                <a:solidFill>
                  <a:schemeClr val="bg1"/>
                </a:solidFill>
                <a:latin typeface="Arial"/>
                <a:cs typeface="Arial"/>
              </a:rPr>
              <a:t> -  birth to age 1 (infancy dominated by feeding)</a:t>
            </a:r>
          </a:p>
          <a:p>
            <a:pPr marL="800100" lvl="1" indent="-342900">
              <a:buFont typeface="Arial" panose="020B0604020202020204" pitchFamily="34" charset="0"/>
              <a:buChar char="•"/>
            </a:pPr>
            <a:r>
              <a:rPr lang="en-GB" sz="1600" dirty="0">
                <a:solidFill>
                  <a:schemeClr val="bg1"/>
                </a:solidFill>
                <a:latin typeface="Arial"/>
                <a:cs typeface="Arial"/>
              </a:rPr>
              <a:t>This is the most fundamental stage in life.</a:t>
            </a:r>
          </a:p>
          <a:p>
            <a:pPr marL="800100" lvl="1" indent="-342900">
              <a:buFont typeface="Arial" panose="020B0604020202020204" pitchFamily="34" charset="0"/>
              <a:buChar char="•"/>
            </a:pPr>
            <a:r>
              <a:rPr lang="en-GB" sz="1600" dirty="0">
                <a:solidFill>
                  <a:schemeClr val="bg1"/>
                </a:solidFill>
                <a:latin typeface="Arial"/>
                <a:cs typeface="Arial"/>
              </a:rPr>
              <a:t>Success on this stage is developing trust. </a:t>
            </a:r>
          </a:p>
          <a:p>
            <a:pPr marL="800100" lvl="1" indent="-342900">
              <a:buFont typeface="Arial" panose="020B0604020202020204" pitchFamily="34" charset="0"/>
              <a:buChar char="•"/>
            </a:pPr>
            <a:r>
              <a:rPr lang="en-GB" sz="1600" dirty="0">
                <a:solidFill>
                  <a:schemeClr val="bg1"/>
                </a:solidFill>
                <a:latin typeface="Arial"/>
                <a:cs typeface="Arial"/>
              </a:rPr>
              <a:t>Failure on this stage is developing mistrust.</a:t>
            </a:r>
          </a:p>
          <a:p>
            <a:pPr marL="800100" lvl="1" indent="-342900">
              <a:buFont typeface="Arial" panose="020B0604020202020204" pitchFamily="34" charset="0"/>
              <a:buChar char="•"/>
            </a:pPr>
            <a:r>
              <a:rPr lang="en-GB" sz="1600" dirty="0">
                <a:solidFill>
                  <a:schemeClr val="bg1"/>
                </a:solidFill>
                <a:latin typeface="Arial"/>
                <a:cs typeface="Arial"/>
              </a:rPr>
              <a:t>The basic strength developed is hope, manifested by confidence.</a:t>
            </a:r>
          </a:p>
          <a:p>
            <a:r>
              <a:rPr lang="en-US" altLang="en-US" b="1" dirty="0">
                <a:solidFill>
                  <a:schemeClr val="bg1"/>
                </a:solidFill>
                <a:latin typeface="Arial"/>
                <a:cs typeface="Arial"/>
              </a:rPr>
              <a:t>Stage 2:  Autonomy vs. Shame and Doubt</a:t>
            </a:r>
            <a:r>
              <a:rPr lang="en-GB" dirty="0">
                <a:solidFill>
                  <a:schemeClr val="bg1"/>
                </a:solidFill>
                <a:latin typeface="Arial"/>
                <a:cs typeface="Arial"/>
              </a:rPr>
              <a:t> - age 2 to 3 (early childhood years dominated by toilet training)</a:t>
            </a:r>
          </a:p>
          <a:p>
            <a:pPr marL="800100" lvl="1" indent="-342900">
              <a:buFont typeface="Arial" panose="020B0604020202020204" pitchFamily="34" charset="0"/>
              <a:buChar char="•"/>
            </a:pPr>
            <a:r>
              <a:rPr lang="en-GB" sz="1600" dirty="0">
                <a:solidFill>
                  <a:schemeClr val="bg1"/>
                </a:solidFill>
                <a:latin typeface="Arial"/>
                <a:cs typeface="Arial"/>
              </a:rPr>
              <a:t>Success on this stage develops confidence and the ability to exercise some degree of choice.</a:t>
            </a:r>
          </a:p>
          <a:p>
            <a:pPr marL="800100" lvl="1" indent="-342900">
              <a:buFont typeface="Arial" panose="020B0604020202020204" pitchFamily="34" charset="0"/>
              <a:buChar char="•"/>
            </a:pPr>
            <a:r>
              <a:rPr lang="en-GB" sz="1600" dirty="0">
                <a:solidFill>
                  <a:schemeClr val="bg1"/>
                </a:solidFill>
                <a:latin typeface="Arial"/>
                <a:cs typeface="Arial"/>
              </a:rPr>
              <a:t>Failure on this stage destroys the child’s independence, creates self-doubt and shame in dealing with others.</a:t>
            </a:r>
          </a:p>
          <a:p>
            <a:pPr marL="800100" lvl="1" indent="-342900">
              <a:buFont typeface="Arial" panose="020B0604020202020204" pitchFamily="34" charset="0"/>
              <a:buChar char="•"/>
            </a:pPr>
            <a:r>
              <a:rPr lang="en-GB" sz="1600" dirty="0">
                <a:solidFill>
                  <a:schemeClr val="bg1"/>
                </a:solidFill>
                <a:latin typeface="Arial"/>
                <a:cs typeface="Arial"/>
              </a:rPr>
              <a:t>The basic strength acquired from this stage is the will.</a:t>
            </a:r>
          </a:p>
          <a:p>
            <a:r>
              <a:rPr lang="en-US" altLang="en-US" b="1" dirty="0">
                <a:solidFill>
                  <a:schemeClr val="bg1"/>
                </a:solidFill>
                <a:latin typeface="Arial"/>
                <a:cs typeface="Arial"/>
              </a:rPr>
              <a:t>Stage 3: </a:t>
            </a:r>
            <a:r>
              <a:rPr lang="en-GB" altLang="en-US" b="1" dirty="0">
                <a:solidFill>
                  <a:schemeClr val="bg1"/>
                </a:solidFill>
                <a:latin typeface="Arial"/>
                <a:cs typeface="Arial"/>
              </a:rPr>
              <a:t> </a:t>
            </a:r>
            <a:r>
              <a:rPr lang="en-US" altLang="en-US" b="1" dirty="0">
                <a:solidFill>
                  <a:schemeClr val="bg1"/>
                </a:solidFill>
                <a:latin typeface="Arial"/>
                <a:cs typeface="Arial"/>
              </a:rPr>
              <a:t>Initiative vs. Guilt</a:t>
            </a:r>
            <a:r>
              <a:rPr lang="en-GB" dirty="0">
                <a:solidFill>
                  <a:schemeClr val="bg1"/>
                </a:solidFill>
                <a:latin typeface="Arial"/>
                <a:cs typeface="Arial"/>
              </a:rPr>
              <a:t> – age 3 to 5 ( preschool years dominated by exploration)</a:t>
            </a:r>
          </a:p>
          <a:p>
            <a:pPr marL="800100" lvl="1" indent="-342900">
              <a:buFont typeface="Arial" panose="020B0604020202020204" pitchFamily="34" charset="0"/>
              <a:buChar char="•"/>
            </a:pPr>
            <a:r>
              <a:rPr lang="en-GB" sz="1600" dirty="0">
                <a:solidFill>
                  <a:schemeClr val="bg1"/>
                </a:solidFill>
                <a:latin typeface="Arial"/>
                <a:cs typeface="Arial"/>
              </a:rPr>
              <a:t>Success on this stage will develops the child’s initiative.</a:t>
            </a:r>
          </a:p>
          <a:p>
            <a:pPr marL="800100" lvl="1" indent="-342900">
              <a:buFont typeface="Arial" panose="020B0604020202020204" pitchFamily="34" charset="0"/>
              <a:buChar char="•"/>
            </a:pPr>
            <a:r>
              <a:rPr lang="en-GB" sz="1600" dirty="0">
                <a:solidFill>
                  <a:schemeClr val="bg1"/>
                </a:solidFill>
                <a:latin typeface="Arial"/>
                <a:cs typeface="Arial"/>
              </a:rPr>
              <a:t>Failure will create a feeling of guilt throughout the entire life.</a:t>
            </a:r>
          </a:p>
          <a:p>
            <a:pPr marL="800100" lvl="1" indent="-342900">
              <a:buFont typeface="Arial" panose="020B0604020202020204" pitchFamily="34" charset="0"/>
              <a:buChar char="•"/>
            </a:pPr>
            <a:r>
              <a:rPr lang="en-GB" sz="1600" dirty="0">
                <a:solidFill>
                  <a:schemeClr val="bg1"/>
                </a:solidFill>
                <a:latin typeface="Arial"/>
                <a:cs typeface="Arial"/>
              </a:rPr>
              <a:t>The basic strength from this is the purpose that manifests as courage and ability to lead others.</a:t>
            </a:r>
          </a:p>
          <a:p>
            <a:pPr marL="800100" lvl="1" indent="-342900">
              <a:buFont typeface="Arial" panose="020B0604020202020204" pitchFamily="34" charset="0"/>
              <a:buChar char="•"/>
            </a:pPr>
            <a:endParaRPr lang="en-GB" sz="1600" dirty="0">
              <a:solidFill>
                <a:schemeClr val="bg1"/>
              </a:solidFill>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8AD5E4D3-7471-E643-8784-CA06870B1263}"/>
              </a:ext>
            </a:extLst>
          </p:cNvPr>
          <p:cNvSpPr txBox="1"/>
          <p:nvPr/>
        </p:nvSpPr>
        <p:spPr>
          <a:xfrm>
            <a:off x="10266571" y="365177"/>
            <a:ext cx="990247" cy="461665"/>
          </a:xfrm>
          <a:prstGeom prst="rect">
            <a:avLst/>
          </a:prstGeom>
          <a:noFill/>
        </p:spPr>
        <p:txBody>
          <a:bodyPr wrap="square" rtlCol="0">
            <a:spAutoFit/>
          </a:bodyPr>
          <a:lstStyle/>
          <a:p>
            <a:pPr algn="ctr"/>
            <a:r>
              <a:rPr lang="en-GB" sz="2400" b="1">
                <a:latin typeface="Arial" panose="020B0604020202020204" pitchFamily="34" charset="0"/>
                <a:cs typeface="Arial" panose="020B0604020202020204" pitchFamily="34" charset="0"/>
              </a:rPr>
              <a:t>8</a:t>
            </a:r>
            <a:endParaRPr lang="en-US" sz="2400" b="1">
              <a:latin typeface="Arial" panose="020B0604020202020204" pitchFamily="34" charset="0"/>
              <a:cs typeface="Arial" panose="020B0604020202020204" pitchFamily="34" charset="0"/>
            </a:endParaRPr>
          </a:p>
        </p:txBody>
      </p:sp>
      <p:pic>
        <p:nvPicPr>
          <p:cNvPr id="5" name="Picture 5" descr="Diagram&#10;&#10;Description automatically generated">
            <a:extLst>
              <a:ext uri="{FF2B5EF4-FFF2-40B4-BE49-F238E27FC236}">
                <a16:creationId xmlns:a16="http://schemas.microsoft.com/office/drawing/2014/main" id="{597E7501-1070-F858-DA04-4A49C42979B2}"/>
              </a:ext>
            </a:extLst>
          </p:cNvPr>
          <p:cNvPicPr>
            <a:picLocks noChangeAspect="1"/>
          </p:cNvPicPr>
          <p:nvPr/>
        </p:nvPicPr>
        <p:blipFill rotWithShape="1">
          <a:blip r:embed="rId2"/>
          <a:srcRect l="8952" t="2523" r="8515" b="459"/>
          <a:stretch/>
        </p:blipFill>
        <p:spPr>
          <a:xfrm>
            <a:off x="7470476" y="4786"/>
            <a:ext cx="4720566" cy="6853935"/>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56419084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4"/>
                                        </p:tgtEl>
                                      </p:cBhvr>
                                    </p:animEffect>
                                    <p:set>
                                      <p:cBhvr>
                                        <p:cTn id="7" dur="1" fill="hold">
                                          <p:stCondLst>
                                            <p:cond delay="499"/>
                                          </p:stCondLst>
                                        </p:cTn>
                                        <p:tgtEl>
                                          <p:spTgt spid="4"/>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8" presetClass="emph" presetSubtype="0" fill="hold" nodeType="clickEffect">
                                  <p:stCondLst>
                                    <p:cond delay="0"/>
                                  </p:stCondLst>
                                  <p:childTnLst>
                                    <p:animRot by="21600000">
                                      <p:cBhvr>
                                        <p:cTn id="11" dur="2000" fill="hold"/>
                                        <p:tgtEl>
                                          <p:spTgt spid="5"/>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4F5EEE3A-3F81-40ED-AC26-B380956CC050}"/>
              </a:ext>
            </a:extLst>
          </p:cNvPr>
          <p:cNvSpPr>
            <a:spLocks noGrp="1"/>
          </p:cNvSpPr>
          <p:nvPr>
            <p:ph type="body" sz="half" idx="2"/>
          </p:nvPr>
        </p:nvSpPr>
        <p:spPr>
          <a:xfrm>
            <a:off x="398693" y="543093"/>
            <a:ext cx="6578684" cy="5780284"/>
          </a:xfrm>
        </p:spPr>
        <p:txBody>
          <a:bodyPr vert="horz" lIns="91440" tIns="45720" rIns="91440" bIns="45720" rtlCol="0" anchor="t">
            <a:normAutofit/>
          </a:bodyPr>
          <a:lstStyle/>
          <a:p>
            <a:r>
              <a:rPr lang="en-US" altLang="en-US" b="1" dirty="0">
                <a:solidFill>
                  <a:schemeClr val="bg1"/>
                </a:solidFill>
                <a:latin typeface="Arial"/>
                <a:cs typeface="Arial"/>
              </a:rPr>
              <a:t>Stage </a:t>
            </a:r>
            <a:r>
              <a:rPr lang="en-GB" altLang="en-US" b="1" dirty="0">
                <a:solidFill>
                  <a:schemeClr val="bg1"/>
                </a:solidFill>
                <a:latin typeface="Arial"/>
                <a:cs typeface="Arial"/>
              </a:rPr>
              <a:t>4: Industry vs. Inferiority</a:t>
            </a:r>
            <a:r>
              <a:rPr lang="en-GB" dirty="0">
                <a:solidFill>
                  <a:schemeClr val="bg1"/>
                </a:solidFill>
                <a:latin typeface="Arial"/>
                <a:cs typeface="Arial"/>
              </a:rPr>
              <a:t> - age 6 to 11 (school age)</a:t>
            </a:r>
            <a:endParaRPr lang="en-US" dirty="0">
              <a:solidFill>
                <a:schemeClr val="bg1"/>
              </a:solidFill>
              <a:latin typeface="Arial"/>
              <a:cs typeface="Arial"/>
            </a:endParaRPr>
          </a:p>
          <a:p>
            <a:pPr marL="800100" lvl="1" indent="-342900">
              <a:buChar char="•"/>
            </a:pPr>
            <a:r>
              <a:rPr lang="en-GB" sz="1600" dirty="0">
                <a:solidFill>
                  <a:schemeClr val="bg1"/>
                </a:solidFill>
                <a:latin typeface="Arial"/>
                <a:cs typeface="Arial"/>
              </a:rPr>
              <a:t>Success develops a sense of competence.</a:t>
            </a:r>
          </a:p>
          <a:p>
            <a:pPr marL="800100" lvl="1" indent="-342900">
              <a:buFont typeface="Arial" panose="020B0604020202020204" pitchFamily="34" charset="0"/>
              <a:buChar char="•"/>
            </a:pPr>
            <a:r>
              <a:rPr lang="en-GB" sz="1600" dirty="0">
                <a:solidFill>
                  <a:schemeClr val="bg1"/>
                </a:solidFill>
                <a:latin typeface="Arial"/>
                <a:cs typeface="Arial"/>
              </a:rPr>
              <a:t>Failure develops feelings of inferiority.</a:t>
            </a:r>
          </a:p>
          <a:p>
            <a:pPr marL="800100" lvl="1" indent="-342900">
              <a:buFont typeface="Arial" panose="020B0604020202020204" pitchFamily="34" charset="0"/>
              <a:buChar char="•"/>
            </a:pPr>
            <a:r>
              <a:rPr lang="en-GB" sz="1600" dirty="0">
                <a:solidFill>
                  <a:schemeClr val="bg1"/>
                </a:solidFill>
                <a:latin typeface="Arial"/>
                <a:cs typeface="Arial"/>
              </a:rPr>
              <a:t>The basic strength developed is hope, manifested by confidence.</a:t>
            </a:r>
          </a:p>
          <a:p>
            <a:r>
              <a:rPr lang="en-US" altLang="en-US" b="1" dirty="0">
                <a:solidFill>
                  <a:schemeClr val="bg1"/>
                </a:solidFill>
                <a:latin typeface="Arial"/>
                <a:cs typeface="Arial"/>
              </a:rPr>
              <a:t>Stage 5: Identity vs Role Confusion</a:t>
            </a:r>
            <a:r>
              <a:rPr lang="en-GB" dirty="0">
                <a:solidFill>
                  <a:schemeClr val="bg1"/>
                </a:solidFill>
                <a:latin typeface="Arial"/>
                <a:cs typeface="Arial"/>
              </a:rPr>
              <a:t> - age 12 to 18 (adolescence years dominated by social relationships)</a:t>
            </a:r>
          </a:p>
          <a:p>
            <a:pPr marL="800100" lvl="1" indent="-342900">
              <a:buFont typeface="Arial" panose="020B0604020202020204" pitchFamily="34" charset="0"/>
              <a:buChar char="•"/>
            </a:pPr>
            <a:r>
              <a:rPr lang="en-GB" sz="1600" dirty="0">
                <a:solidFill>
                  <a:schemeClr val="bg1"/>
                </a:solidFill>
                <a:latin typeface="Arial"/>
                <a:cs typeface="Arial"/>
              </a:rPr>
              <a:t>Success leads to the ability to stay true to yourself.</a:t>
            </a:r>
            <a:endParaRPr lang="en-GB" sz="1600">
              <a:solidFill>
                <a:schemeClr val="bg1"/>
              </a:solidFill>
              <a:latin typeface="Arial" panose="020B0604020202020204" pitchFamily="34" charset="0"/>
              <a:cs typeface="Arial" panose="020B0604020202020204" pitchFamily="34" charset="0"/>
            </a:endParaRPr>
          </a:p>
          <a:p>
            <a:pPr marL="800100" lvl="1" indent="-342900">
              <a:buFont typeface="Arial" panose="020B0604020202020204" pitchFamily="34" charset="0"/>
              <a:buChar char="•"/>
            </a:pPr>
            <a:r>
              <a:rPr lang="en-GB" sz="1600" dirty="0">
                <a:solidFill>
                  <a:schemeClr val="bg1"/>
                </a:solidFill>
                <a:latin typeface="Arial"/>
                <a:cs typeface="Arial"/>
              </a:rPr>
              <a:t>Failure leads to role confusion and a weak sense of self.</a:t>
            </a:r>
          </a:p>
          <a:p>
            <a:pPr marL="800100" lvl="1" indent="-342900">
              <a:buFont typeface="Arial" panose="020B0604020202020204" pitchFamily="34" charset="0"/>
              <a:buChar char="•"/>
            </a:pPr>
            <a:r>
              <a:rPr lang="en-GB" sz="1600" dirty="0">
                <a:solidFill>
                  <a:schemeClr val="bg1"/>
                </a:solidFill>
                <a:latin typeface="Arial"/>
                <a:cs typeface="Arial"/>
              </a:rPr>
              <a:t>The basic strength acquired by this is the sense of fidelity.</a:t>
            </a:r>
          </a:p>
          <a:p>
            <a:r>
              <a:rPr lang="en-US" altLang="en-US" b="1" dirty="0">
                <a:solidFill>
                  <a:schemeClr val="bg1"/>
                </a:solidFill>
                <a:latin typeface="Arial"/>
                <a:cs typeface="Arial"/>
              </a:rPr>
              <a:t>Stage 6: Intimacy vs Isolation </a:t>
            </a:r>
            <a:r>
              <a:rPr lang="en-GB" dirty="0">
                <a:solidFill>
                  <a:schemeClr val="bg1"/>
                </a:solidFill>
                <a:latin typeface="Arial"/>
                <a:cs typeface="Arial"/>
              </a:rPr>
              <a:t>- age 19 to 40 (young adulthood years dominated by relationships)</a:t>
            </a:r>
          </a:p>
          <a:p>
            <a:pPr marL="800100" lvl="1" indent="-342900">
              <a:buFont typeface="Arial" panose="020B0604020202020204" pitchFamily="34" charset="0"/>
              <a:buChar char="•"/>
            </a:pPr>
            <a:r>
              <a:rPr lang="en-GB" sz="1600" dirty="0">
                <a:solidFill>
                  <a:schemeClr val="bg1"/>
                </a:solidFill>
                <a:latin typeface="Arial"/>
                <a:cs typeface="Arial"/>
              </a:rPr>
              <a:t>Succes on this stage leads to strong relationships.</a:t>
            </a:r>
          </a:p>
          <a:p>
            <a:pPr marL="800100" lvl="1" indent="-342900">
              <a:buFont typeface="Arial" panose="020B0604020202020204" pitchFamily="34" charset="0"/>
              <a:buChar char="•"/>
            </a:pPr>
            <a:r>
              <a:rPr lang="en-GB" sz="1600" dirty="0">
                <a:solidFill>
                  <a:schemeClr val="bg1"/>
                </a:solidFill>
                <a:latin typeface="Arial"/>
                <a:cs typeface="Arial"/>
              </a:rPr>
              <a:t>Failure results in loneliness and isolation.</a:t>
            </a:r>
          </a:p>
          <a:p>
            <a:pPr marL="800100" lvl="1" indent="-342900">
              <a:buFont typeface="Arial" panose="020B0604020202020204" pitchFamily="34" charset="0"/>
              <a:buChar char="•"/>
            </a:pPr>
            <a:r>
              <a:rPr lang="en-GB" sz="1600" dirty="0">
                <a:solidFill>
                  <a:schemeClr val="bg1"/>
                </a:solidFill>
                <a:latin typeface="Arial"/>
                <a:cs typeface="Arial"/>
              </a:rPr>
              <a:t>The basic strength acquired is the virtue of love.</a:t>
            </a:r>
            <a:endParaRPr lang="en-GB" sz="1600">
              <a:solidFill>
                <a:schemeClr val="bg1"/>
              </a:solidFill>
              <a:latin typeface="Arial"/>
              <a:cs typeface="Arial"/>
            </a:endParaRPr>
          </a:p>
          <a:p>
            <a:pPr marL="800100" lvl="1" indent="-342900">
              <a:buFont typeface="Arial" panose="020B0604020202020204" pitchFamily="34" charset="0"/>
              <a:buChar char="•"/>
            </a:pPr>
            <a:endParaRPr lang="en-GB" sz="1800">
              <a:latin typeface="Arial" panose="020B0604020202020204" pitchFamily="34" charset="0"/>
              <a:cs typeface="Arial" panose="020B0604020202020204" pitchFamily="34" charset="0"/>
            </a:endParaRPr>
          </a:p>
        </p:txBody>
      </p:sp>
      <p:pic>
        <p:nvPicPr>
          <p:cNvPr id="6" name="Picture 5" descr="Diagram&#10;&#10;Description automatically generated">
            <a:extLst>
              <a:ext uri="{FF2B5EF4-FFF2-40B4-BE49-F238E27FC236}">
                <a16:creationId xmlns:a16="http://schemas.microsoft.com/office/drawing/2014/main" id="{1D214D4A-87F6-5A75-C4A8-F8AFF7D26E27}"/>
              </a:ext>
            </a:extLst>
          </p:cNvPr>
          <p:cNvPicPr>
            <a:picLocks noChangeAspect="1"/>
          </p:cNvPicPr>
          <p:nvPr/>
        </p:nvPicPr>
        <p:blipFill rotWithShape="1">
          <a:blip r:embed="rId2"/>
          <a:srcRect l="8952" t="2523" r="8515" b="459"/>
          <a:stretch/>
        </p:blipFill>
        <p:spPr>
          <a:xfrm>
            <a:off x="7470476" y="4786"/>
            <a:ext cx="4720566" cy="6853935"/>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305250542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4"/>
                                        </p:tgtEl>
                                      </p:cBhvr>
                                    </p:animEffect>
                                    <p:set>
                                      <p:cBhvr>
                                        <p:cTn id="7" dur="1" fill="hold">
                                          <p:stCondLst>
                                            <p:cond delay="499"/>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4F5EEE3A-3F81-40ED-AC26-B380956CC050}"/>
              </a:ext>
            </a:extLst>
          </p:cNvPr>
          <p:cNvSpPr>
            <a:spLocks noGrp="1"/>
          </p:cNvSpPr>
          <p:nvPr>
            <p:ph type="body" sz="half" idx="2"/>
          </p:nvPr>
        </p:nvSpPr>
        <p:spPr>
          <a:xfrm>
            <a:off x="413070" y="830641"/>
            <a:ext cx="7182533" cy="5780284"/>
          </a:xfrm>
        </p:spPr>
        <p:txBody>
          <a:bodyPr vert="horz" lIns="91440" tIns="45720" rIns="91440" bIns="45720" rtlCol="0" anchor="t">
            <a:normAutofit/>
          </a:bodyPr>
          <a:lstStyle/>
          <a:p>
            <a:r>
              <a:rPr lang="en-US" altLang="en-US" b="1" dirty="0">
                <a:solidFill>
                  <a:schemeClr val="bg1"/>
                </a:solidFill>
                <a:latin typeface="Arial"/>
                <a:cs typeface="Arial"/>
              </a:rPr>
              <a:t>Stage 7: Generativity vs. Stagnation</a:t>
            </a:r>
            <a:r>
              <a:rPr lang="en-GB" dirty="0">
                <a:solidFill>
                  <a:schemeClr val="bg1"/>
                </a:solidFill>
                <a:latin typeface="Arial"/>
                <a:cs typeface="Arial"/>
              </a:rPr>
              <a:t> - age 40 to 65 (middle adulthood dominated by work and parenthood)</a:t>
            </a:r>
            <a:endParaRPr lang="en-US" dirty="0">
              <a:solidFill>
                <a:schemeClr val="bg1"/>
              </a:solidFill>
              <a:latin typeface="Arial"/>
              <a:cs typeface="Arial"/>
            </a:endParaRPr>
          </a:p>
          <a:p>
            <a:pPr marL="800100" lvl="1" indent="-342900">
              <a:buChar char="•"/>
            </a:pPr>
            <a:r>
              <a:rPr lang="en-GB" sz="1600" dirty="0">
                <a:solidFill>
                  <a:schemeClr val="bg1"/>
                </a:solidFill>
                <a:latin typeface="Arial"/>
                <a:cs typeface="Arial"/>
              </a:rPr>
              <a:t>Success in this stage leads to feelings of accomplishment and usefulness..</a:t>
            </a:r>
          </a:p>
          <a:p>
            <a:pPr marL="800100" lvl="1" indent="-342900">
              <a:buFont typeface="Arial" panose="020B0604020202020204" pitchFamily="34" charset="0"/>
              <a:buChar char="•"/>
            </a:pPr>
            <a:r>
              <a:rPr lang="en-GB" sz="1600" dirty="0">
                <a:solidFill>
                  <a:schemeClr val="bg1"/>
                </a:solidFill>
                <a:latin typeface="Arial"/>
                <a:cs typeface="Arial"/>
              </a:rPr>
              <a:t>Failure results in a very shallow involvement in the world.</a:t>
            </a:r>
          </a:p>
          <a:p>
            <a:pPr marL="800100" lvl="1" indent="-342900">
              <a:buFont typeface="Arial" panose="020B0604020202020204" pitchFamily="34" charset="0"/>
              <a:buChar char="•"/>
            </a:pPr>
            <a:r>
              <a:rPr lang="en-GB" sz="1600" dirty="0">
                <a:solidFill>
                  <a:schemeClr val="bg1"/>
                </a:solidFill>
                <a:latin typeface="Arial"/>
                <a:cs typeface="Arial"/>
              </a:rPr>
              <a:t>The basic strength developed is the virtue of care.</a:t>
            </a:r>
          </a:p>
          <a:p>
            <a:r>
              <a:rPr lang="en-US" altLang="en-US" b="1" dirty="0">
                <a:solidFill>
                  <a:schemeClr val="bg1"/>
                </a:solidFill>
                <a:latin typeface="Arial"/>
                <a:cs typeface="Arial"/>
              </a:rPr>
              <a:t>Stage 8: Integrity vs. Despair</a:t>
            </a:r>
            <a:r>
              <a:rPr lang="en-GB" dirty="0">
                <a:solidFill>
                  <a:schemeClr val="bg1"/>
                </a:solidFill>
                <a:latin typeface="Arial"/>
                <a:cs typeface="Arial"/>
              </a:rPr>
              <a:t> - 65 to death </a:t>
            </a:r>
          </a:p>
          <a:p>
            <a:pPr marL="800100" lvl="1" indent="-342900">
              <a:buFont typeface="Arial" panose="020B0604020202020204" pitchFamily="34" charset="0"/>
              <a:buChar char="•"/>
            </a:pPr>
            <a:r>
              <a:rPr lang="en-GB" sz="1600" dirty="0">
                <a:solidFill>
                  <a:schemeClr val="bg1"/>
                </a:solidFill>
                <a:latin typeface="Arial"/>
                <a:cs typeface="Arial"/>
              </a:rPr>
              <a:t>Success at this stage will lead to wisdom.</a:t>
            </a:r>
            <a:endParaRPr lang="en-GB" sz="1600" dirty="0">
              <a:solidFill>
                <a:schemeClr val="bg1"/>
              </a:solidFill>
              <a:latin typeface="Arial" panose="020B0604020202020204" pitchFamily="34" charset="0"/>
              <a:cs typeface="Arial" panose="020B0604020202020204" pitchFamily="34" charset="0"/>
            </a:endParaRPr>
          </a:p>
          <a:p>
            <a:pPr marL="800100" lvl="1" indent="-342900">
              <a:buFont typeface="Arial" panose="020B0604020202020204" pitchFamily="34" charset="0"/>
              <a:buChar char="•"/>
            </a:pPr>
            <a:r>
              <a:rPr lang="en-GB" sz="1600" dirty="0">
                <a:solidFill>
                  <a:schemeClr val="bg1"/>
                </a:solidFill>
                <a:latin typeface="Arial"/>
                <a:cs typeface="Arial"/>
              </a:rPr>
              <a:t>Failure leads to bitterness, regret and despair.</a:t>
            </a:r>
          </a:p>
          <a:p>
            <a:pPr marL="800100" lvl="1" indent="-342900">
              <a:buFont typeface="Arial" panose="020B0604020202020204" pitchFamily="34" charset="0"/>
              <a:buChar char="•"/>
            </a:pPr>
            <a:r>
              <a:rPr lang="en-GB" sz="1600" dirty="0">
                <a:solidFill>
                  <a:schemeClr val="bg1"/>
                </a:solidFill>
                <a:latin typeface="Arial"/>
                <a:cs typeface="Arial"/>
              </a:rPr>
              <a:t>The basic strength acquired wisdom..</a:t>
            </a:r>
          </a:p>
          <a:p>
            <a:pPr marL="800100" lvl="1" indent="-342900">
              <a:buChar char="•"/>
            </a:pPr>
            <a:endParaRPr lang="en-GB" sz="1800" dirty="0">
              <a:latin typeface="Arial" panose="020B0604020202020204" pitchFamily="34" charset="0"/>
              <a:cs typeface="Arial" panose="020B0604020202020204" pitchFamily="34" charset="0"/>
            </a:endParaRPr>
          </a:p>
        </p:txBody>
      </p:sp>
      <p:pic>
        <p:nvPicPr>
          <p:cNvPr id="3" name="Picture 2" descr="Diagram&#10;&#10;Description automatically generated">
            <a:extLst>
              <a:ext uri="{FF2B5EF4-FFF2-40B4-BE49-F238E27FC236}">
                <a16:creationId xmlns:a16="http://schemas.microsoft.com/office/drawing/2014/main" id="{B132D4D4-A2CD-A955-A0C2-12E98B3FE005}"/>
              </a:ext>
            </a:extLst>
          </p:cNvPr>
          <p:cNvPicPr>
            <a:picLocks noChangeAspect="1"/>
          </p:cNvPicPr>
          <p:nvPr/>
        </p:nvPicPr>
        <p:blipFill rotWithShape="1">
          <a:blip r:embed="rId2"/>
          <a:srcRect l="8952" t="2523" r="8515" b="459"/>
          <a:stretch/>
        </p:blipFill>
        <p:spPr>
          <a:xfrm>
            <a:off x="7470476" y="4786"/>
            <a:ext cx="4720566" cy="6853935"/>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372768138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4F5EEE3A-3F81-40ED-AC26-B380956CC050}"/>
              </a:ext>
            </a:extLst>
          </p:cNvPr>
          <p:cNvSpPr>
            <a:spLocks noGrp="1"/>
          </p:cNvSpPr>
          <p:nvPr>
            <p:ph type="body" sz="half" idx="2"/>
          </p:nvPr>
        </p:nvSpPr>
        <p:spPr>
          <a:xfrm>
            <a:off x="621193" y="1709796"/>
            <a:ext cx="5981328" cy="4539126"/>
          </a:xfrm>
        </p:spPr>
        <p:txBody>
          <a:bodyPr vert="horz" lIns="91440" tIns="45720" rIns="91440" bIns="45720" rtlCol="0" anchor="t">
            <a:normAutofit/>
          </a:bodyPr>
          <a:lstStyle/>
          <a:p>
            <a:r>
              <a:rPr lang="en-GB" dirty="0">
                <a:solidFill>
                  <a:schemeClr val="bg1"/>
                </a:solidFill>
                <a:latin typeface="Arial"/>
                <a:ea typeface="+mn-lt"/>
                <a:cs typeface="Arial"/>
              </a:rPr>
              <a:t>Occupational therapy and psychology have both in common the goal of helping people improve their lives. They truly go hand in hand.</a:t>
            </a:r>
          </a:p>
          <a:p>
            <a:r>
              <a:rPr lang="en-GB" dirty="0">
                <a:solidFill>
                  <a:schemeClr val="bg1"/>
                </a:solidFill>
                <a:latin typeface="Arial"/>
                <a:ea typeface="+mn-lt"/>
                <a:cs typeface="Arial"/>
              </a:rPr>
              <a:t>For example, an occupational therapist worker named Alicia, is working with a 71 years old patient, named James.</a:t>
            </a:r>
          </a:p>
          <a:p>
            <a:r>
              <a:rPr lang="en-GB" dirty="0">
                <a:solidFill>
                  <a:schemeClr val="bg1"/>
                </a:solidFill>
                <a:latin typeface="Arial"/>
                <a:ea typeface="+mn-lt"/>
                <a:cs typeface="Arial"/>
              </a:rPr>
              <a:t>His condition, with many health problems, including </a:t>
            </a:r>
            <a:r>
              <a:rPr lang="en-GB" dirty="0" err="1">
                <a:solidFill>
                  <a:schemeClr val="bg1"/>
                </a:solidFill>
                <a:latin typeface="Arial"/>
                <a:ea typeface="+mn-lt"/>
                <a:cs typeface="Arial"/>
              </a:rPr>
              <a:t>Alzeihmer’s</a:t>
            </a:r>
            <a:r>
              <a:rPr lang="en-GB" dirty="0">
                <a:solidFill>
                  <a:schemeClr val="bg1"/>
                </a:solidFill>
                <a:latin typeface="Arial"/>
                <a:ea typeface="+mn-lt"/>
                <a:cs typeface="Arial"/>
              </a:rPr>
              <a:t> disease, makes him very depressed and sad. </a:t>
            </a:r>
          </a:p>
          <a:p>
            <a:r>
              <a:rPr lang="en-GB" dirty="0">
                <a:solidFill>
                  <a:schemeClr val="bg1"/>
                </a:solidFill>
                <a:latin typeface="Arial"/>
                <a:ea typeface="+mn-lt"/>
                <a:cs typeface="Arial"/>
              </a:rPr>
              <a:t>The occupational therapist, having psychology studies, was able to point the lifespan stage that her patient is going through.  Erikson’s lifespan theory identifies the patient as being in the last stage of his life, stage 8. Her experience in psychology is precious and vital as an occupational therapist. She is able to comfort and help him cope with his condition.</a:t>
            </a:r>
            <a:endParaRPr lang="en-GB" dirty="0">
              <a:solidFill>
                <a:schemeClr val="bg1"/>
              </a:solidFill>
              <a:latin typeface="Arial"/>
              <a:ea typeface="+mn-lt"/>
              <a:cs typeface="+mn-lt"/>
            </a:endParaRPr>
          </a:p>
        </p:txBody>
      </p:sp>
      <p:sp>
        <p:nvSpPr>
          <p:cNvPr id="6" name="Title 1">
            <a:extLst>
              <a:ext uri="{FF2B5EF4-FFF2-40B4-BE49-F238E27FC236}">
                <a16:creationId xmlns:a16="http://schemas.microsoft.com/office/drawing/2014/main" id="{956EB58A-5D85-CB1D-7644-53ECB4B0773D}"/>
              </a:ext>
            </a:extLst>
          </p:cNvPr>
          <p:cNvSpPr txBox="1">
            <a:spLocks/>
          </p:cNvSpPr>
          <p:nvPr/>
        </p:nvSpPr>
        <p:spPr>
          <a:xfrm flipH="1">
            <a:off x="-264319" y="451441"/>
            <a:ext cx="6621418" cy="921741"/>
          </a:xfrm>
          <a:prstGeom prst="rect">
            <a:avLst/>
          </a:prstGeom>
        </p:spPr>
        <p:txBody>
          <a:bodyPr vert="horz" lIns="91440" tIns="45720" rIns="91440" bIns="45720" rtlCol="0" anchor="b">
            <a:noAutofit/>
          </a:bodyPr>
          <a:lstStyle>
            <a:lvl1pPr algn="l" defTabSz="457200" rtl="0" eaLnBrk="1" latinLnBrk="0" hangingPunct="1">
              <a:spcBef>
                <a:spcPct val="0"/>
              </a:spcBef>
              <a:buNone/>
              <a:defRPr sz="24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857250" lvl="2" algn="ctr">
              <a:lnSpc>
                <a:spcPct val="120000"/>
              </a:lnSpc>
              <a:spcBef>
                <a:spcPts val="500"/>
              </a:spcBef>
            </a:pPr>
            <a:r>
              <a:rPr lang="en-GB" sz="2400" b="1" dirty="0">
                <a:solidFill>
                  <a:schemeClr val="bg1"/>
                </a:solidFill>
                <a:latin typeface="Arial"/>
                <a:ea typeface="+mj-lt"/>
                <a:cs typeface="Arial"/>
              </a:rPr>
              <a:t>Why is Psychology important when working as an occupational therapist?</a:t>
            </a:r>
            <a:endParaRPr lang="ro-RO" sz="2400" b="1" dirty="0" err="1">
              <a:solidFill>
                <a:schemeClr val="bg1"/>
              </a:solidFill>
              <a:latin typeface="Arial"/>
              <a:ea typeface="+mj-lt"/>
              <a:cs typeface="Arial"/>
            </a:endParaRPr>
          </a:p>
        </p:txBody>
      </p:sp>
      <p:pic>
        <p:nvPicPr>
          <p:cNvPr id="10" name="Picture 10">
            <a:extLst>
              <a:ext uri="{FF2B5EF4-FFF2-40B4-BE49-F238E27FC236}">
                <a16:creationId xmlns:a16="http://schemas.microsoft.com/office/drawing/2014/main" id="{5F86D7AD-B6DA-A381-CFF9-8597BA5E217F}"/>
              </a:ext>
            </a:extLst>
          </p:cNvPr>
          <p:cNvPicPr>
            <a:picLocks noChangeAspect="1"/>
          </p:cNvPicPr>
          <p:nvPr/>
        </p:nvPicPr>
        <p:blipFill rotWithShape="1">
          <a:blip r:embed="rId2"/>
          <a:srcRect l="4700" r="8126"/>
          <a:stretch/>
        </p:blipFill>
        <p:spPr>
          <a:xfrm>
            <a:off x="6945383" y="0"/>
            <a:ext cx="5246617" cy="6858000"/>
          </a:xfrm>
          <a:prstGeom prst="rect">
            <a:avLst/>
          </a:prstGeom>
        </p:spPr>
      </p:pic>
    </p:spTree>
    <p:extLst>
      <p:ext uri="{BB962C8B-B14F-4D97-AF65-F5344CB8AC3E}">
        <p14:creationId xmlns:p14="http://schemas.microsoft.com/office/powerpoint/2010/main" val="709192538"/>
      </p:ext>
    </p:extLst>
  </p:cSld>
  <p:clrMapOvr>
    <a:masterClrMapping/>
  </p:clrMapOvr>
  <p:transition spd="slow">
    <p:cove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E396219-9041-2A44-9BD9-B06FF92BF643}"/>
              </a:ext>
            </a:extLst>
          </p:cNvPr>
          <p:cNvSpPr>
            <a:spLocks noGrp="1"/>
          </p:cNvSpPr>
          <p:nvPr>
            <p:ph idx="1"/>
          </p:nvPr>
        </p:nvSpPr>
        <p:spPr>
          <a:xfrm>
            <a:off x="923621" y="658243"/>
            <a:ext cx="9779710" cy="6196814"/>
          </a:xfrm>
        </p:spPr>
        <p:txBody>
          <a:bodyPr vert="horz" lIns="91440" tIns="45720" rIns="91440" bIns="45720" rtlCol="0" anchor="t">
            <a:normAutofit lnSpcReduction="10000"/>
          </a:bodyPr>
          <a:lstStyle/>
          <a:p>
            <a:r>
              <a:rPr lang="en-GB" sz="1600">
                <a:solidFill>
                  <a:schemeClr val="bg1"/>
                </a:solidFill>
                <a:latin typeface="Arial"/>
                <a:cs typeface="Arial"/>
              </a:rPr>
              <a:t>Bennett, P. (2000) Introduction to clinical health psychology . Maidenhead, England ; Philadelphia, Pennsylvania :; Maidenhead, England ; Philadelphia, Pennsylvania :, Open University Press.</a:t>
            </a:r>
            <a:endParaRPr lang="ro-RO" sz="1600">
              <a:solidFill>
                <a:schemeClr val="bg1"/>
              </a:solidFill>
              <a:latin typeface="Arial"/>
              <a:cs typeface="Arial"/>
            </a:endParaRPr>
          </a:p>
          <a:p>
            <a:r>
              <a:rPr lang="en-GB" sz="1600">
                <a:solidFill>
                  <a:schemeClr val="bg1"/>
                </a:solidFill>
                <a:latin typeface="Arial"/>
                <a:cs typeface="Arial"/>
              </a:rPr>
              <a:t>Boyd, D.R. (2019) Lifespan development . Eight, Global edition. Harlow, England :, Pearson.</a:t>
            </a:r>
            <a:endParaRPr lang="ro-RO" sz="1600">
              <a:solidFill>
                <a:schemeClr val="bg1"/>
              </a:solidFill>
              <a:latin typeface="Arial"/>
              <a:cs typeface="Arial"/>
            </a:endParaRPr>
          </a:p>
          <a:p>
            <a:r>
              <a:rPr lang="ro-RO" sz="1600">
                <a:solidFill>
                  <a:schemeClr val="bg1"/>
                </a:solidFill>
                <a:latin typeface="Arial"/>
                <a:cs typeface="Arial"/>
              </a:rPr>
              <a:t>Eysenck, M.W. (2015) Cognitive psychology [electronic resource] : a student’s handbook . 7th ed. Hove :, Psychology P.</a:t>
            </a:r>
          </a:p>
          <a:p>
            <a:r>
              <a:rPr lang="ro-RO" sz="1600">
                <a:solidFill>
                  <a:schemeClr val="bg1"/>
                </a:solidFill>
                <a:latin typeface="Arial"/>
                <a:cs typeface="Arial"/>
              </a:rPr>
              <a:t>Fernald, L.D. (2008) Psychology [electronic resource] : six perspectives . London :; Los Angeles, Calif. ;, SAGE.</a:t>
            </a:r>
          </a:p>
          <a:p>
            <a:r>
              <a:rPr lang="en-GB" sz="1600">
                <a:solidFill>
                  <a:schemeClr val="bg1"/>
                </a:solidFill>
                <a:latin typeface="Arial"/>
                <a:cs typeface="Arial"/>
              </a:rPr>
              <a:t>Gillibrand, R. (2016) Developmental psychology . Second edition. Harlow, England :, Pearson.</a:t>
            </a:r>
            <a:endParaRPr lang="ro-RO" sz="1600">
              <a:solidFill>
                <a:schemeClr val="bg1"/>
              </a:solidFill>
              <a:latin typeface="Arial"/>
              <a:cs typeface="Arial"/>
            </a:endParaRPr>
          </a:p>
          <a:p>
            <a:r>
              <a:rPr lang="ro-RO" sz="1600">
                <a:solidFill>
                  <a:schemeClr val="bg1"/>
                </a:solidFill>
                <a:latin typeface="Arial"/>
                <a:cs typeface="Arial"/>
              </a:rPr>
              <a:t>Griggs, R.A. (2012) Psychology : a concise introduction . 3rd ed. New York :, Worth.</a:t>
            </a:r>
          </a:p>
          <a:p>
            <a:r>
              <a:rPr lang="ro-RO" sz="1600">
                <a:solidFill>
                  <a:schemeClr val="bg1"/>
                </a:solidFill>
                <a:latin typeface="Arial"/>
                <a:cs typeface="Arial"/>
              </a:rPr>
              <a:t>Gross, R.J. (2015) Psychology : the science of mind and behaviour . Seventh edition. London, [England] :, Hodder Education.</a:t>
            </a:r>
          </a:p>
          <a:p>
            <a:r>
              <a:rPr lang="ro-RO" sz="1600">
                <a:solidFill>
                  <a:schemeClr val="bg1"/>
                </a:solidFill>
                <a:latin typeface="Arial"/>
                <a:cs typeface="Arial"/>
              </a:rPr>
              <a:t>Hogg, M.A. (2014) Social psychology . Seventh, edition. Harlow, England :, Pearson.</a:t>
            </a:r>
          </a:p>
          <a:p>
            <a:r>
              <a:rPr lang="ro-RO" sz="1600">
                <a:solidFill>
                  <a:schemeClr val="bg1"/>
                </a:solidFill>
                <a:latin typeface="Arial"/>
                <a:cs typeface="Arial"/>
              </a:rPr>
              <a:t>McLeod, J. (2009) An introduction to counselling [electronic resource] . 4th ed. Maidenhead :, McGraw Hill/Open University Press.</a:t>
            </a:r>
          </a:p>
          <a:p>
            <a:r>
              <a:rPr lang="ro-RO" sz="1600">
                <a:solidFill>
                  <a:schemeClr val="bg1"/>
                </a:solidFill>
                <a:latin typeface="Arial"/>
                <a:cs typeface="Arial"/>
              </a:rPr>
              <a:t>Morrison, V. (2009) An introduction to health psychology . Fourth edition. Harlow, England :, Pearson Education Limited.</a:t>
            </a:r>
          </a:p>
          <a:p>
            <a:r>
              <a:rPr lang="en-GB" sz="1600">
                <a:solidFill>
                  <a:schemeClr val="bg1"/>
                </a:solidFill>
                <a:latin typeface="Arial"/>
                <a:cs typeface="Arial"/>
              </a:rPr>
              <a:t>Pound, L. (2009) How children learn [electronic resource] . 3, contemporary thinking and theorists . London :, Step Forward.</a:t>
            </a:r>
          </a:p>
        </p:txBody>
      </p:sp>
      <p:sp>
        <p:nvSpPr>
          <p:cNvPr id="5" name="Title 1">
            <a:extLst>
              <a:ext uri="{FF2B5EF4-FFF2-40B4-BE49-F238E27FC236}">
                <a16:creationId xmlns:a16="http://schemas.microsoft.com/office/drawing/2014/main" id="{B66DD4F9-4C99-E6ED-4BDE-C728BB33F959}"/>
              </a:ext>
            </a:extLst>
          </p:cNvPr>
          <p:cNvSpPr txBox="1">
            <a:spLocks/>
          </p:cNvSpPr>
          <p:nvPr/>
        </p:nvSpPr>
        <p:spPr>
          <a:xfrm flipH="1">
            <a:off x="4156363" y="181106"/>
            <a:ext cx="2571694" cy="477138"/>
          </a:xfrm>
          <a:prstGeom prst="rect">
            <a:avLst/>
          </a:prstGeom>
        </p:spPr>
        <p:txBody>
          <a:bodyPr vert="horz" lIns="91440" tIns="45720" rIns="91440" bIns="45720" rtlCol="0" anchor="b">
            <a:noAutofit/>
          </a:bodyPr>
          <a:lstStyle>
            <a:lvl1pPr algn="l" defTabSz="457200" rtl="0" eaLnBrk="1" latinLnBrk="0" hangingPunct="1">
              <a:spcBef>
                <a:spcPct val="0"/>
              </a:spcBef>
              <a:buNone/>
              <a:defRPr sz="24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ro-RO" b="1">
                <a:solidFill>
                  <a:schemeClr val="bg1"/>
                </a:solidFill>
                <a:latin typeface="Arial" panose="020B0604020202020204" pitchFamily="34" charset="0"/>
                <a:cs typeface="Arial" panose="020B0604020202020204" pitchFamily="34" charset="0"/>
              </a:rPr>
              <a:t>References:</a:t>
            </a:r>
            <a:endParaRPr lang="en-GB" b="1">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41424540"/>
      </p:ext>
    </p:extLst>
  </p:cSld>
  <p:clrMapOvr>
    <a:masterClrMapping/>
  </p:clrMapOvr>
  <p:transition spd="slow">
    <p:randomBar dir="vert"/>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Circuit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Ioan Man</dc:creator>
  <cp:lastModifiedBy>Ioan Man</cp:lastModifiedBy>
  <cp:revision>432</cp:revision>
  <dcterms:created xsi:type="dcterms:W3CDTF">2021-10-20T11:48:50Z</dcterms:created>
  <dcterms:modified xsi:type="dcterms:W3CDTF">2022-10-14T07:52:27Z</dcterms:modified>
</cp:coreProperties>
</file>