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81D0C2-A08D-44F6-8A61-E963146350CE}" v="7" dt="2022-05-13T17:42:36.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Fletcher" userId="73c6a250680e9fc0" providerId="LiveId" clId="{D64AFEAA-8B2A-47F0-8579-D529CA79A047}"/>
    <pc:docChg chg="custSel modSld">
      <pc:chgData name="Samuel Fletcher" userId="73c6a250680e9fc0" providerId="LiveId" clId="{D64AFEAA-8B2A-47F0-8579-D529CA79A047}" dt="2022-05-13T18:12:25.012" v="143" actId="20577"/>
      <pc:docMkLst>
        <pc:docMk/>
      </pc:docMkLst>
      <pc:sldChg chg="modSp mod">
        <pc:chgData name="Samuel Fletcher" userId="73c6a250680e9fc0" providerId="LiveId" clId="{D64AFEAA-8B2A-47F0-8579-D529CA79A047}" dt="2022-05-13T18:12:25.012" v="143" actId="20577"/>
        <pc:sldMkLst>
          <pc:docMk/>
          <pc:sldMk cId="1328309036" sldId="261"/>
        </pc:sldMkLst>
        <pc:spChg chg="mod">
          <ac:chgData name="Samuel Fletcher" userId="73c6a250680e9fc0" providerId="LiveId" clId="{D64AFEAA-8B2A-47F0-8579-D529CA79A047}" dt="2022-05-13T18:12:25.012" v="143" actId="20577"/>
          <ac:spMkLst>
            <pc:docMk/>
            <pc:sldMk cId="1328309036" sldId="261"/>
            <ac:spMk id="3" creationId="{FE15CAA4-91C8-5F54-DAB0-FA054A08D3C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1188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2204754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50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41E30C-AF5E-4D56-BBEA-343636A4F3EA}"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2474110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41E30C-AF5E-4D56-BBEA-343636A4F3EA}"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3974249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41E30C-AF5E-4D56-BBEA-343636A4F3EA}"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3065281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F41E30C-AF5E-4D56-BBEA-343636A4F3EA}" type="datetimeFigureOut">
              <a:rPr lang="en-GB" smtClean="0"/>
              <a:t>13/05/2022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1659033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F41E30C-AF5E-4D56-BBEA-343636A4F3EA}" type="datetimeFigureOut">
              <a:rPr lang="en-GB" smtClean="0"/>
              <a:t>13/05/2022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EDD3980-F410-4871-A466-4A886A0894B7}" type="slidenum">
              <a:rPr lang="en-GB" smtClean="0"/>
              <a:t>‹#›</a:t>
            </a:fld>
            <a:endParaRPr lang="en-GB"/>
          </a:p>
        </p:txBody>
      </p:sp>
    </p:spTree>
    <p:extLst>
      <p:ext uri="{BB962C8B-B14F-4D97-AF65-F5344CB8AC3E}">
        <p14:creationId xmlns:p14="http://schemas.microsoft.com/office/powerpoint/2010/main" val="2287158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41E30C-AF5E-4D56-BBEA-343636A4F3EA}"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404230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3101167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183443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F41E30C-AF5E-4D56-BBEA-343636A4F3EA}" type="datetimeFigureOut">
              <a:rPr lang="en-GB" smtClean="0"/>
              <a:t>13/05/2022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EDD3980-F410-4871-A466-4A886A0894B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010891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8918906-08EE-A61D-C7CD-8818A75ADB78}"/>
              </a:ext>
            </a:extLst>
          </p:cNvPr>
          <p:cNvSpPr>
            <a:spLocks noGrp="1"/>
          </p:cNvSpPr>
          <p:nvPr>
            <p:ph type="ctrTitle"/>
          </p:nvPr>
        </p:nvSpPr>
        <p:spPr>
          <a:xfrm>
            <a:off x="1097280" y="758952"/>
            <a:ext cx="10058400" cy="3892168"/>
          </a:xfrm>
        </p:spPr>
        <p:txBody>
          <a:bodyPr>
            <a:normAutofit fontScale="90000"/>
          </a:bodyPr>
          <a:lstStyle/>
          <a:p>
            <a:r>
              <a:rPr lang="en-GB" dirty="0">
                <a:solidFill>
                  <a:srgbClr val="FFFFFF"/>
                </a:solidFill>
              </a:rPr>
              <a:t>The affect of Brexit on national and trans-national policing and our future security arrangements.  </a:t>
            </a:r>
          </a:p>
        </p:txBody>
      </p:sp>
      <p:sp>
        <p:nvSpPr>
          <p:cNvPr id="3" name="Subtitle 2">
            <a:extLst>
              <a:ext uri="{FF2B5EF4-FFF2-40B4-BE49-F238E27FC236}">
                <a16:creationId xmlns:a16="http://schemas.microsoft.com/office/drawing/2014/main" id="{0744800C-7051-2034-F586-0054C46BE389}"/>
              </a:ext>
            </a:extLst>
          </p:cNvPr>
          <p:cNvSpPr>
            <a:spLocks noGrp="1"/>
          </p:cNvSpPr>
          <p:nvPr>
            <p:ph type="subTitle" idx="1"/>
          </p:nvPr>
        </p:nvSpPr>
        <p:spPr>
          <a:xfrm>
            <a:off x="1100051" y="5225240"/>
            <a:ext cx="10058400" cy="1143000"/>
          </a:xfrm>
        </p:spPr>
        <p:txBody>
          <a:bodyPr>
            <a:normAutofit/>
          </a:bodyPr>
          <a:lstStyle/>
          <a:p>
            <a:r>
              <a:rPr lang="en-GB" dirty="0">
                <a:solidFill>
                  <a:srgbClr val="FFFFFF"/>
                </a:solidFill>
              </a:rPr>
              <a:t>By Samuel  fletcher </a:t>
            </a:r>
          </a:p>
        </p:txBody>
      </p:sp>
    </p:spTree>
    <p:extLst>
      <p:ext uri="{BB962C8B-B14F-4D97-AF65-F5344CB8AC3E}">
        <p14:creationId xmlns:p14="http://schemas.microsoft.com/office/powerpoint/2010/main" val="38877705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3AAF31D-1A1C-1B02-A505-36E87D3EF51C}"/>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44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3803206-03B2-415D-854C-2C5B62FA2E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A8B1095-06D0-55B0-C877-BCDA5C48AED2}"/>
              </a:ext>
            </a:extLst>
          </p:cNvPr>
          <p:cNvSpPr>
            <a:spLocks noGrp="1"/>
          </p:cNvSpPr>
          <p:nvPr>
            <p:ph type="title"/>
          </p:nvPr>
        </p:nvSpPr>
        <p:spPr>
          <a:xfrm>
            <a:off x="1097280" y="286603"/>
            <a:ext cx="10058400" cy="1450757"/>
          </a:xfrm>
        </p:spPr>
        <p:txBody>
          <a:bodyPr>
            <a:normAutofit/>
          </a:bodyPr>
          <a:lstStyle/>
          <a:p>
            <a:r>
              <a:rPr lang="en-GB">
                <a:solidFill>
                  <a:schemeClr val="tx1"/>
                </a:solidFill>
              </a:rPr>
              <a:t>United Kingdom and European Union. </a:t>
            </a:r>
          </a:p>
        </p:txBody>
      </p:sp>
      <p:sp>
        <p:nvSpPr>
          <p:cNvPr id="3" name="Content Placeholder 2">
            <a:extLst>
              <a:ext uri="{FF2B5EF4-FFF2-40B4-BE49-F238E27FC236}">
                <a16:creationId xmlns:a16="http://schemas.microsoft.com/office/drawing/2014/main" id="{11CF442B-218B-7FC9-14A8-34FA67762C98}"/>
              </a:ext>
            </a:extLst>
          </p:cNvPr>
          <p:cNvSpPr>
            <a:spLocks noGrp="1"/>
          </p:cNvSpPr>
          <p:nvPr>
            <p:ph idx="1"/>
          </p:nvPr>
        </p:nvSpPr>
        <p:spPr>
          <a:xfrm>
            <a:off x="1097280" y="1845734"/>
            <a:ext cx="10058400" cy="4023360"/>
          </a:xfrm>
        </p:spPr>
        <p:txBody>
          <a:bodyPr>
            <a:normAutofit fontScale="92500"/>
          </a:bodyPr>
          <a:lstStyle/>
          <a:p>
            <a:pPr>
              <a:buFont typeface="Arial" panose="020B0604020202020204" pitchFamily="34" charset="0"/>
              <a:buChar char="•"/>
            </a:pPr>
            <a:r>
              <a:rPr lang="en-GB" sz="2800" dirty="0">
                <a:solidFill>
                  <a:schemeClr val="tx1"/>
                </a:solidFill>
              </a:rPr>
              <a:t>On March 29</a:t>
            </a:r>
            <a:r>
              <a:rPr lang="en-GB" sz="2800" baseline="30000" dirty="0">
                <a:solidFill>
                  <a:schemeClr val="tx1"/>
                </a:solidFill>
              </a:rPr>
              <a:t>th</a:t>
            </a:r>
            <a:r>
              <a:rPr lang="en-GB" sz="2800" dirty="0">
                <a:solidFill>
                  <a:schemeClr val="tx1"/>
                </a:solidFill>
              </a:rPr>
              <a:t> 2017, Theresa May triggered article 50 of the Lisbon treaty and started negotiations on the United Kingdoms exit from the European Union – Named ‘Brexit’. </a:t>
            </a:r>
          </a:p>
          <a:p>
            <a:pPr>
              <a:buFont typeface="Arial" panose="020B0604020202020204" pitchFamily="34" charset="0"/>
              <a:buChar char="•"/>
            </a:pPr>
            <a:r>
              <a:rPr lang="en-GB" sz="2800" dirty="0">
                <a:solidFill>
                  <a:schemeClr val="tx1"/>
                </a:solidFill>
              </a:rPr>
              <a:t>Negotiations were difficult and faced major hurdles over issues like Fishing and fisheries rights, Northern Ireland, and Data protection laws.</a:t>
            </a:r>
          </a:p>
          <a:p>
            <a:pPr>
              <a:buFont typeface="Arial" panose="020B0604020202020204" pitchFamily="34" charset="0"/>
              <a:buChar char="•"/>
            </a:pPr>
            <a:r>
              <a:rPr lang="en-GB" sz="2800" dirty="0">
                <a:solidFill>
                  <a:schemeClr val="tx1"/>
                </a:solidFill>
              </a:rPr>
              <a:t>While as of today, 10/5/2022 the UK has left the EU, negotiations about cooperation and trade are ongoing and evolving.  </a:t>
            </a:r>
          </a:p>
          <a:p>
            <a:pPr>
              <a:buFont typeface="Arial" panose="020B0604020202020204" pitchFamily="34" charset="0"/>
              <a:buChar char="•"/>
            </a:pPr>
            <a:r>
              <a:rPr lang="en-GB" sz="2800" dirty="0">
                <a:solidFill>
                  <a:schemeClr val="tx1"/>
                </a:solidFill>
              </a:rPr>
              <a:t>The UK had a significant part to play in the creation and running of many EU bodies like EUROPOL and EUROJUST. </a:t>
            </a:r>
          </a:p>
        </p:txBody>
      </p:sp>
      <p:sp>
        <p:nvSpPr>
          <p:cNvPr id="73" name="Rectangle 72">
            <a:extLst>
              <a:ext uri="{FF2B5EF4-FFF2-40B4-BE49-F238E27FC236}">
                <a16:creationId xmlns:a16="http://schemas.microsoft.com/office/drawing/2014/main" id="{DFACB568-8468-4614-A6E4-261EBDA09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45FF02C-05A6-4CDB-A951-31C5BD330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289731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6DF7F-F668-756D-4AE1-D86069AB2AE9}"/>
              </a:ext>
            </a:extLst>
          </p:cNvPr>
          <p:cNvSpPr>
            <a:spLocks noGrp="1"/>
          </p:cNvSpPr>
          <p:nvPr>
            <p:ph type="title"/>
          </p:nvPr>
        </p:nvSpPr>
        <p:spPr>
          <a:xfrm>
            <a:off x="990932" y="286603"/>
            <a:ext cx="6750987" cy="1450757"/>
          </a:xfrm>
        </p:spPr>
        <p:txBody>
          <a:bodyPr>
            <a:normAutofit/>
          </a:bodyPr>
          <a:lstStyle/>
          <a:p>
            <a:r>
              <a:rPr lang="en-GB" dirty="0">
                <a:solidFill>
                  <a:schemeClr val="accent4">
                    <a:lumMod val="75000"/>
                  </a:schemeClr>
                </a:solidFill>
              </a:rPr>
              <a:t>Justice Systems of the EU and Brexit. </a:t>
            </a:r>
          </a:p>
        </p:txBody>
      </p:sp>
      <p:sp>
        <p:nvSpPr>
          <p:cNvPr id="3" name="Content Placeholder 2">
            <a:extLst>
              <a:ext uri="{FF2B5EF4-FFF2-40B4-BE49-F238E27FC236}">
                <a16:creationId xmlns:a16="http://schemas.microsoft.com/office/drawing/2014/main" id="{6C7476EB-C9F1-6F75-EE64-6C1D22A87731}"/>
              </a:ext>
            </a:extLst>
          </p:cNvPr>
          <p:cNvSpPr>
            <a:spLocks noGrp="1"/>
          </p:cNvSpPr>
          <p:nvPr>
            <p:ph idx="1"/>
          </p:nvPr>
        </p:nvSpPr>
        <p:spPr>
          <a:xfrm>
            <a:off x="1044204" y="2023962"/>
            <a:ext cx="6697715" cy="4472088"/>
          </a:xfrm>
        </p:spPr>
        <p:txBody>
          <a:bodyPr>
            <a:normAutofit/>
          </a:bodyPr>
          <a:lstStyle/>
          <a:p>
            <a:pPr>
              <a:buFont typeface="Arial" panose="020B0604020202020204" pitchFamily="34" charset="0"/>
              <a:buChar char="•"/>
            </a:pPr>
            <a:r>
              <a:rPr lang="en-GB" sz="1800" dirty="0"/>
              <a:t>Under Article Ten of Protocol 36 to the EU treatise, the United Kingdom had arranged an opt in/opt out measure. Meaning that the UK could pick and choose from 130 criminal justice and policing regulations to follow. </a:t>
            </a:r>
          </a:p>
          <a:p>
            <a:pPr>
              <a:buFont typeface="Arial" panose="020B0604020202020204" pitchFamily="34" charset="0"/>
              <a:buChar char="•"/>
            </a:pPr>
            <a:r>
              <a:rPr lang="en-GB" sz="1800" dirty="0"/>
              <a:t> A unique position that exists for no other members states. </a:t>
            </a:r>
          </a:p>
          <a:p>
            <a:pPr>
              <a:buFont typeface="Arial" panose="020B0604020202020204" pitchFamily="34" charset="0"/>
              <a:buChar char="•"/>
            </a:pPr>
            <a:r>
              <a:rPr lang="en-GB" sz="1800" dirty="0"/>
              <a:t>Cooperation between the UK and the EU through bodies such as EUROPOL will continue. But what this will be like in practise has yet to be fully discerned.</a:t>
            </a:r>
          </a:p>
          <a:p>
            <a:pPr>
              <a:buFont typeface="Arial" panose="020B0604020202020204" pitchFamily="34" charset="0"/>
              <a:buChar char="•"/>
            </a:pPr>
            <a:r>
              <a:rPr lang="en-GB" sz="1800" dirty="0"/>
              <a:t>But it will include sharing of information “on wanted and missing persons as well as objects” (</a:t>
            </a:r>
            <a:r>
              <a:rPr lang="en-GB" sz="1800" dirty="0" err="1"/>
              <a:t>Erdos</a:t>
            </a:r>
            <a:r>
              <a:rPr lang="en-GB" sz="1800" dirty="0"/>
              <a:t>, 2022 p. 3).</a:t>
            </a:r>
          </a:p>
          <a:p>
            <a:pPr>
              <a:buFont typeface="Arial" panose="020B0604020202020204" pitchFamily="34" charset="0"/>
              <a:buChar char="•"/>
            </a:pPr>
            <a:r>
              <a:rPr lang="en-GB" sz="1800" dirty="0"/>
              <a:t>Leaving these systems like EUROPOL and EUROJUST will mostly affect broader strategies, not frontline policing. </a:t>
            </a:r>
          </a:p>
          <a:p>
            <a:pPr>
              <a:buFont typeface="Arial" panose="020B0604020202020204" pitchFamily="34" charset="0"/>
              <a:buChar char="•"/>
            </a:pPr>
            <a:r>
              <a:rPr lang="en-GB" sz="1800" dirty="0"/>
              <a:t>Cooperation between UK and EUROPOL meant that gun crime was added to EURPOL’s strategic targets despite not originally intending to. </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3723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22F0-EDD2-1CE5-DDB2-CAF1139C089D}"/>
              </a:ext>
            </a:extLst>
          </p:cNvPr>
          <p:cNvSpPr>
            <a:spLocks noGrp="1"/>
          </p:cNvSpPr>
          <p:nvPr>
            <p:ph type="title"/>
          </p:nvPr>
        </p:nvSpPr>
        <p:spPr/>
        <p:txBody>
          <a:bodyPr/>
          <a:lstStyle/>
          <a:p>
            <a:r>
              <a:rPr lang="en-GB" dirty="0"/>
              <a:t>Continued Cooperation. </a:t>
            </a:r>
          </a:p>
        </p:txBody>
      </p:sp>
      <p:sp>
        <p:nvSpPr>
          <p:cNvPr id="3" name="Content Placeholder 2">
            <a:extLst>
              <a:ext uri="{FF2B5EF4-FFF2-40B4-BE49-F238E27FC236}">
                <a16:creationId xmlns:a16="http://schemas.microsoft.com/office/drawing/2014/main" id="{37C9C9CC-6434-C8F2-C0E1-776FE23BB673}"/>
              </a:ext>
            </a:extLst>
          </p:cNvPr>
          <p:cNvSpPr>
            <a:spLocks noGrp="1"/>
          </p:cNvSpPr>
          <p:nvPr>
            <p:ph idx="1"/>
          </p:nvPr>
        </p:nvSpPr>
        <p:spPr/>
        <p:txBody>
          <a:bodyPr/>
          <a:lstStyle/>
          <a:p>
            <a:pPr>
              <a:buFont typeface="Arial" panose="020B0604020202020204" pitchFamily="34" charset="0"/>
              <a:buChar char="•"/>
            </a:pPr>
            <a:r>
              <a:rPr lang="en-GB" dirty="0"/>
              <a:t>British Liaisons will be placed permanently at EUROPOL HQ, as will EURPOL have liaisons within British intelligence. </a:t>
            </a:r>
          </a:p>
          <a:p>
            <a:pPr>
              <a:buFont typeface="Arial" panose="020B0604020202020204" pitchFamily="34" charset="0"/>
              <a:buChar char="•"/>
            </a:pPr>
            <a:r>
              <a:rPr lang="en-GB" dirty="0"/>
              <a:t>The PRUM database houses information such as DNA, Fingerprints, Driving Licence Data, and number plate data. Cooperation and exchange of information will continue between the EU and the UK on this basis, as set out in part three of the trade and cooperation agreement. </a:t>
            </a:r>
          </a:p>
          <a:p>
            <a:pPr>
              <a:buFont typeface="Arial" panose="020B0604020202020204" pitchFamily="34" charset="0"/>
              <a:buChar char="•"/>
            </a:pPr>
            <a:r>
              <a:rPr lang="en-GB" dirty="0"/>
              <a:t>Further cooperation will be done on the demands of the EU </a:t>
            </a:r>
            <a:r>
              <a:rPr lang="en-GB" dirty="0" err="1"/>
              <a:t>Giufridda</a:t>
            </a:r>
            <a:r>
              <a:rPr lang="en-GB" dirty="0"/>
              <a:t> asserts. </a:t>
            </a:r>
          </a:p>
          <a:p>
            <a:pPr>
              <a:buFont typeface="Arial" panose="020B0604020202020204" pitchFamily="34" charset="0"/>
              <a:buChar char="•"/>
            </a:pPr>
            <a:r>
              <a:rPr lang="en-GB" dirty="0"/>
              <a:t>This means that the UK may have to continue to implement EU laws “for countries that do not guarantee the same standards provided under EU law cannot cooperate with EU member states” (</a:t>
            </a:r>
            <a:r>
              <a:rPr lang="en-GB" dirty="0" err="1"/>
              <a:t>Steffan</a:t>
            </a:r>
            <a:r>
              <a:rPr lang="en-GB" dirty="0"/>
              <a:t> and </a:t>
            </a:r>
            <a:r>
              <a:rPr lang="en-GB" dirty="0" err="1"/>
              <a:t>Giufridda</a:t>
            </a:r>
            <a:r>
              <a:rPr lang="en-GB" dirty="0"/>
              <a:t>, 2018 pp. 8). </a:t>
            </a:r>
          </a:p>
        </p:txBody>
      </p:sp>
    </p:spTree>
    <p:extLst>
      <p:ext uri="{BB962C8B-B14F-4D97-AF65-F5344CB8AC3E}">
        <p14:creationId xmlns:p14="http://schemas.microsoft.com/office/powerpoint/2010/main" val="1260426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52DA0-6D32-2F34-1193-A4E044740414}"/>
              </a:ext>
            </a:extLst>
          </p:cNvPr>
          <p:cNvSpPr>
            <a:spLocks noGrp="1"/>
          </p:cNvSpPr>
          <p:nvPr>
            <p:ph type="title"/>
          </p:nvPr>
        </p:nvSpPr>
        <p:spPr>
          <a:xfrm>
            <a:off x="1097280" y="286603"/>
            <a:ext cx="10058400" cy="1450757"/>
          </a:xfrm>
        </p:spPr>
        <p:txBody>
          <a:bodyPr>
            <a:normAutofit/>
          </a:bodyPr>
          <a:lstStyle/>
          <a:p>
            <a:r>
              <a:rPr lang="en-GB" dirty="0"/>
              <a:t>Continued Cooperation. </a:t>
            </a:r>
          </a:p>
        </p:txBody>
      </p:sp>
      <p:sp>
        <p:nvSpPr>
          <p:cNvPr id="3" name="Content Placeholder 2">
            <a:extLst>
              <a:ext uri="{FF2B5EF4-FFF2-40B4-BE49-F238E27FC236}">
                <a16:creationId xmlns:a16="http://schemas.microsoft.com/office/drawing/2014/main" id="{25E2F209-9E61-4648-78A8-351004283CB2}"/>
              </a:ext>
            </a:extLst>
          </p:cNvPr>
          <p:cNvSpPr>
            <a:spLocks noGrp="1"/>
          </p:cNvSpPr>
          <p:nvPr>
            <p:ph idx="1"/>
          </p:nvPr>
        </p:nvSpPr>
        <p:spPr>
          <a:xfrm>
            <a:off x="178339" y="1962150"/>
            <a:ext cx="7373928" cy="4343400"/>
          </a:xfrm>
        </p:spPr>
        <p:txBody>
          <a:bodyPr>
            <a:normAutofit fontScale="92500" lnSpcReduction="20000"/>
          </a:bodyPr>
          <a:lstStyle/>
          <a:p>
            <a:pPr>
              <a:buFont typeface="Arial" panose="020B0604020202020204" pitchFamily="34" charset="0"/>
              <a:buChar char="•"/>
            </a:pPr>
            <a:r>
              <a:rPr lang="en-GB" dirty="0"/>
              <a:t>This implantation of EU laws would be necessary to gain access to the Schengen information System 2 (SIS).  </a:t>
            </a:r>
          </a:p>
          <a:p>
            <a:pPr>
              <a:buFont typeface="Arial" panose="020B0604020202020204" pitchFamily="34" charset="0"/>
              <a:buChar char="•"/>
            </a:pPr>
            <a:r>
              <a:rPr lang="en-GB" dirty="0"/>
              <a:t>This system allows for the tracking of people, goods, and information across Schengen area countries. </a:t>
            </a:r>
          </a:p>
          <a:p>
            <a:pPr>
              <a:buFont typeface="Arial" panose="020B0604020202020204" pitchFamily="34" charset="0"/>
              <a:buChar char="•"/>
            </a:pPr>
            <a:r>
              <a:rPr lang="en-GB" dirty="0"/>
              <a:t>Of particular use within Schengen as free movement of people is an EU principle, meaning that it can be difficult to track people across borders.</a:t>
            </a:r>
          </a:p>
          <a:p>
            <a:pPr>
              <a:buFont typeface="Arial" panose="020B0604020202020204" pitchFamily="34" charset="0"/>
              <a:buChar char="•"/>
            </a:pPr>
            <a:r>
              <a:rPr lang="en-GB" dirty="0"/>
              <a:t>Despite not being a Schengen area member the UK negotiated access to certain elements of the SIS.  Access that the UK wants to continue. </a:t>
            </a:r>
          </a:p>
          <a:p>
            <a:pPr>
              <a:buFont typeface="Arial" panose="020B0604020202020204" pitchFamily="34" charset="0"/>
              <a:buChar char="•"/>
            </a:pPr>
            <a:r>
              <a:rPr lang="en-GB" dirty="0"/>
              <a:t>Included on the Brexit white paper 6,400 foreign alerts received hits in the UK, allowing UK enforcement agencies to take appropriate action, whilst over 6,600 UK-issued alerts received hits across Europe”. (HM Government, 2017, p. 61)</a:t>
            </a:r>
          </a:p>
          <a:p>
            <a:pPr>
              <a:buFont typeface="Arial" panose="020B0604020202020204" pitchFamily="34" charset="0"/>
              <a:buChar char="•"/>
            </a:pPr>
            <a:r>
              <a:rPr lang="en-GB" dirty="0"/>
              <a:t>To participate you either must be a member of Schengen or contribute financially to the EU, or allow the domination of the European Court of Justice over national courts. </a:t>
            </a:r>
          </a:p>
        </p:txBody>
      </p:sp>
      <p:pic>
        <p:nvPicPr>
          <p:cNvPr id="5" name="Picture 4">
            <a:extLst>
              <a:ext uri="{FF2B5EF4-FFF2-40B4-BE49-F238E27FC236}">
                <a16:creationId xmlns:a16="http://schemas.microsoft.com/office/drawing/2014/main" id="{612137B9-8EAC-F498-26F8-42EC9B827152}"/>
              </a:ext>
            </a:extLst>
          </p:cNvPr>
          <p:cNvPicPr>
            <a:picLocks noChangeAspect="1"/>
          </p:cNvPicPr>
          <p:nvPr/>
        </p:nvPicPr>
        <p:blipFill>
          <a:blip r:embed="rId2"/>
          <a:stretch>
            <a:fillRect/>
          </a:stretch>
        </p:blipFill>
        <p:spPr>
          <a:xfrm>
            <a:off x="7552266" y="2088089"/>
            <a:ext cx="4461396" cy="3312586"/>
          </a:xfrm>
          <a:prstGeom prst="rect">
            <a:avLst/>
          </a:prstGeom>
        </p:spPr>
      </p:pic>
      <p:sp>
        <p:nvSpPr>
          <p:cNvPr id="6" name="Rectangle 5">
            <a:extLst>
              <a:ext uri="{FF2B5EF4-FFF2-40B4-BE49-F238E27FC236}">
                <a16:creationId xmlns:a16="http://schemas.microsoft.com/office/drawing/2014/main" id="{EF5BB1BE-B909-DA8E-4121-18B22D29E4BE}"/>
              </a:ext>
            </a:extLst>
          </p:cNvPr>
          <p:cNvSpPr/>
          <p:nvPr/>
        </p:nvSpPr>
        <p:spPr>
          <a:xfrm>
            <a:off x="9134669" y="2799184"/>
            <a:ext cx="699796" cy="20527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609651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C58D234-4C66-4A1F-8F97-0CDD64DB0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6CD5A-B38D-A625-E970-83B04F995F81}"/>
              </a:ext>
            </a:extLst>
          </p:cNvPr>
          <p:cNvSpPr>
            <a:spLocks noGrp="1"/>
          </p:cNvSpPr>
          <p:nvPr>
            <p:ph type="title"/>
          </p:nvPr>
        </p:nvSpPr>
        <p:spPr>
          <a:xfrm>
            <a:off x="4974771" y="634946"/>
            <a:ext cx="6574972" cy="1450757"/>
          </a:xfrm>
        </p:spPr>
        <p:txBody>
          <a:bodyPr>
            <a:normAutofit/>
          </a:bodyPr>
          <a:lstStyle/>
          <a:p>
            <a:r>
              <a:rPr lang="en-GB" dirty="0"/>
              <a:t>Brexit and Northern Ireland. </a:t>
            </a:r>
          </a:p>
        </p:txBody>
      </p:sp>
      <p:pic>
        <p:nvPicPr>
          <p:cNvPr id="4" name="Picture 3">
            <a:extLst>
              <a:ext uri="{FF2B5EF4-FFF2-40B4-BE49-F238E27FC236}">
                <a16:creationId xmlns:a16="http://schemas.microsoft.com/office/drawing/2014/main" id="{BDDDD815-0DD2-A255-D0DA-D285589CEBC7}"/>
              </a:ext>
            </a:extLst>
          </p:cNvPr>
          <p:cNvPicPr>
            <a:picLocks noChangeAspect="1"/>
          </p:cNvPicPr>
          <p:nvPr/>
        </p:nvPicPr>
        <p:blipFill rotWithShape="1">
          <a:blip r:embed="rId2"/>
          <a:srcRect l="43595" r="7840" b="-2"/>
          <a:stretch/>
        </p:blipFill>
        <p:spPr>
          <a:xfrm>
            <a:off x="633999" y="640081"/>
            <a:ext cx="4001315" cy="5314406"/>
          </a:xfrm>
          <a:prstGeom prst="rect">
            <a:avLst/>
          </a:prstGeom>
        </p:spPr>
      </p:pic>
      <p:cxnSp>
        <p:nvCxnSpPr>
          <p:cNvPr id="7" name="Straight Connector 10">
            <a:extLst>
              <a:ext uri="{FF2B5EF4-FFF2-40B4-BE49-F238E27FC236}">
                <a16:creationId xmlns:a16="http://schemas.microsoft.com/office/drawing/2014/main" id="{4783D10D-285D-4110-B9FD-D0BEEDDA17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15CAA4-91C8-5F54-DAB0-FA054A08D3CA}"/>
              </a:ext>
            </a:extLst>
          </p:cNvPr>
          <p:cNvSpPr>
            <a:spLocks noGrp="1"/>
          </p:cNvSpPr>
          <p:nvPr>
            <p:ph idx="1"/>
          </p:nvPr>
        </p:nvSpPr>
        <p:spPr>
          <a:xfrm>
            <a:off x="4974769" y="2198914"/>
            <a:ext cx="6574973" cy="3670180"/>
          </a:xfrm>
        </p:spPr>
        <p:txBody>
          <a:bodyPr>
            <a:normAutofit fontScale="92500" lnSpcReduction="10000"/>
          </a:bodyPr>
          <a:lstStyle/>
          <a:p>
            <a:pPr>
              <a:buFont typeface="Arial" panose="020B0604020202020204" pitchFamily="34" charset="0"/>
              <a:buChar char="•"/>
            </a:pPr>
            <a:r>
              <a:rPr lang="en-GB" sz="1900" dirty="0"/>
              <a:t>Northern Ireland has a distinctiveness when it comes to Brexit, both for its history and its geography.</a:t>
            </a:r>
          </a:p>
          <a:p>
            <a:pPr>
              <a:buFont typeface="Arial" panose="020B0604020202020204" pitchFamily="34" charset="0"/>
              <a:buChar char="•"/>
            </a:pPr>
            <a:r>
              <a:rPr lang="en-GB" sz="1900" dirty="0"/>
              <a:t>Northern Ireland is the only constituent country of the UK to share a border with an </a:t>
            </a:r>
            <a:r>
              <a:rPr lang="en-GB" sz="1900"/>
              <a:t>EU member.</a:t>
            </a:r>
            <a:endParaRPr lang="en-GB" sz="1900" dirty="0"/>
          </a:p>
          <a:p>
            <a:pPr>
              <a:buFont typeface="Arial" panose="020B0604020202020204" pitchFamily="34" charset="0"/>
              <a:buChar char="•"/>
            </a:pPr>
            <a:r>
              <a:rPr lang="en-GB" sz="1900" dirty="0"/>
              <a:t>History of conflict and violence within the troubles.  </a:t>
            </a:r>
          </a:p>
          <a:p>
            <a:pPr>
              <a:buFont typeface="Arial" panose="020B0604020202020204" pitchFamily="34" charset="0"/>
              <a:buChar char="•"/>
            </a:pPr>
            <a:r>
              <a:rPr lang="en-GB" sz="1900" dirty="0"/>
              <a:t>Nationalists or Republicans represented by the IRA and Sinn </a:t>
            </a:r>
            <a:r>
              <a:rPr lang="en-GB" sz="1900" dirty="0" err="1"/>
              <a:t>feinn</a:t>
            </a:r>
            <a:r>
              <a:rPr lang="en-GB" sz="1900" dirty="0"/>
              <a:t>.</a:t>
            </a:r>
          </a:p>
          <a:p>
            <a:pPr>
              <a:buFont typeface="Arial" panose="020B0604020202020204" pitchFamily="34" charset="0"/>
              <a:buChar char="•"/>
            </a:pPr>
            <a:r>
              <a:rPr lang="en-GB" sz="1900" dirty="0"/>
              <a:t>The Unionists or Loyalists represented by the DUP and UVF. </a:t>
            </a:r>
          </a:p>
          <a:p>
            <a:pPr>
              <a:buFont typeface="Arial" panose="020B0604020202020204" pitchFamily="34" charset="0"/>
              <a:buChar char="•"/>
            </a:pPr>
            <a:r>
              <a:rPr lang="en-GB" sz="1900" dirty="0"/>
              <a:t>The Troubles lasted between 1960 and ended in 1998 following the Good Friday Agreement. </a:t>
            </a:r>
          </a:p>
          <a:p>
            <a:pPr>
              <a:buFont typeface="Arial" panose="020B0604020202020204" pitchFamily="34" charset="0"/>
              <a:buChar char="•"/>
            </a:pPr>
            <a:r>
              <a:rPr lang="en-GB" sz="1900" dirty="0"/>
              <a:t>This Agreement guaranteed free movement between the border of Northern Ireland and Ireland. </a:t>
            </a:r>
          </a:p>
          <a:p>
            <a:pPr>
              <a:buFont typeface="Arial" panose="020B0604020202020204" pitchFamily="34" charset="0"/>
              <a:buChar char="•"/>
            </a:pPr>
            <a:endParaRPr lang="en-GB" sz="1900" dirty="0"/>
          </a:p>
        </p:txBody>
      </p:sp>
      <p:sp>
        <p:nvSpPr>
          <p:cNvPr id="8" name="Rectangle 12">
            <a:extLst>
              <a:ext uri="{FF2B5EF4-FFF2-40B4-BE49-F238E27FC236}">
                <a16:creationId xmlns:a16="http://schemas.microsoft.com/office/drawing/2014/main" id="{1B4D1BCF-ED84-4A3E-9778-96611AEB2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14">
            <a:extLst>
              <a:ext uri="{FF2B5EF4-FFF2-40B4-BE49-F238E27FC236}">
                <a16:creationId xmlns:a16="http://schemas.microsoft.com/office/drawing/2014/main" id="{5674E15A-CAAD-4AED-95A1-B9B3D91B9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8309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1FBA2-E45C-96CC-1FB7-0AA3EAA81735}"/>
              </a:ext>
            </a:extLst>
          </p:cNvPr>
          <p:cNvSpPr>
            <a:spLocks noGrp="1"/>
          </p:cNvSpPr>
          <p:nvPr>
            <p:ph type="title"/>
          </p:nvPr>
        </p:nvSpPr>
        <p:spPr/>
        <p:txBody>
          <a:bodyPr/>
          <a:lstStyle/>
          <a:p>
            <a:r>
              <a:rPr lang="en-GB" dirty="0"/>
              <a:t>Brexit and Northern Ireland. </a:t>
            </a:r>
          </a:p>
        </p:txBody>
      </p:sp>
      <p:sp>
        <p:nvSpPr>
          <p:cNvPr id="3" name="Content Placeholder 2">
            <a:extLst>
              <a:ext uri="{FF2B5EF4-FFF2-40B4-BE49-F238E27FC236}">
                <a16:creationId xmlns:a16="http://schemas.microsoft.com/office/drawing/2014/main" id="{4E637D31-9EEB-662C-288B-D49CBF169590}"/>
              </a:ext>
            </a:extLst>
          </p:cNvPr>
          <p:cNvSpPr>
            <a:spLocks noGrp="1"/>
          </p:cNvSpPr>
          <p:nvPr>
            <p:ph idx="1"/>
          </p:nvPr>
        </p:nvSpPr>
        <p:spPr/>
        <p:txBody>
          <a:bodyPr/>
          <a:lstStyle/>
          <a:p>
            <a:pPr>
              <a:buFont typeface="Arial" panose="020B0604020202020204" pitchFamily="34" charset="0"/>
              <a:buChar char="•"/>
            </a:pPr>
            <a:r>
              <a:rPr lang="en-GB" dirty="0"/>
              <a:t>As an EU member this freedom of movement posed no issue as it is a founding principle of the EU.</a:t>
            </a:r>
          </a:p>
          <a:p>
            <a:pPr>
              <a:buFont typeface="Arial" panose="020B0604020202020204" pitchFamily="34" charset="0"/>
              <a:buChar char="•"/>
            </a:pPr>
            <a:r>
              <a:rPr lang="en-GB" dirty="0"/>
              <a:t>As a non-EU member or third country however, a border must be created to ensure goods fit each others independent trade laws and regulations. </a:t>
            </a:r>
          </a:p>
          <a:p>
            <a:pPr>
              <a:buFont typeface="Arial" panose="020B0604020202020204" pitchFamily="34" charset="0"/>
              <a:buChar char="•"/>
            </a:pPr>
            <a:r>
              <a:rPr lang="en-GB" dirty="0"/>
              <a:t>But these borders would represent more than just trade regulators, but symbolise a time when military checkpoints and IRA/UVF violence was common. They would also be prime targets for republican violence, which would insight Unionist counter violence. </a:t>
            </a:r>
          </a:p>
          <a:p>
            <a:pPr>
              <a:buFont typeface="Arial" panose="020B0604020202020204" pitchFamily="34" charset="0"/>
              <a:buChar char="•"/>
            </a:pPr>
            <a:r>
              <a:rPr lang="en-GB" dirty="0"/>
              <a:t>This may spark a return to the modus operandi of the Troubles. </a:t>
            </a:r>
          </a:p>
          <a:p>
            <a:pPr>
              <a:buFont typeface="Arial" panose="020B0604020202020204" pitchFamily="34" charset="0"/>
              <a:buChar char="•"/>
            </a:pPr>
            <a:r>
              <a:rPr lang="en-GB" dirty="0"/>
              <a:t>However, it has been asserted that republican violence is unlikely. Particularly following being elected the largest party in Northern Ireland parliament. </a:t>
            </a:r>
          </a:p>
        </p:txBody>
      </p:sp>
    </p:spTree>
    <p:extLst>
      <p:ext uri="{BB962C8B-B14F-4D97-AF65-F5344CB8AC3E}">
        <p14:creationId xmlns:p14="http://schemas.microsoft.com/office/powerpoint/2010/main" val="3143143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7ADE6-8695-52B7-A178-948DFA1AC469}"/>
              </a:ext>
            </a:extLst>
          </p:cNvPr>
          <p:cNvSpPr>
            <a:spLocks noGrp="1"/>
          </p:cNvSpPr>
          <p:nvPr>
            <p:ph type="title"/>
          </p:nvPr>
        </p:nvSpPr>
        <p:spPr>
          <a:xfrm>
            <a:off x="1097280" y="286603"/>
            <a:ext cx="10058400" cy="1450757"/>
          </a:xfrm>
        </p:spPr>
        <p:txBody>
          <a:bodyPr>
            <a:normAutofit/>
          </a:bodyPr>
          <a:lstStyle/>
          <a:p>
            <a:r>
              <a:rPr lang="en-GB" dirty="0"/>
              <a:t>Opportunities following Brexit. </a:t>
            </a:r>
          </a:p>
        </p:txBody>
      </p:sp>
      <p:sp>
        <p:nvSpPr>
          <p:cNvPr id="3" name="Content Placeholder 2">
            <a:extLst>
              <a:ext uri="{FF2B5EF4-FFF2-40B4-BE49-F238E27FC236}">
                <a16:creationId xmlns:a16="http://schemas.microsoft.com/office/drawing/2014/main" id="{D0109023-753F-8D7B-B52C-3246D2E27E57}"/>
              </a:ext>
            </a:extLst>
          </p:cNvPr>
          <p:cNvSpPr>
            <a:spLocks noGrp="1"/>
          </p:cNvSpPr>
          <p:nvPr>
            <p:ph idx="1"/>
          </p:nvPr>
        </p:nvSpPr>
        <p:spPr>
          <a:xfrm>
            <a:off x="1097279" y="1845734"/>
            <a:ext cx="6454987" cy="4023360"/>
          </a:xfrm>
        </p:spPr>
        <p:txBody>
          <a:bodyPr>
            <a:normAutofit/>
          </a:bodyPr>
          <a:lstStyle/>
          <a:p>
            <a:pPr>
              <a:buFont typeface="Arial" panose="020B0604020202020204" pitchFamily="34" charset="0"/>
              <a:buChar char="•"/>
            </a:pPr>
            <a:r>
              <a:rPr lang="en-GB" sz="1700" dirty="0"/>
              <a:t> Creation of a National Cyber force which will focus on offensive operations.</a:t>
            </a:r>
          </a:p>
          <a:p>
            <a:pPr>
              <a:buFont typeface="Arial" panose="020B0604020202020204" pitchFamily="34" charset="0"/>
              <a:buChar char="•"/>
            </a:pPr>
            <a:r>
              <a:rPr lang="en-GB" sz="1700" dirty="0"/>
              <a:t>As part of the Nation al Cyber Strategy, it will focus on countering organised crime, terrorists and state actors.</a:t>
            </a:r>
          </a:p>
          <a:p>
            <a:pPr>
              <a:buFont typeface="Arial" panose="020B0604020202020204" pitchFamily="34" charset="0"/>
              <a:buChar char="•"/>
            </a:pPr>
            <a:r>
              <a:rPr lang="en-GB" sz="1700" dirty="0"/>
              <a:t>Russia recently used Cyber attacks to dismantle communications in Ukraine. </a:t>
            </a:r>
          </a:p>
          <a:p>
            <a:pPr>
              <a:buFont typeface="Arial" panose="020B0604020202020204" pitchFamily="34" charset="0"/>
              <a:buChar char="•"/>
            </a:pPr>
            <a:r>
              <a:rPr lang="en-GB" sz="1700" dirty="0"/>
              <a:t>Relationships with EUROPOL and EUROJUST will continue but to a lesser extent.  </a:t>
            </a:r>
          </a:p>
          <a:p>
            <a:pPr>
              <a:buFont typeface="Arial" panose="020B0604020202020204" pitchFamily="34" charset="0"/>
              <a:buChar char="•"/>
            </a:pPr>
            <a:r>
              <a:rPr lang="en-GB" sz="1700" dirty="0"/>
              <a:t>The United Kingdom in an effort to expand its influence upon NATO members, has been the first  NATO member to offer its cyber capabilities to NATO. </a:t>
            </a:r>
          </a:p>
          <a:p>
            <a:pPr>
              <a:buFont typeface="Arial" panose="020B0604020202020204" pitchFamily="34" charset="0"/>
              <a:buChar char="•"/>
            </a:pPr>
            <a:r>
              <a:rPr lang="en-GB" sz="1700" dirty="0"/>
              <a:t>NATO will play a very important part of the UK’s security arrangement going forward. </a:t>
            </a:r>
          </a:p>
        </p:txBody>
      </p:sp>
      <p:pic>
        <p:nvPicPr>
          <p:cNvPr id="4" name="Picture 3">
            <a:extLst>
              <a:ext uri="{FF2B5EF4-FFF2-40B4-BE49-F238E27FC236}">
                <a16:creationId xmlns:a16="http://schemas.microsoft.com/office/drawing/2014/main" id="{6E9C8B06-7D66-C589-E956-FA80247FC7FD}"/>
              </a:ext>
            </a:extLst>
          </p:cNvPr>
          <p:cNvPicPr>
            <a:picLocks noChangeAspect="1"/>
          </p:cNvPicPr>
          <p:nvPr/>
        </p:nvPicPr>
        <p:blipFill>
          <a:blip r:embed="rId2"/>
          <a:stretch>
            <a:fillRect/>
          </a:stretch>
        </p:blipFill>
        <p:spPr>
          <a:xfrm>
            <a:off x="8020570" y="2476158"/>
            <a:ext cx="3135109" cy="2351331"/>
          </a:xfrm>
          <a:prstGeom prst="rect">
            <a:avLst/>
          </a:prstGeom>
        </p:spPr>
      </p:pic>
    </p:spTree>
    <p:extLst>
      <p:ext uri="{BB962C8B-B14F-4D97-AF65-F5344CB8AC3E}">
        <p14:creationId xmlns:p14="http://schemas.microsoft.com/office/powerpoint/2010/main" val="950917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361C7-1B9E-3F1B-5CC4-E92990F05C98}"/>
              </a:ext>
            </a:extLst>
          </p:cNvPr>
          <p:cNvSpPr>
            <a:spLocks noGrp="1"/>
          </p:cNvSpPr>
          <p:nvPr>
            <p:ph type="title"/>
          </p:nvPr>
        </p:nvSpPr>
        <p:spPr/>
        <p:txBody>
          <a:bodyPr/>
          <a:lstStyle/>
          <a:p>
            <a:r>
              <a:rPr lang="en-GB" dirty="0"/>
              <a:t>UK and NATO.</a:t>
            </a:r>
          </a:p>
        </p:txBody>
      </p:sp>
      <p:sp>
        <p:nvSpPr>
          <p:cNvPr id="3" name="Content Placeholder 2">
            <a:extLst>
              <a:ext uri="{FF2B5EF4-FFF2-40B4-BE49-F238E27FC236}">
                <a16:creationId xmlns:a16="http://schemas.microsoft.com/office/drawing/2014/main" id="{10A62131-9BC1-AFDB-3AB5-FD8208E15EB5}"/>
              </a:ext>
            </a:extLst>
          </p:cNvPr>
          <p:cNvSpPr>
            <a:spLocks noGrp="1"/>
          </p:cNvSpPr>
          <p:nvPr>
            <p:ph idx="1"/>
          </p:nvPr>
        </p:nvSpPr>
        <p:spPr/>
        <p:txBody>
          <a:bodyPr/>
          <a:lstStyle/>
          <a:p>
            <a:pPr>
              <a:buFont typeface="Arial" panose="020B0604020202020204" pitchFamily="34" charset="0"/>
              <a:buChar char="•"/>
            </a:pPr>
            <a:r>
              <a:rPr lang="en-GB" dirty="0"/>
              <a:t>Many of the defensive and security relationship that were borne out of the EU will now be done via NATO.  There are 21 states who are members of both NATO and the EU, a significant overlap.</a:t>
            </a:r>
          </a:p>
          <a:p>
            <a:pPr>
              <a:buFont typeface="Arial" panose="020B0604020202020204" pitchFamily="34" charset="0"/>
              <a:buChar char="•"/>
            </a:pPr>
            <a:r>
              <a:rPr lang="en-GB" dirty="0"/>
              <a:t>NATO was founded as a defensive pact to counter Russian influence during the cold war. It has 30 members states, including the US, France, Germany, and Ireland. Ukraine has applied to be a member.  </a:t>
            </a:r>
          </a:p>
          <a:p>
            <a:pPr>
              <a:buFont typeface="Arial" panose="020B0604020202020204" pitchFamily="34" charset="0"/>
              <a:buChar char="•"/>
            </a:pPr>
            <a:r>
              <a:rPr lang="en-GB" dirty="0"/>
              <a:t>The UK is seen as the “main security provider on the continent” (</a:t>
            </a:r>
            <a:r>
              <a:rPr lang="en-GB" dirty="0" err="1"/>
              <a:t>Martil</a:t>
            </a:r>
            <a:r>
              <a:rPr lang="en-GB" dirty="0"/>
              <a:t> and Sus,2018 p.855).</a:t>
            </a:r>
          </a:p>
          <a:p>
            <a:pPr>
              <a:buFont typeface="Arial" panose="020B0604020202020204" pitchFamily="34" charset="0"/>
              <a:buChar char="•"/>
            </a:pPr>
            <a:r>
              <a:rPr lang="en-GB" dirty="0"/>
              <a:t>This is a position of power they intend to keep as it brings a lot of soft and hard power to the United Kingdom. </a:t>
            </a:r>
          </a:p>
          <a:p>
            <a:pPr>
              <a:buFont typeface="Arial" panose="020B0604020202020204" pitchFamily="34" charset="0"/>
              <a:buChar char="•"/>
            </a:pPr>
            <a:r>
              <a:rPr lang="en-GB" dirty="0"/>
              <a:t>The UK’s leading support of Ukraine not only assists with humanitarian efforts, but helps re-establish the UK as this security provider following Brexit. </a:t>
            </a:r>
          </a:p>
        </p:txBody>
      </p:sp>
    </p:spTree>
    <p:extLst>
      <p:ext uri="{BB962C8B-B14F-4D97-AF65-F5344CB8AC3E}">
        <p14:creationId xmlns:p14="http://schemas.microsoft.com/office/powerpoint/2010/main" val="1810453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86FFA-F101-850E-FD56-5DAB5D12DE79}"/>
              </a:ext>
            </a:extLst>
          </p:cNvPr>
          <p:cNvSpPr>
            <a:spLocks noGrp="1"/>
          </p:cNvSpPr>
          <p:nvPr>
            <p:ph type="title"/>
          </p:nvPr>
        </p:nvSpPr>
        <p:spPr>
          <a:xfrm>
            <a:off x="1097280" y="286603"/>
            <a:ext cx="10058400" cy="1450757"/>
          </a:xfrm>
        </p:spPr>
        <p:txBody>
          <a:bodyPr>
            <a:normAutofit/>
          </a:bodyPr>
          <a:lstStyle/>
          <a:p>
            <a:r>
              <a:rPr lang="en-GB" dirty="0"/>
              <a:t>UK and NATO. </a:t>
            </a:r>
          </a:p>
        </p:txBody>
      </p:sp>
      <p:sp>
        <p:nvSpPr>
          <p:cNvPr id="3" name="Content Placeholder 2">
            <a:extLst>
              <a:ext uri="{FF2B5EF4-FFF2-40B4-BE49-F238E27FC236}">
                <a16:creationId xmlns:a16="http://schemas.microsoft.com/office/drawing/2014/main" id="{2E209CF2-499B-6335-C526-179A7D59B4B5}"/>
              </a:ext>
            </a:extLst>
          </p:cNvPr>
          <p:cNvSpPr>
            <a:spLocks noGrp="1"/>
          </p:cNvSpPr>
          <p:nvPr>
            <p:ph idx="1"/>
          </p:nvPr>
        </p:nvSpPr>
        <p:spPr>
          <a:xfrm>
            <a:off x="1097279" y="1845734"/>
            <a:ext cx="6454987" cy="4023360"/>
          </a:xfrm>
        </p:spPr>
        <p:txBody>
          <a:bodyPr>
            <a:normAutofit/>
          </a:bodyPr>
          <a:lstStyle/>
          <a:p>
            <a:pPr>
              <a:buFont typeface="Arial" panose="020B0604020202020204" pitchFamily="34" charset="0"/>
              <a:buChar char="•"/>
            </a:pPr>
            <a:r>
              <a:rPr lang="en-GB" sz="1600" dirty="0"/>
              <a:t>The United Kingdoms participation in NATO has also prevented them being pushed over a security and justice “Cliff-edge” (</a:t>
            </a:r>
            <a:r>
              <a:rPr lang="en-GB" sz="1600" dirty="0" err="1"/>
              <a:t>Martil</a:t>
            </a:r>
            <a:r>
              <a:rPr lang="en-GB" sz="1600" dirty="0"/>
              <a:t> and Sus, 2018, p. 856).</a:t>
            </a:r>
          </a:p>
          <a:p>
            <a:pPr>
              <a:buFont typeface="Arial" panose="020B0604020202020204" pitchFamily="34" charset="0"/>
              <a:buChar char="•"/>
            </a:pPr>
            <a:r>
              <a:rPr lang="en-GB" sz="1600" dirty="0"/>
              <a:t>NATO will be a major source of cooperation between the UK and the EU post Brexit.</a:t>
            </a:r>
          </a:p>
          <a:p>
            <a:pPr>
              <a:buFont typeface="Arial" panose="020B0604020202020204" pitchFamily="34" charset="0"/>
              <a:buChar char="•"/>
            </a:pPr>
            <a:r>
              <a:rPr lang="en-GB" sz="1600" dirty="0"/>
              <a:t>“NATO AS A BRIDGE BETWEEN LONDON AND BRUSSELS” (</a:t>
            </a:r>
            <a:r>
              <a:rPr lang="en-GB" sz="1600" dirty="0" err="1"/>
              <a:t>Martil</a:t>
            </a:r>
            <a:r>
              <a:rPr lang="en-GB" sz="1600" dirty="0"/>
              <a:t> and Sus,2018,  p. 857)</a:t>
            </a:r>
          </a:p>
          <a:p>
            <a:pPr>
              <a:buFont typeface="Arial" panose="020B0604020202020204" pitchFamily="34" charset="0"/>
              <a:buChar char="•"/>
            </a:pPr>
            <a:r>
              <a:rPr lang="en-GB" sz="1600" dirty="0"/>
              <a:t>Less appetite for NATO among EU members due to the existence of PESCO. </a:t>
            </a:r>
          </a:p>
          <a:p>
            <a:pPr>
              <a:buFont typeface="Arial" panose="020B0604020202020204" pitchFamily="34" charset="0"/>
              <a:buChar char="•"/>
            </a:pPr>
            <a:r>
              <a:rPr lang="en-GB" sz="1600" dirty="0"/>
              <a:t>PESCO encourages uniformity and cooperation between EU members states Militaries. </a:t>
            </a:r>
          </a:p>
          <a:p>
            <a:pPr>
              <a:buFont typeface="Arial" panose="020B0604020202020204" pitchFamily="34" charset="0"/>
              <a:buChar char="•"/>
            </a:pPr>
            <a:r>
              <a:rPr lang="en-GB" sz="1600" dirty="0"/>
              <a:t>Russia's invasion of Ukraine has reignited support for NATO among EU member states, a position the United Kingdom is thankful for, following their inability to veto anti-NATO EU measures and regulations. </a:t>
            </a:r>
          </a:p>
          <a:p>
            <a:pPr>
              <a:buFont typeface="Arial" panose="020B0604020202020204" pitchFamily="34" charset="0"/>
              <a:buChar char="•"/>
            </a:pPr>
            <a:endParaRPr lang="en-GB" sz="1600" dirty="0"/>
          </a:p>
        </p:txBody>
      </p:sp>
      <p:pic>
        <p:nvPicPr>
          <p:cNvPr id="4" name="Picture 3">
            <a:extLst>
              <a:ext uri="{FF2B5EF4-FFF2-40B4-BE49-F238E27FC236}">
                <a16:creationId xmlns:a16="http://schemas.microsoft.com/office/drawing/2014/main" id="{F72332F3-9B3A-2D1B-AE7E-186D58D3DC32}"/>
              </a:ext>
            </a:extLst>
          </p:cNvPr>
          <p:cNvPicPr>
            <a:picLocks noChangeAspect="1"/>
          </p:cNvPicPr>
          <p:nvPr/>
        </p:nvPicPr>
        <p:blipFill rotWithShape="1">
          <a:blip r:embed="rId2"/>
          <a:srcRect l="38159" r="16679"/>
          <a:stretch/>
        </p:blipFill>
        <p:spPr>
          <a:xfrm>
            <a:off x="8020570" y="1916318"/>
            <a:ext cx="3135109" cy="3471012"/>
          </a:xfrm>
          <a:prstGeom prst="rect">
            <a:avLst/>
          </a:prstGeom>
        </p:spPr>
      </p:pic>
    </p:spTree>
    <p:extLst>
      <p:ext uri="{BB962C8B-B14F-4D97-AF65-F5344CB8AC3E}">
        <p14:creationId xmlns:p14="http://schemas.microsoft.com/office/powerpoint/2010/main" val="2689012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7FB6-D3F2-A968-1613-3401CA6D0737}"/>
              </a:ext>
            </a:extLst>
          </p:cNvPr>
          <p:cNvSpPr>
            <a:spLocks noGrp="1"/>
          </p:cNvSpPr>
          <p:nvPr>
            <p:ph type="title"/>
          </p:nvPr>
        </p:nvSpPr>
        <p:spPr/>
        <p:txBody>
          <a:bodyPr/>
          <a:lstStyle/>
          <a:p>
            <a:r>
              <a:rPr lang="en-GB" dirty="0"/>
              <a:t>US Dominance over NATO.</a:t>
            </a:r>
          </a:p>
        </p:txBody>
      </p:sp>
      <p:sp>
        <p:nvSpPr>
          <p:cNvPr id="3" name="Content Placeholder 2">
            <a:extLst>
              <a:ext uri="{FF2B5EF4-FFF2-40B4-BE49-F238E27FC236}">
                <a16:creationId xmlns:a16="http://schemas.microsoft.com/office/drawing/2014/main" id="{67732FD0-08E4-5EA2-DD99-BB5A0C67CD5D}"/>
              </a:ext>
            </a:extLst>
          </p:cNvPr>
          <p:cNvSpPr>
            <a:spLocks noGrp="1"/>
          </p:cNvSpPr>
          <p:nvPr>
            <p:ph idx="1"/>
          </p:nvPr>
        </p:nvSpPr>
        <p:spPr>
          <a:xfrm>
            <a:off x="5476874" y="1845734"/>
            <a:ext cx="5678805" cy="4023360"/>
          </a:xfrm>
        </p:spPr>
        <p:txBody>
          <a:bodyPr>
            <a:normAutofit lnSpcReduction="10000"/>
          </a:bodyPr>
          <a:lstStyle/>
          <a:p>
            <a:pPr>
              <a:buFont typeface="Arial" panose="020B0604020202020204" pitchFamily="34" charset="0"/>
              <a:buChar char="•"/>
            </a:pPr>
            <a:r>
              <a:rPr lang="en-GB" dirty="0"/>
              <a:t>The US provides over 70% of NATO’s budget, and thus has significant influence over other NATO members. </a:t>
            </a:r>
          </a:p>
          <a:p>
            <a:pPr>
              <a:buFont typeface="Arial" panose="020B0604020202020204" pitchFamily="34" charset="0"/>
              <a:buChar char="•"/>
            </a:pPr>
            <a:r>
              <a:rPr lang="en-GB" dirty="0"/>
              <a:t>Combine this with the ‘special relationship’ between the US and the UK, and the fact that the UK is desperate for a trade deal with the US, then the UK is at risk of becoming the United States puppet in Europe. </a:t>
            </a:r>
          </a:p>
          <a:p>
            <a:pPr>
              <a:buFont typeface="Arial" panose="020B0604020202020204" pitchFamily="34" charset="0"/>
              <a:buChar char="•"/>
            </a:pPr>
            <a:r>
              <a:rPr lang="en-GB" dirty="0"/>
              <a:t>The UK has historically over relied on the US militarily. </a:t>
            </a:r>
          </a:p>
          <a:p>
            <a:pPr>
              <a:buFont typeface="Arial" panose="020B0604020202020204" pitchFamily="34" charset="0"/>
              <a:buChar char="•"/>
            </a:pPr>
            <a:r>
              <a:rPr lang="en-GB" dirty="0"/>
              <a:t>The UKs military and intelligence relationship with the US continues with the 5 Eyes alliance and others. </a:t>
            </a:r>
          </a:p>
          <a:p>
            <a:pPr>
              <a:buFont typeface="Arial" panose="020B0604020202020204" pitchFamily="34" charset="0"/>
              <a:buChar char="•"/>
            </a:pPr>
            <a:r>
              <a:rPr lang="en-GB" dirty="0"/>
              <a:t>The UK must be firm with US demands to ensure it doesn’t simply espouse the United States Intelligence wants. </a:t>
            </a:r>
          </a:p>
        </p:txBody>
      </p:sp>
      <p:pic>
        <p:nvPicPr>
          <p:cNvPr id="5" name="Picture 4">
            <a:extLst>
              <a:ext uri="{FF2B5EF4-FFF2-40B4-BE49-F238E27FC236}">
                <a16:creationId xmlns:a16="http://schemas.microsoft.com/office/drawing/2014/main" id="{C04687FB-EE31-DA5A-BDBB-07237AD943FA}"/>
              </a:ext>
            </a:extLst>
          </p:cNvPr>
          <p:cNvPicPr>
            <a:picLocks noChangeAspect="1"/>
          </p:cNvPicPr>
          <p:nvPr/>
        </p:nvPicPr>
        <p:blipFill rotWithShape="1">
          <a:blip r:embed="rId2"/>
          <a:srcRect l="-1" r="447" b="4881"/>
          <a:stretch/>
        </p:blipFill>
        <p:spPr>
          <a:xfrm>
            <a:off x="726149" y="2319807"/>
            <a:ext cx="4153762" cy="2800834"/>
          </a:xfrm>
          <a:prstGeom prst="rect">
            <a:avLst/>
          </a:prstGeom>
        </p:spPr>
      </p:pic>
    </p:spTree>
    <p:extLst>
      <p:ext uri="{BB962C8B-B14F-4D97-AF65-F5344CB8AC3E}">
        <p14:creationId xmlns:p14="http://schemas.microsoft.com/office/powerpoint/2010/main" val="3115865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93456-C648-E8AC-3A63-60D0BCE583DD}"/>
              </a:ext>
            </a:extLst>
          </p:cNvPr>
          <p:cNvSpPr>
            <a:spLocks noGrp="1"/>
          </p:cNvSpPr>
          <p:nvPr>
            <p:ph type="title"/>
          </p:nvPr>
        </p:nvSpPr>
        <p:spPr/>
        <p:txBody>
          <a:bodyPr/>
          <a:lstStyle/>
          <a:p>
            <a:r>
              <a:rPr lang="en-GB" dirty="0"/>
              <a:t>Concluding Remarks. </a:t>
            </a:r>
          </a:p>
        </p:txBody>
      </p:sp>
      <p:sp>
        <p:nvSpPr>
          <p:cNvPr id="3" name="Content Placeholder 2">
            <a:extLst>
              <a:ext uri="{FF2B5EF4-FFF2-40B4-BE49-F238E27FC236}">
                <a16:creationId xmlns:a16="http://schemas.microsoft.com/office/drawing/2014/main" id="{7D933909-71FF-A2E1-109D-5A44A0CA63D5}"/>
              </a:ext>
            </a:extLst>
          </p:cNvPr>
          <p:cNvSpPr>
            <a:spLocks noGrp="1"/>
          </p:cNvSpPr>
          <p:nvPr>
            <p:ph idx="1"/>
          </p:nvPr>
        </p:nvSpPr>
        <p:spPr/>
        <p:txBody>
          <a:bodyPr/>
          <a:lstStyle/>
          <a:p>
            <a:pPr>
              <a:buFont typeface="Arial" panose="020B0604020202020204" pitchFamily="34" charset="0"/>
              <a:buChar char="•"/>
            </a:pPr>
            <a:r>
              <a:rPr lang="en-GB" dirty="0"/>
              <a:t>Many of the agreements of the UK and EU have concluded in writing, but it is difficult to discuss the efficacy of the practical, due to secretive nature of many of the intelligence and policing agreements and they are still relatively new. </a:t>
            </a:r>
          </a:p>
          <a:p>
            <a:pPr>
              <a:buFont typeface="Arial" panose="020B0604020202020204" pitchFamily="34" charset="0"/>
              <a:buChar char="•"/>
            </a:pPr>
            <a:r>
              <a:rPr lang="en-GB" dirty="0"/>
              <a:t>The recent news that the Johnson government intends to break the Northern Ireland protocol will surely bring backlash from EU negotiators. </a:t>
            </a:r>
          </a:p>
          <a:p>
            <a:pPr>
              <a:buFont typeface="Arial" panose="020B0604020202020204" pitchFamily="34" charset="0"/>
              <a:buChar char="•"/>
            </a:pPr>
            <a:r>
              <a:rPr lang="en-GB" dirty="0"/>
              <a:t>The United Kingdom’s position in NATO seems to be stronger than it was while in the EU. But it was necessary to replace the information and power lost from the EU.</a:t>
            </a:r>
          </a:p>
          <a:p>
            <a:pPr>
              <a:buFont typeface="Arial" panose="020B0604020202020204" pitchFamily="34" charset="0"/>
              <a:buChar char="•"/>
            </a:pPr>
            <a:r>
              <a:rPr lang="en-GB" dirty="0"/>
              <a:t>So the strengthening of the UK’s position in NATO is in response to leaving the EU. </a:t>
            </a:r>
          </a:p>
          <a:p>
            <a:pPr>
              <a:buFont typeface="Arial" panose="020B0604020202020204" pitchFamily="34" charset="0"/>
              <a:buChar char="•"/>
            </a:pPr>
            <a:r>
              <a:rPr lang="en-GB" dirty="0"/>
              <a:t>NATO as will other agreements like 5 eyes will be incredibly valuable going forward and will play a key part in the UK’s future security arrangements. </a:t>
            </a:r>
          </a:p>
          <a:p>
            <a:pPr>
              <a:buFont typeface="Arial" panose="020B0604020202020204" pitchFamily="34" charset="0"/>
              <a:buChar char="•"/>
            </a:pPr>
            <a:r>
              <a:rPr lang="en-GB" dirty="0"/>
              <a:t> </a:t>
            </a:r>
          </a:p>
        </p:txBody>
      </p:sp>
    </p:spTree>
    <p:extLst>
      <p:ext uri="{BB962C8B-B14F-4D97-AF65-F5344CB8AC3E}">
        <p14:creationId xmlns:p14="http://schemas.microsoft.com/office/powerpoint/2010/main" val="2383633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F8188-1F9F-1840-D69C-98D63E2FEEF5}"/>
              </a:ext>
            </a:extLst>
          </p:cNvPr>
          <p:cNvSpPr>
            <a:spLocks noGrp="1"/>
          </p:cNvSpPr>
          <p:nvPr>
            <p:ph type="title"/>
          </p:nvPr>
        </p:nvSpPr>
        <p:spPr/>
        <p:txBody>
          <a:bodyPr/>
          <a:lstStyle/>
          <a:p>
            <a:pPr algn="ctr"/>
            <a:r>
              <a:rPr lang="en-GB" dirty="0"/>
              <a:t>Thank you for listening. </a:t>
            </a:r>
          </a:p>
        </p:txBody>
      </p:sp>
      <p:sp>
        <p:nvSpPr>
          <p:cNvPr id="3" name="Content Placeholder 2">
            <a:extLst>
              <a:ext uri="{FF2B5EF4-FFF2-40B4-BE49-F238E27FC236}">
                <a16:creationId xmlns:a16="http://schemas.microsoft.com/office/drawing/2014/main" id="{C308966F-DA06-CA96-312D-DAD3F3D4F53A}"/>
              </a:ext>
            </a:extLst>
          </p:cNvPr>
          <p:cNvSpPr>
            <a:spLocks noGrp="1"/>
          </p:cNvSpPr>
          <p:nvPr>
            <p:ph idx="1"/>
          </p:nvPr>
        </p:nvSpPr>
        <p:spPr>
          <a:xfrm>
            <a:off x="3327296" y="2153645"/>
            <a:ext cx="5079585" cy="4023360"/>
          </a:xfrm>
        </p:spPr>
        <p:txBody>
          <a:bodyPr>
            <a:normAutofit/>
          </a:bodyPr>
          <a:lstStyle/>
          <a:p>
            <a:pPr algn="ctr"/>
            <a:r>
              <a:rPr lang="en-GB" sz="3200" dirty="0"/>
              <a:t>This has been my presentations on National and Trans national policing as well as future security arrangements post Brexit. </a:t>
            </a:r>
          </a:p>
        </p:txBody>
      </p:sp>
    </p:spTree>
    <p:extLst>
      <p:ext uri="{BB962C8B-B14F-4D97-AF65-F5344CB8AC3E}">
        <p14:creationId xmlns:p14="http://schemas.microsoft.com/office/powerpoint/2010/main" val="926645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31A4-58A4-1D98-DE9E-A07732CA765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7D08C4F-165C-6781-F172-144470B0E354}"/>
              </a:ext>
            </a:extLst>
          </p:cNvPr>
          <p:cNvSpPr>
            <a:spLocks noGrp="1"/>
          </p:cNvSpPr>
          <p:nvPr>
            <p:ph idx="1"/>
          </p:nvPr>
        </p:nvSpPr>
        <p:spPr/>
        <p:txBody>
          <a:bodyPr>
            <a:normAutofit fontScale="70000" lnSpcReduction="20000"/>
          </a:bodyPr>
          <a:lstStyle/>
          <a:p>
            <a:endParaRPr lang="en-GB" dirty="0"/>
          </a:p>
          <a:p>
            <a:r>
              <a:rPr lang="en-GB" dirty="0"/>
              <a:t>BBC (2022) Ukraine war in maps: Tracking the Russian invasion [Image], Available at: https://www.bbc.co.uk/news/world-europe-60506682 (Accessed 12 May 2022).</a:t>
            </a:r>
          </a:p>
          <a:p>
            <a:r>
              <a:rPr lang="en-GB" dirty="0"/>
              <a:t>Belfast Telegraph (2022) ‘Northern Ireland Election results: How Stormont has changed since last vote in 2017’ Available at: https://www.belfasttelegraph.co.uk/news/politics/northern-ireland-assembly-election-2022/northern-ireland-election-results-how-stormont-has-changed-since-last-vote-in-2017-41627921.html (Accessed 11 May 2022).</a:t>
            </a:r>
          </a:p>
          <a:p>
            <a:r>
              <a:rPr lang="en-GB" dirty="0"/>
              <a:t>Brouwer, E. (2008) Digital Borders and Real Rights, Boston: </a:t>
            </a:r>
            <a:r>
              <a:rPr lang="en-GB" dirty="0" err="1"/>
              <a:t>Nijhoff</a:t>
            </a:r>
            <a:r>
              <a:rPr lang="en-GB" dirty="0"/>
              <a:t> Publishers. </a:t>
            </a:r>
          </a:p>
          <a:p>
            <a:r>
              <a:rPr lang="en-GB" dirty="0"/>
              <a:t>Business Insider (2015) Here are various ways Russia could further invade Ukraine [image], Available at: https://www.businessinsider.com/here-are-various-ways-russia-could-further-invade-ukraine-2015-3?r=US&amp;IR=T (Accessed 12 May).</a:t>
            </a:r>
          </a:p>
          <a:p>
            <a:r>
              <a:rPr lang="en-GB" dirty="0"/>
              <a:t>Cabinet Office (2022) National Cyber Strategy, Available at: https://www.gov.uk/government/publications/national-cyber-strategy-2022/national-cyber-security-strategy-2022 (Accessed 11 May 2022).</a:t>
            </a:r>
          </a:p>
          <a:p>
            <a:r>
              <a:rPr lang="en-GB" dirty="0"/>
              <a:t>Chalmers, J. (2013). ‘Opting Out of EU Police and Criminal Justice Measures: The United Kingdom’s 2014 Decision’. New Journal of European Criminal Law, 4(3), pp. 215–225.</a:t>
            </a:r>
          </a:p>
          <a:p>
            <a:r>
              <a:rPr lang="en-GB" dirty="0" err="1"/>
              <a:t>Cini</a:t>
            </a:r>
            <a:r>
              <a:rPr lang="en-GB" dirty="0"/>
              <a:t>, M., and Verdun, A. (2018) ‘The implications of Brexit for the future of Europe’, in </a:t>
            </a:r>
            <a:r>
              <a:rPr lang="en-GB" dirty="0" err="1"/>
              <a:t>Martill</a:t>
            </a:r>
            <a:r>
              <a:rPr lang="en-GB" dirty="0"/>
              <a:t>, B., and </a:t>
            </a:r>
            <a:r>
              <a:rPr lang="en-GB" dirty="0" err="1"/>
              <a:t>Steiger</a:t>
            </a:r>
            <a:r>
              <a:rPr lang="en-GB" dirty="0"/>
              <a:t>, U. Brexit and Beyond. London: UCL Press.</a:t>
            </a:r>
          </a:p>
          <a:p>
            <a:endParaRPr lang="en-GB" dirty="0"/>
          </a:p>
        </p:txBody>
      </p:sp>
    </p:spTree>
    <p:extLst>
      <p:ext uri="{BB962C8B-B14F-4D97-AF65-F5344CB8AC3E}">
        <p14:creationId xmlns:p14="http://schemas.microsoft.com/office/powerpoint/2010/main" val="3680712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D3D5B-51E8-0C6F-D1E2-D2A0CE768C9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F20CAE7-49FC-60E2-4A33-5B18EE419612}"/>
              </a:ext>
            </a:extLst>
          </p:cNvPr>
          <p:cNvSpPr>
            <a:spLocks noGrp="1"/>
          </p:cNvSpPr>
          <p:nvPr>
            <p:ph idx="1"/>
          </p:nvPr>
        </p:nvSpPr>
        <p:spPr/>
        <p:txBody>
          <a:bodyPr>
            <a:normAutofit fontScale="62500" lnSpcReduction="20000"/>
          </a:bodyPr>
          <a:lstStyle/>
          <a:p>
            <a:r>
              <a:rPr lang="en-GB" dirty="0"/>
              <a:t>Comte, E., and </a:t>
            </a:r>
            <a:r>
              <a:rPr lang="en-GB" dirty="0" err="1"/>
              <a:t>Lavanex</a:t>
            </a:r>
            <a:r>
              <a:rPr lang="en-GB" dirty="0"/>
              <a:t>, S. (2022) ‘Differentiation and De-Differentiation in EU Border Controls, Asylum and Police Cooperation’, The International Spectator, 57(1), pp. 124-141.</a:t>
            </a:r>
          </a:p>
          <a:p>
            <a:r>
              <a:rPr lang="en-GB" dirty="0" err="1"/>
              <a:t>Erdos</a:t>
            </a:r>
            <a:r>
              <a:rPr lang="en-GB" dirty="0"/>
              <a:t>, D. (2022) ‘The UK and the EU personal data framework after Brexit: A new trade and cooperation partnership grounded in Council of Europe Convention 108+?’, Computer Law and Security Review, 44, pp. 1-17. </a:t>
            </a:r>
          </a:p>
          <a:p>
            <a:r>
              <a:rPr lang="en-GB" dirty="0"/>
              <a:t>European House Committee (2021) “Beyond Brexit: policing, law enforcement and security”. Available at: https://publications.parliament.uk/pa/ld5801/ldselect/ldeucom/250/250.pdf (Accessed 10 May 2022).</a:t>
            </a:r>
          </a:p>
          <a:p>
            <a:r>
              <a:rPr lang="en-GB" dirty="0"/>
              <a:t>Foreign and Commonwealth Office (2020) Trade and Cooperation Agreement. Available at: https://assets.publishing.service.gov.uk/government/uploads/system/uploads/attachment_data/file/982648/TS_8.2021_UK_EU_EAEC_Trade_and_Cooperation_Agreement.pdf (Accessed 9 May 2022). </a:t>
            </a:r>
          </a:p>
          <a:p>
            <a:r>
              <a:rPr lang="en-GB" dirty="0" err="1"/>
              <a:t>Frenett</a:t>
            </a:r>
            <a:r>
              <a:rPr lang="en-GB" dirty="0"/>
              <a:t>, R., and </a:t>
            </a:r>
            <a:r>
              <a:rPr lang="en-GB" dirty="0" err="1"/>
              <a:t>Smith,M</a:t>
            </a:r>
            <a:r>
              <a:rPr lang="en-GB" dirty="0"/>
              <a:t>. (2012) ‘IRA 2.0: Continuing the Long War—</a:t>
            </a:r>
            <a:r>
              <a:rPr lang="en-GB" dirty="0" err="1"/>
              <a:t>Analyzing</a:t>
            </a:r>
            <a:r>
              <a:rPr lang="en-GB" dirty="0"/>
              <a:t> the Factors Behind Anti-GFA Violence’, Terrorism and Political Violence, 24(3), pp. 375-395.</a:t>
            </a:r>
          </a:p>
          <a:p>
            <a:r>
              <a:rPr lang="en-GB" dirty="0"/>
              <a:t>GCHQ (2020) National Cyber Force transforms country's cyber capabilities to protect the UK, Available at: https://www.gchq.gov.uk/news/national-cyber-force (Accessed 11 May 2022).</a:t>
            </a:r>
          </a:p>
          <a:p>
            <a:r>
              <a:rPr lang="en-GB" dirty="0" err="1"/>
              <a:t>Hennesy</a:t>
            </a:r>
            <a:r>
              <a:rPr lang="en-GB" dirty="0"/>
              <a:t>, T. (2001) The Northern Ireland Peace Process. Belfast: Palgrave.  </a:t>
            </a:r>
          </a:p>
          <a:p>
            <a:r>
              <a:rPr lang="en-GB" dirty="0"/>
              <a:t>HM Government (2014) Decision pursuant to Article 10(5) of Protocol 36 to The Treaty on the Functioning of the European Union. Available at: https://assets.publishing.service.gov.uk/government/uploads/system/uploads/attachment_data/file/326698/41670_Cm_8897_Accessible.pdf#:~:text=Article%2010%20%281%29%20to%20%283%29%20of%20Protocol%2036,in%20criminal%20matters%20adopted%20prior%20to%20the%20?msclkid=adb8e4aad07811ecaa04d11b8d4629a2 (Accessed 10 May 2022).</a:t>
            </a:r>
          </a:p>
          <a:p>
            <a:endParaRPr lang="en-GB" dirty="0"/>
          </a:p>
        </p:txBody>
      </p:sp>
    </p:spTree>
    <p:extLst>
      <p:ext uri="{BB962C8B-B14F-4D97-AF65-F5344CB8AC3E}">
        <p14:creationId xmlns:p14="http://schemas.microsoft.com/office/powerpoint/2010/main" val="38287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6C60-C3FB-65FC-4E24-82CFEFD3E65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D4E5FB2-74DA-2F33-C04E-AC4E82882660}"/>
              </a:ext>
            </a:extLst>
          </p:cNvPr>
          <p:cNvSpPr>
            <a:spLocks noGrp="1"/>
          </p:cNvSpPr>
          <p:nvPr>
            <p:ph idx="1"/>
          </p:nvPr>
        </p:nvSpPr>
        <p:spPr/>
        <p:txBody>
          <a:bodyPr>
            <a:normAutofit fontScale="70000" lnSpcReduction="20000"/>
          </a:bodyPr>
          <a:lstStyle/>
          <a:p>
            <a:r>
              <a:rPr lang="en-GB" dirty="0"/>
              <a:t>HM Government (2017) The United Kingdom’s exit from and new partnership with the European Union, Available at: https://assets.publishing.service.gov.uk/government/uploads/system/uploads/attachment_data/file/589191/The_United_Kingdoms_exit_from_and_partnership_with_the_EU_Web.pdf (Accessed 11 May 2022).</a:t>
            </a:r>
          </a:p>
          <a:p>
            <a:r>
              <a:rPr lang="en-GB" dirty="0" err="1"/>
              <a:t>Martil</a:t>
            </a:r>
            <a:r>
              <a:rPr lang="en-GB" dirty="0"/>
              <a:t>, B., and Sus, M. (2018). ‘Post-Brexit EU/UK security cooperation: NATO, CSDP+, or ‘French connection’?’, The British Journal of Politics and International Relations, 20(4), pp. 846–863.</a:t>
            </a:r>
          </a:p>
          <a:p>
            <a:r>
              <a:rPr lang="en-GB" dirty="0"/>
              <a:t>Martinez, C. (2017) Hard Brexit, soft data: How to keep Britain plugged into EU databases, Brussels: Centre for European reform. </a:t>
            </a:r>
          </a:p>
          <a:p>
            <a:r>
              <a:rPr lang="en-GB" dirty="0"/>
              <a:t>Martinez, C., </a:t>
            </a:r>
            <a:r>
              <a:rPr lang="en-GB" dirty="0" err="1"/>
              <a:t>Nechev</a:t>
            </a:r>
            <a:r>
              <a:rPr lang="en-GB" dirty="0"/>
              <a:t>, Z., &amp; </a:t>
            </a:r>
            <a:r>
              <a:rPr lang="en-GB" dirty="0" err="1"/>
              <a:t>Damjanovski</a:t>
            </a:r>
            <a:r>
              <a:rPr lang="en-GB" dirty="0"/>
              <a:t>, I. (2021) Europol and Differentiated Integration. Available at: https://repository.ukim.mk/bitstream/20.500.12188/12698/1/euidea_pp_13.pdf (Accessed 9 May 2022).</a:t>
            </a:r>
          </a:p>
          <a:p>
            <a:r>
              <a:rPr lang="en-GB" dirty="0"/>
              <a:t>McGuiness, M. (2020) Brexit and COVID-19: An end to both in 2020?, Parliament Magazine, 13th May, Available at: https://www.theparliamentmagazine.eu/news/article/brexit-and-covid19-an-end-to-both-in-2020 (Accessed 11 May 2022).</a:t>
            </a:r>
          </a:p>
          <a:p>
            <a:r>
              <a:rPr lang="en-GB" dirty="0" err="1"/>
              <a:t>Milanov</a:t>
            </a:r>
            <a:r>
              <a:rPr lang="en-GB" dirty="0"/>
              <a:t>, M., and </a:t>
            </a:r>
            <a:r>
              <a:rPr lang="en-GB" dirty="0" err="1"/>
              <a:t>Stoicheva</a:t>
            </a:r>
            <a:r>
              <a:rPr lang="en-GB" dirty="0"/>
              <a:t>, M. (2022) ‘Post-Brexit European External Relations’, Journal of Positive School Psychology, 6(3), pp. 3247–3252.</a:t>
            </a:r>
          </a:p>
          <a:p>
            <a:r>
              <a:rPr lang="en-GB" dirty="0"/>
              <a:t>Moloney, A. (2020) Which countries are in the Schengen area? The agreement explained [Diagram], Available at: https://metro.co.uk/2017/08/02/what-countries-are-in-the-schengen-area-the-agreement-explained-6823813/ (Accessed 12 May 2022).</a:t>
            </a:r>
          </a:p>
          <a:p>
            <a:r>
              <a:rPr lang="en-GB" dirty="0"/>
              <a:t>National Cyber Security Centre (2022) The National Cyber Security Centre, Available at https://www.ncsc.gov.uk/ (</a:t>
            </a:r>
            <a:r>
              <a:rPr lang="en-GB" dirty="0" err="1"/>
              <a:t>Accesseed</a:t>
            </a:r>
            <a:r>
              <a:rPr lang="en-GB" dirty="0"/>
              <a:t> 11 May 2022)</a:t>
            </a:r>
          </a:p>
          <a:p>
            <a:endParaRPr lang="en-GB" dirty="0"/>
          </a:p>
        </p:txBody>
      </p:sp>
    </p:spTree>
    <p:extLst>
      <p:ext uri="{BB962C8B-B14F-4D97-AF65-F5344CB8AC3E}">
        <p14:creationId xmlns:p14="http://schemas.microsoft.com/office/powerpoint/2010/main" val="2422110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10F58-2EA2-C901-E7C6-17BE3432C54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2E76395-A7F1-395D-0938-C70A725C9A88}"/>
              </a:ext>
            </a:extLst>
          </p:cNvPr>
          <p:cNvSpPr>
            <a:spLocks noGrp="1"/>
          </p:cNvSpPr>
          <p:nvPr>
            <p:ph idx="1"/>
          </p:nvPr>
        </p:nvSpPr>
        <p:spPr/>
        <p:txBody>
          <a:bodyPr>
            <a:normAutofit fontScale="70000" lnSpcReduction="20000"/>
          </a:bodyPr>
          <a:lstStyle/>
          <a:p>
            <a:r>
              <a:rPr lang="en-GB" dirty="0"/>
              <a:t>North Atlantic Treaty Organisation (2022) NATO Member Countries, Available at: https://www.nato.int/cps/en/natohq/nato_countries.htm (Accessed 12 May 2022)/</a:t>
            </a:r>
          </a:p>
          <a:p>
            <a:r>
              <a:rPr lang="en-GB" dirty="0" err="1"/>
              <a:t>Risso</a:t>
            </a:r>
            <a:r>
              <a:rPr lang="en-GB" dirty="0"/>
              <a:t>, L (2015) ‘Time to Act: The UK in NATO’, The RUSI Journal, 160 (5), pp. 30-34.</a:t>
            </a:r>
          </a:p>
          <a:p>
            <a:r>
              <a:rPr lang="en-GB" dirty="0" err="1"/>
              <a:t>Rudkin</a:t>
            </a:r>
            <a:r>
              <a:rPr lang="en-GB" dirty="0"/>
              <a:t>, R. (2017) Corbyn’s understanding of Ireland’s “Troubles” proven right by history [Image]. Available at: https://www.peoplesworld.org/article/corbyns-understanding-of-irelands-troubles-proven-right-by-history/ (Accessed 12 May 2022).</a:t>
            </a:r>
          </a:p>
          <a:p>
            <a:r>
              <a:rPr lang="en-GB" dirty="0"/>
              <a:t>Secretary of </a:t>
            </a:r>
            <a:r>
              <a:rPr lang="en-GB" dirty="0" err="1"/>
              <a:t>Stae</a:t>
            </a:r>
            <a:r>
              <a:rPr lang="en-GB" dirty="0"/>
              <a:t> for Northern Ireland (2022) Northern Ireland-related Terrorism threat level lowered, Available at: https://www.gov.uk/government/news/northern-ireland-security-update (Accessed, 11 May 2022).</a:t>
            </a:r>
          </a:p>
          <a:p>
            <a:r>
              <a:rPr lang="en-GB" dirty="0"/>
              <a:t>Singh, R, (2020) The UK and US: A future Trade Deal? [image], Available at: https://ukandeu.ac.uk/the-united-states-and-united-kingdom/ (Accessed 12 May 2022)</a:t>
            </a:r>
          </a:p>
          <a:p>
            <a:r>
              <a:rPr lang="en-GB" dirty="0"/>
              <a:t>Stefan, M., and </a:t>
            </a:r>
            <a:r>
              <a:rPr lang="en-GB" dirty="0" err="1"/>
              <a:t>Giufridda</a:t>
            </a:r>
            <a:r>
              <a:rPr lang="en-GB" dirty="0"/>
              <a:t>, F. (2018) Disarming a ticking bomb: Can the Withdrawal Agreement ensure EU-UK judicial and police cooperation after Brexit?. Available at: https://deliverypdf.ssrn.com/delivery.php?ID=856093125087082087028103088082007100060006063087051074127084028094113101004007071108038021018041122035062067123109109066080082049045093023049075126111002065082097084062051035088125092104103006007118028018024031002097122094087074011118086006072106085069&amp;EXT=pdf&amp;INDEX=TRUE (Accessed 10 May 2022)</a:t>
            </a:r>
          </a:p>
          <a:p>
            <a:r>
              <a:rPr lang="en-GB" dirty="0"/>
              <a:t>Stevenson, J. (2017) ‘Does Brexit Threaten Peace in Northern Ireland?’, Survival, 59(3), pp. 111-128. </a:t>
            </a:r>
          </a:p>
          <a:p>
            <a:endParaRPr lang="en-GB" dirty="0"/>
          </a:p>
        </p:txBody>
      </p:sp>
    </p:spTree>
    <p:extLst>
      <p:ext uri="{BB962C8B-B14F-4D97-AF65-F5344CB8AC3E}">
        <p14:creationId xmlns:p14="http://schemas.microsoft.com/office/powerpoint/2010/main" val="74576796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Retrospect</Template>
  <TotalTime>416</TotalTime>
  <Words>2778</Words>
  <Application>Microsoft Office PowerPoint</Application>
  <PresentationFormat>Widescreen</PresentationFormat>
  <Paragraphs>110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Retrospect</vt:lpstr>
      <vt:lpstr>The affect of Brexit on national and trans-national policing and our future security arrangements.  </vt:lpstr>
      <vt:lpstr>United Kingdom and European Union. </vt:lpstr>
      <vt:lpstr>Justice Systems of the EU and Brexit. </vt:lpstr>
      <vt:lpstr>Continued Cooperation. </vt:lpstr>
      <vt:lpstr>Continued Cooperation. </vt:lpstr>
      <vt:lpstr>Brexit and Northern Ireland. </vt:lpstr>
      <vt:lpstr>Brexit and Northern Ireland. </vt:lpstr>
      <vt:lpstr>Opportunities following Brexit. </vt:lpstr>
      <vt:lpstr>UK and NATO.</vt:lpstr>
      <vt:lpstr>UK and NATO. </vt:lpstr>
      <vt:lpstr>US Dominance over NATO.</vt:lpstr>
      <vt:lpstr>Concluding Remarks. </vt:lpstr>
      <vt:lpstr>Thank you for listening. </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affect of Brexit on national and trans-national policing.</dc:title>
  <dc:creator>Samuel Fletcher</dc:creator>
  <cp:lastModifiedBy>Samuel Fletcher</cp:lastModifiedBy>
  <cp:revision>2</cp:revision>
  <dcterms:created xsi:type="dcterms:W3CDTF">2022-05-13T10:58:10Z</dcterms:created>
  <dcterms:modified xsi:type="dcterms:W3CDTF">2022-05-13T18:12:26Z</dcterms:modified>
</cp:coreProperties>
</file>