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notesMasterIdLst>
    <p:notesMasterId r:id="rId65"/>
  </p:notesMasterIdLst>
  <p:sldIdLst>
    <p:sldId id="261" r:id="rId3"/>
    <p:sldId id="257" r:id="rId4"/>
    <p:sldId id="294" r:id="rId5"/>
    <p:sldId id="355" r:id="rId6"/>
    <p:sldId id="354" r:id="rId7"/>
    <p:sldId id="335" r:id="rId8"/>
    <p:sldId id="336" r:id="rId9"/>
    <p:sldId id="337" r:id="rId10"/>
    <p:sldId id="338" r:id="rId11"/>
    <p:sldId id="339" r:id="rId12"/>
    <p:sldId id="340" r:id="rId13"/>
    <p:sldId id="341" r:id="rId14"/>
    <p:sldId id="342" r:id="rId15"/>
    <p:sldId id="343" r:id="rId16"/>
    <p:sldId id="344" r:id="rId17"/>
    <p:sldId id="345" r:id="rId18"/>
    <p:sldId id="346" r:id="rId19"/>
    <p:sldId id="347" r:id="rId20"/>
    <p:sldId id="348" r:id="rId21"/>
    <p:sldId id="349" r:id="rId22"/>
    <p:sldId id="350" r:id="rId23"/>
    <p:sldId id="351" r:id="rId24"/>
    <p:sldId id="352" r:id="rId25"/>
    <p:sldId id="353" r:id="rId26"/>
    <p:sldId id="295" r:id="rId27"/>
    <p:sldId id="311" r:id="rId28"/>
    <p:sldId id="298" r:id="rId29"/>
    <p:sldId id="299" r:id="rId30"/>
    <p:sldId id="300" r:id="rId31"/>
    <p:sldId id="301" r:id="rId32"/>
    <p:sldId id="302" r:id="rId33"/>
    <p:sldId id="303" r:id="rId34"/>
    <p:sldId id="304" r:id="rId35"/>
    <p:sldId id="305" r:id="rId36"/>
    <p:sldId id="306" r:id="rId37"/>
    <p:sldId id="307" r:id="rId38"/>
    <p:sldId id="308" r:id="rId39"/>
    <p:sldId id="309" r:id="rId40"/>
    <p:sldId id="312" r:id="rId41"/>
    <p:sldId id="313" r:id="rId42"/>
    <p:sldId id="314" r:id="rId43"/>
    <p:sldId id="315" r:id="rId44"/>
    <p:sldId id="316" r:id="rId45"/>
    <p:sldId id="317" r:id="rId46"/>
    <p:sldId id="318" r:id="rId47"/>
    <p:sldId id="319" r:id="rId48"/>
    <p:sldId id="320" r:id="rId49"/>
    <p:sldId id="321" r:id="rId50"/>
    <p:sldId id="322" r:id="rId51"/>
    <p:sldId id="323" r:id="rId52"/>
    <p:sldId id="324" r:id="rId53"/>
    <p:sldId id="325" r:id="rId54"/>
    <p:sldId id="326" r:id="rId55"/>
    <p:sldId id="327" r:id="rId56"/>
    <p:sldId id="328" r:id="rId57"/>
    <p:sldId id="329" r:id="rId58"/>
    <p:sldId id="330" r:id="rId59"/>
    <p:sldId id="333" r:id="rId60"/>
    <p:sldId id="334" r:id="rId61"/>
    <p:sldId id="263" r:id="rId62"/>
    <p:sldId id="259" r:id="rId63"/>
    <p:sldId id="264" r:id="rId64"/>
  </p:sldIdLst>
  <p:sldSz cx="9144000" cy="6858000" type="screen4x3"/>
  <p:notesSz cx="6888163"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017" autoAdjust="0"/>
    <p:restoredTop sz="94660"/>
  </p:normalViewPr>
  <p:slideViewPr>
    <p:cSldViewPr>
      <p:cViewPr varScale="1">
        <p:scale>
          <a:sx n="108" d="100"/>
          <a:sy n="108" d="100"/>
        </p:scale>
        <p:origin x="-188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slide" Target="slides/slide59.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1015"/>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3901698" y="0"/>
            <a:ext cx="2984871" cy="501015"/>
          </a:xfrm>
          <a:prstGeom prst="rect">
            <a:avLst/>
          </a:prstGeom>
        </p:spPr>
        <p:txBody>
          <a:bodyPr vert="horz" lIns="96616" tIns="48308" rIns="96616" bIns="48308" rtlCol="0"/>
          <a:lstStyle>
            <a:lvl1pPr algn="r">
              <a:defRPr sz="1300"/>
            </a:lvl1pPr>
          </a:lstStyle>
          <a:p>
            <a:fld id="{B0CC0D37-035B-47BE-829C-2E27FC428F96}" type="datetimeFigureOut">
              <a:rPr lang="en-GB" smtClean="0"/>
              <a:t>19/01/2018</a:t>
            </a:fld>
            <a:endParaRPr lang="en-GB"/>
          </a:p>
        </p:txBody>
      </p:sp>
      <p:sp>
        <p:nvSpPr>
          <p:cNvPr id="4" name="Slide Image Placeholder 3"/>
          <p:cNvSpPr>
            <a:spLocks noGrp="1" noRot="1" noChangeAspect="1"/>
          </p:cNvSpPr>
          <p:nvPr>
            <p:ph type="sldImg" idx="2"/>
          </p:nvPr>
        </p:nvSpPr>
        <p:spPr>
          <a:xfrm>
            <a:off x="939800" y="750888"/>
            <a:ext cx="5008563" cy="3757612"/>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688817" y="4759643"/>
            <a:ext cx="5510530" cy="4509135"/>
          </a:xfrm>
          <a:prstGeom prst="rect">
            <a:avLst/>
          </a:prstGeom>
        </p:spPr>
        <p:txBody>
          <a:bodyPr vert="horz" lIns="96616" tIns="48308" rIns="96616" bIns="48308"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517546"/>
            <a:ext cx="2984871" cy="501015"/>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3901698" y="9517546"/>
            <a:ext cx="2984871" cy="501015"/>
          </a:xfrm>
          <a:prstGeom prst="rect">
            <a:avLst/>
          </a:prstGeom>
        </p:spPr>
        <p:txBody>
          <a:bodyPr vert="horz" lIns="96616" tIns="48308" rIns="96616" bIns="48308" rtlCol="0" anchor="b"/>
          <a:lstStyle>
            <a:lvl1pPr algn="r">
              <a:defRPr sz="1300"/>
            </a:lvl1pPr>
          </a:lstStyle>
          <a:p>
            <a:fld id="{37B69FC8-1669-4906-B83C-76E817F5AB45}" type="slidenum">
              <a:rPr lang="en-GB" smtClean="0"/>
              <a:t>‹#›</a:t>
            </a:fld>
            <a:endParaRPr lang="en-GB"/>
          </a:p>
        </p:txBody>
      </p:sp>
    </p:spTree>
    <p:extLst>
      <p:ext uri="{BB962C8B-B14F-4D97-AF65-F5344CB8AC3E}">
        <p14:creationId xmlns:p14="http://schemas.microsoft.com/office/powerpoint/2010/main" val="4186919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750888"/>
            <a:ext cx="5008563" cy="3757612"/>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163150E-0E6C-4538-A479-EA12EA747824}" type="slidenum">
              <a:rPr lang="en-US">
                <a:solidFill>
                  <a:prstClr val="black"/>
                </a:solidFill>
              </a:rPr>
              <a:pPr/>
              <a:t>1</a:t>
            </a:fld>
            <a:endParaRPr lang="en-US">
              <a:solidFill>
                <a:prstClr val="black"/>
              </a:solidFill>
            </a:endParaRPr>
          </a:p>
        </p:txBody>
      </p:sp>
    </p:spTree>
    <p:extLst>
      <p:ext uri="{BB962C8B-B14F-4D97-AF65-F5344CB8AC3E}">
        <p14:creationId xmlns:p14="http://schemas.microsoft.com/office/powerpoint/2010/main" val="132868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www.parliament.uk</a:t>
            </a:r>
          </a:p>
        </p:txBody>
      </p:sp>
      <p:sp>
        <p:nvSpPr>
          <p:cNvPr id="4" name="Slide Number Placeholder 3"/>
          <p:cNvSpPr>
            <a:spLocks noGrp="1"/>
          </p:cNvSpPr>
          <p:nvPr>
            <p:ph type="sldNum" sz="quarter" idx="10"/>
          </p:nvPr>
        </p:nvSpPr>
        <p:spPr/>
        <p:txBody>
          <a:bodyPr/>
          <a:lstStyle/>
          <a:p>
            <a:fld id="{2163150E-0E6C-4538-A479-EA12EA747824}" type="slidenum">
              <a:rPr lang="en-US" smtClean="0"/>
              <a:t>27</a:t>
            </a:fld>
            <a:endParaRPr lang="en-US"/>
          </a:p>
        </p:txBody>
      </p:sp>
    </p:spTree>
    <p:extLst>
      <p:ext uri="{BB962C8B-B14F-4D97-AF65-F5344CB8AC3E}">
        <p14:creationId xmlns:p14="http://schemas.microsoft.com/office/powerpoint/2010/main" val="10566430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www.parliament.uk</a:t>
            </a:r>
          </a:p>
        </p:txBody>
      </p:sp>
      <p:sp>
        <p:nvSpPr>
          <p:cNvPr id="4" name="Slide Number Placeholder 3"/>
          <p:cNvSpPr>
            <a:spLocks noGrp="1"/>
          </p:cNvSpPr>
          <p:nvPr>
            <p:ph type="sldNum" sz="quarter" idx="10"/>
          </p:nvPr>
        </p:nvSpPr>
        <p:spPr/>
        <p:txBody>
          <a:bodyPr/>
          <a:lstStyle/>
          <a:p>
            <a:fld id="{2163150E-0E6C-4538-A479-EA12EA747824}" type="slidenum">
              <a:rPr lang="en-US" smtClean="0"/>
              <a:t>28</a:t>
            </a:fld>
            <a:endParaRPr lang="en-US"/>
          </a:p>
        </p:txBody>
      </p:sp>
    </p:spTree>
    <p:extLst>
      <p:ext uri="{BB962C8B-B14F-4D97-AF65-F5344CB8AC3E}">
        <p14:creationId xmlns:p14="http://schemas.microsoft.com/office/powerpoint/2010/main" val="27594487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www.parliament.uk</a:t>
            </a:r>
          </a:p>
        </p:txBody>
      </p:sp>
      <p:sp>
        <p:nvSpPr>
          <p:cNvPr id="4" name="Slide Number Placeholder 3"/>
          <p:cNvSpPr>
            <a:spLocks noGrp="1"/>
          </p:cNvSpPr>
          <p:nvPr>
            <p:ph type="sldNum" sz="quarter" idx="10"/>
          </p:nvPr>
        </p:nvSpPr>
        <p:spPr/>
        <p:txBody>
          <a:bodyPr/>
          <a:lstStyle/>
          <a:p>
            <a:fld id="{2163150E-0E6C-4538-A479-EA12EA747824}" type="slidenum">
              <a:rPr lang="en-US" smtClean="0"/>
              <a:t>29</a:t>
            </a:fld>
            <a:endParaRPr lang="en-US"/>
          </a:p>
        </p:txBody>
      </p:sp>
    </p:spTree>
    <p:extLst>
      <p:ext uri="{BB962C8B-B14F-4D97-AF65-F5344CB8AC3E}">
        <p14:creationId xmlns:p14="http://schemas.microsoft.com/office/powerpoint/2010/main" val="15785642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www.parliament.uk</a:t>
            </a:r>
          </a:p>
        </p:txBody>
      </p:sp>
      <p:sp>
        <p:nvSpPr>
          <p:cNvPr id="4" name="Slide Number Placeholder 3"/>
          <p:cNvSpPr>
            <a:spLocks noGrp="1"/>
          </p:cNvSpPr>
          <p:nvPr>
            <p:ph type="sldNum" sz="quarter" idx="10"/>
          </p:nvPr>
        </p:nvSpPr>
        <p:spPr/>
        <p:txBody>
          <a:bodyPr/>
          <a:lstStyle/>
          <a:p>
            <a:fld id="{2163150E-0E6C-4538-A479-EA12EA747824}" type="slidenum">
              <a:rPr lang="en-US" smtClean="0"/>
              <a:t>30</a:t>
            </a:fld>
            <a:endParaRPr lang="en-US"/>
          </a:p>
        </p:txBody>
      </p:sp>
    </p:spTree>
    <p:extLst>
      <p:ext uri="{BB962C8B-B14F-4D97-AF65-F5344CB8AC3E}">
        <p14:creationId xmlns:p14="http://schemas.microsoft.com/office/powerpoint/2010/main" val="12073651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www.parliament.uk</a:t>
            </a:r>
          </a:p>
        </p:txBody>
      </p:sp>
      <p:sp>
        <p:nvSpPr>
          <p:cNvPr id="4" name="Slide Number Placeholder 3"/>
          <p:cNvSpPr>
            <a:spLocks noGrp="1"/>
          </p:cNvSpPr>
          <p:nvPr>
            <p:ph type="sldNum" sz="quarter" idx="10"/>
          </p:nvPr>
        </p:nvSpPr>
        <p:spPr/>
        <p:txBody>
          <a:bodyPr/>
          <a:lstStyle/>
          <a:p>
            <a:fld id="{2163150E-0E6C-4538-A479-EA12EA747824}" type="slidenum">
              <a:rPr lang="en-US" smtClean="0"/>
              <a:t>31</a:t>
            </a:fld>
            <a:endParaRPr lang="en-US"/>
          </a:p>
        </p:txBody>
      </p:sp>
    </p:spTree>
    <p:extLst>
      <p:ext uri="{BB962C8B-B14F-4D97-AF65-F5344CB8AC3E}">
        <p14:creationId xmlns:p14="http://schemas.microsoft.com/office/powerpoint/2010/main" val="34439341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www.parliament.uk</a:t>
            </a:r>
          </a:p>
        </p:txBody>
      </p:sp>
      <p:sp>
        <p:nvSpPr>
          <p:cNvPr id="4" name="Slide Number Placeholder 3"/>
          <p:cNvSpPr>
            <a:spLocks noGrp="1"/>
          </p:cNvSpPr>
          <p:nvPr>
            <p:ph type="sldNum" sz="quarter" idx="10"/>
          </p:nvPr>
        </p:nvSpPr>
        <p:spPr/>
        <p:txBody>
          <a:bodyPr/>
          <a:lstStyle/>
          <a:p>
            <a:fld id="{2163150E-0E6C-4538-A479-EA12EA747824}" type="slidenum">
              <a:rPr lang="en-US" smtClean="0"/>
              <a:t>32</a:t>
            </a:fld>
            <a:endParaRPr lang="en-US"/>
          </a:p>
        </p:txBody>
      </p:sp>
    </p:spTree>
    <p:extLst>
      <p:ext uri="{BB962C8B-B14F-4D97-AF65-F5344CB8AC3E}">
        <p14:creationId xmlns:p14="http://schemas.microsoft.com/office/powerpoint/2010/main" val="1507649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4"/>
        <p:cNvGrpSpPr/>
        <p:nvPr/>
      </p:nvGrpSpPr>
      <p:grpSpPr>
        <a:xfrm>
          <a:off x="0" y="0"/>
          <a:ext cx="0" cy="0"/>
          <a:chOff x="0" y="0"/>
          <a:chExt cx="0" cy="0"/>
        </a:xfrm>
      </p:grpSpPr>
      <p:sp>
        <p:nvSpPr>
          <p:cNvPr id="455" name="Shape 455"/>
          <p:cNvSpPr txBox="1">
            <a:spLocks noGrp="1"/>
          </p:cNvSpPr>
          <p:nvPr>
            <p:ph type="body" idx="1"/>
          </p:nvPr>
        </p:nvSpPr>
        <p:spPr>
          <a:xfrm>
            <a:off x="688817" y="4822269"/>
            <a:ext cx="5510530" cy="3945493"/>
          </a:xfrm>
          <a:prstGeom prst="rect">
            <a:avLst/>
          </a:prstGeom>
        </p:spPr>
        <p:txBody>
          <a:bodyPr wrap="square" lIns="96600" tIns="96600" rIns="96600" bIns="96600" anchor="t" anchorCtr="0">
            <a:noAutofit/>
          </a:bodyPr>
          <a:lstStyle/>
          <a:p>
            <a:r>
              <a:rPr lang="en-US" sz="1300" b="1" dirty="0">
                <a:solidFill>
                  <a:schemeClr val="dk1"/>
                </a:solidFill>
                <a:latin typeface="Calibri"/>
                <a:ea typeface="Calibri"/>
                <a:cs typeface="Calibri"/>
                <a:sym typeface="Calibri"/>
              </a:rPr>
              <a:t>John Dewey 1936</a:t>
            </a:r>
            <a:endParaRPr dirty="0"/>
          </a:p>
        </p:txBody>
      </p:sp>
      <p:sp>
        <p:nvSpPr>
          <p:cNvPr id="456" name="Shape 456"/>
          <p:cNvSpPr>
            <a:spLocks noGrp="1" noRot="1" noChangeAspect="1"/>
          </p:cNvSpPr>
          <p:nvPr>
            <p:ph type="sldImg" idx="2"/>
          </p:nvPr>
        </p:nvSpPr>
        <p:spPr>
          <a:xfrm>
            <a:off x="1189038" y="1252538"/>
            <a:ext cx="4510087" cy="338137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601092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1"/>
        <p:cNvGrpSpPr/>
        <p:nvPr/>
      </p:nvGrpSpPr>
      <p:grpSpPr>
        <a:xfrm>
          <a:off x="0" y="0"/>
          <a:ext cx="0" cy="0"/>
          <a:chOff x="0" y="0"/>
          <a:chExt cx="0" cy="0"/>
        </a:xfrm>
      </p:grpSpPr>
      <p:sp>
        <p:nvSpPr>
          <p:cNvPr id="462" name="Shape 462"/>
          <p:cNvSpPr txBox="1">
            <a:spLocks noGrp="1"/>
          </p:cNvSpPr>
          <p:nvPr>
            <p:ph type="body" idx="1"/>
          </p:nvPr>
        </p:nvSpPr>
        <p:spPr>
          <a:xfrm>
            <a:off x="688817" y="4822269"/>
            <a:ext cx="5510530" cy="3945493"/>
          </a:xfrm>
          <a:prstGeom prst="rect">
            <a:avLst/>
          </a:prstGeom>
        </p:spPr>
        <p:txBody>
          <a:bodyPr wrap="square" lIns="96600" tIns="96600" rIns="96600" bIns="96600" anchor="t" anchorCtr="0">
            <a:noAutofit/>
          </a:bodyPr>
          <a:lstStyle/>
          <a:p>
            <a:endParaRPr/>
          </a:p>
        </p:txBody>
      </p:sp>
      <p:sp>
        <p:nvSpPr>
          <p:cNvPr id="463" name="Shape 463"/>
          <p:cNvSpPr>
            <a:spLocks noGrp="1" noRot="1" noChangeAspect="1"/>
          </p:cNvSpPr>
          <p:nvPr>
            <p:ph type="sldImg" idx="2"/>
          </p:nvPr>
        </p:nvSpPr>
        <p:spPr>
          <a:xfrm>
            <a:off x="439738" y="1252538"/>
            <a:ext cx="6008687" cy="338137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281168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7"/>
        <p:cNvGrpSpPr/>
        <p:nvPr/>
      </p:nvGrpSpPr>
      <p:grpSpPr>
        <a:xfrm>
          <a:off x="0" y="0"/>
          <a:ext cx="0" cy="0"/>
          <a:chOff x="0" y="0"/>
          <a:chExt cx="0" cy="0"/>
        </a:xfrm>
      </p:grpSpPr>
      <p:sp>
        <p:nvSpPr>
          <p:cNvPr id="468" name="Shape 468"/>
          <p:cNvSpPr txBox="1">
            <a:spLocks noGrp="1"/>
          </p:cNvSpPr>
          <p:nvPr>
            <p:ph type="body" idx="1"/>
          </p:nvPr>
        </p:nvSpPr>
        <p:spPr>
          <a:xfrm>
            <a:off x="688817" y="4822269"/>
            <a:ext cx="5510530" cy="3945493"/>
          </a:xfrm>
          <a:prstGeom prst="rect">
            <a:avLst/>
          </a:prstGeom>
        </p:spPr>
        <p:txBody>
          <a:bodyPr wrap="square" lIns="96600" tIns="96600" rIns="96600" bIns="96600" anchor="t" anchorCtr="0">
            <a:noAutofit/>
          </a:bodyPr>
          <a:lstStyle/>
          <a:p>
            <a:endParaRPr/>
          </a:p>
        </p:txBody>
      </p:sp>
      <p:sp>
        <p:nvSpPr>
          <p:cNvPr id="469" name="Shape 469"/>
          <p:cNvSpPr>
            <a:spLocks noGrp="1" noRot="1" noChangeAspect="1"/>
          </p:cNvSpPr>
          <p:nvPr>
            <p:ph type="sldImg" idx="2"/>
          </p:nvPr>
        </p:nvSpPr>
        <p:spPr>
          <a:xfrm>
            <a:off x="439738" y="1252538"/>
            <a:ext cx="6008687" cy="338137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196395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3"/>
        <p:cNvGrpSpPr/>
        <p:nvPr/>
      </p:nvGrpSpPr>
      <p:grpSpPr>
        <a:xfrm>
          <a:off x="0" y="0"/>
          <a:ext cx="0" cy="0"/>
          <a:chOff x="0" y="0"/>
          <a:chExt cx="0" cy="0"/>
        </a:xfrm>
      </p:grpSpPr>
      <p:sp>
        <p:nvSpPr>
          <p:cNvPr id="474" name="Shape 474"/>
          <p:cNvSpPr txBox="1">
            <a:spLocks noGrp="1"/>
          </p:cNvSpPr>
          <p:nvPr>
            <p:ph type="body" idx="1"/>
          </p:nvPr>
        </p:nvSpPr>
        <p:spPr>
          <a:xfrm>
            <a:off x="688817" y="4822269"/>
            <a:ext cx="5510530" cy="3945493"/>
          </a:xfrm>
          <a:prstGeom prst="rect">
            <a:avLst/>
          </a:prstGeom>
        </p:spPr>
        <p:txBody>
          <a:bodyPr wrap="square" lIns="96600" tIns="96600" rIns="96600" bIns="96600" anchor="t" anchorCtr="0">
            <a:noAutofit/>
          </a:bodyPr>
          <a:lstStyle/>
          <a:p>
            <a:endParaRPr/>
          </a:p>
        </p:txBody>
      </p:sp>
      <p:sp>
        <p:nvSpPr>
          <p:cNvPr id="475" name="Shape 475"/>
          <p:cNvSpPr>
            <a:spLocks noGrp="1" noRot="1" noChangeAspect="1"/>
          </p:cNvSpPr>
          <p:nvPr>
            <p:ph type="sldImg" idx="2"/>
          </p:nvPr>
        </p:nvSpPr>
        <p:spPr>
          <a:xfrm>
            <a:off x="439738" y="1252538"/>
            <a:ext cx="6008687" cy="338137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415379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9"/>
        <p:cNvGrpSpPr/>
        <p:nvPr/>
      </p:nvGrpSpPr>
      <p:grpSpPr>
        <a:xfrm>
          <a:off x="0" y="0"/>
          <a:ext cx="0" cy="0"/>
          <a:chOff x="0" y="0"/>
          <a:chExt cx="0" cy="0"/>
        </a:xfrm>
      </p:grpSpPr>
      <p:sp>
        <p:nvSpPr>
          <p:cNvPr id="480" name="Shape 480"/>
          <p:cNvSpPr txBox="1">
            <a:spLocks noGrp="1"/>
          </p:cNvSpPr>
          <p:nvPr>
            <p:ph type="body" idx="1"/>
          </p:nvPr>
        </p:nvSpPr>
        <p:spPr>
          <a:xfrm>
            <a:off x="688817" y="4822269"/>
            <a:ext cx="5510530" cy="3945493"/>
          </a:xfrm>
          <a:prstGeom prst="rect">
            <a:avLst/>
          </a:prstGeom>
        </p:spPr>
        <p:txBody>
          <a:bodyPr wrap="square" lIns="96600" tIns="96600" rIns="96600" bIns="96600" anchor="t" anchorCtr="0">
            <a:noAutofit/>
          </a:bodyPr>
          <a:lstStyle/>
          <a:p>
            <a:endParaRPr/>
          </a:p>
        </p:txBody>
      </p:sp>
      <p:sp>
        <p:nvSpPr>
          <p:cNvPr id="481" name="Shape 481"/>
          <p:cNvSpPr>
            <a:spLocks noGrp="1" noRot="1" noChangeAspect="1"/>
          </p:cNvSpPr>
          <p:nvPr>
            <p:ph type="sldImg" idx="2"/>
          </p:nvPr>
        </p:nvSpPr>
        <p:spPr>
          <a:xfrm>
            <a:off x="439738" y="1252538"/>
            <a:ext cx="6008687" cy="338137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688649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5"/>
        <p:cNvGrpSpPr/>
        <p:nvPr/>
      </p:nvGrpSpPr>
      <p:grpSpPr>
        <a:xfrm>
          <a:off x="0" y="0"/>
          <a:ext cx="0" cy="0"/>
          <a:chOff x="0" y="0"/>
          <a:chExt cx="0" cy="0"/>
        </a:xfrm>
      </p:grpSpPr>
      <p:sp>
        <p:nvSpPr>
          <p:cNvPr id="486" name="Shape 486"/>
          <p:cNvSpPr txBox="1">
            <a:spLocks noGrp="1"/>
          </p:cNvSpPr>
          <p:nvPr>
            <p:ph type="body" idx="1"/>
          </p:nvPr>
        </p:nvSpPr>
        <p:spPr>
          <a:xfrm>
            <a:off x="688817" y="4822269"/>
            <a:ext cx="5510530" cy="3945493"/>
          </a:xfrm>
          <a:prstGeom prst="rect">
            <a:avLst/>
          </a:prstGeom>
        </p:spPr>
        <p:txBody>
          <a:bodyPr wrap="square" lIns="96600" tIns="96600" rIns="96600" bIns="96600" anchor="t" anchorCtr="0">
            <a:noAutofit/>
          </a:bodyPr>
          <a:lstStyle/>
          <a:p>
            <a:endParaRPr/>
          </a:p>
        </p:txBody>
      </p:sp>
      <p:sp>
        <p:nvSpPr>
          <p:cNvPr id="487" name="Shape 487"/>
          <p:cNvSpPr>
            <a:spLocks noGrp="1" noRot="1" noChangeAspect="1"/>
          </p:cNvSpPr>
          <p:nvPr>
            <p:ph type="sldImg" idx="2"/>
          </p:nvPr>
        </p:nvSpPr>
        <p:spPr>
          <a:xfrm>
            <a:off x="439738" y="1252538"/>
            <a:ext cx="6008687" cy="338137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975094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1"/>
        <p:cNvGrpSpPr/>
        <p:nvPr/>
      </p:nvGrpSpPr>
      <p:grpSpPr>
        <a:xfrm>
          <a:off x="0" y="0"/>
          <a:ext cx="0" cy="0"/>
          <a:chOff x="0" y="0"/>
          <a:chExt cx="0" cy="0"/>
        </a:xfrm>
      </p:grpSpPr>
      <p:sp>
        <p:nvSpPr>
          <p:cNvPr id="492" name="Shape 492"/>
          <p:cNvSpPr txBox="1">
            <a:spLocks noGrp="1"/>
          </p:cNvSpPr>
          <p:nvPr>
            <p:ph type="body" idx="1"/>
          </p:nvPr>
        </p:nvSpPr>
        <p:spPr>
          <a:xfrm>
            <a:off x="688817" y="4822269"/>
            <a:ext cx="5510530" cy="3945493"/>
          </a:xfrm>
          <a:prstGeom prst="rect">
            <a:avLst/>
          </a:prstGeom>
        </p:spPr>
        <p:txBody>
          <a:bodyPr wrap="square" lIns="96600" tIns="96600" rIns="96600" bIns="96600" anchor="t" anchorCtr="0">
            <a:noAutofit/>
          </a:bodyPr>
          <a:lstStyle/>
          <a:p>
            <a:endParaRPr/>
          </a:p>
        </p:txBody>
      </p:sp>
      <p:sp>
        <p:nvSpPr>
          <p:cNvPr id="493" name="Shape 493"/>
          <p:cNvSpPr>
            <a:spLocks noGrp="1" noRot="1" noChangeAspect="1"/>
          </p:cNvSpPr>
          <p:nvPr>
            <p:ph type="sldImg" idx="2"/>
          </p:nvPr>
        </p:nvSpPr>
        <p:spPr>
          <a:xfrm>
            <a:off x="439738" y="1252538"/>
            <a:ext cx="6008687" cy="338137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203026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7"/>
        <p:cNvGrpSpPr/>
        <p:nvPr/>
      </p:nvGrpSpPr>
      <p:grpSpPr>
        <a:xfrm>
          <a:off x="0" y="0"/>
          <a:ext cx="0" cy="0"/>
          <a:chOff x="0" y="0"/>
          <a:chExt cx="0" cy="0"/>
        </a:xfrm>
      </p:grpSpPr>
      <p:sp>
        <p:nvSpPr>
          <p:cNvPr id="498" name="Shape 498"/>
          <p:cNvSpPr txBox="1">
            <a:spLocks noGrp="1"/>
          </p:cNvSpPr>
          <p:nvPr>
            <p:ph type="body" idx="1"/>
          </p:nvPr>
        </p:nvSpPr>
        <p:spPr>
          <a:xfrm>
            <a:off x="688817" y="4822269"/>
            <a:ext cx="5510530" cy="3945493"/>
          </a:xfrm>
          <a:prstGeom prst="rect">
            <a:avLst/>
          </a:prstGeom>
        </p:spPr>
        <p:txBody>
          <a:bodyPr wrap="square" lIns="96600" tIns="96600" rIns="96600" bIns="96600" anchor="t" anchorCtr="0">
            <a:noAutofit/>
          </a:bodyPr>
          <a:lstStyle/>
          <a:p>
            <a:endParaRPr/>
          </a:p>
        </p:txBody>
      </p:sp>
      <p:sp>
        <p:nvSpPr>
          <p:cNvPr id="499" name="Shape 499"/>
          <p:cNvSpPr>
            <a:spLocks noGrp="1" noRot="1" noChangeAspect="1"/>
          </p:cNvSpPr>
          <p:nvPr>
            <p:ph type="sldImg" idx="2"/>
          </p:nvPr>
        </p:nvSpPr>
        <p:spPr>
          <a:xfrm>
            <a:off x="1189038" y="1252538"/>
            <a:ext cx="4510087" cy="338137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610346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3"/>
        <p:cNvGrpSpPr/>
        <p:nvPr/>
      </p:nvGrpSpPr>
      <p:grpSpPr>
        <a:xfrm>
          <a:off x="0" y="0"/>
          <a:ext cx="0" cy="0"/>
          <a:chOff x="0" y="0"/>
          <a:chExt cx="0" cy="0"/>
        </a:xfrm>
      </p:grpSpPr>
      <p:sp>
        <p:nvSpPr>
          <p:cNvPr id="504" name="Shape 504"/>
          <p:cNvSpPr txBox="1">
            <a:spLocks noGrp="1"/>
          </p:cNvSpPr>
          <p:nvPr>
            <p:ph type="body" idx="1"/>
          </p:nvPr>
        </p:nvSpPr>
        <p:spPr>
          <a:xfrm>
            <a:off x="688817" y="4822269"/>
            <a:ext cx="5510530" cy="3945493"/>
          </a:xfrm>
          <a:prstGeom prst="rect">
            <a:avLst/>
          </a:prstGeom>
        </p:spPr>
        <p:txBody>
          <a:bodyPr wrap="square" lIns="96600" tIns="96600" rIns="96600" bIns="96600" anchor="t" anchorCtr="0">
            <a:noAutofit/>
          </a:bodyPr>
          <a:lstStyle/>
          <a:p>
            <a:endParaRPr/>
          </a:p>
        </p:txBody>
      </p:sp>
      <p:sp>
        <p:nvSpPr>
          <p:cNvPr id="505" name="Shape 505"/>
          <p:cNvSpPr>
            <a:spLocks noGrp="1" noRot="1" noChangeAspect="1"/>
          </p:cNvSpPr>
          <p:nvPr>
            <p:ph type="sldImg" idx="2"/>
          </p:nvPr>
        </p:nvSpPr>
        <p:spPr>
          <a:xfrm>
            <a:off x="439738" y="1252538"/>
            <a:ext cx="6008687" cy="338137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74669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9"/>
        <p:cNvGrpSpPr/>
        <p:nvPr/>
      </p:nvGrpSpPr>
      <p:grpSpPr>
        <a:xfrm>
          <a:off x="0" y="0"/>
          <a:ext cx="0" cy="0"/>
          <a:chOff x="0" y="0"/>
          <a:chExt cx="0" cy="0"/>
        </a:xfrm>
      </p:grpSpPr>
      <p:sp>
        <p:nvSpPr>
          <p:cNvPr id="510" name="Shape 510"/>
          <p:cNvSpPr txBox="1">
            <a:spLocks noGrp="1"/>
          </p:cNvSpPr>
          <p:nvPr>
            <p:ph type="body" idx="1"/>
          </p:nvPr>
        </p:nvSpPr>
        <p:spPr>
          <a:xfrm>
            <a:off x="688817" y="4822269"/>
            <a:ext cx="5510530" cy="3945493"/>
          </a:xfrm>
          <a:prstGeom prst="rect">
            <a:avLst/>
          </a:prstGeom>
        </p:spPr>
        <p:txBody>
          <a:bodyPr wrap="square" lIns="96600" tIns="96600" rIns="96600" bIns="96600" anchor="t" anchorCtr="0">
            <a:noAutofit/>
          </a:bodyPr>
          <a:lstStyle/>
          <a:p>
            <a:endParaRPr/>
          </a:p>
        </p:txBody>
      </p:sp>
      <p:sp>
        <p:nvSpPr>
          <p:cNvPr id="511" name="Shape 511"/>
          <p:cNvSpPr>
            <a:spLocks noGrp="1" noRot="1" noChangeAspect="1"/>
          </p:cNvSpPr>
          <p:nvPr>
            <p:ph type="sldImg" idx="2"/>
          </p:nvPr>
        </p:nvSpPr>
        <p:spPr>
          <a:xfrm>
            <a:off x="439738" y="1252538"/>
            <a:ext cx="6008687" cy="338137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44597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719B0A9-DA46-424E-89A3-10B3FA16E057}" type="datetimeFigureOut">
              <a:rPr lang="en-GB" smtClean="0"/>
              <a:t>19/01/2018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458A2-328B-49C8-8969-DB305563DE32}"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719B0A9-DA46-424E-89A3-10B3FA16E057}" type="datetimeFigureOut">
              <a:rPr lang="en-GB" smtClean="0"/>
              <a:t>19/01/2018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458A2-328B-49C8-8969-DB305563DE32}"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19B0A9-DA46-424E-89A3-10B3FA16E057}" type="datetimeFigureOut">
              <a:rPr lang="en-GB" smtClean="0"/>
              <a:t>19/01/2018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458A2-328B-49C8-8969-DB305563DE32}"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A719B0A9-DA46-424E-89A3-10B3FA16E057}" type="datetimeFigureOut">
              <a:rPr lang="en-GB" smtClean="0"/>
              <a:t>19/01/2018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8458A2-328B-49C8-8969-DB305563DE32}"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719B0A9-DA46-424E-89A3-10B3FA16E057}" type="datetimeFigureOut">
              <a:rPr lang="en-GB" smtClean="0"/>
              <a:t>19/01/2018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8458A2-328B-49C8-8969-DB305563DE3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719B0A9-DA46-424E-89A3-10B3FA16E057}" type="datetimeFigureOut">
              <a:rPr lang="en-GB" smtClean="0"/>
              <a:t>19/01/2018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98458A2-328B-49C8-8969-DB305563DE3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A719B0A9-DA46-424E-89A3-10B3FA16E057}" type="datetimeFigureOut">
              <a:rPr lang="en-GB" smtClean="0"/>
              <a:t>19/01/2018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98458A2-328B-49C8-8969-DB305563DE3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A719B0A9-DA46-424E-89A3-10B3FA16E057}" type="datetimeFigureOut">
              <a:rPr lang="en-GB" smtClean="0"/>
              <a:t>19/01/2018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8458A2-328B-49C8-8969-DB305563DE32}"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19B0A9-DA46-424E-89A3-10B3FA16E057}" type="datetimeFigureOut">
              <a:rPr lang="en-GB" smtClean="0"/>
              <a:t>19/01/2018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8458A2-328B-49C8-8969-DB305563DE32}"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719B0A9-DA46-424E-89A3-10B3FA16E057}" type="datetimeFigureOut">
              <a:rPr lang="en-GB" smtClean="0"/>
              <a:t>19/01/2018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458A2-328B-49C8-8969-DB305563DE3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A719B0A9-DA46-424E-89A3-10B3FA16E057}" type="datetimeFigureOut">
              <a:rPr lang="en-GB" smtClean="0"/>
              <a:t>19/01/2018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458A2-328B-49C8-8969-DB305563DE32}"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3"/>
            <a:ext cx="8229600" cy="859629"/>
          </a:xfrm>
          <a:prstGeom prst="rect">
            <a:avLst/>
          </a:prstGeom>
        </p:spPr>
        <p:txBody>
          <a:bodyPr anchor="b" anchorCtr="0"/>
          <a:lstStyle/>
          <a:p>
            <a:r>
              <a:rPr lang="en-GB"/>
              <a:t>Click to edit Master title style</a:t>
            </a:r>
            <a:endParaRPr lang="en-US"/>
          </a:p>
        </p:txBody>
      </p:sp>
      <p:sp>
        <p:nvSpPr>
          <p:cNvPr id="3" name="Content Placeholder 2"/>
          <p:cNvSpPr>
            <a:spLocks noGrp="1"/>
          </p:cNvSpPr>
          <p:nvPr>
            <p:ph idx="1"/>
          </p:nvPr>
        </p:nvSpPr>
        <p:spPr>
          <a:xfrm>
            <a:off x="457200" y="1242660"/>
            <a:ext cx="8229600" cy="4525963"/>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1AF7FF5-605B-584D-A353-B67D7E109A0B}" type="datetimeFigureOut">
              <a:rPr lang="en-US" smtClean="0">
                <a:solidFill>
                  <a:srgbClr val="64B546">
                    <a:tint val="75000"/>
                  </a:srgbClr>
                </a:solidFill>
              </a:rPr>
              <a:pPr/>
              <a:t>1/19/2018</a:t>
            </a:fld>
            <a:endParaRPr lang="en-US">
              <a:solidFill>
                <a:srgbClr val="64B546">
                  <a:tint val="75000"/>
                </a:srgbClr>
              </a:solidFill>
            </a:endParaRPr>
          </a:p>
        </p:txBody>
      </p:sp>
      <p:sp>
        <p:nvSpPr>
          <p:cNvPr id="5" name="Footer Placeholder 4"/>
          <p:cNvSpPr>
            <a:spLocks noGrp="1"/>
          </p:cNvSpPr>
          <p:nvPr>
            <p:ph type="ftr" sz="quarter" idx="11"/>
          </p:nvPr>
        </p:nvSpPr>
        <p:spPr/>
        <p:txBody>
          <a:bodyPr/>
          <a:lstStyle/>
          <a:p>
            <a:endParaRPr lang="en-US">
              <a:solidFill>
                <a:srgbClr val="64B546">
                  <a:tint val="75000"/>
                </a:srgbClr>
              </a:solidFill>
            </a:endParaRPr>
          </a:p>
        </p:txBody>
      </p:sp>
      <p:sp>
        <p:nvSpPr>
          <p:cNvPr id="6" name="Slide Number Placeholder 5"/>
          <p:cNvSpPr>
            <a:spLocks noGrp="1"/>
          </p:cNvSpPr>
          <p:nvPr>
            <p:ph type="sldNum" sz="quarter" idx="12"/>
          </p:nvPr>
        </p:nvSpPr>
        <p:spPr/>
        <p:txBody>
          <a:bodyPr/>
          <a:lstStyle/>
          <a:p>
            <a:fld id="{95D2C774-90EE-4843-8B22-6175E33F7952}" type="slidenum">
              <a:rPr lang="en-US" smtClean="0">
                <a:solidFill>
                  <a:srgbClr val="64B546">
                    <a:tint val="75000"/>
                  </a:srgbClr>
                </a:solidFill>
              </a:rPr>
              <a:pPr/>
              <a:t>‹#›</a:t>
            </a:fld>
            <a:endParaRPr lang="en-US">
              <a:solidFill>
                <a:srgbClr val="64B546">
                  <a:tint val="75000"/>
                </a:srgbClr>
              </a:solidFill>
            </a:endParaRPr>
          </a:p>
        </p:txBody>
      </p:sp>
    </p:spTree>
    <p:extLst>
      <p:ext uri="{BB962C8B-B14F-4D97-AF65-F5344CB8AC3E}">
        <p14:creationId xmlns:p14="http://schemas.microsoft.com/office/powerpoint/2010/main" val="21466416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3"/>
            <a:ext cx="8229600" cy="859629"/>
          </a:xfrm>
          <a:prstGeom prst="rect">
            <a:avLst/>
          </a:prstGeom>
        </p:spPr>
        <p:txBody>
          <a:bodyPr anchor="b" anchorCtr="0"/>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1AF7FF5-605B-584D-A353-B67D7E109A0B}" type="datetimeFigureOut">
              <a:rPr lang="en-US" smtClean="0">
                <a:solidFill>
                  <a:srgbClr val="64B546">
                    <a:tint val="75000"/>
                  </a:srgbClr>
                </a:solidFill>
              </a:rPr>
              <a:pPr/>
              <a:t>1/19/2018</a:t>
            </a:fld>
            <a:endParaRPr lang="en-US">
              <a:solidFill>
                <a:srgbClr val="64B546">
                  <a:tint val="75000"/>
                </a:srgbClr>
              </a:solidFill>
            </a:endParaRPr>
          </a:p>
        </p:txBody>
      </p:sp>
      <p:sp>
        <p:nvSpPr>
          <p:cNvPr id="6" name="Footer Placeholder 5"/>
          <p:cNvSpPr>
            <a:spLocks noGrp="1"/>
          </p:cNvSpPr>
          <p:nvPr>
            <p:ph type="ftr" sz="quarter" idx="11"/>
          </p:nvPr>
        </p:nvSpPr>
        <p:spPr/>
        <p:txBody>
          <a:bodyPr/>
          <a:lstStyle/>
          <a:p>
            <a:endParaRPr lang="en-US">
              <a:solidFill>
                <a:srgbClr val="64B546">
                  <a:tint val="75000"/>
                </a:srgbClr>
              </a:solidFill>
            </a:endParaRPr>
          </a:p>
        </p:txBody>
      </p:sp>
      <p:sp>
        <p:nvSpPr>
          <p:cNvPr id="7" name="Slide Number Placeholder 6"/>
          <p:cNvSpPr>
            <a:spLocks noGrp="1"/>
          </p:cNvSpPr>
          <p:nvPr>
            <p:ph type="sldNum" sz="quarter" idx="12"/>
          </p:nvPr>
        </p:nvSpPr>
        <p:spPr/>
        <p:txBody>
          <a:bodyPr/>
          <a:lstStyle/>
          <a:p>
            <a:fld id="{95D2C774-90EE-4843-8B22-6175E33F7952}" type="slidenum">
              <a:rPr lang="en-US" smtClean="0">
                <a:solidFill>
                  <a:srgbClr val="64B546">
                    <a:tint val="75000"/>
                  </a:srgbClr>
                </a:solidFill>
              </a:rPr>
              <a:pPr/>
              <a:t>‹#›</a:t>
            </a:fld>
            <a:endParaRPr lang="en-US">
              <a:solidFill>
                <a:srgbClr val="64B546">
                  <a:tint val="75000"/>
                </a:srgbClr>
              </a:solidFill>
            </a:endParaRPr>
          </a:p>
        </p:txBody>
      </p:sp>
    </p:spTree>
    <p:extLst>
      <p:ext uri="{BB962C8B-B14F-4D97-AF65-F5344CB8AC3E}">
        <p14:creationId xmlns:p14="http://schemas.microsoft.com/office/powerpoint/2010/main" val="15705405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3"/>
            <a:ext cx="8229600" cy="859629"/>
          </a:xfrm>
          <a:prstGeom prst="rect">
            <a:avLst/>
          </a:prstGeom>
        </p:spPr>
        <p:txBody>
          <a:bodyPr anchor="b" anchorCtr="0"/>
          <a:lstStyle/>
          <a:p>
            <a:r>
              <a:rPr lang="en-GB"/>
              <a:t>Click to edit Master title style</a:t>
            </a:r>
            <a:endParaRPr lang="en-US"/>
          </a:p>
        </p:txBody>
      </p:sp>
      <p:sp>
        <p:nvSpPr>
          <p:cNvPr id="3" name="Date Placeholder 2"/>
          <p:cNvSpPr>
            <a:spLocks noGrp="1"/>
          </p:cNvSpPr>
          <p:nvPr>
            <p:ph type="dt" sz="half" idx="10"/>
          </p:nvPr>
        </p:nvSpPr>
        <p:spPr/>
        <p:txBody>
          <a:bodyPr/>
          <a:lstStyle/>
          <a:p>
            <a:fld id="{C1AF7FF5-605B-584D-A353-B67D7E109A0B}" type="datetimeFigureOut">
              <a:rPr lang="en-US" smtClean="0">
                <a:solidFill>
                  <a:srgbClr val="64B546">
                    <a:tint val="75000"/>
                  </a:srgbClr>
                </a:solidFill>
              </a:rPr>
              <a:pPr/>
              <a:t>1/19/2018</a:t>
            </a:fld>
            <a:endParaRPr lang="en-US">
              <a:solidFill>
                <a:srgbClr val="64B546">
                  <a:tint val="75000"/>
                </a:srgbClr>
              </a:solidFill>
            </a:endParaRPr>
          </a:p>
        </p:txBody>
      </p:sp>
      <p:sp>
        <p:nvSpPr>
          <p:cNvPr id="4" name="Footer Placeholder 3"/>
          <p:cNvSpPr>
            <a:spLocks noGrp="1"/>
          </p:cNvSpPr>
          <p:nvPr>
            <p:ph type="ftr" sz="quarter" idx="11"/>
          </p:nvPr>
        </p:nvSpPr>
        <p:spPr/>
        <p:txBody>
          <a:bodyPr/>
          <a:lstStyle/>
          <a:p>
            <a:endParaRPr lang="en-US">
              <a:solidFill>
                <a:srgbClr val="64B546">
                  <a:tint val="75000"/>
                </a:srgbClr>
              </a:solidFill>
            </a:endParaRPr>
          </a:p>
        </p:txBody>
      </p:sp>
      <p:sp>
        <p:nvSpPr>
          <p:cNvPr id="5" name="Slide Number Placeholder 4"/>
          <p:cNvSpPr>
            <a:spLocks noGrp="1"/>
          </p:cNvSpPr>
          <p:nvPr>
            <p:ph type="sldNum" sz="quarter" idx="12"/>
          </p:nvPr>
        </p:nvSpPr>
        <p:spPr/>
        <p:txBody>
          <a:bodyPr/>
          <a:lstStyle/>
          <a:p>
            <a:fld id="{95D2C774-90EE-4843-8B22-6175E33F7952}" type="slidenum">
              <a:rPr lang="en-US" smtClean="0">
                <a:solidFill>
                  <a:srgbClr val="64B546">
                    <a:tint val="75000"/>
                  </a:srgbClr>
                </a:solidFill>
              </a:rPr>
              <a:pPr/>
              <a:t>‹#›</a:t>
            </a:fld>
            <a:endParaRPr lang="en-US">
              <a:solidFill>
                <a:srgbClr val="64B546">
                  <a:tint val="75000"/>
                </a:srgbClr>
              </a:solidFill>
            </a:endParaRPr>
          </a:p>
        </p:txBody>
      </p:sp>
    </p:spTree>
    <p:extLst>
      <p:ext uri="{BB962C8B-B14F-4D97-AF65-F5344CB8AC3E}">
        <p14:creationId xmlns:p14="http://schemas.microsoft.com/office/powerpoint/2010/main" val="7840158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AF7FF5-605B-584D-A353-B67D7E109A0B}" type="datetimeFigureOut">
              <a:rPr lang="en-US" smtClean="0">
                <a:solidFill>
                  <a:srgbClr val="64B546">
                    <a:tint val="75000"/>
                  </a:srgbClr>
                </a:solidFill>
              </a:rPr>
              <a:pPr/>
              <a:t>1/19/2018</a:t>
            </a:fld>
            <a:endParaRPr lang="en-US">
              <a:solidFill>
                <a:srgbClr val="64B546">
                  <a:tint val="75000"/>
                </a:srgbClr>
              </a:solidFill>
            </a:endParaRPr>
          </a:p>
        </p:txBody>
      </p:sp>
      <p:sp>
        <p:nvSpPr>
          <p:cNvPr id="3" name="Footer Placeholder 2"/>
          <p:cNvSpPr>
            <a:spLocks noGrp="1"/>
          </p:cNvSpPr>
          <p:nvPr>
            <p:ph type="ftr" sz="quarter" idx="11"/>
          </p:nvPr>
        </p:nvSpPr>
        <p:spPr/>
        <p:txBody>
          <a:bodyPr/>
          <a:lstStyle/>
          <a:p>
            <a:endParaRPr lang="en-US">
              <a:solidFill>
                <a:srgbClr val="64B546">
                  <a:tint val="75000"/>
                </a:srgbClr>
              </a:solidFill>
            </a:endParaRPr>
          </a:p>
        </p:txBody>
      </p:sp>
      <p:sp>
        <p:nvSpPr>
          <p:cNvPr id="4" name="Slide Number Placeholder 3"/>
          <p:cNvSpPr>
            <a:spLocks noGrp="1"/>
          </p:cNvSpPr>
          <p:nvPr>
            <p:ph type="sldNum" sz="quarter" idx="12"/>
          </p:nvPr>
        </p:nvSpPr>
        <p:spPr/>
        <p:txBody>
          <a:bodyPr/>
          <a:lstStyle/>
          <a:p>
            <a:fld id="{95D2C774-90EE-4843-8B22-6175E33F7952}" type="slidenum">
              <a:rPr lang="en-US" smtClean="0">
                <a:solidFill>
                  <a:srgbClr val="64B546">
                    <a:tint val="75000"/>
                  </a:srgbClr>
                </a:solidFill>
              </a:rPr>
              <a:pPr/>
              <a:t>‹#›</a:t>
            </a:fld>
            <a:endParaRPr lang="en-US">
              <a:solidFill>
                <a:srgbClr val="64B546">
                  <a:tint val="75000"/>
                </a:srgbClr>
              </a:solidFill>
            </a:endParaRPr>
          </a:p>
        </p:txBody>
      </p:sp>
    </p:spTree>
    <p:extLst>
      <p:ext uri="{BB962C8B-B14F-4D97-AF65-F5344CB8AC3E}">
        <p14:creationId xmlns:p14="http://schemas.microsoft.com/office/powerpoint/2010/main" val="34094200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792288" y="1252538"/>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1AF7FF5-605B-584D-A353-B67D7E109A0B}" type="datetimeFigureOut">
              <a:rPr lang="en-US" smtClean="0">
                <a:solidFill>
                  <a:srgbClr val="64B546">
                    <a:tint val="75000"/>
                  </a:srgbClr>
                </a:solidFill>
              </a:rPr>
              <a:pPr/>
              <a:t>1/19/2018</a:t>
            </a:fld>
            <a:endParaRPr lang="en-US">
              <a:solidFill>
                <a:srgbClr val="64B546">
                  <a:tint val="75000"/>
                </a:srgbClr>
              </a:solidFill>
            </a:endParaRPr>
          </a:p>
        </p:txBody>
      </p:sp>
      <p:sp>
        <p:nvSpPr>
          <p:cNvPr id="6" name="Footer Placeholder 5"/>
          <p:cNvSpPr>
            <a:spLocks noGrp="1"/>
          </p:cNvSpPr>
          <p:nvPr>
            <p:ph type="ftr" sz="quarter" idx="11"/>
          </p:nvPr>
        </p:nvSpPr>
        <p:spPr/>
        <p:txBody>
          <a:bodyPr/>
          <a:lstStyle/>
          <a:p>
            <a:endParaRPr lang="en-US">
              <a:solidFill>
                <a:srgbClr val="64B546">
                  <a:tint val="75000"/>
                </a:srgbClr>
              </a:solidFill>
            </a:endParaRPr>
          </a:p>
        </p:txBody>
      </p:sp>
      <p:sp>
        <p:nvSpPr>
          <p:cNvPr id="7" name="Slide Number Placeholder 6"/>
          <p:cNvSpPr>
            <a:spLocks noGrp="1"/>
          </p:cNvSpPr>
          <p:nvPr>
            <p:ph type="sldNum" sz="quarter" idx="12"/>
          </p:nvPr>
        </p:nvSpPr>
        <p:spPr/>
        <p:txBody>
          <a:bodyPr/>
          <a:lstStyle/>
          <a:p>
            <a:fld id="{95D2C774-90EE-4843-8B22-6175E33F7952}" type="slidenum">
              <a:rPr lang="en-US" smtClean="0">
                <a:solidFill>
                  <a:srgbClr val="64B546">
                    <a:tint val="75000"/>
                  </a:srgbClr>
                </a:solidFill>
              </a:rPr>
              <a:pPr/>
              <a:t>‹#›</a:t>
            </a:fld>
            <a:endParaRPr lang="en-US">
              <a:solidFill>
                <a:srgbClr val="64B546">
                  <a:tint val="75000"/>
                </a:srgbClr>
              </a:solidFill>
            </a:endParaRPr>
          </a:p>
        </p:txBody>
      </p:sp>
    </p:spTree>
    <p:extLst>
      <p:ext uri="{BB962C8B-B14F-4D97-AF65-F5344CB8AC3E}">
        <p14:creationId xmlns:p14="http://schemas.microsoft.com/office/powerpoint/2010/main" val="35617569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7D42D83-403C-451F-A563-615ABCC28BE7}" type="datetimeFigureOut">
              <a:rPr lang="en-GB" smtClean="0">
                <a:solidFill>
                  <a:srgbClr val="64B546">
                    <a:tint val="75000"/>
                  </a:srgbClr>
                </a:solidFill>
              </a:rPr>
              <a:pPr/>
              <a:t>19/01/2018</a:t>
            </a:fld>
            <a:endParaRPr lang="en-GB">
              <a:solidFill>
                <a:srgbClr val="64B546">
                  <a:tint val="75000"/>
                </a:srgbClr>
              </a:solidFill>
            </a:endParaRPr>
          </a:p>
        </p:txBody>
      </p:sp>
      <p:sp>
        <p:nvSpPr>
          <p:cNvPr id="5" name="Footer Placeholder 4"/>
          <p:cNvSpPr>
            <a:spLocks noGrp="1"/>
          </p:cNvSpPr>
          <p:nvPr>
            <p:ph type="ftr" sz="quarter" idx="11"/>
          </p:nvPr>
        </p:nvSpPr>
        <p:spPr/>
        <p:txBody>
          <a:bodyPr/>
          <a:lstStyle/>
          <a:p>
            <a:endParaRPr lang="en-GB">
              <a:solidFill>
                <a:srgbClr val="64B546">
                  <a:tint val="75000"/>
                </a:srgbClr>
              </a:solidFill>
            </a:endParaRPr>
          </a:p>
        </p:txBody>
      </p:sp>
      <p:sp>
        <p:nvSpPr>
          <p:cNvPr id="6" name="Slide Number Placeholder 5"/>
          <p:cNvSpPr>
            <a:spLocks noGrp="1"/>
          </p:cNvSpPr>
          <p:nvPr>
            <p:ph type="sldNum" sz="quarter" idx="12"/>
          </p:nvPr>
        </p:nvSpPr>
        <p:spPr/>
        <p:txBody>
          <a:bodyPr/>
          <a:lstStyle/>
          <a:p>
            <a:fld id="{0A136F0B-9700-46A7-8E04-7B5760D96D01}" type="slidenum">
              <a:rPr lang="en-GB" smtClean="0">
                <a:solidFill>
                  <a:srgbClr val="64B546">
                    <a:tint val="75000"/>
                  </a:srgbClr>
                </a:solidFill>
              </a:rPr>
              <a:pPr/>
              <a:t>‹#›</a:t>
            </a:fld>
            <a:endParaRPr lang="en-GB">
              <a:solidFill>
                <a:srgbClr val="64B546">
                  <a:tint val="75000"/>
                </a:srgbClr>
              </a:solidFill>
            </a:endParaRPr>
          </a:p>
        </p:txBody>
      </p:sp>
    </p:spTree>
    <p:extLst>
      <p:ext uri="{BB962C8B-B14F-4D97-AF65-F5344CB8AC3E}">
        <p14:creationId xmlns:p14="http://schemas.microsoft.com/office/powerpoint/2010/main" val="31692212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A719B0A9-DA46-424E-89A3-10B3FA16E057}" type="datetimeFigureOut">
              <a:rPr lang="en-GB" smtClean="0"/>
              <a:t>19/01/2018</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398458A2-328B-49C8-8969-DB305563DE32}"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auto">
          <a:xfrm>
            <a:off x="-1" y="-1"/>
            <a:ext cx="9144001" cy="1023307"/>
          </a:xfrm>
          <a:prstGeom prst="rect">
            <a:avLst/>
          </a:prstGeom>
          <a:solidFill>
            <a:srgbClr val="64B546"/>
          </a:solidFill>
          <a:ln w="25400"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4200">
              <a:solidFill>
                <a:srgbClr val="000000"/>
              </a:solidFill>
              <a:latin typeface="GillSans" charset="0"/>
              <a:ea typeface="ヒラギノ角ゴ ProN W3" charset="0"/>
              <a:cs typeface="ヒラギノ角ゴ ProN W3" charset="0"/>
              <a:sym typeface="GillSans" charset="0"/>
            </a:endParaRP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457200"/>
            <a:fld id="{C1AF7FF5-605B-584D-A353-B67D7E109A0B}" type="datetimeFigureOut">
              <a:rPr lang="en-US" smtClean="0">
                <a:solidFill>
                  <a:srgbClr val="64B546">
                    <a:tint val="75000"/>
                  </a:srgbClr>
                </a:solidFill>
              </a:rPr>
              <a:pPr defTabSz="457200"/>
              <a:t>1/19/2018</a:t>
            </a:fld>
            <a:endParaRPr lang="en-US">
              <a:solidFill>
                <a:srgbClr val="64B546">
                  <a:tint val="75000"/>
                </a:srgb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457200"/>
            <a:endParaRPr lang="en-US">
              <a:solidFill>
                <a:srgbClr val="64B546">
                  <a:tint val="75000"/>
                </a:srgb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95D2C774-90EE-4843-8B22-6175E33F7952}" type="slidenum">
              <a:rPr lang="en-US" smtClean="0">
                <a:solidFill>
                  <a:srgbClr val="64B546">
                    <a:tint val="75000"/>
                  </a:srgbClr>
                </a:solidFill>
              </a:rPr>
              <a:pPr defTabSz="457200"/>
              <a:t>‹#›</a:t>
            </a:fld>
            <a:endParaRPr lang="en-US">
              <a:solidFill>
                <a:srgbClr val="64B546">
                  <a:tint val="75000"/>
                </a:srgbClr>
              </a:solidFill>
            </a:endParaRPr>
          </a:p>
        </p:txBody>
      </p:sp>
      <p:pic>
        <p:nvPicPr>
          <p:cNvPr id="8" name="Picture 7" descr="arrow star crop_left_rev.png"/>
          <p:cNvPicPr>
            <a:picLocks noChangeAspect="1"/>
          </p:cNvPicPr>
          <p:nvPr userDrawn="1"/>
        </p:nvPicPr>
        <p:blipFill rotWithShape="1">
          <a:blip r:embed="rId8" cstate="print">
            <a:alphaModFix amt="50000"/>
            <a:extLst>
              <a:ext uri="{28A0092B-C50C-407E-A947-70E740481C1C}">
                <a14:useLocalDpi xmlns:a14="http://schemas.microsoft.com/office/drawing/2010/main" val="0"/>
              </a:ext>
            </a:extLst>
          </a:blip>
          <a:srcRect t="27433" b="15745"/>
          <a:stretch/>
        </p:blipFill>
        <p:spPr>
          <a:xfrm flipH="1" flipV="1">
            <a:off x="7521106" y="-1"/>
            <a:ext cx="1622892" cy="1023307"/>
          </a:xfrm>
          <a:prstGeom prst="rect">
            <a:avLst/>
          </a:prstGeom>
        </p:spPr>
      </p:pic>
    </p:spTree>
    <p:extLst>
      <p:ext uri="{BB962C8B-B14F-4D97-AF65-F5344CB8AC3E}">
        <p14:creationId xmlns:p14="http://schemas.microsoft.com/office/powerpoint/2010/main" val="366574725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Lst>
  <p:txStyles>
    <p:titleStyle>
      <a:lvl1pPr algn="l" defTabSz="457200" rtl="0" eaLnBrk="1" latinLnBrk="0" hangingPunct="1">
        <a:spcBef>
          <a:spcPct val="0"/>
        </a:spcBef>
        <a:buNone/>
        <a:defRPr sz="2800" kern="1200" baseline="0">
          <a:solidFill>
            <a:schemeClr val="bg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www.parliament.uk/"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29.xml.rels><?xml version="1.0" encoding="UTF-8" standalone="yes"?>
<Relationships xmlns="http://schemas.openxmlformats.org/package/2006/relationships"><Relationship Id="rId3" Type="http://schemas.openxmlformats.org/officeDocument/2006/relationships/hyperlink" Target="../The%20Hadow%20Report.docx"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www.educationscotland.gov.uk/Images/all_experiences_outcomes_tcm4-539562.pdf"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www.youtube.com/watch?v=vPhM8lxibSU"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82649" y="2718699"/>
            <a:ext cx="7630999" cy="1905417"/>
          </a:xfrm>
        </p:spPr>
        <p:txBody>
          <a:bodyPr>
            <a:normAutofit fontScale="90000"/>
          </a:bodyPr>
          <a:lstStyle/>
          <a:p>
            <a:r>
              <a:rPr lang="en-US" sz="4000" b="1" dirty="0">
                <a:latin typeface="Calibri" charset="0"/>
                <a:ea typeface="Calibri" charset="0"/>
                <a:cs typeface="Calibri" charset="0"/>
              </a:rPr>
              <a:t>Level 7 </a:t>
            </a:r>
            <a:r>
              <a:rPr lang="en-US" sz="4000" b="1" dirty="0" smtClean="0">
                <a:latin typeface="Calibri" charset="0"/>
                <a:ea typeface="Calibri" charset="0"/>
                <a:cs typeface="Calibri" charset="0"/>
              </a:rPr>
              <a:t>Leading the Learning</a:t>
            </a:r>
            <a:br>
              <a:rPr lang="en-US" sz="4000" b="1" dirty="0" smtClean="0">
                <a:latin typeface="Calibri" charset="0"/>
                <a:ea typeface="Calibri" charset="0"/>
                <a:cs typeface="Calibri" charset="0"/>
              </a:rPr>
            </a:br>
            <a:r>
              <a:rPr lang="en-US" sz="4000" b="1" dirty="0" smtClean="0">
                <a:latin typeface="Calibri" charset="0"/>
                <a:ea typeface="Calibri" charset="0"/>
                <a:cs typeface="Calibri" charset="0"/>
              </a:rPr>
              <a:t>“Successful </a:t>
            </a:r>
            <a:r>
              <a:rPr lang="en-US" sz="4000" b="1" dirty="0">
                <a:latin typeface="Calibri" charset="0"/>
                <a:ea typeface="Calibri" charset="0"/>
                <a:cs typeface="Calibri" charset="0"/>
              </a:rPr>
              <a:t>Futures</a:t>
            </a:r>
            <a:r>
              <a:rPr lang="en-US" sz="4000" b="1" dirty="0" smtClean="0">
                <a:latin typeface="Calibri" charset="0"/>
                <a:ea typeface="Calibri" charset="0"/>
                <a:cs typeface="Calibri" charset="0"/>
              </a:rPr>
              <a:t>”</a:t>
            </a:r>
            <a:br>
              <a:rPr lang="en-US" sz="4000" b="1" dirty="0" smtClean="0">
                <a:latin typeface="Calibri" charset="0"/>
                <a:ea typeface="Calibri" charset="0"/>
                <a:cs typeface="Calibri" charset="0"/>
              </a:rPr>
            </a:br>
            <a:r>
              <a:rPr lang="en-US" sz="4000" b="1" dirty="0" smtClean="0">
                <a:latin typeface="Calibri" charset="0"/>
                <a:ea typeface="Calibri" charset="0"/>
                <a:cs typeface="Calibri" charset="0"/>
              </a:rPr>
              <a:t>Session 3</a:t>
            </a:r>
            <a:endParaRPr lang="en-US" sz="4000" dirty="0">
              <a:latin typeface="Calibri" charset="0"/>
              <a:ea typeface="Calibri" charset="0"/>
              <a:cs typeface="Calibri" charset="0"/>
            </a:endParaRPr>
          </a:p>
        </p:txBody>
      </p:sp>
      <p:sp>
        <p:nvSpPr>
          <p:cNvPr id="3" name="Subtitle 2"/>
          <p:cNvSpPr>
            <a:spLocks noGrp="1"/>
          </p:cNvSpPr>
          <p:nvPr>
            <p:ph type="subTitle" idx="1"/>
          </p:nvPr>
        </p:nvSpPr>
        <p:spPr>
          <a:xfrm>
            <a:off x="3980355" y="4624168"/>
            <a:ext cx="4633309" cy="1621041"/>
          </a:xfrm>
        </p:spPr>
        <p:txBody>
          <a:bodyPr vert="horz" lIns="0" tIns="0" rIns="0" bIns="0" rtlCol="0" anchor="t">
            <a:normAutofit/>
          </a:bodyPr>
          <a:lstStyle/>
          <a:p>
            <a:pPr algn="r"/>
            <a:r>
              <a:rPr lang="en-US" dirty="0">
                <a:solidFill>
                  <a:srgbClr val="002060"/>
                </a:solidFill>
                <a:latin typeface="Calibri" charset="0"/>
                <a:ea typeface="Calibri" charset="0"/>
                <a:cs typeface="Calibri" charset="0"/>
              </a:rPr>
              <a:t>Module 2</a:t>
            </a:r>
            <a:r>
              <a:rPr lang="en-US" dirty="0" smtClean="0">
                <a:solidFill>
                  <a:srgbClr val="002060"/>
                </a:solidFill>
                <a:latin typeface="Calibri" charset="0"/>
                <a:ea typeface="Calibri" charset="0"/>
                <a:cs typeface="Calibri" charset="0"/>
              </a:rPr>
              <a:t> –  SF Curriculum </a:t>
            </a:r>
            <a:r>
              <a:rPr lang="en-US" dirty="0">
                <a:solidFill>
                  <a:srgbClr val="002060"/>
                </a:solidFill>
                <a:latin typeface="Calibri" charset="0"/>
                <a:ea typeface="Calibri" charset="0"/>
                <a:cs typeface="Calibri" charset="0"/>
              </a:rPr>
              <a:t>– </a:t>
            </a:r>
            <a:r>
              <a:rPr lang="en-US" dirty="0" smtClean="0">
                <a:solidFill>
                  <a:srgbClr val="002060"/>
                </a:solidFill>
                <a:latin typeface="Calibri" charset="0"/>
                <a:ea typeface="Calibri" charset="0"/>
                <a:cs typeface="Calibri" charset="0"/>
              </a:rPr>
              <a:t>January 2018</a:t>
            </a:r>
            <a:endParaRPr lang="en-US" dirty="0">
              <a:solidFill>
                <a:srgbClr val="002060"/>
              </a:solidFill>
              <a:latin typeface="Calibri" charset="0"/>
              <a:ea typeface="Calibri" charset="0"/>
              <a:cs typeface="Calibri"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7245" y="261248"/>
            <a:ext cx="3033378" cy="1003348"/>
          </a:xfrm>
          <a:prstGeom prst="rect">
            <a:avLst/>
          </a:prstGeom>
        </p:spPr>
      </p:pic>
    </p:spTree>
    <p:extLst>
      <p:ext uri="{BB962C8B-B14F-4D97-AF65-F5344CB8AC3E}">
        <p14:creationId xmlns:p14="http://schemas.microsoft.com/office/powerpoint/2010/main" val="5371895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dirty="0" smtClean="0"/>
              <a:t>Trust group presentations on learning visits   9.30-10.00 </a:t>
            </a:r>
          </a:p>
          <a:p>
            <a:r>
              <a:rPr lang="en-GB" dirty="0" smtClean="0"/>
              <a:t>Current </a:t>
            </a:r>
            <a:r>
              <a:rPr lang="en-GB" dirty="0"/>
              <a:t>research UWTSD  </a:t>
            </a:r>
            <a:r>
              <a:rPr lang="en-GB" dirty="0" smtClean="0"/>
              <a:t>Nanna Ryder          10.00-10.30</a:t>
            </a:r>
          </a:p>
          <a:p>
            <a:r>
              <a:rPr lang="en-GB" dirty="0" smtClean="0"/>
              <a:t>Coffee break                                                             10.30-10.45</a:t>
            </a:r>
          </a:p>
          <a:p>
            <a:r>
              <a:rPr lang="en-GB" dirty="0"/>
              <a:t>Trust group presentations on learning </a:t>
            </a:r>
            <a:r>
              <a:rPr lang="en-GB" dirty="0" smtClean="0"/>
              <a:t>visits  10.45- 11.30</a:t>
            </a:r>
          </a:p>
          <a:p>
            <a:r>
              <a:rPr lang="en-GB" dirty="0" smtClean="0">
                <a:solidFill>
                  <a:schemeClr val="accent2">
                    <a:lumMod val="75000"/>
                  </a:schemeClr>
                </a:solidFill>
              </a:rPr>
              <a:t>The development of the ‘Curriculum’.              11.30-12.30</a:t>
            </a:r>
            <a:endParaRPr lang="en-GB" dirty="0">
              <a:solidFill>
                <a:schemeClr val="accent2">
                  <a:lumMod val="75000"/>
                </a:schemeClr>
              </a:solidFill>
            </a:endParaRPr>
          </a:p>
          <a:p>
            <a:r>
              <a:rPr lang="en-GB" dirty="0" smtClean="0"/>
              <a:t>Lunch                                                                           12.30-1.30</a:t>
            </a:r>
          </a:p>
          <a:p>
            <a:r>
              <a:rPr lang="en-GB" dirty="0" smtClean="0"/>
              <a:t>An international perspective on curriculum     1.30-3.00</a:t>
            </a:r>
          </a:p>
          <a:p>
            <a:r>
              <a:rPr lang="en-GB" dirty="0" smtClean="0">
                <a:solidFill>
                  <a:schemeClr val="accent1">
                    <a:lumMod val="50000"/>
                  </a:schemeClr>
                </a:solidFill>
              </a:rPr>
              <a:t>Assignment-Research Methods</a:t>
            </a:r>
            <a:r>
              <a:rPr lang="en-GB" dirty="0" smtClean="0">
                <a:solidFill>
                  <a:srgbClr val="FF0000"/>
                </a:solidFill>
              </a:rPr>
              <a:t>                            </a:t>
            </a:r>
            <a:r>
              <a:rPr lang="en-GB" dirty="0" smtClean="0"/>
              <a:t>3.00-4.00</a:t>
            </a:r>
          </a:p>
          <a:p>
            <a:r>
              <a:rPr lang="en-GB" dirty="0" smtClean="0"/>
              <a:t>Arrange tutorial for March</a:t>
            </a:r>
          </a:p>
          <a:p>
            <a:endParaRPr lang="en-GB" dirty="0"/>
          </a:p>
        </p:txBody>
      </p:sp>
      <p:sp>
        <p:nvSpPr>
          <p:cNvPr id="2" name="Title 1"/>
          <p:cNvSpPr>
            <a:spLocks noGrp="1"/>
          </p:cNvSpPr>
          <p:nvPr>
            <p:ph type="title"/>
          </p:nvPr>
        </p:nvSpPr>
        <p:spPr/>
        <p:txBody>
          <a:bodyPr/>
          <a:lstStyle/>
          <a:p>
            <a:r>
              <a:rPr lang="en-GB" dirty="0" smtClean="0"/>
              <a:t>Session Outline</a:t>
            </a:r>
            <a:endParaRPr lang="en-GB" dirty="0"/>
          </a:p>
        </p:txBody>
      </p:sp>
    </p:spTree>
    <p:extLst>
      <p:ext uri="{BB962C8B-B14F-4D97-AF65-F5344CB8AC3E}">
        <p14:creationId xmlns:p14="http://schemas.microsoft.com/office/powerpoint/2010/main" val="132534437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0" indent="0">
              <a:buNone/>
            </a:pPr>
            <a:r>
              <a:rPr lang="en-US" dirty="0"/>
              <a:t>The task was:- </a:t>
            </a:r>
          </a:p>
          <a:p>
            <a:r>
              <a:rPr lang="en-US" dirty="0"/>
              <a:t>In trust groups, develop a presentation to share with colleagues at Day 4 which outlines; </a:t>
            </a:r>
          </a:p>
          <a:p>
            <a:pPr>
              <a:buFont typeface="Arial" charset="0"/>
              <a:buChar char="•"/>
            </a:pPr>
            <a:r>
              <a:rPr lang="en-US" dirty="0"/>
              <a:t>Effective practice observed on learning visit </a:t>
            </a:r>
          </a:p>
          <a:p>
            <a:pPr>
              <a:buFont typeface="Arial" charset="0"/>
              <a:buChar char="•"/>
            </a:pPr>
            <a:r>
              <a:rPr lang="en-US" dirty="0"/>
              <a:t>Specific challenges or barriers that have been overcome</a:t>
            </a:r>
          </a:p>
          <a:p>
            <a:pPr>
              <a:buFont typeface="Arial" charset="0"/>
              <a:buChar char="•"/>
            </a:pPr>
            <a:r>
              <a:rPr lang="en-US" dirty="0"/>
              <a:t>How does this, if at all, prepare the school for the future curriculum?</a:t>
            </a:r>
          </a:p>
          <a:p>
            <a:pPr>
              <a:buFont typeface="Arial" charset="0"/>
              <a:buChar char="•"/>
            </a:pPr>
            <a:r>
              <a:rPr lang="en-US" dirty="0"/>
              <a:t>Synthesis of lessons learned as a result of the visit.</a:t>
            </a:r>
          </a:p>
          <a:p>
            <a:endParaRPr lang="en-GB" dirty="0"/>
          </a:p>
        </p:txBody>
      </p:sp>
      <p:sp>
        <p:nvSpPr>
          <p:cNvPr id="3" name="Title 2"/>
          <p:cNvSpPr>
            <a:spLocks noGrp="1"/>
          </p:cNvSpPr>
          <p:nvPr>
            <p:ph type="title"/>
          </p:nvPr>
        </p:nvSpPr>
        <p:spPr/>
        <p:txBody>
          <a:bodyPr/>
          <a:lstStyle/>
          <a:p>
            <a:r>
              <a:rPr lang="en-GB" dirty="0" smtClean="0"/>
              <a:t>Learning visit presentations</a:t>
            </a:r>
            <a:endParaRPr lang="en-GB" dirty="0"/>
          </a:p>
        </p:txBody>
      </p:sp>
    </p:spTree>
    <p:extLst>
      <p:ext uri="{BB962C8B-B14F-4D97-AF65-F5344CB8AC3E}">
        <p14:creationId xmlns:p14="http://schemas.microsoft.com/office/powerpoint/2010/main" val="40538382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Mrs</a:t>
            </a:r>
            <a:r>
              <a:rPr lang="en-GB" dirty="0" smtClean="0"/>
              <a:t> </a:t>
            </a:r>
            <a:r>
              <a:rPr lang="en-GB" dirty="0" smtClean="0"/>
              <a:t>Nanna </a:t>
            </a:r>
            <a:r>
              <a:rPr lang="en-GB" dirty="0" smtClean="0"/>
              <a:t>Ryder </a:t>
            </a:r>
            <a:r>
              <a:rPr lang="en-GB" smtClean="0"/>
              <a:t>senior lecturer UWTSD</a:t>
            </a:r>
            <a:endParaRPr lang="en-GB" dirty="0"/>
          </a:p>
        </p:txBody>
      </p:sp>
      <p:sp>
        <p:nvSpPr>
          <p:cNvPr id="3" name="Title 2"/>
          <p:cNvSpPr>
            <a:spLocks noGrp="1"/>
          </p:cNvSpPr>
          <p:nvPr>
            <p:ph type="title"/>
          </p:nvPr>
        </p:nvSpPr>
        <p:spPr/>
        <p:txBody>
          <a:bodyPr/>
          <a:lstStyle/>
          <a:p>
            <a:r>
              <a:rPr lang="en-GB" dirty="0" smtClean="0"/>
              <a:t>Guest Speaker</a:t>
            </a:r>
            <a:endParaRPr lang="en-GB" dirty="0"/>
          </a:p>
        </p:txBody>
      </p:sp>
    </p:spTree>
    <p:extLst>
      <p:ext uri="{BB962C8B-B14F-4D97-AF65-F5344CB8AC3E}">
        <p14:creationId xmlns:p14="http://schemas.microsoft.com/office/powerpoint/2010/main" val="1125928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Case study- Millbrook Primary School Newport</a:t>
            </a:r>
            <a:endParaRPr lang="en-GB" dirty="0"/>
          </a:p>
        </p:txBody>
      </p:sp>
      <p:sp>
        <p:nvSpPr>
          <p:cNvPr id="3" name="Title 2"/>
          <p:cNvSpPr>
            <a:spLocks noGrp="1"/>
          </p:cNvSpPr>
          <p:nvPr>
            <p:ph type="title"/>
          </p:nvPr>
        </p:nvSpPr>
        <p:spPr/>
        <p:txBody>
          <a:bodyPr>
            <a:normAutofit fontScale="90000"/>
          </a:bodyPr>
          <a:lstStyle/>
          <a:p>
            <a:r>
              <a:rPr lang="en-GB" dirty="0" smtClean="0"/>
              <a:t>Influence of international visits on curriculum design</a:t>
            </a:r>
            <a:endParaRPr lang="en-GB" dirty="0"/>
          </a:p>
        </p:txBody>
      </p:sp>
    </p:spTree>
    <p:extLst>
      <p:ext uri="{BB962C8B-B14F-4D97-AF65-F5344CB8AC3E}">
        <p14:creationId xmlns:p14="http://schemas.microsoft.com/office/powerpoint/2010/main" val="499254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1101" y="155890"/>
            <a:ext cx="7434653" cy="6702110"/>
          </a:xfrm>
          <a:prstGeom prst="rect">
            <a:avLst/>
          </a:prstGeom>
        </p:spPr>
      </p:pic>
    </p:spTree>
    <p:extLst>
      <p:ext uri="{BB962C8B-B14F-4D97-AF65-F5344CB8AC3E}">
        <p14:creationId xmlns:p14="http://schemas.microsoft.com/office/powerpoint/2010/main" val="6965801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800" y="381000"/>
            <a:ext cx="8015990" cy="6477000"/>
          </a:xfrm>
          <a:prstGeom prst="rect">
            <a:avLst/>
          </a:prstGeom>
        </p:spPr>
      </p:pic>
    </p:spTree>
    <p:extLst>
      <p:ext uri="{BB962C8B-B14F-4D97-AF65-F5344CB8AC3E}">
        <p14:creationId xmlns:p14="http://schemas.microsoft.com/office/powerpoint/2010/main" val="60359448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3404" y="0"/>
            <a:ext cx="6821461" cy="6878664"/>
          </a:xfrm>
          <a:prstGeom prst="rect">
            <a:avLst/>
          </a:prstGeom>
        </p:spPr>
      </p:pic>
    </p:spTree>
    <p:extLst>
      <p:ext uri="{BB962C8B-B14F-4D97-AF65-F5344CB8AC3E}">
        <p14:creationId xmlns:p14="http://schemas.microsoft.com/office/powerpoint/2010/main" val="320615754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52575" y="406400"/>
            <a:ext cx="6038850" cy="6032500"/>
          </a:xfrm>
          <a:prstGeom prst="rect">
            <a:avLst/>
          </a:prstGeom>
        </p:spPr>
      </p:pic>
    </p:spTree>
    <p:extLst>
      <p:ext uri="{BB962C8B-B14F-4D97-AF65-F5344CB8AC3E}">
        <p14:creationId xmlns:p14="http://schemas.microsoft.com/office/powerpoint/2010/main" val="151570048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43050" y="393700"/>
            <a:ext cx="6057900" cy="6070600"/>
          </a:xfrm>
          <a:prstGeom prst="rect">
            <a:avLst/>
          </a:prstGeom>
        </p:spPr>
      </p:pic>
    </p:spTree>
    <p:extLst>
      <p:ext uri="{BB962C8B-B14F-4D97-AF65-F5344CB8AC3E}">
        <p14:creationId xmlns:p14="http://schemas.microsoft.com/office/powerpoint/2010/main" val="217776526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406400"/>
            <a:ext cx="6086475" cy="6045200"/>
          </a:xfrm>
          <a:prstGeom prst="rect">
            <a:avLst/>
          </a:prstGeom>
        </p:spPr>
      </p:pic>
    </p:spTree>
    <p:extLst>
      <p:ext uri="{BB962C8B-B14F-4D97-AF65-F5344CB8AC3E}">
        <p14:creationId xmlns:p14="http://schemas.microsoft.com/office/powerpoint/2010/main" val="85103061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406400"/>
            <a:ext cx="6086475" cy="6045200"/>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368300"/>
            <a:ext cx="6086475" cy="6108700"/>
          </a:xfrm>
          <a:prstGeom prst="rect">
            <a:avLst/>
          </a:prstGeom>
        </p:spPr>
      </p:pic>
    </p:spTree>
    <p:extLst>
      <p:ext uri="{BB962C8B-B14F-4D97-AF65-F5344CB8AC3E}">
        <p14:creationId xmlns:p14="http://schemas.microsoft.com/office/powerpoint/2010/main" val="165738282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33525" y="393700"/>
            <a:ext cx="6076950" cy="6070600"/>
          </a:xfrm>
          <a:prstGeom prst="rect">
            <a:avLst/>
          </a:prstGeom>
        </p:spPr>
      </p:pic>
    </p:spTree>
    <p:extLst>
      <p:ext uri="{BB962C8B-B14F-4D97-AF65-F5344CB8AC3E}">
        <p14:creationId xmlns:p14="http://schemas.microsoft.com/office/powerpoint/2010/main" val="255520192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52575" y="419100"/>
            <a:ext cx="6029325" cy="6019800"/>
          </a:xfrm>
          <a:prstGeom prst="rect">
            <a:avLst/>
          </a:prstGeom>
        </p:spPr>
      </p:pic>
    </p:spTree>
    <p:extLst>
      <p:ext uri="{BB962C8B-B14F-4D97-AF65-F5344CB8AC3E}">
        <p14:creationId xmlns:p14="http://schemas.microsoft.com/office/powerpoint/2010/main" val="357612176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43050" y="393700"/>
            <a:ext cx="6057900" cy="6070600"/>
          </a:xfrm>
          <a:prstGeom prst="rect">
            <a:avLst/>
          </a:prstGeom>
        </p:spPr>
      </p:pic>
    </p:spTree>
    <p:extLst>
      <p:ext uri="{BB962C8B-B14F-4D97-AF65-F5344CB8AC3E}">
        <p14:creationId xmlns:p14="http://schemas.microsoft.com/office/powerpoint/2010/main" val="386199624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368300"/>
            <a:ext cx="6096000" cy="6108700"/>
          </a:xfrm>
          <a:prstGeom prst="rect">
            <a:avLst/>
          </a:prstGeom>
        </p:spPr>
      </p:pic>
    </p:spTree>
    <p:extLst>
      <p:ext uri="{BB962C8B-B14F-4D97-AF65-F5344CB8AC3E}">
        <p14:creationId xmlns:p14="http://schemas.microsoft.com/office/powerpoint/2010/main" val="378372204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406400"/>
            <a:ext cx="6086475" cy="6045200"/>
          </a:xfrm>
          <a:prstGeom prst="rect">
            <a:avLst/>
          </a:prstGeom>
        </p:spPr>
      </p:pic>
    </p:spTree>
    <p:extLst>
      <p:ext uri="{BB962C8B-B14F-4D97-AF65-F5344CB8AC3E}">
        <p14:creationId xmlns:p14="http://schemas.microsoft.com/office/powerpoint/2010/main" val="228970700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43050" y="393700"/>
            <a:ext cx="6048375" cy="6057900"/>
          </a:xfrm>
          <a:prstGeom prst="rect">
            <a:avLst/>
          </a:prstGeom>
        </p:spPr>
      </p:pic>
    </p:spTree>
    <p:extLst>
      <p:ext uri="{BB962C8B-B14F-4D97-AF65-F5344CB8AC3E}">
        <p14:creationId xmlns:p14="http://schemas.microsoft.com/office/powerpoint/2010/main" val="357930252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52575" y="406400"/>
            <a:ext cx="6038850" cy="6032500"/>
          </a:xfrm>
          <a:prstGeom prst="rect">
            <a:avLst/>
          </a:prstGeom>
        </p:spPr>
      </p:pic>
    </p:spTree>
    <p:extLst>
      <p:ext uri="{BB962C8B-B14F-4D97-AF65-F5344CB8AC3E}">
        <p14:creationId xmlns:p14="http://schemas.microsoft.com/office/powerpoint/2010/main" val="382834429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33525" y="355600"/>
            <a:ext cx="6067425" cy="6134100"/>
          </a:xfrm>
          <a:prstGeom prst="rect">
            <a:avLst/>
          </a:prstGeom>
        </p:spPr>
      </p:pic>
    </p:spTree>
    <p:extLst>
      <p:ext uri="{BB962C8B-B14F-4D97-AF65-F5344CB8AC3E}">
        <p14:creationId xmlns:p14="http://schemas.microsoft.com/office/powerpoint/2010/main" val="194339306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393700"/>
            <a:ext cx="6096000" cy="6057900"/>
          </a:xfrm>
          <a:prstGeom prst="rect">
            <a:avLst/>
          </a:prstGeom>
        </p:spPr>
      </p:pic>
    </p:spTree>
    <p:extLst>
      <p:ext uri="{BB962C8B-B14F-4D97-AF65-F5344CB8AC3E}">
        <p14:creationId xmlns:p14="http://schemas.microsoft.com/office/powerpoint/2010/main" val="48231098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14475" y="393700"/>
            <a:ext cx="6115050" cy="6070600"/>
          </a:xfrm>
          <a:prstGeom prst="rect">
            <a:avLst/>
          </a:prstGeom>
        </p:spPr>
      </p:pic>
    </p:spTree>
    <p:extLst>
      <p:ext uri="{BB962C8B-B14F-4D97-AF65-F5344CB8AC3E}">
        <p14:creationId xmlns:p14="http://schemas.microsoft.com/office/powerpoint/2010/main" val="308290062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52575" y="406400"/>
            <a:ext cx="6038850" cy="6045200"/>
          </a:xfrm>
          <a:prstGeom prst="rect">
            <a:avLst/>
          </a:prstGeom>
        </p:spPr>
      </p:pic>
    </p:spTree>
    <p:extLst>
      <p:ext uri="{BB962C8B-B14F-4D97-AF65-F5344CB8AC3E}">
        <p14:creationId xmlns:p14="http://schemas.microsoft.com/office/powerpoint/2010/main" val="14000157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33525" y="393700"/>
            <a:ext cx="6067425" cy="6070600"/>
          </a:xfrm>
          <a:prstGeom prst="rect">
            <a:avLst/>
          </a:prstGeom>
        </p:spPr>
      </p:pic>
    </p:spTree>
    <p:extLst>
      <p:ext uri="{BB962C8B-B14F-4D97-AF65-F5344CB8AC3E}">
        <p14:creationId xmlns:p14="http://schemas.microsoft.com/office/powerpoint/2010/main" val="31776214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dirty="0" smtClean="0"/>
              <a:t>A walk through </a:t>
            </a:r>
            <a:r>
              <a:rPr lang="en-GB" smtClean="0"/>
              <a:t>the history…..</a:t>
            </a:r>
            <a:endParaRPr lang="en-GB" dirty="0"/>
          </a:p>
        </p:txBody>
      </p:sp>
      <p:sp>
        <p:nvSpPr>
          <p:cNvPr id="3" name="Title 2"/>
          <p:cNvSpPr>
            <a:spLocks noGrp="1"/>
          </p:cNvSpPr>
          <p:nvPr>
            <p:ph type="title"/>
          </p:nvPr>
        </p:nvSpPr>
        <p:spPr/>
        <p:txBody>
          <a:bodyPr/>
          <a:lstStyle/>
          <a:p>
            <a:r>
              <a:rPr lang="en-GB" dirty="0" smtClean="0"/>
              <a:t>Curriculum development in Wales</a:t>
            </a:r>
            <a:endParaRPr lang="en-GB" dirty="0"/>
          </a:p>
        </p:txBody>
      </p:sp>
    </p:spTree>
    <p:extLst>
      <p:ext uri="{BB962C8B-B14F-4D97-AF65-F5344CB8AC3E}">
        <p14:creationId xmlns:p14="http://schemas.microsoft.com/office/powerpoint/2010/main" val="382036325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6916" y="980728"/>
            <a:ext cx="8379883" cy="5570197"/>
          </a:xfrm>
          <a:prstGeom prst="rect">
            <a:avLst/>
          </a:prstGeom>
        </p:spPr>
      </p:pic>
      <p:sp>
        <p:nvSpPr>
          <p:cNvPr id="6" name="Content Placeholder 5"/>
          <p:cNvSpPr>
            <a:spLocks noGrp="1"/>
          </p:cNvSpPr>
          <p:nvPr>
            <p:ph idx="1"/>
          </p:nvPr>
        </p:nvSpPr>
        <p:spPr/>
        <p:txBody>
          <a:bodyPr anchor="t"/>
          <a:lstStyle/>
          <a:p>
            <a:endParaRPr lang="en-GB" dirty="0">
              <a:solidFill>
                <a:srgbClr val="FFFFFF"/>
              </a:solidFill>
            </a:endParaRPr>
          </a:p>
          <a:p>
            <a:endParaRPr lang="en-GB" dirty="0" smtClean="0">
              <a:solidFill>
                <a:srgbClr val="FFFFFF"/>
              </a:solidFill>
            </a:endParaRPr>
          </a:p>
          <a:p>
            <a:endParaRPr lang="en-GB" dirty="0">
              <a:solidFill>
                <a:srgbClr val="FFFFFF"/>
              </a:solidFill>
            </a:endParaRPr>
          </a:p>
          <a:p>
            <a:endParaRPr lang="en-GB" dirty="0" smtClean="0">
              <a:solidFill>
                <a:srgbClr val="FFFFFF"/>
              </a:solidFill>
            </a:endParaRPr>
          </a:p>
          <a:p>
            <a:endParaRPr lang="en-GB" dirty="0">
              <a:solidFill>
                <a:srgbClr val="FFFFFF"/>
              </a:solidFill>
            </a:endParaRPr>
          </a:p>
          <a:p>
            <a:r>
              <a:rPr lang="en-GB" dirty="0" smtClean="0">
                <a:solidFill>
                  <a:srgbClr val="FFFFFF"/>
                </a:solidFill>
              </a:rPr>
              <a:t>Contextualise </a:t>
            </a:r>
            <a:r>
              <a:rPr lang="en-GB" dirty="0">
                <a:solidFill>
                  <a:srgbClr val="FFFFFF"/>
                </a:solidFill>
              </a:rPr>
              <a:t>curriculum development in Wales through consideration of the development of the curriculum;</a:t>
            </a:r>
            <a:endParaRPr lang="en-GB" dirty="0"/>
          </a:p>
          <a:p>
            <a:endParaRPr lang="en-GB" dirty="0"/>
          </a:p>
        </p:txBody>
      </p:sp>
    </p:spTree>
    <p:extLst>
      <p:ext uri="{BB962C8B-B14F-4D97-AF65-F5344CB8AC3E}">
        <p14:creationId xmlns:p14="http://schemas.microsoft.com/office/powerpoint/2010/main" val="478914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idx="4294967295"/>
          </p:nvPr>
        </p:nvSpPr>
        <p:spPr>
          <a:xfrm>
            <a:off x="0" y="212725"/>
            <a:ext cx="8229600" cy="860425"/>
          </a:xfrm>
        </p:spPr>
        <p:txBody>
          <a:bodyPr/>
          <a:lstStyle/>
          <a:p>
            <a:r>
              <a:rPr lang="en-GB" sz="3600" dirty="0">
                <a:solidFill>
                  <a:schemeClr val="tx1"/>
                </a:solidFill>
              </a:rPr>
              <a:t>The development of the curriculum</a:t>
            </a:r>
            <a:r>
              <a:rPr lang="en-GB" sz="3600" dirty="0"/>
              <a:t>….</a:t>
            </a:r>
          </a:p>
        </p:txBody>
      </p:sp>
      <p:sp>
        <p:nvSpPr>
          <p:cNvPr id="6" name="Content Placeholder 5"/>
          <p:cNvSpPr>
            <a:spLocks noGrp="1"/>
          </p:cNvSpPr>
          <p:nvPr>
            <p:ph idx="4294967295"/>
          </p:nvPr>
        </p:nvSpPr>
        <p:spPr>
          <a:xfrm>
            <a:off x="0" y="1243013"/>
            <a:ext cx="8229600" cy="5062537"/>
          </a:xfrm>
        </p:spPr>
        <p:txBody>
          <a:bodyPr/>
          <a:lstStyle/>
          <a:p>
            <a:r>
              <a:rPr lang="en-GB" sz="2800">
                <a:solidFill>
                  <a:schemeClr val="tx2"/>
                </a:solidFill>
              </a:rPr>
              <a:t>Schooling before the 19</a:t>
            </a:r>
            <a:r>
              <a:rPr lang="en-GB" sz="2800" baseline="30000">
                <a:solidFill>
                  <a:schemeClr val="tx2"/>
                </a:solidFill>
              </a:rPr>
              <a:t>th</a:t>
            </a:r>
            <a:r>
              <a:rPr lang="en-GB" sz="2800">
                <a:solidFill>
                  <a:schemeClr val="tx2"/>
                </a:solidFill>
              </a:rPr>
              <a:t> Century was organised by local charities and initiatives and usually on a religious basis. </a:t>
            </a:r>
          </a:p>
          <a:p>
            <a:r>
              <a:rPr lang="en-GB" sz="2800">
                <a:solidFill>
                  <a:schemeClr val="tx2"/>
                </a:solidFill>
              </a:rPr>
              <a:t>Why teach children to read? So they can read the Bible.</a:t>
            </a:r>
          </a:p>
          <a:p>
            <a:r>
              <a:rPr lang="en-GB" sz="2800">
                <a:solidFill>
                  <a:schemeClr val="tx2"/>
                </a:solidFill>
              </a:rPr>
              <a:t>Early on in 19</a:t>
            </a:r>
            <a:r>
              <a:rPr lang="en-GB" sz="2800" baseline="30000">
                <a:solidFill>
                  <a:schemeClr val="tx2"/>
                </a:solidFill>
              </a:rPr>
              <a:t>th</a:t>
            </a:r>
            <a:r>
              <a:rPr lang="en-GB" sz="2800">
                <a:solidFill>
                  <a:schemeClr val="tx2"/>
                </a:solidFill>
              </a:rPr>
              <a:t> Century larger charitable organisations were formed with the aim of developing better schooling.</a:t>
            </a:r>
          </a:p>
          <a:p>
            <a:r>
              <a:rPr lang="en-GB" sz="2800">
                <a:solidFill>
                  <a:schemeClr val="tx2"/>
                </a:solidFill>
              </a:rPr>
              <a:t>Culminating in the </a:t>
            </a:r>
            <a:r>
              <a:rPr lang="en-GB" sz="2800" b="1">
                <a:solidFill>
                  <a:schemeClr val="tx2"/>
                </a:solidFill>
              </a:rPr>
              <a:t>1870 Education Act </a:t>
            </a:r>
            <a:r>
              <a:rPr lang="en-GB" sz="2800">
                <a:solidFill>
                  <a:schemeClr val="tx2"/>
                </a:solidFill>
              </a:rPr>
              <a:t>(Elementary Education Act) – the first parliamentary legislation dealing with education provision. </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767" y="42955"/>
            <a:ext cx="1363220" cy="545288"/>
          </a:xfrm>
          <a:prstGeom prst="rect">
            <a:avLst/>
          </a:prstGeom>
        </p:spPr>
      </p:pic>
    </p:spTree>
    <p:extLst>
      <p:ext uri="{BB962C8B-B14F-4D97-AF65-F5344CB8AC3E}">
        <p14:creationId xmlns:p14="http://schemas.microsoft.com/office/powerpoint/2010/main" val="305409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idx="4294967295"/>
          </p:nvPr>
        </p:nvSpPr>
        <p:spPr>
          <a:xfrm>
            <a:off x="0" y="212725"/>
            <a:ext cx="8229600" cy="860425"/>
          </a:xfrm>
        </p:spPr>
        <p:txBody>
          <a:bodyPr/>
          <a:lstStyle/>
          <a:p>
            <a:r>
              <a:rPr lang="en-GB" sz="3600" dirty="0">
                <a:solidFill>
                  <a:schemeClr val="tx1"/>
                </a:solidFill>
              </a:rPr>
              <a:t>The development of the curriculum….</a:t>
            </a:r>
          </a:p>
        </p:txBody>
      </p:sp>
      <p:sp>
        <p:nvSpPr>
          <p:cNvPr id="6" name="Content Placeholder 5"/>
          <p:cNvSpPr>
            <a:spLocks noGrp="1"/>
          </p:cNvSpPr>
          <p:nvPr>
            <p:ph idx="4294967295"/>
          </p:nvPr>
        </p:nvSpPr>
        <p:spPr>
          <a:xfrm>
            <a:off x="0" y="1243013"/>
            <a:ext cx="8229600" cy="5062537"/>
          </a:xfrm>
        </p:spPr>
        <p:txBody>
          <a:bodyPr>
            <a:normAutofit lnSpcReduction="10000"/>
          </a:bodyPr>
          <a:lstStyle/>
          <a:p>
            <a:r>
              <a:rPr lang="en-US" sz="2800">
                <a:solidFill>
                  <a:schemeClr val="tx2"/>
                </a:solidFill>
              </a:rPr>
              <a:t>“The views expressed by industrialists that mass education was vital to the nation's ability to maintain its lead in manufacture carried considerable weight in Parliament” </a:t>
            </a:r>
            <a:r>
              <a:rPr lang="en-US" sz="2800">
                <a:solidFill>
                  <a:schemeClr val="tx2"/>
                </a:solidFill>
                <a:hlinkClick r:id="rId3"/>
              </a:rPr>
              <a:t>www.parliament.uk</a:t>
            </a:r>
            <a:r>
              <a:rPr lang="en-US" sz="2800">
                <a:solidFill>
                  <a:schemeClr val="tx2"/>
                </a:solidFill>
              </a:rPr>
              <a:t> </a:t>
            </a:r>
          </a:p>
          <a:p>
            <a:r>
              <a:rPr lang="en-US" sz="2800">
                <a:solidFill>
                  <a:schemeClr val="tx2"/>
                </a:solidFill>
              </a:rPr>
              <a:t>Further Act of </a:t>
            </a:r>
            <a:r>
              <a:rPr lang="en-US" sz="2800" b="1">
                <a:solidFill>
                  <a:schemeClr val="tx2"/>
                </a:solidFill>
              </a:rPr>
              <a:t>1880</a:t>
            </a:r>
            <a:r>
              <a:rPr lang="en-US" sz="2800">
                <a:solidFill>
                  <a:schemeClr val="tx2"/>
                </a:solidFill>
              </a:rPr>
              <a:t> to make schooling compulsory (1890 – 82% attendance for 5 to 10 year olds) before the turn of the century it had moved to age 11.</a:t>
            </a:r>
          </a:p>
          <a:p>
            <a:r>
              <a:rPr lang="en-US" sz="2800" b="1">
                <a:solidFill>
                  <a:schemeClr val="tx2"/>
                </a:solidFill>
              </a:rPr>
              <a:t>1902-14</a:t>
            </a:r>
            <a:r>
              <a:rPr lang="en-US" sz="2800">
                <a:solidFill>
                  <a:schemeClr val="tx2"/>
                </a:solidFill>
              </a:rPr>
              <a:t> – Local Authorities were encouraged to provide secondary education, at the heart of these changes were the need to provide better health for children and free school meals were introduced.</a:t>
            </a:r>
          </a:p>
          <a:p>
            <a:endParaRPr lang="en-GB" sz="2800">
              <a:solidFill>
                <a:schemeClr val="tx2"/>
              </a:solidFill>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415" y="18676"/>
            <a:ext cx="1363220" cy="545288"/>
          </a:xfrm>
          <a:prstGeom prst="rect">
            <a:avLst/>
          </a:prstGeom>
        </p:spPr>
      </p:pic>
    </p:spTree>
    <p:extLst>
      <p:ext uri="{BB962C8B-B14F-4D97-AF65-F5344CB8AC3E}">
        <p14:creationId xmlns:p14="http://schemas.microsoft.com/office/powerpoint/2010/main" val="2504982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The development of the curriculum….</a:t>
            </a:r>
          </a:p>
        </p:txBody>
      </p:sp>
      <p:sp>
        <p:nvSpPr>
          <p:cNvPr id="6" name="Content Placeholder 5"/>
          <p:cNvSpPr>
            <a:spLocks noGrp="1"/>
          </p:cNvSpPr>
          <p:nvPr>
            <p:ph idx="4294967295"/>
          </p:nvPr>
        </p:nvSpPr>
        <p:spPr>
          <a:xfrm>
            <a:off x="0" y="1243013"/>
            <a:ext cx="8229600" cy="5062537"/>
          </a:xfrm>
        </p:spPr>
        <p:txBody>
          <a:bodyPr>
            <a:normAutofit lnSpcReduction="10000"/>
          </a:bodyPr>
          <a:lstStyle/>
          <a:p>
            <a:endParaRPr lang="en-US" sz="2800" b="1" dirty="0" smtClean="0">
              <a:solidFill>
                <a:schemeClr val="tx2"/>
              </a:solidFill>
            </a:endParaRPr>
          </a:p>
          <a:p>
            <a:r>
              <a:rPr lang="en-US" sz="2800" b="1" dirty="0" smtClean="0">
                <a:solidFill>
                  <a:schemeClr val="tx2"/>
                </a:solidFill>
              </a:rPr>
              <a:t>1914 </a:t>
            </a:r>
            <a:r>
              <a:rPr lang="en-US" sz="2800" b="1" dirty="0">
                <a:solidFill>
                  <a:schemeClr val="tx2"/>
                </a:solidFill>
              </a:rPr>
              <a:t>– 39</a:t>
            </a:r>
            <a:r>
              <a:rPr lang="en-US" sz="2800" dirty="0">
                <a:solidFill>
                  <a:schemeClr val="tx2"/>
                </a:solidFill>
              </a:rPr>
              <a:t> – Education Act of 1918, raised the school leaving age from 12 to 14, with the prospect of ‘continuation classes’ from 14 to 18 </a:t>
            </a:r>
            <a:r>
              <a:rPr lang="en-US" sz="2800" dirty="0" err="1">
                <a:solidFill>
                  <a:schemeClr val="tx2"/>
                </a:solidFill>
              </a:rPr>
              <a:t>yrs</a:t>
            </a:r>
            <a:r>
              <a:rPr lang="en-US" sz="2800" dirty="0">
                <a:solidFill>
                  <a:schemeClr val="tx2"/>
                </a:solidFill>
              </a:rPr>
              <a:t> of age. </a:t>
            </a:r>
          </a:p>
          <a:p>
            <a:r>
              <a:rPr lang="en-US" sz="2800" dirty="0">
                <a:solidFill>
                  <a:schemeClr val="tx2"/>
                </a:solidFill>
              </a:rPr>
              <a:t>60% of funding was now provided by Central Government, however the economic depression of the 1920’s curbed much of the ambitious change that the Act tried to establish.</a:t>
            </a:r>
          </a:p>
          <a:p>
            <a:r>
              <a:rPr lang="en-US" sz="2800" dirty="0">
                <a:solidFill>
                  <a:schemeClr val="tx2"/>
                </a:solidFill>
              </a:rPr>
              <a:t>Sir Williams </a:t>
            </a:r>
            <a:r>
              <a:rPr lang="en-US" sz="2800" dirty="0" err="1">
                <a:solidFill>
                  <a:schemeClr val="tx2"/>
                </a:solidFill>
              </a:rPr>
              <a:t>Spens</a:t>
            </a:r>
            <a:r>
              <a:rPr lang="en-US" sz="2800" dirty="0">
                <a:solidFill>
                  <a:schemeClr val="tx2"/>
                </a:solidFill>
              </a:rPr>
              <a:t> (1938), </a:t>
            </a:r>
            <a:r>
              <a:rPr lang="en-US" sz="2800" dirty="0">
                <a:solidFill>
                  <a:schemeClr val="tx2"/>
                </a:solidFill>
                <a:hlinkClick r:id="rId3" action="ppaction://hlinkfile"/>
              </a:rPr>
              <a:t>The </a:t>
            </a:r>
            <a:r>
              <a:rPr lang="en-US" sz="2800" dirty="0" err="1">
                <a:solidFill>
                  <a:schemeClr val="tx2"/>
                </a:solidFill>
                <a:hlinkClick r:id="rId3" action="ppaction://hlinkfile"/>
              </a:rPr>
              <a:t>Hadow</a:t>
            </a:r>
            <a:r>
              <a:rPr lang="en-US" sz="2800" dirty="0">
                <a:solidFill>
                  <a:schemeClr val="tx2"/>
                </a:solidFill>
                <a:hlinkClick r:id="rId3" action="ppaction://hlinkfile"/>
              </a:rPr>
              <a:t> report </a:t>
            </a:r>
            <a:r>
              <a:rPr lang="en-US" sz="2800" dirty="0">
                <a:solidFill>
                  <a:schemeClr val="tx2"/>
                </a:solidFill>
              </a:rPr>
              <a:t>(1926)</a:t>
            </a:r>
          </a:p>
          <a:p>
            <a:r>
              <a:rPr lang="en-GB" sz="2800" b="1" dirty="0">
                <a:solidFill>
                  <a:schemeClr val="tx2"/>
                </a:solidFill>
              </a:rPr>
              <a:t>Education Act 1944</a:t>
            </a:r>
            <a:r>
              <a:rPr lang="en-GB" sz="2800" dirty="0">
                <a:solidFill>
                  <a:schemeClr val="tx2"/>
                </a:solidFill>
              </a:rPr>
              <a:t> – post war timeframe asked LEA’s to submit plans for secondary schooling. Most went for the following three grades of school;</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415" y="18676"/>
            <a:ext cx="1363220" cy="545288"/>
          </a:xfrm>
          <a:prstGeom prst="rect">
            <a:avLst/>
          </a:prstGeom>
        </p:spPr>
      </p:pic>
    </p:spTree>
    <p:extLst>
      <p:ext uri="{BB962C8B-B14F-4D97-AF65-F5344CB8AC3E}">
        <p14:creationId xmlns:p14="http://schemas.microsoft.com/office/powerpoint/2010/main" val="2528571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The development of the curriculum….</a:t>
            </a:r>
          </a:p>
        </p:txBody>
      </p:sp>
      <p:sp>
        <p:nvSpPr>
          <p:cNvPr id="6" name="Content Placeholder 5"/>
          <p:cNvSpPr>
            <a:spLocks noGrp="1"/>
          </p:cNvSpPr>
          <p:nvPr>
            <p:ph idx="4294967295"/>
          </p:nvPr>
        </p:nvSpPr>
        <p:spPr>
          <a:xfrm>
            <a:off x="0" y="1243013"/>
            <a:ext cx="8229600" cy="5062537"/>
          </a:xfrm>
        </p:spPr>
        <p:txBody>
          <a:bodyPr>
            <a:normAutofit lnSpcReduction="10000"/>
          </a:bodyPr>
          <a:lstStyle/>
          <a:p>
            <a:endParaRPr lang="en-GB" sz="2800" dirty="0" smtClean="0">
              <a:solidFill>
                <a:schemeClr val="tx2"/>
              </a:solidFill>
            </a:endParaRPr>
          </a:p>
          <a:p>
            <a:r>
              <a:rPr lang="en-GB" sz="2800" dirty="0" smtClean="0">
                <a:solidFill>
                  <a:schemeClr val="tx2"/>
                </a:solidFill>
              </a:rPr>
              <a:t>Children </a:t>
            </a:r>
            <a:r>
              <a:rPr lang="en-GB" sz="2800" dirty="0">
                <a:solidFill>
                  <a:schemeClr val="tx2"/>
                </a:solidFill>
              </a:rPr>
              <a:t>were examined at age 11 – to give equal opportunity to all. (11+ exam)</a:t>
            </a:r>
          </a:p>
          <a:p>
            <a:r>
              <a:rPr lang="en-GB" sz="2800" dirty="0">
                <a:solidFill>
                  <a:schemeClr val="tx2"/>
                </a:solidFill>
              </a:rPr>
              <a:t>Grammar – “academically able”</a:t>
            </a:r>
          </a:p>
          <a:p>
            <a:r>
              <a:rPr lang="en-GB" sz="2800" dirty="0">
                <a:solidFill>
                  <a:schemeClr val="tx2"/>
                </a:solidFill>
              </a:rPr>
              <a:t>Technical – “for those with a practical bent”</a:t>
            </a:r>
          </a:p>
          <a:p>
            <a:r>
              <a:rPr lang="en-GB" sz="2800" dirty="0">
                <a:solidFill>
                  <a:schemeClr val="tx2"/>
                </a:solidFill>
              </a:rPr>
              <a:t>Secondary Modern – “for the rest….”</a:t>
            </a:r>
          </a:p>
          <a:p>
            <a:r>
              <a:rPr lang="en-GB" sz="2800" dirty="0">
                <a:solidFill>
                  <a:schemeClr val="tx2"/>
                </a:solidFill>
              </a:rPr>
              <a:t>School leaving age was raised to 15 and then to 16 in 1972.</a:t>
            </a:r>
          </a:p>
          <a:p>
            <a:r>
              <a:rPr lang="en-GB" sz="2800" dirty="0">
                <a:solidFill>
                  <a:schemeClr val="tx2"/>
                </a:solidFill>
              </a:rPr>
              <a:t>There were a number of reports and bills drafted since the 1944 Education Act but a lot of it was political gesturing until….</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15" y="18676"/>
            <a:ext cx="1363220" cy="545288"/>
          </a:xfrm>
          <a:prstGeom prst="rect">
            <a:avLst/>
          </a:prstGeom>
        </p:spPr>
      </p:pic>
    </p:spTree>
    <p:extLst>
      <p:ext uri="{BB962C8B-B14F-4D97-AF65-F5344CB8AC3E}">
        <p14:creationId xmlns:p14="http://schemas.microsoft.com/office/powerpoint/2010/main" val="2877453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The development of the curriculum….</a:t>
            </a:r>
          </a:p>
        </p:txBody>
      </p:sp>
      <p:sp>
        <p:nvSpPr>
          <p:cNvPr id="6" name="Content Placeholder 5"/>
          <p:cNvSpPr>
            <a:spLocks noGrp="1"/>
          </p:cNvSpPr>
          <p:nvPr>
            <p:ph idx="4294967295"/>
          </p:nvPr>
        </p:nvSpPr>
        <p:spPr>
          <a:xfrm>
            <a:off x="0" y="1243013"/>
            <a:ext cx="8229600" cy="5062537"/>
          </a:xfrm>
        </p:spPr>
        <p:txBody>
          <a:bodyPr>
            <a:normAutofit fontScale="92500"/>
          </a:bodyPr>
          <a:lstStyle/>
          <a:p>
            <a:endParaRPr lang="en-GB" sz="2800" dirty="0" smtClean="0">
              <a:solidFill>
                <a:schemeClr val="tx2"/>
              </a:solidFill>
            </a:endParaRPr>
          </a:p>
          <a:p>
            <a:r>
              <a:rPr lang="en-GB" sz="2800" dirty="0" smtClean="0">
                <a:solidFill>
                  <a:schemeClr val="tx2"/>
                </a:solidFill>
              </a:rPr>
              <a:t>….</a:t>
            </a:r>
            <a:r>
              <a:rPr lang="en-GB" sz="2800" dirty="0">
                <a:solidFill>
                  <a:schemeClr val="tx2"/>
                </a:solidFill>
              </a:rPr>
              <a:t>we reach the </a:t>
            </a:r>
            <a:r>
              <a:rPr lang="en-GB" sz="2800" b="1" dirty="0">
                <a:solidFill>
                  <a:schemeClr val="tx2"/>
                </a:solidFill>
              </a:rPr>
              <a:t>Education Reform Act of 1988 </a:t>
            </a:r>
            <a:r>
              <a:rPr lang="en-GB" sz="2800" dirty="0">
                <a:solidFill>
                  <a:schemeClr val="tx2"/>
                </a:solidFill>
              </a:rPr>
              <a:t>which took power away from LAs and gave it to the Secretary of State.</a:t>
            </a:r>
          </a:p>
          <a:p>
            <a:r>
              <a:rPr lang="en-US" sz="2300" dirty="0">
                <a:solidFill>
                  <a:schemeClr val="tx2"/>
                </a:solidFill>
              </a:rPr>
              <a:t>The Act's major provisions concerned:</a:t>
            </a:r>
          </a:p>
          <a:p>
            <a:r>
              <a:rPr lang="en-US" sz="2300" dirty="0">
                <a:solidFill>
                  <a:schemeClr val="tx2"/>
                </a:solidFill>
              </a:rPr>
              <a:t>the curriculum: </a:t>
            </a:r>
            <a:br>
              <a:rPr lang="en-US" sz="2300" dirty="0">
                <a:solidFill>
                  <a:schemeClr val="tx2"/>
                </a:solidFill>
              </a:rPr>
            </a:br>
            <a:r>
              <a:rPr lang="en-US" sz="2300" dirty="0">
                <a:solidFill>
                  <a:schemeClr val="tx2"/>
                </a:solidFill>
              </a:rPr>
              <a:t>    - the National Curriculum </a:t>
            </a:r>
            <a:br>
              <a:rPr lang="en-US" sz="2300" dirty="0">
                <a:solidFill>
                  <a:schemeClr val="tx2"/>
                </a:solidFill>
              </a:rPr>
            </a:br>
            <a:r>
              <a:rPr lang="en-US" sz="2300" dirty="0">
                <a:solidFill>
                  <a:schemeClr val="tx2"/>
                </a:solidFill>
              </a:rPr>
              <a:t>    - new rules on religious education and collective worship </a:t>
            </a:r>
            <a:br>
              <a:rPr lang="en-US" sz="2300" dirty="0">
                <a:solidFill>
                  <a:schemeClr val="tx2"/>
                </a:solidFill>
              </a:rPr>
            </a:br>
            <a:r>
              <a:rPr lang="en-US" sz="2300" dirty="0">
                <a:solidFill>
                  <a:schemeClr val="tx2"/>
                </a:solidFill>
              </a:rPr>
              <a:t>    - the establishment of curriculum and assessment councils;</a:t>
            </a:r>
          </a:p>
          <a:p>
            <a:r>
              <a:rPr lang="en-US" sz="2300" dirty="0">
                <a:solidFill>
                  <a:schemeClr val="tx2"/>
                </a:solidFill>
              </a:rPr>
              <a:t>admission of pupils to county and voluntary schools;</a:t>
            </a:r>
          </a:p>
          <a:p>
            <a:r>
              <a:rPr lang="en-US" sz="2300" dirty="0">
                <a:solidFill>
                  <a:schemeClr val="tx2"/>
                </a:solidFill>
              </a:rPr>
              <a:t>local management of schools (LMS);</a:t>
            </a:r>
          </a:p>
          <a:p>
            <a:r>
              <a:rPr lang="en-US" sz="2300" dirty="0">
                <a:solidFill>
                  <a:schemeClr val="tx2"/>
                </a:solidFill>
              </a:rPr>
              <a:t>grant maintained (GM) schools; city technology colleges (CTCs);</a:t>
            </a:r>
          </a:p>
          <a:p>
            <a:r>
              <a:rPr lang="en-US" sz="2300" dirty="0">
                <a:solidFill>
                  <a:schemeClr val="tx2"/>
                </a:solidFill>
              </a:rPr>
              <a:t>changes in further and higher education; and the abolition of ILEA.</a:t>
            </a:r>
          </a:p>
          <a:p>
            <a:endParaRPr lang="en-GB" sz="2800" b="1" dirty="0">
              <a:solidFill>
                <a:schemeClr val="tx2"/>
              </a:solidFill>
            </a:endParaRPr>
          </a:p>
          <a:p>
            <a:endParaRPr lang="en-GB" sz="2800" dirty="0">
              <a:solidFill>
                <a:schemeClr val="tx2"/>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15" y="18676"/>
            <a:ext cx="1363220" cy="545288"/>
          </a:xfrm>
          <a:prstGeom prst="rect">
            <a:avLst/>
          </a:prstGeom>
        </p:spPr>
      </p:pic>
    </p:spTree>
    <p:extLst>
      <p:ext uri="{BB962C8B-B14F-4D97-AF65-F5344CB8AC3E}">
        <p14:creationId xmlns:p14="http://schemas.microsoft.com/office/powerpoint/2010/main" val="3145221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The development of the curriculum….</a:t>
            </a:r>
          </a:p>
        </p:txBody>
      </p:sp>
      <p:sp>
        <p:nvSpPr>
          <p:cNvPr id="6" name="Content Placeholder 5"/>
          <p:cNvSpPr>
            <a:spLocks noGrp="1"/>
          </p:cNvSpPr>
          <p:nvPr>
            <p:ph idx="4294967295"/>
          </p:nvPr>
        </p:nvSpPr>
        <p:spPr>
          <a:xfrm>
            <a:off x="0" y="1243013"/>
            <a:ext cx="8229600" cy="5062537"/>
          </a:xfrm>
        </p:spPr>
        <p:txBody>
          <a:bodyPr anchor="t"/>
          <a:lstStyle/>
          <a:p>
            <a:endParaRPr lang="en-GB" sz="2800" dirty="0" smtClean="0">
              <a:solidFill>
                <a:schemeClr val="tx2"/>
              </a:solidFill>
            </a:endParaRPr>
          </a:p>
          <a:p>
            <a:endParaRPr lang="en-GB" sz="2800" dirty="0"/>
          </a:p>
          <a:p>
            <a:r>
              <a:rPr lang="x-none" sz="2800" smtClean="0">
                <a:solidFill>
                  <a:schemeClr val="tx2"/>
                </a:solidFill>
              </a:rPr>
              <a:t>Wales </a:t>
            </a:r>
            <a:r>
              <a:rPr lang="x-none" sz="2800">
                <a:solidFill>
                  <a:schemeClr val="tx2"/>
                </a:solidFill>
              </a:rPr>
              <a:t>achieved devolution in 1999 and further legislative powers for the Assembly in 2007 and 2011 which have changed the course of Education.</a:t>
            </a:r>
          </a:p>
          <a:p>
            <a:r>
              <a:rPr lang="x-none" sz="2800">
                <a:solidFill>
                  <a:schemeClr val="tx2"/>
                </a:solidFill>
              </a:rPr>
              <a:t>The most significant changes have been brought about by the PISA test scores </a:t>
            </a:r>
            <a:r>
              <a:rPr lang="en-US" sz="2800" dirty="0">
                <a:solidFill>
                  <a:schemeClr val="tx2"/>
                </a:solidFill>
              </a:rPr>
              <a:t>reported in</a:t>
            </a:r>
            <a:r>
              <a:rPr lang="x-none" sz="2800">
                <a:solidFill>
                  <a:schemeClr val="tx2"/>
                </a:solidFill>
              </a:rPr>
              <a:t> 2009 and 2012 and the OECD report “Improving schools in Wales; An OECD perspective”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15" y="18676"/>
            <a:ext cx="1363220" cy="545288"/>
          </a:xfrm>
          <a:prstGeom prst="rect">
            <a:avLst/>
          </a:prstGeom>
        </p:spPr>
      </p:pic>
    </p:spTree>
    <p:extLst>
      <p:ext uri="{BB962C8B-B14F-4D97-AF65-F5344CB8AC3E}">
        <p14:creationId xmlns:p14="http://schemas.microsoft.com/office/powerpoint/2010/main" val="1236265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7806512-8FF3-4384-BC93-B923AA80EC13}"/>
              </a:ext>
            </a:extLst>
          </p:cNvPr>
          <p:cNvSpPr>
            <a:spLocks noGrp="1"/>
          </p:cNvSpPr>
          <p:nvPr>
            <p:ph type="title"/>
          </p:nvPr>
        </p:nvSpPr>
        <p:spPr/>
        <p:txBody>
          <a:bodyPr>
            <a:normAutofit fontScale="90000"/>
          </a:bodyPr>
          <a:lstStyle/>
          <a:p>
            <a:r>
              <a:rPr lang="en-US"/>
              <a:t>Strata – and curriculum development (after Priestley 2016 – </a:t>
            </a:r>
            <a:r>
              <a:rPr lang="en-US" i="1"/>
              <a:t>paper commissioned by EAS</a:t>
            </a:r>
            <a:r>
              <a:rPr lang="en-US"/>
              <a:t>) </a:t>
            </a:r>
          </a:p>
        </p:txBody>
      </p:sp>
      <p:pic>
        <p:nvPicPr>
          <p:cNvPr id="5" name="Picture 5" descr="Screen Shot 2017-10-27 at 12.38.23.png">
            <a:extLst>
              <a:ext uri="{FF2B5EF4-FFF2-40B4-BE49-F238E27FC236}">
                <a16:creationId xmlns="" xmlns:a16="http://schemas.microsoft.com/office/drawing/2014/main" id="{603E7142-3543-4981-9E34-77FF14CF2643}"/>
              </a:ext>
            </a:extLst>
          </p:cNvPr>
          <p:cNvPicPr>
            <a:picLocks noChangeAspect="1"/>
          </p:cNvPicPr>
          <p:nvPr/>
        </p:nvPicPr>
        <p:blipFill>
          <a:blip r:embed="rId2"/>
          <a:stretch>
            <a:fillRect/>
          </a:stretch>
        </p:blipFill>
        <p:spPr>
          <a:xfrm>
            <a:off x="2971932" y="1916831"/>
            <a:ext cx="3626742" cy="4563001"/>
          </a:xfrm>
          <a:prstGeom prst="rect">
            <a:avLst/>
          </a:prstGeom>
        </p:spPr>
      </p:pic>
    </p:spTree>
    <p:extLst>
      <p:ext uri="{BB962C8B-B14F-4D97-AF65-F5344CB8AC3E}">
        <p14:creationId xmlns:p14="http://schemas.microsoft.com/office/powerpoint/2010/main" val="72760128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t>The importance of the supra-national organisations?</a:t>
            </a:r>
          </a:p>
        </p:txBody>
      </p:sp>
      <p:sp>
        <p:nvSpPr>
          <p:cNvPr id="3" name="Content Placeholder 2"/>
          <p:cNvSpPr>
            <a:spLocks noGrp="1"/>
          </p:cNvSpPr>
          <p:nvPr>
            <p:ph sz="half" idx="4294967295"/>
          </p:nvPr>
        </p:nvSpPr>
        <p:spPr>
          <a:xfrm>
            <a:off x="0" y="1073150"/>
            <a:ext cx="8229600" cy="4525963"/>
          </a:xfrm>
        </p:spPr>
        <p:txBody>
          <a:bodyPr/>
          <a:lstStyle/>
          <a:p>
            <a:r>
              <a:rPr lang="en-US" sz="2000" dirty="0">
                <a:solidFill>
                  <a:schemeClr val="tx2"/>
                </a:solidFill>
              </a:rPr>
              <a:t>Curriculum influenced by supra-national entities e.g. OECD – particularly through PISA and PISA ‘shock’, particularly highlighted by Welsh pupils performance in 2011 </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21316869">
            <a:off x="997664" y="2339709"/>
            <a:ext cx="2846813" cy="4008200"/>
          </a:xfrm>
          <a:prstGeom prst="rect">
            <a:avLst/>
          </a:prstGeom>
        </p:spPr>
      </p:pic>
      <p:sp>
        <p:nvSpPr>
          <p:cNvPr id="6" name="TextBox 5"/>
          <p:cNvSpPr txBox="1"/>
          <p:nvPr/>
        </p:nvSpPr>
        <p:spPr>
          <a:xfrm>
            <a:off x="4392745" y="2229403"/>
            <a:ext cx="4674473" cy="3693319"/>
          </a:xfrm>
          <a:prstGeom prst="rect">
            <a:avLst/>
          </a:prstGeom>
          <a:noFill/>
        </p:spPr>
        <p:txBody>
          <a:bodyPr wrap="square" rtlCol="0">
            <a:spAutoFit/>
          </a:bodyPr>
          <a:lstStyle/>
          <a:p>
            <a:r>
              <a:rPr lang="en-US">
                <a:solidFill>
                  <a:schemeClr val="tx2"/>
                </a:solidFill>
              </a:rPr>
              <a:t>The OECD report suggested 4 key priorities for the Welsh Government:- </a:t>
            </a:r>
          </a:p>
          <a:p>
            <a:r>
              <a:rPr lang="en-US">
                <a:solidFill>
                  <a:schemeClr val="tx2"/>
                </a:solidFill>
              </a:rPr>
              <a:t>  Ensuring that schools meet the learning needs of all their students; </a:t>
            </a:r>
          </a:p>
          <a:p>
            <a:r>
              <a:rPr lang="en-US">
                <a:solidFill>
                  <a:schemeClr val="tx2"/>
                </a:solidFill>
              </a:rPr>
              <a:t>  Building professional capital and collective responsibility throughout the system; </a:t>
            </a:r>
          </a:p>
          <a:p>
            <a:r>
              <a:rPr lang="en-US">
                <a:solidFill>
                  <a:schemeClr val="tx2"/>
                </a:solidFill>
              </a:rPr>
              <a:t>  Developing a coherent assessment and evaluation framework to promote improvement; and </a:t>
            </a:r>
          </a:p>
          <a:p>
            <a:r>
              <a:rPr lang="en-US">
                <a:solidFill>
                  <a:schemeClr val="tx2"/>
                </a:solidFill>
              </a:rPr>
              <a:t>  Defining a long term education strategy that builds on a select number of core priorities, is </a:t>
            </a:r>
          </a:p>
          <a:p>
            <a:r>
              <a:rPr lang="en-US">
                <a:solidFill>
                  <a:schemeClr val="tx2"/>
                </a:solidFill>
              </a:rPr>
              <a:t>adequately designed and resourced and has appropriate governance and support structures. </a:t>
            </a:r>
          </a:p>
        </p:txBody>
      </p:sp>
    </p:spTree>
    <p:extLst>
      <p:ext uri="{BB962C8B-B14F-4D97-AF65-F5344CB8AC3E}">
        <p14:creationId xmlns:p14="http://schemas.microsoft.com/office/powerpoint/2010/main" val="347302829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t>From this report Welsh Government commissioned two key reports:-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30754">
            <a:off x="4635121" y="2147827"/>
            <a:ext cx="3130558" cy="4473549"/>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1271892">
            <a:off x="1033369" y="2078679"/>
            <a:ext cx="2844419" cy="3932190"/>
          </a:xfrm>
          <a:prstGeom prst="rect">
            <a:avLst/>
          </a:prstGeom>
        </p:spPr>
      </p:pic>
    </p:spTree>
    <p:extLst>
      <p:ext uri="{BB962C8B-B14F-4D97-AF65-F5344CB8AC3E}">
        <p14:creationId xmlns:p14="http://schemas.microsoft.com/office/powerpoint/2010/main" val="198174211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s-IS"/>
              <a:t>…and more recently</a:t>
            </a:r>
            <a:endParaRPr lang="en-US"/>
          </a:p>
        </p:txBody>
      </p:sp>
      <p:pic>
        <p:nvPicPr>
          <p:cNvPr id="5" name="Content Placeholder 4"/>
          <p:cNvPicPr>
            <a:picLocks noGrp="1" noChangeAspect="1"/>
          </p:cNvPicPr>
          <p:nvPr>
            <p:ph sz="half" idx="4294967295"/>
          </p:nvPr>
        </p:nvPicPr>
        <p:blipFill>
          <a:blip r:embed="rId2" cstate="print">
            <a:extLst>
              <a:ext uri="{28A0092B-C50C-407E-A947-70E740481C1C}">
                <a14:useLocalDpi xmlns:a14="http://schemas.microsoft.com/office/drawing/2010/main" val="0"/>
              </a:ext>
            </a:extLst>
          </a:blip>
          <a:stretch>
            <a:fillRect/>
          </a:stretch>
        </p:blipFill>
        <p:spPr>
          <a:xfrm rot="21407418">
            <a:off x="0" y="1600200"/>
            <a:ext cx="3232150" cy="4525963"/>
          </a:xfrm>
        </p:spPr>
      </p:pic>
      <p:pic>
        <p:nvPicPr>
          <p:cNvPr id="6" name="Content Placeholder 5"/>
          <p:cNvPicPr>
            <a:picLocks noGrp="1" noChangeAspect="1"/>
          </p:cNvPicPr>
          <p:nvPr>
            <p:ph sz="half" idx="4294967295"/>
          </p:nvPr>
        </p:nvPicPr>
        <p:blipFill>
          <a:blip r:embed="rId3">
            <a:extLst>
              <a:ext uri="{28A0092B-C50C-407E-A947-70E740481C1C}">
                <a14:useLocalDpi xmlns:a14="http://schemas.microsoft.com/office/drawing/2010/main" val="0"/>
              </a:ext>
            </a:extLst>
          </a:blip>
          <a:stretch>
            <a:fillRect/>
          </a:stretch>
        </p:blipFill>
        <p:spPr>
          <a:xfrm>
            <a:off x="3613150" y="2417763"/>
            <a:ext cx="5530850" cy="2668587"/>
          </a:xfrm>
        </p:spPr>
      </p:pic>
    </p:spTree>
    <p:extLst>
      <p:ext uri="{BB962C8B-B14F-4D97-AF65-F5344CB8AC3E}">
        <p14:creationId xmlns:p14="http://schemas.microsoft.com/office/powerpoint/2010/main" val="199080529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chemeClr val="tx1"/>
                </a:solidFill>
              </a:rPr>
              <a:t>and</a:t>
            </a:r>
            <a:r>
              <a:rPr lang="is-IS" dirty="0">
                <a:solidFill>
                  <a:schemeClr val="tx1"/>
                </a:solidFill>
              </a:rPr>
              <a:t>… A Curriculum for Wales, A Curriculum for Life</a:t>
            </a:r>
            <a:endParaRPr lang="en-US" dirty="0">
              <a:solidFill>
                <a:schemeClr val="tx1"/>
              </a:solidFill>
            </a:endParaRPr>
          </a:p>
        </p:txBody>
      </p:sp>
      <p:pic>
        <p:nvPicPr>
          <p:cNvPr id="5" name="Content Placeholder 4"/>
          <p:cNvPicPr>
            <a:picLocks noGrp="1" noChangeAspect="1"/>
          </p:cNvPicPr>
          <p:nvPr>
            <p:ph sz="half" idx="4294967295"/>
          </p:nvPr>
        </p:nvPicPr>
        <p:blipFill>
          <a:blip r:embed="rId2" cstate="print">
            <a:extLst>
              <a:ext uri="{28A0092B-C50C-407E-A947-70E740481C1C}">
                <a14:useLocalDpi xmlns:a14="http://schemas.microsoft.com/office/drawing/2010/main" val="0"/>
              </a:ext>
            </a:extLst>
          </a:blip>
          <a:stretch>
            <a:fillRect/>
          </a:stretch>
        </p:blipFill>
        <p:spPr>
          <a:xfrm>
            <a:off x="2339752" y="1772816"/>
            <a:ext cx="4774630" cy="4760739"/>
          </a:xfrm>
        </p:spPr>
      </p:pic>
    </p:spTree>
    <p:extLst>
      <p:ext uri="{BB962C8B-B14F-4D97-AF65-F5344CB8AC3E}">
        <p14:creationId xmlns:p14="http://schemas.microsoft.com/office/powerpoint/2010/main" val="84587089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s-IS"/>
              <a:t>…and most recently of all...</a:t>
            </a:r>
            <a:endParaRPr lang="en-US"/>
          </a:p>
        </p:txBody>
      </p:sp>
      <p:pic>
        <p:nvPicPr>
          <p:cNvPr id="5" name="Content Placeholder 4"/>
          <p:cNvPicPr>
            <a:picLocks noGrp="1" noChangeAspect="1"/>
          </p:cNvPicPr>
          <p:nvPr>
            <p:ph sz="half" idx="4294967295"/>
          </p:nvPr>
        </p:nvPicPr>
        <p:blipFill>
          <a:blip r:embed="rId2" cstate="print">
            <a:extLst>
              <a:ext uri="{28A0092B-C50C-407E-A947-70E740481C1C}">
                <a14:useLocalDpi xmlns:a14="http://schemas.microsoft.com/office/drawing/2010/main" val="0"/>
              </a:ext>
            </a:extLst>
          </a:blip>
          <a:stretch>
            <a:fillRect/>
          </a:stretch>
        </p:blipFill>
        <p:spPr>
          <a:xfrm rot="21348543">
            <a:off x="0" y="1182688"/>
            <a:ext cx="3184525" cy="4525962"/>
          </a:xfrm>
        </p:spPr>
      </p:pic>
      <p:pic>
        <p:nvPicPr>
          <p:cNvPr id="6" name="Content Placeholder 5"/>
          <p:cNvPicPr>
            <a:picLocks noGrp="1" noChangeAspect="1"/>
          </p:cNvPicPr>
          <p:nvPr>
            <p:ph sz="half" idx="4294967295"/>
          </p:nvPr>
        </p:nvPicPr>
        <p:blipFill rotWithShape="1">
          <a:blip r:embed="rId3">
            <a:extLst>
              <a:ext uri="{28A0092B-C50C-407E-A947-70E740481C1C}">
                <a14:useLocalDpi xmlns:a14="http://schemas.microsoft.com/office/drawing/2010/main" val="0"/>
              </a:ext>
            </a:extLst>
          </a:blip>
          <a:srcRect r="7227"/>
          <a:stretch/>
        </p:blipFill>
        <p:spPr>
          <a:xfrm>
            <a:off x="2884488" y="2711450"/>
            <a:ext cx="6259512" cy="4146550"/>
          </a:xfrm>
        </p:spPr>
      </p:pic>
    </p:spTree>
    <p:extLst>
      <p:ext uri="{BB962C8B-B14F-4D97-AF65-F5344CB8AC3E}">
        <p14:creationId xmlns:p14="http://schemas.microsoft.com/office/powerpoint/2010/main" val="75793847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sz="half" idx="4294967295"/>
          </p:nvPr>
        </p:nvPicPr>
        <p:blipFill>
          <a:blip r:embed="rId2">
            <a:extLst>
              <a:ext uri="{28A0092B-C50C-407E-A947-70E740481C1C}">
                <a14:useLocalDpi xmlns:a14="http://schemas.microsoft.com/office/drawing/2010/main" val="0"/>
              </a:ext>
            </a:extLst>
          </a:blip>
          <a:stretch>
            <a:fillRect/>
          </a:stretch>
        </p:blipFill>
        <p:spPr>
          <a:xfrm>
            <a:off x="95157" y="156902"/>
            <a:ext cx="8953685" cy="4744770"/>
          </a:xfrm>
          <a:prstGeom prst="rect">
            <a:avLst/>
          </a:prstGeom>
        </p:spPr>
      </p:pic>
      <p:sp>
        <p:nvSpPr>
          <p:cNvPr id="6" name="TextBox 5"/>
          <p:cNvSpPr txBox="1"/>
          <p:nvPr/>
        </p:nvSpPr>
        <p:spPr>
          <a:xfrm>
            <a:off x="457200" y="5357813"/>
            <a:ext cx="8229600" cy="707886"/>
          </a:xfrm>
          <a:prstGeom prst="rect">
            <a:avLst/>
          </a:prstGeom>
          <a:noFill/>
        </p:spPr>
        <p:txBody>
          <a:bodyPr wrap="square" rtlCol="0">
            <a:spAutoFit/>
          </a:bodyPr>
          <a:lstStyle/>
          <a:p>
            <a:r>
              <a:rPr lang="en-US" sz="2000" b="1">
                <a:solidFill>
                  <a:schemeClr val="tx2"/>
                </a:solidFill>
              </a:rPr>
              <a:t>Discussion point</a:t>
            </a:r>
          </a:p>
          <a:p>
            <a:r>
              <a:rPr lang="en-US" sz="2000">
                <a:solidFill>
                  <a:schemeClr val="tx2"/>
                </a:solidFill>
              </a:rPr>
              <a:t>What </a:t>
            </a:r>
            <a:r>
              <a:rPr lang="en-US" sz="2000" b="1">
                <a:solidFill>
                  <a:schemeClr val="tx2"/>
                </a:solidFill>
              </a:rPr>
              <a:t>opportunities</a:t>
            </a:r>
            <a:r>
              <a:rPr lang="en-US" sz="2000">
                <a:solidFill>
                  <a:schemeClr val="tx2"/>
                </a:solidFill>
              </a:rPr>
              <a:t> and </a:t>
            </a:r>
            <a:r>
              <a:rPr lang="en-US" sz="2000" b="1">
                <a:solidFill>
                  <a:schemeClr val="tx2"/>
                </a:solidFill>
              </a:rPr>
              <a:t>challenges </a:t>
            </a:r>
            <a:r>
              <a:rPr lang="en-US" sz="2000">
                <a:solidFill>
                  <a:schemeClr val="tx2"/>
                </a:solidFill>
              </a:rPr>
              <a:t>are presented by this timeline?</a:t>
            </a:r>
          </a:p>
        </p:txBody>
      </p:sp>
    </p:spTree>
    <p:extLst>
      <p:ext uri="{BB962C8B-B14F-4D97-AF65-F5344CB8AC3E}">
        <p14:creationId xmlns:p14="http://schemas.microsoft.com/office/powerpoint/2010/main" val="19376925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27268"/>
            <a:ext cx="8686800" cy="859629"/>
          </a:xfrm>
        </p:spPr>
        <p:txBody>
          <a:bodyPr>
            <a:noAutofit/>
          </a:bodyPr>
          <a:lstStyle/>
          <a:p>
            <a:r>
              <a:rPr lang="en-US" sz="2800" dirty="0" smtClean="0">
                <a:solidFill>
                  <a:srgbClr val="002060"/>
                </a:solidFill>
              </a:rPr>
              <a:t/>
            </a:r>
            <a:br>
              <a:rPr lang="en-US" sz="2800" dirty="0" smtClean="0">
                <a:solidFill>
                  <a:srgbClr val="002060"/>
                </a:solidFill>
              </a:rPr>
            </a:br>
            <a:r>
              <a:rPr lang="en-US" sz="2800" dirty="0">
                <a:solidFill>
                  <a:srgbClr val="002060"/>
                </a:solidFill>
              </a:rPr>
              <a:t/>
            </a:r>
            <a:br>
              <a:rPr lang="en-US" sz="2800" dirty="0">
                <a:solidFill>
                  <a:srgbClr val="002060"/>
                </a:solidFill>
              </a:rPr>
            </a:br>
            <a:r>
              <a:rPr lang="en-US" sz="2800" dirty="0" smtClean="0">
                <a:solidFill>
                  <a:srgbClr val="002060"/>
                </a:solidFill>
              </a:rPr>
              <a:t/>
            </a:r>
            <a:br>
              <a:rPr lang="en-US" sz="2800" dirty="0" smtClean="0">
                <a:solidFill>
                  <a:srgbClr val="002060"/>
                </a:solidFill>
              </a:rPr>
            </a:br>
            <a:r>
              <a:rPr lang="en-US" sz="2800" dirty="0" smtClean="0">
                <a:solidFill>
                  <a:srgbClr val="002060"/>
                </a:solidFill>
              </a:rPr>
              <a:t>Three </a:t>
            </a:r>
            <a:r>
              <a:rPr lang="en-US" sz="2800" dirty="0">
                <a:solidFill>
                  <a:srgbClr val="002060"/>
                </a:solidFill>
              </a:rPr>
              <a:t>key trends in the development of Curricula (globally) in the 21</a:t>
            </a:r>
            <a:r>
              <a:rPr lang="en-US" sz="2800" baseline="30000" dirty="0">
                <a:solidFill>
                  <a:srgbClr val="002060"/>
                </a:solidFill>
              </a:rPr>
              <a:t>st</a:t>
            </a:r>
            <a:r>
              <a:rPr lang="en-US" sz="2800" dirty="0">
                <a:solidFill>
                  <a:srgbClr val="002060"/>
                </a:solidFill>
              </a:rPr>
              <a:t> Century </a:t>
            </a:r>
            <a:r>
              <a:rPr lang="is-IS" sz="2800" dirty="0">
                <a:solidFill>
                  <a:srgbClr val="002060"/>
                </a:solidFill>
              </a:rPr>
              <a:t>… Some general points (Priestley, 2013)</a:t>
            </a:r>
            <a:endParaRPr lang="en-US" sz="2800" dirty="0">
              <a:solidFill>
                <a:srgbClr val="002060"/>
              </a:solidFill>
            </a:endParaRPr>
          </a:p>
        </p:txBody>
      </p:sp>
      <p:sp>
        <p:nvSpPr>
          <p:cNvPr id="3" name="Content Placeholder 2"/>
          <p:cNvSpPr>
            <a:spLocks noGrp="1"/>
          </p:cNvSpPr>
          <p:nvPr>
            <p:ph sz="half" idx="4294967295"/>
          </p:nvPr>
        </p:nvSpPr>
        <p:spPr>
          <a:xfrm>
            <a:off x="457200" y="1600200"/>
            <a:ext cx="8229600" cy="4525963"/>
          </a:xfrm>
          <a:prstGeom prst="rect">
            <a:avLst/>
          </a:prstGeom>
        </p:spPr>
        <p:txBody>
          <a:bodyPr/>
          <a:lstStyle/>
          <a:p>
            <a:endParaRPr lang="en-US" dirty="0" smtClean="0">
              <a:solidFill>
                <a:schemeClr val="tx2"/>
              </a:solidFill>
            </a:endParaRPr>
          </a:p>
          <a:p>
            <a:endParaRPr lang="en-US" dirty="0"/>
          </a:p>
          <a:p>
            <a:r>
              <a:rPr lang="en-US" dirty="0" smtClean="0">
                <a:solidFill>
                  <a:schemeClr val="tx2"/>
                </a:solidFill>
              </a:rPr>
              <a:t>Return </a:t>
            </a:r>
            <a:r>
              <a:rPr lang="en-US" dirty="0">
                <a:solidFill>
                  <a:schemeClr val="tx2"/>
                </a:solidFill>
              </a:rPr>
              <a:t>to child-centered and student-centered learning approaches (</a:t>
            </a:r>
            <a:r>
              <a:rPr lang="en-US" dirty="0" err="1">
                <a:solidFill>
                  <a:schemeClr val="tx2"/>
                </a:solidFill>
              </a:rPr>
              <a:t>fuelled</a:t>
            </a:r>
            <a:r>
              <a:rPr lang="en-US" dirty="0">
                <a:solidFill>
                  <a:schemeClr val="tx2"/>
                </a:solidFill>
              </a:rPr>
              <a:t> by constructivism)</a:t>
            </a:r>
          </a:p>
          <a:p>
            <a:r>
              <a:rPr lang="en-US" dirty="0">
                <a:solidFill>
                  <a:schemeClr val="tx2"/>
                </a:solidFill>
              </a:rPr>
              <a:t>Emphasis on teacher as the key ‘agent’ of curriculum development</a:t>
            </a:r>
          </a:p>
          <a:p>
            <a:r>
              <a:rPr lang="en-US" dirty="0">
                <a:solidFill>
                  <a:schemeClr val="tx2"/>
                </a:solidFill>
              </a:rPr>
              <a:t>A tendency to formulate curricula in terms of capacities and competencies (more about what learners ought to become than in terms of what they should be learning). E.g. New Zealand, Singapore, Queensland and Scotland. </a:t>
            </a:r>
          </a:p>
          <a:p>
            <a:endParaRPr lang="en-US" dirty="0"/>
          </a:p>
        </p:txBody>
      </p:sp>
    </p:spTree>
    <p:extLst>
      <p:ext uri="{BB962C8B-B14F-4D97-AF65-F5344CB8AC3E}">
        <p14:creationId xmlns:p14="http://schemas.microsoft.com/office/powerpoint/2010/main" val="57854589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rgbClr val="002060"/>
                </a:solidFill>
              </a:rPr>
              <a:t>What are the emerging trends in Curriculum Development (from Priestley 2013)</a:t>
            </a:r>
          </a:p>
        </p:txBody>
      </p:sp>
      <p:pic>
        <p:nvPicPr>
          <p:cNvPr id="5" name="Content Placeholder 4"/>
          <p:cNvPicPr>
            <a:picLocks noGrp="1" noChangeAspect="1"/>
          </p:cNvPicPr>
          <p:nvPr>
            <p:ph sz="half" idx="4294967295"/>
          </p:nvPr>
        </p:nvPicPr>
        <p:blipFill>
          <a:blip r:embed="rId2">
            <a:extLst>
              <a:ext uri="{28A0092B-C50C-407E-A947-70E740481C1C}">
                <a14:useLocalDpi xmlns:a14="http://schemas.microsoft.com/office/drawing/2010/main" val="0"/>
              </a:ext>
            </a:extLst>
          </a:blip>
          <a:stretch>
            <a:fillRect/>
          </a:stretch>
        </p:blipFill>
        <p:spPr>
          <a:xfrm>
            <a:off x="1775577" y="2194240"/>
            <a:ext cx="4452608" cy="4229978"/>
          </a:xfrm>
          <a:prstGeom prst="rect">
            <a:avLst/>
          </a:prstGeom>
        </p:spPr>
      </p:pic>
    </p:spTree>
    <p:extLst>
      <p:ext uri="{BB962C8B-B14F-4D97-AF65-F5344CB8AC3E}">
        <p14:creationId xmlns:p14="http://schemas.microsoft.com/office/powerpoint/2010/main" val="15383443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solidFill>
                  <a:srgbClr val="002060"/>
                </a:solidFill>
              </a:rPr>
              <a:t>Reflection task…..</a:t>
            </a:r>
          </a:p>
        </p:txBody>
      </p:sp>
      <p:sp>
        <p:nvSpPr>
          <p:cNvPr id="6" name="Content Placeholder 5"/>
          <p:cNvSpPr>
            <a:spLocks noGrp="1"/>
          </p:cNvSpPr>
          <p:nvPr>
            <p:ph idx="1"/>
          </p:nvPr>
        </p:nvSpPr>
        <p:spPr>
          <a:xfrm>
            <a:off x="457200" y="1242660"/>
            <a:ext cx="8229600" cy="5072415"/>
          </a:xfrm>
        </p:spPr>
        <p:txBody>
          <a:bodyPr anchor="t">
            <a:normAutofit lnSpcReduction="10000"/>
          </a:bodyPr>
          <a:lstStyle/>
          <a:p>
            <a:pPr marL="0" indent="0">
              <a:buNone/>
            </a:pPr>
            <a:endParaRPr lang="en-GB" sz="2000">
              <a:solidFill>
                <a:schemeClr val="tx2"/>
              </a:solidFill>
            </a:endParaRPr>
          </a:p>
          <a:p>
            <a:r>
              <a:rPr lang="x-none" sz="2800">
                <a:solidFill>
                  <a:schemeClr val="tx2"/>
                </a:solidFill>
              </a:rPr>
              <a:t>Politicians (constantly) tell us that education needs to change.</a:t>
            </a:r>
          </a:p>
          <a:p>
            <a:r>
              <a:rPr lang="x-none" sz="2800">
                <a:solidFill>
                  <a:schemeClr val="tx2"/>
                </a:solidFill>
              </a:rPr>
              <a:t>You are teachers (or advisory staff) actually engaging in the practice of teaching, does it need to change?</a:t>
            </a:r>
          </a:p>
          <a:p>
            <a:r>
              <a:rPr lang="x-none" sz="2800">
                <a:solidFill>
                  <a:schemeClr val="tx2"/>
                </a:solidFill>
              </a:rPr>
              <a:t>If so, why and how…?</a:t>
            </a:r>
          </a:p>
          <a:p>
            <a:r>
              <a:rPr lang="x-none" sz="2800">
                <a:solidFill>
                  <a:schemeClr val="tx2"/>
                </a:solidFill>
              </a:rPr>
              <a:t>Share your opinion with your triad/trust group.</a:t>
            </a:r>
            <a:endParaRPr lang="en-US" sz="2800">
              <a:solidFill>
                <a:schemeClr val="tx2"/>
              </a:solidFill>
            </a:endParaRPr>
          </a:p>
          <a:p>
            <a:r>
              <a:rPr lang="en-US" sz="2800">
                <a:solidFill>
                  <a:schemeClr val="tx2"/>
                </a:solidFill>
              </a:rPr>
              <a:t>What are the barriers (</a:t>
            </a:r>
            <a:r>
              <a:rPr lang="en-US" sz="2800" i="1">
                <a:solidFill>
                  <a:schemeClr val="tx2"/>
                </a:solidFill>
              </a:rPr>
              <a:t>contained within the present system</a:t>
            </a:r>
            <a:r>
              <a:rPr lang="en-US" sz="2800">
                <a:solidFill>
                  <a:schemeClr val="tx2"/>
                </a:solidFill>
              </a:rPr>
              <a:t>) to teachers and school presented by </a:t>
            </a:r>
            <a:r>
              <a:rPr lang="en-US" sz="2800" i="1">
                <a:solidFill>
                  <a:schemeClr val="tx2"/>
                </a:solidFill>
              </a:rPr>
              <a:t>Successful Futures</a:t>
            </a:r>
            <a:r>
              <a:rPr lang="en-US" sz="2800">
                <a:solidFill>
                  <a:schemeClr val="tx2"/>
                </a:solidFill>
              </a:rPr>
              <a:t>?</a:t>
            </a:r>
            <a:endParaRPr lang="x-none" sz="2800">
              <a:solidFill>
                <a:schemeClr val="tx2"/>
              </a:solidFill>
            </a:endParaRPr>
          </a:p>
        </p:txBody>
      </p:sp>
    </p:spTree>
    <p:extLst>
      <p:ext uri="{BB962C8B-B14F-4D97-AF65-F5344CB8AC3E}">
        <p14:creationId xmlns:p14="http://schemas.microsoft.com/office/powerpoint/2010/main" val="143380560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170015628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FAD7FE1-F611-4632-976F-9D012A88F3E8}"/>
              </a:ext>
            </a:extLst>
          </p:cNvPr>
          <p:cNvSpPr>
            <a:spLocks noGrp="1"/>
          </p:cNvSpPr>
          <p:nvPr>
            <p:ph type="title"/>
          </p:nvPr>
        </p:nvSpPr>
        <p:spPr>
          <a:xfrm>
            <a:off x="228488" y="114300"/>
            <a:ext cx="8979693" cy="858837"/>
          </a:xfrm>
        </p:spPr>
        <p:txBody>
          <a:bodyPr>
            <a:noAutofit/>
          </a:bodyPr>
          <a:lstStyle/>
          <a:p>
            <a:r>
              <a:rPr lang="en-US" sz="2800" b="1" smtClean="0">
                <a:solidFill>
                  <a:srgbClr val="1A1818"/>
                </a:solidFill>
              </a:rPr>
              <a:t/>
            </a:r>
            <a:br>
              <a:rPr lang="en-US" sz="2800" b="1" smtClean="0">
                <a:solidFill>
                  <a:srgbClr val="1A1818"/>
                </a:solidFill>
              </a:rPr>
            </a:br>
            <a:r>
              <a:rPr lang="en-US" sz="2800" b="1" smtClean="0">
                <a:solidFill>
                  <a:srgbClr val="1A1818"/>
                </a:solidFill>
              </a:rPr>
              <a:t>Task </a:t>
            </a:r>
            <a:r>
              <a:rPr lang="en-US" sz="2800" dirty="0" smtClean="0">
                <a:solidFill>
                  <a:srgbClr val="1A1818"/>
                </a:solidFill>
              </a:rPr>
              <a:t>:-</a:t>
            </a:r>
            <a:r>
              <a:rPr lang="en-US" sz="2800" dirty="0">
                <a:solidFill>
                  <a:srgbClr val="1A1818"/>
                </a:solidFill>
              </a:rPr>
              <a:t>To what extent does your existing curriculum meet the design principles outlined in Successful Futures?  </a:t>
            </a:r>
          </a:p>
        </p:txBody>
      </p:sp>
      <p:pic>
        <p:nvPicPr>
          <p:cNvPr id="4" name="Picture 4" descr="DesignPrinciples.png">
            <a:extLst>
              <a:ext uri="{FF2B5EF4-FFF2-40B4-BE49-F238E27FC236}">
                <a16:creationId xmlns="" xmlns:a16="http://schemas.microsoft.com/office/drawing/2014/main" id="{810AC872-1262-4CA8-A668-DB573B0ABA94}"/>
              </a:ext>
            </a:extLst>
          </p:cNvPr>
          <p:cNvPicPr>
            <a:picLocks noGrp="1" noChangeAspect="1"/>
          </p:cNvPicPr>
          <p:nvPr>
            <p:ph idx="1"/>
          </p:nvPr>
        </p:nvPicPr>
        <p:blipFill>
          <a:blip r:embed="rId2"/>
          <a:stretch>
            <a:fillRect/>
          </a:stretch>
        </p:blipFill>
        <p:spPr>
          <a:xfrm>
            <a:off x="228488" y="1409700"/>
            <a:ext cx="8700342" cy="5110146"/>
          </a:xfrm>
          <a:prstGeom prst="rect">
            <a:avLst/>
          </a:prstGeom>
        </p:spPr>
      </p:pic>
    </p:spTree>
    <p:extLst>
      <p:ext uri="{BB962C8B-B14F-4D97-AF65-F5344CB8AC3E}">
        <p14:creationId xmlns:p14="http://schemas.microsoft.com/office/powerpoint/2010/main" val="164974504"/>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457"/>
        <p:cNvGrpSpPr/>
        <p:nvPr/>
      </p:nvGrpSpPr>
      <p:grpSpPr>
        <a:xfrm>
          <a:off x="0" y="0"/>
          <a:ext cx="0" cy="0"/>
          <a:chOff x="0" y="0"/>
          <a:chExt cx="0" cy="0"/>
        </a:xfrm>
      </p:grpSpPr>
      <p:sp>
        <p:nvSpPr>
          <p:cNvPr id="458" name="Shape 458"/>
          <p:cNvSpPr txBox="1">
            <a:spLocks noGrp="1"/>
          </p:cNvSpPr>
          <p:nvPr>
            <p:ph type="title"/>
          </p:nvPr>
        </p:nvSpPr>
        <p:spPr>
          <a:xfrm>
            <a:off x="667469" y="468644"/>
            <a:ext cx="78867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Models of Curriculum Development – Where is Wales heading…? </a:t>
            </a:r>
          </a:p>
        </p:txBody>
      </p:sp>
      <p:sp>
        <p:nvSpPr>
          <p:cNvPr id="459" name="Shape 459"/>
          <p:cNvSpPr/>
          <p:nvPr/>
        </p:nvSpPr>
        <p:spPr>
          <a:xfrm>
            <a:off x="1354347" y="2135862"/>
            <a:ext cx="7017589" cy="3350538"/>
          </a:xfrm>
          <a:prstGeom prst="rect">
            <a:avLst/>
          </a:prstGeom>
          <a:noFill/>
          <a:ln>
            <a:noFill/>
          </a:ln>
        </p:spPr>
        <p:txBody>
          <a:bodyPr wrap="square" lIns="91425" tIns="45700" rIns="91425" bIns="45700" anchor="t" anchorCtr="0">
            <a:noAutofit/>
          </a:bodyPr>
          <a:lstStyle/>
          <a:p>
            <a:pPr marL="0" marR="0" lvl="0" indent="0" algn="ctr" rtl="0">
              <a:spcBef>
                <a:spcPts val="0"/>
              </a:spcBef>
              <a:buSzPct val="25000"/>
              <a:buNone/>
            </a:pPr>
            <a:r>
              <a:rPr lang="en-US" sz="2400" i="1" dirty="0">
                <a:solidFill>
                  <a:schemeClr val="dk1"/>
                </a:solidFill>
                <a:latin typeface="Calibri"/>
                <a:ea typeface="Calibri"/>
                <a:cs typeface="Calibri"/>
                <a:sym typeface="Calibri"/>
              </a:rPr>
              <a:t>“Custom and convention conceal from most of us the extreme poverty of the traditional course of study, as well as its lack of intellectual </a:t>
            </a:r>
            <a:r>
              <a:rPr lang="en-US" sz="2400" i="1" dirty="0" err="1">
                <a:solidFill>
                  <a:schemeClr val="dk1"/>
                </a:solidFill>
                <a:latin typeface="Calibri"/>
                <a:ea typeface="Calibri"/>
                <a:cs typeface="Calibri"/>
                <a:sym typeface="Calibri"/>
              </a:rPr>
              <a:t>organisation</a:t>
            </a:r>
            <a:r>
              <a:rPr lang="en-US" sz="2400" i="1" dirty="0">
                <a:solidFill>
                  <a:schemeClr val="dk1"/>
                </a:solidFill>
                <a:latin typeface="Calibri"/>
                <a:ea typeface="Calibri"/>
                <a:cs typeface="Calibri"/>
                <a:sym typeface="Calibri"/>
              </a:rPr>
              <a:t>. It still consists, in large measure of a number of disconnected subjects made up of more or less independent items. An experienced adult may supply connections and see the different studies and lessons in perspective in logical relationships to one another and the world. To the pupil, they are likely to be curiously mysterious things which exist in school for some unknown purpose, and only in school”</a:t>
            </a:r>
            <a:endParaRPr lang="en-US" sz="2400" dirty="0">
              <a:solidFill>
                <a:schemeClr val="dk1"/>
              </a:solidFill>
              <a:latin typeface="Calibri"/>
              <a:ea typeface="Calibri"/>
              <a:cs typeface="Calibri"/>
              <a:sym typeface="Calibri"/>
            </a:endParaRPr>
          </a:p>
        </p:txBody>
      </p:sp>
      <p:sp>
        <p:nvSpPr>
          <p:cNvPr id="460" name="Shape 460"/>
          <p:cNvSpPr txBox="1"/>
          <p:nvPr/>
        </p:nvSpPr>
        <p:spPr>
          <a:xfrm>
            <a:off x="1086928" y="5969480"/>
            <a:ext cx="7077974" cy="646331"/>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endParaRPr lang="en-US" sz="1400" dirty="0" smtClean="0">
              <a:solidFill>
                <a:schemeClr val="dk1"/>
              </a:solidFill>
              <a:latin typeface="Calibri"/>
              <a:ea typeface="Calibri"/>
              <a:cs typeface="Calibri"/>
              <a:sym typeface="Calibri"/>
            </a:endParaRPr>
          </a:p>
          <a:p>
            <a:pPr marL="0" marR="0" lvl="0" indent="0" algn="l" rtl="0">
              <a:spcBef>
                <a:spcPts val="0"/>
              </a:spcBef>
              <a:buSzPct val="25000"/>
              <a:buNone/>
            </a:pPr>
            <a:r>
              <a:rPr lang="en-US" sz="1400" dirty="0" smtClean="0">
                <a:solidFill>
                  <a:schemeClr val="dk1"/>
                </a:solidFill>
                <a:latin typeface="Calibri"/>
                <a:ea typeface="Calibri"/>
                <a:cs typeface="Calibri"/>
                <a:sym typeface="Calibri"/>
              </a:rPr>
              <a:t>The </a:t>
            </a:r>
            <a:r>
              <a:rPr lang="en-US" sz="1400" dirty="0">
                <a:solidFill>
                  <a:schemeClr val="dk1"/>
                </a:solidFill>
                <a:latin typeface="Calibri"/>
                <a:ea typeface="Calibri"/>
                <a:cs typeface="Calibri"/>
                <a:sym typeface="Calibri"/>
              </a:rPr>
              <a:t>following slides are adapted from a presentation/workshop provided by Mark Priestley (University of </a:t>
            </a:r>
            <a:r>
              <a:rPr lang="en-US" sz="1400" dirty="0" err="1">
                <a:solidFill>
                  <a:schemeClr val="dk1"/>
                </a:solidFill>
                <a:latin typeface="Calibri"/>
                <a:ea typeface="Calibri"/>
                <a:cs typeface="Calibri"/>
                <a:sym typeface="Calibri"/>
              </a:rPr>
              <a:t>Stirling</a:t>
            </a:r>
            <a:r>
              <a:rPr lang="en-US" sz="1400" dirty="0">
                <a:solidFill>
                  <a:schemeClr val="dk1"/>
                </a:solidFill>
                <a:latin typeface="Calibri"/>
                <a:ea typeface="Calibri"/>
                <a:cs typeface="Calibri"/>
                <a:sym typeface="Calibri"/>
              </a:rPr>
              <a:t>) to EAS Pioneer Schools in October 2016</a:t>
            </a:r>
          </a:p>
        </p:txBody>
      </p:sp>
    </p:spTree>
    <p:extLst>
      <p:ext uri="{BB962C8B-B14F-4D97-AF65-F5344CB8AC3E}">
        <p14:creationId xmlns:p14="http://schemas.microsoft.com/office/powerpoint/2010/main" val="75404853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464"/>
        <p:cNvGrpSpPr/>
        <p:nvPr/>
      </p:nvGrpSpPr>
      <p:grpSpPr>
        <a:xfrm>
          <a:off x="0" y="0"/>
          <a:ext cx="0" cy="0"/>
          <a:chOff x="0" y="0"/>
          <a:chExt cx="0" cy="0"/>
        </a:xfrm>
      </p:grpSpPr>
      <p:sp>
        <p:nvSpPr>
          <p:cNvPr id="465" name="Shape 465"/>
          <p:cNvSpPr txBox="1">
            <a:spLocks noGrp="1"/>
          </p:cNvSpPr>
          <p:nvPr>
            <p:ph type="title"/>
          </p:nvPr>
        </p:nvSpPr>
        <p:spPr>
          <a:xfrm>
            <a:off x="628650" y="365126"/>
            <a:ext cx="78867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What are the different models of Curriculum Development?</a:t>
            </a:r>
          </a:p>
        </p:txBody>
      </p:sp>
      <p:sp>
        <p:nvSpPr>
          <p:cNvPr id="466" name="Shape 466"/>
          <p:cNvSpPr txBox="1">
            <a:spLocks noGrp="1"/>
          </p:cNvSpPr>
          <p:nvPr>
            <p:ph type="body" idx="1"/>
          </p:nvPr>
        </p:nvSpPr>
        <p:spPr>
          <a:xfrm>
            <a:off x="628650" y="1825625"/>
            <a:ext cx="7886700" cy="4351338"/>
          </a:xfrm>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spcAft>
                <a:spcPts val="0"/>
              </a:spcAft>
              <a:buClr>
                <a:schemeClr val="dk1"/>
              </a:buClr>
              <a:buSzPct val="100000"/>
              <a:buFont typeface="Arial"/>
              <a:buChar char="•"/>
            </a:pPr>
            <a:r>
              <a:rPr lang="en-US" sz="2800" b="0" i="0" u="none" strike="noStrike" cap="none">
                <a:solidFill>
                  <a:schemeClr val="dk1"/>
                </a:solidFill>
                <a:latin typeface="Calibri"/>
                <a:ea typeface="Calibri"/>
                <a:cs typeface="Calibri"/>
                <a:sym typeface="Calibri"/>
              </a:rPr>
              <a:t>In his book “An introduction to curriculum research and development” Lawrence Stenhouse (1975) suggests that there are three key types:-</a:t>
            </a:r>
          </a:p>
          <a:p>
            <a:pPr marL="685800" marR="0" lvl="1" indent="-228600" algn="l" rtl="0">
              <a:lnSpc>
                <a:spcPct val="90000"/>
              </a:lnSpc>
              <a:spcBef>
                <a:spcPts val="500"/>
              </a:spcBef>
              <a:spcAft>
                <a:spcPts val="0"/>
              </a:spcAft>
              <a:buClr>
                <a:schemeClr val="dk1"/>
              </a:buClr>
              <a:buSzPct val="100000"/>
              <a:buFont typeface="Arial"/>
              <a:buChar char="•"/>
            </a:pPr>
            <a:r>
              <a:rPr lang="en-US" sz="2400" b="1" i="0" u="none" strike="noStrike" cap="none">
                <a:solidFill>
                  <a:schemeClr val="dk1"/>
                </a:solidFill>
                <a:latin typeface="Calibri"/>
                <a:ea typeface="Calibri"/>
                <a:cs typeface="Calibri"/>
                <a:sym typeface="Calibri"/>
              </a:rPr>
              <a:t>A content curriculum:- </a:t>
            </a:r>
            <a:r>
              <a:rPr lang="en-US" sz="2400" b="0" i="0" u="none" strike="noStrike" cap="none">
                <a:solidFill>
                  <a:schemeClr val="dk1"/>
                </a:solidFill>
                <a:latin typeface="Calibri"/>
                <a:ea typeface="Calibri"/>
                <a:cs typeface="Calibri"/>
                <a:sym typeface="Calibri"/>
              </a:rPr>
              <a:t>Specification of content to be taught as a starting point.</a:t>
            </a:r>
          </a:p>
          <a:p>
            <a:pPr marL="685800" marR="0" lvl="1" indent="-228600" algn="l" rtl="0">
              <a:lnSpc>
                <a:spcPct val="90000"/>
              </a:lnSpc>
              <a:spcBef>
                <a:spcPts val="500"/>
              </a:spcBef>
              <a:spcAft>
                <a:spcPts val="0"/>
              </a:spcAft>
              <a:buClr>
                <a:schemeClr val="dk1"/>
              </a:buClr>
              <a:buSzPct val="100000"/>
              <a:buFont typeface="Arial"/>
              <a:buChar char="•"/>
            </a:pPr>
            <a:r>
              <a:rPr lang="en-US" sz="2400" b="1" i="0" u="none" strike="noStrike" cap="none">
                <a:solidFill>
                  <a:schemeClr val="dk1"/>
                </a:solidFill>
                <a:latin typeface="Calibri"/>
                <a:ea typeface="Calibri"/>
                <a:cs typeface="Calibri"/>
                <a:sym typeface="Calibri"/>
              </a:rPr>
              <a:t>An outcomes curriculum:- </a:t>
            </a:r>
            <a:r>
              <a:rPr lang="en-US" sz="2400" b="0" i="0" u="none" strike="noStrike" cap="none">
                <a:solidFill>
                  <a:schemeClr val="dk1"/>
                </a:solidFill>
                <a:latin typeface="Calibri"/>
                <a:ea typeface="Calibri"/>
                <a:cs typeface="Calibri"/>
                <a:sym typeface="Calibri"/>
              </a:rPr>
              <a:t>Specification of outcomes to be achieved as a starting point.</a:t>
            </a:r>
          </a:p>
          <a:p>
            <a:pPr marL="685800" marR="0" lvl="1" indent="-228600" algn="l" rtl="0">
              <a:lnSpc>
                <a:spcPct val="90000"/>
              </a:lnSpc>
              <a:spcBef>
                <a:spcPts val="500"/>
              </a:spcBef>
              <a:spcAft>
                <a:spcPts val="0"/>
              </a:spcAft>
              <a:buClr>
                <a:schemeClr val="dk1"/>
              </a:buClr>
              <a:buSzPct val="100000"/>
              <a:buFont typeface="Arial"/>
              <a:buChar char="•"/>
            </a:pPr>
            <a:r>
              <a:rPr lang="en-US" sz="2400" b="1" i="0" u="none" strike="noStrike" cap="none">
                <a:solidFill>
                  <a:schemeClr val="dk1"/>
                </a:solidFill>
                <a:latin typeface="Calibri"/>
                <a:ea typeface="Calibri"/>
                <a:cs typeface="Calibri"/>
                <a:sym typeface="Calibri"/>
              </a:rPr>
              <a:t>A process curriculum:- </a:t>
            </a:r>
            <a:r>
              <a:rPr lang="en-US" sz="2400" b="0" i="0" u="none" strike="noStrike" cap="none">
                <a:solidFill>
                  <a:schemeClr val="dk1"/>
                </a:solidFill>
                <a:latin typeface="Calibri"/>
                <a:ea typeface="Calibri"/>
                <a:cs typeface="Calibri"/>
                <a:sym typeface="Calibri"/>
              </a:rPr>
              <a:t>Specification of long term goals and educational purposes as a starting point? Content and methods are then selected which are ‘fit for purpose’.</a:t>
            </a:r>
          </a:p>
          <a:p>
            <a:pPr marL="228600" marR="0" lvl="0" indent="-228600" algn="l" rtl="0">
              <a:lnSpc>
                <a:spcPct val="90000"/>
              </a:lnSpc>
              <a:spcBef>
                <a:spcPts val="1000"/>
              </a:spcBef>
              <a:spcAft>
                <a:spcPts val="0"/>
              </a:spcAft>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a:p>
            <a:pPr marL="228600" marR="0" lvl="0" indent="-228600" algn="l" rtl="0">
              <a:lnSpc>
                <a:spcPct val="90000"/>
              </a:lnSpc>
              <a:spcBef>
                <a:spcPts val="1000"/>
              </a:spcBef>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93536940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470"/>
        <p:cNvGrpSpPr/>
        <p:nvPr/>
      </p:nvGrpSpPr>
      <p:grpSpPr>
        <a:xfrm>
          <a:off x="0" y="0"/>
          <a:ext cx="0" cy="0"/>
          <a:chOff x="0" y="0"/>
          <a:chExt cx="0" cy="0"/>
        </a:xfrm>
      </p:grpSpPr>
      <p:sp>
        <p:nvSpPr>
          <p:cNvPr id="471" name="Shape 471"/>
          <p:cNvSpPr txBox="1">
            <a:spLocks noGrp="1"/>
          </p:cNvSpPr>
          <p:nvPr>
            <p:ph type="title"/>
          </p:nvPr>
        </p:nvSpPr>
        <p:spPr>
          <a:xfrm>
            <a:off x="628650" y="365126"/>
            <a:ext cx="78867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A content-led curriculum?</a:t>
            </a:r>
          </a:p>
        </p:txBody>
      </p:sp>
      <p:graphicFrame>
        <p:nvGraphicFramePr>
          <p:cNvPr id="472" name="Shape 472"/>
          <p:cNvGraphicFramePr/>
          <p:nvPr/>
        </p:nvGraphicFramePr>
        <p:xfrm>
          <a:off x="340171" y="1505580"/>
          <a:ext cx="8463657" cy="4530725"/>
        </p:xfrm>
        <a:graphic>
          <a:graphicData uri="http://schemas.openxmlformats.org/drawingml/2006/table">
            <a:tbl>
              <a:tblPr>
                <a:noFill/>
              </a:tblPr>
              <a:tblGrid>
                <a:gridCol w="2821219">
                  <a:extLst>
                    <a:ext uri="{9D8B030D-6E8A-4147-A177-3AD203B41FA5}">
                      <a16:colId xmlns="" xmlns:a16="http://schemas.microsoft.com/office/drawing/2014/main" val="20000"/>
                    </a:ext>
                  </a:extLst>
                </a:gridCol>
                <a:gridCol w="2821219">
                  <a:extLst>
                    <a:ext uri="{9D8B030D-6E8A-4147-A177-3AD203B41FA5}">
                      <a16:colId xmlns="" xmlns:a16="http://schemas.microsoft.com/office/drawing/2014/main" val="20001"/>
                    </a:ext>
                  </a:extLst>
                </a:gridCol>
                <a:gridCol w="2821219">
                  <a:extLst>
                    <a:ext uri="{9D8B030D-6E8A-4147-A177-3AD203B41FA5}">
                      <a16:colId xmlns="" xmlns:a16="http://schemas.microsoft.com/office/drawing/2014/main" val="20002"/>
                    </a:ext>
                  </a:extLst>
                </a:gridCol>
              </a:tblGrid>
              <a:tr h="441325">
                <a:tc>
                  <a:txBody>
                    <a:bodyPr/>
                    <a:lstStyle/>
                    <a:p>
                      <a:pPr marL="0" marR="0" lvl="0" indent="0" algn="ctr" rtl="0">
                        <a:lnSpc>
                          <a:spcPct val="100000"/>
                        </a:lnSpc>
                        <a:spcBef>
                          <a:spcPts val="0"/>
                        </a:spcBef>
                        <a:spcAft>
                          <a:spcPts val="0"/>
                        </a:spcAft>
                        <a:buClr>
                          <a:schemeClr val="accent1"/>
                        </a:buClr>
                        <a:buSzPct val="25000"/>
                        <a:buFont typeface="Noto Sans Symbols"/>
                        <a:buNone/>
                      </a:pPr>
                      <a:r>
                        <a:rPr lang="en-US" sz="1700" b="1" i="0" u="none" strike="noStrike" cap="none">
                          <a:solidFill>
                            <a:schemeClr val="dk1"/>
                          </a:solidFill>
                          <a:latin typeface="Arial"/>
                          <a:ea typeface="Arial"/>
                          <a:cs typeface="Arial"/>
                          <a:sym typeface="Arial"/>
                        </a:rPr>
                        <a:t>1904 orders</a:t>
                      </a:r>
                    </a:p>
                  </a:txBody>
                  <a:tcPr marL="68588" marR="68588" marT="45725" marB="45725">
                    <a:lnL w="28575" cap="flat" cmpd="sng">
                      <a:solidFill>
                        <a:schemeClr val="dk1"/>
                      </a:solidFill>
                      <a:prstDash val="solid"/>
                      <a:round/>
                      <a:headEnd type="none" w="med" len="med"/>
                      <a:tailEnd type="none" w="med" len="med"/>
                    </a:lnL>
                    <a:lnR w="12700" cap="flat" cmpd="sng">
                      <a:solidFill>
                        <a:schemeClr val="dk1"/>
                      </a:solidFill>
                      <a:prstDash val="solid"/>
                      <a:round/>
                      <a:headEnd type="none" w="med" len="med"/>
                      <a:tailEnd type="none" w="med" len="med"/>
                    </a:lnR>
                    <a:lnT w="28575" cap="flat" cmpd="sng">
                      <a:solidFill>
                        <a:schemeClr val="dk1"/>
                      </a:solidFill>
                      <a:prstDash val="solid"/>
                      <a:round/>
                      <a:headEnd type="none" w="med" len="med"/>
                      <a:tailEnd type="none" w="med" len="med"/>
                    </a:lnT>
                    <a:lnB w="12700" cap="flat" cmpd="sng">
                      <a:solidFill>
                        <a:schemeClr val="dk1"/>
                      </a:solidFill>
                      <a:prstDash val="solid"/>
                      <a:round/>
                      <a:headEnd type="none" w="med" len="med"/>
                      <a:tailEnd type="none" w="med" len="med"/>
                    </a:lnB>
                    <a:solidFill>
                      <a:schemeClr val="accent1"/>
                    </a:solidFill>
                  </a:tcPr>
                </a:tc>
                <a:tc>
                  <a:txBody>
                    <a:bodyPr/>
                    <a:lstStyle/>
                    <a:p>
                      <a:pPr marL="0" marR="0" lvl="0" indent="0" algn="ctr" rtl="0">
                        <a:lnSpc>
                          <a:spcPct val="100000"/>
                        </a:lnSpc>
                        <a:spcBef>
                          <a:spcPts val="0"/>
                        </a:spcBef>
                        <a:spcAft>
                          <a:spcPts val="0"/>
                        </a:spcAft>
                        <a:buClr>
                          <a:schemeClr val="accent1"/>
                        </a:buClr>
                        <a:buSzPct val="25000"/>
                        <a:buFont typeface="Noto Sans Symbols"/>
                        <a:buNone/>
                      </a:pPr>
                      <a:r>
                        <a:rPr lang="en-US" sz="1700" b="1" i="0" u="none" strike="noStrike" cap="none">
                          <a:solidFill>
                            <a:schemeClr val="dk1"/>
                          </a:solidFill>
                          <a:latin typeface="Arial"/>
                          <a:ea typeface="Arial"/>
                          <a:cs typeface="Arial"/>
                          <a:sym typeface="Arial"/>
                        </a:rPr>
                        <a:t>1988 Nat. Curric.</a:t>
                      </a:r>
                    </a:p>
                  </a:txBody>
                  <a:tcPr marL="68588" marR="68588" marT="45725" marB="45725">
                    <a:lnL w="12700" cap="flat" cmpd="sng">
                      <a:solidFill>
                        <a:schemeClr val="dk1"/>
                      </a:solidFill>
                      <a:prstDash val="solid"/>
                      <a:round/>
                      <a:headEnd type="none" w="med" len="med"/>
                      <a:tailEnd type="none" w="med" len="med"/>
                    </a:lnL>
                    <a:lnR w="12700" cap="flat" cmpd="sng">
                      <a:solidFill>
                        <a:schemeClr val="dk1"/>
                      </a:solidFill>
                      <a:prstDash val="solid"/>
                      <a:round/>
                      <a:headEnd type="none" w="med" len="med"/>
                      <a:tailEnd type="none" w="med" len="med"/>
                    </a:lnR>
                    <a:lnT w="28575" cap="flat" cmpd="sng">
                      <a:solidFill>
                        <a:schemeClr val="dk1"/>
                      </a:solidFill>
                      <a:prstDash val="solid"/>
                      <a:round/>
                      <a:headEnd type="none" w="med" len="med"/>
                      <a:tailEnd type="none" w="med" len="med"/>
                    </a:lnT>
                    <a:lnB w="12700" cap="flat" cmpd="sng">
                      <a:solidFill>
                        <a:schemeClr val="dk1"/>
                      </a:solidFill>
                      <a:prstDash val="solid"/>
                      <a:round/>
                      <a:headEnd type="none" w="med" len="med"/>
                      <a:tailEnd type="none" w="med" len="med"/>
                    </a:lnB>
                    <a:solidFill>
                      <a:schemeClr val="accent1"/>
                    </a:solidFill>
                  </a:tcPr>
                </a:tc>
                <a:tc>
                  <a:txBody>
                    <a:bodyPr/>
                    <a:lstStyle/>
                    <a:p>
                      <a:pPr marL="0" marR="0" lvl="0" indent="0" algn="ctr" rtl="0">
                        <a:lnSpc>
                          <a:spcPct val="100000"/>
                        </a:lnSpc>
                        <a:spcBef>
                          <a:spcPts val="0"/>
                        </a:spcBef>
                        <a:spcAft>
                          <a:spcPts val="0"/>
                        </a:spcAft>
                        <a:buClr>
                          <a:schemeClr val="accent1"/>
                        </a:buClr>
                        <a:buSzPct val="25000"/>
                        <a:buFont typeface="Noto Sans Symbols"/>
                        <a:buNone/>
                      </a:pPr>
                      <a:r>
                        <a:rPr lang="en-US" sz="1700" b="1" i="0" u="none" strike="noStrike" cap="none">
                          <a:solidFill>
                            <a:schemeClr val="dk1"/>
                          </a:solidFill>
                          <a:latin typeface="Arial"/>
                          <a:ea typeface="Arial"/>
                          <a:cs typeface="Arial"/>
                          <a:sym typeface="Arial"/>
                        </a:rPr>
                        <a:t>Successful Futures</a:t>
                      </a:r>
                    </a:p>
                  </a:txBody>
                  <a:tcPr marL="68588" marR="68588" marT="45725" marB="45725">
                    <a:lnL w="12700" cap="flat" cmpd="sng">
                      <a:solidFill>
                        <a:schemeClr val="dk1"/>
                      </a:solidFill>
                      <a:prstDash val="solid"/>
                      <a:round/>
                      <a:headEnd type="none" w="med" len="med"/>
                      <a:tailEnd type="none" w="med" len="med"/>
                    </a:lnL>
                    <a:lnR w="28575" cap="flat" cmpd="sng">
                      <a:solidFill>
                        <a:schemeClr val="dk1"/>
                      </a:solidFill>
                      <a:prstDash val="solid"/>
                      <a:round/>
                      <a:headEnd type="none" w="med" len="med"/>
                      <a:tailEnd type="none" w="med" len="med"/>
                    </a:lnR>
                    <a:lnT w="28575" cap="flat" cmpd="sng">
                      <a:solidFill>
                        <a:schemeClr val="dk1"/>
                      </a:solidFill>
                      <a:prstDash val="solid"/>
                      <a:round/>
                      <a:headEnd type="none" w="med" len="med"/>
                      <a:tailEnd type="none" w="med" len="med"/>
                    </a:lnT>
                    <a:lnB w="12700" cap="flat" cmpd="sng">
                      <a:solidFill>
                        <a:schemeClr val="dk1"/>
                      </a:solidFill>
                      <a:prstDash val="solid"/>
                      <a:round/>
                      <a:headEnd type="none" w="med" len="med"/>
                      <a:tailEnd type="none" w="med" len="med"/>
                    </a:lnB>
                    <a:solidFill>
                      <a:schemeClr val="accent1"/>
                    </a:solidFill>
                  </a:tcPr>
                </a:tc>
                <a:extLst>
                  <a:ext uri="{0D108BD9-81ED-4DB2-BD59-A6C34878D82A}">
                    <a16:rowId xmlns="" xmlns:a16="http://schemas.microsoft.com/office/drawing/2014/main" val="10000"/>
                  </a:ext>
                </a:extLst>
              </a:tr>
              <a:tr h="4089400">
                <a:tc>
                  <a:txBody>
                    <a:bodyPr/>
                    <a:lstStyle/>
                    <a:p>
                      <a:pPr marL="0" marR="0" lvl="0" indent="0" algn="l" rtl="0">
                        <a:lnSpc>
                          <a:spcPct val="100000"/>
                        </a:lnSpc>
                        <a:spcBef>
                          <a:spcPts val="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English</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Maths</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Science</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History</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Geography</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MFL</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Drawing</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PE</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Housewifery/Manual </a:t>
                      </a:r>
                    </a:p>
                  </a:txBody>
                  <a:tcPr marL="68588" marR="68588" marT="45725" marB="45725">
                    <a:lnL w="28575" cap="flat" cmpd="sng">
                      <a:solidFill>
                        <a:schemeClr val="dk1"/>
                      </a:solidFill>
                      <a:prstDash val="solid"/>
                      <a:round/>
                      <a:headEnd type="none" w="med" len="med"/>
                      <a:tailEnd type="none" w="med" len="med"/>
                    </a:lnL>
                    <a:lnR w="12700" cap="flat" cmpd="sng">
                      <a:solidFill>
                        <a:schemeClr val="dk1"/>
                      </a:solidFill>
                      <a:prstDash val="solid"/>
                      <a:round/>
                      <a:headEnd type="none" w="med" len="med"/>
                      <a:tailEnd type="none" w="med" len="med"/>
                    </a:lnR>
                    <a:lnT w="12700" cap="flat" cmpd="sng">
                      <a:solidFill>
                        <a:schemeClr val="dk1"/>
                      </a:solidFill>
                      <a:prstDash val="solid"/>
                      <a:round/>
                      <a:headEnd type="none" w="med" len="med"/>
                      <a:tailEnd type="none" w="med" len="med"/>
                    </a:lnT>
                    <a:lnB w="28575" cap="flat" cmpd="sng">
                      <a:solidFill>
                        <a:schemeClr val="dk1"/>
                      </a:solidFill>
                      <a:prstDash val="solid"/>
                      <a:round/>
                      <a:headEnd type="none" w="med" len="med"/>
                      <a:tailEnd type="none" w="med" len="med"/>
                    </a:lnB>
                  </a:tcPr>
                </a:tc>
                <a:tc>
                  <a:txBody>
                    <a:bodyPr/>
                    <a:lstStyle/>
                    <a:p>
                      <a:pPr marL="0" marR="0" lvl="0" indent="0" algn="l" rtl="0">
                        <a:lnSpc>
                          <a:spcPct val="100000"/>
                        </a:lnSpc>
                        <a:spcBef>
                          <a:spcPts val="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English</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Maths</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Science</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History</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Geography</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MFL</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Art</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PE</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Technology</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Music</a:t>
                      </a:r>
                    </a:p>
                  </a:txBody>
                  <a:tcPr marL="68588" marR="68588" marT="45725" marB="45725">
                    <a:lnL w="12700" cap="flat" cmpd="sng">
                      <a:solidFill>
                        <a:schemeClr val="dk1"/>
                      </a:solidFill>
                      <a:prstDash val="solid"/>
                      <a:round/>
                      <a:headEnd type="none" w="med" len="med"/>
                      <a:tailEnd type="none" w="med" len="med"/>
                    </a:lnL>
                    <a:lnR w="12700" cap="flat" cmpd="sng">
                      <a:solidFill>
                        <a:schemeClr val="dk1"/>
                      </a:solidFill>
                      <a:prstDash val="solid"/>
                      <a:round/>
                      <a:headEnd type="none" w="med" len="med"/>
                      <a:tailEnd type="none" w="med" len="med"/>
                    </a:lnR>
                    <a:lnT w="12700" cap="flat" cmpd="sng">
                      <a:solidFill>
                        <a:schemeClr val="dk1"/>
                      </a:solidFill>
                      <a:prstDash val="solid"/>
                      <a:round/>
                      <a:headEnd type="none" w="med" len="med"/>
                      <a:tailEnd type="none" w="med" len="med"/>
                    </a:lnT>
                    <a:lnB w="28575" cap="flat" cmpd="sng">
                      <a:solidFill>
                        <a:schemeClr val="dk1"/>
                      </a:solidFill>
                      <a:prstDash val="solid"/>
                      <a:round/>
                      <a:headEnd type="none" w="med" len="med"/>
                      <a:tailEnd type="none" w="med" len="med"/>
                    </a:lnB>
                  </a:tcPr>
                </a:tc>
                <a:tc>
                  <a:txBody>
                    <a:bodyPr/>
                    <a:lstStyle/>
                    <a:p>
                      <a:pPr marL="0" marR="0" lvl="0" indent="0" algn="l" rtl="0">
                        <a:lnSpc>
                          <a:spcPct val="100000"/>
                        </a:lnSpc>
                        <a:spcBef>
                          <a:spcPts val="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Language, Literacy and Communication</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Humanities </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Health and Wellbeing</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Maths and Numeracy</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Science and Technology</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Creative Arts</a:t>
                      </a:r>
                    </a:p>
                  </a:txBody>
                  <a:tcPr marL="68588" marR="68588" marT="45725" marB="45725">
                    <a:lnL w="12700" cap="flat" cmpd="sng">
                      <a:solidFill>
                        <a:schemeClr val="dk1"/>
                      </a:solidFill>
                      <a:prstDash val="solid"/>
                      <a:round/>
                      <a:headEnd type="none" w="med" len="med"/>
                      <a:tailEnd type="none" w="med" len="med"/>
                    </a:lnL>
                    <a:lnR w="28575" cap="flat" cmpd="sng">
                      <a:solidFill>
                        <a:schemeClr val="dk1"/>
                      </a:solidFill>
                      <a:prstDash val="solid"/>
                      <a:round/>
                      <a:headEnd type="none" w="med" len="med"/>
                      <a:tailEnd type="none" w="med" len="med"/>
                    </a:lnR>
                    <a:lnT w="12700" cap="flat" cmpd="sng">
                      <a:solidFill>
                        <a:schemeClr val="dk1"/>
                      </a:solidFill>
                      <a:prstDash val="solid"/>
                      <a:round/>
                      <a:headEnd type="none" w="med" len="med"/>
                      <a:tailEnd type="none" w="med" len="med"/>
                    </a:lnT>
                    <a:lnB w="28575" cap="flat" cmpd="sng">
                      <a:solidFill>
                        <a:schemeClr val="dk1"/>
                      </a:solidFill>
                      <a:prstDash val="solid"/>
                      <a:round/>
                      <a:headEnd type="none" w="med" len="med"/>
                      <a:tailEnd type="none" w="med" len="med"/>
                    </a:lnB>
                  </a:tcPr>
                </a:tc>
                <a:extLst>
                  <a:ext uri="{0D108BD9-81ED-4DB2-BD59-A6C34878D82A}">
                    <a16:rowId xmlns="" xmlns:a16="http://schemas.microsoft.com/office/drawing/2014/main" val="10001"/>
                  </a:ext>
                </a:extLst>
              </a:tr>
            </a:tbl>
          </a:graphicData>
        </a:graphic>
      </p:graphicFrame>
    </p:spTree>
    <p:extLst>
      <p:ext uri="{BB962C8B-B14F-4D97-AF65-F5344CB8AC3E}">
        <p14:creationId xmlns:p14="http://schemas.microsoft.com/office/powerpoint/2010/main" val="287910558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476"/>
        <p:cNvGrpSpPr/>
        <p:nvPr/>
      </p:nvGrpSpPr>
      <p:grpSpPr>
        <a:xfrm>
          <a:off x="0" y="0"/>
          <a:ext cx="0" cy="0"/>
          <a:chOff x="0" y="0"/>
          <a:chExt cx="0" cy="0"/>
        </a:xfrm>
      </p:grpSpPr>
      <p:sp>
        <p:nvSpPr>
          <p:cNvPr id="477" name="Shape 477"/>
          <p:cNvSpPr txBox="1">
            <a:spLocks noGrp="1"/>
          </p:cNvSpPr>
          <p:nvPr>
            <p:ph type="title"/>
          </p:nvPr>
        </p:nvSpPr>
        <p:spPr>
          <a:xfrm>
            <a:off x="628650" y="365126"/>
            <a:ext cx="78867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In Welsh Schools…</a:t>
            </a:r>
          </a:p>
        </p:txBody>
      </p:sp>
      <p:sp>
        <p:nvSpPr>
          <p:cNvPr id="478" name="Shape 478"/>
          <p:cNvSpPr txBox="1">
            <a:spLocks noGrp="1"/>
          </p:cNvSpPr>
          <p:nvPr>
            <p:ph type="body" idx="1"/>
          </p:nvPr>
        </p:nvSpPr>
        <p:spPr>
          <a:xfrm>
            <a:off x="628650" y="1825625"/>
            <a:ext cx="7886700" cy="4351338"/>
          </a:xfrm>
          <a:prstGeom prst="rect">
            <a:avLst/>
          </a:prstGeom>
          <a:noFill/>
          <a:ln>
            <a:noFill/>
          </a:ln>
        </p:spPr>
        <p:txBody>
          <a:bodyPr wrap="square" lIns="91425" tIns="45700" rIns="91425" bIns="45700" anchor="t" anchorCtr="0">
            <a:noAutofit/>
          </a:bodyPr>
          <a:lstStyle/>
          <a:p>
            <a:pPr marL="342900" marR="0" lvl="0" indent="-342900" algn="l" rtl="0">
              <a:lnSpc>
                <a:spcPct val="80000"/>
              </a:lnSpc>
              <a:spcBef>
                <a:spcPts val="0"/>
              </a:spcBef>
              <a:spcAft>
                <a:spcPts val="0"/>
              </a:spcAft>
              <a:buClr>
                <a:schemeClr val="dk1"/>
              </a:buClr>
              <a:buSzPct val="100000"/>
              <a:buFont typeface="Arial"/>
              <a:buChar char="•"/>
            </a:pPr>
            <a:r>
              <a:rPr lang="en-US" sz="2500" b="0" i="0" u="none" strike="noStrike" cap="none">
                <a:solidFill>
                  <a:schemeClr val="dk1"/>
                </a:solidFill>
                <a:latin typeface="Calibri"/>
                <a:ea typeface="Calibri"/>
                <a:cs typeface="Calibri"/>
                <a:sym typeface="Calibri"/>
              </a:rPr>
              <a:t>Does Successful Futures provide the specification of the knowledge that an ambitious, capable learner, ethical informed citizen, enterprising, creative contributor and healthy, confident individual might require?</a:t>
            </a:r>
          </a:p>
          <a:p>
            <a:pPr marL="685800" marR="0" lvl="1" indent="-228600" algn="l" rtl="0">
              <a:lnSpc>
                <a:spcPct val="80000"/>
              </a:lnSpc>
              <a:spcBef>
                <a:spcPts val="500"/>
              </a:spcBef>
              <a:spcAft>
                <a:spcPts val="0"/>
              </a:spcAft>
              <a:buClr>
                <a:schemeClr val="dk1"/>
              </a:buClr>
              <a:buSzPct val="100000"/>
              <a:buFont typeface="Arial"/>
              <a:buChar char="•"/>
            </a:pPr>
            <a:r>
              <a:rPr lang="en-US" sz="2100" b="0" i="0" u="none" strike="noStrike" cap="none">
                <a:solidFill>
                  <a:schemeClr val="dk1"/>
                </a:solidFill>
                <a:latin typeface="Calibri"/>
                <a:ea typeface="Calibri"/>
                <a:cs typeface="Calibri"/>
                <a:sym typeface="Calibri"/>
              </a:rPr>
              <a:t>Successful Futures AOLE statements are quite vague in terms of content – Will AOLEs require objectives/provision of some indicative content</a:t>
            </a:r>
          </a:p>
          <a:p>
            <a:pPr marL="457200" marR="0" lvl="1" indent="0" algn="l" rtl="0">
              <a:lnSpc>
                <a:spcPct val="80000"/>
              </a:lnSpc>
              <a:spcBef>
                <a:spcPts val="500"/>
              </a:spcBef>
              <a:spcAft>
                <a:spcPts val="0"/>
              </a:spcAft>
              <a:buClr>
                <a:schemeClr val="dk1"/>
              </a:buClr>
              <a:buSzPct val="25000"/>
              <a:buFont typeface="Arial"/>
              <a:buNone/>
            </a:pPr>
            <a:r>
              <a:rPr lang="en-US" sz="2600" b="0" i="0" u="none" strike="noStrike" cap="none">
                <a:solidFill>
                  <a:schemeClr val="dk1"/>
                </a:solidFill>
                <a:latin typeface="Calibri"/>
                <a:ea typeface="Calibri"/>
                <a:cs typeface="Calibri"/>
                <a:sym typeface="Calibri"/>
              </a:rPr>
              <a:t>The easy answer for (secondary) schools could be… </a:t>
            </a:r>
          </a:p>
          <a:p>
            <a:pPr marL="685800" marR="0" lvl="1" indent="-228600" algn="l" rtl="0">
              <a:lnSpc>
                <a:spcPct val="80000"/>
              </a:lnSpc>
              <a:spcBef>
                <a:spcPts val="500"/>
              </a:spcBef>
              <a:spcAft>
                <a:spcPts val="0"/>
              </a:spcAft>
              <a:buClr>
                <a:schemeClr val="dk1"/>
              </a:buClr>
              <a:buSzPct val="100000"/>
              <a:buFont typeface="Arial"/>
              <a:buChar char="•"/>
            </a:pPr>
            <a:r>
              <a:rPr lang="en-US" sz="2100" b="0" i="0" u="none" strike="noStrike" cap="none">
                <a:solidFill>
                  <a:schemeClr val="dk1"/>
                </a:solidFill>
                <a:latin typeface="Calibri"/>
                <a:ea typeface="Calibri"/>
                <a:cs typeface="Calibri"/>
                <a:sym typeface="Calibri"/>
              </a:rPr>
              <a:t>To fall back on existing practices and resources</a:t>
            </a:r>
          </a:p>
          <a:p>
            <a:pPr marL="685800" marR="0" lvl="1" indent="-228600" algn="l" rtl="0">
              <a:lnSpc>
                <a:spcPct val="80000"/>
              </a:lnSpc>
              <a:spcBef>
                <a:spcPts val="500"/>
              </a:spcBef>
              <a:spcAft>
                <a:spcPts val="0"/>
              </a:spcAft>
              <a:buClr>
                <a:schemeClr val="dk1"/>
              </a:buClr>
              <a:buSzPct val="100000"/>
              <a:buFont typeface="Arial"/>
              <a:buChar char="•"/>
            </a:pPr>
            <a:r>
              <a:rPr lang="en-US" sz="2100" b="0" i="0" u="none" strike="noStrike" cap="none">
                <a:solidFill>
                  <a:schemeClr val="dk1"/>
                </a:solidFill>
                <a:latin typeface="Calibri"/>
                <a:ea typeface="Calibri"/>
                <a:cs typeface="Calibri"/>
                <a:sym typeface="Calibri"/>
              </a:rPr>
              <a:t>But this does not provide  an adequate rationale for the sorts of knowledge needed for the 21</a:t>
            </a:r>
            <a:r>
              <a:rPr lang="en-US" sz="2100" b="0" i="0" u="none" strike="noStrike" cap="none" baseline="30000">
                <a:solidFill>
                  <a:schemeClr val="dk1"/>
                </a:solidFill>
                <a:latin typeface="Calibri"/>
                <a:ea typeface="Calibri"/>
                <a:cs typeface="Calibri"/>
                <a:sym typeface="Calibri"/>
              </a:rPr>
              <a:t>st</a:t>
            </a:r>
            <a:r>
              <a:rPr lang="en-US" sz="2100" b="0" i="0" u="none" strike="noStrike" cap="none">
                <a:solidFill>
                  <a:schemeClr val="dk1"/>
                </a:solidFill>
                <a:latin typeface="Calibri"/>
                <a:ea typeface="Calibri"/>
                <a:cs typeface="Calibri"/>
                <a:sym typeface="Calibri"/>
              </a:rPr>
              <a:t> century in a ‘knowledge society’</a:t>
            </a:r>
          </a:p>
          <a:p>
            <a:pPr marL="457200" marR="0" lvl="0" indent="-457200" algn="l" rtl="0">
              <a:lnSpc>
                <a:spcPct val="80000"/>
              </a:lnSpc>
              <a:spcBef>
                <a:spcPts val="1000"/>
              </a:spcBef>
              <a:buClr>
                <a:schemeClr val="dk1"/>
              </a:buClr>
              <a:buSzPct val="100000"/>
              <a:buFont typeface="Arial"/>
              <a:buChar char="•"/>
            </a:pPr>
            <a:r>
              <a:rPr lang="en-US" sz="2600" b="0" i="0" u="none" strike="noStrike" cap="none">
                <a:solidFill>
                  <a:schemeClr val="dk1"/>
                </a:solidFill>
                <a:latin typeface="Calibri"/>
                <a:ea typeface="Calibri"/>
                <a:cs typeface="Calibri"/>
                <a:sym typeface="Calibri"/>
              </a:rPr>
              <a:t>Knowledge is not a suitable starting point for curriculum development in any case – encourages a content-driven approach to teaching</a:t>
            </a:r>
          </a:p>
        </p:txBody>
      </p:sp>
    </p:spTree>
    <p:extLst>
      <p:ext uri="{BB962C8B-B14F-4D97-AF65-F5344CB8AC3E}">
        <p14:creationId xmlns:p14="http://schemas.microsoft.com/office/powerpoint/2010/main" val="246257614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482"/>
        <p:cNvGrpSpPr/>
        <p:nvPr/>
      </p:nvGrpSpPr>
      <p:grpSpPr>
        <a:xfrm>
          <a:off x="0" y="0"/>
          <a:ext cx="0" cy="0"/>
          <a:chOff x="0" y="0"/>
          <a:chExt cx="0" cy="0"/>
        </a:xfrm>
      </p:grpSpPr>
      <p:sp>
        <p:nvSpPr>
          <p:cNvPr id="483" name="Shape 483"/>
          <p:cNvSpPr txBox="1">
            <a:spLocks noGrp="1"/>
          </p:cNvSpPr>
          <p:nvPr>
            <p:ph type="title"/>
          </p:nvPr>
        </p:nvSpPr>
        <p:spPr>
          <a:xfrm>
            <a:off x="628650" y="365126"/>
            <a:ext cx="78867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An Outcomes based curriculum?</a:t>
            </a:r>
          </a:p>
        </p:txBody>
      </p:sp>
      <p:sp>
        <p:nvSpPr>
          <p:cNvPr id="484" name="Shape 484"/>
          <p:cNvSpPr txBox="1">
            <a:spLocks noGrp="1"/>
          </p:cNvSpPr>
          <p:nvPr>
            <p:ph type="body" idx="1"/>
          </p:nvPr>
        </p:nvSpPr>
        <p:spPr>
          <a:xfrm>
            <a:off x="628650" y="1825625"/>
            <a:ext cx="7886700" cy="4351338"/>
          </a:xfrm>
          <a:prstGeom prst="rect">
            <a:avLst/>
          </a:prstGeom>
          <a:noFill/>
          <a:ln>
            <a:noFill/>
          </a:ln>
        </p:spPr>
        <p:txBody>
          <a:bodyPr wrap="square" lIns="91425" tIns="45700" rIns="91425" bIns="45700" anchor="t" anchorCtr="0">
            <a:noAutofit/>
          </a:bodyPr>
          <a:lstStyle/>
          <a:p>
            <a:pPr marL="457200" marR="0" lvl="0" indent="-457200" algn="l" rtl="0">
              <a:lnSpc>
                <a:spcPct val="80000"/>
              </a:lnSpc>
              <a:spcBef>
                <a:spcPts val="0"/>
              </a:spcBef>
              <a:spcAft>
                <a:spcPts val="0"/>
              </a:spcAft>
              <a:buClr>
                <a:schemeClr val="dk1"/>
              </a:buClr>
              <a:buSzPct val="100000"/>
              <a:buFont typeface="Arial"/>
              <a:buChar char="•"/>
            </a:pPr>
            <a:r>
              <a:rPr lang="en-US" sz="2800" b="0" i="0" u="none" strike="noStrike" cap="none">
                <a:solidFill>
                  <a:schemeClr val="dk1"/>
                </a:solidFill>
                <a:latin typeface="Calibri"/>
                <a:ea typeface="Calibri"/>
                <a:cs typeface="Calibri"/>
                <a:sym typeface="Calibri"/>
              </a:rPr>
              <a:t>An outcomes-based curriculum?</a:t>
            </a:r>
          </a:p>
          <a:p>
            <a:pPr marL="685800" marR="0" lvl="1" indent="-228600" algn="l" rtl="0">
              <a:lnSpc>
                <a:spcPct val="80000"/>
              </a:lnSpc>
              <a:spcBef>
                <a:spcPts val="50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Typically, a subject will be articulated in terms of  number of learning outcomes.</a:t>
            </a:r>
          </a:p>
          <a:p>
            <a:pPr marL="685800" marR="0" lvl="1" indent="-228600" algn="l" rtl="0">
              <a:lnSpc>
                <a:spcPct val="80000"/>
              </a:lnSpc>
              <a:spcBef>
                <a:spcPts val="50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Tendency  for such curricula to:</a:t>
            </a:r>
          </a:p>
          <a:p>
            <a:pPr marL="1143000" marR="0" lvl="2" indent="-228600" algn="l" rtl="0">
              <a:lnSpc>
                <a:spcPct val="80000"/>
              </a:lnSpc>
              <a:spcBef>
                <a:spcPts val="5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Become atomised and fragmented</a:t>
            </a:r>
          </a:p>
          <a:p>
            <a:pPr marL="1143000" marR="0" lvl="2" indent="-228600" algn="l" rtl="0">
              <a:lnSpc>
                <a:spcPct val="80000"/>
              </a:lnSpc>
              <a:spcBef>
                <a:spcPts val="5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View learning as a linear process</a:t>
            </a:r>
          </a:p>
          <a:p>
            <a:pPr marL="1143000" marR="0" lvl="2" indent="-228600" algn="l" rtl="0">
              <a:lnSpc>
                <a:spcPct val="80000"/>
              </a:lnSpc>
              <a:spcBef>
                <a:spcPts val="5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Become assessment driven – encourage audit approaches</a:t>
            </a:r>
          </a:p>
          <a:p>
            <a:pPr marL="228600" marR="0" lvl="0" indent="-228600" algn="l" rtl="0">
              <a:lnSpc>
                <a:spcPct val="80000"/>
              </a:lnSpc>
              <a:spcBef>
                <a:spcPts val="1000"/>
              </a:spcBef>
              <a:spcAft>
                <a:spcPts val="0"/>
              </a:spcAft>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a:p>
            <a:pPr marL="228600" marR="0" lvl="0" indent="-228600" algn="l" rtl="0">
              <a:lnSpc>
                <a:spcPct val="80000"/>
              </a:lnSpc>
              <a:spcBef>
                <a:spcPts val="1000"/>
              </a:spcBef>
              <a:buClr>
                <a:schemeClr val="dk1"/>
              </a:buClr>
              <a:buSzPct val="100000"/>
              <a:buFont typeface="Arial"/>
              <a:buChar char="•"/>
            </a:pPr>
            <a:r>
              <a:rPr lang="en-US" sz="2800" b="0" i="0" u="none" strike="noStrike" cap="none">
                <a:solidFill>
                  <a:schemeClr val="dk1"/>
                </a:solidFill>
                <a:latin typeface="Calibri"/>
                <a:ea typeface="Calibri"/>
                <a:cs typeface="Calibri"/>
                <a:sym typeface="Calibri"/>
              </a:rPr>
              <a:t>Herein lies the risk… </a:t>
            </a:r>
            <a:r>
              <a:rPr lang="en-US" sz="2800" b="0" i="0" u="sng" strike="noStrike" cap="none">
                <a:solidFill>
                  <a:schemeClr val="hlink"/>
                </a:solidFill>
                <a:latin typeface="Calibri"/>
                <a:ea typeface="Calibri"/>
                <a:cs typeface="Calibri"/>
                <a:sym typeface="Calibri"/>
                <a:hlinkClick r:id="rId3"/>
              </a:rPr>
              <a:t>http://www.educationscotland.gov.uk/Images/all_experiences_outcomes_tcm4-539562.pdf</a:t>
            </a:r>
            <a:r>
              <a:rPr lang="en-US" sz="2800" b="0" i="0" u="none" strike="noStrike" cap="none">
                <a:solidFill>
                  <a:schemeClr val="dk1"/>
                </a:solidFill>
                <a:latin typeface="Calibri"/>
                <a:ea typeface="Calibri"/>
                <a:cs typeface="Calibri"/>
                <a:sym typeface="Calibri"/>
              </a:rPr>
              <a:t> </a:t>
            </a:r>
          </a:p>
        </p:txBody>
      </p:sp>
    </p:spTree>
    <p:extLst>
      <p:ext uri="{BB962C8B-B14F-4D97-AF65-F5344CB8AC3E}">
        <p14:creationId xmlns:p14="http://schemas.microsoft.com/office/powerpoint/2010/main" val="3149148903"/>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488"/>
        <p:cNvGrpSpPr/>
        <p:nvPr/>
      </p:nvGrpSpPr>
      <p:grpSpPr>
        <a:xfrm>
          <a:off x="0" y="0"/>
          <a:ext cx="0" cy="0"/>
          <a:chOff x="0" y="0"/>
          <a:chExt cx="0" cy="0"/>
        </a:xfrm>
      </p:grpSpPr>
      <p:sp>
        <p:nvSpPr>
          <p:cNvPr id="489" name="Shape 489"/>
          <p:cNvSpPr txBox="1">
            <a:spLocks noGrp="1"/>
          </p:cNvSpPr>
          <p:nvPr>
            <p:ph type="title"/>
          </p:nvPr>
        </p:nvSpPr>
        <p:spPr>
          <a:xfrm>
            <a:off x="628650" y="365126"/>
            <a:ext cx="78867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Starting with outcomes…</a:t>
            </a:r>
          </a:p>
        </p:txBody>
      </p:sp>
      <p:sp>
        <p:nvSpPr>
          <p:cNvPr id="490" name="Shape 490"/>
          <p:cNvSpPr txBox="1">
            <a:spLocks noGrp="1"/>
          </p:cNvSpPr>
          <p:nvPr>
            <p:ph type="body" idx="1"/>
          </p:nvPr>
        </p:nvSpPr>
        <p:spPr>
          <a:xfrm>
            <a:off x="628650" y="1825625"/>
            <a:ext cx="7886700" cy="4351338"/>
          </a:xfrm>
          <a:prstGeom prst="rect">
            <a:avLst/>
          </a:prstGeom>
          <a:noFill/>
          <a:ln>
            <a:noFill/>
          </a:ln>
        </p:spPr>
        <p:txBody>
          <a:bodyPr wrap="square" lIns="91425" tIns="45700" rIns="91425" bIns="45700" anchor="t" anchorCtr="0">
            <a:noAutofit/>
          </a:bodyPr>
          <a:lstStyle/>
          <a:p>
            <a:pPr marL="342900" marR="0" lvl="0" indent="-342900" algn="l" rtl="0">
              <a:lnSpc>
                <a:spcPct val="90000"/>
              </a:lnSpc>
              <a:spcBef>
                <a:spcPts val="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Audit of outcomes against existing practice</a:t>
            </a:r>
          </a:p>
          <a:p>
            <a:pPr marL="1371600" marR="0" lvl="1" indent="-228600" algn="l" rtl="0">
              <a:lnSpc>
                <a:spcPct val="90000"/>
              </a:lnSpc>
              <a:spcBef>
                <a:spcPts val="50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Losing sight of the big picture</a:t>
            </a:r>
          </a:p>
          <a:p>
            <a:pPr marL="1371600" marR="0" lvl="1" indent="-228600" algn="l" rtl="0">
              <a:lnSpc>
                <a:spcPct val="90000"/>
              </a:lnSpc>
              <a:spcBef>
                <a:spcPts val="50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Incremental change, with intensification of workload</a:t>
            </a:r>
          </a:p>
          <a:p>
            <a:pPr marL="1371600" marR="0" lvl="1" indent="-228600" algn="l" rtl="0">
              <a:lnSpc>
                <a:spcPct val="90000"/>
              </a:lnSpc>
              <a:spcBef>
                <a:spcPts val="50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Piecemeal box ticking, not transformational change </a:t>
            </a:r>
          </a:p>
          <a:p>
            <a:pPr marL="1371600" marR="0" lvl="1" indent="-228600" algn="l" rtl="0">
              <a:lnSpc>
                <a:spcPct val="90000"/>
              </a:lnSpc>
              <a:spcBef>
                <a:spcPts val="50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Minimal change to meet new requirements (often minor changes to content and changed terminology)</a:t>
            </a:r>
          </a:p>
          <a:p>
            <a:pPr marL="1371600" marR="0" lvl="1" indent="-228600" algn="l" rtl="0">
              <a:lnSpc>
                <a:spcPct val="90000"/>
              </a:lnSpc>
              <a:spcBef>
                <a:spcPts val="50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Strategic compliance, performativity, game-playing </a:t>
            </a:r>
          </a:p>
          <a:p>
            <a:pPr marL="342900" marR="0" lvl="0" indent="-342900" algn="l" rtl="0">
              <a:lnSpc>
                <a:spcPct val="90000"/>
              </a:lnSpc>
              <a:spcBef>
                <a:spcPts val="100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Impact</a:t>
            </a:r>
          </a:p>
          <a:p>
            <a:pPr marL="1257300" marR="0" lvl="1" indent="-342900" algn="l" rtl="0">
              <a:lnSpc>
                <a:spcPct val="90000"/>
              </a:lnSpc>
              <a:spcBef>
                <a:spcPts val="50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Unhappy teachers – loss of trust, industrial action??</a:t>
            </a:r>
          </a:p>
          <a:p>
            <a:pPr marL="1257300" marR="0" lvl="1" indent="-342900" algn="l" rtl="0">
              <a:lnSpc>
                <a:spcPct val="90000"/>
              </a:lnSpc>
              <a:spcBef>
                <a:spcPts val="50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Overloaded students – the assessment treadmill</a:t>
            </a:r>
          </a:p>
          <a:p>
            <a:pPr marL="228600" marR="0" lvl="0" indent="-228600" algn="l" rtl="0">
              <a:lnSpc>
                <a:spcPct val="90000"/>
              </a:lnSpc>
              <a:spcBef>
                <a:spcPts val="1000"/>
              </a:spcBef>
              <a:buClr>
                <a:schemeClr val="dk1"/>
              </a:buClr>
              <a:buSzPct val="100000"/>
              <a:buFont typeface="Arial"/>
              <a:buNone/>
            </a:pPr>
            <a:endParaRPr sz="28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88799122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494"/>
        <p:cNvGrpSpPr/>
        <p:nvPr/>
      </p:nvGrpSpPr>
      <p:grpSpPr>
        <a:xfrm>
          <a:off x="0" y="0"/>
          <a:ext cx="0" cy="0"/>
          <a:chOff x="0" y="0"/>
          <a:chExt cx="0" cy="0"/>
        </a:xfrm>
      </p:grpSpPr>
      <p:sp>
        <p:nvSpPr>
          <p:cNvPr id="495" name="Shape 495"/>
          <p:cNvSpPr txBox="1">
            <a:spLocks noGrp="1"/>
          </p:cNvSpPr>
          <p:nvPr>
            <p:ph type="title"/>
          </p:nvPr>
        </p:nvSpPr>
        <p:spPr>
          <a:xfrm>
            <a:off x="628650" y="365126"/>
            <a:ext cx="78867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The Process Curriculum</a:t>
            </a:r>
          </a:p>
        </p:txBody>
      </p:sp>
      <p:sp>
        <p:nvSpPr>
          <p:cNvPr id="496" name="Shape 496"/>
          <p:cNvSpPr txBox="1">
            <a:spLocks noGrp="1"/>
          </p:cNvSpPr>
          <p:nvPr>
            <p:ph type="body" idx="1"/>
          </p:nvPr>
        </p:nvSpPr>
        <p:spPr>
          <a:xfrm>
            <a:off x="628650" y="1825625"/>
            <a:ext cx="7886700" cy="4351338"/>
          </a:xfrm>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spcAft>
                <a:spcPts val="0"/>
              </a:spcAft>
              <a:buClr>
                <a:schemeClr val="dk1"/>
              </a:buClr>
              <a:buSzPct val="100000"/>
              <a:buFont typeface="Arial"/>
              <a:buChar char="•"/>
            </a:pPr>
            <a:r>
              <a:rPr lang="en-US" sz="2800" b="0" i="1" u="none" strike="noStrike" cap="none">
                <a:solidFill>
                  <a:schemeClr val="dk1"/>
                </a:solidFill>
                <a:latin typeface="Calibri"/>
                <a:ea typeface="Calibri"/>
                <a:cs typeface="Calibri"/>
                <a:sym typeface="Calibri"/>
              </a:rPr>
              <a:t>As Stenhouse (1975, pg 84) asks:- “Can curriculum and pedagogy be organised satisfactory by a logic other than a means-end model?” </a:t>
            </a:r>
          </a:p>
          <a:p>
            <a:pPr marL="228600" marR="0" lvl="0" indent="-228600" algn="l" rtl="0">
              <a:lnSpc>
                <a:spcPct val="90000"/>
              </a:lnSpc>
              <a:spcBef>
                <a:spcPts val="1000"/>
              </a:spcBef>
              <a:spcAft>
                <a:spcPts val="0"/>
              </a:spcAft>
              <a:buClr>
                <a:schemeClr val="dk1"/>
              </a:buClr>
              <a:buSzPct val="100000"/>
              <a:buFont typeface="Arial"/>
              <a:buChar char="•"/>
            </a:pPr>
            <a:r>
              <a:rPr lang="en-US" sz="2800" b="0" i="1" u="none" strike="noStrike" cap="none">
                <a:solidFill>
                  <a:schemeClr val="dk1"/>
                </a:solidFill>
                <a:latin typeface="Calibri"/>
                <a:ea typeface="Calibri"/>
                <a:cs typeface="Calibri"/>
                <a:sym typeface="Calibri"/>
              </a:rPr>
              <a:t>‘The starting point for educational planning is not a consideration of the nature of knowledge and/or the culture to be transmitted or a statement of the ends to be achieved, whether these be economic or behavioural, but from a concern with the nature of the child and with his or her development as a human being’</a:t>
            </a:r>
            <a:r>
              <a:rPr lang="en-US" sz="2800" b="0" i="0" u="none" strike="noStrike" cap="none">
                <a:solidFill>
                  <a:schemeClr val="dk1"/>
                </a:solidFill>
                <a:latin typeface="Calibri"/>
                <a:ea typeface="Calibri"/>
                <a:cs typeface="Calibri"/>
                <a:sym typeface="Calibri"/>
              </a:rPr>
              <a:t> (Kelly, 1999).</a:t>
            </a:r>
          </a:p>
          <a:p>
            <a:pPr marL="228600" marR="0" lvl="0" indent="-228600" algn="l" rtl="0">
              <a:lnSpc>
                <a:spcPct val="90000"/>
              </a:lnSpc>
              <a:spcBef>
                <a:spcPts val="1000"/>
              </a:spcBef>
              <a:buClr>
                <a:schemeClr val="dk1"/>
              </a:buClr>
              <a:buSzPct val="100000"/>
              <a:buFont typeface="Arial"/>
              <a:buChar char="•"/>
            </a:pPr>
            <a:r>
              <a:rPr lang="en-US" sz="2800" b="0" i="0" u="none" strike="noStrike" cap="none">
                <a:solidFill>
                  <a:schemeClr val="dk1"/>
                </a:solidFill>
                <a:latin typeface="Calibri"/>
                <a:ea typeface="Calibri"/>
                <a:cs typeface="Calibri"/>
                <a:sym typeface="Calibri"/>
              </a:rPr>
              <a:t>Successful Futures could be viewed as a process curriculum, driven as it is by the four purposes…</a:t>
            </a:r>
          </a:p>
        </p:txBody>
      </p:sp>
    </p:spTree>
    <p:extLst>
      <p:ext uri="{BB962C8B-B14F-4D97-AF65-F5344CB8AC3E}">
        <p14:creationId xmlns:p14="http://schemas.microsoft.com/office/powerpoint/2010/main" val="2910455137"/>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500"/>
        <p:cNvGrpSpPr/>
        <p:nvPr/>
      </p:nvGrpSpPr>
      <p:grpSpPr>
        <a:xfrm>
          <a:off x="0" y="0"/>
          <a:ext cx="0" cy="0"/>
          <a:chOff x="0" y="0"/>
          <a:chExt cx="0" cy="0"/>
        </a:xfrm>
      </p:grpSpPr>
      <p:sp>
        <p:nvSpPr>
          <p:cNvPr id="501" name="Shape 501"/>
          <p:cNvSpPr txBox="1">
            <a:spLocks noGrp="1"/>
          </p:cNvSpPr>
          <p:nvPr>
            <p:ph type="title"/>
          </p:nvPr>
        </p:nvSpPr>
        <p:spPr>
          <a:xfrm>
            <a:off x="412989" y="-207304"/>
            <a:ext cx="851535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dirty="0">
                <a:solidFill>
                  <a:schemeClr val="dk1"/>
                </a:solidFill>
                <a:latin typeface="Calibri"/>
                <a:ea typeface="Calibri"/>
                <a:cs typeface="Calibri"/>
                <a:sym typeface="Calibri"/>
              </a:rPr>
              <a:t>Successful Futures</a:t>
            </a:r>
          </a:p>
        </p:txBody>
      </p:sp>
      <p:sp>
        <p:nvSpPr>
          <p:cNvPr id="502" name="Shape 502"/>
          <p:cNvSpPr txBox="1">
            <a:spLocks noGrp="1"/>
          </p:cNvSpPr>
          <p:nvPr>
            <p:ph type="body" idx="1"/>
          </p:nvPr>
        </p:nvSpPr>
        <p:spPr>
          <a:xfrm>
            <a:off x="517585" y="842214"/>
            <a:ext cx="8410754" cy="4351338"/>
          </a:xfrm>
          <a:prstGeom prst="rect">
            <a:avLst/>
          </a:prstGeom>
          <a:noFill/>
          <a:ln>
            <a:noFill/>
          </a:ln>
        </p:spPr>
        <p:txBody>
          <a:bodyPr wrap="square" lIns="91425" tIns="45700" rIns="91425" bIns="45700" anchor="t" anchorCtr="0">
            <a:noAutofit/>
          </a:bodyPr>
          <a:lstStyle/>
          <a:p>
            <a:pPr marL="457200" marR="0" lvl="0" indent="-457200" algn="l" rtl="0">
              <a:lnSpc>
                <a:spcPct val="90000"/>
              </a:lnSpc>
              <a:spcBef>
                <a:spcPts val="0"/>
              </a:spcBef>
              <a:spcAft>
                <a:spcPts val="0"/>
              </a:spcAft>
              <a:buClr>
                <a:schemeClr val="dk1"/>
              </a:buClr>
              <a:buSzPct val="100000"/>
              <a:buFont typeface="Arial"/>
              <a:buChar char="•"/>
            </a:pPr>
            <a:r>
              <a:rPr lang="en-US" sz="1800" b="0" i="0" u="none" strike="noStrike" cap="none" dirty="0" err="1">
                <a:solidFill>
                  <a:schemeClr val="dk1"/>
                </a:solidFill>
                <a:latin typeface="Calibri"/>
                <a:ea typeface="Calibri"/>
                <a:cs typeface="Calibri"/>
                <a:sym typeface="Calibri"/>
              </a:rPr>
              <a:t>mobilise</a:t>
            </a:r>
            <a:r>
              <a:rPr lang="en-US" sz="1800" b="0" i="0" u="none" strike="noStrike" cap="none" dirty="0">
                <a:solidFill>
                  <a:schemeClr val="dk1"/>
                </a:solidFill>
                <a:latin typeface="Calibri"/>
                <a:ea typeface="Calibri"/>
                <a:cs typeface="Calibri"/>
                <a:sym typeface="Calibri"/>
              </a:rPr>
              <a:t> the education community around a common mission promote broad ownership of education and make the curriculum open to wide debate beyond the professional community</a:t>
            </a:r>
          </a:p>
          <a:p>
            <a:pPr marL="457200" marR="0" lvl="0" indent="-457200" algn="l" rtl="0">
              <a:lnSpc>
                <a:spcPct val="90000"/>
              </a:lnSpc>
              <a:spcBef>
                <a:spcPts val="1000"/>
              </a:spcBef>
              <a:spcAft>
                <a:spcPts val="0"/>
              </a:spcAft>
              <a:buClr>
                <a:schemeClr val="dk1"/>
              </a:buClr>
              <a:buSzPct val="100000"/>
              <a:buFont typeface="Arial"/>
              <a:buChar char="•"/>
            </a:pPr>
            <a:r>
              <a:rPr lang="en-US" sz="1800" b="0" i="0" u="none" strike="noStrike" cap="none" dirty="0">
                <a:solidFill>
                  <a:schemeClr val="dk1"/>
                </a:solidFill>
                <a:latin typeface="Calibri"/>
                <a:ea typeface="Calibri"/>
                <a:cs typeface="Calibri"/>
                <a:sym typeface="Calibri"/>
              </a:rPr>
              <a:t>provide clarity about aspirations for the children and young people of Wales</a:t>
            </a:r>
          </a:p>
          <a:p>
            <a:pPr marL="457200" marR="0" lvl="0" indent="-457200" algn="l" rtl="0">
              <a:lnSpc>
                <a:spcPct val="90000"/>
              </a:lnSpc>
              <a:spcBef>
                <a:spcPts val="1000"/>
              </a:spcBef>
              <a:spcAft>
                <a:spcPts val="0"/>
              </a:spcAft>
              <a:buClr>
                <a:schemeClr val="dk1"/>
              </a:buClr>
              <a:buSzPct val="100000"/>
              <a:buFont typeface="Arial"/>
              <a:buChar char="•"/>
            </a:pPr>
            <a:r>
              <a:rPr lang="en-US" sz="1800" b="0" i="0" u="none" strike="noStrike" cap="none" dirty="0" err="1">
                <a:solidFill>
                  <a:schemeClr val="dk1"/>
                </a:solidFill>
                <a:latin typeface="Calibri"/>
                <a:ea typeface="Calibri"/>
                <a:cs typeface="Calibri"/>
                <a:sym typeface="Calibri"/>
              </a:rPr>
              <a:t>emphasise</a:t>
            </a:r>
            <a:r>
              <a:rPr lang="en-US" sz="1800" b="0" i="0" u="none" strike="noStrike" cap="none" dirty="0">
                <a:solidFill>
                  <a:schemeClr val="dk1"/>
                </a:solidFill>
                <a:latin typeface="Calibri"/>
                <a:ea typeface="Calibri"/>
                <a:cs typeface="Calibri"/>
                <a:sym typeface="Calibri"/>
              </a:rPr>
              <a:t> the importance of longer-term outcomes for children and young people beyond specified knowledge, skills and understanding that a school is expected to deliver</a:t>
            </a:r>
          </a:p>
          <a:p>
            <a:pPr marL="457200" marR="0" lvl="0" indent="-457200" algn="l" rtl="0">
              <a:lnSpc>
                <a:spcPct val="90000"/>
              </a:lnSpc>
              <a:spcBef>
                <a:spcPts val="1000"/>
              </a:spcBef>
              <a:spcAft>
                <a:spcPts val="0"/>
              </a:spcAft>
              <a:buClr>
                <a:schemeClr val="dk1"/>
              </a:buClr>
              <a:buSzPct val="100000"/>
              <a:buFont typeface="Arial"/>
              <a:buChar char="•"/>
            </a:pPr>
            <a:r>
              <a:rPr lang="en-US" sz="1800" b="0" i="0" u="none" strike="noStrike" cap="none" dirty="0">
                <a:solidFill>
                  <a:schemeClr val="dk1"/>
                </a:solidFill>
                <a:latin typeface="Calibri"/>
                <a:ea typeface="Calibri"/>
                <a:cs typeface="Calibri"/>
                <a:sym typeface="Calibri"/>
              </a:rPr>
              <a:t>provide a consistent point of reference for curriculum development, promoting coherence, progression and flow in learning intentions</a:t>
            </a:r>
          </a:p>
          <a:p>
            <a:pPr marL="457200" marR="0" lvl="0" indent="-457200" algn="l" rtl="0">
              <a:lnSpc>
                <a:spcPct val="90000"/>
              </a:lnSpc>
              <a:spcBef>
                <a:spcPts val="1000"/>
              </a:spcBef>
              <a:spcAft>
                <a:spcPts val="0"/>
              </a:spcAft>
              <a:buClr>
                <a:schemeClr val="dk1"/>
              </a:buClr>
              <a:buSzPct val="100000"/>
              <a:buFont typeface="Arial"/>
              <a:buChar char="•"/>
            </a:pPr>
            <a:r>
              <a:rPr lang="en-US" sz="1800" b="0" i="0" u="none" strike="noStrike" cap="none" dirty="0">
                <a:solidFill>
                  <a:schemeClr val="dk1"/>
                </a:solidFill>
                <a:latin typeface="Calibri"/>
                <a:ea typeface="Calibri"/>
                <a:cs typeface="Calibri"/>
                <a:sym typeface="Calibri"/>
              </a:rPr>
              <a:t>establish a firm basis for determining priorities as pressures on the curriculum</a:t>
            </a:r>
          </a:p>
          <a:p>
            <a:pPr marL="457200" marR="0" lvl="0" indent="-457200" algn="l" rtl="0">
              <a:lnSpc>
                <a:spcPct val="90000"/>
              </a:lnSpc>
              <a:spcBef>
                <a:spcPts val="1000"/>
              </a:spcBef>
              <a:spcAft>
                <a:spcPts val="0"/>
              </a:spcAft>
              <a:buClr>
                <a:schemeClr val="dk1"/>
              </a:buClr>
              <a:buSzPct val="100000"/>
              <a:buFont typeface="Arial"/>
              <a:buChar char="•"/>
            </a:pPr>
            <a:r>
              <a:rPr lang="en-US" sz="1800" b="0" i="0" u="none" strike="noStrike" cap="none" dirty="0">
                <a:solidFill>
                  <a:schemeClr val="dk1"/>
                </a:solidFill>
                <a:latin typeface="Calibri"/>
                <a:ea typeface="Calibri"/>
                <a:cs typeface="Calibri"/>
                <a:sym typeface="Calibri"/>
              </a:rPr>
              <a:t>continue to build</a:t>
            </a:r>
          </a:p>
          <a:p>
            <a:pPr marL="457200" marR="0" lvl="0" indent="-457200" algn="l" rtl="0">
              <a:lnSpc>
                <a:spcPct val="90000"/>
              </a:lnSpc>
              <a:spcBef>
                <a:spcPts val="1000"/>
              </a:spcBef>
              <a:spcAft>
                <a:spcPts val="0"/>
              </a:spcAft>
              <a:buClr>
                <a:schemeClr val="dk1"/>
              </a:buClr>
              <a:buSzPct val="100000"/>
              <a:buFont typeface="Arial"/>
              <a:buChar char="•"/>
            </a:pPr>
            <a:r>
              <a:rPr lang="en-US" sz="1800" b="0" i="0" u="none" strike="noStrike" cap="none" dirty="0">
                <a:solidFill>
                  <a:schemeClr val="dk1"/>
                </a:solidFill>
                <a:latin typeface="Calibri"/>
                <a:ea typeface="Calibri"/>
                <a:cs typeface="Calibri"/>
                <a:sym typeface="Calibri"/>
              </a:rPr>
              <a:t>guard against narrowing of the curriculum in response to short-term pressures</a:t>
            </a:r>
          </a:p>
          <a:p>
            <a:pPr marL="457200" marR="0" lvl="0" indent="-457200" algn="l" rtl="0">
              <a:lnSpc>
                <a:spcPct val="90000"/>
              </a:lnSpc>
              <a:spcBef>
                <a:spcPts val="1000"/>
              </a:spcBef>
              <a:spcAft>
                <a:spcPts val="0"/>
              </a:spcAft>
              <a:buClr>
                <a:schemeClr val="dk1"/>
              </a:buClr>
              <a:buSzPct val="100000"/>
              <a:buFont typeface="Arial"/>
              <a:buChar char="•"/>
            </a:pPr>
            <a:r>
              <a:rPr lang="en-US" sz="1800" b="0" i="0" u="none" strike="noStrike" cap="none" dirty="0">
                <a:solidFill>
                  <a:schemeClr val="dk1"/>
                </a:solidFill>
                <a:latin typeface="Calibri"/>
                <a:ea typeface="Calibri"/>
                <a:cs typeface="Calibri"/>
                <a:sym typeface="Calibri"/>
              </a:rPr>
              <a:t>act as a consistent guide for the discriminating selection of content, experiences and pedagogy</a:t>
            </a:r>
          </a:p>
          <a:p>
            <a:pPr marL="457200" marR="0" lvl="0" indent="-457200" algn="l" rtl="0">
              <a:lnSpc>
                <a:spcPct val="90000"/>
              </a:lnSpc>
              <a:spcBef>
                <a:spcPts val="1000"/>
              </a:spcBef>
              <a:spcAft>
                <a:spcPts val="0"/>
              </a:spcAft>
              <a:buClr>
                <a:schemeClr val="dk1"/>
              </a:buClr>
              <a:buSzPct val="100000"/>
              <a:buFont typeface="Arial"/>
              <a:buChar char="•"/>
            </a:pPr>
            <a:r>
              <a:rPr lang="en-US" sz="1800" b="0" i="0" u="none" strike="noStrike" cap="none" dirty="0">
                <a:solidFill>
                  <a:schemeClr val="dk1"/>
                </a:solidFill>
                <a:latin typeface="Calibri"/>
                <a:ea typeface="Calibri"/>
                <a:cs typeface="Calibri"/>
                <a:sym typeface="Calibri"/>
              </a:rPr>
              <a:t>provide the basis of necessary agreement among national and local government, schools and teachers about the desired overall direction, while allowing freedom to determine how the intentions will be achieved</a:t>
            </a:r>
          </a:p>
          <a:p>
            <a:pPr marL="457200" marR="0" lvl="0" indent="-457200" algn="l" rtl="0">
              <a:lnSpc>
                <a:spcPct val="90000"/>
              </a:lnSpc>
              <a:spcBef>
                <a:spcPts val="1000"/>
              </a:spcBef>
              <a:spcAft>
                <a:spcPts val="0"/>
              </a:spcAft>
              <a:buClr>
                <a:schemeClr val="dk1"/>
              </a:buClr>
              <a:buSzPct val="100000"/>
              <a:buFont typeface="Arial"/>
              <a:buChar char="•"/>
            </a:pPr>
            <a:r>
              <a:rPr lang="en-US" sz="1800" b="0" i="0" u="none" strike="noStrike" cap="none" dirty="0">
                <a:solidFill>
                  <a:schemeClr val="dk1"/>
                </a:solidFill>
                <a:latin typeface="Calibri"/>
                <a:ea typeface="Calibri"/>
                <a:cs typeface="Calibri"/>
                <a:sym typeface="Calibri"/>
              </a:rPr>
              <a:t>promote the basis for focus and consistency in teacher professional development</a:t>
            </a:r>
          </a:p>
          <a:p>
            <a:pPr marL="457200" marR="0" lvl="0" indent="-457200" algn="l" rtl="0">
              <a:lnSpc>
                <a:spcPct val="90000"/>
              </a:lnSpc>
              <a:spcBef>
                <a:spcPts val="1000"/>
              </a:spcBef>
              <a:spcAft>
                <a:spcPts val="0"/>
              </a:spcAft>
              <a:buClr>
                <a:schemeClr val="dk1"/>
              </a:buClr>
              <a:buSzPct val="100000"/>
              <a:buFont typeface="Arial"/>
              <a:buChar char="•"/>
            </a:pPr>
            <a:r>
              <a:rPr lang="en-US" sz="1800" b="0" i="0" u="none" strike="noStrike" cap="none" dirty="0">
                <a:solidFill>
                  <a:schemeClr val="dk1"/>
                </a:solidFill>
                <a:latin typeface="Calibri"/>
                <a:ea typeface="Calibri"/>
                <a:cs typeface="Calibri"/>
                <a:sym typeface="Calibri"/>
              </a:rPr>
              <a:t>provide a broad focus for accountability and improvement. </a:t>
            </a:r>
          </a:p>
          <a:p>
            <a:pPr marL="228600" marR="0" lvl="0" indent="-228600" algn="l" rtl="0">
              <a:lnSpc>
                <a:spcPct val="90000"/>
              </a:lnSpc>
              <a:spcBef>
                <a:spcPts val="1000"/>
              </a:spcBef>
              <a:buClr>
                <a:schemeClr val="dk1"/>
              </a:buClr>
              <a:buSzPct val="100000"/>
              <a:buFont typeface="Arial"/>
              <a:buNone/>
            </a:pPr>
            <a:endParaRPr sz="18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682230843"/>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506"/>
        <p:cNvGrpSpPr/>
        <p:nvPr/>
      </p:nvGrpSpPr>
      <p:grpSpPr>
        <a:xfrm>
          <a:off x="0" y="0"/>
          <a:ext cx="0" cy="0"/>
          <a:chOff x="0" y="0"/>
          <a:chExt cx="0" cy="0"/>
        </a:xfrm>
      </p:grpSpPr>
      <p:sp>
        <p:nvSpPr>
          <p:cNvPr id="507" name="Shape 507"/>
          <p:cNvSpPr txBox="1">
            <a:spLocks noGrp="1"/>
          </p:cNvSpPr>
          <p:nvPr>
            <p:ph type="title"/>
          </p:nvPr>
        </p:nvSpPr>
        <p:spPr>
          <a:xfrm>
            <a:off x="628650" y="365126"/>
            <a:ext cx="78867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Pros and Cons of the Process Curriculum</a:t>
            </a:r>
          </a:p>
        </p:txBody>
      </p:sp>
      <p:sp>
        <p:nvSpPr>
          <p:cNvPr id="508" name="Shape 508"/>
          <p:cNvSpPr txBox="1">
            <a:spLocks noGrp="1"/>
          </p:cNvSpPr>
          <p:nvPr>
            <p:ph type="body" idx="1"/>
          </p:nvPr>
        </p:nvSpPr>
        <p:spPr>
          <a:xfrm>
            <a:off x="628650" y="1825625"/>
            <a:ext cx="7886700" cy="4351338"/>
          </a:xfrm>
          <a:prstGeom prst="rect">
            <a:avLst/>
          </a:prstGeom>
          <a:noFill/>
          <a:ln>
            <a:noFill/>
          </a:ln>
        </p:spPr>
        <p:txBody>
          <a:bodyPr wrap="square" lIns="91425" tIns="45700" rIns="91425" bIns="45700" anchor="t" anchorCtr="0">
            <a:noAutofit/>
          </a:bodyPr>
          <a:lstStyle/>
          <a:p>
            <a:pPr marL="228600" marR="0" lvl="0" indent="-228600" algn="l" rtl="0">
              <a:lnSpc>
                <a:spcPct val="80000"/>
              </a:lnSpc>
              <a:spcBef>
                <a:spcPts val="0"/>
              </a:spcBef>
              <a:spcAft>
                <a:spcPts val="0"/>
              </a:spcAft>
              <a:buClr>
                <a:schemeClr val="dk1"/>
              </a:buClr>
              <a:buSzPct val="99615"/>
              <a:buFont typeface="Arial"/>
              <a:buChar char="•"/>
            </a:pPr>
            <a:r>
              <a:rPr lang="en-US" sz="2590" b="0" i="0" u="none" strike="noStrike" cap="none">
                <a:solidFill>
                  <a:schemeClr val="dk1"/>
                </a:solidFill>
                <a:latin typeface="Calibri"/>
                <a:ea typeface="Calibri"/>
                <a:cs typeface="Calibri"/>
                <a:sym typeface="Calibri"/>
              </a:rPr>
              <a:t>Pros</a:t>
            </a:r>
          </a:p>
          <a:p>
            <a:pPr marL="685800" marR="0" lvl="1" indent="-228600" algn="l" rtl="0">
              <a:lnSpc>
                <a:spcPct val="80000"/>
              </a:lnSpc>
              <a:spcBef>
                <a:spcPts val="500"/>
              </a:spcBef>
              <a:spcAft>
                <a:spcPts val="0"/>
              </a:spcAft>
              <a:buClr>
                <a:schemeClr val="dk1"/>
              </a:buClr>
              <a:buSzPct val="100909"/>
              <a:buFont typeface="Arial"/>
              <a:buChar char="•"/>
            </a:pPr>
            <a:r>
              <a:rPr lang="en-US" sz="2220" b="0" i="0" u="none" strike="noStrike" cap="none">
                <a:solidFill>
                  <a:schemeClr val="dk1"/>
                </a:solidFill>
                <a:latin typeface="Calibri"/>
                <a:ea typeface="Calibri"/>
                <a:cs typeface="Calibri"/>
                <a:sym typeface="Calibri"/>
              </a:rPr>
              <a:t>Allows content and method to be selected to meet clearly defined educational goals</a:t>
            </a:r>
          </a:p>
          <a:p>
            <a:pPr marL="685800" marR="0" lvl="1" indent="-228600" algn="l" rtl="0">
              <a:lnSpc>
                <a:spcPct val="80000"/>
              </a:lnSpc>
              <a:spcBef>
                <a:spcPts val="500"/>
              </a:spcBef>
              <a:spcAft>
                <a:spcPts val="0"/>
              </a:spcAft>
              <a:buClr>
                <a:schemeClr val="dk1"/>
              </a:buClr>
              <a:buSzPct val="100909"/>
              <a:buFont typeface="Arial"/>
              <a:buChar char="•"/>
            </a:pPr>
            <a:r>
              <a:rPr lang="en-US" sz="2220" b="0" i="0" u="none" strike="noStrike" cap="none">
                <a:solidFill>
                  <a:schemeClr val="dk1"/>
                </a:solidFill>
                <a:latin typeface="Calibri"/>
                <a:ea typeface="Calibri"/>
                <a:cs typeface="Calibri"/>
                <a:sym typeface="Calibri"/>
              </a:rPr>
              <a:t>An emphasis on the appropriate processes for getting there</a:t>
            </a:r>
          </a:p>
          <a:p>
            <a:pPr marL="685800" marR="0" lvl="1" indent="-228600" algn="l" rtl="0">
              <a:lnSpc>
                <a:spcPct val="80000"/>
              </a:lnSpc>
              <a:spcBef>
                <a:spcPts val="500"/>
              </a:spcBef>
              <a:spcAft>
                <a:spcPts val="0"/>
              </a:spcAft>
              <a:buClr>
                <a:schemeClr val="dk1"/>
              </a:buClr>
              <a:buSzPct val="100909"/>
              <a:buFont typeface="Arial"/>
              <a:buChar char="•"/>
            </a:pPr>
            <a:r>
              <a:rPr lang="en-US" sz="2220" b="0" i="0" u="none" strike="noStrike" cap="none">
                <a:solidFill>
                  <a:schemeClr val="dk1"/>
                </a:solidFill>
                <a:latin typeface="Calibri"/>
                <a:ea typeface="Calibri"/>
                <a:cs typeface="Calibri"/>
                <a:sym typeface="Calibri"/>
              </a:rPr>
              <a:t>Makes links (across disciplinary areas)</a:t>
            </a:r>
          </a:p>
          <a:p>
            <a:pPr marL="685800" marR="0" lvl="1" indent="-228600" algn="l" rtl="0">
              <a:lnSpc>
                <a:spcPct val="80000"/>
              </a:lnSpc>
              <a:spcBef>
                <a:spcPts val="500"/>
              </a:spcBef>
              <a:spcAft>
                <a:spcPts val="0"/>
              </a:spcAft>
              <a:buClr>
                <a:schemeClr val="dk1"/>
              </a:buClr>
              <a:buSzPct val="100909"/>
              <a:buFont typeface="Arial"/>
              <a:buChar char="•"/>
            </a:pPr>
            <a:r>
              <a:rPr lang="en-US" sz="2220" b="0" i="0" u="none" strike="noStrike" cap="none">
                <a:solidFill>
                  <a:schemeClr val="dk1"/>
                </a:solidFill>
                <a:latin typeface="Calibri"/>
                <a:ea typeface="Calibri"/>
                <a:cs typeface="Calibri"/>
                <a:sym typeface="Calibri"/>
              </a:rPr>
              <a:t>Flexible (can go off on tangents!)</a:t>
            </a:r>
          </a:p>
          <a:p>
            <a:pPr marL="685800" marR="0" lvl="1" indent="-228600" algn="l" rtl="0">
              <a:lnSpc>
                <a:spcPct val="80000"/>
              </a:lnSpc>
              <a:spcBef>
                <a:spcPts val="500"/>
              </a:spcBef>
              <a:spcAft>
                <a:spcPts val="0"/>
              </a:spcAft>
              <a:buClr>
                <a:schemeClr val="dk1"/>
              </a:buClr>
              <a:buSzPct val="100909"/>
              <a:buFont typeface="Arial"/>
              <a:buChar char="•"/>
            </a:pPr>
            <a:r>
              <a:rPr lang="en-US" sz="2220" b="0" i="0" u="none" strike="noStrike" cap="none">
                <a:solidFill>
                  <a:schemeClr val="dk1"/>
                </a:solidFill>
                <a:latin typeface="Calibri"/>
                <a:ea typeface="Calibri"/>
                <a:cs typeface="Calibri"/>
                <a:sym typeface="Calibri"/>
              </a:rPr>
              <a:t>Allows teachers to build on what the pupils bring</a:t>
            </a:r>
          </a:p>
          <a:p>
            <a:pPr marL="228600" marR="0" lvl="0" indent="-228600" algn="l" rtl="0">
              <a:lnSpc>
                <a:spcPct val="80000"/>
              </a:lnSpc>
              <a:spcBef>
                <a:spcPts val="1000"/>
              </a:spcBef>
              <a:spcAft>
                <a:spcPts val="0"/>
              </a:spcAft>
              <a:buClr>
                <a:schemeClr val="dk1"/>
              </a:buClr>
              <a:buSzPct val="99615"/>
              <a:buFont typeface="Arial"/>
              <a:buChar char="•"/>
            </a:pPr>
            <a:r>
              <a:rPr lang="en-US" sz="2590" b="0" i="0" u="none" strike="noStrike" cap="none">
                <a:solidFill>
                  <a:schemeClr val="dk1"/>
                </a:solidFill>
                <a:latin typeface="Calibri"/>
                <a:ea typeface="Calibri"/>
                <a:cs typeface="Calibri"/>
                <a:sym typeface="Calibri"/>
              </a:rPr>
              <a:t>Cons</a:t>
            </a:r>
          </a:p>
          <a:p>
            <a:pPr marL="685800" marR="0" lvl="1" indent="-228600" algn="l" rtl="0">
              <a:lnSpc>
                <a:spcPct val="80000"/>
              </a:lnSpc>
              <a:spcBef>
                <a:spcPts val="500"/>
              </a:spcBef>
              <a:spcAft>
                <a:spcPts val="0"/>
              </a:spcAft>
              <a:buClr>
                <a:schemeClr val="dk1"/>
              </a:buClr>
              <a:buSzPct val="100909"/>
              <a:buFont typeface="Arial"/>
              <a:buChar char="•"/>
            </a:pPr>
            <a:r>
              <a:rPr lang="en-US" sz="2220" b="0" i="0" u="none" strike="noStrike" cap="none">
                <a:solidFill>
                  <a:schemeClr val="dk1"/>
                </a:solidFill>
                <a:latin typeface="Calibri"/>
                <a:ea typeface="Calibri"/>
                <a:cs typeface="Calibri"/>
                <a:sym typeface="Calibri"/>
              </a:rPr>
              <a:t>Complex</a:t>
            </a:r>
          </a:p>
          <a:p>
            <a:pPr marL="685800" marR="0" lvl="1" indent="-228600" algn="l" rtl="0">
              <a:lnSpc>
                <a:spcPct val="80000"/>
              </a:lnSpc>
              <a:spcBef>
                <a:spcPts val="500"/>
              </a:spcBef>
              <a:spcAft>
                <a:spcPts val="0"/>
              </a:spcAft>
              <a:buClr>
                <a:schemeClr val="dk1"/>
              </a:buClr>
              <a:buSzPct val="100909"/>
              <a:buFont typeface="Arial"/>
              <a:buChar char="•"/>
            </a:pPr>
            <a:r>
              <a:rPr lang="en-US" sz="2220" b="0" i="0" u="none" strike="noStrike" cap="none">
                <a:solidFill>
                  <a:schemeClr val="dk1"/>
                </a:solidFill>
                <a:latin typeface="Calibri"/>
                <a:ea typeface="Calibri"/>
                <a:cs typeface="Calibri"/>
                <a:sym typeface="Calibri"/>
              </a:rPr>
              <a:t>Requires a high level of teacher skill and engagement – (especially in terms of pedagogy)</a:t>
            </a:r>
          </a:p>
          <a:p>
            <a:pPr marL="685800" marR="0" lvl="1" indent="-228600" algn="l" rtl="0">
              <a:lnSpc>
                <a:spcPct val="80000"/>
              </a:lnSpc>
              <a:spcBef>
                <a:spcPts val="500"/>
              </a:spcBef>
              <a:spcAft>
                <a:spcPts val="0"/>
              </a:spcAft>
              <a:buClr>
                <a:schemeClr val="dk1"/>
              </a:buClr>
              <a:buSzPct val="100909"/>
              <a:buFont typeface="Arial"/>
              <a:buChar char="•"/>
            </a:pPr>
            <a:r>
              <a:rPr lang="en-US" sz="2220" b="0" i="0" u="none" strike="noStrike" cap="none">
                <a:solidFill>
                  <a:schemeClr val="dk1"/>
                </a:solidFill>
                <a:latin typeface="Calibri"/>
                <a:ea typeface="Calibri"/>
                <a:cs typeface="Calibri"/>
                <a:sym typeface="Calibri"/>
              </a:rPr>
              <a:t>More difficult to design common assessment – less standardisation in approaches taken</a:t>
            </a:r>
          </a:p>
          <a:p>
            <a:pPr marL="228600" marR="0" lvl="0" indent="-228600" algn="l" rtl="0">
              <a:lnSpc>
                <a:spcPct val="80000"/>
              </a:lnSpc>
              <a:spcBef>
                <a:spcPts val="1000"/>
              </a:spcBef>
              <a:buClr>
                <a:schemeClr val="dk1"/>
              </a:buClr>
              <a:buSzPct val="99615"/>
              <a:buFont typeface="Arial"/>
              <a:buNone/>
            </a:pPr>
            <a:endParaRPr sz="259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13999948"/>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512"/>
        <p:cNvGrpSpPr/>
        <p:nvPr/>
      </p:nvGrpSpPr>
      <p:grpSpPr>
        <a:xfrm>
          <a:off x="0" y="0"/>
          <a:ext cx="0" cy="0"/>
          <a:chOff x="0" y="0"/>
          <a:chExt cx="0" cy="0"/>
        </a:xfrm>
      </p:grpSpPr>
      <p:sp>
        <p:nvSpPr>
          <p:cNvPr id="513" name="Shape 513"/>
          <p:cNvSpPr txBox="1">
            <a:spLocks noGrp="1"/>
          </p:cNvSpPr>
          <p:nvPr>
            <p:ph type="title"/>
          </p:nvPr>
        </p:nvSpPr>
        <p:spPr>
          <a:xfrm>
            <a:off x="628650" y="365126"/>
            <a:ext cx="78867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Reflection task, the renovators’ delight! (10 minutes)</a:t>
            </a:r>
          </a:p>
        </p:txBody>
      </p:sp>
      <p:graphicFrame>
        <p:nvGraphicFramePr>
          <p:cNvPr id="514" name="Shape 514"/>
          <p:cNvGraphicFramePr/>
          <p:nvPr/>
        </p:nvGraphicFramePr>
        <p:xfrm>
          <a:off x="628650" y="2646919"/>
          <a:ext cx="7886700" cy="3657600"/>
        </p:xfrm>
        <a:graphic>
          <a:graphicData uri="http://schemas.openxmlformats.org/drawingml/2006/table">
            <a:tbl>
              <a:tblPr firstRow="1" bandRow="1">
                <a:noFill/>
              </a:tblPr>
              <a:tblGrid>
                <a:gridCol w="3943350">
                  <a:extLst>
                    <a:ext uri="{9D8B030D-6E8A-4147-A177-3AD203B41FA5}">
                      <a16:colId xmlns="" xmlns:a16="http://schemas.microsoft.com/office/drawing/2014/main" val="20000"/>
                    </a:ext>
                  </a:extLst>
                </a:gridCol>
                <a:gridCol w="3943350">
                  <a:extLst>
                    <a:ext uri="{9D8B030D-6E8A-4147-A177-3AD203B41FA5}">
                      <a16:colId xmlns="" xmlns:a16="http://schemas.microsoft.com/office/drawing/2014/main" val="20001"/>
                    </a:ext>
                  </a:extLst>
                </a:gridCol>
              </a:tblGrid>
              <a:tr h="1828800">
                <a:tc>
                  <a:txBody>
                    <a:bodyPr/>
                    <a:lstStyle/>
                    <a:p>
                      <a:pPr marL="0" marR="0" lvl="0" indent="0" algn="l" rtl="0">
                        <a:spcBef>
                          <a:spcPts val="0"/>
                        </a:spcBef>
                        <a:buSzPct val="25000"/>
                        <a:buNone/>
                      </a:pPr>
                      <a:r>
                        <a:rPr lang="en-US" sz="1800" u="none" strike="noStrike" cap="none"/>
                        <a:t>What would I keep?</a:t>
                      </a:r>
                    </a:p>
                  </a:txBody>
                  <a:tcPr marL="68588" marR="68588" marT="45725" marB="45725"/>
                </a:tc>
                <a:tc>
                  <a:txBody>
                    <a:bodyPr/>
                    <a:lstStyle/>
                    <a:p>
                      <a:pPr marL="0" marR="0" lvl="0" indent="0" algn="l" rtl="0">
                        <a:spcBef>
                          <a:spcPts val="0"/>
                        </a:spcBef>
                        <a:buSzPct val="25000"/>
                        <a:buNone/>
                      </a:pPr>
                      <a:r>
                        <a:rPr lang="en-US" sz="1800"/>
                        <a:t>What would I throw out?</a:t>
                      </a:r>
                    </a:p>
                  </a:txBody>
                  <a:tcPr marL="68588" marR="68588" marT="45725" marB="45725"/>
                </a:tc>
                <a:extLst>
                  <a:ext uri="{0D108BD9-81ED-4DB2-BD59-A6C34878D82A}">
                    <a16:rowId xmlns="" xmlns:a16="http://schemas.microsoft.com/office/drawing/2014/main" val="10000"/>
                  </a:ext>
                </a:extLst>
              </a:tr>
              <a:tr h="1828800">
                <a:tc>
                  <a:txBody>
                    <a:bodyPr/>
                    <a:lstStyle/>
                    <a:p>
                      <a:pPr marL="0" marR="0" lvl="0" indent="0" algn="l" rtl="0">
                        <a:spcBef>
                          <a:spcPts val="0"/>
                        </a:spcBef>
                        <a:buSzPct val="25000"/>
                        <a:buNone/>
                      </a:pPr>
                      <a:r>
                        <a:rPr lang="en-US" sz="1800"/>
                        <a:t>What would I change?</a:t>
                      </a:r>
                    </a:p>
                  </a:txBody>
                  <a:tcPr marL="68588" marR="68588" marT="45725" marB="45725"/>
                </a:tc>
                <a:tc>
                  <a:txBody>
                    <a:bodyPr/>
                    <a:lstStyle/>
                    <a:p>
                      <a:pPr marL="0" marR="0" lvl="0" indent="0" algn="l" rtl="0">
                        <a:spcBef>
                          <a:spcPts val="0"/>
                        </a:spcBef>
                        <a:buSzPct val="25000"/>
                        <a:buNone/>
                      </a:pPr>
                      <a:r>
                        <a:rPr lang="en-US" sz="1800"/>
                        <a:t>What would I add?</a:t>
                      </a:r>
                    </a:p>
                  </a:txBody>
                  <a:tcPr marL="68588" marR="68588" marT="45725" marB="45725"/>
                </a:tc>
                <a:extLst>
                  <a:ext uri="{0D108BD9-81ED-4DB2-BD59-A6C34878D82A}">
                    <a16:rowId xmlns="" xmlns:a16="http://schemas.microsoft.com/office/drawing/2014/main" val="10001"/>
                  </a:ext>
                </a:extLst>
              </a:tr>
            </a:tbl>
          </a:graphicData>
        </a:graphic>
      </p:graphicFrame>
      <p:sp>
        <p:nvSpPr>
          <p:cNvPr id="515" name="Shape 515"/>
          <p:cNvSpPr txBox="1"/>
          <p:nvPr/>
        </p:nvSpPr>
        <p:spPr>
          <a:xfrm>
            <a:off x="628650" y="1321356"/>
            <a:ext cx="7886700" cy="923330"/>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US" sz="1800">
                <a:solidFill>
                  <a:schemeClr val="dk1"/>
                </a:solidFill>
                <a:latin typeface="Calibri"/>
                <a:ea typeface="Calibri"/>
                <a:cs typeface="Calibri"/>
                <a:sym typeface="Calibri"/>
              </a:rPr>
              <a:t>Watch the Youtube clip:- </a:t>
            </a:r>
            <a:r>
              <a:rPr lang="en-US" sz="1800" u="sng">
                <a:solidFill>
                  <a:schemeClr val="hlink"/>
                </a:solidFill>
                <a:latin typeface="Calibri"/>
                <a:ea typeface="Calibri"/>
                <a:cs typeface="Calibri"/>
                <a:sym typeface="Calibri"/>
                <a:hlinkClick r:id="rId3"/>
              </a:rPr>
              <a:t>https://www.youtube.com/watch?v=vPhM8lxibSU</a:t>
            </a:r>
            <a:r>
              <a:rPr lang="en-US" sz="1800">
                <a:solidFill>
                  <a:schemeClr val="dk1"/>
                </a:solidFill>
                <a:latin typeface="Calibri"/>
                <a:ea typeface="Calibri"/>
                <a:cs typeface="Calibri"/>
                <a:sym typeface="Calibri"/>
              </a:rPr>
              <a:t> (this concerns managing change)</a:t>
            </a:r>
          </a:p>
          <a:p>
            <a:pPr marL="0" marR="0" lvl="0" indent="0" algn="l" rtl="0">
              <a:spcBef>
                <a:spcPts val="0"/>
              </a:spcBef>
              <a:buSzPct val="25000"/>
              <a:buNone/>
            </a:pPr>
            <a:r>
              <a:rPr lang="en-US" sz="1800">
                <a:solidFill>
                  <a:schemeClr val="dk1"/>
                </a:solidFill>
                <a:latin typeface="Calibri"/>
                <a:ea typeface="Calibri"/>
                <a:cs typeface="Calibri"/>
                <a:sym typeface="Calibri"/>
              </a:rPr>
              <a:t>Successful Futures could take Wales from an ‘Objective driven’ to a ‘Process driven’ curriculum. Reflecting on the renovators’ delight grid below work in pairs to decide…  </a:t>
            </a:r>
          </a:p>
        </p:txBody>
      </p:sp>
    </p:spTree>
    <p:extLst>
      <p:ext uri="{BB962C8B-B14F-4D97-AF65-F5344CB8AC3E}">
        <p14:creationId xmlns:p14="http://schemas.microsoft.com/office/powerpoint/2010/main" val="1970362191"/>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B2E45A8-7A6F-4AAB-A1E6-99175A9EC0A0}"/>
              </a:ext>
            </a:extLst>
          </p:cNvPr>
          <p:cNvSpPr>
            <a:spLocks noGrp="1"/>
          </p:cNvSpPr>
          <p:nvPr>
            <p:ph type="title"/>
          </p:nvPr>
        </p:nvSpPr>
        <p:spPr/>
        <p:txBody>
          <a:bodyPr>
            <a:normAutofit/>
          </a:bodyPr>
          <a:lstStyle/>
          <a:p>
            <a:r>
              <a:rPr lang="en-US" sz="3600" dirty="0"/>
              <a:t>The 'big ideas' (</a:t>
            </a:r>
            <a:r>
              <a:rPr lang="en-US" sz="3600" i="1" dirty="0"/>
              <a:t>what matters</a:t>
            </a:r>
            <a:r>
              <a:rPr lang="en-US" sz="3600" dirty="0"/>
              <a:t>) approach to developing the Curriculum for Wales</a:t>
            </a:r>
          </a:p>
        </p:txBody>
      </p:sp>
      <p:sp>
        <p:nvSpPr>
          <p:cNvPr id="3" name="Text Placeholder 2">
            <a:extLst>
              <a:ext uri="{FF2B5EF4-FFF2-40B4-BE49-F238E27FC236}">
                <a16:creationId xmlns="" xmlns:a16="http://schemas.microsoft.com/office/drawing/2014/main" id="{32E18F45-02F6-4DAE-B1C2-D6EFD2BD52E3}"/>
              </a:ext>
            </a:extLst>
          </p:cNvPr>
          <p:cNvSpPr>
            <a:spLocks noGrp="1"/>
          </p:cNvSpPr>
          <p:nvPr>
            <p:ph type="body" idx="1"/>
          </p:nvPr>
        </p:nvSpPr>
        <p:spPr/>
        <p:txBody>
          <a:bodyPr/>
          <a:lstStyle/>
          <a:p>
            <a:pPr marL="177800" indent="0">
              <a:buNone/>
            </a:pPr>
            <a:r>
              <a:rPr lang="en-US" i="1"/>
              <a:t>“Teaching specific topics or skills without making clear their context in the broader fundamental structure of a field of knowledge is uneconomical” </a:t>
            </a:r>
            <a:r>
              <a:rPr lang="en-US"/>
              <a:t>(Bruner, 1960)</a:t>
            </a:r>
          </a:p>
          <a:p>
            <a:pPr marL="177800" indent="0">
              <a:buNone/>
            </a:pPr>
            <a:endParaRPr lang="en-US"/>
          </a:p>
          <a:p>
            <a:pPr marL="177800" indent="0">
              <a:buNone/>
            </a:pPr>
            <a:r>
              <a:rPr lang="en-US"/>
              <a:t>To what extent to you agree with Jerome Bruner?</a:t>
            </a:r>
          </a:p>
          <a:p>
            <a:pPr marL="177800" indent="0">
              <a:buNone/>
            </a:pPr>
            <a:endParaRPr lang="en-US"/>
          </a:p>
          <a:p>
            <a:pPr marL="177800" indent="0">
              <a:buNone/>
            </a:pPr>
            <a:r>
              <a:rPr lang="en-US"/>
              <a:t>To what extent does our current curriculum facilitate this?</a:t>
            </a:r>
          </a:p>
          <a:p>
            <a:endParaRPr lang="en-US"/>
          </a:p>
        </p:txBody>
      </p:sp>
    </p:spTree>
    <p:extLst>
      <p:ext uri="{BB962C8B-B14F-4D97-AF65-F5344CB8AC3E}">
        <p14:creationId xmlns:p14="http://schemas.microsoft.com/office/powerpoint/2010/main" val="1549720467"/>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E181F94-EF4C-4DFB-B147-34CC3A313031}"/>
              </a:ext>
            </a:extLst>
          </p:cNvPr>
          <p:cNvSpPr>
            <a:spLocks noGrp="1"/>
          </p:cNvSpPr>
          <p:nvPr>
            <p:ph type="title"/>
          </p:nvPr>
        </p:nvSpPr>
        <p:spPr/>
        <p:txBody>
          <a:bodyPr>
            <a:normAutofit fontScale="90000"/>
          </a:bodyPr>
          <a:lstStyle/>
          <a:p>
            <a:r>
              <a:rPr lang="en-US" sz="3200"/>
              <a:t>What are the key features of ‘big ideas’ (</a:t>
            </a:r>
            <a:r>
              <a:rPr lang="en-US" sz="3200" i="1"/>
              <a:t>from Wiggins and </a:t>
            </a:r>
            <a:r>
              <a:rPr lang="en-US" sz="3200" i="1" err="1"/>
              <a:t>McTighe</a:t>
            </a:r>
            <a:r>
              <a:rPr lang="en-US" sz="3200" i="1"/>
              <a:t>, 2005, Understanding by Design</a:t>
            </a:r>
            <a:r>
              <a:rPr lang="en-US" sz="3200"/>
              <a:t>) </a:t>
            </a:r>
            <a:endParaRPr lang="en-US" sz="3200">
              <a:solidFill>
                <a:schemeClr val="tx1"/>
              </a:solidFill>
            </a:endParaRPr>
          </a:p>
        </p:txBody>
      </p:sp>
      <p:sp>
        <p:nvSpPr>
          <p:cNvPr id="3" name="Text Placeholder 2">
            <a:extLst>
              <a:ext uri="{FF2B5EF4-FFF2-40B4-BE49-F238E27FC236}">
                <a16:creationId xmlns="" xmlns:a16="http://schemas.microsoft.com/office/drawing/2014/main" id="{0233764B-A769-4F22-803F-47FEC7BEB3ED}"/>
              </a:ext>
            </a:extLst>
          </p:cNvPr>
          <p:cNvSpPr>
            <a:spLocks noGrp="1"/>
          </p:cNvSpPr>
          <p:nvPr>
            <p:ph type="body" idx="1"/>
          </p:nvPr>
        </p:nvSpPr>
        <p:spPr/>
        <p:txBody>
          <a:bodyPr>
            <a:normAutofit fontScale="77500" lnSpcReduction="20000"/>
          </a:bodyPr>
          <a:lstStyle/>
          <a:p>
            <a:pPr marL="177800" indent="0">
              <a:buNone/>
            </a:pPr>
            <a:r>
              <a:rPr lang="en-US"/>
              <a:t>Wiggins and </a:t>
            </a:r>
            <a:r>
              <a:rPr lang="en-US" err="1"/>
              <a:t>McTighe</a:t>
            </a:r>
            <a:r>
              <a:rPr lang="en-US"/>
              <a:t> state that a big idea can…</a:t>
            </a:r>
          </a:p>
          <a:p>
            <a:r>
              <a:rPr lang="en-US"/>
              <a:t> Provide a conceptual “lens” for any study</a:t>
            </a:r>
            <a:endParaRPr lang="en-US">
              <a:solidFill>
                <a:schemeClr val="tx1"/>
              </a:solidFill>
            </a:endParaRPr>
          </a:p>
          <a:p>
            <a:r>
              <a:rPr lang="en-US"/>
              <a:t> Provide breadth of meaning by connecting and </a:t>
            </a:r>
            <a:r>
              <a:rPr lang="en-US" err="1"/>
              <a:t>organising</a:t>
            </a:r>
            <a:r>
              <a:rPr lang="en-US"/>
              <a:t> many facts, skills, and experiences; serving as a linchpin of understanding</a:t>
            </a:r>
            <a:endParaRPr lang="en-US">
              <a:solidFill>
                <a:schemeClr val="tx1"/>
              </a:solidFill>
            </a:endParaRPr>
          </a:p>
          <a:p>
            <a:r>
              <a:rPr lang="en-US"/>
              <a:t> Point to ideas at the heart of expert understanding of the subject</a:t>
            </a:r>
            <a:endParaRPr lang="en-US">
              <a:solidFill>
                <a:schemeClr val="tx1"/>
              </a:solidFill>
            </a:endParaRPr>
          </a:p>
          <a:p>
            <a:r>
              <a:rPr lang="en-US"/>
              <a:t> Require </a:t>
            </a:r>
            <a:r>
              <a:rPr lang="en-US" err="1"/>
              <a:t>uncoverage</a:t>
            </a:r>
            <a:r>
              <a:rPr lang="en-US"/>
              <a:t> because its meaning or value is rarely obvious to the learner, is counterintuitive or prone to misunderstanding</a:t>
            </a:r>
            <a:endParaRPr lang="en-US">
              <a:solidFill>
                <a:schemeClr val="tx1"/>
              </a:solidFill>
            </a:endParaRPr>
          </a:p>
          <a:p>
            <a:r>
              <a:rPr lang="en-US"/>
              <a:t> Have great transfer value; applying to many other enquiries and issues over time  - horizontally (across subjects) and vertically (through years in later courses) in the curriculum and out of school </a:t>
            </a:r>
            <a:endParaRPr lang="en-US">
              <a:solidFill>
                <a:schemeClr val="tx1"/>
              </a:solidFill>
            </a:endParaRPr>
          </a:p>
          <a:p>
            <a:endParaRPr lang="en-US"/>
          </a:p>
        </p:txBody>
      </p:sp>
    </p:spTree>
    <p:extLst>
      <p:ext uri="{BB962C8B-B14F-4D97-AF65-F5344CB8AC3E}">
        <p14:creationId xmlns:p14="http://schemas.microsoft.com/office/powerpoint/2010/main" val="3023069069"/>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FCE9661-0B89-4AD0-8529-D2802E74F590}"/>
              </a:ext>
            </a:extLst>
          </p:cNvPr>
          <p:cNvSpPr>
            <a:spLocks noGrp="1"/>
          </p:cNvSpPr>
          <p:nvPr>
            <p:ph type="title"/>
          </p:nvPr>
        </p:nvSpPr>
        <p:spPr>
          <a:xfrm>
            <a:off x="485894" y="685801"/>
            <a:ext cx="7886700" cy="1325563"/>
          </a:xfrm>
        </p:spPr>
        <p:txBody>
          <a:bodyPr>
            <a:normAutofit fontScale="90000"/>
          </a:bodyPr>
          <a:lstStyle/>
          <a:p>
            <a:r>
              <a:rPr lang="en-US" sz="2400" i="1" dirty="0" smtClean="0"/>
              <a:t/>
            </a:r>
            <a:br>
              <a:rPr lang="en-US" sz="2400" i="1" dirty="0" smtClean="0"/>
            </a:br>
            <a:r>
              <a:rPr lang="en-US" sz="2400" i="1" dirty="0"/>
              <a:t/>
            </a:r>
            <a:br>
              <a:rPr lang="en-US" sz="2400" i="1" dirty="0"/>
            </a:br>
            <a:r>
              <a:rPr lang="en-US" sz="2400" i="1" dirty="0" smtClean="0"/>
              <a:t/>
            </a:r>
            <a:br>
              <a:rPr lang="en-US" sz="2400" i="1" dirty="0" smtClean="0"/>
            </a:br>
            <a:r>
              <a:rPr lang="en-US" sz="2400" i="1" dirty="0"/>
              <a:t/>
            </a:r>
            <a:br>
              <a:rPr lang="en-US" sz="2400" i="1" dirty="0"/>
            </a:br>
            <a:r>
              <a:rPr lang="en-US" sz="2400" i="1" dirty="0" smtClean="0"/>
              <a:t/>
            </a:r>
            <a:br>
              <a:rPr lang="en-US" sz="2400" i="1" dirty="0" smtClean="0"/>
            </a:br>
            <a:r>
              <a:rPr lang="en-US" sz="2400" i="1" dirty="0"/>
              <a:t/>
            </a:r>
            <a:br>
              <a:rPr lang="en-US" sz="2400" i="1" dirty="0"/>
            </a:br>
            <a:r>
              <a:rPr lang="en-US" sz="2400" i="1" dirty="0" smtClean="0"/>
              <a:t/>
            </a:r>
            <a:br>
              <a:rPr lang="en-US" sz="2400" i="1" dirty="0" smtClean="0"/>
            </a:br>
            <a:r>
              <a:rPr lang="en-US" sz="2400" i="1" dirty="0" smtClean="0"/>
              <a:t>‘</a:t>
            </a:r>
            <a:r>
              <a:rPr lang="en-US" sz="2400" i="1" dirty="0" smtClean="0">
                <a:solidFill>
                  <a:srgbClr val="002060"/>
                </a:solidFill>
              </a:rPr>
              <a:t>In </a:t>
            </a:r>
            <a:r>
              <a:rPr lang="en-US" sz="2400" i="1" dirty="0">
                <a:solidFill>
                  <a:srgbClr val="002060"/>
                </a:solidFill>
              </a:rPr>
              <a:t>each subject field there are some basic ideas which </a:t>
            </a:r>
            <a:r>
              <a:rPr lang="en-US" sz="2400" i="1" dirty="0" err="1">
                <a:solidFill>
                  <a:srgbClr val="002060"/>
                </a:solidFill>
              </a:rPr>
              <a:t>summarise</a:t>
            </a:r>
            <a:r>
              <a:rPr lang="en-US" sz="2400" i="1" dirty="0">
                <a:solidFill>
                  <a:srgbClr val="002060"/>
                </a:solidFill>
              </a:rPr>
              <a:t> much of what scholars have learned…These ideas give meaning to much that has been learned, and they provide the basic ideas for dealing with many new problems... We believe that it is a primary obligation of the scholars [and] teachers to search constantly for these abstractions, to find ways of helping students learn how to use them in a great variety of problem situations... To learn to use such principles is to possess a powerful way of dealing with </a:t>
            </a:r>
            <a:r>
              <a:rPr lang="en-US" sz="2400" i="1" dirty="0" smtClean="0">
                <a:solidFill>
                  <a:srgbClr val="002060"/>
                </a:solidFill>
              </a:rPr>
              <a:t>the world.’ </a:t>
            </a:r>
            <a:r>
              <a:rPr lang="en-US" sz="2400" i="1" dirty="0"/>
              <a:t>world”</a:t>
            </a:r>
            <a:r>
              <a:rPr lang="en-US" sz="2400" i="1" dirty="0">
                <a:solidFill>
                  <a:schemeClr val="tx1"/>
                </a:solidFill>
              </a:rPr>
              <a:t> (Bloom, 1981)</a:t>
            </a:r>
            <a:endParaRPr lang="en-US" sz="2400" dirty="0">
              <a:solidFill>
                <a:schemeClr val="tx1"/>
              </a:solidFill>
            </a:endParaRPr>
          </a:p>
        </p:txBody>
      </p:sp>
      <p:sp>
        <p:nvSpPr>
          <p:cNvPr id="3" name="Text Placeholder 2">
            <a:extLst>
              <a:ext uri="{FF2B5EF4-FFF2-40B4-BE49-F238E27FC236}">
                <a16:creationId xmlns="" xmlns:a16="http://schemas.microsoft.com/office/drawing/2014/main" id="{CDD1DC57-676D-4A5E-92D8-F35972EA2940}"/>
              </a:ext>
            </a:extLst>
          </p:cNvPr>
          <p:cNvSpPr>
            <a:spLocks noGrp="1"/>
          </p:cNvSpPr>
          <p:nvPr>
            <p:ph type="body" idx="1"/>
          </p:nvPr>
        </p:nvSpPr>
        <p:spPr>
          <a:xfrm>
            <a:off x="284877" y="4365104"/>
            <a:ext cx="7959531" cy="2016224"/>
          </a:xfrm>
        </p:spPr>
        <p:txBody>
          <a:bodyPr>
            <a:normAutofit lnSpcReduction="10000"/>
          </a:bodyPr>
          <a:lstStyle/>
          <a:p>
            <a:pPr marL="177800" indent="0">
              <a:buNone/>
            </a:pPr>
            <a:endParaRPr lang="en-US" dirty="0" smtClean="0"/>
          </a:p>
          <a:p>
            <a:pPr marL="177800" indent="0">
              <a:buNone/>
            </a:pPr>
            <a:endParaRPr lang="en-US" dirty="0"/>
          </a:p>
          <a:p>
            <a:pPr marL="177800" indent="0">
              <a:buNone/>
            </a:pPr>
            <a:r>
              <a:rPr lang="en-US" dirty="0" smtClean="0"/>
              <a:t>Task</a:t>
            </a:r>
            <a:r>
              <a:rPr lang="en-US" dirty="0"/>
              <a:t>:- Within your existing disciplinary area of study (or an area of study of your choice), can you think of a few core ideas/principles as defined in the statement from Bloom?  </a:t>
            </a:r>
          </a:p>
          <a:p>
            <a:endParaRPr lang="en-US" dirty="0"/>
          </a:p>
        </p:txBody>
      </p:sp>
    </p:spTree>
    <p:extLst>
      <p:ext uri="{BB962C8B-B14F-4D97-AF65-F5344CB8AC3E}">
        <p14:creationId xmlns:p14="http://schemas.microsoft.com/office/powerpoint/2010/main" val="1919979116"/>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1D9EABE-2BC9-463E-840B-D91E98742D50}"/>
              </a:ext>
            </a:extLst>
          </p:cNvPr>
          <p:cNvSpPr>
            <a:spLocks noGrp="1"/>
          </p:cNvSpPr>
          <p:nvPr>
            <p:ph type="title"/>
          </p:nvPr>
        </p:nvSpPr>
        <p:spPr/>
        <p:txBody>
          <a:bodyPr/>
          <a:lstStyle/>
          <a:p>
            <a:r>
              <a:rPr lang="en-US"/>
              <a:t>Backwards Design??</a:t>
            </a:r>
          </a:p>
        </p:txBody>
      </p:sp>
      <p:sp>
        <p:nvSpPr>
          <p:cNvPr id="3" name="Text Placeholder 2">
            <a:extLst>
              <a:ext uri="{FF2B5EF4-FFF2-40B4-BE49-F238E27FC236}">
                <a16:creationId xmlns="" xmlns:a16="http://schemas.microsoft.com/office/drawing/2014/main" id="{C3A8D877-9A5E-4B2A-89B3-2A36E954882A}"/>
              </a:ext>
            </a:extLst>
          </p:cNvPr>
          <p:cNvSpPr>
            <a:spLocks noGrp="1"/>
          </p:cNvSpPr>
          <p:nvPr>
            <p:ph type="body" idx="1"/>
          </p:nvPr>
        </p:nvSpPr>
        <p:spPr/>
        <p:txBody>
          <a:bodyPr>
            <a:normAutofit fontScale="85000" lnSpcReduction="10000"/>
          </a:bodyPr>
          <a:lstStyle/>
          <a:p>
            <a:pPr marL="177800" indent="0">
              <a:buNone/>
            </a:pPr>
            <a:endParaRPr lang="en-US"/>
          </a:p>
          <a:p>
            <a:pPr marL="177800" indent="0">
              <a:buNone/>
            </a:pPr>
            <a:r>
              <a:rPr lang="en-US"/>
              <a:t>• Wiggins and </a:t>
            </a:r>
            <a:r>
              <a:rPr lang="en-US" err="1"/>
              <a:t>McTighe</a:t>
            </a:r>
            <a:r>
              <a:rPr lang="en-US"/>
              <a:t> (2005) warn of the twin sins of traditional design (‘</a:t>
            </a:r>
            <a:r>
              <a:rPr lang="en-US" i="1"/>
              <a:t>activity oriented</a:t>
            </a:r>
            <a:r>
              <a:rPr lang="en-US"/>
              <a:t>’ and ‘</a:t>
            </a:r>
            <a:r>
              <a:rPr lang="en-US" i="1"/>
              <a:t>coverage</a:t>
            </a:r>
            <a:r>
              <a:rPr lang="en-US"/>
              <a:t>’ methods of design)</a:t>
            </a:r>
            <a:endParaRPr lang="en-US">
              <a:solidFill>
                <a:schemeClr val="tx1"/>
              </a:solidFill>
            </a:endParaRPr>
          </a:p>
          <a:p>
            <a:pPr marL="177800" indent="0">
              <a:buNone/>
            </a:pPr>
            <a:r>
              <a:rPr lang="en-US"/>
              <a:t>• Curriculum design needs an ‘</a:t>
            </a:r>
            <a:r>
              <a:rPr lang="en-US" b="1"/>
              <a:t>intellectual purpose</a:t>
            </a:r>
            <a:r>
              <a:rPr lang="en-US"/>
              <a:t>’ or ‘</a:t>
            </a:r>
            <a:r>
              <a:rPr lang="en-US" b="1"/>
              <a:t>clear priorities'</a:t>
            </a:r>
            <a:r>
              <a:rPr lang="en-US"/>
              <a:t> to frame the learning experience’</a:t>
            </a:r>
            <a:endParaRPr lang="en-US">
              <a:solidFill>
                <a:schemeClr val="tx1"/>
              </a:solidFill>
            </a:endParaRPr>
          </a:p>
          <a:p>
            <a:pPr marL="177800" indent="0">
              <a:buNone/>
            </a:pPr>
            <a:r>
              <a:rPr lang="en-US"/>
              <a:t>• A shift from – ‘what book will we read?’ or ‘what activities will we do?’ or ‘what will we discuss?’ to ‘</a:t>
            </a:r>
            <a:r>
              <a:rPr lang="en-US" b="1"/>
              <a:t>what should they be able to walk out the door and understand regardless of what activities or texts we use</a:t>
            </a:r>
            <a:r>
              <a:rPr lang="en-US"/>
              <a:t>?’</a:t>
            </a:r>
            <a:endParaRPr lang="en-US">
              <a:solidFill>
                <a:schemeClr val="tx1"/>
              </a:solidFill>
            </a:endParaRPr>
          </a:p>
          <a:p>
            <a:pPr>
              <a:buNone/>
            </a:pPr>
            <a:r>
              <a:rPr lang="en-US" i="1">
                <a:solidFill>
                  <a:srgbClr val="FF0000"/>
                </a:solidFill>
              </a:rPr>
              <a:t>Education is what remains after one has forgotten what one learned in school (Einstein)</a:t>
            </a:r>
            <a:endParaRPr lang="en-US">
              <a:solidFill>
                <a:srgbClr val="FF0000"/>
              </a:solidFill>
            </a:endParaRPr>
          </a:p>
          <a:p>
            <a:endParaRPr lang="en-US"/>
          </a:p>
        </p:txBody>
      </p:sp>
    </p:spTree>
    <p:extLst>
      <p:ext uri="{BB962C8B-B14F-4D97-AF65-F5344CB8AC3E}">
        <p14:creationId xmlns:p14="http://schemas.microsoft.com/office/powerpoint/2010/main" val="602002899"/>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creen Shot 2017-11-08 at 14.35.28.png">
            <a:extLst>
              <a:ext uri="{FF2B5EF4-FFF2-40B4-BE49-F238E27FC236}">
                <a16:creationId xmlns="" xmlns:a16="http://schemas.microsoft.com/office/drawing/2014/main" id="{EDFDCC3D-E126-42A8-A477-CD4C42A773A3}"/>
              </a:ext>
            </a:extLst>
          </p:cNvPr>
          <p:cNvPicPr>
            <a:picLocks noChangeAspect="1"/>
          </p:cNvPicPr>
          <p:nvPr/>
        </p:nvPicPr>
        <p:blipFill>
          <a:blip r:embed="rId2"/>
          <a:stretch>
            <a:fillRect/>
          </a:stretch>
        </p:blipFill>
        <p:spPr>
          <a:xfrm>
            <a:off x="257239" y="895351"/>
            <a:ext cx="8663006" cy="5255211"/>
          </a:xfrm>
          <a:prstGeom prst="rect">
            <a:avLst/>
          </a:prstGeom>
        </p:spPr>
      </p:pic>
    </p:spTree>
    <p:extLst>
      <p:ext uri="{BB962C8B-B14F-4D97-AF65-F5344CB8AC3E}">
        <p14:creationId xmlns:p14="http://schemas.microsoft.com/office/powerpoint/2010/main" val="777098118"/>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rgbClr val="002060"/>
                </a:solidFill>
              </a:rPr>
              <a:t>How do we realise this new curriculum?</a:t>
            </a:r>
            <a:endParaRPr lang="en-GB" dirty="0">
              <a:solidFill>
                <a:srgbClr val="002060"/>
              </a:solidFill>
            </a:endParaRPr>
          </a:p>
        </p:txBody>
      </p:sp>
      <p:sp>
        <p:nvSpPr>
          <p:cNvPr id="4" name="Content Placeholder 3"/>
          <p:cNvSpPr>
            <a:spLocks noGrp="1"/>
          </p:cNvSpPr>
          <p:nvPr>
            <p:ph idx="1"/>
          </p:nvPr>
        </p:nvSpPr>
        <p:spPr/>
        <p:txBody>
          <a:bodyPr/>
          <a:lstStyle/>
          <a:p>
            <a:endParaRPr lang="en-GB"/>
          </a:p>
        </p:txBody>
      </p:sp>
    </p:spTree>
    <p:extLst>
      <p:ext uri="{BB962C8B-B14F-4D97-AF65-F5344CB8AC3E}">
        <p14:creationId xmlns:p14="http://schemas.microsoft.com/office/powerpoint/2010/main" val="1544313256"/>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980728"/>
            <a:ext cx="8873359" cy="55446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24914011"/>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767285471"/>
              </p:ext>
            </p:extLst>
          </p:nvPr>
        </p:nvGraphicFramePr>
        <p:xfrm>
          <a:off x="899592" y="836712"/>
          <a:ext cx="7344816" cy="5099640"/>
        </p:xfrm>
        <a:graphic>
          <a:graphicData uri="http://schemas.openxmlformats.org/drawingml/2006/table">
            <a:tbl>
              <a:tblPr firstRow="1" firstCol="1" lastRow="1" lastCol="1" bandRow="1" bandCol="1"/>
              <a:tblGrid>
                <a:gridCol w="7344816"/>
              </a:tblGrid>
              <a:tr h="978637">
                <a:tc>
                  <a:txBody>
                    <a:bodyPr/>
                    <a:lstStyle/>
                    <a:p>
                      <a:pPr algn="ctr">
                        <a:spcAft>
                          <a:spcPts val="0"/>
                        </a:spcAft>
                      </a:pPr>
                      <a:r>
                        <a:rPr lang="en-US" sz="1200" b="1" dirty="0">
                          <a:effectLst/>
                          <a:latin typeface="Arial"/>
                          <a:ea typeface="Times New Roman"/>
                          <a:cs typeface="Times New Roman"/>
                        </a:rPr>
                        <a:t> </a:t>
                      </a:r>
                      <a:endParaRPr lang="en-GB" sz="1200" dirty="0">
                        <a:effectLst/>
                        <a:latin typeface="Times New Roman"/>
                        <a:ea typeface="Times New Roman"/>
                        <a:cs typeface="Times New Roman"/>
                      </a:endParaRPr>
                    </a:p>
                    <a:p>
                      <a:pPr algn="ctr">
                        <a:spcAft>
                          <a:spcPts val="0"/>
                        </a:spcAft>
                      </a:pPr>
                      <a:r>
                        <a:rPr lang="en-US" sz="1200" b="1" dirty="0">
                          <a:effectLst/>
                          <a:latin typeface="Arial"/>
                          <a:ea typeface="Times New Roman"/>
                          <a:cs typeface="Times New Roman"/>
                        </a:rPr>
                        <a:t>Assignment Brief</a:t>
                      </a:r>
                      <a:endParaRPr lang="en-GB" sz="1200" dirty="0">
                        <a:effectLst/>
                        <a:latin typeface="Times New Roman"/>
                        <a:ea typeface="Times New Roman"/>
                        <a:cs typeface="Times New Roman"/>
                      </a:endParaRPr>
                    </a:p>
                    <a:p>
                      <a:pPr algn="ctr">
                        <a:spcAft>
                          <a:spcPts val="0"/>
                        </a:spcAft>
                      </a:pPr>
                      <a:r>
                        <a:rPr lang="en-US" sz="1200" b="1" dirty="0">
                          <a:effectLst/>
                          <a:latin typeface="Arial"/>
                          <a:ea typeface="Times New Roman"/>
                          <a:cs typeface="Times New Roman"/>
                        </a:rPr>
                        <a:t> </a:t>
                      </a:r>
                      <a:endParaRPr lang="en-GB" sz="1200" dirty="0">
                        <a:effectLst/>
                        <a:latin typeface="Times New Roman"/>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0E0E0"/>
                    </a:solidFill>
                  </a:tcPr>
                </a:tc>
              </a:tr>
              <a:tr h="4121003">
                <a:tc>
                  <a:txBody>
                    <a:bodyPr/>
                    <a:lstStyle/>
                    <a:p>
                      <a:pPr marL="457200">
                        <a:spcAft>
                          <a:spcPts val="0"/>
                        </a:spcAft>
                      </a:pPr>
                      <a:r>
                        <a:rPr lang="en-US" sz="1200" dirty="0">
                          <a:effectLst/>
                          <a:latin typeface="Arial"/>
                          <a:ea typeface="Times New Roman"/>
                          <a:cs typeface="Times New Roman"/>
                        </a:rPr>
                        <a:t> </a:t>
                      </a:r>
                      <a:endParaRPr lang="en-GB" sz="1200" dirty="0">
                        <a:effectLst/>
                        <a:latin typeface="Times New Roman"/>
                        <a:ea typeface="Times New Roman"/>
                        <a:cs typeface="Times New Roman"/>
                      </a:endParaRPr>
                    </a:p>
                    <a:p>
                      <a:pPr>
                        <a:spcAft>
                          <a:spcPts val="0"/>
                        </a:spcAft>
                      </a:pPr>
                      <a:r>
                        <a:rPr lang="en-US" sz="1600" dirty="0">
                          <a:effectLst/>
                          <a:latin typeface="Arial"/>
                          <a:ea typeface="Times New Roman"/>
                          <a:cs typeface="Times New Roman"/>
                        </a:rPr>
                        <a:t>The learning outcomes will be assessed through a coursework portfolio (7,500 word equivalent.)This will include a completed and signed off ethics form </a:t>
                      </a:r>
                      <a:r>
                        <a:rPr lang="en-US" sz="1600" b="1" dirty="0">
                          <a:effectLst/>
                          <a:latin typeface="Arial"/>
                          <a:ea typeface="Times New Roman"/>
                          <a:cs typeface="Times New Roman"/>
                        </a:rPr>
                        <a:t>which is essential</a:t>
                      </a:r>
                      <a:r>
                        <a:rPr lang="en-US" sz="1600" dirty="0">
                          <a:effectLst/>
                          <a:latin typeface="Arial"/>
                          <a:ea typeface="Times New Roman"/>
                          <a:cs typeface="Times New Roman"/>
                        </a:rPr>
                        <a:t> </a:t>
                      </a:r>
                      <a:r>
                        <a:rPr lang="en-US" sz="1600" b="1" dirty="0">
                          <a:effectLst/>
                          <a:latin typeface="Arial"/>
                          <a:ea typeface="Times New Roman"/>
                          <a:cs typeface="Times New Roman"/>
                        </a:rPr>
                        <a:t>before</a:t>
                      </a:r>
                      <a:r>
                        <a:rPr lang="en-US" sz="1600" dirty="0">
                          <a:effectLst/>
                          <a:latin typeface="Arial"/>
                          <a:ea typeface="Times New Roman"/>
                          <a:cs typeface="Times New Roman"/>
                        </a:rPr>
                        <a:t> any research is carried out.</a:t>
                      </a:r>
                      <a:endParaRPr lang="en-GB" sz="1600" dirty="0">
                        <a:effectLst/>
                        <a:latin typeface="Times New Roman"/>
                        <a:ea typeface="Times New Roman"/>
                        <a:cs typeface="Times New Roman"/>
                      </a:endParaRPr>
                    </a:p>
                    <a:p>
                      <a:pPr>
                        <a:spcAft>
                          <a:spcPts val="0"/>
                        </a:spcAft>
                      </a:pPr>
                      <a:r>
                        <a:rPr lang="en-US" sz="1600" dirty="0">
                          <a:effectLst/>
                          <a:latin typeface="Arial"/>
                          <a:ea typeface="Times New Roman"/>
                          <a:cs typeface="Times New Roman"/>
                        </a:rPr>
                        <a:t> </a:t>
                      </a:r>
                      <a:endParaRPr lang="en-GB" sz="1600" dirty="0">
                        <a:effectLst/>
                        <a:latin typeface="Times New Roman"/>
                        <a:ea typeface="Times New Roman"/>
                        <a:cs typeface="Times New Roman"/>
                      </a:endParaRPr>
                    </a:p>
                    <a:p>
                      <a:pPr marL="342900" lvl="0" indent="-342900">
                        <a:lnSpc>
                          <a:spcPct val="115000"/>
                        </a:lnSpc>
                        <a:spcAft>
                          <a:spcPts val="1000"/>
                        </a:spcAft>
                        <a:buFont typeface="Symbol"/>
                        <a:buChar char=""/>
                      </a:pPr>
                      <a:r>
                        <a:rPr lang="en-GB" sz="1600" dirty="0">
                          <a:effectLst/>
                          <a:latin typeface="Arial"/>
                          <a:ea typeface="Calibri"/>
                          <a:cs typeface="Times New Roman"/>
                        </a:rPr>
                        <a:t>Complete an ethics approval form and receive approval from the Ethics Committee</a:t>
                      </a:r>
                      <a:endParaRPr lang="en-GB" sz="1600" dirty="0">
                        <a:effectLst/>
                        <a:latin typeface="Calibri"/>
                        <a:cs typeface="Times New Roman"/>
                      </a:endParaRPr>
                    </a:p>
                    <a:p>
                      <a:pPr marL="342900" lvl="0" indent="-342900">
                        <a:lnSpc>
                          <a:spcPct val="115000"/>
                        </a:lnSpc>
                        <a:spcAft>
                          <a:spcPts val="1000"/>
                        </a:spcAft>
                        <a:buFont typeface="Symbol"/>
                        <a:buChar char=""/>
                      </a:pPr>
                      <a:r>
                        <a:rPr lang="en-US" sz="1600" dirty="0">
                          <a:effectLst/>
                          <a:latin typeface="Arial"/>
                          <a:cs typeface="Times New Roman"/>
                        </a:rPr>
                        <a:t>Design and carry out a small-scale piece of practitioner research into one aspect of leading Successful Futures (Curriculum). Present and critically analyse data from your setting. Present recommendations for practice within your setting that are supported through the research methodology and the literature.</a:t>
                      </a:r>
                      <a:endParaRPr lang="en-GB" sz="1600" dirty="0">
                        <a:effectLst/>
                        <a:latin typeface="Calibri"/>
                        <a:cs typeface="Times New Roman"/>
                      </a:endParaRPr>
                    </a:p>
                    <a:p>
                      <a:pPr marL="457200">
                        <a:lnSpc>
                          <a:spcPct val="115000"/>
                        </a:lnSpc>
                        <a:spcAft>
                          <a:spcPts val="1000"/>
                        </a:spcAft>
                      </a:pPr>
                      <a:r>
                        <a:rPr lang="en-US" sz="1000" dirty="0">
                          <a:effectLst/>
                          <a:latin typeface="Arial"/>
                          <a:cs typeface="Times New Roman"/>
                        </a:rPr>
                        <a:t> </a:t>
                      </a:r>
                      <a:endParaRPr lang="en-GB" sz="1000" dirty="0">
                        <a:effectLst/>
                        <a:latin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99965967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Custom Design">
  <a:themeElements>
    <a:clrScheme name="Custom 2">
      <a:dk1>
        <a:srgbClr val="64B546"/>
      </a:dk1>
      <a:lt1>
        <a:sysClr val="window" lastClr="FFFFFF"/>
      </a:lt1>
      <a:dk2>
        <a:srgbClr val="1A1818"/>
      </a:dk2>
      <a:lt2>
        <a:srgbClr val="EEECE1"/>
      </a:lt2>
      <a:accent1>
        <a:srgbClr val="007F40"/>
      </a:accent1>
      <a:accent2>
        <a:srgbClr val="E00053"/>
      </a:accent2>
      <a:accent3>
        <a:srgbClr val="FBB500"/>
      </a:accent3>
      <a:accent4>
        <a:srgbClr val="64B546"/>
      </a:accent4>
      <a:accent5>
        <a:srgbClr val="C56383"/>
      </a:accent5>
      <a:accent6>
        <a:srgbClr val="FDF18B"/>
      </a:accent6>
      <a:hlink>
        <a:srgbClr val="E00053"/>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79</TotalTime>
  <Words>2148</Words>
  <Application>Microsoft Office PowerPoint</Application>
  <PresentationFormat>On-screen Show (4:3)</PresentationFormat>
  <Paragraphs>243</Paragraphs>
  <Slides>62</Slides>
  <Notes>17</Notes>
  <HiddenSlides>0</HiddenSlides>
  <MMClips>0</MMClips>
  <ScaleCrop>false</ScaleCrop>
  <HeadingPairs>
    <vt:vector size="4" baseType="variant">
      <vt:variant>
        <vt:lpstr>Theme</vt:lpstr>
      </vt:variant>
      <vt:variant>
        <vt:i4>2</vt:i4>
      </vt:variant>
      <vt:variant>
        <vt:lpstr>Slide Titles</vt:lpstr>
      </vt:variant>
      <vt:variant>
        <vt:i4>62</vt:i4>
      </vt:variant>
    </vt:vector>
  </HeadingPairs>
  <TitlesOfParts>
    <vt:vector size="64" baseType="lpstr">
      <vt:lpstr>Waveform</vt:lpstr>
      <vt:lpstr>Custom Design</vt:lpstr>
      <vt:lpstr>Level 7 Leading the Learning “Successful Futures” Session 3</vt:lpstr>
      <vt:lpstr>Session Outline</vt:lpstr>
      <vt:lpstr>Learning visit presentations</vt:lpstr>
      <vt:lpstr>Guest Speaker</vt:lpstr>
      <vt:lpstr>Influence of international visits on curriculum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Curriculum development in Wales</vt:lpstr>
      <vt:lpstr>PowerPoint Presentation</vt:lpstr>
      <vt:lpstr>The development of the curriculum….</vt:lpstr>
      <vt:lpstr>The development of the curriculum….</vt:lpstr>
      <vt:lpstr>The development of the curriculum….</vt:lpstr>
      <vt:lpstr>The development of the curriculum….</vt:lpstr>
      <vt:lpstr>The development of the curriculum….</vt:lpstr>
      <vt:lpstr>The development of the curriculum….</vt:lpstr>
      <vt:lpstr>Strata – and curriculum development (after Priestley 2016 – paper commissioned by EAS) </vt:lpstr>
      <vt:lpstr>The importance of the supra-national organisations?</vt:lpstr>
      <vt:lpstr>From this report Welsh Government commissioned two key reports:-</vt:lpstr>
      <vt:lpstr>…and more recently</vt:lpstr>
      <vt:lpstr>and… A Curriculum for Wales, A Curriculum for Life</vt:lpstr>
      <vt:lpstr>…and most recently of all...</vt:lpstr>
      <vt:lpstr>PowerPoint Presentation</vt:lpstr>
      <vt:lpstr>   Three key trends in the development of Curricula (globally) in the 21st Century … Some general points (Priestley, 2013)</vt:lpstr>
      <vt:lpstr>What are the emerging trends in Curriculum Development (from Priestley 2013)</vt:lpstr>
      <vt:lpstr>Reflection task…..</vt:lpstr>
      <vt:lpstr>PowerPoint Presentation</vt:lpstr>
      <vt:lpstr> Task :-To what extent does your existing curriculum meet the design principles outlined in Successful Futures?  </vt:lpstr>
      <vt:lpstr>Models of Curriculum Development – Where is Wales heading…? </vt:lpstr>
      <vt:lpstr>What are the different models of Curriculum Development?</vt:lpstr>
      <vt:lpstr>A content-led curriculum?</vt:lpstr>
      <vt:lpstr>In Welsh Schools…</vt:lpstr>
      <vt:lpstr>An Outcomes based curriculum?</vt:lpstr>
      <vt:lpstr>Starting with outcomes…</vt:lpstr>
      <vt:lpstr>The Process Curriculum</vt:lpstr>
      <vt:lpstr>Successful Futures</vt:lpstr>
      <vt:lpstr>Pros and Cons of the Process Curriculum</vt:lpstr>
      <vt:lpstr>Reflection task, the renovators’ delight! (10 minutes)</vt:lpstr>
      <vt:lpstr>The 'big ideas' (what matters) approach to developing the Curriculum for Wales</vt:lpstr>
      <vt:lpstr>What are the key features of ‘big ideas’ (from Wiggins and McTighe, 2005, Understanding by Design) </vt:lpstr>
      <vt:lpstr>       ‘In each subject field there are some basic ideas which summarise much of what scholars have learned…These ideas give meaning to much that has been learned, and they provide the basic ideas for dealing with many new problems... We believe that it is a primary obligation of the scholars [and] teachers to search constantly for these abstractions, to find ways of helping students learn how to use them in a great variety of problem situations... To learn to use such principles is to possess a powerful way of dealing with the world.’ world” (Bloom, 1981)</vt:lpstr>
      <vt:lpstr>Backwards Design??</vt:lpstr>
      <vt:lpstr>PowerPoint Presentation</vt:lpstr>
      <vt:lpstr>How do we realise this new curriculum?</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Level 7 Leading the Learning “Successful Futures” Session 3</dc:title>
  <dc:creator>Jim Statts</dc:creator>
  <cp:lastModifiedBy>Jim Statts</cp:lastModifiedBy>
  <cp:revision>35</cp:revision>
  <cp:lastPrinted>2018-01-16T15:21:51Z</cp:lastPrinted>
  <dcterms:created xsi:type="dcterms:W3CDTF">2018-01-15T11:52:07Z</dcterms:created>
  <dcterms:modified xsi:type="dcterms:W3CDTF">2018-01-19T10:46:46Z</dcterms:modified>
</cp:coreProperties>
</file>