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60"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1E9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p:cViewPr varScale="1">
        <p:scale>
          <a:sx n="85" d="100"/>
          <a:sy n="85" d="100"/>
        </p:scale>
        <p:origin x="96"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026C555-F072-4990-9C8D-EDC16666561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2261801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26C555-F072-4990-9C8D-EDC16666561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1709893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26C555-F072-4990-9C8D-EDC16666561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4061196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026C555-F072-4990-9C8D-EDC166665610}"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2983889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026C555-F072-4990-9C8D-EDC166665610}" type="datetimeFigureOut">
              <a:rPr lang="en-GB" smtClean="0"/>
              <a:t>16/10/2018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1427891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026C555-F072-4990-9C8D-EDC166665610}" type="datetimeFigureOut">
              <a:rPr lang="en-GB" smtClean="0"/>
              <a:t>16/10/2018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3643062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26C555-F072-4990-9C8D-EDC166665610}" type="datetimeFigureOut">
              <a:rPr lang="en-GB" smtClean="0"/>
              <a:t>16/10/2018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3617727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26C555-F072-4990-9C8D-EDC166665610}"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3463282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26C555-F072-4990-9C8D-EDC166665610}"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3863817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26C555-F072-4990-9C8D-EDC16666561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806610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26C555-F072-4990-9C8D-EDC16666561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1429812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26C555-F072-4990-9C8D-EDC166665610}" type="datetimeFigureOut">
              <a:rPr lang="en-GB" smtClean="0"/>
              <a:t>16/10/2018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B0AEDA-4068-406B-B409-7FF8D36D99D0}" type="slidenum">
              <a:rPr lang="en-GB" smtClean="0"/>
              <a:t>‹#›</a:t>
            </a:fld>
            <a:endParaRPr lang="en-GB"/>
          </a:p>
        </p:txBody>
      </p:sp>
    </p:spTree>
    <p:extLst>
      <p:ext uri="{BB962C8B-B14F-4D97-AF65-F5344CB8AC3E}">
        <p14:creationId xmlns:p14="http://schemas.microsoft.com/office/powerpoint/2010/main" val="3886126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Developmental_psychology"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s://www.mentalhelp.net/articles/urie-bronfenbrenner-and-child-development/" TargetMode="External"/><Relationship Id="rId3" Type="http://schemas.openxmlformats.org/officeDocument/2006/relationships/hyperlink" Target="https://www.childcomwales.org.uk/uploads/publications/261.pdf/" TargetMode="External"/><Relationship Id="rId7" Type="http://schemas.openxmlformats.org/officeDocument/2006/relationships/hyperlink" Target="http://www.childrensrights.wales/" TargetMode="External"/><Relationship Id="rId2" Type="http://schemas.openxmlformats.org/officeDocument/2006/relationships/hyperlink" Target="https://www.savethechildren.org.uk/what-we-do/childrens-rights/united-nations-convention-of-the-rights-of-the-child" TargetMode="External"/><Relationship Id="rId1" Type="http://schemas.openxmlformats.org/officeDocument/2006/relationships/slideLayout" Target="../slideLayouts/slideLayout1.xml"/><Relationship Id="rId6" Type="http://schemas.openxmlformats.org/officeDocument/2006/relationships/hyperlink" Target="file:///C:\Users\Menna\Downloads\Equality-Policy-Jan-2014.pdf" TargetMode="External"/><Relationship Id="rId11" Type="http://schemas.openxmlformats.org/officeDocument/2006/relationships/hyperlink" Target="https://www.thines-talks.co.uk/blog/uncrc-what-is-it-why-is-it-so-important" TargetMode="External"/><Relationship Id="rId5" Type="http://schemas.openxmlformats.org/officeDocument/2006/relationships/hyperlink" Target="http://www.childreninwales.org.uk/our-work/rights/" TargetMode="External"/><Relationship Id="rId10" Type="http://schemas.openxmlformats.org/officeDocument/2006/relationships/hyperlink" Target="https://www.crin.org/en/home/rights/convention/articles/article-19-protection-abuse-and-neglect" TargetMode="External"/><Relationship Id="rId4" Type="http://schemas.openxmlformats.org/officeDocument/2006/relationships/hyperlink" Target="https://www.childcomwales.org.uk/our-work/" TargetMode="External"/><Relationship Id="rId9" Type="http://schemas.openxmlformats.org/officeDocument/2006/relationships/hyperlink" Target="https://www.cypcs.org.uk/rights/uncrcarticles/article-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0000"/>
                <a:lumOff val="40000"/>
              </a:schemeClr>
            </a:gs>
            <a:gs pos="97000">
              <a:schemeClr val="accent4">
                <a:lumMod val="60000"/>
                <a:lumOff val="4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2" descr="yf-UNCRC-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34" y="165289"/>
            <a:ext cx="3374646" cy="56029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841157" y="-9885"/>
            <a:ext cx="8477955" cy="877163"/>
          </a:xfrm>
          <a:prstGeom prst="rect">
            <a:avLst/>
          </a:prstGeom>
          <a:noFill/>
        </p:spPr>
        <p:txBody>
          <a:bodyPr wrap="square" rtlCol="0">
            <a:spAutoFit/>
          </a:bodyPr>
          <a:lstStyle/>
          <a:p>
            <a:pPr algn="ctr"/>
            <a:r>
              <a:rPr lang="en-US" sz="1700" b="1" u="sng" dirty="0" smtClean="0">
                <a:latin typeface="Arial" panose="020B0604020202020204" pitchFamily="34" charset="0"/>
                <a:cs typeface="Arial" panose="020B0604020202020204" pitchFamily="34" charset="0"/>
              </a:rPr>
              <a:t>The importance of respecting the voice of the child.</a:t>
            </a:r>
          </a:p>
          <a:p>
            <a:pPr algn="ctr"/>
            <a:r>
              <a:rPr lang="en-US" sz="1700" dirty="0" smtClean="0">
                <a:latin typeface="Arial" panose="020B0604020202020204" pitchFamily="34" charset="0"/>
                <a:cs typeface="Arial" panose="020B0604020202020204" pitchFamily="34" charset="0"/>
              </a:rPr>
              <a:t>UNCRC- The United Nations Convention On The Rights Of The Child.</a:t>
            </a:r>
          </a:p>
          <a:p>
            <a:pPr algn="ctr"/>
            <a:r>
              <a:rPr lang="en-US" sz="1700" dirty="0" smtClean="0">
                <a:latin typeface="Arial" panose="020B0604020202020204" pitchFamily="34" charset="0"/>
                <a:cs typeface="Arial" panose="020B0604020202020204" pitchFamily="34" charset="0"/>
              </a:rPr>
              <a:t>CCUHP- </a:t>
            </a:r>
            <a:r>
              <a:rPr lang="en-GB" sz="1700" dirty="0" err="1">
                <a:latin typeface="Arial" panose="020B0604020202020204" pitchFamily="34" charset="0"/>
                <a:cs typeface="Arial" panose="020B0604020202020204" pitchFamily="34" charset="0"/>
              </a:rPr>
              <a:t>Confensiwn</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Cenhedloedd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Unedig</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Hawliau'r</a:t>
            </a:r>
            <a:r>
              <a:rPr lang="en-GB" sz="1700" dirty="0">
                <a:latin typeface="Arial" panose="020B0604020202020204" pitchFamily="34" charset="0"/>
                <a:cs typeface="Arial" panose="020B0604020202020204" pitchFamily="34" charset="0"/>
              </a:rPr>
              <a:t> </a:t>
            </a:r>
            <a:r>
              <a:rPr lang="en-GB" sz="1700" dirty="0" err="1" smtClean="0">
                <a:latin typeface="Arial" panose="020B0604020202020204" pitchFamily="34" charset="0"/>
                <a:cs typeface="Arial" panose="020B0604020202020204" pitchFamily="34" charset="0"/>
              </a:rPr>
              <a:t>Plentyn</a:t>
            </a:r>
            <a:r>
              <a:rPr lang="en-GB" sz="1700" dirty="0" smtClean="0">
                <a:latin typeface="Arial" panose="020B0604020202020204" pitchFamily="34" charset="0"/>
                <a:cs typeface="Arial" panose="020B0604020202020204" pitchFamily="34" charset="0"/>
              </a:rPr>
              <a:t>.</a:t>
            </a:r>
            <a:endParaRPr lang="en-GB" sz="1700" dirty="0">
              <a:latin typeface="Arial" panose="020B0604020202020204" pitchFamily="34" charset="0"/>
              <a:cs typeface="Arial" panose="020B0604020202020204" pitchFamily="34" charset="0"/>
            </a:endParaRPr>
          </a:p>
        </p:txBody>
      </p:sp>
      <p:sp>
        <p:nvSpPr>
          <p:cNvPr id="2" name="Rounded Rectangle 1"/>
          <p:cNvSpPr/>
          <p:nvPr/>
        </p:nvSpPr>
        <p:spPr>
          <a:xfrm>
            <a:off x="121004" y="3986538"/>
            <a:ext cx="3724450" cy="2773361"/>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121005" y="3959192"/>
            <a:ext cx="3765196" cy="2816156"/>
          </a:xfrm>
          <a:prstGeom prst="rect">
            <a:avLst/>
          </a:prstGeom>
          <a:noFill/>
        </p:spPr>
        <p:txBody>
          <a:bodyPr wrap="square" rtlCol="0">
            <a:spAutoFit/>
          </a:bodyPr>
          <a:lstStyle/>
          <a:p>
            <a:pPr algn="ctr"/>
            <a:r>
              <a:rPr lang="en-US" sz="1400" b="1" u="sng" dirty="0" smtClean="0">
                <a:latin typeface="Arial" panose="020B0604020202020204" pitchFamily="34" charset="0"/>
                <a:cs typeface="Arial" panose="020B0604020202020204" pitchFamily="34" charset="0"/>
              </a:rPr>
              <a:t>Children’s rights in Wales</a:t>
            </a:r>
            <a:endParaRPr lang="en-US" sz="1400" b="1" u="sng" dirty="0">
              <a:latin typeface="Arial" panose="020B0604020202020204" pitchFamily="34" charset="0"/>
              <a:cs typeface="Arial" panose="020B0604020202020204" pitchFamily="34" charset="0"/>
            </a:endParaRPr>
          </a:p>
          <a:p>
            <a:r>
              <a:rPr lang="en-US" sz="1050" dirty="0" smtClean="0">
                <a:latin typeface="Arial" panose="020B0604020202020204" pitchFamily="34" charset="0"/>
                <a:cs typeface="Arial" panose="020B0604020202020204" pitchFamily="34" charset="0"/>
              </a:rPr>
              <a:t>In 2004 the Welsh government officially accepted the UNCRC. They, alongside other countries believe that children and young people’s voices are heard and help ensure they have access to their rights.</a:t>
            </a:r>
          </a:p>
          <a:p>
            <a:r>
              <a:rPr lang="en-US" sz="1100" dirty="0" smtClean="0">
                <a:latin typeface="Arial" panose="020B0604020202020204" pitchFamily="34" charset="0"/>
                <a:cs typeface="Arial" panose="020B0604020202020204" pitchFamily="34" charset="0"/>
              </a:rPr>
              <a:t>“</a:t>
            </a:r>
            <a:r>
              <a:rPr lang="en-GB" sz="1100" dirty="0" smtClean="0">
                <a:latin typeface="Arial" panose="020B0604020202020204" pitchFamily="34" charset="0"/>
                <a:cs typeface="Arial" panose="020B0604020202020204" pitchFamily="34" charset="0"/>
              </a:rPr>
              <a:t>Children’s </a:t>
            </a:r>
            <a:r>
              <a:rPr lang="en-GB" sz="1100" dirty="0">
                <a:latin typeface="Arial" panose="020B0604020202020204" pitchFamily="34" charset="0"/>
                <a:cs typeface="Arial" panose="020B0604020202020204" pitchFamily="34" charset="0"/>
              </a:rPr>
              <a:t>rights are at the heart of Children in Wales’ work as we strive to ensure that they are upheld in Wales</a:t>
            </a:r>
            <a:r>
              <a:rPr lang="en-GB" sz="1100" dirty="0" smtClean="0">
                <a:latin typeface="Arial" panose="020B0604020202020204" pitchFamily="34" charset="0"/>
                <a:cs typeface="Arial" panose="020B0604020202020204" pitchFamily="34" charset="0"/>
              </a:rPr>
              <a:t>.”- Children in Wales</a:t>
            </a:r>
          </a:p>
          <a:p>
            <a:r>
              <a:rPr lang="en-US" sz="1100" dirty="0" smtClean="0">
                <a:latin typeface="Arial" panose="020B0604020202020204" pitchFamily="34" charset="0"/>
                <a:cs typeface="Arial" panose="020B0604020202020204" pitchFamily="34" charset="0"/>
              </a:rPr>
              <a:t>‘Children in Wales’ strive that every voice and opinion of a child is heard and considered. They support, develop and promote equal rights in all their activities whoever the child may be. They are against any discrimination against children and young people whether it being “</a:t>
            </a:r>
            <a:r>
              <a:rPr lang="en-GB" sz="1100" dirty="0">
                <a:latin typeface="Arial" panose="020B0604020202020204" pitchFamily="34" charset="0"/>
                <a:cs typeface="Arial" panose="020B0604020202020204" pitchFamily="34" charset="0"/>
              </a:rPr>
              <a:t>age, disability, gender reassignment, race, religion or </a:t>
            </a:r>
            <a:r>
              <a:rPr lang="en-GB" sz="1100" dirty="0" smtClean="0">
                <a:latin typeface="Arial" panose="020B0604020202020204" pitchFamily="34" charset="0"/>
                <a:cs typeface="Arial" panose="020B0604020202020204" pitchFamily="34" charset="0"/>
              </a:rPr>
              <a:t>belief.” </a:t>
            </a:r>
            <a:r>
              <a:rPr lang="en-US" sz="1100" dirty="0" smtClean="0">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    Children in Wales Equality Policy 2014. </a:t>
            </a:r>
          </a:p>
          <a:p>
            <a:endParaRPr lang="en-US" sz="1100" dirty="0"/>
          </a:p>
        </p:txBody>
      </p:sp>
      <p:sp>
        <p:nvSpPr>
          <p:cNvPr id="5" name="Oval 4"/>
          <p:cNvSpPr/>
          <p:nvPr/>
        </p:nvSpPr>
        <p:spPr>
          <a:xfrm>
            <a:off x="9760667" y="36777"/>
            <a:ext cx="1886503" cy="898877"/>
          </a:xfrm>
          <a:prstGeom prst="ellipse">
            <a:avLst/>
          </a:prstGeom>
          <a:noFill/>
          <a:ln w="5715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9926399" y="125419"/>
            <a:ext cx="2107845" cy="1138773"/>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Protection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Participation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Provision </a:t>
            </a:r>
          </a:p>
          <a:p>
            <a:endParaRPr lang="en-GB" dirty="0"/>
          </a:p>
        </p:txBody>
      </p:sp>
      <p:sp>
        <p:nvSpPr>
          <p:cNvPr id="12" name="TextBox 11"/>
          <p:cNvSpPr txBox="1"/>
          <p:nvPr/>
        </p:nvSpPr>
        <p:spPr>
          <a:xfrm>
            <a:off x="8311836" y="1068592"/>
            <a:ext cx="3722408" cy="3231654"/>
          </a:xfrm>
          <a:prstGeom prst="rect">
            <a:avLst/>
          </a:prstGeom>
          <a:noFill/>
        </p:spPr>
        <p:txBody>
          <a:bodyPr wrap="square" rtlCol="0">
            <a:spAutoFit/>
          </a:bodyPr>
          <a:lstStyle/>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In the UK, poverty effects more than one in four children. </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In 2016-2017 more that 4.1 million children were living in poverty in the UK.</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London has the highest rates of child poverty in the Country. </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Under the age of 15, 40% of children suffer from abuse and neglect.</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In 2018 its been estimated that up to 1 </a:t>
            </a:r>
            <a:r>
              <a:rPr lang="en-US" sz="1200" dirty="0" smtClean="0">
                <a:latin typeface="Arial" panose="020B0604020202020204" pitchFamily="34" charset="0"/>
                <a:cs typeface="Arial" panose="020B0604020202020204" pitchFamily="34" charset="0"/>
              </a:rPr>
              <a:t>billion </a:t>
            </a:r>
            <a:r>
              <a:rPr lang="en-US" sz="1200" dirty="0" smtClean="0">
                <a:latin typeface="Arial" panose="020B0604020202020204" pitchFamily="34" charset="0"/>
                <a:cs typeface="Arial" panose="020B0604020202020204" pitchFamily="34" charset="0"/>
              </a:rPr>
              <a:t>children between the ages of 2-17 have suffered a form of violence or neglect in the past year.</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Violence in childhood can have a lifelong impact on health and well- being.</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Almost 115 million primary school aged children are not enrolled in school.</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More than 226 million children don’t attend secondary school.</a:t>
            </a:r>
            <a:endParaRPr lang="en-GB" sz="1200" dirty="0">
              <a:latin typeface="Arial" panose="020B0604020202020204" pitchFamily="34" charset="0"/>
              <a:cs typeface="Arial" panose="020B0604020202020204" pitchFamily="34" charset="0"/>
            </a:endParaRPr>
          </a:p>
        </p:txBody>
      </p:sp>
      <p:sp>
        <p:nvSpPr>
          <p:cNvPr id="13" name="Rectangle 12"/>
          <p:cNvSpPr/>
          <p:nvPr/>
        </p:nvSpPr>
        <p:spPr>
          <a:xfrm>
            <a:off x="8311836" y="1024296"/>
            <a:ext cx="3751372" cy="3469068"/>
          </a:xfrm>
          <a:prstGeom prst="rect">
            <a:avLst/>
          </a:prstGeom>
          <a:noFill/>
          <a:ln w="57150">
            <a:solidFill>
              <a:srgbClr val="C01E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3928320" y="904876"/>
            <a:ext cx="4300650" cy="5724644"/>
          </a:xfrm>
          <a:prstGeom prst="rect">
            <a:avLst/>
          </a:prstGeom>
          <a:noFill/>
        </p:spPr>
        <p:txBody>
          <a:bodyPr wrap="square" rtlCol="0">
            <a:spAutoFit/>
          </a:bodyPr>
          <a:lstStyle/>
          <a:p>
            <a:pPr marL="342900" indent="-342900">
              <a:buFont typeface="Arial" panose="020B0604020202020204" pitchFamily="34" charset="0"/>
              <a:buChar char="•"/>
            </a:pPr>
            <a:r>
              <a:rPr lang="en-US" sz="1100" dirty="0" err="1" smtClean="0">
                <a:latin typeface="Arial" panose="020B0604020202020204" pitchFamily="34" charset="0"/>
                <a:cs typeface="Arial" panose="020B0604020202020204" pitchFamily="34" charset="0"/>
              </a:rPr>
              <a:t>Cytundeb</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rhyngwladol</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yw</a:t>
            </a:r>
            <a:r>
              <a:rPr lang="en-US" sz="1100" dirty="0" smtClean="0">
                <a:latin typeface="Arial" panose="020B0604020202020204" pitchFamily="34" charset="0"/>
                <a:cs typeface="Arial" panose="020B0604020202020204" pitchFamily="34" charset="0"/>
              </a:rPr>
              <a:t> CCUHP </a:t>
            </a:r>
            <a:r>
              <a:rPr lang="en-US" sz="1100" dirty="0" err="1" smtClean="0">
                <a:latin typeface="Arial" panose="020B0604020202020204" pitchFamily="34" charset="0"/>
                <a:cs typeface="Arial" panose="020B0604020202020204" pitchFamily="34" charset="0"/>
              </a:rPr>
              <a:t>sydd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yn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diogelu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hawliau</a:t>
            </a:r>
            <a:r>
              <a:rPr lang="en-US" sz="1100" dirty="0" smtClean="0">
                <a:latin typeface="Arial" panose="020B0604020202020204" pitchFamily="34" charset="0"/>
                <a:cs typeface="Arial" panose="020B0604020202020204" pitchFamily="34" charset="0"/>
              </a:rPr>
              <a:t> plant o </a:t>
            </a:r>
            <a:r>
              <a:rPr lang="en-US" sz="1100" dirty="0" err="1" smtClean="0">
                <a:latin typeface="Arial" panose="020B0604020202020204" pitchFamily="34" charset="0"/>
                <a:cs typeface="Arial" panose="020B0604020202020204" pitchFamily="34" charset="0"/>
              </a:rPr>
              <a:t>dan</a:t>
            </a:r>
            <a:r>
              <a:rPr lang="en-US" sz="1100" dirty="0" smtClean="0">
                <a:latin typeface="Arial" panose="020B0604020202020204" pitchFamily="34" charset="0"/>
                <a:cs typeface="Arial" panose="020B0604020202020204" pitchFamily="34" charset="0"/>
              </a:rPr>
              <a:t> 18 </a:t>
            </a:r>
            <a:r>
              <a:rPr lang="en-US" sz="1100" dirty="0" err="1" smtClean="0">
                <a:latin typeface="Arial" panose="020B0604020202020204" pitchFamily="34" charset="0"/>
                <a:cs typeface="Arial" panose="020B0604020202020204" pitchFamily="34" charset="0"/>
              </a:rPr>
              <a:t>oed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Llyw.Cymru</a:t>
            </a:r>
            <a:r>
              <a:rPr lang="en-US" sz="11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100" dirty="0" err="1" smtClean="0">
                <a:latin typeface="Arial" panose="020B0604020202020204" pitchFamily="34" charset="0"/>
                <a:cs typeface="Arial" panose="020B0604020202020204" pitchFamily="34" charset="0"/>
              </a:rPr>
              <a:t>Yn</a:t>
            </a:r>
            <a:r>
              <a:rPr lang="en-US" sz="1100" dirty="0" smtClean="0">
                <a:latin typeface="Arial" panose="020B0604020202020204" pitchFamily="34" charset="0"/>
                <a:cs typeface="Arial" panose="020B0604020202020204" pitchFamily="34" charset="0"/>
              </a:rPr>
              <a:t> 1989 </a:t>
            </a:r>
            <a:r>
              <a:rPr lang="en-US" sz="1100" dirty="0" err="1" smtClean="0">
                <a:latin typeface="Arial" panose="020B0604020202020204" pitchFamily="34" charset="0"/>
                <a:cs typeface="Arial" panose="020B0604020202020204" pitchFamily="34" charset="0"/>
              </a:rPr>
              <a:t>fe</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gafodd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ei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gadarnhau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gan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Gynulliad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Cyffredinol</a:t>
            </a:r>
            <a:r>
              <a:rPr lang="en-US" sz="1100" dirty="0" smtClean="0">
                <a:latin typeface="Arial" panose="020B0604020202020204" pitchFamily="34" charset="0"/>
                <a:cs typeface="Arial" panose="020B0604020202020204" pitchFamily="34" charset="0"/>
              </a:rPr>
              <a:t> y </a:t>
            </a:r>
            <a:r>
              <a:rPr lang="en-US" sz="1100" dirty="0" err="1" smtClean="0">
                <a:latin typeface="Arial" panose="020B0604020202020204" pitchFamily="34" charset="0"/>
                <a:cs typeface="Arial" panose="020B0604020202020204" pitchFamily="34" charset="0"/>
              </a:rPr>
              <a:t>Cenhedloedd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Unedig</a:t>
            </a:r>
            <a:r>
              <a:rPr lang="en-US" sz="1100"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100" dirty="0" smtClean="0">
                <a:latin typeface="Arial" panose="020B0604020202020204" pitchFamily="34" charset="0"/>
                <a:cs typeface="Arial" panose="020B0604020202020204" pitchFamily="34" charset="0"/>
              </a:rPr>
              <a:t>Fe </a:t>
            </a:r>
            <a:r>
              <a:rPr lang="en-US" sz="1100" dirty="0" err="1" smtClean="0">
                <a:latin typeface="Arial" panose="020B0604020202020204" pitchFamily="34" charset="0"/>
                <a:cs typeface="Arial" panose="020B0604020202020204" pitchFamily="34" charset="0"/>
              </a:rPr>
              <a:t>ddaeth</a:t>
            </a:r>
            <a:r>
              <a:rPr lang="en-US" sz="1100" dirty="0" smtClean="0">
                <a:latin typeface="Arial" panose="020B0604020202020204" pitchFamily="34" charset="0"/>
                <a:cs typeface="Arial" panose="020B0604020202020204" pitchFamily="34" charset="0"/>
              </a:rPr>
              <a:t> y UNCRC </a:t>
            </a:r>
            <a:r>
              <a:rPr lang="en-US" sz="1100" dirty="0" err="1" smtClean="0">
                <a:latin typeface="Arial" panose="020B0604020202020204" pitchFamily="34" charset="0"/>
                <a:cs typeface="Arial" panose="020B0604020202020204" pitchFamily="34" charset="0"/>
              </a:rPr>
              <a:t>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Brydain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ym</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Mis</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Ionawr</a:t>
            </a:r>
            <a:r>
              <a:rPr lang="en-US" sz="1100" dirty="0" smtClean="0">
                <a:latin typeface="Arial" panose="020B0604020202020204" pitchFamily="34" charset="0"/>
                <a:cs typeface="Arial" panose="020B0604020202020204" pitchFamily="34" charset="0"/>
              </a:rPr>
              <a:t> 1992.</a:t>
            </a:r>
          </a:p>
          <a:p>
            <a:pPr marL="342900" indent="-342900">
              <a:buFont typeface="Arial" panose="020B0604020202020204" pitchFamily="34" charset="0"/>
              <a:buChar char="•"/>
            </a:pPr>
            <a:r>
              <a:rPr lang="en-US" sz="1100" dirty="0" err="1" smtClean="0">
                <a:latin typeface="Arial" panose="020B0604020202020204" pitchFamily="34" charset="0"/>
                <a:cs typeface="Arial" panose="020B0604020202020204" pitchFamily="34" charset="0"/>
              </a:rPr>
              <a:t>Yn</a:t>
            </a:r>
            <a:r>
              <a:rPr lang="en-US" sz="1100" dirty="0" smtClean="0">
                <a:latin typeface="Arial" panose="020B0604020202020204" pitchFamily="34" charset="0"/>
                <a:cs typeface="Arial" panose="020B0604020202020204" pitchFamily="34" charset="0"/>
              </a:rPr>
              <a:t> 2011, </a:t>
            </a:r>
            <a:r>
              <a:rPr lang="en-US" sz="1100" dirty="0" err="1" smtClean="0">
                <a:latin typeface="Arial" panose="020B0604020202020204" pitchFamily="34" charset="0"/>
                <a:cs typeface="Arial" panose="020B0604020202020204" pitchFamily="34" charset="0"/>
              </a:rPr>
              <a:t>Cymru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oedd</a:t>
            </a:r>
            <a:r>
              <a:rPr lang="en-US" sz="1100" dirty="0" smtClean="0">
                <a:latin typeface="Arial" panose="020B0604020202020204" pitchFamily="34" charset="0"/>
                <a:cs typeface="Arial" panose="020B0604020202020204" pitchFamily="34" charset="0"/>
              </a:rPr>
              <a:t> y </a:t>
            </a:r>
            <a:r>
              <a:rPr lang="en-US" sz="1100" dirty="0" err="1" smtClean="0">
                <a:latin typeface="Arial" panose="020B0604020202020204" pitchFamily="34" charset="0"/>
                <a:cs typeface="Arial" panose="020B0604020202020204" pitchFamily="34" charset="0"/>
              </a:rPr>
              <a:t>wlad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gyntaf</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wneud</a:t>
            </a:r>
            <a:r>
              <a:rPr lang="en-US" sz="1100" dirty="0" smtClean="0">
                <a:latin typeface="Arial" panose="020B0604020202020204" pitchFamily="34" charset="0"/>
                <a:cs typeface="Arial" panose="020B0604020202020204" pitchFamily="34" charset="0"/>
              </a:rPr>
              <a:t> CCUHP </a:t>
            </a:r>
            <a:r>
              <a:rPr lang="en-US" sz="1100" dirty="0" err="1" smtClean="0">
                <a:latin typeface="Arial" panose="020B0604020202020204" pitchFamily="34" charset="0"/>
                <a:cs typeface="Arial" panose="020B0604020202020204" pitchFamily="34" charset="0"/>
              </a:rPr>
              <a:t>yn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rhan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o’r</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gyfraith</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ddomestig</a:t>
            </a:r>
            <a:r>
              <a:rPr lang="en-US" sz="1100"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100" dirty="0" smtClean="0">
                <a:latin typeface="Arial" panose="020B0604020202020204" pitchFamily="34" charset="0"/>
                <a:cs typeface="Arial" panose="020B0604020202020204" pitchFamily="34" charset="0"/>
              </a:rPr>
              <a:t>Mae 194 o </a:t>
            </a:r>
            <a:r>
              <a:rPr lang="en-US" sz="1100" dirty="0" err="1" smtClean="0">
                <a:latin typeface="Arial" panose="020B0604020202020204" pitchFamily="34" charset="0"/>
                <a:cs typeface="Arial" panose="020B0604020202020204" pitchFamily="34" charset="0"/>
              </a:rPr>
              <a:t>wledydd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yn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rhan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o’r</a:t>
            </a:r>
            <a:r>
              <a:rPr lang="en-US" sz="1100" dirty="0" smtClean="0">
                <a:latin typeface="Arial" panose="020B0604020202020204" pitchFamily="34" charset="0"/>
                <a:cs typeface="Arial" panose="020B0604020202020204" pitchFamily="34" charset="0"/>
              </a:rPr>
              <a:t> CCUHP </a:t>
            </a:r>
            <a:r>
              <a:rPr lang="en-US" sz="1100" dirty="0" err="1" smtClean="0">
                <a:latin typeface="Arial" panose="020B0604020202020204" pitchFamily="34" charset="0"/>
                <a:cs typeface="Arial" panose="020B0604020202020204" pitchFamily="34" charset="0"/>
              </a:rPr>
              <a:t>ers</a:t>
            </a:r>
            <a:r>
              <a:rPr lang="en-US" sz="1100" dirty="0" smtClean="0">
                <a:latin typeface="Arial" panose="020B0604020202020204" pitchFamily="34" charset="0"/>
                <a:cs typeface="Arial" panose="020B0604020202020204" pitchFamily="34" charset="0"/>
              </a:rPr>
              <a:t> 1989.</a:t>
            </a:r>
          </a:p>
          <a:p>
            <a:pPr marL="342900" indent="-342900">
              <a:buFont typeface="Arial" panose="020B0604020202020204" pitchFamily="34" charset="0"/>
              <a:buChar char="•"/>
            </a:pPr>
            <a:r>
              <a:rPr lang="en-US" sz="1100" dirty="0" err="1" smtClean="0">
                <a:latin typeface="Arial" panose="020B0604020202020204" pitchFamily="34" charset="0"/>
                <a:cs typeface="Arial" panose="020B0604020202020204" pitchFamily="34" charset="0"/>
              </a:rPr>
              <a:t>Prif</a:t>
            </a:r>
            <a:r>
              <a:rPr lang="en-US" sz="1100" dirty="0" smtClean="0">
                <a:latin typeface="Arial" panose="020B0604020202020204" pitchFamily="34" charset="0"/>
                <a:cs typeface="Arial" panose="020B0604020202020204" pitchFamily="34" charset="0"/>
              </a:rPr>
              <a:t> nod y </a:t>
            </a:r>
            <a:r>
              <a:rPr lang="en-US" sz="1100" dirty="0" err="1" smtClean="0">
                <a:latin typeface="Arial" panose="020B0604020202020204" pitchFamily="34" charset="0"/>
                <a:cs typeface="Arial" panose="020B0604020202020204" pitchFamily="34" charset="0"/>
              </a:rPr>
              <a:t>comisiynydd</a:t>
            </a:r>
            <a:r>
              <a:rPr lang="en-US" sz="1100" dirty="0" smtClean="0">
                <a:latin typeface="Arial" panose="020B0604020202020204" pitchFamily="34" charset="0"/>
                <a:cs typeface="Arial" panose="020B0604020202020204" pitchFamily="34" charset="0"/>
              </a:rPr>
              <a:t> plant </a:t>
            </a:r>
            <a:r>
              <a:rPr lang="en-US" sz="1100" dirty="0" err="1" smtClean="0">
                <a:latin typeface="Arial" panose="020B0604020202020204" pitchFamily="34" charset="0"/>
                <a:cs typeface="Arial" panose="020B0604020202020204" pitchFamily="34" charset="0"/>
              </a:rPr>
              <a:t>yw</a:t>
            </a:r>
            <a:r>
              <a:rPr lang="en-US" sz="11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To protect and promote these rights for children and young people across the country.” (Childcomwales.org.uk)</a:t>
            </a: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Mae </a:t>
            </a:r>
            <a:r>
              <a:rPr lang="en-GB" sz="1100" dirty="0" err="1">
                <a:latin typeface="Arial" panose="020B0604020202020204" pitchFamily="34" charset="0"/>
                <a:cs typeface="Arial" panose="020B0604020202020204" pitchFamily="34" charset="0"/>
              </a:rPr>
              <a:t>erthyglau</a:t>
            </a:r>
            <a:r>
              <a:rPr lang="en-GB" sz="1100" dirty="0">
                <a:latin typeface="Arial" panose="020B0604020202020204" pitchFamily="34" charset="0"/>
                <a:cs typeface="Arial" panose="020B0604020202020204" pitchFamily="34" charset="0"/>
              </a:rPr>
              <a:t> 1-42 </a:t>
            </a:r>
            <a:r>
              <a:rPr lang="en-GB" sz="1100" dirty="0" err="1">
                <a:latin typeface="Arial" panose="020B0604020202020204" pitchFamily="34" charset="0"/>
                <a:cs typeface="Arial" panose="020B0604020202020204" pitchFamily="34" charset="0"/>
              </a:rPr>
              <a:t>yn</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nodi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sut</a:t>
            </a:r>
            <a:r>
              <a:rPr lang="en-GB" sz="1100" dirty="0">
                <a:latin typeface="Arial" panose="020B0604020202020204" pitchFamily="34" charset="0"/>
                <a:cs typeface="Arial" panose="020B0604020202020204" pitchFamily="34" charset="0"/>
              </a:rPr>
              <a:t> y </a:t>
            </a:r>
            <a:r>
              <a:rPr lang="en-GB" sz="1100" dirty="0" err="1">
                <a:latin typeface="Arial" panose="020B0604020202020204" pitchFamily="34" charset="0"/>
                <a:cs typeface="Arial" panose="020B0604020202020204" pitchFamily="34" charset="0"/>
              </a:rPr>
              <a:t>dylid</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t</a:t>
            </a:r>
            <a:r>
              <a:rPr lang="en-GB" sz="1100" dirty="0" err="1" smtClean="0">
                <a:latin typeface="Arial" panose="020B0604020202020204" pitchFamily="34" charset="0"/>
                <a:cs typeface="Arial" panose="020B0604020202020204" pitchFamily="34" charset="0"/>
              </a:rPr>
              <a:t>rin</a:t>
            </a:r>
            <a:r>
              <a:rPr lang="en-GB" sz="1100" dirty="0" smtClean="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plant. </a:t>
            </a:r>
            <a:r>
              <a:rPr lang="en-US" sz="1100" dirty="0" smtClean="0">
                <a:latin typeface="Arial" panose="020B0604020202020204" pitchFamily="34" charset="0"/>
                <a:cs typeface="Arial" panose="020B0604020202020204" pitchFamily="34" charset="0"/>
              </a:rPr>
              <a:t>Mae </a:t>
            </a:r>
            <a:r>
              <a:rPr lang="en-US" sz="1100" dirty="0" err="1" smtClean="0">
                <a:latin typeface="Arial" panose="020B0604020202020204" pitchFamily="34" charset="0"/>
                <a:cs typeface="Arial" panose="020B0604020202020204" pitchFamily="34" charset="0"/>
              </a:rPr>
              <a:t>erthyglau</a:t>
            </a:r>
            <a:r>
              <a:rPr lang="en-US" sz="1100" dirty="0" smtClean="0">
                <a:latin typeface="Arial" panose="020B0604020202020204" pitchFamily="34" charset="0"/>
                <a:cs typeface="Arial" panose="020B0604020202020204" pitchFamily="34" charset="0"/>
              </a:rPr>
              <a:t> 43- 54 </a:t>
            </a:r>
            <a:r>
              <a:rPr lang="en-US" sz="1100" dirty="0" err="1" smtClean="0">
                <a:latin typeface="Arial" panose="020B0604020202020204" pitchFamily="34" charset="0"/>
                <a:cs typeface="Arial" panose="020B0604020202020204" pitchFamily="34" charset="0"/>
              </a:rPr>
              <a:t>yn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trafod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sut</a:t>
            </a:r>
            <a:r>
              <a:rPr lang="en-US" sz="1100" dirty="0" smtClean="0">
                <a:latin typeface="Arial" panose="020B0604020202020204" pitchFamily="34" charset="0"/>
                <a:cs typeface="Arial" panose="020B0604020202020204" pitchFamily="34" charset="0"/>
              </a:rPr>
              <a:t> y </a:t>
            </a:r>
            <a:r>
              <a:rPr lang="en-US" sz="1100" dirty="0" err="1" smtClean="0">
                <a:latin typeface="Arial" panose="020B0604020202020204" pitchFamily="34" charset="0"/>
                <a:cs typeface="Arial" panose="020B0604020202020204" pitchFamily="34" charset="0"/>
              </a:rPr>
              <a:t>dylai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Llywodraethau</a:t>
            </a:r>
            <a:r>
              <a:rPr lang="en-US" sz="1100" dirty="0" smtClean="0">
                <a:latin typeface="Arial" panose="020B0604020202020204" pitchFamily="34" charset="0"/>
                <a:cs typeface="Arial" panose="020B0604020202020204" pitchFamily="34" charset="0"/>
              </a:rPr>
              <a:t> a </a:t>
            </a:r>
            <a:r>
              <a:rPr lang="en-US" sz="1100" dirty="0" err="1" smtClean="0">
                <a:latin typeface="Arial" panose="020B0604020202020204" pitchFamily="34" charset="0"/>
                <a:cs typeface="Arial" panose="020B0604020202020204" pitchFamily="34" charset="0"/>
              </a:rPr>
              <a:t>sefydliadau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blant</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weithio</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sicrhau</a:t>
            </a:r>
            <a:r>
              <a:rPr lang="en-US" sz="1100" dirty="0" smtClean="0">
                <a:latin typeface="Arial" panose="020B0604020202020204" pitchFamily="34" charset="0"/>
                <a:cs typeface="Arial" panose="020B0604020202020204" pitchFamily="34" charset="0"/>
              </a:rPr>
              <a:t> bod plant  </a:t>
            </a:r>
            <a:r>
              <a:rPr lang="en-US" sz="1100" dirty="0" err="1" smtClean="0">
                <a:latin typeface="Arial" panose="020B0604020202020204" pitchFamily="34" charset="0"/>
                <a:cs typeface="Arial" panose="020B0604020202020204" pitchFamily="34" charset="0"/>
              </a:rPr>
              <a:t>yn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cael</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eu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hamddiffyn</a:t>
            </a:r>
            <a:r>
              <a:rPr lang="en-US" sz="1100" dirty="0" smtClean="0">
                <a:latin typeface="Arial" panose="020B0604020202020204" pitchFamily="34" charset="0"/>
                <a:cs typeface="Arial" panose="020B0604020202020204" pitchFamily="34" charset="0"/>
              </a:rPr>
              <a:t> o ran </a:t>
            </a:r>
            <a:r>
              <a:rPr lang="en-US" sz="1100" dirty="0" err="1" smtClean="0">
                <a:latin typeface="Arial" panose="020B0604020202020204" pitchFamily="34" charset="0"/>
                <a:cs typeface="Arial" panose="020B0604020202020204" pitchFamily="34" charset="0"/>
              </a:rPr>
              <a:t>eu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hawliau</a:t>
            </a:r>
            <a:r>
              <a:rPr lang="en-US" sz="1100" dirty="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a bod </a:t>
            </a:r>
            <a:r>
              <a:rPr lang="en-US" sz="1100" dirty="0" err="1" smtClean="0">
                <a:latin typeface="Arial" panose="020B0604020202020204" pitchFamily="34" charset="0"/>
                <a:cs typeface="Arial" panose="020B0604020202020204" pitchFamily="34" charset="0"/>
              </a:rPr>
              <a:t>pob</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unigolyn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gyda’r</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hawl</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i’w</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hawliau</a:t>
            </a:r>
            <a:r>
              <a:rPr lang="en-US" sz="1100" dirty="0" smtClean="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US" sz="1100" dirty="0" smtClean="0">
                <a:latin typeface="Arial" panose="020B0604020202020204" pitchFamily="34" charset="0"/>
                <a:cs typeface="Arial" panose="020B0604020202020204" pitchFamily="34" charset="0"/>
              </a:rPr>
              <a:t>Un o </a:t>
            </a:r>
            <a:r>
              <a:rPr lang="en-US" sz="1100" dirty="0" err="1" smtClean="0">
                <a:latin typeface="Arial" panose="020B0604020202020204" pitchFamily="34" charset="0"/>
                <a:cs typeface="Arial" panose="020B0604020202020204" pitchFamily="34" charset="0"/>
              </a:rPr>
              <a:t>brif</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pwrpasau’r</a:t>
            </a:r>
            <a:r>
              <a:rPr lang="en-US" sz="1100" dirty="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cytundeb</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yw</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ucholeio’r</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cyfrifoldebau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sydd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gan</a:t>
            </a:r>
            <a:r>
              <a:rPr lang="en-US" sz="1100" dirty="0" smtClean="0">
                <a:latin typeface="Arial" panose="020B0604020202020204" pitchFamily="34" charset="0"/>
                <a:cs typeface="Arial" panose="020B0604020202020204" pitchFamily="34" charset="0"/>
              </a:rPr>
              <a:t> y </a:t>
            </a:r>
            <a:r>
              <a:rPr lang="en-US" sz="1100" dirty="0" err="1" smtClean="0">
                <a:latin typeface="Arial" panose="020B0604020202020204" pitchFamily="34" charset="0"/>
                <a:cs typeface="Arial" panose="020B0604020202020204" pitchFamily="34" charset="0"/>
              </a:rPr>
              <a:t>Llywodraeth</a:t>
            </a:r>
            <a:r>
              <a:rPr lang="en-US" sz="1100" dirty="0" smtClean="0">
                <a:latin typeface="Arial" panose="020B0604020202020204" pitchFamily="34" charset="0"/>
                <a:cs typeface="Arial" panose="020B0604020202020204" pitchFamily="34" charset="0"/>
              </a:rPr>
              <a:t> ac </a:t>
            </a:r>
            <a:r>
              <a:rPr lang="en-US" sz="1100" dirty="0" err="1" smtClean="0">
                <a:latin typeface="Arial" panose="020B0604020202020204" pitchFamily="34" charset="0"/>
                <a:cs typeface="Arial" panose="020B0604020202020204" pitchFamily="34" charset="0"/>
              </a:rPr>
              <a:t>eraill</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sicrhau</a:t>
            </a:r>
            <a:r>
              <a:rPr lang="en-US" sz="1100" dirty="0" smtClean="0">
                <a:latin typeface="Arial" panose="020B0604020202020204" pitchFamily="34" charset="0"/>
                <a:cs typeface="Arial" panose="020B0604020202020204" pitchFamily="34" charset="0"/>
              </a:rPr>
              <a:t> bod </a:t>
            </a:r>
            <a:r>
              <a:rPr lang="en-US" sz="1100" dirty="0" err="1" smtClean="0">
                <a:latin typeface="Arial" panose="020B0604020202020204" pitchFamily="34" charset="0"/>
                <a:cs typeface="Arial" panose="020B0604020202020204" pitchFamily="34" charset="0"/>
              </a:rPr>
              <a:t>gan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blant</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hawliau</a:t>
            </a:r>
            <a:r>
              <a:rPr lang="en-US" sz="1100"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100" dirty="0" err="1" smtClean="0">
                <a:latin typeface="Arial" panose="020B0604020202020204" pitchFamily="34" charset="0"/>
                <a:cs typeface="Arial" panose="020B0604020202020204" pitchFamily="34" charset="0"/>
              </a:rPr>
              <a:t>Erbyn</a:t>
            </a:r>
            <a:r>
              <a:rPr lang="en-US" sz="1100" dirty="0" smtClean="0">
                <a:latin typeface="Arial" panose="020B0604020202020204" pitchFamily="34" charset="0"/>
                <a:cs typeface="Arial" panose="020B0604020202020204" pitchFamily="34" charset="0"/>
              </a:rPr>
              <a:t> 2019, </a:t>
            </a:r>
            <a:r>
              <a:rPr lang="en-US" sz="1100" dirty="0" err="1" smtClean="0">
                <a:latin typeface="Arial" panose="020B0604020202020204" pitchFamily="34" charset="0"/>
                <a:cs typeface="Arial" panose="020B0604020202020204" pitchFamily="34" charset="0"/>
              </a:rPr>
              <a:t>gobeithir</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byddai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Llywodraeth</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Cymru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a’r</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gwasanaethau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cyhoeddus</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wedi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gwneud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cynnydd</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tuag</a:t>
            </a:r>
            <a:r>
              <a:rPr lang="en-US" sz="1100" dirty="0" smtClean="0">
                <a:latin typeface="Arial" panose="020B0604020202020204" pitchFamily="34" charset="0"/>
                <a:cs typeface="Arial" panose="020B0604020202020204" pitchFamily="34" charset="0"/>
              </a:rPr>
              <a:t> at </a:t>
            </a:r>
            <a:r>
              <a:rPr lang="en-US" sz="1100" dirty="0" err="1" smtClean="0">
                <a:latin typeface="Arial" panose="020B0604020202020204" pitchFamily="34" charset="0"/>
                <a:cs typeface="Arial" panose="020B0604020202020204" pitchFamily="34" charset="0"/>
              </a:rPr>
              <a:t>sicrhau’r</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gwelliant</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yn</a:t>
            </a:r>
            <a:r>
              <a:rPr lang="en-US" sz="1100" dirty="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yr</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hawliau</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blant</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Dyma</a:t>
            </a:r>
            <a:r>
              <a:rPr lang="en-US" sz="1100" dirty="0" smtClean="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rai </a:t>
            </a:r>
            <a:r>
              <a:rPr lang="en-US" sz="1100" dirty="0" smtClean="0">
                <a:latin typeface="Arial" panose="020B0604020202020204" pitchFamily="34" charset="0"/>
                <a:cs typeface="Arial" panose="020B0604020202020204" pitchFamily="34" charset="0"/>
              </a:rPr>
              <a:t>y </a:t>
            </a:r>
            <a:r>
              <a:rPr lang="en-US" sz="1100" dirty="0" err="1" smtClean="0">
                <a:latin typeface="Arial" panose="020B0604020202020204" pitchFamily="34" charset="0"/>
                <a:cs typeface="Arial" panose="020B0604020202020204" pitchFamily="34" charset="0"/>
              </a:rPr>
              <a:t>bydden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nhw’n</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hoffi</a:t>
            </a:r>
            <a:r>
              <a:rPr lang="en-US" sz="1100" dirty="0" smtClean="0">
                <a:latin typeface="Arial" panose="020B0604020202020204" pitchFamily="34" charset="0"/>
                <a:cs typeface="Arial" panose="020B0604020202020204" pitchFamily="34" charset="0"/>
              </a:rPr>
              <a:t> </a:t>
            </a:r>
            <a:r>
              <a:rPr lang="en-US" sz="1100" dirty="0" err="1" smtClean="0">
                <a:latin typeface="Arial" panose="020B0604020202020204" pitchFamily="34" charset="0"/>
                <a:cs typeface="Arial" panose="020B0604020202020204" pitchFamily="34" charset="0"/>
              </a:rPr>
              <a:t>gwella</a:t>
            </a:r>
            <a:r>
              <a:rPr lang="en-US" sz="1100" dirty="0" smtClean="0">
                <a:latin typeface="Arial" panose="020B0604020202020204" pitchFamily="34" charset="0"/>
                <a:cs typeface="Arial" panose="020B0604020202020204" pitchFamily="34" charset="0"/>
              </a:rPr>
              <a:t>- </a:t>
            </a:r>
          </a:p>
          <a:p>
            <a:pPr marL="800100" lvl="1" indent="-342900">
              <a:buFont typeface="Arial" panose="020B0604020202020204" pitchFamily="34" charset="0"/>
              <a:buChar char="•"/>
            </a:pPr>
            <a:r>
              <a:rPr lang="en-US" sz="1100" dirty="0" smtClean="0">
                <a:latin typeface="Arial" panose="020B0604020202020204" pitchFamily="34" charset="0"/>
                <a:cs typeface="Arial" panose="020B0604020202020204" pitchFamily="34" charset="0"/>
              </a:rPr>
              <a:t>“</a:t>
            </a:r>
            <a:r>
              <a:rPr lang="en-GB" sz="1100" dirty="0" smtClean="0">
                <a:latin typeface="Arial" panose="020B0604020202020204" pitchFamily="34" charset="0"/>
                <a:cs typeface="Arial" panose="020B0604020202020204" pitchFamily="34" charset="0"/>
              </a:rPr>
              <a:t>Children </a:t>
            </a:r>
            <a:r>
              <a:rPr lang="en-GB" sz="1100" dirty="0">
                <a:latin typeface="Arial" panose="020B0604020202020204" pitchFamily="34" charset="0"/>
                <a:cs typeface="Arial" panose="020B0604020202020204" pitchFamily="34" charset="0"/>
              </a:rPr>
              <a:t>and young people will have access to the mental health services they need in a timely manner. </a:t>
            </a:r>
            <a:endParaRPr lang="en-GB" sz="1100" dirty="0" smtClean="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There will be better access to play, culture and leisure activities by children who are most likely to miss out on these, particularly those living in poverty and disabled children</a:t>
            </a:r>
            <a:r>
              <a:rPr lang="en-GB" sz="1100" dirty="0" smtClean="0">
                <a:latin typeface="Arial" panose="020B0604020202020204" pitchFamily="34" charset="0"/>
                <a:cs typeface="Arial" panose="020B0604020202020204" pitchFamily="34" charset="0"/>
              </a:rPr>
              <a:t>.</a:t>
            </a:r>
            <a:endParaRPr lang="en-US" sz="1100" dirty="0" smtClean="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Children will have the same legal protection </a:t>
            </a:r>
            <a:endParaRPr lang="en-GB" sz="1100" dirty="0" smtClean="0">
              <a:latin typeface="Arial" panose="020B0604020202020204" pitchFamily="34" charset="0"/>
              <a:cs typeface="Arial" panose="020B0604020202020204" pitchFamily="34" charset="0"/>
            </a:endParaRPr>
          </a:p>
          <a:p>
            <a:pPr lvl="1"/>
            <a:r>
              <a:rPr lang="en-GB" sz="1100" dirty="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        as </a:t>
            </a:r>
            <a:r>
              <a:rPr lang="en-GB" sz="1100" dirty="0">
                <a:latin typeface="Arial" panose="020B0604020202020204" pitchFamily="34" charset="0"/>
                <a:cs typeface="Arial" panose="020B0604020202020204" pitchFamily="34" charset="0"/>
              </a:rPr>
              <a:t>adults from physical </a:t>
            </a:r>
            <a:r>
              <a:rPr lang="en-GB" sz="1100" dirty="0" smtClean="0">
                <a:latin typeface="Arial" panose="020B0604020202020204" pitchFamily="34" charset="0"/>
                <a:cs typeface="Arial" panose="020B0604020202020204" pitchFamily="34" charset="0"/>
              </a:rPr>
              <a:t>assault.”- </a:t>
            </a:r>
            <a:r>
              <a:rPr lang="en-GB" sz="1100" dirty="0">
                <a:latin typeface="Arial" panose="020B0604020202020204" pitchFamily="34" charset="0"/>
                <a:cs typeface="Arial" panose="020B0604020202020204" pitchFamily="34" charset="0"/>
              </a:rPr>
              <a:t>Children’s </a:t>
            </a:r>
            <a:r>
              <a:rPr lang="en-GB" sz="1100" dirty="0" smtClean="0">
                <a:latin typeface="Arial" panose="020B0604020202020204" pitchFamily="34" charset="0"/>
                <a:cs typeface="Arial" panose="020B0604020202020204" pitchFamily="34" charset="0"/>
              </a:rPr>
              <a:t>      </a:t>
            </a:r>
          </a:p>
          <a:p>
            <a:pPr lvl="1"/>
            <a:r>
              <a:rPr lang="en-GB" sz="1100" dirty="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        Commissioner </a:t>
            </a:r>
            <a:r>
              <a:rPr lang="en-GB" sz="1100" dirty="0">
                <a:latin typeface="Arial" panose="020B0604020202020204" pitchFamily="34" charset="0"/>
                <a:cs typeface="Arial" panose="020B0604020202020204" pitchFamily="34" charset="0"/>
              </a:rPr>
              <a:t>for Wales </a:t>
            </a:r>
            <a:endParaRPr lang="en-GB" sz="1100" dirty="0" smtClean="0">
              <a:latin typeface="Arial" panose="020B0604020202020204" pitchFamily="34" charset="0"/>
              <a:cs typeface="Arial" panose="020B0604020202020204" pitchFamily="34" charset="0"/>
            </a:endParaRPr>
          </a:p>
        </p:txBody>
      </p:sp>
      <p:sp>
        <p:nvSpPr>
          <p:cNvPr id="16" name="Snip Same Side Corner Rectangle 15"/>
          <p:cNvSpPr/>
          <p:nvPr/>
        </p:nvSpPr>
        <p:spPr>
          <a:xfrm flipV="1">
            <a:off x="3987167" y="867277"/>
            <a:ext cx="4241803" cy="5885353"/>
          </a:xfrm>
          <a:prstGeom prst="snip2Same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ound Same Side Corner Rectangle 16"/>
          <p:cNvSpPr/>
          <p:nvPr/>
        </p:nvSpPr>
        <p:spPr>
          <a:xfrm>
            <a:off x="77051" y="820084"/>
            <a:ext cx="3761329" cy="3056327"/>
          </a:xfrm>
          <a:prstGeom prst="round2Same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62447" y="852506"/>
            <a:ext cx="3783007" cy="3023905"/>
          </a:xfrm>
          <a:prstGeom prst="rect">
            <a:avLst/>
          </a:prstGeom>
          <a:noFill/>
        </p:spPr>
        <p:txBody>
          <a:bodyPr wrap="square" rtlCol="0">
            <a:spAutoFit/>
          </a:bodyPr>
          <a:lstStyle/>
          <a:p>
            <a:pPr algn="ctr"/>
            <a:r>
              <a:rPr lang="en-US" sz="1050" b="1" u="sng" dirty="0" err="1" smtClean="0">
                <a:latin typeface="Arial" panose="020B0604020202020204" pitchFamily="34" charset="0"/>
                <a:cs typeface="Arial" panose="020B0604020202020204" pitchFamily="34" charset="0"/>
              </a:rPr>
              <a:t>Urie</a:t>
            </a:r>
            <a:r>
              <a:rPr lang="en-US" sz="1050" b="1" u="sng" dirty="0" smtClean="0">
                <a:latin typeface="Arial" panose="020B0604020202020204" pitchFamily="34" charset="0"/>
                <a:cs typeface="Arial" panose="020B0604020202020204" pitchFamily="34" charset="0"/>
              </a:rPr>
              <a:t> Bronfenbrenner</a:t>
            </a:r>
            <a:endParaRPr lang="en-GB" sz="1050" dirty="0">
              <a:latin typeface="Arial" panose="020B0604020202020204" pitchFamily="34" charset="0"/>
              <a:cs typeface="Arial" panose="020B0604020202020204" pitchFamily="34" charset="0"/>
              <a:hlinkClick r:id="rId3" tooltip="Developmental psychology"/>
            </a:endParaRPr>
          </a:p>
          <a:p>
            <a:pPr marL="285750" indent="-285750">
              <a:buFont typeface="Arial" panose="020B0604020202020204" pitchFamily="34" charset="0"/>
              <a:buChar char="•"/>
            </a:pPr>
            <a:r>
              <a:rPr lang="en-US" sz="900" dirty="0" err="1" smtClean="0">
                <a:latin typeface="Arial" panose="020B0604020202020204" pitchFamily="34" charset="0"/>
                <a:cs typeface="Arial" panose="020B0604020202020204" pitchFamily="34" charset="0"/>
              </a:rPr>
              <a:t>Urie</a:t>
            </a:r>
            <a:r>
              <a:rPr lang="en-US" sz="900" dirty="0" smtClean="0">
                <a:latin typeface="Arial" panose="020B0604020202020204" pitchFamily="34" charset="0"/>
                <a:cs typeface="Arial" panose="020B0604020202020204" pitchFamily="34" charset="0"/>
              </a:rPr>
              <a:t> Bronfenbrenner was a developmental psychologist who created the significant ecological systems theory of child development.</a:t>
            </a:r>
            <a:endParaRPr lang="en-GB" sz="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Its said that he “developed </a:t>
            </a:r>
            <a:r>
              <a:rPr lang="en-GB" sz="900" dirty="0">
                <a:latin typeface="Arial" panose="020B0604020202020204" pitchFamily="34" charset="0"/>
                <a:cs typeface="Arial" panose="020B0604020202020204" pitchFamily="34" charset="0"/>
              </a:rPr>
              <a:t>the </a:t>
            </a:r>
            <a:r>
              <a:rPr lang="en-GB" sz="900" i="1" dirty="0">
                <a:latin typeface="Arial" panose="020B0604020202020204" pitchFamily="34" charset="0"/>
                <a:cs typeface="Arial" panose="020B0604020202020204" pitchFamily="34" charset="0"/>
              </a:rPr>
              <a:t>ecological systems theory</a:t>
            </a:r>
            <a:r>
              <a:rPr lang="en-GB" sz="900" dirty="0">
                <a:latin typeface="Arial" panose="020B0604020202020204" pitchFamily="34" charset="0"/>
                <a:cs typeface="Arial" panose="020B0604020202020204" pitchFamily="34" charset="0"/>
              </a:rPr>
              <a:t> to explain how everything in a child and the child's environment affects how a child grows and develops</a:t>
            </a:r>
            <a:r>
              <a:rPr lang="en-GB" sz="900" dirty="0" smtClean="0">
                <a:latin typeface="Arial" panose="020B0604020202020204" pitchFamily="34" charset="0"/>
                <a:cs typeface="Arial" panose="020B0604020202020204" pitchFamily="34" charset="0"/>
              </a:rPr>
              <a:t>.</a:t>
            </a:r>
            <a:r>
              <a:rPr lang="en-US" sz="900" dirty="0" smtClean="0">
                <a:latin typeface="Arial" panose="020B0604020202020204" pitchFamily="34" charset="0"/>
                <a:cs typeface="Arial" panose="020B0604020202020204" pitchFamily="34" charset="0"/>
              </a:rPr>
              <a:t>” </a:t>
            </a:r>
            <a:r>
              <a:rPr lang="en-US" sz="900" dirty="0" err="1" smtClean="0">
                <a:latin typeface="Arial" panose="020B0604020202020204" pitchFamily="34" charset="0"/>
                <a:cs typeface="Arial" panose="020B0604020202020204" pitchFamily="34" charset="0"/>
              </a:rPr>
              <a:t>Oswalt</a:t>
            </a:r>
            <a:r>
              <a:rPr lang="en-US" sz="900" dirty="0" smtClean="0">
                <a:latin typeface="Arial" panose="020B0604020202020204" pitchFamily="34" charset="0"/>
                <a:cs typeface="Arial" panose="020B0604020202020204" pitchFamily="34" charset="0"/>
              </a:rPr>
              <a:t>, A. (no date) </a:t>
            </a:r>
          </a:p>
          <a:p>
            <a:pPr marL="285750" indent="-285750">
              <a:buFont typeface="Arial" panose="020B0604020202020204" pitchFamily="34" charset="0"/>
              <a:buChar char="•"/>
            </a:pPr>
            <a:r>
              <a:rPr lang="en-US" sz="900" dirty="0" smtClean="0">
                <a:latin typeface="Arial" panose="020B0604020202020204" pitchFamily="34" charset="0"/>
                <a:cs typeface="Arial" panose="020B0604020202020204" pitchFamily="34" charset="0"/>
              </a:rPr>
              <a:t>He discussed different features which influenced a child’s development such as The Microsystem, Mesosystem, </a:t>
            </a:r>
            <a:r>
              <a:rPr lang="en-US" sz="900" dirty="0" err="1" smtClean="0">
                <a:latin typeface="Arial" panose="020B0604020202020204" pitchFamily="34" charset="0"/>
                <a:cs typeface="Arial" panose="020B0604020202020204" pitchFamily="34" charset="0"/>
              </a:rPr>
              <a:t>Exosystem</a:t>
            </a:r>
            <a:r>
              <a:rPr lang="en-US" sz="900" dirty="0">
                <a:latin typeface="Arial" panose="020B0604020202020204" pitchFamily="34" charset="0"/>
                <a:cs typeface="Arial" panose="020B0604020202020204" pitchFamily="34" charset="0"/>
              </a:rPr>
              <a:t> </a:t>
            </a:r>
            <a:r>
              <a:rPr lang="en-US" sz="900" dirty="0" smtClean="0">
                <a:latin typeface="Arial" panose="020B0604020202020204" pitchFamily="34" charset="0"/>
                <a:cs typeface="Arial" panose="020B0604020202020204" pitchFamily="34" charset="0"/>
              </a:rPr>
              <a:t>and the </a:t>
            </a:r>
            <a:r>
              <a:rPr lang="en-US" sz="900" dirty="0" err="1" smtClean="0">
                <a:latin typeface="Arial" panose="020B0604020202020204" pitchFamily="34" charset="0"/>
                <a:cs typeface="Arial" panose="020B0604020202020204" pitchFamily="34" charset="0"/>
              </a:rPr>
              <a:t>Macrosystem</a:t>
            </a:r>
            <a:r>
              <a:rPr lang="en-US" sz="900" dirty="0" smtClean="0">
                <a:latin typeface="Arial" panose="020B0604020202020204" pitchFamily="34" charset="0"/>
                <a:cs typeface="Arial" panose="020B0604020202020204" pitchFamily="34" charset="0"/>
              </a:rPr>
              <a:t>. </a:t>
            </a:r>
            <a:endParaRPr lang="en-US" sz="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The Microsystem= </a:t>
            </a:r>
            <a:r>
              <a:rPr lang="en-US" sz="900" dirty="0" smtClean="0">
                <a:latin typeface="Arial" panose="020B0604020202020204" pitchFamily="34" charset="0"/>
                <a:cs typeface="Arial" panose="020B0604020202020204" pitchFamily="34" charset="0"/>
              </a:rPr>
              <a:t>Small, close environment a child lives in. Immediate family or professionals have an effect on how a child grows and reacts to others. </a:t>
            </a:r>
          </a:p>
          <a:p>
            <a:pPr marL="285750" indent="-2857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The Mesosystem=  </a:t>
            </a:r>
            <a:r>
              <a:rPr lang="en-US" sz="900" dirty="0" smtClean="0">
                <a:latin typeface="Arial" panose="020B0604020202020204" pitchFamily="34" charset="0"/>
                <a:cs typeface="Arial" panose="020B0604020202020204" pitchFamily="34" charset="0"/>
              </a:rPr>
              <a:t>How the different people in a child’s life work together for the sake of their happiness and wellbeing. </a:t>
            </a:r>
          </a:p>
          <a:p>
            <a:pPr marL="285750" indent="-2857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The </a:t>
            </a:r>
            <a:r>
              <a:rPr lang="en-US" sz="900" b="1" dirty="0" err="1" smtClean="0">
                <a:latin typeface="Arial" panose="020B0604020202020204" pitchFamily="34" charset="0"/>
                <a:cs typeface="Arial" panose="020B0604020202020204" pitchFamily="34" charset="0"/>
              </a:rPr>
              <a:t>Exosystem</a:t>
            </a:r>
            <a:r>
              <a:rPr lang="en-US" sz="900" b="1" dirty="0" smtClean="0">
                <a:latin typeface="Arial" panose="020B0604020202020204" pitchFamily="34" charset="0"/>
                <a:cs typeface="Arial" panose="020B0604020202020204" pitchFamily="34" charset="0"/>
              </a:rPr>
              <a:t>= </a:t>
            </a:r>
            <a:r>
              <a:rPr lang="en-US" sz="900" dirty="0" smtClean="0">
                <a:latin typeface="Arial" panose="020B0604020202020204" pitchFamily="34" charset="0"/>
                <a:cs typeface="Arial" panose="020B0604020202020204" pitchFamily="34" charset="0"/>
              </a:rPr>
              <a:t>How other aspects of a child’s life have an affect on them such as other family members, living area, parents work life. </a:t>
            </a:r>
          </a:p>
          <a:p>
            <a:pPr marL="285750" indent="-2857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The </a:t>
            </a:r>
            <a:r>
              <a:rPr lang="en-US" sz="900" b="1" dirty="0" err="1" smtClean="0">
                <a:latin typeface="Arial" panose="020B0604020202020204" pitchFamily="34" charset="0"/>
                <a:cs typeface="Arial" panose="020B0604020202020204" pitchFamily="34" charset="0"/>
              </a:rPr>
              <a:t>Macrosystem</a:t>
            </a:r>
            <a:r>
              <a:rPr lang="en-US" sz="900" b="1" dirty="0" smtClean="0">
                <a:latin typeface="Arial" panose="020B0604020202020204" pitchFamily="34" charset="0"/>
                <a:cs typeface="Arial" panose="020B0604020202020204" pitchFamily="34" charset="0"/>
              </a:rPr>
              <a:t>= </a:t>
            </a:r>
            <a:r>
              <a:rPr lang="en-US" sz="900" dirty="0" smtClean="0">
                <a:latin typeface="Arial" panose="020B0604020202020204" pitchFamily="34" charset="0"/>
                <a:cs typeface="Arial" panose="020B0604020202020204" pitchFamily="34" charset="0"/>
              </a:rPr>
              <a:t>most distant members or influences which still have a large impact on a child such as the government, values and finance. </a:t>
            </a:r>
            <a:endParaRPr lang="en-US" sz="900" b="1" dirty="0" smtClean="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28487" y="4597724"/>
            <a:ext cx="2381250" cy="2162175"/>
          </a:xfrm>
          <a:prstGeom prst="rect">
            <a:avLst/>
          </a:prstGeom>
        </p:spPr>
      </p:pic>
    </p:spTree>
    <p:extLst>
      <p:ext uri="{BB962C8B-B14F-4D97-AF65-F5344CB8AC3E}">
        <p14:creationId xmlns:p14="http://schemas.microsoft.com/office/powerpoint/2010/main" val="18311316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0000"/>
                <a:lumOff val="40000"/>
              </a:schemeClr>
            </a:gs>
            <a:gs pos="97000">
              <a:schemeClr val="accent4">
                <a:lumMod val="60000"/>
                <a:lumOff val="4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p:cNvSpPr txBox="1"/>
          <p:nvPr/>
        </p:nvSpPr>
        <p:spPr>
          <a:xfrm>
            <a:off x="1109338" y="-34877"/>
            <a:ext cx="10061679" cy="584775"/>
          </a:xfrm>
          <a:prstGeom prst="rect">
            <a:avLst/>
          </a:prstGeom>
          <a:noFill/>
        </p:spPr>
        <p:txBody>
          <a:bodyPr wrap="square" rtlCol="0">
            <a:spAutoFit/>
          </a:bodyPr>
          <a:lstStyle/>
          <a:p>
            <a:pPr algn="ctr"/>
            <a:r>
              <a:rPr lang="en-US" sz="3200" dirty="0" smtClean="0"/>
              <a:t>The importance of respecting the voice of the child.</a:t>
            </a:r>
            <a:endParaRPr lang="en-GB" sz="3200" dirty="0"/>
          </a:p>
        </p:txBody>
      </p:sp>
      <p:sp>
        <p:nvSpPr>
          <p:cNvPr id="10" name="TextBox 9"/>
          <p:cNvSpPr txBox="1"/>
          <p:nvPr/>
        </p:nvSpPr>
        <p:spPr>
          <a:xfrm>
            <a:off x="15867" y="2623307"/>
            <a:ext cx="4436745" cy="4278094"/>
          </a:xfrm>
          <a:prstGeom prst="rect">
            <a:avLst/>
          </a:prstGeom>
          <a:noFill/>
        </p:spPr>
        <p:txBody>
          <a:bodyPr wrap="square" rtlCol="0">
            <a:spAutoFit/>
          </a:bodyPr>
          <a:lstStyle/>
          <a:p>
            <a:pPr algn="ctr"/>
            <a:r>
              <a:rPr lang="en-GB" sz="850" b="1" u="sng" dirty="0" smtClean="0">
                <a:latin typeface="Arial" panose="020B0604020202020204" pitchFamily="34" charset="0"/>
                <a:cs typeface="Arial" panose="020B0604020202020204" pitchFamily="34" charset="0"/>
              </a:rPr>
              <a:t>Articles 19/20- </a:t>
            </a:r>
          </a:p>
          <a:p>
            <a:pPr algn="ctr"/>
            <a:r>
              <a:rPr lang="en-GB" sz="850" b="1" dirty="0" smtClean="0">
                <a:latin typeface="Arial" panose="020B0604020202020204" pitchFamily="34" charset="0"/>
                <a:cs typeface="Arial" panose="020B0604020202020204" pitchFamily="34" charset="0"/>
              </a:rPr>
              <a:t>“Governments should ensure that children are properly cared for, and</a:t>
            </a:r>
          </a:p>
          <a:p>
            <a:pPr algn="ctr"/>
            <a:r>
              <a:rPr lang="en-GB" sz="850" b="1" dirty="0" smtClean="0">
                <a:latin typeface="Arial" panose="020B0604020202020204" pitchFamily="34" charset="0"/>
                <a:cs typeface="Arial" panose="020B0604020202020204" pitchFamily="34" charset="0"/>
              </a:rPr>
              <a:t> protect them from violence, abuse and neglect by their parents or anyone</a:t>
            </a:r>
          </a:p>
          <a:p>
            <a:pPr algn="ctr"/>
            <a:r>
              <a:rPr lang="en-GB" sz="850" b="1" dirty="0" smtClean="0">
                <a:latin typeface="Arial" panose="020B0604020202020204" pitchFamily="34" charset="0"/>
                <a:cs typeface="Arial" panose="020B0604020202020204" pitchFamily="34" charset="0"/>
              </a:rPr>
              <a:t> else who looks after them.”</a:t>
            </a:r>
          </a:p>
          <a:p>
            <a:pPr algn="ctr"/>
            <a:r>
              <a:rPr lang="en-GB" sz="850" b="1" dirty="0" smtClean="0">
                <a:latin typeface="Arial" panose="020B0604020202020204" pitchFamily="34" charset="0"/>
                <a:cs typeface="Arial" panose="020B0604020202020204" pitchFamily="34" charset="0"/>
              </a:rPr>
              <a:t> </a:t>
            </a:r>
          </a:p>
          <a:p>
            <a:pPr algn="ctr"/>
            <a:r>
              <a:rPr lang="en-GB" sz="850" b="1" dirty="0" smtClean="0">
                <a:latin typeface="Arial" panose="020B0604020202020204" pitchFamily="34" charset="0"/>
                <a:cs typeface="Arial" panose="020B0604020202020204" pitchFamily="34" charset="0"/>
              </a:rPr>
              <a:t>“Children who cannot be looked after by their own family must be looked after properly, by people who respect their religion, culture and language. </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“The </a:t>
            </a:r>
            <a:r>
              <a:rPr lang="en-GB" sz="850" dirty="0">
                <a:latin typeface="Arial" panose="020B0604020202020204" pitchFamily="34" charset="0"/>
                <a:cs typeface="Arial" panose="020B0604020202020204" pitchFamily="34" charset="0"/>
              </a:rPr>
              <a:t>UNCRC considers violence to happen when someone's mind is hurt as well as their body</a:t>
            </a:r>
            <a:r>
              <a:rPr lang="en-GB" sz="850" dirty="0" smtClean="0">
                <a:latin typeface="Arial" panose="020B0604020202020204" pitchFamily="34" charset="0"/>
                <a:cs typeface="Arial" panose="020B0604020202020204" pitchFamily="34" charset="0"/>
              </a:rPr>
              <a:t>.” Cypcs.org </a:t>
            </a:r>
            <a:r>
              <a:rPr lang="en-GB" sz="850" dirty="0">
                <a:latin typeface="Arial" panose="020B0604020202020204" pitchFamily="34" charset="0"/>
                <a:cs typeface="Arial" panose="020B0604020202020204" pitchFamily="34" charset="0"/>
              </a:rPr>
              <a:t> </a:t>
            </a:r>
            <a:endParaRPr lang="en-GB" sz="85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It is believed that every child should be protected from any form of abuse it being neglect, physical, emotional or mental abuse.</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Children should be constantly protected from harm or abuse from parents, guardians or anyone else who comes in contact with the child. </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The government must take action to ensure support is given to any child who endures any form of violence or abuse.</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The article states that violence against children should  not only be prevented but there should also be laws in place if any are encountered. </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Violence and abuse is very damaging and can have a long term effect on a child. </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UNCRC believe that much violence go unnoticed and government's should prevent these harms and do more to ensure action is taken in these cases.</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a:t>
            </a:r>
            <a:r>
              <a:rPr lang="en-GB" sz="850" dirty="0">
                <a:latin typeface="Arial" panose="020B0604020202020204" pitchFamily="34" charset="0"/>
                <a:cs typeface="Arial" panose="020B0604020202020204" pitchFamily="34" charset="0"/>
              </a:rPr>
              <a:t>I</a:t>
            </a:r>
            <a:r>
              <a:rPr lang="en-GB" sz="850" dirty="0" smtClean="0">
                <a:latin typeface="Arial" panose="020B0604020202020204" pitchFamily="34" charset="0"/>
                <a:cs typeface="Arial" panose="020B0604020202020204" pitchFamily="34" charset="0"/>
              </a:rPr>
              <a:t>n </a:t>
            </a:r>
            <a:r>
              <a:rPr lang="en-GB" sz="850" dirty="0">
                <a:latin typeface="Arial" panose="020B0604020202020204" pitchFamily="34" charset="0"/>
                <a:cs typeface="Arial" panose="020B0604020202020204" pitchFamily="34" charset="0"/>
              </a:rPr>
              <a:t>many countries children are still considered to be the property of parents, and corporal punishment is often thought to be in the ‘best interests’ of </a:t>
            </a:r>
            <a:r>
              <a:rPr lang="en-GB" sz="850" dirty="0" smtClean="0">
                <a:latin typeface="Arial" panose="020B0604020202020204" pitchFamily="34" charset="0"/>
                <a:cs typeface="Arial" panose="020B0604020202020204" pitchFamily="34" charset="0"/>
              </a:rPr>
              <a:t>children.” Crin.org</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If a child encounters violence they should not remain in that environment and should be given appropriate protection.  </a:t>
            </a:r>
          </a:p>
          <a:p>
            <a:pPr marL="285750" indent="-285750">
              <a:buFont typeface="Arial" panose="020B0604020202020204" pitchFamily="34" charset="0"/>
              <a:buChar char="•"/>
            </a:pPr>
            <a:r>
              <a:rPr lang="en-US" sz="850" dirty="0" smtClean="0">
                <a:latin typeface="Arial" panose="020B0604020202020204" pitchFamily="34" charset="0"/>
                <a:cs typeface="Arial" panose="020B0604020202020204" pitchFamily="34" charset="0"/>
              </a:rPr>
              <a:t>Children under the age of 18 have the right to go into care and have the support they need when they are there and checks should be made to ensure that they are being respected. </a:t>
            </a:r>
          </a:p>
          <a:p>
            <a:pPr marL="285750" indent="-285750">
              <a:buFont typeface="Arial" panose="020B0604020202020204" pitchFamily="34" charset="0"/>
              <a:buChar char="•"/>
            </a:pPr>
            <a:r>
              <a:rPr lang="en-US" sz="850" dirty="0" smtClean="0">
                <a:latin typeface="Arial" panose="020B0604020202020204" pitchFamily="34" charset="0"/>
                <a:cs typeface="Arial" panose="020B0604020202020204" pitchFamily="34" charset="0"/>
              </a:rPr>
              <a:t>Children in care should have their opinions valued and listened to. They should have</a:t>
            </a:r>
          </a:p>
          <a:p>
            <a:pPr marL="285750" indent="-285750">
              <a:buFont typeface="Arial" panose="020B0604020202020204" pitchFamily="34" charset="0"/>
              <a:buChar char="•"/>
            </a:pPr>
            <a:r>
              <a:rPr lang="en-US" sz="850" dirty="0" smtClean="0">
                <a:latin typeface="Arial" panose="020B0604020202020204" pitchFamily="34" charset="0"/>
                <a:cs typeface="Arial" panose="020B0604020202020204" pitchFamily="34" charset="0"/>
              </a:rPr>
              <a:t> the freedom to play, learn and grow safely.</a:t>
            </a:r>
            <a:endParaRPr lang="en-GB" sz="850" dirty="0" smtClean="0">
              <a:latin typeface="Arial" panose="020B0604020202020204" pitchFamily="34" charset="0"/>
              <a:cs typeface="Arial" panose="020B0604020202020204" pitchFamily="34" charset="0"/>
            </a:endParaRPr>
          </a:p>
        </p:txBody>
      </p:sp>
      <p:sp>
        <p:nvSpPr>
          <p:cNvPr id="5" name="TextBox 4"/>
          <p:cNvSpPr txBox="1"/>
          <p:nvPr/>
        </p:nvSpPr>
        <p:spPr>
          <a:xfrm>
            <a:off x="4562543" y="611454"/>
            <a:ext cx="3280461" cy="6093976"/>
          </a:xfrm>
          <a:prstGeom prst="rect">
            <a:avLst/>
          </a:prstGeom>
          <a:noFill/>
          <a:ln w="28575">
            <a:solidFill>
              <a:srgbClr val="C01E92"/>
            </a:solidFill>
          </a:ln>
        </p:spPr>
        <p:txBody>
          <a:bodyPr wrap="square" rtlCol="0">
            <a:spAutoFit/>
          </a:bodyPr>
          <a:lstStyle/>
          <a:p>
            <a:pPr algn="ctr"/>
            <a:r>
              <a:rPr lang="en-US" sz="1200" b="1" u="sng" dirty="0" err="1" smtClean="0">
                <a:latin typeface="Arial" panose="020B0604020202020204" pitchFamily="34" charset="0"/>
                <a:cs typeface="Arial" panose="020B0604020202020204" pitchFamily="34" charset="0"/>
              </a:rPr>
              <a:t>Erthyglau</a:t>
            </a:r>
            <a:r>
              <a:rPr lang="en-US" sz="1200" b="1" u="sng" dirty="0" smtClean="0">
                <a:latin typeface="Arial" panose="020B0604020202020204" pitchFamily="34" charset="0"/>
                <a:cs typeface="Arial" panose="020B0604020202020204" pitchFamily="34" charset="0"/>
              </a:rPr>
              <a:t> 28/29</a:t>
            </a:r>
          </a:p>
          <a:p>
            <a:pPr algn="ctr"/>
            <a:r>
              <a:rPr lang="en-US" sz="1050" b="1" dirty="0" smtClean="0">
                <a:latin typeface="Arial" panose="020B0604020202020204" pitchFamily="34" charset="0"/>
                <a:cs typeface="Arial" panose="020B0604020202020204" pitchFamily="34" charset="0"/>
              </a:rPr>
              <a:t>“Mae </a:t>
            </a:r>
            <a:r>
              <a:rPr lang="en-US" sz="1050" b="1" dirty="0" err="1" smtClean="0">
                <a:latin typeface="Arial" panose="020B0604020202020204" pitchFamily="34" charset="0"/>
                <a:cs typeface="Arial" panose="020B0604020202020204" pitchFamily="34" charset="0"/>
              </a:rPr>
              <a:t>gan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blant</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yr</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hawl</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addysg</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disgybliaeth</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mewn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ysgolion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barchu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urddas</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dynol</a:t>
            </a:r>
            <a:r>
              <a:rPr lang="en-US" sz="1050" b="1" dirty="0" smtClean="0">
                <a:latin typeface="Arial" panose="020B0604020202020204" pitchFamily="34" charset="0"/>
                <a:cs typeface="Arial" panose="020B0604020202020204" pitchFamily="34" charset="0"/>
              </a:rPr>
              <a:t> plant. </a:t>
            </a:r>
            <a:r>
              <a:rPr lang="en-US" sz="1050" b="1" dirty="0" err="1" smtClean="0">
                <a:latin typeface="Arial" panose="020B0604020202020204" pitchFamily="34" charset="0"/>
                <a:cs typeface="Arial" panose="020B0604020202020204" pitchFamily="34" charset="0"/>
              </a:rPr>
              <a:t>Dylai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addysg</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gynradd</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fod</a:t>
            </a:r>
            <a:r>
              <a:rPr lang="en-US" sz="1050" b="1" dirty="0" smtClean="0">
                <a:latin typeface="Arial" panose="020B0604020202020204" pitchFamily="34" charset="0"/>
                <a:cs typeface="Arial" panose="020B0604020202020204" pitchFamily="34" charset="0"/>
              </a:rPr>
              <a:t> am </a:t>
            </a:r>
            <a:r>
              <a:rPr lang="en-US" sz="1050" b="1" dirty="0" err="1" smtClean="0">
                <a:latin typeface="Arial" panose="020B0604020202020204" pitchFamily="34" charset="0"/>
                <a:cs typeface="Arial" panose="020B0604020202020204" pitchFamily="34" charset="0"/>
              </a:rPr>
              <a:t>ddim</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gwledydd</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cyfoethog</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helpu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gwledydd</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tlotach</a:t>
            </a:r>
            <a:r>
              <a:rPr lang="en-US" sz="1050" b="1" dirty="0" smtClean="0">
                <a:latin typeface="Arial" panose="020B0604020202020204" pitchFamily="34" charset="0"/>
                <a:cs typeface="Arial" panose="020B0604020202020204" pitchFamily="34" charset="0"/>
              </a:rPr>
              <a:t> I </a:t>
            </a:r>
            <a:r>
              <a:rPr lang="en-US" sz="1050" b="1" dirty="0" err="1" smtClean="0">
                <a:latin typeface="Arial" panose="020B0604020202020204" pitchFamily="34" charset="0"/>
                <a:cs typeface="Arial" panose="020B0604020202020204" pitchFamily="34" charset="0"/>
              </a:rPr>
              <a:t>gylawni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hyn</a:t>
            </a:r>
            <a:r>
              <a:rPr lang="en-US" sz="1050" b="1" dirty="0" smtClean="0">
                <a:latin typeface="Arial" panose="020B0604020202020204" pitchFamily="34" charset="0"/>
                <a:cs typeface="Arial" panose="020B0604020202020204" pitchFamily="34" charset="0"/>
              </a:rPr>
              <a:t>.”</a:t>
            </a:r>
          </a:p>
          <a:p>
            <a:pPr algn="ctr"/>
            <a:endParaRPr lang="en-US" sz="1050" b="1" dirty="0" smtClean="0">
              <a:latin typeface="Arial" panose="020B0604020202020204" pitchFamily="34" charset="0"/>
              <a:cs typeface="Arial" panose="020B0604020202020204" pitchFamily="34" charset="0"/>
            </a:endParaRPr>
          </a:p>
          <a:p>
            <a:pPr algn="ctr"/>
            <a:r>
              <a:rPr lang="en-US" sz="1050" b="1" dirty="0" smtClean="0">
                <a:latin typeface="Arial" panose="020B0604020202020204" pitchFamily="34" charset="0"/>
                <a:cs typeface="Arial" panose="020B0604020202020204" pitchFamily="34" charset="0"/>
              </a:rPr>
              <a:t>“</a:t>
            </a:r>
            <a:r>
              <a:rPr lang="en-US" sz="1050" b="1" dirty="0" err="1">
                <a:latin typeface="Arial" panose="020B0604020202020204" pitchFamily="34" charset="0"/>
                <a:cs typeface="Arial" panose="020B0604020202020204" pitchFamily="34" charset="0"/>
              </a:rPr>
              <a:t>D</a:t>
            </a:r>
            <a:r>
              <a:rPr lang="en-US" sz="1050" b="1" dirty="0" err="1" smtClean="0">
                <a:latin typeface="Arial" panose="020B0604020202020204" pitchFamily="34" charset="0"/>
                <a:cs typeface="Arial" panose="020B0604020202020204" pitchFamily="34" charset="0"/>
              </a:rPr>
              <a:t>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addysg</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ddatblygu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personoliaeth</a:t>
            </a:r>
            <a:r>
              <a:rPr lang="en-US" sz="1050" b="1" dirty="0" smtClean="0">
                <a:latin typeface="Arial" panose="020B0604020202020204" pitchFamily="34" charset="0"/>
                <a:cs typeface="Arial" panose="020B0604020202020204" pitchFamily="34" charset="0"/>
              </a:rPr>
              <a:t> a </a:t>
            </a:r>
            <a:r>
              <a:rPr lang="en-US" sz="1050" b="1" dirty="0" err="1" smtClean="0">
                <a:latin typeface="Arial" panose="020B0604020202020204" pitchFamily="34" charset="0"/>
                <a:cs typeface="Arial" panose="020B0604020202020204" pitchFamily="34" charset="0"/>
              </a:rPr>
              <a:t>doniau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pob</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plentyn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yn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gyflawn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annog</a:t>
            </a:r>
            <a:r>
              <a:rPr lang="en-US" sz="1050" b="1" dirty="0" smtClean="0">
                <a:latin typeface="Arial" panose="020B0604020202020204" pitchFamily="34" charset="0"/>
                <a:cs typeface="Arial" panose="020B0604020202020204" pitchFamily="34" charset="0"/>
              </a:rPr>
              <a:t> plant I </a:t>
            </a:r>
            <a:r>
              <a:rPr lang="en-US" sz="1050" b="1" dirty="0" err="1" smtClean="0">
                <a:latin typeface="Arial" panose="020B0604020202020204" pitchFamily="34" charset="0"/>
                <a:cs typeface="Arial" panose="020B0604020202020204" pitchFamily="34" charset="0"/>
              </a:rPr>
              <a:t>barchu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eu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rhieni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diwylliant</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nhw</a:t>
            </a:r>
            <a:r>
              <a:rPr lang="en-US" sz="1050" b="1" dirty="0" smtClean="0">
                <a:latin typeface="Arial" panose="020B0604020202020204" pitchFamily="34" charset="0"/>
                <a:cs typeface="Arial" panose="020B0604020202020204" pitchFamily="34" charset="0"/>
              </a:rPr>
              <a:t> ac </a:t>
            </a:r>
            <a:r>
              <a:rPr lang="en-US" sz="1050" b="1" dirty="0" err="1" smtClean="0">
                <a:latin typeface="Arial" panose="020B0604020202020204" pitchFamily="34" charset="0"/>
                <a:cs typeface="Arial" panose="020B0604020202020204" pitchFamily="34" charset="0"/>
              </a:rPr>
              <a:t>eraill</a:t>
            </a:r>
            <a:r>
              <a:rPr lang="en-US" sz="1050" b="1" dirty="0" smtClean="0">
                <a:latin typeface="Arial" panose="020B0604020202020204" pitchFamily="34" charset="0"/>
                <a:cs typeface="Arial" panose="020B0604020202020204" pitchFamily="34" charset="0"/>
              </a:rPr>
              <a:t>.</a:t>
            </a:r>
          </a:p>
          <a:p>
            <a:pPr algn="ctr"/>
            <a:endParaRPr lang="en-US" sz="105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50" dirty="0" err="1" smtClean="0">
                <a:latin typeface="Arial" panose="020B0604020202020204" pitchFamily="34" charset="0"/>
                <a:cs typeface="Arial" panose="020B0604020202020204" pitchFamily="34" charset="0"/>
              </a:rPr>
              <a:t>Dywed</a:t>
            </a:r>
            <a:r>
              <a:rPr lang="en-US" sz="1050" dirty="0" smtClean="0">
                <a:latin typeface="Arial" panose="020B0604020202020204" pitchFamily="34" charset="0"/>
                <a:cs typeface="Arial" panose="020B0604020202020204" pitchFamily="34" charset="0"/>
              </a:rPr>
              <a:t> CCUHP bod </a:t>
            </a:r>
            <a:r>
              <a:rPr lang="en-US" sz="1050" dirty="0" err="1" smtClean="0">
                <a:latin typeface="Arial" panose="020B0604020202020204" pitchFamily="34" charset="0"/>
                <a:cs typeface="Arial" panose="020B0604020202020204" pitchFamily="34" charset="0"/>
              </a:rPr>
              <a:t>gan</a:t>
            </a:r>
            <a:r>
              <a:rPr lang="en-US" sz="1050" dirty="0" smtClean="0">
                <a:latin typeface="Arial" panose="020B0604020202020204" pitchFamily="34" charset="0"/>
                <a:cs typeface="Arial" panose="020B0604020202020204" pitchFamily="34" charset="0"/>
              </a:rPr>
              <a:t> </a:t>
            </a:r>
            <a:r>
              <a:rPr lang="en-US" sz="1050" dirty="0">
                <a:latin typeface="Arial" panose="020B0604020202020204" pitchFamily="34" charset="0"/>
                <a:cs typeface="Arial" panose="020B0604020202020204" pitchFamily="34" charset="0"/>
              </a:rPr>
              <a:t>b</a:t>
            </a:r>
            <a:r>
              <a:rPr lang="en-US" sz="1050" dirty="0" smtClean="0">
                <a:latin typeface="Arial" panose="020B0604020202020204" pitchFamily="34" charset="0"/>
                <a:cs typeface="Arial" panose="020B0604020202020204" pitchFamily="34" charset="0"/>
              </a:rPr>
              <a:t>ob </a:t>
            </a:r>
            <a:r>
              <a:rPr lang="en-US" sz="1050" dirty="0" err="1" smtClean="0">
                <a:latin typeface="Arial" panose="020B0604020202020204" pitchFamily="34" charset="0"/>
                <a:cs typeface="Arial" panose="020B0604020202020204" pitchFamily="34" charset="0"/>
              </a:rPr>
              <a:t>plentyn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hawl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gwaethaf</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pwy</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ydyn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nhw</a:t>
            </a:r>
            <a:r>
              <a:rPr lang="en-US" sz="105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Mae </a:t>
            </a:r>
            <a:r>
              <a:rPr lang="en-US" sz="1050" dirty="0" err="1" smtClean="0">
                <a:latin typeface="Arial" panose="020B0604020202020204" pitchFamily="34" charset="0"/>
                <a:cs typeface="Arial" panose="020B0604020202020204" pitchFamily="34" charset="0"/>
              </a:rPr>
              <a:t>gan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blant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hawl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addydg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cynradd</a:t>
            </a:r>
            <a:r>
              <a:rPr lang="en-US" sz="1050" dirty="0" smtClean="0">
                <a:latin typeface="Arial" panose="020B0604020202020204" pitchFamily="34" charset="0"/>
                <a:cs typeface="Arial" panose="020B0604020202020204" pitchFamily="34" charset="0"/>
              </a:rPr>
              <a:t> ac </a:t>
            </a:r>
            <a:r>
              <a:rPr lang="en-US" sz="1050" dirty="0" err="1" smtClean="0">
                <a:latin typeface="Arial" panose="020B0604020202020204" pitchFamily="34" charset="0"/>
                <a:cs typeface="Arial" panose="020B0604020202020204" pitchFamily="34" charset="0"/>
              </a:rPr>
              <a:t>uwchradd</a:t>
            </a:r>
            <a:r>
              <a:rPr lang="en-US" sz="1050" dirty="0" smtClean="0">
                <a:latin typeface="Arial" panose="020B0604020202020204" pitchFamily="34" charset="0"/>
                <a:cs typeface="Arial" panose="020B0604020202020204" pitchFamily="34" charset="0"/>
              </a:rPr>
              <a:t> ac y </a:t>
            </a:r>
            <a:r>
              <a:rPr lang="en-US" sz="1050" dirty="0" err="1" smtClean="0">
                <a:latin typeface="Arial" panose="020B0604020202020204" pitchFamily="34" charset="0"/>
                <a:cs typeface="Arial" panose="020B0604020202020204" pitchFamily="34" charset="0"/>
              </a:rPr>
              <a:t>dylent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gael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hawl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ddewis</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unrhyw</a:t>
            </a:r>
            <a:r>
              <a:rPr lang="en-US" sz="1050" dirty="0" smtClean="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b</a:t>
            </a:r>
            <a:r>
              <a:rPr lang="en-US" sz="1050" dirty="0" err="1" smtClean="0">
                <a:latin typeface="Arial" panose="020B0604020202020204" pitchFamily="34" charset="0"/>
                <a:cs typeface="Arial" panose="020B0604020202020204" pitchFamily="34" charset="0"/>
              </a:rPr>
              <a:t>ynciau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addysgiadol</a:t>
            </a:r>
            <a:r>
              <a:rPr lang="en-US" sz="105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Fe </a:t>
            </a:r>
            <a:r>
              <a:rPr lang="en-US" sz="1050" dirty="0" err="1" smtClean="0">
                <a:latin typeface="Arial" panose="020B0604020202020204" pitchFamily="34" charset="0"/>
                <a:cs typeface="Arial" panose="020B0604020202020204" pitchFamily="34" charset="0"/>
              </a:rPr>
              <a:t>ddylai’r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Llywodraeth</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cefnogi</a:t>
            </a:r>
            <a:r>
              <a:rPr lang="en-US" sz="1050" dirty="0" smtClean="0">
                <a:latin typeface="Arial" panose="020B0604020202020204" pitchFamily="34" charset="0"/>
                <a:cs typeface="Arial" panose="020B0604020202020204" pitchFamily="34" charset="0"/>
              </a:rPr>
              <a:t> plant a </a:t>
            </a:r>
            <a:r>
              <a:rPr lang="en-US" sz="1050" dirty="0" err="1" smtClean="0">
                <a:latin typeface="Arial" panose="020B0604020202020204" pitchFamily="34" charset="0"/>
                <a:cs typeface="Arial" panose="020B0604020202020204" pitchFamily="34" charset="0"/>
              </a:rPr>
              <a:t>phobl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ifanc</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cynnwys</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sicrhau</a:t>
            </a:r>
            <a:r>
              <a:rPr lang="en-US" sz="1050" dirty="0" smtClean="0">
                <a:latin typeface="Arial" panose="020B0604020202020204" pitchFamily="34" charset="0"/>
                <a:cs typeface="Arial" panose="020B0604020202020204" pitchFamily="34" charset="0"/>
              </a:rPr>
              <a:t> bod dim </a:t>
            </a:r>
            <a:r>
              <a:rPr lang="en-US" sz="1050" dirty="0" err="1" smtClean="0">
                <a:latin typeface="Arial" panose="020B0604020202020204" pitchFamily="34" charset="0"/>
                <a:cs typeface="Arial" panose="020B0604020202020204" pitchFamily="34" charset="0"/>
              </a:rPr>
              <a:t>bwlio</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gan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athrawon</a:t>
            </a:r>
            <a:r>
              <a:rPr lang="en-US" sz="1050" dirty="0" smtClean="0">
                <a:latin typeface="Arial" panose="020B0604020202020204" pitchFamily="34" charset="0"/>
                <a:cs typeface="Arial" panose="020B0604020202020204" pitchFamily="34" charset="0"/>
              </a:rPr>
              <a:t> a </a:t>
            </a:r>
            <a:r>
              <a:rPr lang="en-US" sz="1050" dirty="0" err="1" smtClean="0">
                <a:latin typeface="Arial" panose="020B0604020202020204" pitchFamily="34" charset="0"/>
                <a:cs typeface="Arial" panose="020B0604020202020204" pitchFamily="34" charset="0"/>
              </a:rPr>
              <a:t>phlant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eraill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rhoi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anogaeth</a:t>
            </a:r>
            <a:r>
              <a:rPr lang="en-US" sz="1050" dirty="0" smtClean="0">
                <a:latin typeface="Arial" panose="020B0604020202020204" pitchFamily="34" charset="0"/>
                <a:cs typeface="Arial" panose="020B0604020202020204" pitchFamily="34" charset="0"/>
              </a:rPr>
              <a:t> am </a:t>
            </a:r>
            <a:r>
              <a:rPr lang="en-US" sz="1050" dirty="0" err="1" smtClean="0">
                <a:latin typeface="Arial" panose="020B0604020202020204" pitchFamily="34" charset="0"/>
                <a:cs typeface="Arial" panose="020B0604020202020204" pitchFamily="34" charset="0"/>
              </a:rPr>
              <a:t>bresenoldeb</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rheolaidd</a:t>
            </a:r>
            <a:r>
              <a:rPr lang="en-US" sz="1050" dirty="0" smtClean="0">
                <a:latin typeface="Arial" panose="020B0604020202020204" pitchFamily="34" charset="0"/>
                <a:cs typeface="Arial" panose="020B0604020202020204" pitchFamily="34" charset="0"/>
              </a:rPr>
              <a:t> ac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leihau</a:t>
            </a:r>
            <a:r>
              <a:rPr lang="en-US" sz="1050" dirty="0" smtClean="0">
                <a:latin typeface="Arial" panose="020B0604020202020204" pitchFamily="34" charset="0"/>
                <a:cs typeface="Arial" panose="020B0604020202020204" pitchFamily="34" charset="0"/>
              </a:rPr>
              <a:t> </a:t>
            </a:r>
            <a:r>
              <a:rPr lang="en-US" sz="1050" dirty="0" smtClean="0">
                <a:latin typeface="Arial" panose="020B0604020202020204" pitchFamily="34" charset="0"/>
                <a:cs typeface="Arial" panose="020B0604020202020204" pitchFamily="34" charset="0"/>
              </a:rPr>
              <a:t>y </a:t>
            </a:r>
            <a:r>
              <a:rPr lang="en-US" sz="1050" dirty="0" err="1" smtClean="0">
                <a:latin typeface="Arial" panose="020B0604020202020204" pitchFamily="34" charset="0"/>
                <a:cs typeface="Arial" panose="020B0604020202020204" pitchFamily="34" charset="0"/>
              </a:rPr>
              <a:t>niferoedd</a:t>
            </a:r>
            <a:r>
              <a:rPr lang="en-US" sz="1050" dirty="0" smtClean="0">
                <a:latin typeface="Arial" panose="020B0604020202020204" pitchFamily="34" charset="0"/>
                <a:cs typeface="Arial" panose="020B0604020202020204" pitchFamily="34" charset="0"/>
              </a:rPr>
              <a:t> </a:t>
            </a:r>
            <a:r>
              <a:rPr lang="en-US" sz="1050" dirty="0" smtClean="0">
                <a:latin typeface="Arial" panose="020B0604020202020204" pitchFamily="34" charset="0"/>
                <a:cs typeface="Arial" panose="020B0604020202020204" pitchFamily="34" charset="0"/>
              </a:rPr>
              <a:t>o </a:t>
            </a:r>
            <a:r>
              <a:rPr lang="en-US" sz="1050" dirty="0" err="1" smtClean="0">
                <a:latin typeface="Arial" panose="020B0604020202020204" pitchFamily="34" charset="0"/>
                <a:cs typeface="Arial" panose="020B0604020202020204" pitchFamily="34" charset="0"/>
              </a:rPr>
              <a:t>blant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rhoi’r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gorau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ysgol</a:t>
            </a:r>
            <a:r>
              <a:rPr lang="en-US" sz="105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50" dirty="0" err="1" smtClean="0">
                <a:latin typeface="Arial" panose="020B0604020202020204" pitchFamily="34" charset="0"/>
                <a:cs typeface="Arial" panose="020B0604020202020204" pitchFamily="34" charset="0"/>
              </a:rPr>
              <a:t>Mae’r</a:t>
            </a:r>
            <a:r>
              <a:rPr lang="en-US" sz="1050" dirty="0" smtClean="0">
                <a:latin typeface="Arial" panose="020B0604020202020204" pitchFamily="34" charset="0"/>
                <a:cs typeface="Arial" panose="020B0604020202020204" pitchFamily="34" charset="0"/>
              </a:rPr>
              <a:t> CCUHP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sicrhau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gynradd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orfodol</a:t>
            </a:r>
            <a:r>
              <a:rPr lang="en-US" sz="1050" dirty="0" smtClean="0">
                <a:latin typeface="Arial" panose="020B0604020202020204" pitchFamily="34" charset="0"/>
                <a:cs typeface="Arial" panose="020B0604020202020204" pitchFamily="34" charset="0"/>
              </a:rPr>
              <a:t> ac </a:t>
            </a:r>
            <a:r>
              <a:rPr lang="en-US" sz="1050" dirty="0" err="1" smtClean="0">
                <a:latin typeface="Arial" panose="020B0604020202020204" pitchFamily="34" charset="0"/>
                <a:cs typeface="Arial" panose="020B0604020202020204" pitchFamily="34" charset="0"/>
              </a:rPr>
              <a:t>ar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gael</a:t>
            </a:r>
            <a:r>
              <a:rPr lang="en-US" sz="1050" dirty="0" smtClean="0">
                <a:latin typeface="Arial" panose="020B0604020202020204" pitchFamily="34" charset="0"/>
                <a:cs typeface="Arial" panose="020B0604020202020204" pitchFamily="34" charset="0"/>
              </a:rPr>
              <a:t> am </a:t>
            </a:r>
            <a:r>
              <a:rPr lang="en-US" sz="1050" dirty="0" err="1" smtClean="0">
                <a:latin typeface="Arial" panose="020B0604020202020204" pitchFamily="34" charset="0"/>
                <a:cs typeface="Arial" panose="020B0604020202020204" pitchFamily="34" charset="0"/>
              </a:rPr>
              <a:t>ddim</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bawb</a:t>
            </a:r>
            <a:r>
              <a:rPr lang="en-US" sz="105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Fe </a:t>
            </a:r>
            <a:r>
              <a:rPr lang="en-US" sz="1050" dirty="0" err="1" smtClean="0">
                <a:latin typeface="Arial" panose="020B0604020202020204" pitchFamily="34" charset="0"/>
                <a:cs typeface="Arial" panose="020B0604020202020204" pitchFamily="34" charset="0"/>
              </a:rPr>
              <a:t>fydd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pob</a:t>
            </a:r>
            <a:r>
              <a:rPr lang="en-US" sz="1050" dirty="0" smtClean="0">
                <a:latin typeface="Arial" panose="020B0604020202020204" pitchFamily="34" charset="0"/>
                <a:cs typeface="Arial" panose="020B0604020202020204" pitchFamily="34" charset="0"/>
              </a:rPr>
              <a:t> cam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cael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gymryd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sicrhau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disgybliaeth</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ysgolion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cael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ddosbarthu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gyda</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pharch</a:t>
            </a:r>
            <a:r>
              <a:rPr lang="en-US" sz="1050" dirty="0" smtClean="0">
                <a:latin typeface="Arial" panose="020B0604020202020204" pitchFamily="34" charset="0"/>
                <a:cs typeface="Arial" panose="020B0604020202020204" pitchFamily="34" charset="0"/>
              </a:rPr>
              <a:t> </a:t>
            </a:r>
            <a:r>
              <a:rPr lang="en-US" sz="1050" dirty="0" smtClean="0">
                <a:latin typeface="Arial" panose="020B0604020202020204" pitchFamily="34" charset="0"/>
                <a:cs typeface="Arial" panose="020B0604020202020204" pitchFamily="34" charset="0"/>
              </a:rPr>
              <a:t>ac </a:t>
            </a:r>
            <a:r>
              <a:rPr lang="en-US" sz="1050" dirty="0" err="1" smtClean="0">
                <a:latin typeface="Arial" panose="020B0604020202020204" pitchFamily="34" charset="0"/>
                <a:cs typeface="Arial" panose="020B0604020202020204" pitchFamily="34" charset="0"/>
              </a:rPr>
              <a:t>urddas</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dynol</a:t>
            </a:r>
            <a:r>
              <a:rPr lang="en-US" sz="1050" dirty="0" smtClean="0">
                <a:latin typeface="Arial" panose="020B0604020202020204" pitchFamily="34" charset="0"/>
                <a:cs typeface="Arial" panose="020B0604020202020204" pitchFamily="34" charset="0"/>
              </a:rPr>
              <a:t> y </a:t>
            </a:r>
            <a:r>
              <a:rPr lang="en-US" sz="1050" dirty="0" err="1" smtClean="0">
                <a:latin typeface="Arial" panose="020B0604020202020204" pitchFamily="34" charset="0"/>
                <a:cs typeface="Arial" panose="020B0604020202020204" pitchFamily="34" charset="0"/>
              </a:rPr>
              <a:t>plentyn</a:t>
            </a:r>
            <a:r>
              <a:rPr lang="en-US" sz="105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sz="1050" dirty="0" err="1" smtClean="0">
                <a:latin typeface="Arial" panose="020B0604020202020204" pitchFamily="34" charset="0"/>
                <a:cs typeface="Arial" panose="020B0604020202020204" pitchFamily="34" charset="0"/>
              </a:rPr>
              <a:t>Dylai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plentyn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helpu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ei</a:t>
            </a:r>
            <a:r>
              <a:rPr lang="en-US" sz="1050" dirty="0" smtClean="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f</a:t>
            </a:r>
            <a:r>
              <a:rPr lang="en-US" sz="1050" dirty="0" err="1" smtClean="0">
                <a:latin typeface="Arial" panose="020B0604020202020204" pitchFamily="34" charset="0"/>
                <a:cs typeface="Arial" panose="020B0604020202020204" pitchFamily="34" charset="0"/>
              </a:rPr>
              <a:t>eddwl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corff</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ddoniau</a:t>
            </a:r>
            <a:r>
              <a:rPr lang="en-US" sz="105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Mae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plant a </a:t>
            </a:r>
            <a:r>
              <a:rPr lang="en-US" sz="1050" dirty="0" err="1" smtClean="0">
                <a:latin typeface="Arial" panose="020B0604020202020204" pitchFamily="34" charset="0"/>
                <a:cs typeface="Arial" panose="020B0604020202020204" pitchFamily="34" charset="0"/>
              </a:rPr>
              <a:t>phobl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ifanc</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fod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annog</a:t>
            </a:r>
            <a:r>
              <a:rPr lang="en-US" sz="1050" dirty="0" smtClean="0">
                <a:latin typeface="Arial" panose="020B0604020202020204" pitchFamily="34" charset="0"/>
                <a:cs typeface="Arial" panose="020B0604020202020204" pitchFamily="34" charset="0"/>
              </a:rPr>
              <a:t> parch </a:t>
            </a:r>
            <a:r>
              <a:rPr lang="en-US" sz="1050" dirty="0" err="1" smtClean="0">
                <a:latin typeface="Arial" panose="020B0604020202020204" pitchFamily="34" charset="0"/>
                <a:cs typeface="Arial" panose="020B0604020202020204" pitchFamily="34" charset="0"/>
              </a:rPr>
              <a:t>iddyn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nhw</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hunan</a:t>
            </a:r>
            <a:r>
              <a:rPr lang="en-US" sz="1050" dirty="0">
                <a:latin typeface="Arial" panose="020B0604020202020204" pitchFamily="34" charset="0"/>
                <a:cs typeface="Arial" panose="020B0604020202020204" pitchFamily="34" charset="0"/>
              </a:rPr>
              <a:t> </a:t>
            </a:r>
            <a:r>
              <a:rPr lang="en-US" sz="1050" dirty="0" smtClean="0">
                <a:latin typeface="Arial" panose="020B0604020202020204" pitchFamily="34" charset="0"/>
                <a:cs typeface="Arial" panose="020B0604020202020204" pitchFamily="34" charset="0"/>
              </a:rPr>
              <a:t>ac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eraill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o’i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gwmpas</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ddylai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unrhyw</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oedolyn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na</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phlentyn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arall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cael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effaith</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negatif</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na</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hawliau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eraill</a:t>
            </a:r>
            <a:endParaRPr lang="en-US" sz="105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Fe </a:t>
            </a:r>
            <a:r>
              <a:rPr lang="en-US" sz="1050" dirty="0" err="1" smtClean="0">
                <a:latin typeface="Arial" panose="020B0604020202020204" pitchFamily="34" charset="0"/>
                <a:cs typeface="Arial" panose="020B0604020202020204" pitchFamily="34" charset="0"/>
              </a:rPr>
              <a:t>ddylai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baratoi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unigolion</a:t>
            </a:r>
            <a:r>
              <a:rPr lang="en-US" sz="1050" dirty="0" smtClean="0">
                <a:latin typeface="Arial" panose="020B0604020202020204" pitchFamily="34" charset="0"/>
                <a:cs typeface="Arial" panose="020B0604020202020204" pitchFamily="34" charset="0"/>
              </a:rPr>
              <a:t> am </a:t>
            </a:r>
            <a:r>
              <a:rPr lang="en-US" sz="1050" dirty="0" err="1" smtClean="0">
                <a:latin typeface="Arial" panose="020B0604020202020204" pitchFamily="34" charset="0"/>
                <a:cs typeface="Arial" panose="020B0604020202020204" pitchFamily="34" charset="0"/>
              </a:rPr>
              <a:t>cyfrifoldebau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mewn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bywyd</a:t>
            </a:r>
            <a:r>
              <a:rPr lang="en-US" sz="1050" dirty="0" smtClean="0">
                <a:latin typeface="Arial" panose="020B0604020202020204" pitchFamily="34" charset="0"/>
                <a:cs typeface="Arial" panose="020B0604020202020204" pitchFamily="34" charset="0"/>
              </a:rPr>
              <a:t> a </a:t>
            </a:r>
            <a:r>
              <a:rPr lang="en-US" sz="1050" dirty="0" err="1" smtClean="0">
                <a:latin typeface="Arial" panose="020B0604020202020204" pitchFamily="34" charset="0"/>
                <a:cs typeface="Arial" panose="020B0604020202020204" pitchFamily="34" charset="0"/>
              </a:rPr>
              <a:t>sut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fyw</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bywyd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llawn</a:t>
            </a:r>
            <a:r>
              <a:rPr lang="en-US" sz="1050" dirty="0" smtClean="0">
                <a:latin typeface="Arial" panose="020B0604020202020204" pitchFamily="34" charset="0"/>
                <a:cs typeface="Arial" panose="020B0604020202020204" pitchFamily="34" charset="0"/>
              </a:rPr>
              <a:t> parch, </a:t>
            </a:r>
            <a:r>
              <a:rPr lang="en-US" sz="1050" dirty="0" err="1" smtClean="0">
                <a:latin typeface="Arial" panose="020B0604020202020204" pitchFamily="34" charset="0"/>
                <a:cs typeface="Arial" panose="020B0604020202020204" pitchFamily="34" charset="0"/>
              </a:rPr>
              <a:t>urddas</a:t>
            </a:r>
            <a:r>
              <a:rPr lang="en-US" sz="1050" dirty="0" smtClean="0">
                <a:latin typeface="Arial" panose="020B0604020202020204" pitchFamily="34" charset="0"/>
                <a:cs typeface="Arial" panose="020B0604020202020204" pitchFamily="34" charset="0"/>
              </a:rPr>
              <a:t> a </a:t>
            </a:r>
            <a:r>
              <a:rPr lang="en-US" sz="1050" dirty="0" err="1" smtClean="0">
                <a:latin typeface="Arial" panose="020B0604020202020204" pitchFamily="34" charset="0"/>
                <a:cs typeface="Arial" panose="020B0604020202020204" pitchFamily="34" charset="0"/>
              </a:rPr>
              <a:t>dealltwriaeth</a:t>
            </a:r>
            <a:r>
              <a:rPr lang="en-US" sz="105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sz="1050" dirty="0" err="1" smtClean="0">
                <a:latin typeface="Arial" panose="020B0604020202020204" pitchFamily="34" charset="0"/>
                <a:cs typeface="Arial" panose="020B0604020202020204" pitchFamily="34" charset="0"/>
              </a:rPr>
              <a:t>Credai</a:t>
            </a:r>
            <a:r>
              <a:rPr lang="en-US" sz="1050" dirty="0" smtClean="0">
                <a:latin typeface="Arial" panose="020B0604020202020204" pitchFamily="34" charset="0"/>
                <a:cs typeface="Arial" panose="020B0604020202020204" pitchFamily="34" charset="0"/>
              </a:rPr>
              <a:t> CCUHP </a:t>
            </a:r>
            <a:r>
              <a:rPr lang="en-US" sz="1050" dirty="0">
                <a:latin typeface="Arial" panose="020B0604020202020204" pitchFamily="34" charset="0"/>
                <a:cs typeface="Arial" panose="020B0604020202020204" pitchFamily="34" charset="0"/>
              </a:rPr>
              <a:t>y</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dylai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annog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rhyddid</a:t>
            </a:r>
            <a:r>
              <a:rPr lang="en-US" sz="1050" dirty="0" smtClean="0">
                <a:latin typeface="Arial" panose="020B0604020202020204" pitchFamily="34" charset="0"/>
                <a:cs typeface="Arial" panose="020B0604020202020204" pitchFamily="34" charset="0"/>
              </a:rPr>
              <a:t> ac </a:t>
            </a:r>
            <a:r>
              <a:rPr lang="en-US" sz="1050" dirty="0" err="1" smtClean="0">
                <a:latin typeface="Arial" panose="020B0604020202020204" pitchFamily="34" charset="0"/>
                <a:cs typeface="Arial" panose="020B0604020202020204" pitchFamily="34" charset="0"/>
              </a:rPr>
              <a:t>annibyniaeth</a:t>
            </a:r>
            <a:r>
              <a:rPr lang="en-US" sz="1050" dirty="0" smtClean="0">
                <a:latin typeface="Arial" panose="020B0604020202020204" pitchFamily="34" charset="0"/>
                <a:cs typeface="Arial" panose="020B0604020202020204" pitchFamily="34" charset="0"/>
              </a:rPr>
              <a:t> .</a:t>
            </a:r>
          </a:p>
        </p:txBody>
      </p:sp>
      <p:sp>
        <p:nvSpPr>
          <p:cNvPr id="16" name="TextBox 15"/>
          <p:cNvSpPr txBox="1"/>
          <p:nvPr/>
        </p:nvSpPr>
        <p:spPr>
          <a:xfrm>
            <a:off x="7879828" y="429327"/>
            <a:ext cx="4267200" cy="2877711"/>
          </a:xfrm>
          <a:prstGeom prst="rect">
            <a:avLst/>
          </a:prstGeom>
          <a:noFill/>
        </p:spPr>
        <p:txBody>
          <a:bodyPr wrap="square" rtlCol="0">
            <a:spAutoFit/>
          </a:bodyPr>
          <a:lstStyle/>
          <a:p>
            <a:pPr algn="ctr"/>
            <a:r>
              <a:rPr lang="en-GB" sz="1200" b="1" u="sng" dirty="0" smtClean="0"/>
              <a:t>Article 31</a:t>
            </a:r>
          </a:p>
          <a:p>
            <a:pPr algn="ctr"/>
            <a:r>
              <a:rPr lang="en-US" sz="1100" b="1" dirty="0" smtClean="0"/>
              <a:t>“All children have a right to relax and play, and to join in a wide range of activates.”</a:t>
            </a:r>
            <a:endParaRPr lang="en-GB" sz="1100" b="1" dirty="0" smtClean="0"/>
          </a:p>
          <a:p>
            <a:pPr marL="285750" indent="-285750">
              <a:buFont typeface="Arial" panose="020B0604020202020204" pitchFamily="34" charset="0"/>
              <a:buChar char="•"/>
            </a:pPr>
            <a:r>
              <a:rPr lang="en-GB" sz="1100" dirty="0" smtClean="0"/>
              <a:t>UNCRC believe that young people should have the right to have fun in every aspect of what they do and in any activity they participate in.</a:t>
            </a:r>
          </a:p>
          <a:p>
            <a:pPr marL="285750" indent="-285750">
              <a:buFont typeface="Arial" panose="020B0604020202020204" pitchFamily="34" charset="0"/>
              <a:buChar char="•"/>
            </a:pPr>
            <a:r>
              <a:rPr lang="en-US" sz="1100" dirty="0" smtClean="0"/>
              <a:t>UNCRC have confidence that every child is entitled to rest.</a:t>
            </a:r>
          </a:p>
          <a:p>
            <a:pPr marL="285750" indent="-285750">
              <a:buFont typeface="Arial" panose="020B0604020202020204" pitchFamily="34" charset="0"/>
              <a:buChar char="•"/>
            </a:pPr>
            <a:r>
              <a:rPr lang="en-US" sz="1100" dirty="0" smtClean="0"/>
              <a:t>The government should ensure that every child can participate in activities regardless or race, background or disability. </a:t>
            </a:r>
          </a:p>
          <a:p>
            <a:pPr marL="285750" indent="-285750">
              <a:buFont typeface="Arial" panose="020B0604020202020204" pitchFamily="34" charset="0"/>
              <a:buChar char="•"/>
            </a:pPr>
            <a:r>
              <a:rPr lang="en-US" sz="1100" dirty="0" smtClean="0"/>
              <a:t>Having the opportunity to relax and play is essential for every child to help encourage growth and development.</a:t>
            </a:r>
          </a:p>
          <a:p>
            <a:pPr marL="285750" indent="-285750">
              <a:buFont typeface="Arial" panose="020B0604020202020204" pitchFamily="34" charset="0"/>
              <a:buChar char="•"/>
            </a:pPr>
            <a:r>
              <a:rPr lang="en-US" sz="1100" dirty="0" smtClean="0"/>
              <a:t>Play can help develop a child’s imagination and is important for their health and happiness and can contribute to their emotional wellbeing.</a:t>
            </a:r>
          </a:p>
          <a:p>
            <a:pPr marL="285750" indent="-285750">
              <a:buFont typeface="Arial" panose="020B0604020202020204" pitchFamily="34" charset="0"/>
              <a:buChar char="•"/>
            </a:pPr>
            <a:r>
              <a:rPr lang="en-US" sz="1100" dirty="0" smtClean="0"/>
              <a:t>UNCRC encourages the right to freedom and interaction with others.</a:t>
            </a:r>
          </a:p>
        </p:txBody>
      </p:sp>
      <p:sp>
        <p:nvSpPr>
          <p:cNvPr id="17" name="Round Single Corner Rectangle 16"/>
          <p:cNvSpPr/>
          <p:nvPr/>
        </p:nvSpPr>
        <p:spPr>
          <a:xfrm>
            <a:off x="7944786" y="429327"/>
            <a:ext cx="4137285" cy="2765033"/>
          </a:xfrm>
          <a:prstGeom prst="round1Rect">
            <a:avLst/>
          </a:prstGeom>
          <a:no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8196146" y="3679902"/>
            <a:ext cx="3885926" cy="276999"/>
          </a:xfrm>
          <a:prstGeom prst="rect">
            <a:avLst/>
          </a:prstGeom>
          <a:noFill/>
        </p:spPr>
        <p:txBody>
          <a:bodyPr wrap="square" rtlCol="0">
            <a:spAutoFit/>
          </a:bodyPr>
          <a:lstStyle/>
          <a:p>
            <a:pPr marL="171450" indent="-171450">
              <a:buFont typeface="Arial" panose="020B0604020202020204" pitchFamily="34" charset="0"/>
              <a:buChar char="•"/>
            </a:pPr>
            <a:endParaRPr lang="en-GB" sz="1200" dirty="0"/>
          </a:p>
        </p:txBody>
      </p:sp>
      <p:sp>
        <p:nvSpPr>
          <p:cNvPr id="12" name="TextBox 11"/>
          <p:cNvSpPr txBox="1"/>
          <p:nvPr/>
        </p:nvSpPr>
        <p:spPr>
          <a:xfrm>
            <a:off x="7952933" y="3381443"/>
            <a:ext cx="4137285" cy="3323987"/>
          </a:xfrm>
          <a:prstGeom prst="rect">
            <a:avLst/>
          </a:prstGeom>
          <a:noFill/>
        </p:spPr>
        <p:txBody>
          <a:bodyPr wrap="square" rtlCol="0">
            <a:spAutoFit/>
          </a:bodyPr>
          <a:lstStyle/>
          <a:p>
            <a:pPr algn="ctr"/>
            <a:r>
              <a:rPr lang="en-US" sz="1200" b="1" u="sng" dirty="0" err="1" smtClean="0"/>
              <a:t>Erthygl</a:t>
            </a:r>
            <a:r>
              <a:rPr lang="en-US" sz="1200" b="1" u="sng" dirty="0" smtClean="0"/>
              <a:t> 12</a:t>
            </a:r>
          </a:p>
          <a:p>
            <a:pPr algn="ctr"/>
            <a:r>
              <a:rPr lang="en-US" sz="1100" b="1" dirty="0" smtClean="0"/>
              <a:t>“Mae </a:t>
            </a:r>
            <a:r>
              <a:rPr lang="en-US" sz="1100" b="1" dirty="0" err="1" smtClean="0"/>
              <a:t>gan</a:t>
            </a:r>
            <a:r>
              <a:rPr lang="en-US" sz="1100" b="1" dirty="0" smtClean="0"/>
              <a:t> </a:t>
            </a:r>
            <a:r>
              <a:rPr lang="en-US" sz="1100" b="1" dirty="0" err="1" smtClean="0"/>
              <a:t>blant</a:t>
            </a:r>
            <a:r>
              <a:rPr lang="en-US" sz="1100" b="1" dirty="0" smtClean="0"/>
              <a:t> </a:t>
            </a:r>
            <a:r>
              <a:rPr lang="en-US" sz="1100" b="1" dirty="0" err="1" smtClean="0"/>
              <a:t>yr</a:t>
            </a:r>
            <a:r>
              <a:rPr lang="en-US" sz="1100" b="1" dirty="0" smtClean="0"/>
              <a:t> </a:t>
            </a:r>
            <a:r>
              <a:rPr lang="en-US" sz="1100" b="1" dirty="0" err="1" smtClean="0"/>
              <a:t>hawl</a:t>
            </a:r>
            <a:r>
              <a:rPr lang="en-US" sz="1100" b="1" dirty="0" smtClean="0"/>
              <a:t> </a:t>
            </a:r>
            <a:r>
              <a:rPr lang="en-US" sz="1100" b="1" dirty="0" err="1" smtClean="0"/>
              <a:t>i</a:t>
            </a:r>
            <a:r>
              <a:rPr lang="en-US" sz="1100" b="1" dirty="0" smtClean="0"/>
              <a:t> </a:t>
            </a:r>
            <a:r>
              <a:rPr lang="en-US" sz="1100" b="1" dirty="0" err="1" smtClean="0"/>
              <a:t>ddweud</a:t>
            </a:r>
            <a:r>
              <a:rPr lang="en-US" sz="1100" b="1" dirty="0" smtClean="0"/>
              <a:t> </a:t>
            </a:r>
            <a:r>
              <a:rPr lang="en-US" sz="1100" b="1" dirty="0" err="1" smtClean="0"/>
              <a:t>eu</a:t>
            </a:r>
            <a:r>
              <a:rPr lang="en-US" sz="1100" b="1" dirty="0" smtClean="0"/>
              <a:t> barn </a:t>
            </a:r>
            <a:r>
              <a:rPr lang="en-US" sz="1100" b="1" dirty="0" err="1" smtClean="0"/>
              <a:t>ynghylch</a:t>
            </a:r>
            <a:r>
              <a:rPr lang="en-US" sz="1100" b="1" dirty="0" smtClean="0"/>
              <a:t> </a:t>
            </a:r>
            <a:r>
              <a:rPr lang="en-US" sz="1100" b="1" dirty="0" err="1" smtClean="0"/>
              <a:t>yr</a:t>
            </a:r>
            <a:r>
              <a:rPr lang="en-US" sz="1100" b="1" dirty="0" smtClean="0"/>
              <a:t> </a:t>
            </a:r>
            <a:r>
              <a:rPr lang="en-US" sz="1100" b="1" dirty="0" err="1" smtClean="0"/>
              <a:t>hyn</a:t>
            </a:r>
            <a:r>
              <a:rPr lang="en-US" sz="1100" b="1" dirty="0" smtClean="0"/>
              <a:t> a </a:t>
            </a:r>
            <a:r>
              <a:rPr lang="en-US" sz="1100" b="1" dirty="0" err="1" smtClean="0"/>
              <a:t>ddylai</a:t>
            </a:r>
            <a:r>
              <a:rPr lang="en-US" sz="1100" b="1" dirty="0" smtClean="0"/>
              <a:t> </a:t>
            </a:r>
            <a:r>
              <a:rPr lang="en-US" sz="1100" b="1" dirty="0" err="1" smtClean="0"/>
              <a:t>ddigwydd</a:t>
            </a:r>
            <a:r>
              <a:rPr lang="en-US" sz="1100" b="1" dirty="0" smtClean="0"/>
              <a:t> pan </a:t>
            </a:r>
            <a:r>
              <a:rPr lang="en-US" sz="1100" b="1" dirty="0" err="1" smtClean="0"/>
              <a:t>fo</a:t>
            </a:r>
            <a:r>
              <a:rPr lang="en-US" sz="1100" b="1" dirty="0" smtClean="0"/>
              <a:t> </a:t>
            </a:r>
            <a:r>
              <a:rPr lang="en-US" sz="1100" b="1" dirty="0" err="1" smtClean="0"/>
              <a:t>oedolion</a:t>
            </a:r>
            <a:r>
              <a:rPr lang="en-US" sz="1100" b="1" dirty="0" smtClean="0"/>
              <a:t> </a:t>
            </a:r>
            <a:r>
              <a:rPr lang="en-US" sz="1100" b="1" dirty="0" err="1" smtClean="0"/>
              <a:t>yn</a:t>
            </a:r>
            <a:r>
              <a:rPr lang="en-US" sz="1100" b="1" dirty="0" smtClean="0"/>
              <a:t> </a:t>
            </a:r>
            <a:r>
              <a:rPr lang="en-US" sz="1100" b="1" dirty="0" err="1" smtClean="0"/>
              <a:t>gwneud</a:t>
            </a:r>
            <a:r>
              <a:rPr lang="en-US" sz="1100" b="1" dirty="0" smtClean="0"/>
              <a:t> </a:t>
            </a:r>
            <a:r>
              <a:rPr lang="en-US" sz="1100" b="1" dirty="0" err="1" smtClean="0"/>
              <a:t>penderfyniadau</a:t>
            </a:r>
            <a:r>
              <a:rPr lang="en-US" sz="1100" b="1" dirty="0" smtClean="0"/>
              <a:t> </a:t>
            </a:r>
            <a:r>
              <a:rPr lang="en-US" sz="1100" b="1" dirty="0" err="1" smtClean="0"/>
              <a:t>sy’n</a:t>
            </a:r>
            <a:r>
              <a:rPr lang="en-US" sz="1100" b="1" dirty="0" smtClean="0"/>
              <a:t> </a:t>
            </a:r>
            <a:r>
              <a:rPr lang="en-US" sz="1100" b="1" dirty="0" err="1" smtClean="0"/>
              <a:t>effeithio</a:t>
            </a:r>
            <a:r>
              <a:rPr lang="en-US" sz="1100" b="1" dirty="0" smtClean="0"/>
              <a:t> </a:t>
            </a:r>
            <a:r>
              <a:rPr lang="en-US" sz="1100" b="1" dirty="0" err="1" smtClean="0"/>
              <a:t>arnyn</a:t>
            </a:r>
            <a:r>
              <a:rPr lang="en-US" sz="1100" b="1" dirty="0" smtClean="0"/>
              <a:t> </a:t>
            </a:r>
            <a:r>
              <a:rPr lang="en-US" sz="1100" b="1" dirty="0" err="1" smtClean="0"/>
              <a:t>nhw</a:t>
            </a:r>
            <a:r>
              <a:rPr lang="en-US" sz="1100" b="1" dirty="0" smtClean="0"/>
              <a:t>, ac </a:t>
            </a:r>
            <a:r>
              <a:rPr lang="en-US" sz="1100" b="1" dirty="0" err="1" smtClean="0"/>
              <a:t>i’w</a:t>
            </a:r>
            <a:r>
              <a:rPr lang="en-US" sz="1100" b="1" dirty="0" smtClean="0"/>
              <a:t> barn </a:t>
            </a:r>
            <a:r>
              <a:rPr lang="en-US" sz="1100" b="1" dirty="0" err="1" smtClean="0"/>
              <a:t>i</a:t>
            </a:r>
            <a:r>
              <a:rPr lang="en-US" sz="1100" b="1" dirty="0" smtClean="0"/>
              <a:t> </a:t>
            </a:r>
            <a:r>
              <a:rPr lang="en-US" sz="1100" b="1" dirty="0" err="1" smtClean="0"/>
              <a:t>gael</a:t>
            </a:r>
            <a:r>
              <a:rPr lang="en-US" sz="1100" b="1" dirty="0"/>
              <a:t> </a:t>
            </a:r>
            <a:r>
              <a:rPr lang="en-US" sz="1100" b="1" dirty="0" err="1" smtClean="0"/>
              <a:t>ei</a:t>
            </a:r>
            <a:r>
              <a:rPr lang="en-US" sz="1100" b="1" dirty="0" smtClean="0"/>
              <a:t> </a:t>
            </a:r>
            <a:r>
              <a:rPr lang="en-US" sz="1100" b="1" dirty="0" err="1" smtClean="0"/>
              <a:t>hystyried</a:t>
            </a:r>
            <a:r>
              <a:rPr lang="en-US" sz="1100" b="1" dirty="0" smtClean="0"/>
              <a:t>.”</a:t>
            </a:r>
          </a:p>
          <a:p>
            <a:pPr marL="171450" indent="-171450">
              <a:buFont typeface="Arial" panose="020B0604020202020204" pitchFamily="34" charset="0"/>
              <a:buChar char="•"/>
            </a:pPr>
            <a:endParaRPr lang="en-US" sz="1100" dirty="0" smtClean="0"/>
          </a:p>
          <a:p>
            <a:pPr marL="171450" indent="-171450">
              <a:buFont typeface="Arial" panose="020B0604020202020204" pitchFamily="34" charset="0"/>
              <a:buChar char="•"/>
            </a:pPr>
            <a:r>
              <a:rPr lang="en-US" sz="1100" dirty="0" smtClean="0"/>
              <a:t>Mae </a:t>
            </a:r>
            <a:r>
              <a:rPr lang="en-US" sz="1100" dirty="0" err="1" smtClean="0"/>
              <a:t>erthygl</a:t>
            </a:r>
            <a:r>
              <a:rPr lang="en-US" sz="1100" dirty="0" smtClean="0"/>
              <a:t> 12 </a:t>
            </a:r>
            <a:r>
              <a:rPr lang="en-US" sz="1100" dirty="0" err="1" smtClean="0"/>
              <a:t>yn</a:t>
            </a:r>
            <a:r>
              <a:rPr lang="en-US" sz="1100" dirty="0" smtClean="0"/>
              <a:t> </a:t>
            </a:r>
            <a:r>
              <a:rPr lang="en-US" sz="1100" dirty="0" err="1" smtClean="0"/>
              <a:t>egluro</a:t>
            </a:r>
            <a:r>
              <a:rPr lang="en-US" sz="1100" dirty="0"/>
              <a:t> </a:t>
            </a:r>
            <a:r>
              <a:rPr lang="en-US" sz="1100" dirty="0" smtClean="0"/>
              <a:t>bod </a:t>
            </a:r>
            <a:r>
              <a:rPr lang="en-US" sz="1100" dirty="0" err="1" smtClean="0"/>
              <a:t>gan</a:t>
            </a:r>
            <a:r>
              <a:rPr lang="en-US" sz="1100" dirty="0" smtClean="0"/>
              <a:t> </a:t>
            </a:r>
            <a:r>
              <a:rPr lang="en-US" sz="1100" dirty="0" err="1" smtClean="0"/>
              <a:t>blant</a:t>
            </a:r>
            <a:r>
              <a:rPr lang="en-US" sz="1100" dirty="0" smtClean="0"/>
              <a:t> a </a:t>
            </a:r>
            <a:r>
              <a:rPr lang="en-US" sz="1100" dirty="0" err="1" smtClean="0"/>
              <a:t>phobl</a:t>
            </a:r>
            <a:r>
              <a:rPr lang="en-US" sz="1100" dirty="0" smtClean="0"/>
              <a:t> </a:t>
            </a:r>
            <a:r>
              <a:rPr lang="en-US" sz="1100" dirty="0" err="1" smtClean="0"/>
              <a:t>ifanc</a:t>
            </a:r>
            <a:r>
              <a:rPr lang="en-US" sz="1100" dirty="0" smtClean="0"/>
              <a:t> </a:t>
            </a:r>
            <a:r>
              <a:rPr lang="en-US" sz="1100" dirty="0" err="1" smtClean="0"/>
              <a:t>yr</a:t>
            </a:r>
            <a:r>
              <a:rPr lang="en-US" sz="1100" dirty="0" smtClean="0"/>
              <a:t> </a:t>
            </a:r>
            <a:r>
              <a:rPr lang="en-US" sz="1100" dirty="0" err="1" smtClean="0"/>
              <a:t>hawl</a:t>
            </a:r>
            <a:r>
              <a:rPr lang="en-US" sz="1100" dirty="0" smtClean="0"/>
              <a:t> </a:t>
            </a:r>
            <a:r>
              <a:rPr lang="en-US" sz="1100" dirty="0" err="1" smtClean="0"/>
              <a:t>i</a:t>
            </a:r>
            <a:r>
              <a:rPr lang="en-US" sz="1100" dirty="0" smtClean="0"/>
              <a:t> </a:t>
            </a:r>
            <a:r>
              <a:rPr lang="en-US" sz="1100" dirty="0" err="1" smtClean="0"/>
              <a:t>gael</a:t>
            </a:r>
            <a:r>
              <a:rPr lang="en-US" sz="1100" dirty="0" smtClean="0"/>
              <a:t> barn a </a:t>
            </a:r>
            <a:r>
              <a:rPr lang="en-US" sz="1100" dirty="0" err="1" smtClean="0"/>
              <a:t>fe</a:t>
            </a:r>
            <a:r>
              <a:rPr lang="en-US" sz="1100" dirty="0" smtClean="0"/>
              <a:t>  </a:t>
            </a:r>
            <a:r>
              <a:rPr lang="en-US" sz="1100" dirty="0" err="1" smtClean="0"/>
              <a:t>ddylai</a:t>
            </a:r>
            <a:r>
              <a:rPr lang="en-US" sz="1100" dirty="0" smtClean="0"/>
              <a:t> </a:t>
            </a:r>
            <a:r>
              <a:rPr lang="en-US" sz="1100" dirty="0" err="1" smtClean="0"/>
              <a:t>eu</a:t>
            </a:r>
            <a:r>
              <a:rPr lang="en-US" sz="1100" dirty="0" smtClean="0"/>
              <a:t> </a:t>
            </a:r>
            <a:r>
              <a:rPr lang="en-US" sz="1100" dirty="0" smtClean="0"/>
              <a:t>barn </a:t>
            </a:r>
            <a:r>
              <a:rPr lang="en-US" sz="1100" dirty="0" err="1" smtClean="0"/>
              <a:t>cael</a:t>
            </a:r>
            <a:r>
              <a:rPr lang="en-US" sz="1100" dirty="0" smtClean="0"/>
              <a:t> </a:t>
            </a:r>
            <a:r>
              <a:rPr lang="en-US" sz="1100" dirty="0" err="1" smtClean="0"/>
              <a:t>ei</a:t>
            </a:r>
            <a:r>
              <a:rPr lang="en-US" sz="1100" dirty="0" smtClean="0"/>
              <a:t> </a:t>
            </a:r>
            <a:r>
              <a:rPr lang="en-US" sz="1100" dirty="0" err="1" smtClean="0"/>
              <a:t>hystyried</a:t>
            </a:r>
            <a:r>
              <a:rPr lang="en-US" sz="1100" dirty="0" smtClean="0"/>
              <a:t> </a:t>
            </a:r>
            <a:r>
              <a:rPr lang="en-US" sz="1100" dirty="0" err="1" smtClean="0"/>
              <a:t>fel</a:t>
            </a:r>
            <a:r>
              <a:rPr lang="en-US" sz="1100" dirty="0" smtClean="0"/>
              <a:t> </a:t>
            </a:r>
            <a:r>
              <a:rPr lang="en-US" sz="1100" dirty="0" err="1" smtClean="0"/>
              <a:t>unrhyw</a:t>
            </a:r>
            <a:r>
              <a:rPr lang="en-US" sz="1100" dirty="0" smtClean="0"/>
              <a:t> </a:t>
            </a:r>
            <a:r>
              <a:rPr lang="en-US" sz="1100" dirty="0" err="1" smtClean="0"/>
              <a:t>unigolyn</a:t>
            </a:r>
            <a:r>
              <a:rPr lang="en-US" sz="1100" dirty="0" smtClean="0"/>
              <a:t> </a:t>
            </a:r>
            <a:r>
              <a:rPr lang="en-US" sz="1100" dirty="0" err="1" smtClean="0"/>
              <a:t>arall</a:t>
            </a:r>
            <a:r>
              <a:rPr lang="en-US" sz="1100" dirty="0" smtClean="0"/>
              <a:t>.</a:t>
            </a:r>
          </a:p>
          <a:p>
            <a:pPr marL="171450" indent="-171450">
              <a:buFont typeface="Arial" panose="020B0604020202020204" pitchFamily="34" charset="0"/>
              <a:buChar char="•"/>
            </a:pPr>
            <a:r>
              <a:rPr lang="en-US" sz="1100" dirty="0" smtClean="0"/>
              <a:t>Fe </a:t>
            </a:r>
            <a:r>
              <a:rPr lang="en-US" sz="1100" dirty="0" err="1" smtClean="0"/>
              <a:t>ddylai</a:t>
            </a:r>
            <a:r>
              <a:rPr lang="en-US" sz="1100" dirty="0" smtClean="0"/>
              <a:t> </a:t>
            </a:r>
            <a:r>
              <a:rPr lang="en-US" sz="1100" dirty="0" err="1" smtClean="0"/>
              <a:t>ei</a:t>
            </a:r>
            <a:r>
              <a:rPr lang="en-US" sz="1100" dirty="0" smtClean="0"/>
              <a:t> barn </a:t>
            </a:r>
            <a:r>
              <a:rPr lang="en-US" sz="1100" dirty="0" err="1" smtClean="0"/>
              <a:t>cael</a:t>
            </a:r>
            <a:r>
              <a:rPr lang="en-US" sz="1100" dirty="0" smtClean="0"/>
              <a:t> </a:t>
            </a:r>
            <a:r>
              <a:rPr lang="en-US" sz="1100" dirty="0" err="1" smtClean="0"/>
              <a:t>ei</a:t>
            </a:r>
            <a:r>
              <a:rPr lang="en-US" sz="1100" dirty="0" smtClean="0"/>
              <a:t> </a:t>
            </a:r>
            <a:r>
              <a:rPr lang="en-US" sz="1100" dirty="0" err="1" smtClean="0"/>
              <a:t>hystyried</a:t>
            </a:r>
            <a:r>
              <a:rPr lang="en-US" sz="1100" dirty="0" smtClean="0"/>
              <a:t> pan bod </a:t>
            </a:r>
            <a:r>
              <a:rPr lang="en-US" sz="1100" dirty="0" err="1" smtClean="0"/>
              <a:t>penderfyniadau</a:t>
            </a:r>
            <a:r>
              <a:rPr lang="en-US" sz="1100" dirty="0" smtClean="0"/>
              <a:t> </a:t>
            </a:r>
            <a:r>
              <a:rPr lang="en-US" sz="1100" dirty="0" err="1" smtClean="0"/>
              <a:t>yn</a:t>
            </a:r>
            <a:r>
              <a:rPr lang="en-US" sz="1100" dirty="0" smtClean="0"/>
              <a:t> </a:t>
            </a:r>
            <a:r>
              <a:rPr lang="en-US" sz="1100" dirty="0" err="1" smtClean="0"/>
              <a:t>cael</a:t>
            </a:r>
            <a:r>
              <a:rPr lang="en-US" sz="1100" dirty="0" smtClean="0"/>
              <a:t> </a:t>
            </a:r>
            <a:r>
              <a:rPr lang="en-US" sz="1100" dirty="0" err="1" smtClean="0"/>
              <a:t>eu</a:t>
            </a:r>
            <a:r>
              <a:rPr lang="en-US" sz="1100" dirty="0" smtClean="0"/>
              <a:t> </a:t>
            </a:r>
            <a:r>
              <a:rPr lang="en-US" sz="1100" dirty="0" err="1" smtClean="0"/>
              <a:t>gwneud</a:t>
            </a:r>
            <a:r>
              <a:rPr lang="en-US" sz="1100" dirty="0" smtClean="0"/>
              <a:t> </a:t>
            </a:r>
            <a:r>
              <a:rPr lang="en-US" sz="1100" dirty="0" err="1" smtClean="0"/>
              <a:t>drosdyn</a:t>
            </a:r>
            <a:r>
              <a:rPr lang="en-US" sz="1100" dirty="0" smtClean="0"/>
              <a:t> </a:t>
            </a:r>
            <a:r>
              <a:rPr lang="en-US" sz="1100" dirty="0" err="1" smtClean="0"/>
              <a:t>nhw</a:t>
            </a:r>
            <a:r>
              <a:rPr lang="en-US" sz="1100" dirty="0" smtClean="0"/>
              <a:t>. </a:t>
            </a:r>
          </a:p>
          <a:p>
            <a:pPr marL="171450" indent="-171450">
              <a:buFont typeface="Arial" panose="020B0604020202020204" pitchFamily="34" charset="0"/>
              <a:buChar char="•"/>
            </a:pPr>
            <a:r>
              <a:rPr lang="en-US" sz="1100" dirty="0" smtClean="0"/>
              <a:t>Fe </a:t>
            </a:r>
            <a:r>
              <a:rPr lang="en-US" sz="1100" dirty="0" err="1" smtClean="0"/>
              <a:t>ddylai</a:t>
            </a:r>
            <a:r>
              <a:rPr lang="en-US" sz="1100" dirty="0" smtClean="0"/>
              <a:t> barn </a:t>
            </a:r>
            <a:r>
              <a:rPr lang="en-US" sz="1100" dirty="0" err="1" smtClean="0"/>
              <a:t>plentyn</a:t>
            </a:r>
            <a:r>
              <a:rPr lang="en-US" sz="1100" dirty="0" smtClean="0"/>
              <a:t> </a:t>
            </a:r>
            <a:r>
              <a:rPr lang="en-US" sz="1100" dirty="0" err="1" smtClean="0"/>
              <a:t>cael</a:t>
            </a:r>
            <a:r>
              <a:rPr lang="en-US" sz="1100" dirty="0" smtClean="0"/>
              <a:t> </a:t>
            </a:r>
            <a:r>
              <a:rPr lang="en-US" sz="1100" dirty="0" err="1" smtClean="0"/>
              <a:t>ei</a:t>
            </a:r>
            <a:r>
              <a:rPr lang="en-US" sz="1100" dirty="0" smtClean="0"/>
              <a:t> </a:t>
            </a:r>
            <a:r>
              <a:rPr lang="en-US" sz="1100" dirty="0" err="1" smtClean="0"/>
              <a:t>chlywed</a:t>
            </a:r>
            <a:r>
              <a:rPr lang="en-US" sz="1100" dirty="0" smtClean="0"/>
              <a:t> </a:t>
            </a:r>
            <a:r>
              <a:rPr lang="en-US" sz="1100" dirty="0" err="1" smtClean="0"/>
              <a:t>ym</a:t>
            </a:r>
            <a:r>
              <a:rPr lang="en-US" sz="1100" dirty="0" smtClean="0"/>
              <a:t> </a:t>
            </a:r>
            <a:r>
              <a:rPr lang="en-US" sz="1100" dirty="0" err="1" smtClean="0"/>
              <a:t>mhobman</a:t>
            </a:r>
            <a:r>
              <a:rPr lang="en-US" sz="1100" dirty="0"/>
              <a:t> </a:t>
            </a:r>
            <a:r>
              <a:rPr lang="en-US" sz="1100" dirty="0" err="1" smtClean="0"/>
              <a:t>yn</a:t>
            </a:r>
            <a:r>
              <a:rPr lang="en-US" sz="1100" dirty="0" smtClean="0"/>
              <a:t> </a:t>
            </a:r>
            <a:r>
              <a:rPr lang="en-US" sz="1100" dirty="0" err="1" smtClean="0"/>
              <a:t>cynnwys</a:t>
            </a:r>
            <a:r>
              <a:rPr lang="en-US" sz="1100" dirty="0" smtClean="0"/>
              <a:t> </a:t>
            </a:r>
            <a:r>
              <a:rPr lang="en-US" sz="1100" dirty="0" err="1" smtClean="0"/>
              <a:t>gartref</a:t>
            </a:r>
            <a:r>
              <a:rPr lang="en-US" sz="1100" dirty="0" smtClean="0"/>
              <a:t>, </a:t>
            </a:r>
            <a:r>
              <a:rPr lang="en-US" sz="1100" dirty="0" err="1" smtClean="0"/>
              <a:t>ysgol</a:t>
            </a:r>
            <a:r>
              <a:rPr lang="en-US" sz="1100" dirty="0" smtClean="0"/>
              <a:t> ac </a:t>
            </a:r>
            <a:r>
              <a:rPr lang="en-US" sz="1100" dirty="0" err="1" smtClean="0"/>
              <a:t>yn</a:t>
            </a:r>
            <a:r>
              <a:rPr lang="en-US" sz="1100" dirty="0" smtClean="0"/>
              <a:t> y </a:t>
            </a:r>
            <a:r>
              <a:rPr lang="en-US" sz="1100" dirty="0" err="1" smtClean="0"/>
              <a:t>gwaith</a:t>
            </a:r>
            <a:r>
              <a:rPr lang="en-US" sz="1100" dirty="0" smtClean="0"/>
              <a:t>. </a:t>
            </a:r>
          </a:p>
          <a:p>
            <a:pPr marL="171450" indent="-171450">
              <a:buFont typeface="Arial" panose="020B0604020202020204" pitchFamily="34" charset="0"/>
              <a:buChar char="•"/>
            </a:pPr>
            <a:r>
              <a:rPr lang="en-US" sz="1100" dirty="0" err="1" smtClean="0"/>
              <a:t>Credai</a:t>
            </a:r>
            <a:r>
              <a:rPr lang="en-US" sz="1100" dirty="0" smtClean="0"/>
              <a:t> CCUHP </a:t>
            </a:r>
            <a:r>
              <a:rPr lang="en-US" sz="1100" dirty="0"/>
              <a:t>y</a:t>
            </a:r>
            <a:r>
              <a:rPr lang="en-US" sz="1100" dirty="0" smtClean="0"/>
              <a:t> </a:t>
            </a:r>
            <a:r>
              <a:rPr lang="en-US" sz="1100" dirty="0" err="1" smtClean="0"/>
              <a:t>dylai</a:t>
            </a:r>
            <a:r>
              <a:rPr lang="en-US" sz="1100" dirty="0" smtClean="0"/>
              <a:t> </a:t>
            </a:r>
            <a:r>
              <a:rPr lang="en-US" sz="1100" dirty="0" smtClean="0"/>
              <a:t>barn </a:t>
            </a:r>
            <a:r>
              <a:rPr lang="en-US" sz="1100" dirty="0" err="1" smtClean="0"/>
              <a:t>merched</a:t>
            </a:r>
            <a:r>
              <a:rPr lang="en-US" sz="1100" dirty="0" smtClean="0"/>
              <a:t> </a:t>
            </a:r>
            <a:r>
              <a:rPr lang="en-US" sz="1100" dirty="0" err="1" smtClean="0"/>
              <a:t>cael</a:t>
            </a:r>
            <a:r>
              <a:rPr lang="en-US" sz="1100" dirty="0" smtClean="0"/>
              <a:t> </a:t>
            </a:r>
            <a:r>
              <a:rPr lang="en-US" sz="1100" dirty="0" err="1" smtClean="0"/>
              <a:t>ei</a:t>
            </a:r>
            <a:r>
              <a:rPr lang="en-US" sz="1100" dirty="0" smtClean="0"/>
              <a:t> </a:t>
            </a:r>
            <a:r>
              <a:rPr lang="en-US" sz="1100" dirty="0" err="1" smtClean="0"/>
              <a:t>hystyried</a:t>
            </a:r>
            <a:r>
              <a:rPr lang="en-US" sz="1100" dirty="0" smtClean="0"/>
              <a:t> </a:t>
            </a:r>
            <a:r>
              <a:rPr lang="en-US" sz="1100" dirty="0" err="1" smtClean="0"/>
              <a:t>yr</a:t>
            </a:r>
            <a:r>
              <a:rPr lang="en-US" sz="1100" dirty="0" smtClean="0"/>
              <a:t> un faint a barn </a:t>
            </a:r>
            <a:r>
              <a:rPr lang="en-US" sz="1100" dirty="0" err="1" smtClean="0"/>
              <a:t>bechgyn</a:t>
            </a:r>
            <a:r>
              <a:rPr lang="en-US" sz="1100" dirty="0" smtClean="0"/>
              <a:t>.</a:t>
            </a:r>
          </a:p>
          <a:p>
            <a:pPr marL="171450" indent="-171450">
              <a:buFont typeface="Arial" panose="020B0604020202020204" pitchFamily="34" charset="0"/>
              <a:buChar char="•"/>
            </a:pPr>
            <a:r>
              <a:rPr lang="en-US" sz="1100" dirty="0" smtClean="0"/>
              <a:t>Mae </a:t>
            </a:r>
            <a:r>
              <a:rPr lang="en-US" sz="1100" dirty="0" err="1" smtClean="0"/>
              <a:t>erthygl</a:t>
            </a:r>
            <a:r>
              <a:rPr lang="en-US" sz="1100" dirty="0" smtClean="0"/>
              <a:t> 12 </a:t>
            </a:r>
            <a:r>
              <a:rPr lang="en-US" sz="1100" dirty="0" err="1" smtClean="0"/>
              <a:t>yn</a:t>
            </a:r>
            <a:r>
              <a:rPr lang="en-US" sz="1100" dirty="0" smtClean="0"/>
              <a:t> </a:t>
            </a:r>
            <a:r>
              <a:rPr lang="en-US" sz="1100" dirty="0" err="1" smtClean="0"/>
              <a:t>dangos</a:t>
            </a:r>
            <a:r>
              <a:rPr lang="en-US" sz="1100" dirty="0" smtClean="0"/>
              <a:t> </a:t>
            </a:r>
            <a:r>
              <a:rPr lang="en-US" sz="1100" dirty="0" err="1" smtClean="0"/>
              <a:t>fe</a:t>
            </a:r>
            <a:r>
              <a:rPr lang="en-US" sz="1100" dirty="0" smtClean="0"/>
              <a:t> </a:t>
            </a:r>
            <a:r>
              <a:rPr lang="en-US" sz="1100" dirty="0" err="1" smtClean="0"/>
              <a:t>ddylai</a:t>
            </a:r>
            <a:r>
              <a:rPr lang="en-US" sz="1100" dirty="0" smtClean="0"/>
              <a:t> </a:t>
            </a:r>
            <a:r>
              <a:rPr lang="en-US" sz="1100" dirty="0" err="1" smtClean="0"/>
              <a:t>llais</a:t>
            </a:r>
            <a:r>
              <a:rPr lang="en-US" sz="1100" dirty="0" smtClean="0"/>
              <a:t> plant, </a:t>
            </a:r>
            <a:r>
              <a:rPr lang="en-US" sz="1100" dirty="0" err="1" smtClean="0"/>
              <a:t>beth</a:t>
            </a:r>
            <a:r>
              <a:rPr lang="en-US" sz="1100" dirty="0" smtClean="0"/>
              <a:t> </a:t>
            </a:r>
            <a:r>
              <a:rPr lang="en-US" sz="1100" dirty="0" err="1" smtClean="0"/>
              <a:t>bynnag</a:t>
            </a:r>
            <a:r>
              <a:rPr lang="en-US" sz="1100" dirty="0" smtClean="0"/>
              <a:t> </a:t>
            </a:r>
            <a:r>
              <a:rPr lang="en-US" sz="1100" dirty="0" err="1" smtClean="0"/>
              <a:t>yr</a:t>
            </a:r>
            <a:r>
              <a:rPr lang="en-US" sz="1100" dirty="0" smtClean="0"/>
              <a:t> </a:t>
            </a:r>
            <a:r>
              <a:rPr lang="en-US" sz="1100" dirty="0" err="1" smtClean="0"/>
              <a:t>oedran</a:t>
            </a:r>
            <a:r>
              <a:rPr lang="en-US" sz="1100" dirty="0" smtClean="0"/>
              <a:t>, </a:t>
            </a:r>
            <a:r>
              <a:rPr lang="en-US" sz="1100" dirty="0" err="1" smtClean="0"/>
              <a:t>cael</a:t>
            </a:r>
            <a:r>
              <a:rPr lang="en-US" sz="1100" dirty="0" smtClean="0"/>
              <a:t> </a:t>
            </a:r>
            <a:r>
              <a:rPr lang="en-US" sz="1100" dirty="0" err="1" smtClean="0"/>
              <a:t>ei</a:t>
            </a:r>
            <a:r>
              <a:rPr lang="en-US" sz="1100" dirty="0" smtClean="0"/>
              <a:t> </a:t>
            </a:r>
            <a:r>
              <a:rPr lang="en-US" sz="1100" dirty="0" err="1" smtClean="0"/>
              <a:t>chly</a:t>
            </a:r>
            <a:r>
              <a:rPr lang="en-US" sz="1100" dirty="0" err="1" smtClean="0"/>
              <a:t>wed</a:t>
            </a:r>
            <a:r>
              <a:rPr lang="en-US" sz="1100" dirty="0" smtClean="0"/>
              <a:t>, </a:t>
            </a:r>
            <a:r>
              <a:rPr lang="en-US" sz="1100" dirty="0" err="1" smtClean="0"/>
              <a:t>hystyried</a:t>
            </a:r>
            <a:r>
              <a:rPr lang="en-US" sz="1100" dirty="0"/>
              <a:t> </a:t>
            </a:r>
            <a:r>
              <a:rPr lang="en-US" sz="1100" dirty="0" err="1" smtClean="0"/>
              <a:t>a’i</a:t>
            </a:r>
            <a:r>
              <a:rPr lang="en-US" sz="1100" dirty="0" smtClean="0"/>
              <a:t> </a:t>
            </a:r>
            <a:r>
              <a:rPr lang="en-US" sz="1100" dirty="0" err="1" smtClean="0"/>
              <a:t>drafod</a:t>
            </a:r>
            <a:r>
              <a:rPr lang="en-US" sz="1100" dirty="0" smtClean="0"/>
              <a:t>. </a:t>
            </a:r>
            <a:endParaRPr lang="en-US" sz="1100" dirty="0"/>
          </a:p>
          <a:p>
            <a:pPr marL="171450" indent="-171450">
              <a:buFont typeface="Arial" panose="020B0604020202020204" pitchFamily="34" charset="0"/>
              <a:buChar char="•"/>
            </a:pPr>
            <a:r>
              <a:rPr lang="en-US" sz="1100" dirty="0" smtClean="0"/>
              <a:t>Pan </a:t>
            </a:r>
            <a:r>
              <a:rPr lang="en-US" sz="1100" dirty="0" err="1" smtClean="0"/>
              <a:t>fod</a:t>
            </a:r>
            <a:r>
              <a:rPr lang="en-US" sz="1100" dirty="0" smtClean="0"/>
              <a:t> </a:t>
            </a:r>
            <a:r>
              <a:rPr lang="en-US" sz="1100" dirty="0" err="1" smtClean="0"/>
              <a:t>oedolion</a:t>
            </a:r>
            <a:r>
              <a:rPr lang="en-US" sz="1100" dirty="0" smtClean="0"/>
              <a:t> </a:t>
            </a:r>
            <a:r>
              <a:rPr lang="en-US" sz="1100" dirty="0" err="1" smtClean="0"/>
              <a:t>mewn</a:t>
            </a:r>
            <a:r>
              <a:rPr lang="en-US" sz="1100" dirty="0" smtClean="0"/>
              <a:t> </a:t>
            </a:r>
            <a:r>
              <a:rPr lang="en-US" sz="1100" dirty="0" err="1" smtClean="0"/>
              <a:t>sefyllfa</a:t>
            </a:r>
            <a:r>
              <a:rPr lang="en-US" sz="1100" dirty="0" smtClean="0"/>
              <a:t> </a:t>
            </a:r>
            <a:r>
              <a:rPr lang="en-US" sz="1100" dirty="0" err="1" smtClean="0"/>
              <a:t>i</a:t>
            </a:r>
            <a:r>
              <a:rPr lang="en-US" sz="1100" dirty="0" smtClean="0"/>
              <a:t> </a:t>
            </a:r>
            <a:r>
              <a:rPr lang="en-US" sz="1100" dirty="0" err="1" smtClean="0"/>
              <a:t>wneud</a:t>
            </a:r>
            <a:r>
              <a:rPr lang="en-US" sz="1100" dirty="0" smtClean="0"/>
              <a:t> </a:t>
            </a:r>
            <a:r>
              <a:rPr lang="en-US" sz="1100" dirty="0" err="1" smtClean="0"/>
              <a:t>penderfyniad</a:t>
            </a:r>
            <a:r>
              <a:rPr lang="en-US" sz="1100" dirty="0" smtClean="0"/>
              <a:t> </a:t>
            </a:r>
            <a:r>
              <a:rPr lang="en-US" sz="1100" dirty="0" err="1" smtClean="0"/>
              <a:t>sydd</a:t>
            </a:r>
            <a:r>
              <a:rPr lang="en-US" sz="1100" dirty="0" smtClean="0"/>
              <a:t> </a:t>
            </a:r>
            <a:r>
              <a:rPr lang="en-US" sz="1100" dirty="0" err="1" smtClean="0"/>
              <a:t>yn</a:t>
            </a:r>
            <a:r>
              <a:rPr lang="en-US" sz="1100" dirty="0" smtClean="0"/>
              <a:t> </a:t>
            </a:r>
            <a:r>
              <a:rPr lang="en-US" sz="1100" dirty="0" err="1" smtClean="0"/>
              <a:t>cael</a:t>
            </a:r>
            <a:r>
              <a:rPr lang="en-US" sz="1100" dirty="0" smtClean="0"/>
              <a:t> </a:t>
            </a:r>
            <a:r>
              <a:rPr lang="en-US" sz="1100" dirty="0" err="1" smtClean="0"/>
              <a:t>effaith</a:t>
            </a:r>
            <a:r>
              <a:rPr lang="en-US" sz="1100" dirty="0" smtClean="0"/>
              <a:t> </a:t>
            </a:r>
            <a:r>
              <a:rPr lang="en-US" sz="1100" dirty="0" err="1" smtClean="0"/>
              <a:t>ar</a:t>
            </a:r>
            <a:r>
              <a:rPr lang="en-US" sz="1100" dirty="0" smtClean="0"/>
              <a:t> </a:t>
            </a:r>
            <a:r>
              <a:rPr lang="en-US" sz="1100" dirty="0" err="1" smtClean="0"/>
              <a:t>blentyn</a:t>
            </a:r>
            <a:r>
              <a:rPr lang="en-US" sz="1100" dirty="0" smtClean="0"/>
              <a:t>, </a:t>
            </a:r>
            <a:r>
              <a:rPr lang="en-US" sz="1100" dirty="0" err="1" smtClean="0"/>
              <a:t>fe</a:t>
            </a:r>
            <a:r>
              <a:rPr lang="en-US" sz="1100" dirty="0" smtClean="0"/>
              <a:t> </a:t>
            </a:r>
            <a:r>
              <a:rPr lang="en-US" sz="1100" dirty="0" err="1" smtClean="0"/>
              <a:t>ddylai’r</a:t>
            </a:r>
            <a:r>
              <a:rPr lang="en-US" sz="1100" dirty="0" smtClean="0"/>
              <a:t> </a:t>
            </a:r>
            <a:r>
              <a:rPr lang="en-US" sz="1100" dirty="0" err="1" smtClean="0"/>
              <a:t>unigolyn</a:t>
            </a:r>
            <a:r>
              <a:rPr lang="en-US" sz="1100" dirty="0" smtClean="0"/>
              <a:t> </a:t>
            </a:r>
            <a:r>
              <a:rPr lang="en-US" sz="1100" dirty="0" err="1" smtClean="0"/>
              <a:t>yna</a:t>
            </a:r>
            <a:r>
              <a:rPr lang="en-US" sz="1100" dirty="0" smtClean="0"/>
              <a:t> </a:t>
            </a:r>
            <a:r>
              <a:rPr lang="en-US" sz="1100" dirty="0" err="1" smtClean="0"/>
              <a:t>cael</a:t>
            </a:r>
            <a:r>
              <a:rPr lang="en-US" sz="1100" dirty="0" smtClean="0"/>
              <a:t> </a:t>
            </a:r>
            <a:r>
              <a:rPr lang="en-US" sz="1100" dirty="0" err="1" smtClean="0"/>
              <a:t>yr</a:t>
            </a:r>
            <a:r>
              <a:rPr lang="en-US" sz="1100" dirty="0" smtClean="0"/>
              <a:t> </a:t>
            </a:r>
            <a:r>
              <a:rPr lang="en-US" sz="1100" dirty="0" err="1" smtClean="0"/>
              <a:t>hawl</a:t>
            </a:r>
            <a:r>
              <a:rPr lang="en-US" sz="1100" dirty="0" smtClean="0"/>
              <a:t> </a:t>
            </a:r>
            <a:r>
              <a:rPr lang="en-US" sz="1100" dirty="0" err="1" smtClean="0"/>
              <a:t>i</a:t>
            </a:r>
            <a:r>
              <a:rPr lang="en-US" sz="1100" dirty="0"/>
              <a:t> </a:t>
            </a:r>
            <a:r>
              <a:rPr lang="en-US" sz="1100" dirty="0" err="1" smtClean="0"/>
              <a:t>ddangos</a:t>
            </a:r>
            <a:r>
              <a:rPr lang="en-US" sz="1100" dirty="0" smtClean="0"/>
              <a:t> </a:t>
            </a:r>
            <a:r>
              <a:rPr lang="en-US" sz="1100" dirty="0" err="1" smtClean="0"/>
              <a:t>ei</a:t>
            </a:r>
            <a:r>
              <a:rPr lang="en-US" sz="1100" dirty="0" smtClean="0"/>
              <a:t> </a:t>
            </a:r>
            <a:r>
              <a:rPr lang="en-US" sz="1100" dirty="0" err="1" smtClean="0"/>
              <a:t>farn</a:t>
            </a:r>
            <a:r>
              <a:rPr lang="en-US" sz="1100" dirty="0" smtClean="0"/>
              <a:t> </a:t>
            </a:r>
            <a:r>
              <a:rPr lang="en-US" sz="1100" dirty="0" err="1" smtClean="0"/>
              <a:t>ef</a:t>
            </a:r>
            <a:r>
              <a:rPr lang="en-US" sz="1100" smtClean="0"/>
              <a:t>.</a:t>
            </a:r>
            <a:endParaRPr lang="en-US" sz="1100" dirty="0" smtClean="0"/>
          </a:p>
        </p:txBody>
      </p:sp>
      <p:sp>
        <p:nvSpPr>
          <p:cNvPr id="3" name="Rectangle 2"/>
          <p:cNvSpPr/>
          <p:nvPr/>
        </p:nvSpPr>
        <p:spPr>
          <a:xfrm>
            <a:off x="7944786" y="3307038"/>
            <a:ext cx="4137285" cy="3398392"/>
          </a:xfrm>
          <a:prstGeom prst="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ound Diagonal Corner Rectangle 12"/>
          <p:cNvSpPr/>
          <p:nvPr/>
        </p:nvSpPr>
        <p:spPr>
          <a:xfrm>
            <a:off x="80608" y="504221"/>
            <a:ext cx="4372005" cy="2075205"/>
          </a:xfrm>
          <a:prstGeom prst="round2Diag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29485" y="548101"/>
            <a:ext cx="4223129" cy="2031325"/>
          </a:xfrm>
          <a:prstGeom prst="rect">
            <a:avLst/>
          </a:prstGeom>
          <a:noFill/>
        </p:spPr>
        <p:txBody>
          <a:bodyPr wrap="square" rtlCol="0">
            <a:spAutoFit/>
          </a:bodyPr>
          <a:lstStyle/>
          <a:p>
            <a:r>
              <a:rPr lang="en-US" sz="1050" b="1" u="sng" dirty="0" smtClean="0">
                <a:latin typeface="Arial" panose="020B0604020202020204" pitchFamily="34" charset="0"/>
                <a:cs typeface="Arial" panose="020B0604020202020204" pitchFamily="34" charset="0"/>
              </a:rPr>
              <a:t>CCUHP</a:t>
            </a:r>
            <a:endParaRPr lang="en-GB" sz="1050" b="1" u="sng" dirty="0" smtClean="0">
              <a:latin typeface="Arial" panose="020B0604020202020204" pitchFamily="34" charset="0"/>
              <a:cs typeface="Arial" panose="020B0604020202020204" pitchFamily="34" charset="0"/>
            </a:endParaRPr>
          </a:p>
          <a:p>
            <a:r>
              <a:rPr lang="en-GB" sz="1050" dirty="0" err="1" smtClean="0">
                <a:latin typeface="Arial" panose="020B0604020202020204" pitchFamily="34" charset="0"/>
                <a:cs typeface="Arial" panose="020B0604020202020204" pitchFamily="34" charset="0"/>
              </a:rPr>
              <a:t>Mae’r</a:t>
            </a:r>
            <a:r>
              <a:rPr lang="en-GB" sz="1050" dirty="0" smtClean="0">
                <a:latin typeface="Arial" panose="020B0604020202020204" pitchFamily="34" charset="0"/>
                <a:cs typeface="Arial" panose="020B0604020202020204" pitchFamily="34" charset="0"/>
              </a:rPr>
              <a:t> CCUHP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gasgliad</a:t>
            </a:r>
            <a:r>
              <a:rPr lang="en-GB" sz="1050" dirty="0">
                <a:latin typeface="Arial" panose="020B0604020202020204" pitchFamily="34" charset="0"/>
                <a:cs typeface="Arial" panose="020B0604020202020204" pitchFamily="34" charset="0"/>
              </a:rPr>
              <a:t> o </a:t>
            </a:r>
            <a:r>
              <a:rPr lang="en-GB" sz="1050" dirty="0" err="1">
                <a:latin typeface="Arial" panose="020B0604020202020204" pitchFamily="34" charset="0"/>
                <a:cs typeface="Arial" panose="020B0604020202020204" pitchFamily="34" charset="0"/>
              </a:rPr>
              <a:t>erthyglau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hawliau</a:t>
            </a:r>
            <a:r>
              <a:rPr lang="en-GB" sz="1050" dirty="0">
                <a:latin typeface="Arial" panose="020B0604020202020204" pitchFamily="34" charset="0"/>
                <a:cs typeface="Arial" panose="020B0604020202020204" pitchFamily="34" charset="0"/>
              </a:rPr>
              <a:t> plant </a:t>
            </a:r>
            <a:r>
              <a:rPr lang="en-GB" sz="1050" dirty="0" err="1">
                <a:latin typeface="Arial" panose="020B0604020202020204" pitchFamily="34" charset="0"/>
                <a:cs typeface="Arial" panose="020B0604020202020204" pitchFamily="34" charset="0"/>
              </a:rPr>
              <a:t>sydd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amlinellu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sut</a:t>
            </a:r>
            <a:r>
              <a:rPr lang="en-GB" sz="1050" dirty="0">
                <a:latin typeface="Arial" panose="020B0604020202020204" pitchFamily="34" charset="0"/>
                <a:cs typeface="Arial" panose="020B0604020202020204" pitchFamily="34" charset="0"/>
              </a:rPr>
              <a:t> </a:t>
            </a:r>
            <a:r>
              <a:rPr lang="en-GB" sz="1050" dirty="0" err="1" smtClean="0">
                <a:latin typeface="Arial" panose="020B0604020202020204" pitchFamily="34" charset="0"/>
                <a:cs typeface="Arial" panose="020B0604020202020204" pitchFamily="34" charset="0"/>
              </a:rPr>
              <a:t>dylai</a:t>
            </a:r>
            <a:r>
              <a:rPr lang="en-GB" sz="1050" dirty="0" smtClean="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bob </a:t>
            </a:r>
            <a:r>
              <a:rPr lang="en-GB" sz="1050" dirty="0" err="1">
                <a:latin typeface="Arial" panose="020B0604020202020204" pitchFamily="34" charset="0"/>
                <a:cs typeface="Arial" panose="020B0604020202020204" pitchFamily="34" charset="0"/>
              </a:rPr>
              <a:t>Llywodraeth</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sicrhau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eu</a:t>
            </a:r>
            <a:r>
              <a:rPr lang="en-GB" sz="1050" dirty="0">
                <a:latin typeface="Arial" panose="020B0604020202020204" pitchFamily="34" charset="0"/>
                <a:cs typeface="Arial" panose="020B0604020202020204" pitchFamily="34" charset="0"/>
              </a:rPr>
              <a:t> bod </a:t>
            </a:r>
            <a:r>
              <a:rPr lang="en-GB" sz="1050" dirty="0" err="1">
                <a:latin typeface="Arial" panose="020B0604020202020204" pitchFamily="34" charset="0"/>
                <a:cs typeface="Arial" panose="020B0604020202020204" pitchFamily="34" charset="0"/>
              </a:rPr>
              <a:t>ar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gael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ar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gyfer</a:t>
            </a:r>
            <a:r>
              <a:rPr lang="en-GB" sz="1050" dirty="0">
                <a:latin typeface="Arial" panose="020B0604020202020204" pitchFamily="34" charset="0"/>
                <a:cs typeface="Arial" panose="020B0604020202020204" pitchFamily="34" charset="0"/>
              </a:rPr>
              <a:t> </a:t>
            </a:r>
            <a:r>
              <a:rPr lang="en-GB" sz="1050" dirty="0" err="1" smtClean="0">
                <a:latin typeface="Arial" panose="020B0604020202020204" pitchFamily="34" charset="0"/>
                <a:cs typeface="Arial" panose="020B0604020202020204" pitchFamily="34" charset="0"/>
              </a:rPr>
              <a:t>pob</a:t>
            </a:r>
            <a:r>
              <a:rPr lang="en-GB" sz="1050" dirty="0" smtClean="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plentyn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Mae’r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cytundeb</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nodi</a:t>
            </a:r>
            <a:r>
              <a:rPr lang="en-GB" sz="1050" dirty="0">
                <a:latin typeface="Arial" panose="020B0604020202020204" pitchFamily="34" charset="0"/>
                <a:cs typeface="Arial" panose="020B0604020202020204" pitchFamily="34" charset="0"/>
              </a:rPr>
              <a:t> y </a:t>
            </a:r>
            <a:r>
              <a:rPr lang="en-GB" sz="1050" dirty="0" err="1" smtClean="0">
                <a:latin typeface="Arial" panose="020B0604020202020204" pitchFamily="34" charset="0"/>
                <a:cs typeface="Arial" panose="020B0604020202020204" pitchFamily="34" charset="0"/>
              </a:rPr>
              <a:t>dylai</a:t>
            </a:r>
            <a:r>
              <a:rPr lang="en-GB" sz="1050" dirty="0" smtClean="0">
                <a:latin typeface="Arial" panose="020B0604020202020204" pitchFamily="34" charset="0"/>
                <a:cs typeface="Arial" panose="020B0604020202020204" pitchFamily="34" charset="0"/>
              </a:rPr>
              <a:t> </a:t>
            </a:r>
            <a:r>
              <a:rPr lang="en-GB" sz="1050" dirty="0" err="1" smtClean="0">
                <a:latin typeface="Arial" panose="020B0604020202020204" pitchFamily="34" charset="0"/>
                <a:cs typeface="Arial" panose="020B0604020202020204" pitchFamily="34" charset="0"/>
              </a:rPr>
              <a:t>pob</a:t>
            </a:r>
            <a:r>
              <a:rPr lang="en-GB" sz="1050" dirty="0" smtClean="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plentyn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cael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yr</a:t>
            </a:r>
            <a:r>
              <a:rPr lang="en-GB" sz="1050" dirty="0">
                <a:latin typeface="Arial" panose="020B0604020202020204" pitchFamily="34" charset="0"/>
                <a:cs typeface="Arial" panose="020B0604020202020204" pitchFamily="34" charset="0"/>
              </a:rPr>
              <a:t> un </a:t>
            </a:r>
            <a:r>
              <a:rPr lang="en-GB" sz="1050" dirty="0" err="1">
                <a:latin typeface="Arial" panose="020B0604020202020204" pitchFamily="34" charset="0"/>
                <a:cs typeface="Arial" panose="020B0604020202020204" pitchFamily="34" charset="0"/>
              </a:rPr>
              <a:t>hawliau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er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gwaethaf</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gallu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crefydd</a:t>
            </a:r>
            <a:r>
              <a:rPr lang="en-GB" sz="1050" dirty="0">
                <a:latin typeface="Arial" panose="020B0604020202020204" pitchFamily="34" charset="0"/>
                <a:cs typeface="Arial" panose="020B0604020202020204" pitchFamily="34" charset="0"/>
              </a:rPr>
              <a:t> ac </a:t>
            </a:r>
            <a:r>
              <a:rPr lang="en-GB" sz="1050" dirty="0" err="1">
                <a:latin typeface="Arial" panose="020B0604020202020204" pitchFamily="34" charset="0"/>
                <a:cs typeface="Arial" panose="020B0604020202020204" pitchFamily="34" charset="0"/>
              </a:rPr>
              <a:t>anabledd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Mae’r</a:t>
            </a:r>
            <a:r>
              <a:rPr lang="en-GB" sz="1050" dirty="0">
                <a:latin typeface="Arial" panose="020B0604020202020204" pitchFamily="34" charset="0"/>
                <a:cs typeface="Arial" panose="020B0604020202020204" pitchFamily="34" charset="0"/>
              </a:rPr>
              <a:t> </a:t>
            </a:r>
            <a:r>
              <a:rPr lang="en-GB" sz="1050" dirty="0" smtClean="0">
                <a:latin typeface="Arial" panose="020B0604020202020204" pitchFamily="34" charset="0"/>
                <a:cs typeface="Arial" panose="020B0604020202020204" pitchFamily="34" charset="0"/>
              </a:rPr>
              <a:t>CCUHP </a:t>
            </a:r>
            <a:r>
              <a:rPr lang="en-GB" sz="1050" dirty="0">
                <a:latin typeface="Arial" panose="020B0604020202020204" pitchFamily="34" charset="0"/>
                <a:cs typeface="Arial" panose="020B0604020202020204" pitchFamily="34" charset="0"/>
              </a:rPr>
              <a:t>am </a:t>
            </a:r>
            <a:r>
              <a:rPr lang="en-GB" sz="1050" dirty="0" err="1">
                <a:latin typeface="Arial" panose="020B0604020202020204" pitchFamily="34" charset="0"/>
                <a:cs typeface="Arial" panose="020B0604020202020204" pitchFamily="34" charset="0"/>
              </a:rPr>
              <a:t>sicrhau</a:t>
            </a:r>
            <a:r>
              <a:rPr lang="en-GB" sz="1050" dirty="0">
                <a:latin typeface="Arial" panose="020B0604020202020204" pitchFamily="34" charset="0"/>
                <a:cs typeface="Arial" panose="020B0604020202020204" pitchFamily="34" charset="0"/>
              </a:rPr>
              <a:t> bod </a:t>
            </a:r>
            <a:r>
              <a:rPr lang="en-GB" sz="1050" dirty="0" err="1">
                <a:latin typeface="Arial" panose="020B0604020202020204" pitchFamily="34" charset="0"/>
                <a:cs typeface="Arial" panose="020B0604020202020204" pitchFamily="34" charset="0"/>
              </a:rPr>
              <a:t>pob</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unigolyn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ifanc</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cael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gwrandawiad</a:t>
            </a:r>
            <a:r>
              <a:rPr lang="en-GB" sz="1050" dirty="0">
                <a:latin typeface="Arial" panose="020B0604020202020204" pitchFamily="34" charset="0"/>
                <a:cs typeface="Arial" panose="020B0604020202020204" pitchFamily="34" charset="0"/>
              </a:rPr>
              <a:t>. Mae </a:t>
            </a:r>
            <a:r>
              <a:rPr lang="en-GB" sz="1050" dirty="0" err="1">
                <a:latin typeface="Arial" panose="020B0604020202020204" pitchFamily="34" charset="0"/>
                <a:cs typeface="Arial" panose="020B0604020202020204" pitchFamily="34" charset="0"/>
              </a:rPr>
              <a:t>gan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bawb</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hawl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hawliau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dynol</a:t>
            </a:r>
            <a:r>
              <a:rPr lang="en-GB" sz="1050" dirty="0">
                <a:latin typeface="Arial" panose="020B0604020202020204" pitchFamily="34" charset="0"/>
                <a:cs typeface="Arial" panose="020B0604020202020204" pitchFamily="34" charset="0"/>
              </a:rPr>
              <a:t>, ac </a:t>
            </a:r>
            <a:r>
              <a:rPr lang="en-GB" sz="1050" dirty="0" err="1">
                <a:latin typeface="Arial" panose="020B0604020202020204" pitchFamily="34" charset="0"/>
                <a:cs typeface="Arial" panose="020B0604020202020204" pitchFamily="34" charset="0"/>
              </a:rPr>
              <a:t>mae</a:t>
            </a:r>
            <a:r>
              <a:rPr lang="en-GB" sz="1050" dirty="0">
                <a:latin typeface="Arial" panose="020B0604020202020204" pitchFamily="34" charset="0"/>
                <a:cs typeface="Arial" panose="020B0604020202020204" pitchFamily="34" charset="0"/>
              </a:rPr>
              <a:t> plant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bobl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hefyd</a:t>
            </a:r>
            <a:r>
              <a:rPr lang="en-GB" sz="1050" dirty="0">
                <a:latin typeface="Arial" panose="020B0604020202020204" pitchFamily="34" charset="0"/>
                <a:cs typeface="Arial" panose="020B0604020202020204" pitchFamily="34" charset="0"/>
              </a:rPr>
              <a:t> felly </a:t>
            </a:r>
            <a:r>
              <a:rPr lang="en-GB" sz="1050" dirty="0" err="1">
                <a:latin typeface="Arial" panose="020B0604020202020204" pitchFamily="34" charset="0"/>
                <a:cs typeface="Arial" panose="020B0604020202020204" pitchFamily="34" charset="0"/>
              </a:rPr>
              <a:t>rhaid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lais</a:t>
            </a:r>
            <a:r>
              <a:rPr lang="en-GB" sz="1050" dirty="0">
                <a:latin typeface="Arial" panose="020B0604020202020204" pitchFamily="34" charset="0"/>
                <a:cs typeface="Arial" panose="020B0604020202020204" pitchFamily="34" charset="0"/>
              </a:rPr>
              <a:t> y </a:t>
            </a:r>
            <a:r>
              <a:rPr lang="en-GB" sz="1050" dirty="0" err="1">
                <a:latin typeface="Arial" panose="020B0604020202020204" pitchFamily="34" charset="0"/>
                <a:cs typeface="Arial" panose="020B0604020202020204" pitchFamily="34" charset="0"/>
              </a:rPr>
              <a:t>plentyn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gael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ei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glywed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a’i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ystyried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ym</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mhob</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nodwedd</a:t>
            </a:r>
            <a:r>
              <a:rPr lang="en-GB" sz="1050" dirty="0">
                <a:latin typeface="Arial" panose="020B0604020202020204" pitchFamily="34" charset="0"/>
                <a:cs typeface="Arial" panose="020B0604020202020204" pitchFamily="34" charset="0"/>
              </a:rPr>
              <a:t>. </a:t>
            </a:r>
            <a:endParaRPr lang="en-GB" sz="1050" dirty="0" smtClean="0">
              <a:latin typeface="Arial" panose="020B0604020202020204" pitchFamily="34" charset="0"/>
              <a:cs typeface="Arial" panose="020B0604020202020204" pitchFamily="34" charset="0"/>
            </a:endParaRPr>
          </a:p>
          <a:p>
            <a:endParaRPr lang="en-GB" sz="1050" dirty="0" smtClean="0">
              <a:latin typeface="Arial" panose="020B0604020202020204" pitchFamily="34" charset="0"/>
              <a:cs typeface="Arial" panose="020B0604020202020204" pitchFamily="34" charset="0"/>
            </a:endParaRPr>
          </a:p>
          <a:p>
            <a:r>
              <a:rPr lang="en-GB" sz="1050" dirty="0" smtClean="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All countries that sign up to the UNCRC are bound by international law to ensure it is implemented. This is monitored by the Committee on the Rights of the Child.”- </a:t>
            </a:r>
            <a:r>
              <a:rPr lang="en-GB" sz="1050" dirty="0" smtClean="0">
                <a:latin typeface="Arial" panose="020B0604020202020204" pitchFamily="34" charset="0"/>
                <a:cs typeface="Arial" panose="020B0604020202020204" pitchFamily="34" charset="0"/>
              </a:rPr>
              <a:t>Save </a:t>
            </a:r>
            <a:r>
              <a:rPr lang="en-GB" sz="1050" dirty="0">
                <a:latin typeface="Arial" panose="020B0604020202020204" pitchFamily="34" charset="0"/>
                <a:cs typeface="Arial" panose="020B0604020202020204" pitchFamily="34" charset="0"/>
              </a:rPr>
              <a:t>The Children </a:t>
            </a:r>
            <a:endParaRPr lang="en-GB" sz="1100" dirty="0">
              <a:latin typeface="Arial" panose="020B0604020202020204" pitchFamily="34" charset="0"/>
              <a:cs typeface="Arial" panose="020B0604020202020204" pitchFamily="34" charset="0"/>
            </a:endParaRPr>
          </a:p>
        </p:txBody>
      </p:sp>
      <p:sp>
        <p:nvSpPr>
          <p:cNvPr id="2" name="Rectangle 1"/>
          <p:cNvSpPr/>
          <p:nvPr/>
        </p:nvSpPr>
        <p:spPr>
          <a:xfrm>
            <a:off x="80608" y="2623306"/>
            <a:ext cx="4372005" cy="4234694"/>
          </a:xfrm>
          <a:prstGeom prst="rect">
            <a:avLst/>
          </a:prstGeom>
          <a:no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94576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0000"/>
                <a:lumOff val="40000"/>
              </a:schemeClr>
            </a:gs>
            <a:gs pos="97000">
              <a:schemeClr val="accent4">
                <a:lumMod val="60000"/>
                <a:lumOff val="4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ounded Rectangle 1"/>
          <p:cNvSpPr/>
          <p:nvPr/>
        </p:nvSpPr>
        <p:spPr>
          <a:xfrm>
            <a:off x="7868355" y="622744"/>
            <a:ext cx="4233334" cy="3994412"/>
          </a:xfrm>
          <a:prstGeom prst="roundRect">
            <a:avLst/>
          </a:prstGeom>
          <a:noFill/>
          <a:ln w="571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985564" y="758504"/>
            <a:ext cx="4116125" cy="4078039"/>
          </a:xfrm>
          <a:prstGeom prst="rect">
            <a:avLst/>
          </a:prstGeom>
          <a:noFill/>
        </p:spPr>
        <p:txBody>
          <a:bodyPr wrap="square" rtlCol="0">
            <a:spAutoFit/>
          </a:bodyPr>
          <a:lstStyle/>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We listen to a child's voice for them to show their personalities which encourages development. </a:t>
            </a:r>
          </a:p>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By following constant demands it can hinder their growth and development of thinking for themselves. </a:t>
            </a:r>
          </a:p>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By not listening to a child's voice or opinions it can have an effect on developing a connection. </a:t>
            </a:r>
          </a:p>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Forming </a:t>
            </a:r>
            <a:r>
              <a:rPr lang="en-GB" sz="900" dirty="0">
                <a:latin typeface="Arial" panose="020B0604020202020204" pitchFamily="34" charset="0"/>
                <a:cs typeface="Arial" panose="020B0604020202020204" pitchFamily="34" charset="0"/>
              </a:rPr>
              <a:t>a relationship with children it can open doors for them to share worries or ask for comfort or advice.</a:t>
            </a:r>
          </a:p>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Concentrating on their views gives children the confidence to speak up. </a:t>
            </a:r>
          </a:p>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If you listen to a child it will be an opening to a discussion. In time, the child will be ready to express and voice their opinion and evaluate information.</a:t>
            </a:r>
            <a:r>
              <a:rPr lang="en-GB" sz="900" dirty="0">
                <a:latin typeface="Arial" panose="020B0604020202020204" pitchFamily="34" charset="0"/>
                <a:cs typeface="Arial" panose="020B0604020202020204" pitchFamily="34" charset="0"/>
              </a:rPr>
              <a:t> A status is given to the child when they’re listened to. </a:t>
            </a:r>
          </a:p>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Listening and attending to a child’s voice  shows respect. It shows that their troubles and ideas are being heard. In result, the child will feel important, that their ideas are worth considering. </a:t>
            </a:r>
          </a:p>
          <a:p>
            <a:pPr marL="285750" indent="-285750">
              <a:buFont typeface="Arial" panose="020B0604020202020204" pitchFamily="34" charset="0"/>
              <a:buChar char="•"/>
            </a:pPr>
            <a:r>
              <a:rPr lang="en-US" sz="900" dirty="0">
                <a:latin typeface="Arial" panose="020B0604020202020204" pitchFamily="34" charset="0"/>
                <a:cs typeface="Arial" panose="020B0604020202020204" pitchFamily="34" charset="0"/>
              </a:rPr>
              <a:t>Parents, </a:t>
            </a:r>
            <a:r>
              <a:rPr lang="en-US" sz="900" dirty="0" err="1">
                <a:latin typeface="Arial" panose="020B0604020202020204" pitchFamily="34" charset="0"/>
                <a:cs typeface="Arial" panose="020B0604020202020204" pitchFamily="34" charset="0"/>
              </a:rPr>
              <a:t>carers</a:t>
            </a:r>
            <a:r>
              <a:rPr lang="en-US" sz="900" dirty="0">
                <a:latin typeface="Arial" panose="020B0604020202020204" pitchFamily="34" charset="0"/>
                <a:cs typeface="Arial" panose="020B0604020202020204" pitchFamily="34" charset="0"/>
              </a:rPr>
              <a:t> or professionals in a child's life must           “consider children as subjects with rights and include their    voices in the decision- making process.” Science direct (2017</a:t>
            </a:r>
          </a:p>
          <a:p>
            <a:pPr marL="285750" indent="-285750">
              <a:buFont typeface="Arial" panose="020B0604020202020204" pitchFamily="34" charset="0"/>
              <a:buChar char="•"/>
            </a:pPr>
            <a:r>
              <a:rPr lang="en-US" sz="900" dirty="0">
                <a:latin typeface="Arial" panose="020B0604020202020204" pitchFamily="34" charset="0"/>
                <a:cs typeface="Arial" panose="020B0604020202020204" pitchFamily="34" charset="0"/>
              </a:rPr>
              <a:t>The government believes that children must “</a:t>
            </a:r>
            <a:r>
              <a:rPr lang="en-GB" sz="900" dirty="0">
                <a:latin typeface="Arial" panose="020B0604020202020204" pitchFamily="34" charset="0"/>
                <a:cs typeface="Arial" panose="020B0604020202020204" pitchFamily="34" charset="0"/>
              </a:rPr>
              <a:t>be able to have  their views heard when decisions are made that will affect them.” Ministry of Justice and The </a:t>
            </a:r>
            <a:r>
              <a:rPr lang="en-GB" sz="900" dirty="0" err="1">
                <a:latin typeface="Arial" panose="020B0604020202020204" pitchFamily="34" charset="0"/>
                <a:cs typeface="Arial" panose="020B0604020202020204" pitchFamily="34" charset="0"/>
              </a:rPr>
              <a:t>Rt</a:t>
            </a:r>
            <a:r>
              <a:rPr lang="en-GB" sz="900" dirty="0">
                <a:latin typeface="Arial" panose="020B0604020202020204" pitchFamily="34" charset="0"/>
                <a:cs typeface="Arial" panose="020B0604020202020204" pitchFamily="34" charset="0"/>
              </a:rPr>
              <a:t> Hon Simon Hughes (2015)</a:t>
            </a:r>
          </a:p>
          <a:p>
            <a:pPr marL="285750" indent="-285750">
              <a:buFont typeface="Arial" panose="020B0604020202020204" pitchFamily="34" charset="0"/>
              <a:buChar char="•"/>
            </a:pPr>
            <a:r>
              <a:rPr lang="en-US" sz="900" dirty="0">
                <a:latin typeface="Arial" panose="020B0604020202020204" pitchFamily="34" charset="0"/>
                <a:cs typeface="Arial" panose="020B0604020202020204" pitchFamily="34" charset="0"/>
              </a:rPr>
              <a:t>Children are fond of freedom and enjoy fun free play and being active. Though this, they also value fair boundaries and rules. Setting certain limits help make children feel secure.</a:t>
            </a:r>
          </a:p>
          <a:p>
            <a:pPr marL="285750" indent="-285750">
              <a:buFont typeface="Arial" panose="020B0604020202020204" pitchFamily="34" charset="0"/>
              <a:buChar char="•"/>
            </a:pPr>
            <a:r>
              <a:rPr lang="en-US" sz="900" dirty="0">
                <a:latin typeface="Arial" panose="020B0604020202020204" pitchFamily="34" charset="0"/>
                <a:cs typeface="Arial" panose="020B0604020202020204" pitchFamily="34" charset="0"/>
              </a:rPr>
              <a:t>Children want the respect of an adult just as much as an adult expects the respect of a child. They crave trust and support for their needs and would like their views heard.</a:t>
            </a:r>
          </a:p>
          <a:p>
            <a:pPr marL="285750" indent="-285750">
              <a:buFont typeface="Arial" panose="020B0604020202020204" pitchFamily="34" charset="0"/>
              <a:buChar char="•"/>
            </a:pPr>
            <a:endParaRPr lang="en-GB" sz="1600" dirty="0"/>
          </a:p>
        </p:txBody>
      </p:sp>
      <p:sp>
        <p:nvSpPr>
          <p:cNvPr id="4" name="TextBox 3"/>
          <p:cNvSpPr txBox="1"/>
          <p:nvPr/>
        </p:nvSpPr>
        <p:spPr>
          <a:xfrm>
            <a:off x="8737600" y="4923922"/>
            <a:ext cx="1998133" cy="369332"/>
          </a:xfrm>
          <a:prstGeom prst="rect">
            <a:avLst/>
          </a:prstGeom>
          <a:noFill/>
        </p:spPr>
        <p:txBody>
          <a:bodyPr wrap="square" rtlCol="0">
            <a:spAutoFit/>
          </a:bodyPr>
          <a:lstStyle/>
          <a:p>
            <a:r>
              <a:rPr lang="en-GB" b="1" dirty="0" smtClean="0"/>
              <a:t>What can be done</a:t>
            </a:r>
            <a:endParaRPr lang="en-GB" b="1" dirty="0"/>
          </a:p>
        </p:txBody>
      </p:sp>
      <p:sp>
        <p:nvSpPr>
          <p:cNvPr id="5" name="Rounded Rectangle 4"/>
          <p:cNvSpPr/>
          <p:nvPr/>
        </p:nvSpPr>
        <p:spPr>
          <a:xfrm>
            <a:off x="0" y="3906573"/>
            <a:ext cx="3724450" cy="2773361"/>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2063" y="3959192"/>
            <a:ext cx="3634137" cy="3046988"/>
          </a:xfrm>
          <a:prstGeom prst="rect">
            <a:avLst/>
          </a:prstGeom>
          <a:noFill/>
        </p:spPr>
        <p:txBody>
          <a:bodyPr wrap="square" rtlCol="0">
            <a:spAutoFit/>
          </a:bodyPr>
          <a:lstStyle/>
          <a:p>
            <a:r>
              <a:rPr lang="en-US" sz="1400" b="1" u="sng" dirty="0" err="1" smtClean="0">
                <a:latin typeface="Arial" panose="020B0604020202020204" pitchFamily="34" charset="0"/>
                <a:cs typeface="Arial" panose="020B0604020202020204" pitchFamily="34" charset="0"/>
              </a:rPr>
              <a:t>Thines</a:t>
            </a:r>
            <a:r>
              <a:rPr lang="en-US" sz="1400" b="1" u="sng" dirty="0" smtClean="0">
                <a:latin typeface="Arial" panose="020B0604020202020204" pitchFamily="34" charset="0"/>
                <a:cs typeface="Arial" panose="020B0604020202020204" pitchFamily="34" charset="0"/>
              </a:rPr>
              <a:t> Talks (2014) </a:t>
            </a:r>
          </a:p>
          <a:p>
            <a:pPr marL="171450" indent="-171450">
              <a:buFont typeface="Arial" panose="020B0604020202020204" pitchFamily="34" charset="0"/>
              <a:buChar char="•"/>
            </a:pPr>
            <a:r>
              <a:rPr lang="en-US" sz="1100" dirty="0" smtClean="0">
                <a:latin typeface="Arial" panose="020B0604020202020204" pitchFamily="34" charset="0"/>
                <a:cs typeface="Arial" panose="020B0604020202020204" pitchFamily="34" charset="0"/>
              </a:rPr>
              <a:t>The United Nations passed The UNCRC as an important document in 1989 and was approved by the United Kingdom in 1991. </a:t>
            </a:r>
          </a:p>
          <a:p>
            <a:pPr marL="171450" indent="-171450">
              <a:buFont typeface="Arial" panose="020B0604020202020204" pitchFamily="34" charset="0"/>
              <a:buChar char="•"/>
            </a:pPr>
            <a:r>
              <a:rPr lang="en-US" sz="1100" dirty="0" smtClean="0">
                <a:latin typeface="Arial" panose="020B0604020202020204" pitchFamily="34" charset="0"/>
                <a:cs typeface="Arial" panose="020B0604020202020204" pitchFamily="34" charset="0"/>
              </a:rPr>
              <a:t>The UNCRC is a collection of 54 articles which highlight the rights of the child.</a:t>
            </a:r>
          </a:p>
          <a:p>
            <a:pPr marL="171450" indent="-171450">
              <a:buFont typeface="Arial" panose="020B0604020202020204" pitchFamily="34" charset="0"/>
              <a:buChar char="•"/>
            </a:pPr>
            <a:r>
              <a:rPr lang="en-US" sz="1100" dirty="0" smtClean="0">
                <a:latin typeface="Arial" panose="020B0604020202020204" pitchFamily="34" charset="0"/>
                <a:cs typeface="Arial" panose="020B0604020202020204" pitchFamily="34" charset="0"/>
              </a:rPr>
              <a:t>The rights should be met by the governments of every country and every child should have the same rights regardless of where they are in the world. </a:t>
            </a: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UNCRC inforce-</a:t>
            </a: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Non - discrimination </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Best interests of the child </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Survival and Development </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Respect for views of the child</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1200" dirty="0" smtClean="0"/>
          </a:p>
          <a:p>
            <a:pPr marL="171450" indent="-171450">
              <a:buFont typeface="Arial" panose="020B0604020202020204" pitchFamily="34" charset="0"/>
              <a:buChar char="•"/>
            </a:pPr>
            <a:endParaRPr lang="en-GB" sz="1200" dirty="0"/>
          </a:p>
        </p:txBody>
      </p:sp>
    </p:spTree>
    <p:extLst>
      <p:ext uri="{BB962C8B-B14F-4D97-AF65-F5344CB8AC3E}">
        <p14:creationId xmlns:p14="http://schemas.microsoft.com/office/powerpoint/2010/main" val="12808751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0000"/>
                <a:lumOff val="40000"/>
              </a:schemeClr>
            </a:gs>
            <a:gs pos="97000">
              <a:schemeClr val="accent4">
                <a:lumMod val="60000"/>
                <a:lumOff val="4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4845570" y="84853"/>
            <a:ext cx="2652890" cy="523220"/>
          </a:xfrm>
          <a:prstGeom prst="rect">
            <a:avLst/>
          </a:prstGeom>
          <a:noFill/>
        </p:spPr>
        <p:txBody>
          <a:bodyPr wrap="square" rtlCol="0">
            <a:spAutoFit/>
          </a:bodyPr>
          <a:lstStyle/>
          <a:p>
            <a:r>
              <a:rPr lang="en-US" sz="2800" b="1" u="sng" dirty="0" smtClean="0"/>
              <a:t>Reference list </a:t>
            </a:r>
            <a:endParaRPr lang="en-GB" sz="2800" b="1" u="sng" dirty="0"/>
          </a:p>
        </p:txBody>
      </p:sp>
      <p:sp>
        <p:nvSpPr>
          <p:cNvPr id="3" name="TextBox 2"/>
          <p:cNvSpPr txBox="1"/>
          <p:nvPr/>
        </p:nvSpPr>
        <p:spPr>
          <a:xfrm>
            <a:off x="316600" y="608073"/>
            <a:ext cx="9057939" cy="6278642"/>
          </a:xfrm>
          <a:prstGeom prst="rect">
            <a:avLst/>
          </a:prstGeom>
          <a:noFill/>
        </p:spPr>
        <p:txBody>
          <a:bodyPr wrap="square" rtlCol="0">
            <a:spAutoFit/>
          </a:bodyPr>
          <a:lstStyle/>
          <a:p>
            <a:r>
              <a:rPr lang="en-US" sz="1200" dirty="0"/>
              <a:t>Save the children. </a:t>
            </a:r>
            <a:r>
              <a:rPr lang="en-US" sz="1200" i="1" dirty="0"/>
              <a:t>‘</a:t>
            </a:r>
            <a:r>
              <a:rPr lang="en-GB" sz="1200" i="1" cap="all" dirty="0"/>
              <a:t>UN CONVENTION ON THE RIGHTS OF THE CHILD (UNCRC)</a:t>
            </a:r>
          </a:p>
          <a:p>
            <a:r>
              <a:rPr lang="en-GB" sz="1200" i="1" dirty="0"/>
              <a:t>An international agreement for child rights</a:t>
            </a:r>
            <a:r>
              <a:rPr lang="en-GB" sz="1200" dirty="0"/>
              <a:t>’ [Online]</a:t>
            </a:r>
          </a:p>
          <a:p>
            <a:r>
              <a:rPr lang="en-GB" sz="1200" dirty="0" smtClean="0">
                <a:hlinkClick r:id="rId2"/>
              </a:rPr>
              <a:t>https</a:t>
            </a:r>
            <a:r>
              <a:rPr lang="en-GB" sz="1200" dirty="0">
                <a:hlinkClick r:id="rId2"/>
              </a:rPr>
              <a:t>://</a:t>
            </a:r>
            <a:r>
              <a:rPr lang="en-GB" sz="1200" dirty="0" smtClean="0">
                <a:hlinkClick r:id="rId2"/>
              </a:rPr>
              <a:t>www.savethechildren.org.uk/what-we-do/childrens-rights/united-nations-convention-of-the-rights-of-the-child</a:t>
            </a:r>
            <a:r>
              <a:rPr lang="en-GB" sz="1200" dirty="0" smtClean="0"/>
              <a:t> (Accessed October 5 2018)</a:t>
            </a:r>
          </a:p>
          <a:p>
            <a:endParaRPr lang="en-US" sz="1200" dirty="0" smtClean="0"/>
          </a:p>
          <a:p>
            <a:r>
              <a:rPr lang="en-US" sz="1200" dirty="0" smtClean="0"/>
              <a:t>Child com Wales. </a:t>
            </a:r>
            <a:r>
              <a:rPr lang="en-US" sz="1200" i="1" dirty="0" smtClean="0"/>
              <a:t>‘Rights challenge’ </a:t>
            </a:r>
            <a:r>
              <a:rPr lang="en-US" sz="1200" dirty="0" smtClean="0"/>
              <a:t>[Online/ Adobe file]</a:t>
            </a:r>
          </a:p>
          <a:p>
            <a:r>
              <a:rPr lang="en-GB" sz="1200" u="sng" dirty="0">
                <a:hlinkClick r:id="rId3"/>
              </a:rPr>
              <a:t>https://www.childcomwales.org.uk/uploads/publications/261.pdf</a:t>
            </a:r>
            <a:r>
              <a:rPr lang="en-GB" sz="1200" u="sng" dirty="0" smtClean="0">
                <a:hlinkClick r:id="rId3"/>
              </a:rPr>
              <a:t>/</a:t>
            </a:r>
            <a:r>
              <a:rPr lang="en-GB" sz="1200" u="sng" dirty="0"/>
              <a:t> </a:t>
            </a:r>
            <a:r>
              <a:rPr lang="en-GB" sz="1200" dirty="0"/>
              <a:t>(</a:t>
            </a:r>
            <a:r>
              <a:rPr lang="en-GB" sz="1200" dirty="0" smtClean="0"/>
              <a:t>Accessed October 4 2018)</a:t>
            </a:r>
          </a:p>
          <a:p>
            <a:endParaRPr lang="en-GB" sz="1200" dirty="0" smtClean="0"/>
          </a:p>
          <a:p>
            <a:r>
              <a:rPr lang="en-US" sz="1200" dirty="0" smtClean="0"/>
              <a:t>Child com Wales. </a:t>
            </a:r>
            <a:r>
              <a:rPr lang="en-US" sz="1200" i="1" dirty="0" smtClean="0"/>
              <a:t>‘Our Work’ </a:t>
            </a:r>
            <a:r>
              <a:rPr lang="en-US" sz="1200" dirty="0" smtClean="0"/>
              <a:t>[Online]</a:t>
            </a:r>
            <a:endParaRPr lang="en-US" sz="1200" dirty="0"/>
          </a:p>
          <a:p>
            <a:r>
              <a:rPr lang="en-GB" sz="1200" dirty="0">
                <a:hlinkClick r:id="rId4"/>
              </a:rPr>
              <a:t>https://www.childcomwales.org.uk/our-work</a:t>
            </a:r>
            <a:r>
              <a:rPr lang="en-GB" sz="1200" dirty="0" smtClean="0">
                <a:hlinkClick r:id="rId4"/>
              </a:rPr>
              <a:t>/</a:t>
            </a:r>
            <a:r>
              <a:rPr lang="en-GB" sz="1200" dirty="0" smtClean="0"/>
              <a:t> (Accessed October 4 2018)</a:t>
            </a:r>
          </a:p>
          <a:p>
            <a:endParaRPr lang="en-US" sz="1200" dirty="0"/>
          </a:p>
          <a:p>
            <a:r>
              <a:rPr lang="en-US" sz="1200" dirty="0" smtClean="0"/>
              <a:t>Children in Wales. </a:t>
            </a:r>
            <a:r>
              <a:rPr lang="en-US" sz="1200" i="1" dirty="0" smtClean="0"/>
              <a:t>‘Rights’ </a:t>
            </a:r>
            <a:r>
              <a:rPr lang="en-US" sz="1200" dirty="0" smtClean="0"/>
              <a:t>[Online]</a:t>
            </a:r>
          </a:p>
          <a:p>
            <a:r>
              <a:rPr lang="en-GB" sz="1200" dirty="0">
                <a:hlinkClick r:id="rId5"/>
              </a:rPr>
              <a:t>http://www.childreninwales.org.uk/our-work/rights</a:t>
            </a:r>
            <a:r>
              <a:rPr lang="en-GB" sz="1200" dirty="0" smtClean="0">
                <a:hlinkClick r:id="rId5"/>
              </a:rPr>
              <a:t>/</a:t>
            </a:r>
            <a:r>
              <a:rPr lang="en-GB" sz="1200" dirty="0" smtClean="0"/>
              <a:t> (Accessed October 3 2018)</a:t>
            </a:r>
          </a:p>
          <a:p>
            <a:endParaRPr lang="en-US" sz="1200" dirty="0" smtClean="0"/>
          </a:p>
          <a:p>
            <a:r>
              <a:rPr lang="en-US" sz="1200" dirty="0" smtClean="0"/>
              <a:t>Children in Wales. (2006) </a:t>
            </a:r>
            <a:r>
              <a:rPr lang="en-US" sz="1200" i="1" dirty="0" smtClean="0"/>
              <a:t>‘Equality Policy-General Statement’ </a:t>
            </a:r>
            <a:r>
              <a:rPr lang="en-US" sz="1200" dirty="0" smtClean="0"/>
              <a:t>[Online/ Adobe file]</a:t>
            </a:r>
          </a:p>
          <a:p>
            <a:r>
              <a:rPr lang="en-GB" sz="1200" u="sng" dirty="0">
                <a:hlinkClick r:id="rId6" action="ppaction://hlinkfile"/>
              </a:rPr>
              <a:t>file:///C:/</a:t>
            </a:r>
            <a:r>
              <a:rPr lang="en-GB" sz="1200" u="sng" dirty="0" smtClean="0">
                <a:hlinkClick r:id="rId6" action="ppaction://hlinkfile"/>
              </a:rPr>
              <a:t>Users/Menna/Downloads/Equality-Policy-Jan-2014.pdf</a:t>
            </a:r>
            <a:r>
              <a:rPr lang="en-GB" sz="1200" u="sng" dirty="0"/>
              <a:t> </a:t>
            </a:r>
            <a:r>
              <a:rPr lang="en-GB" sz="1200" dirty="0" smtClean="0"/>
              <a:t>(Accessed October 4 2018) </a:t>
            </a:r>
          </a:p>
          <a:p>
            <a:endParaRPr lang="en-US" sz="1200" dirty="0" smtClean="0"/>
          </a:p>
          <a:p>
            <a:r>
              <a:rPr lang="en-US" sz="1200" dirty="0" smtClean="0"/>
              <a:t>Children’s Rights. [Online image]</a:t>
            </a:r>
            <a:endParaRPr lang="en-US" sz="1200" dirty="0"/>
          </a:p>
          <a:p>
            <a:r>
              <a:rPr lang="en-GB" sz="1200" dirty="0">
                <a:hlinkClick r:id="rId7"/>
              </a:rPr>
              <a:t>http://www.childrensrights.wales</a:t>
            </a:r>
            <a:r>
              <a:rPr lang="en-GB" sz="1200" dirty="0" smtClean="0">
                <a:hlinkClick r:id="rId7"/>
              </a:rPr>
              <a:t>/</a:t>
            </a:r>
            <a:r>
              <a:rPr lang="en-GB" sz="1200" dirty="0" smtClean="0"/>
              <a:t> (Accessed October 2 2018)</a:t>
            </a:r>
          </a:p>
          <a:p>
            <a:endParaRPr lang="en-US" sz="1200" dirty="0" smtClean="0"/>
          </a:p>
          <a:p>
            <a:r>
              <a:rPr lang="en-US" sz="1200" dirty="0" err="1" smtClean="0"/>
              <a:t>Oswalt</a:t>
            </a:r>
            <a:r>
              <a:rPr lang="en-US" sz="1200" dirty="0" smtClean="0"/>
              <a:t>, A. (No date) </a:t>
            </a:r>
            <a:r>
              <a:rPr lang="en-US" sz="1200" i="1" dirty="0" smtClean="0"/>
              <a:t>‘</a:t>
            </a:r>
            <a:r>
              <a:rPr lang="en-GB" sz="1200" i="1" dirty="0" err="1" smtClean="0"/>
              <a:t>Urie</a:t>
            </a:r>
            <a:r>
              <a:rPr lang="en-GB" sz="1200" i="1" dirty="0" smtClean="0"/>
              <a:t> </a:t>
            </a:r>
            <a:r>
              <a:rPr lang="en-GB" sz="1200" i="1" dirty="0"/>
              <a:t>Bronfenbrenner And Child </a:t>
            </a:r>
            <a:r>
              <a:rPr lang="en-GB" sz="1200" i="1" dirty="0" smtClean="0"/>
              <a:t>Development’ </a:t>
            </a:r>
            <a:r>
              <a:rPr lang="en-GB" sz="1200" dirty="0" smtClean="0"/>
              <a:t>[Online]</a:t>
            </a:r>
            <a:endParaRPr lang="en-US" sz="1200" dirty="0"/>
          </a:p>
          <a:p>
            <a:r>
              <a:rPr lang="en-GB" sz="1200" dirty="0" smtClean="0">
                <a:hlinkClick r:id="rId8"/>
              </a:rPr>
              <a:t>https</a:t>
            </a:r>
            <a:r>
              <a:rPr lang="en-GB" sz="1200" dirty="0">
                <a:hlinkClick r:id="rId8"/>
              </a:rPr>
              <a:t>://www.mentalhelp.net/articles/urie-bronfenbrenner-and-child-development</a:t>
            </a:r>
            <a:r>
              <a:rPr lang="en-GB" sz="1200" dirty="0" smtClean="0">
                <a:hlinkClick r:id="rId8"/>
              </a:rPr>
              <a:t>/</a:t>
            </a:r>
            <a:r>
              <a:rPr lang="en-GB" sz="1200" dirty="0" smtClean="0"/>
              <a:t> (Accessed October 2 2018)</a:t>
            </a:r>
          </a:p>
          <a:p>
            <a:endParaRPr lang="en-US" sz="1200" dirty="0"/>
          </a:p>
          <a:p>
            <a:r>
              <a:rPr lang="en-US" sz="1200" dirty="0" err="1" smtClean="0"/>
              <a:t>Childen</a:t>
            </a:r>
            <a:r>
              <a:rPr lang="en-US" sz="1200" dirty="0" smtClean="0"/>
              <a:t> and Young People Of Scotland. </a:t>
            </a:r>
            <a:r>
              <a:rPr lang="en-US" sz="1200" i="1" dirty="0" smtClean="0"/>
              <a:t>‘What violence is.’ </a:t>
            </a:r>
            <a:r>
              <a:rPr lang="en-US" sz="1200" dirty="0" smtClean="0"/>
              <a:t>[Online]</a:t>
            </a:r>
          </a:p>
          <a:p>
            <a:r>
              <a:rPr lang="en-GB" sz="1200" dirty="0">
                <a:hlinkClick r:id="rId9"/>
              </a:rPr>
              <a:t>https://</a:t>
            </a:r>
            <a:r>
              <a:rPr lang="en-GB" sz="1200" dirty="0" smtClean="0">
                <a:hlinkClick r:id="rId9"/>
              </a:rPr>
              <a:t>www.cypcs.org.uk/rights/uncrcarticles/article-19</a:t>
            </a:r>
            <a:r>
              <a:rPr lang="en-GB" sz="1200" dirty="0" smtClean="0"/>
              <a:t> (Accessed October 4 2018)</a:t>
            </a:r>
          </a:p>
          <a:p>
            <a:endParaRPr lang="en-US" sz="1200" dirty="0"/>
          </a:p>
          <a:p>
            <a:r>
              <a:rPr lang="en-US" sz="1200" dirty="0" smtClean="0"/>
              <a:t>Children’s Rights International Network</a:t>
            </a:r>
            <a:r>
              <a:rPr lang="en-US" sz="1200" i="1" dirty="0" smtClean="0"/>
              <a:t>. ‘Article 19: Protection From Abuse and Neglect.’ </a:t>
            </a:r>
            <a:r>
              <a:rPr lang="en-US" sz="1200" dirty="0" smtClean="0"/>
              <a:t>[Online]</a:t>
            </a:r>
          </a:p>
          <a:p>
            <a:r>
              <a:rPr lang="en-GB" sz="1200" dirty="0">
                <a:hlinkClick r:id="rId10"/>
              </a:rPr>
              <a:t>https://</a:t>
            </a:r>
            <a:r>
              <a:rPr lang="en-GB" sz="1200" dirty="0" smtClean="0">
                <a:hlinkClick r:id="rId10"/>
              </a:rPr>
              <a:t>www.crin.org/en/home/rights/convention/articles/article-19-protection-abuse-and-neglect</a:t>
            </a:r>
            <a:endParaRPr lang="en-GB" sz="1200" dirty="0" smtClean="0"/>
          </a:p>
          <a:p>
            <a:r>
              <a:rPr lang="en-GB" sz="1200" dirty="0" smtClean="0"/>
              <a:t>(Accessed October 6 2018)</a:t>
            </a:r>
          </a:p>
          <a:p>
            <a:endParaRPr lang="en-GB" sz="1200" dirty="0" smtClean="0"/>
          </a:p>
          <a:p>
            <a:r>
              <a:rPr lang="en-US" sz="1200" dirty="0" err="1" smtClean="0"/>
              <a:t>Thines</a:t>
            </a:r>
            <a:r>
              <a:rPr lang="en-US" sz="1200" dirty="0" smtClean="0"/>
              <a:t> Talks. </a:t>
            </a:r>
            <a:r>
              <a:rPr lang="en-US" sz="1200" i="1" dirty="0" smtClean="0"/>
              <a:t>‘UNCRC! WHAT IS IT? WHY IS IT SO IMPORTANT?’  </a:t>
            </a:r>
            <a:r>
              <a:rPr lang="en-US" sz="1200" dirty="0" smtClean="0"/>
              <a:t>[Online image]</a:t>
            </a:r>
            <a:endParaRPr lang="en-US" sz="1200" i="1" dirty="0" smtClean="0"/>
          </a:p>
          <a:p>
            <a:r>
              <a:rPr lang="en-GB" sz="1200" dirty="0" smtClean="0">
                <a:hlinkClick r:id="rId11"/>
              </a:rPr>
              <a:t>https</a:t>
            </a:r>
            <a:r>
              <a:rPr lang="en-GB" sz="1200" dirty="0">
                <a:hlinkClick r:id="rId11"/>
              </a:rPr>
              <a:t>://</a:t>
            </a:r>
            <a:r>
              <a:rPr lang="en-GB" sz="1200" dirty="0" smtClean="0">
                <a:hlinkClick r:id="rId11"/>
              </a:rPr>
              <a:t>www.thines-talks.co.uk/blog/uncrc-what-is-it-why-is-it-so-important</a:t>
            </a:r>
            <a:r>
              <a:rPr lang="en-GB" sz="1200" dirty="0" smtClean="0"/>
              <a:t> (Accessed October 4 2018)</a:t>
            </a:r>
          </a:p>
          <a:p>
            <a:endParaRPr lang="en-US" dirty="0"/>
          </a:p>
        </p:txBody>
      </p:sp>
    </p:spTree>
    <p:extLst>
      <p:ext uri="{BB962C8B-B14F-4D97-AF65-F5344CB8AC3E}">
        <p14:creationId xmlns:p14="http://schemas.microsoft.com/office/powerpoint/2010/main" val="125409858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3631</TotalTime>
  <Words>1937</Words>
  <Application>Microsoft Office PowerPoint</Application>
  <PresentationFormat>Widescreen</PresentationFormat>
  <Paragraphs>148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Menna</dc:creator>
  <cp:lastModifiedBy>Menna</cp:lastModifiedBy>
  <cp:revision>85</cp:revision>
  <dcterms:created xsi:type="dcterms:W3CDTF">2018-10-03T15:28:50Z</dcterms:created>
  <dcterms:modified xsi:type="dcterms:W3CDTF">2018-10-16T16:37:46Z</dcterms:modified>
</cp:coreProperties>
</file>