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8"/>
  </p:notesMasterIdLst>
  <p:sldIdLst>
    <p:sldId id="256" r:id="rId5"/>
    <p:sldId id="258" r:id="rId6"/>
    <p:sldId id="261" r:id="rId7"/>
    <p:sldId id="262" r:id="rId8"/>
    <p:sldId id="259" r:id="rId9"/>
    <p:sldId id="263" r:id="rId10"/>
    <p:sldId id="266" r:id="rId11"/>
    <p:sldId id="264" r:id="rId12"/>
    <p:sldId id="273" r:id="rId13"/>
    <p:sldId id="265" r:id="rId14"/>
    <p:sldId id="486" r:id="rId15"/>
    <p:sldId id="511" r:id="rId16"/>
    <p:sldId id="510" r:id="rId17"/>
    <p:sldId id="512" r:id="rId18"/>
    <p:sldId id="296" r:id="rId19"/>
    <p:sldId id="292" r:id="rId20"/>
    <p:sldId id="487" r:id="rId21"/>
    <p:sldId id="514" r:id="rId22"/>
    <p:sldId id="272" r:id="rId23"/>
    <p:sldId id="257" r:id="rId24"/>
    <p:sldId id="516" r:id="rId25"/>
    <p:sldId id="515" r:id="rId26"/>
    <p:sldId id="274" r:id="rId27"/>
    <p:sldId id="517" r:id="rId28"/>
    <p:sldId id="285" r:id="rId29"/>
    <p:sldId id="504" r:id="rId30"/>
    <p:sldId id="505" r:id="rId31"/>
    <p:sldId id="506" r:id="rId32"/>
    <p:sldId id="503" r:id="rId33"/>
    <p:sldId id="518" r:id="rId34"/>
    <p:sldId id="499" r:id="rId35"/>
    <p:sldId id="483" r:id="rId36"/>
    <p:sldId id="374" r:id="rId37"/>
    <p:sldId id="466" r:id="rId38"/>
    <p:sldId id="373" r:id="rId39"/>
    <p:sldId id="497" r:id="rId40"/>
    <p:sldId id="415" r:id="rId41"/>
    <p:sldId id="410" r:id="rId42"/>
    <p:sldId id="288" r:id="rId43"/>
    <p:sldId id="298" r:id="rId44"/>
    <p:sldId id="310" r:id="rId45"/>
    <p:sldId id="294" r:id="rId46"/>
    <p:sldId id="509" r:id="rId47"/>
    <p:sldId id="286" r:id="rId48"/>
    <p:sldId id="277" r:id="rId49"/>
    <p:sldId id="279" r:id="rId50"/>
    <p:sldId id="280" r:id="rId51"/>
    <p:sldId id="287" r:id="rId52"/>
    <p:sldId id="281" r:id="rId53"/>
    <p:sldId id="282" r:id="rId54"/>
    <p:sldId id="289" r:id="rId55"/>
    <p:sldId id="290" r:id="rId56"/>
    <p:sldId id="525"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71" autoAdjust="0"/>
    <p:restoredTop sz="87356" autoAdjust="0"/>
  </p:normalViewPr>
  <p:slideViewPr>
    <p:cSldViewPr snapToGrid="0">
      <p:cViewPr varScale="1">
        <p:scale>
          <a:sx n="61" d="100"/>
          <a:sy n="61" d="100"/>
        </p:scale>
        <p:origin x="11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A3A42FA8-C5F7-48AA-BFA4-2550EB089421}" type="sibTrans" cxnId="{8A221079-1BCD-4A2E-A418-EB48B23333E3}">
      <dgm:prSet/>
      <dgm:spPr/>
      <dgm:t>
        <a:bodyPr/>
        <a:lstStyle/>
        <a:p>
          <a:endParaRPr lang="en-GB"/>
        </a:p>
      </dgm:t>
    </dgm:pt>
    <dgm:pt modelId="{F26D2568-3506-4B38-BED7-CBFB8B5EED41}" type="par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893689" y="4643668"/>
          <a:ext cx="253899" cy="1112320"/>
        </a:xfrm>
        <a:custGeom>
          <a:avLst/>
          <a:gdLst/>
          <a:ahLst/>
          <a:cxnLst/>
          <a:rect l="0" t="0" r="0" b="0"/>
          <a:pathLst>
            <a:path>
              <a:moveTo>
                <a:pt x="253899" y="0"/>
              </a:moveTo>
              <a:lnTo>
                <a:pt x="253899" y="1112320"/>
              </a:lnTo>
              <a:lnTo>
                <a:pt x="0" y="1112320"/>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356633" y="2926825"/>
          <a:ext cx="253899" cy="1112320"/>
        </a:xfrm>
        <a:custGeom>
          <a:avLst/>
          <a:gdLst/>
          <a:ahLst/>
          <a:cxnLst/>
          <a:rect l="0" t="0" r="0" b="0"/>
          <a:pathLst>
            <a:path>
              <a:moveTo>
                <a:pt x="253899" y="0"/>
              </a:moveTo>
              <a:lnTo>
                <a:pt x="253899" y="1112320"/>
              </a:lnTo>
              <a:lnTo>
                <a:pt x="0" y="1112320"/>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819576" y="1209981"/>
          <a:ext cx="253899" cy="1112320"/>
        </a:xfrm>
        <a:custGeom>
          <a:avLst/>
          <a:gdLst/>
          <a:ahLst/>
          <a:cxnLst/>
          <a:rect l="0" t="0" r="0" b="0"/>
          <a:pathLst>
            <a:path>
              <a:moveTo>
                <a:pt x="253899" y="0"/>
              </a:moveTo>
              <a:lnTo>
                <a:pt x="253899" y="1112320"/>
              </a:lnTo>
              <a:lnTo>
                <a:pt x="0" y="111232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864431" y="937"/>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Behaviour</a:t>
          </a:r>
        </a:p>
      </dsp:txBody>
      <dsp:txXfrm>
        <a:off x="5864431" y="937"/>
        <a:ext cx="2418089" cy="1209044"/>
      </dsp:txXfrm>
    </dsp:sp>
    <dsp:sp modelId="{01FB48DC-EE3D-47AE-838B-3244F11FEA35}">
      <dsp:nvSpPr>
        <dsp:cNvPr id="0" name=""/>
        <dsp:cNvSpPr/>
      </dsp:nvSpPr>
      <dsp:spPr>
        <a:xfrm>
          <a:off x="4401487" y="1717780"/>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Attitude</a:t>
          </a:r>
        </a:p>
      </dsp:txBody>
      <dsp:txXfrm>
        <a:off x="4401487" y="1717780"/>
        <a:ext cx="2418089" cy="1209044"/>
      </dsp:txXfrm>
    </dsp:sp>
    <dsp:sp modelId="{CD827D91-80D8-46DE-9B5A-CA18E1DB4480}">
      <dsp:nvSpPr>
        <dsp:cNvPr id="0" name=""/>
        <dsp:cNvSpPr/>
      </dsp:nvSpPr>
      <dsp:spPr>
        <a:xfrm>
          <a:off x="2938544" y="3434623"/>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Values</a:t>
          </a:r>
        </a:p>
      </dsp:txBody>
      <dsp:txXfrm>
        <a:off x="2938544" y="3434623"/>
        <a:ext cx="2418089" cy="1209044"/>
      </dsp:txXfrm>
    </dsp:sp>
    <dsp:sp modelId="{236CA91E-83E1-4726-9AA9-B95A406F2844}">
      <dsp:nvSpPr>
        <dsp:cNvPr id="0" name=""/>
        <dsp:cNvSpPr/>
      </dsp:nvSpPr>
      <dsp:spPr>
        <a:xfrm>
          <a:off x="1475600" y="5151467"/>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Beliefs</a:t>
          </a:r>
        </a:p>
      </dsp:txBody>
      <dsp:txXfrm>
        <a:off x="1475600" y="5151467"/>
        <a:ext cx="2418089" cy="120904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8EEBCB-3F84-4092-9388-CF8E26B55271}"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59BA7-1FF5-4595-A61B-BFC70F493746}" type="slidenum">
              <a:rPr lang="en-GB" smtClean="0"/>
              <a:t>‹#›</a:t>
            </a:fld>
            <a:endParaRPr lang="en-GB"/>
          </a:p>
        </p:txBody>
      </p:sp>
    </p:spTree>
    <p:extLst>
      <p:ext uri="{BB962C8B-B14F-4D97-AF65-F5344CB8AC3E}">
        <p14:creationId xmlns:p14="http://schemas.microsoft.com/office/powerpoint/2010/main" val="732546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whitehouse.gov/presidential-actions/2025/01/defending-women-from-gender-ideology-extremism-and-restoring-biological-truth-to-the-federal-government/"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populationestimates/bulletins/annualmidyearpopulationestimates/mid2023"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k.ac.uk/news/extent-of-prejudice-in-britain-revealed-by-new-research/"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gov.uk/government/statistics/hate-crime-england-and-wales-year-ending-march-2024/hate-crime-england-and-wales-year-ending-march-202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Defending Women From Gender Ideology Extremism And Restoring Biological Truth To The Federal Government – The White House</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12</a:t>
            </a:fld>
            <a:endParaRPr lang="en-GB"/>
          </a:p>
        </p:txBody>
      </p:sp>
    </p:spTree>
    <p:extLst>
      <p:ext uri="{BB962C8B-B14F-4D97-AF65-F5344CB8AC3E}">
        <p14:creationId xmlns:p14="http://schemas.microsoft.com/office/powerpoint/2010/main" val="1781932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Population estimates for the UK, England, Wales, Scotland and Northern Ireland - Office for National Statistics</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17</a:t>
            </a:fld>
            <a:endParaRPr lang="en-GB"/>
          </a:p>
        </p:txBody>
      </p:sp>
    </p:spTree>
    <p:extLst>
      <p:ext uri="{BB962C8B-B14F-4D97-AF65-F5344CB8AC3E}">
        <p14:creationId xmlns:p14="http://schemas.microsoft.com/office/powerpoint/2010/main" val="33156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Extent of prejudice in Britain revealed by new research — Birkbeck, University of London</a:t>
            </a:r>
            <a:endParaRPr lang="en-GB" dirty="0"/>
          </a:p>
          <a:p>
            <a:endParaRPr lang="en-GB" dirty="0"/>
          </a:p>
          <a:p>
            <a:r>
              <a:rPr lang="en-GB" dirty="0">
                <a:hlinkClick r:id="rId4"/>
              </a:rPr>
              <a:t>Hate crime, England and Wales, year ending March 2024 - GOV.UK</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19</a:t>
            </a:fld>
            <a:endParaRPr lang="en-GB"/>
          </a:p>
        </p:txBody>
      </p:sp>
    </p:spTree>
    <p:extLst>
      <p:ext uri="{BB962C8B-B14F-4D97-AF65-F5344CB8AC3E}">
        <p14:creationId xmlns:p14="http://schemas.microsoft.com/office/powerpoint/2010/main" val="2089619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(Andresen, 2021)</a:t>
            </a:r>
          </a:p>
          <a:p>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23</a:t>
            </a:fld>
            <a:endParaRPr lang="en-GB"/>
          </a:p>
        </p:txBody>
      </p:sp>
    </p:spTree>
    <p:extLst>
      <p:ext uri="{BB962C8B-B14F-4D97-AF65-F5344CB8AC3E}">
        <p14:creationId xmlns:p14="http://schemas.microsoft.com/office/powerpoint/2010/main" val="809286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DE4AEC-99CE-454D-980E-59A605EDED0B}" type="slidenum">
              <a:rPr lang="en-GB" smtClean="0"/>
              <a:t>32</a:t>
            </a:fld>
            <a:endParaRPr lang="en-GB"/>
          </a:p>
        </p:txBody>
      </p:sp>
    </p:spTree>
    <p:extLst>
      <p:ext uri="{BB962C8B-B14F-4D97-AF65-F5344CB8AC3E}">
        <p14:creationId xmlns:p14="http://schemas.microsoft.com/office/powerpoint/2010/main" val="3025762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Like most of these Iceberg models it is the hidden element of our differences that can affect a diverse society. </a:t>
            </a:r>
          </a:p>
          <a:p>
            <a:r>
              <a:rPr lang="en-GB" dirty="0"/>
              <a:t>Trying to understand these unseen differences will always be a challenge for many police officers. Our actions &amp; behaviour must consider these differences in people. </a:t>
            </a:r>
          </a:p>
          <a:p>
            <a:r>
              <a:rPr lang="en-GB" dirty="0"/>
              <a:t>Inclusion is not just about what we can see it is valuing all our differences including the ‘hidden’ elements. </a:t>
            </a:r>
          </a:p>
        </p:txBody>
      </p:sp>
      <p:sp>
        <p:nvSpPr>
          <p:cNvPr id="4" name="Slide Number Placeholder 3"/>
          <p:cNvSpPr>
            <a:spLocks noGrp="1"/>
          </p:cNvSpPr>
          <p:nvPr>
            <p:ph type="sldNum" sz="quarter" idx="5"/>
          </p:nvPr>
        </p:nvSpPr>
        <p:spPr/>
        <p:txBody>
          <a:bodyPr/>
          <a:lstStyle/>
          <a:p>
            <a:fld id="{4DE0FC52-B713-423C-9F36-BA4B041A2061}" type="slidenum">
              <a:rPr lang="en-GB" smtClean="0"/>
              <a:t>33</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Direct discrimination </a:t>
            </a:r>
            <a:r>
              <a:rPr lang="en-GB" dirty="0"/>
              <a:t>This is when you’re treated less favourably because of a protected characteristic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Indirect discrimination </a:t>
            </a:r>
            <a:r>
              <a:rPr lang="en-GB" dirty="0"/>
              <a:t>- This is when a service has criteria which have the effect of being discriminatory against a person because of a protected characteristic</a:t>
            </a:r>
          </a:p>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https://www.equalityhumanrights.com/en/advice-and-guidance/what-direct-and-indirect-discrimination</a:t>
            </a:r>
          </a:p>
        </p:txBody>
      </p:sp>
      <p:sp>
        <p:nvSpPr>
          <p:cNvPr id="4" name="Slide Number Placeholder 3"/>
          <p:cNvSpPr>
            <a:spLocks noGrp="1"/>
          </p:cNvSpPr>
          <p:nvPr>
            <p:ph type="sldNum" sz="quarter" idx="5"/>
          </p:nvPr>
        </p:nvSpPr>
        <p:spPr/>
        <p:txBody>
          <a:bodyPr/>
          <a:lstStyle/>
          <a:p>
            <a:fld id="{4DE0FC52-B713-423C-9F36-BA4B041A2061}" type="slidenum">
              <a:rPr lang="en-GB" smtClean="0"/>
              <a:t>34</a:t>
            </a:fld>
            <a:endParaRPr lang="en-GB" dirty="0"/>
          </a:p>
        </p:txBody>
      </p:sp>
    </p:spTree>
    <p:extLst>
      <p:ext uri="{BB962C8B-B14F-4D97-AF65-F5344CB8AC3E}">
        <p14:creationId xmlns:p14="http://schemas.microsoft.com/office/powerpoint/2010/main" val="3382594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35</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36</a:t>
            </a:fld>
            <a:endParaRPr lang="en-GB"/>
          </a:p>
        </p:txBody>
      </p:sp>
    </p:spTree>
    <p:extLst>
      <p:ext uri="{BB962C8B-B14F-4D97-AF65-F5344CB8AC3E}">
        <p14:creationId xmlns:p14="http://schemas.microsoft.com/office/powerpoint/2010/main" val="1484644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27 years old its role has broadly remained the same – to advise the Prime Minister, national and local government and the public on trends, issues and concerns about standards in public life.</a:t>
            </a:r>
          </a:p>
          <a:p>
            <a:r>
              <a:rPr lang="en-GB" dirty="0"/>
              <a:t>Please see Notal Report Here: https://www.gov.uk/government/publications/the-7-principles-of-public-life/the-7-principles-of-public-life--2</a:t>
            </a:r>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38</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Rishi Sunak: 'A man is a man and a woman is a woman, that’s just common sense' - YouTube</a:t>
            </a:r>
            <a:endParaRPr lang="en-GB" dirty="0"/>
          </a:p>
        </p:txBody>
      </p:sp>
      <p:sp>
        <p:nvSpPr>
          <p:cNvPr id="4" name="Slide Number Placeholder 3"/>
          <p:cNvSpPr>
            <a:spLocks noGrp="1"/>
          </p:cNvSpPr>
          <p:nvPr>
            <p:ph type="sldNum" sz="quarter" idx="5"/>
          </p:nvPr>
        </p:nvSpPr>
        <p:spPr/>
        <p:txBody>
          <a:bodyPr/>
          <a:lstStyle/>
          <a:p>
            <a:fld id="{69B71A2C-1831-4C60-800A-D0F7BFD1C2B9}" type="slidenum">
              <a:rPr lang="en-GB" smtClean="0"/>
              <a:t>40</a:t>
            </a:fld>
            <a:endParaRPr lang="en-GB"/>
          </a:p>
        </p:txBody>
      </p:sp>
    </p:spTree>
    <p:extLst>
      <p:ext uri="{BB962C8B-B14F-4D97-AF65-F5344CB8AC3E}">
        <p14:creationId xmlns:p14="http://schemas.microsoft.com/office/powerpoint/2010/main" val="9400602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42</a:t>
            </a:fld>
            <a:endParaRPr lang="en-GB"/>
          </a:p>
        </p:txBody>
      </p:sp>
    </p:spTree>
    <p:extLst>
      <p:ext uri="{BB962C8B-B14F-4D97-AF65-F5344CB8AC3E}">
        <p14:creationId xmlns:p14="http://schemas.microsoft.com/office/powerpoint/2010/main" val="3516241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BD1BC-B80B-72ED-B6C4-3AB3753C52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515BC6-6203-2100-F01C-0C15009EC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37F8D5-1B0F-5C8C-994A-177547DF32FB}"/>
              </a:ext>
            </a:extLst>
          </p:cNvPr>
          <p:cNvSpPr>
            <a:spLocks noGrp="1"/>
          </p:cNvSpPr>
          <p:nvPr>
            <p:ph type="body" idx="1"/>
          </p:nvPr>
        </p:nvSpPr>
        <p:spPr/>
        <p:txBody>
          <a:bodyPr/>
          <a:lstStyle/>
          <a:p>
            <a:r>
              <a:rPr lang="en-GB" dirty="0"/>
              <a:t>Beliefs - which is learned from family, religion, influences, experiences, education and where we come from. </a:t>
            </a:r>
          </a:p>
          <a:p>
            <a:r>
              <a:rPr lang="en-GB" dirty="0"/>
              <a:t>Although beliefs shape us as we become more independent we might feel that we object or question things and develop our own values.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Values - are stable long-lasting ideas about what is important to a person. They become standards by which people order their lives and make their choices.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Attitudes are the mental dispositions people have towards others and the current circumstances before making decisions that result in behaviour. People primarily form their attitudes from underlying values and beliefs.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Behaviour – Our behaviours and attitudes to others in society, that can effect individuals are influenced by our beliefs and values can influence our behaviours.  </a:t>
            </a:r>
          </a:p>
          <a:p>
            <a:endParaRPr lang="en-GB" dirty="0"/>
          </a:p>
        </p:txBody>
      </p:sp>
      <p:sp>
        <p:nvSpPr>
          <p:cNvPr id="4" name="Slide Number Placeholder 3">
            <a:extLst>
              <a:ext uri="{FF2B5EF4-FFF2-40B4-BE49-F238E27FC236}">
                <a16:creationId xmlns:a16="http://schemas.microsoft.com/office/drawing/2014/main" id="{E9D4F062-C607-45FA-F2BB-CB1EDD356AFA}"/>
              </a:ext>
            </a:extLst>
          </p:cNvPr>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53</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797983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A0CAF79-F6CC-4549-8F65-E29060BAC01E}"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0166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CAF79-F6CC-4549-8F65-E29060BAC01E}"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092198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CAF79-F6CC-4549-8F65-E29060BAC01E}"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3529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0CAF79-F6CC-4549-8F65-E29060BAC01E}"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3870117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0CAF79-F6CC-4549-8F65-E29060BAC01E}" type="datetimeFigureOut">
              <a:rPr lang="en-GB" smtClean="0"/>
              <a:t>31/01/2025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659969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0CAF79-F6CC-4549-8F65-E29060BAC01E}" type="datetimeFigureOut">
              <a:rPr lang="en-GB" smtClean="0"/>
              <a:t>31/01/2025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322271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0CAF79-F6CC-4549-8F65-E29060BAC01E}" type="datetimeFigureOut">
              <a:rPr lang="en-GB" smtClean="0"/>
              <a:t>31/01/2025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045082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0CAF79-F6CC-4549-8F65-E29060BAC01E}"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3074400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0CAF79-F6CC-4549-8F65-E29060BAC01E}"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06F8FE-7521-43EC-9F4B-942F0A31367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4400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CAF79-F6CC-4549-8F65-E29060BAC01E}"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35825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CAF79-F6CC-4549-8F65-E29060BAC01E}"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10534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7831884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A0CAF79-F6CC-4549-8F65-E29060BAC01E}" type="datetimeFigureOut">
              <a:rPr lang="en-GB" smtClean="0"/>
              <a:t>31/01/2025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306F8FE-7521-43EC-9F4B-942F0A31367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1764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hyperlink" Target="https://www.uwtsd.ac.uk/student-services/wellbeing-suppor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AiPO40wJlO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whitehouse.gov/presidential-actions/2025/01/defending-women-from-gender-ideology-extremism-and-restoring-biological-truth-to-the-federal-governmen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Diversity and inclusion at WeWork | Careers at WeWork">
            <a:extLst>
              <a:ext uri="{FF2B5EF4-FFF2-40B4-BE49-F238E27FC236}">
                <a16:creationId xmlns:a16="http://schemas.microsoft.com/office/drawing/2014/main" id="{38D05A65-B677-BC69-D2ED-62F69FB6A2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2" t="1086" r="1397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E22413-F106-C2E8-0C39-FE5637212107}"/>
              </a:ext>
            </a:extLst>
          </p:cNvPr>
          <p:cNvSpPr>
            <a:spLocks noGrp="1"/>
          </p:cNvSpPr>
          <p:nvPr>
            <p:ph type="ctrTitle"/>
          </p:nvPr>
        </p:nvSpPr>
        <p:spPr>
          <a:xfrm>
            <a:off x="477981" y="1122363"/>
            <a:ext cx="4023360" cy="3204134"/>
          </a:xfrm>
        </p:spPr>
        <p:txBody>
          <a:bodyPr anchor="b">
            <a:normAutofit/>
          </a:bodyPr>
          <a:lstStyle/>
          <a:p>
            <a:pPr algn="l"/>
            <a:r>
              <a:rPr lang="en-GB" sz="4800" dirty="0"/>
              <a:t>Gender, Race, Religion and Crime</a:t>
            </a:r>
          </a:p>
        </p:txBody>
      </p:sp>
      <p:sp>
        <p:nvSpPr>
          <p:cNvPr id="3" name="Subtitle 2">
            <a:extLst>
              <a:ext uri="{FF2B5EF4-FFF2-40B4-BE49-F238E27FC236}">
                <a16:creationId xmlns:a16="http://schemas.microsoft.com/office/drawing/2014/main" id="{808099F1-1C63-44D1-D6C9-2D71ABBA883F}"/>
              </a:ext>
            </a:extLst>
          </p:cNvPr>
          <p:cNvSpPr>
            <a:spLocks noGrp="1"/>
          </p:cNvSpPr>
          <p:nvPr>
            <p:ph type="subTitle" idx="1"/>
          </p:nvPr>
        </p:nvSpPr>
        <p:spPr>
          <a:xfrm>
            <a:off x="477980" y="4872922"/>
            <a:ext cx="4023359" cy="1208141"/>
          </a:xfrm>
        </p:spPr>
        <p:txBody>
          <a:bodyPr>
            <a:normAutofit/>
          </a:bodyPr>
          <a:lstStyle/>
          <a:p>
            <a:pPr algn="l"/>
            <a:r>
              <a:rPr lang="en-GB" sz="2000" dirty="0"/>
              <a:t>Lecture 1: Introduction</a:t>
            </a:r>
          </a:p>
          <a:p>
            <a:pPr algn="l"/>
            <a:r>
              <a:rPr lang="en-GB" sz="2000" dirty="0"/>
              <a:t>Jane Davies</a:t>
            </a:r>
          </a:p>
          <a:p>
            <a:pPr algn="l"/>
            <a:r>
              <a:rPr lang="en-GB" sz="2000" dirty="0"/>
              <a:t>j.davies2@UWTSD.ac.uk</a:t>
            </a:r>
          </a:p>
        </p:txBody>
      </p:sp>
    </p:spTree>
    <p:extLst>
      <p:ext uri="{BB962C8B-B14F-4D97-AF65-F5344CB8AC3E}">
        <p14:creationId xmlns:p14="http://schemas.microsoft.com/office/powerpoint/2010/main" val="738405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3C14-76F9-8B46-743E-CAC6BA40B26D}"/>
              </a:ext>
            </a:extLst>
          </p:cNvPr>
          <p:cNvSpPr>
            <a:spLocks noGrp="1"/>
          </p:cNvSpPr>
          <p:nvPr>
            <p:ph type="title"/>
          </p:nvPr>
        </p:nvSpPr>
        <p:spPr>
          <a:xfrm>
            <a:off x="1024128" y="585216"/>
            <a:ext cx="9720072" cy="647236"/>
          </a:xfrm>
        </p:spPr>
        <p:txBody>
          <a:bodyPr>
            <a:normAutofit fontScale="90000"/>
          </a:bodyPr>
          <a:lstStyle/>
          <a:p>
            <a:r>
              <a:rPr lang="en-GB" dirty="0"/>
              <a:t>Session Outline</a:t>
            </a:r>
          </a:p>
        </p:txBody>
      </p:sp>
      <p:sp>
        <p:nvSpPr>
          <p:cNvPr id="3" name="Content Placeholder 2">
            <a:extLst>
              <a:ext uri="{FF2B5EF4-FFF2-40B4-BE49-F238E27FC236}">
                <a16:creationId xmlns:a16="http://schemas.microsoft.com/office/drawing/2014/main" id="{7AD7D001-1BEF-1297-EC47-ABFC3E6F128E}"/>
              </a:ext>
            </a:extLst>
          </p:cNvPr>
          <p:cNvSpPr>
            <a:spLocks noGrp="1"/>
          </p:cNvSpPr>
          <p:nvPr>
            <p:ph idx="1"/>
          </p:nvPr>
        </p:nvSpPr>
        <p:spPr>
          <a:xfrm>
            <a:off x="1024128" y="1828800"/>
            <a:ext cx="9720073" cy="4480560"/>
          </a:xfrm>
        </p:spPr>
        <p:txBody>
          <a:bodyPr/>
          <a:lstStyle/>
          <a:p>
            <a:r>
              <a:rPr lang="en-GB" dirty="0">
                <a:solidFill>
                  <a:schemeClr val="tx1">
                    <a:lumMod val="95000"/>
                    <a:lumOff val="5000"/>
                  </a:schemeClr>
                </a:solidFill>
              </a:rPr>
              <a:t>Introduction to module</a:t>
            </a:r>
          </a:p>
          <a:p>
            <a:r>
              <a:rPr lang="en-GB" dirty="0">
                <a:solidFill>
                  <a:schemeClr val="tx1">
                    <a:lumMod val="95000"/>
                    <a:lumOff val="5000"/>
                  </a:schemeClr>
                </a:solidFill>
              </a:rPr>
              <a:t>Assignments</a:t>
            </a:r>
          </a:p>
          <a:p>
            <a:endParaRPr lang="en-GB" dirty="0">
              <a:solidFill>
                <a:schemeClr val="tx1">
                  <a:lumMod val="95000"/>
                  <a:lumOff val="5000"/>
                </a:schemeClr>
              </a:solidFill>
            </a:endParaRPr>
          </a:p>
          <a:p>
            <a:endParaRPr lang="en-GB" dirty="0">
              <a:solidFill>
                <a:schemeClr val="tx1">
                  <a:lumMod val="95000"/>
                  <a:lumOff val="5000"/>
                </a:schemeClr>
              </a:solidFill>
            </a:endParaRPr>
          </a:p>
          <a:p>
            <a:r>
              <a:rPr lang="en-GB" dirty="0">
                <a:solidFill>
                  <a:schemeClr val="tx1">
                    <a:lumMod val="95000"/>
                    <a:lumOff val="5000"/>
                  </a:schemeClr>
                </a:solidFill>
              </a:rPr>
              <a:t>Overview of basic concepts</a:t>
            </a:r>
          </a:p>
          <a:p>
            <a:r>
              <a:rPr lang="en-GB" dirty="0">
                <a:solidFill>
                  <a:schemeClr val="tx1">
                    <a:lumMod val="95000"/>
                    <a:lumOff val="5000"/>
                  </a:schemeClr>
                </a:solidFill>
              </a:rPr>
              <a:t>Othering</a:t>
            </a:r>
          </a:p>
          <a:p>
            <a:r>
              <a:rPr lang="en-GB" dirty="0">
                <a:solidFill>
                  <a:schemeClr val="tx1">
                    <a:lumMod val="95000"/>
                    <a:lumOff val="5000"/>
                  </a:schemeClr>
                </a:solidFill>
              </a:rPr>
              <a:t>Theories of investigating Gender, Race, Religion and Crime</a:t>
            </a:r>
          </a:p>
        </p:txBody>
      </p:sp>
    </p:spTree>
    <p:extLst>
      <p:ext uri="{BB962C8B-B14F-4D97-AF65-F5344CB8AC3E}">
        <p14:creationId xmlns:p14="http://schemas.microsoft.com/office/powerpoint/2010/main" val="3522478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quot;About Me&quot; Section &amp; Your Modeling Career (Pt. I: Facebook)">
            <a:extLst>
              <a:ext uri="{FF2B5EF4-FFF2-40B4-BE49-F238E27FC236}">
                <a16:creationId xmlns:a16="http://schemas.microsoft.com/office/drawing/2014/main" id="{B7E4FAEE-0A68-DCCC-C76E-F544FE93B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9269" y="4297680"/>
            <a:ext cx="3896139" cy="214287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7379611-97C8-FB75-71FC-CB78F5563FE4}"/>
              </a:ext>
            </a:extLst>
          </p:cNvPr>
          <p:cNvSpPr>
            <a:spLocks noGrp="1"/>
          </p:cNvSpPr>
          <p:nvPr>
            <p:ph type="title"/>
          </p:nvPr>
        </p:nvSpPr>
        <p:spPr>
          <a:xfrm>
            <a:off x="1024128" y="585216"/>
            <a:ext cx="9720072" cy="1975104"/>
          </a:xfrm>
        </p:spPr>
        <p:txBody>
          <a:bodyPr/>
          <a:lstStyle/>
          <a:p>
            <a:r>
              <a:rPr lang="en-GB" dirty="0"/>
              <a:t>Introductions </a:t>
            </a:r>
          </a:p>
        </p:txBody>
      </p:sp>
      <p:sp>
        <p:nvSpPr>
          <p:cNvPr id="3" name="Content Placeholder 2">
            <a:extLst>
              <a:ext uri="{FF2B5EF4-FFF2-40B4-BE49-F238E27FC236}">
                <a16:creationId xmlns:a16="http://schemas.microsoft.com/office/drawing/2014/main" id="{7A5E91A9-A91E-07FE-9674-B419CC77BA35}"/>
              </a:ext>
            </a:extLst>
          </p:cNvPr>
          <p:cNvSpPr>
            <a:spLocks noGrp="1"/>
          </p:cNvSpPr>
          <p:nvPr>
            <p:ph idx="1"/>
          </p:nvPr>
        </p:nvSpPr>
        <p:spPr>
          <a:xfrm>
            <a:off x="1073427" y="1903863"/>
            <a:ext cx="13235118" cy="4046222"/>
          </a:xfrm>
        </p:spPr>
        <p:txBody>
          <a:bodyPr/>
          <a:lstStyle/>
          <a:p>
            <a:endParaRPr lang="en-GB" dirty="0"/>
          </a:p>
          <a:p>
            <a:endParaRPr lang="en-GB" dirty="0"/>
          </a:p>
        </p:txBody>
      </p:sp>
      <p:pic>
        <p:nvPicPr>
          <p:cNvPr id="1026" name="Picture 2">
            <a:extLst>
              <a:ext uri="{FF2B5EF4-FFF2-40B4-BE49-F238E27FC236}">
                <a16:creationId xmlns:a16="http://schemas.microsoft.com/office/drawing/2014/main" id="{3168AEC6-7109-D11C-CB2F-ED452E2C10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330" y="2056263"/>
            <a:ext cx="4655861" cy="4001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424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523C3-B107-DB15-7641-EE590498875E}"/>
              </a:ext>
            </a:extLst>
          </p:cNvPr>
          <p:cNvSpPr>
            <a:spLocks noGrp="1"/>
          </p:cNvSpPr>
          <p:nvPr>
            <p:ph type="title"/>
          </p:nvPr>
        </p:nvSpPr>
        <p:spPr/>
        <p:txBody>
          <a:bodyPr/>
          <a:lstStyle/>
          <a:p>
            <a:r>
              <a:rPr lang="en-GB" dirty="0"/>
              <a:t>My availability to you</a:t>
            </a:r>
          </a:p>
        </p:txBody>
      </p:sp>
      <p:sp>
        <p:nvSpPr>
          <p:cNvPr id="3" name="Content Placeholder 2">
            <a:extLst>
              <a:ext uri="{FF2B5EF4-FFF2-40B4-BE49-F238E27FC236}">
                <a16:creationId xmlns:a16="http://schemas.microsoft.com/office/drawing/2014/main" id="{120CE877-6002-51A1-3C97-F1D62F97BE4F}"/>
              </a:ext>
            </a:extLst>
          </p:cNvPr>
          <p:cNvSpPr>
            <a:spLocks noGrp="1"/>
          </p:cNvSpPr>
          <p:nvPr>
            <p:ph idx="1"/>
          </p:nvPr>
        </p:nvSpPr>
        <p:spPr>
          <a:xfrm>
            <a:off x="1024128" y="1943100"/>
            <a:ext cx="9720073" cy="4366260"/>
          </a:xfrm>
        </p:spPr>
        <p:txBody>
          <a:bodyPr>
            <a:normAutofit lnSpcReduction="10000"/>
          </a:bodyPr>
          <a:lstStyle/>
          <a:p>
            <a:r>
              <a:rPr lang="en-GB" sz="3200" dirty="0"/>
              <a:t>I am available to email whenever at j.davies2@uwtsd.ac.uk. </a:t>
            </a:r>
          </a:p>
          <a:p>
            <a:r>
              <a:rPr lang="en-GB" sz="3200" dirty="0"/>
              <a:t>Please use that email and use your own student email to get in contact.</a:t>
            </a:r>
          </a:p>
          <a:p>
            <a:r>
              <a:rPr lang="en-GB" sz="3200" dirty="0"/>
              <a:t>I will return your email ASAP (within 2 working days) but I don’t work 24/7.</a:t>
            </a:r>
          </a:p>
          <a:p>
            <a:r>
              <a:rPr lang="en-GB" sz="3200" dirty="0"/>
              <a:t>If you haven’t heard from me in 2 days, please send another email.</a:t>
            </a:r>
          </a:p>
          <a:p>
            <a:r>
              <a:rPr lang="en-GB" sz="3200" dirty="0"/>
              <a:t>Office – 2</a:t>
            </a:r>
            <a:r>
              <a:rPr lang="en-GB" sz="3200" baseline="30000" dirty="0"/>
              <a:t>nd</a:t>
            </a:r>
            <a:r>
              <a:rPr lang="en-GB" sz="3200" dirty="0"/>
              <a:t> floor Room AS203</a:t>
            </a:r>
          </a:p>
          <a:p>
            <a:endParaRPr lang="en-GB" dirty="0"/>
          </a:p>
        </p:txBody>
      </p:sp>
    </p:spTree>
    <p:extLst>
      <p:ext uri="{BB962C8B-B14F-4D97-AF65-F5344CB8AC3E}">
        <p14:creationId xmlns:p14="http://schemas.microsoft.com/office/powerpoint/2010/main" val="270444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94A77-1483-00ED-1A5E-BB3D59B718E7}"/>
              </a:ext>
            </a:extLst>
          </p:cNvPr>
          <p:cNvSpPr>
            <a:spLocks noGrp="1"/>
          </p:cNvSpPr>
          <p:nvPr>
            <p:ph type="title"/>
          </p:nvPr>
        </p:nvSpPr>
        <p:spPr/>
        <p:txBody>
          <a:bodyPr/>
          <a:lstStyle/>
          <a:p>
            <a:r>
              <a:rPr lang="en-GB" dirty="0"/>
              <a:t>Weekly Outline</a:t>
            </a:r>
          </a:p>
        </p:txBody>
      </p:sp>
      <p:sp>
        <p:nvSpPr>
          <p:cNvPr id="3" name="Content Placeholder 2">
            <a:extLst>
              <a:ext uri="{FF2B5EF4-FFF2-40B4-BE49-F238E27FC236}">
                <a16:creationId xmlns:a16="http://schemas.microsoft.com/office/drawing/2014/main" id="{82B9BA2E-A99B-02E5-102D-9C855E15A65D}"/>
              </a:ext>
            </a:extLst>
          </p:cNvPr>
          <p:cNvSpPr>
            <a:spLocks noGrp="1"/>
          </p:cNvSpPr>
          <p:nvPr>
            <p:ph idx="1"/>
          </p:nvPr>
        </p:nvSpPr>
        <p:spPr>
          <a:xfrm>
            <a:off x="838200" y="1619250"/>
            <a:ext cx="6296526" cy="4857749"/>
          </a:xfrm>
        </p:spPr>
        <p:txBody>
          <a:bodyPr>
            <a:normAutofit/>
          </a:bodyPr>
          <a:lstStyle/>
          <a:p>
            <a:r>
              <a:rPr lang="en-GB" dirty="0"/>
              <a:t>Friday 9:00 – 1:00pm</a:t>
            </a:r>
          </a:p>
          <a:p>
            <a:r>
              <a:rPr lang="en-GB" dirty="0"/>
              <a:t>4 hour session</a:t>
            </a:r>
          </a:p>
          <a:p>
            <a:pPr lvl="1"/>
            <a:r>
              <a:rPr lang="en-GB" dirty="0"/>
              <a:t>lecture</a:t>
            </a:r>
          </a:p>
          <a:p>
            <a:pPr lvl="1"/>
            <a:r>
              <a:rPr lang="en-GB" dirty="0"/>
              <a:t>workshop</a:t>
            </a:r>
          </a:p>
          <a:p>
            <a:pPr lvl="1"/>
            <a:r>
              <a:rPr lang="en-GB" dirty="0"/>
              <a:t> drop in </a:t>
            </a:r>
          </a:p>
          <a:p>
            <a:r>
              <a:rPr lang="en-GB" dirty="0"/>
              <a:t>You will be set prep work each week to guide your independent learning. This work will inform our discussion during the workshop.</a:t>
            </a:r>
          </a:p>
          <a:p>
            <a:r>
              <a:rPr lang="en-GB" dirty="0"/>
              <a:t>Participation and discussions are required. Bring your ideas / share your learning/ get involved!</a:t>
            </a:r>
          </a:p>
          <a:p>
            <a:endParaRPr lang="en-GB" dirty="0"/>
          </a:p>
        </p:txBody>
      </p:sp>
    </p:spTree>
    <p:extLst>
      <p:ext uri="{BB962C8B-B14F-4D97-AF65-F5344CB8AC3E}">
        <p14:creationId xmlns:p14="http://schemas.microsoft.com/office/powerpoint/2010/main" val="826234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BA31-6182-E9D2-6DEC-2B147D677273}"/>
              </a:ext>
            </a:extLst>
          </p:cNvPr>
          <p:cNvSpPr>
            <a:spLocks noGrp="1"/>
          </p:cNvSpPr>
          <p:nvPr>
            <p:ph type="title"/>
          </p:nvPr>
        </p:nvSpPr>
        <p:spPr/>
        <p:txBody>
          <a:bodyPr/>
          <a:lstStyle/>
          <a:p>
            <a:r>
              <a:rPr lang="en-GB" dirty="0"/>
              <a:t>What is this module about?</a:t>
            </a:r>
          </a:p>
        </p:txBody>
      </p:sp>
      <p:sp>
        <p:nvSpPr>
          <p:cNvPr id="3" name="Content Placeholder 2">
            <a:extLst>
              <a:ext uri="{FF2B5EF4-FFF2-40B4-BE49-F238E27FC236}">
                <a16:creationId xmlns:a16="http://schemas.microsoft.com/office/drawing/2014/main" id="{66387160-DE73-ED6E-2150-F24E467CFE26}"/>
              </a:ext>
            </a:extLst>
          </p:cNvPr>
          <p:cNvSpPr>
            <a:spLocks noGrp="1"/>
          </p:cNvSpPr>
          <p:nvPr>
            <p:ph idx="1"/>
          </p:nvPr>
        </p:nvSpPr>
        <p:spPr>
          <a:xfrm>
            <a:off x="1024128" y="2286000"/>
            <a:ext cx="5340577" cy="4023360"/>
          </a:xfrm>
        </p:spPr>
        <p:txBody>
          <a:bodyPr>
            <a:normAutofit fontScale="92500" lnSpcReduction="10000"/>
          </a:bodyPr>
          <a:lstStyle/>
          <a:p>
            <a:pPr>
              <a:buFont typeface="Wingdings" panose="05000000000000000000" pitchFamily="2" charset="2"/>
              <a:buChar char="q"/>
            </a:pPr>
            <a:r>
              <a:rPr lang="en-GB" dirty="0"/>
              <a:t>We will aim to critically evaluate the basic concepts of gender, race religion and crime</a:t>
            </a:r>
          </a:p>
          <a:p>
            <a:pPr>
              <a:buFont typeface="Wingdings" panose="05000000000000000000" pitchFamily="2" charset="2"/>
              <a:buChar char="q"/>
            </a:pPr>
            <a:endParaRPr lang="en-GB" dirty="0"/>
          </a:p>
          <a:p>
            <a:pPr>
              <a:buFont typeface="Wingdings" panose="05000000000000000000" pitchFamily="2" charset="2"/>
              <a:buChar char="q"/>
            </a:pPr>
            <a:r>
              <a:rPr lang="en-GB" dirty="0"/>
              <a:t>We will investigate the relationship between these categories, society and UK law</a:t>
            </a:r>
          </a:p>
          <a:p>
            <a:pPr>
              <a:buFont typeface="Wingdings" panose="05000000000000000000" pitchFamily="2" charset="2"/>
              <a:buChar char="q"/>
            </a:pPr>
            <a:endParaRPr lang="en-GB" dirty="0"/>
          </a:p>
          <a:p>
            <a:pPr>
              <a:buFont typeface="Wingdings" panose="05000000000000000000" pitchFamily="2" charset="2"/>
              <a:buChar char="q"/>
            </a:pPr>
            <a:r>
              <a:rPr lang="en-GB" dirty="0"/>
              <a:t>We will discern the relationship between these categories and the police system</a:t>
            </a:r>
          </a:p>
          <a:p>
            <a:pPr>
              <a:buFont typeface="Wingdings" panose="05000000000000000000" pitchFamily="2" charset="2"/>
              <a:buChar char="q"/>
            </a:pPr>
            <a:endParaRPr lang="en-GB" dirty="0"/>
          </a:p>
          <a:p>
            <a:pPr>
              <a:buFont typeface="Wingdings" panose="05000000000000000000" pitchFamily="2" charset="2"/>
              <a:buChar char="q"/>
            </a:pPr>
            <a:r>
              <a:rPr lang="en-GB" dirty="0"/>
              <a:t>We will uncover the impact of these categories on criminality and victimisation</a:t>
            </a:r>
          </a:p>
        </p:txBody>
      </p:sp>
      <p:pic>
        <p:nvPicPr>
          <p:cNvPr id="4" name="Picture 3">
            <a:extLst>
              <a:ext uri="{FF2B5EF4-FFF2-40B4-BE49-F238E27FC236}">
                <a16:creationId xmlns:a16="http://schemas.microsoft.com/office/drawing/2014/main" id="{72E75EBD-0499-9F8A-B851-22A50DCC1922}"/>
              </a:ext>
            </a:extLst>
          </p:cNvPr>
          <p:cNvPicPr>
            <a:picLocks noChangeAspect="1"/>
          </p:cNvPicPr>
          <p:nvPr/>
        </p:nvPicPr>
        <p:blipFill>
          <a:blip r:embed="rId2"/>
          <a:stretch>
            <a:fillRect/>
          </a:stretch>
        </p:blipFill>
        <p:spPr>
          <a:xfrm>
            <a:off x="6249431" y="2261937"/>
            <a:ext cx="5462147" cy="3409308"/>
          </a:xfrm>
          <a:prstGeom prst="rect">
            <a:avLst/>
          </a:prstGeom>
        </p:spPr>
      </p:pic>
    </p:spTree>
    <p:extLst>
      <p:ext uri="{BB962C8B-B14F-4D97-AF65-F5344CB8AC3E}">
        <p14:creationId xmlns:p14="http://schemas.microsoft.com/office/powerpoint/2010/main" val="3516820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9D5F5-7C37-42CE-9E7D-4FC6430B1915}"/>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E6FEEDEE-376A-C8C2-0433-565EB6693A4C}"/>
              </a:ext>
            </a:extLst>
          </p:cNvPr>
          <p:cNvSpPr>
            <a:spLocks noGrp="1"/>
          </p:cNvSpPr>
          <p:nvPr>
            <p:ph idx="1"/>
          </p:nvPr>
        </p:nvSpPr>
        <p:spPr/>
        <p:txBody>
          <a:bodyPr/>
          <a:lstStyle/>
          <a:p>
            <a:r>
              <a:rPr lang="en-GB" dirty="0"/>
              <a:t>Upon the successful completion of this module, the student should be able to:</a:t>
            </a:r>
          </a:p>
          <a:p>
            <a:pPr marL="0" indent="0">
              <a:buNone/>
            </a:pPr>
            <a:endParaRPr lang="en-GB" dirty="0"/>
          </a:p>
          <a:p>
            <a:pPr marL="800100" lvl="1"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Demonstrate a systematic, extensive and comparative knowledge and understanding of the relationship between crime and diversity in the detection and prevention of offending</a:t>
            </a:r>
            <a:endParaRPr lang="en-GB" sz="2000" dirty="0">
              <a:effectLst/>
              <a:latin typeface="Times New Roman" panose="02020603050405020304" pitchFamily="18" charset="0"/>
              <a:ea typeface="Times New Roman" panose="02020603050405020304" pitchFamily="18" charset="0"/>
            </a:endParaRPr>
          </a:p>
          <a:p>
            <a:pPr marL="800100" lvl="1"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discuss the relevance of key social divisions (including gender, sexuality, ‘race’/ethnicity and religion) for understanding their role within society</a:t>
            </a:r>
            <a:endParaRPr lang="en-GB" sz="2000" dirty="0">
              <a:effectLst/>
              <a:latin typeface="Times New Roman" panose="02020603050405020304" pitchFamily="18" charset="0"/>
              <a:ea typeface="Times New Roman" panose="02020603050405020304" pitchFamily="18" charset="0"/>
            </a:endParaRPr>
          </a:p>
          <a:p>
            <a:pPr marL="800100" lvl="1"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Analyse criminal justice responses to offending within diverse communities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8277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0FA9-915C-8A94-946B-F10049DA2559}"/>
              </a:ext>
            </a:extLst>
          </p:cNvPr>
          <p:cNvSpPr>
            <a:spLocks noGrp="1"/>
          </p:cNvSpPr>
          <p:nvPr>
            <p:ph type="title"/>
          </p:nvPr>
        </p:nvSpPr>
        <p:spPr/>
        <p:txBody>
          <a:bodyPr/>
          <a:lstStyle/>
          <a:p>
            <a:r>
              <a:rPr lang="en-GB" dirty="0"/>
              <a:t>What is this module about?</a:t>
            </a:r>
          </a:p>
        </p:txBody>
      </p:sp>
      <p:sp>
        <p:nvSpPr>
          <p:cNvPr id="3" name="Content Placeholder 2">
            <a:extLst>
              <a:ext uri="{FF2B5EF4-FFF2-40B4-BE49-F238E27FC236}">
                <a16:creationId xmlns:a16="http://schemas.microsoft.com/office/drawing/2014/main" id="{28577F09-3485-B941-E28E-4C6B66E2D2F6}"/>
              </a:ext>
            </a:extLst>
          </p:cNvPr>
          <p:cNvSpPr>
            <a:spLocks noGrp="1"/>
          </p:cNvSpPr>
          <p:nvPr>
            <p:ph idx="1"/>
          </p:nvPr>
        </p:nvSpPr>
        <p:spPr/>
        <p:txBody>
          <a:bodyPr numCol="2">
            <a:normAutofit fontScale="92500" lnSpcReduction="10000"/>
          </a:bodyPr>
          <a:lstStyle/>
          <a:p>
            <a:r>
              <a:rPr lang="en-GB" sz="2400" dirty="0"/>
              <a:t>Gender</a:t>
            </a:r>
          </a:p>
          <a:p>
            <a:r>
              <a:rPr lang="en-GB" sz="2400" dirty="0"/>
              <a:t>Sexuality</a:t>
            </a:r>
          </a:p>
          <a:p>
            <a:r>
              <a:rPr lang="en-GB" sz="2400" dirty="0"/>
              <a:t>Race</a:t>
            </a:r>
          </a:p>
          <a:p>
            <a:r>
              <a:rPr lang="en-GB" sz="2400" dirty="0"/>
              <a:t>Nationality</a:t>
            </a:r>
          </a:p>
          <a:p>
            <a:r>
              <a:rPr lang="en-GB" sz="2400" dirty="0"/>
              <a:t>Religion</a:t>
            </a:r>
          </a:p>
          <a:p>
            <a:r>
              <a:rPr lang="en-GB" sz="2400" dirty="0"/>
              <a:t>Cults</a:t>
            </a:r>
          </a:p>
          <a:p>
            <a:r>
              <a:rPr lang="en-GB" sz="2400" dirty="0"/>
              <a:t>Inclusion</a:t>
            </a:r>
          </a:p>
          <a:p>
            <a:r>
              <a:rPr lang="en-GB" sz="2400" dirty="0"/>
              <a:t>Diversity</a:t>
            </a:r>
          </a:p>
          <a:p>
            <a:r>
              <a:rPr lang="en-GB" sz="2400" dirty="0"/>
              <a:t>Deviance</a:t>
            </a:r>
          </a:p>
          <a:p>
            <a:r>
              <a:rPr lang="en-GB" sz="2400" dirty="0"/>
              <a:t>Othering</a:t>
            </a:r>
          </a:p>
          <a:p>
            <a:r>
              <a:rPr lang="en-GB" sz="2400" dirty="0"/>
              <a:t>In-groups/out-groups</a:t>
            </a:r>
          </a:p>
          <a:p>
            <a:r>
              <a:rPr lang="en-GB" sz="2400" dirty="0"/>
              <a:t>Society</a:t>
            </a:r>
          </a:p>
          <a:p>
            <a:r>
              <a:rPr lang="en-GB" sz="2400" dirty="0"/>
              <a:t>Feminism</a:t>
            </a:r>
          </a:p>
          <a:p>
            <a:r>
              <a:rPr lang="en-GB" sz="2400" dirty="0"/>
              <a:t>Social Hierarchy</a:t>
            </a:r>
          </a:p>
          <a:p>
            <a:r>
              <a:rPr lang="en-GB" sz="2400" dirty="0"/>
              <a:t>Hate Crime</a:t>
            </a:r>
          </a:p>
          <a:p>
            <a:r>
              <a:rPr lang="en-GB" sz="2400" dirty="0"/>
              <a:t>Politics</a:t>
            </a:r>
          </a:p>
          <a:p>
            <a:endParaRPr lang="en-GB" sz="2400" dirty="0"/>
          </a:p>
        </p:txBody>
      </p:sp>
    </p:spTree>
    <p:extLst>
      <p:ext uri="{BB962C8B-B14F-4D97-AF65-F5344CB8AC3E}">
        <p14:creationId xmlns:p14="http://schemas.microsoft.com/office/powerpoint/2010/main" val="2127652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4C52-2480-E634-4239-3DF8A72A1C0B}"/>
              </a:ext>
            </a:extLst>
          </p:cNvPr>
          <p:cNvSpPr>
            <a:spLocks noGrp="1"/>
          </p:cNvSpPr>
          <p:nvPr>
            <p:ph type="title"/>
          </p:nvPr>
        </p:nvSpPr>
        <p:spPr>
          <a:xfrm>
            <a:off x="1024128" y="585216"/>
            <a:ext cx="9720072" cy="1270088"/>
          </a:xfrm>
        </p:spPr>
        <p:txBody>
          <a:bodyPr/>
          <a:lstStyle/>
          <a:p>
            <a:r>
              <a:rPr lang="en-GB" dirty="0"/>
              <a:t>Content Warning</a:t>
            </a:r>
          </a:p>
        </p:txBody>
      </p:sp>
      <p:sp>
        <p:nvSpPr>
          <p:cNvPr id="3" name="Content Placeholder 2">
            <a:extLst>
              <a:ext uri="{FF2B5EF4-FFF2-40B4-BE49-F238E27FC236}">
                <a16:creationId xmlns:a16="http://schemas.microsoft.com/office/drawing/2014/main" id="{335D2457-3D6C-93D6-BE39-D41C0F63CEBC}"/>
              </a:ext>
            </a:extLst>
          </p:cNvPr>
          <p:cNvSpPr>
            <a:spLocks noGrp="1"/>
          </p:cNvSpPr>
          <p:nvPr>
            <p:ph idx="1"/>
          </p:nvPr>
        </p:nvSpPr>
        <p:spPr>
          <a:xfrm>
            <a:off x="1024128" y="1855304"/>
            <a:ext cx="9720073" cy="4454056"/>
          </a:xfrm>
        </p:spPr>
        <p:txBody>
          <a:bodyPr/>
          <a:lstStyle/>
          <a:p>
            <a:r>
              <a:rPr lang="en-GB" dirty="0">
                <a:latin typeface="Arial" panose="020B0604020202020204" pitchFamily="34" charset="0"/>
                <a:cs typeface="Arial" panose="020B0604020202020204" pitchFamily="34" charset="0"/>
              </a:rPr>
              <a:t>We will be discussing a lot of very sensitive topics that some people may find challenging, upsetting or triggering.</a:t>
            </a:r>
          </a:p>
          <a:p>
            <a:r>
              <a:rPr lang="en-GB" dirty="0">
                <a:latin typeface="Arial" panose="020B0604020202020204" pitchFamily="34" charset="0"/>
                <a:cs typeface="Arial" panose="020B0604020202020204" pitchFamily="34" charset="0"/>
              </a:rPr>
              <a:t>Racism, homophobia, transphobia, ablism, sexual assault are all likely to be discussed at some point.</a:t>
            </a:r>
          </a:p>
          <a:p>
            <a:r>
              <a:rPr lang="en-GB" dirty="0">
                <a:latin typeface="Arial" panose="020B0604020202020204" pitchFamily="34" charset="0"/>
                <a:cs typeface="Arial" panose="020B0604020202020204" pitchFamily="34" charset="0"/>
              </a:rPr>
              <a:t>Your mental health and wellbeing are always the priority. Please contact the Hwb (</a:t>
            </a:r>
            <a:r>
              <a:rPr lang="en-GB" dirty="0">
                <a:latin typeface="Arial" panose="020B0604020202020204" pitchFamily="34" charset="0"/>
                <a:cs typeface="Arial" panose="020B0604020202020204" pitchFamily="34" charset="0"/>
                <a:hlinkClick r:id="rId2"/>
              </a:rPr>
              <a:t>https://www.uwtsd.ac.uk/student-services/wellbeing-support/</a:t>
            </a:r>
            <a:r>
              <a:rPr lang="en-GB" dirty="0">
                <a:latin typeface="Arial" panose="020B0604020202020204" pitchFamily="34" charset="0"/>
                <a:cs typeface="Arial" panose="020B0604020202020204" pitchFamily="34" charset="0"/>
              </a:rPr>
              <a:t> or </a:t>
            </a:r>
            <a:r>
              <a:rPr lang="en-GB" dirty="0">
                <a:latin typeface="Arial" panose="020B0604020202020204" pitchFamily="34" charset="0"/>
                <a:cs typeface="Arial" panose="020B0604020202020204" pitchFamily="34" charset="0"/>
                <a:hlinkClick r:id="rId3"/>
              </a:rPr>
              <a:t>hwb@uwtsd.ac.uk</a:t>
            </a:r>
            <a:r>
              <a:rPr lang="en-GB" dirty="0">
                <a:latin typeface="Arial" panose="020B0604020202020204" pitchFamily="34" charset="0"/>
                <a:cs typeface="Arial" panose="020B0604020202020204" pitchFamily="34" charset="0"/>
              </a:rPr>
              <a:t>) for student support</a:t>
            </a:r>
          </a:p>
          <a:p>
            <a:r>
              <a:rPr lang="en-GB" dirty="0">
                <a:latin typeface="Arial" panose="020B0604020202020204" pitchFamily="34" charset="0"/>
                <a:cs typeface="Arial" panose="020B0604020202020204" pitchFamily="34" charset="0"/>
              </a:rPr>
              <a:t>If you do not feel comfortable please discuss with me. If you need to leave the room please do!</a:t>
            </a:r>
          </a:p>
        </p:txBody>
      </p:sp>
    </p:spTree>
    <p:extLst>
      <p:ext uri="{BB962C8B-B14F-4D97-AF65-F5344CB8AC3E}">
        <p14:creationId xmlns:p14="http://schemas.microsoft.com/office/powerpoint/2010/main" val="2259826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2315E-B0A4-9ED8-012C-E7DCFE1C442E}"/>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FAC3A179-5E76-B135-BFF6-10685EEA8D19}"/>
              </a:ext>
            </a:extLst>
          </p:cNvPr>
          <p:cNvSpPr>
            <a:spLocks noGrp="1"/>
          </p:cNvSpPr>
          <p:nvPr>
            <p:ph idx="1"/>
          </p:nvPr>
        </p:nvSpPr>
        <p:spPr/>
        <p:txBody>
          <a:bodyPr>
            <a:normAutofit/>
          </a:bodyPr>
          <a:lstStyle/>
          <a:p>
            <a:r>
              <a:rPr lang="en-GB" sz="2800" dirty="0"/>
              <a:t>Assessment 1:</a:t>
            </a:r>
          </a:p>
          <a:p>
            <a:pPr lvl="1"/>
            <a:r>
              <a:rPr lang="en-GB" sz="2800" dirty="0"/>
              <a:t>2000 Word Essay</a:t>
            </a:r>
          </a:p>
          <a:p>
            <a:pPr lvl="1"/>
            <a:r>
              <a:rPr lang="en-GB" sz="2800" dirty="0"/>
              <a:t>50% of your overall mark</a:t>
            </a:r>
          </a:p>
          <a:p>
            <a:pPr lvl="1"/>
            <a:r>
              <a:rPr lang="en-GB" sz="2800" dirty="0"/>
              <a:t>Deadline: 7</a:t>
            </a:r>
            <a:r>
              <a:rPr lang="en-GB" sz="2800" baseline="30000" dirty="0"/>
              <a:t>th</a:t>
            </a:r>
            <a:r>
              <a:rPr lang="en-GB" sz="2800" dirty="0"/>
              <a:t> March 2025 by 23:59 hrs</a:t>
            </a:r>
          </a:p>
          <a:p>
            <a:r>
              <a:rPr lang="en-GB" sz="2800" dirty="0"/>
              <a:t>Assessment 2:</a:t>
            </a:r>
          </a:p>
          <a:p>
            <a:pPr lvl="1"/>
            <a:r>
              <a:rPr lang="en-GB" sz="2800" dirty="0"/>
              <a:t>2000 Word Essay</a:t>
            </a:r>
          </a:p>
          <a:p>
            <a:pPr lvl="1"/>
            <a:r>
              <a:rPr lang="en-GB" sz="2800" dirty="0"/>
              <a:t>50% of your overall mark</a:t>
            </a:r>
          </a:p>
          <a:p>
            <a:pPr lvl="1"/>
            <a:r>
              <a:rPr lang="en-GB" sz="2800" dirty="0"/>
              <a:t>Deadline: 2</a:t>
            </a:r>
            <a:r>
              <a:rPr lang="en-GB" sz="2800" baseline="30000" dirty="0"/>
              <a:t>nd</a:t>
            </a:r>
            <a:r>
              <a:rPr lang="en-GB" sz="2800" dirty="0"/>
              <a:t> May 2025 23:59 hrs.</a:t>
            </a:r>
          </a:p>
          <a:p>
            <a:pPr marL="128016" lvl="1" indent="0">
              <a:buNone/>
            </a:pPr>
            <a:endParaRPr lang="en-GB" dirty="0"/>
          </a:p>
        </p:txBody>
      </p:sp>
    </p:spTree>
    <p:extLst>
      <p:ext uri="{BB962C8B-B14F-4D97-AF65-F5344CB8AC3E}">
        <p14:creationId xmlns:p14="http://schemas.microsoft.com/office/powerpoint/2010/main" val="4127911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5168-D091-E097-F5B1-2E280BAF6A18}"/>
              </a:ext>
            </a:extLst>
          </p:cNvPr>
          <p:cNvSpPr>
            <a:spLocks noGrp="1"/>
          </p:cNvSpPr>
          <p:nvPr>
            <p:ph type="title"/>
          </p:nvPr>
        </p:nvSpPr>
        <p:spPr>
          <a:xfrm>
            <a:off x="1024128" y="585216"/>
            <a:ext cx="9720072" cy="576834"/>
          </a:xfrm>
        </p:spPr>
        <p:txBody>
          <a:bodyPr>
            <a:noAutofit/>
          </a:bodyPr>
          <a:lstStyle/>
          <a:p>
            <a:r>
              <a:rPr lang="en-GB" sz="4000" dirty="0"/>
              <a:t>Assignment 1</a:t>
            </a:r>
          </a:p>
        </p:txBody>
      </p:sp>
      <p:sp>
        <p:nvSpPr>
          <p:cNvPr id="3" name="Content Placeholder 2">
            <a:extLst>
              <a:ext uri="{FF2B5EF4-FFF2-40B4-BE49-F238E27FC236}">
                <a16:creationId xmlns:a16="http://schemas.microsoft.com/office/drawing/2014/main" id="{376A1CEC-BADC-DDD7-B219-E2FE79E8FD52}"/>
              </a:ext>
            </a:extLst>
          </p:cNvPr>
          <p:cNvSpPr>
            <a:spLocks noGrp="1"/>
          </p:cNvSpPr>
          <p:nvPr>
            <p:ph idx="1"/>
          </p:nvPr>
        </p:nvSpPr>
        <p:spPr>
          <a:xfrm>
            <a:off x="1024128" y="1295400"/>
            <a:ext cx="10824972" cy="5013960"/>
          </a:xfrm>
        </p:spPr>
        <p:txBody>
          <a:bodyPr>
            <a:normAutofit/>
          </a:bodyPr>
          <a:lstStyle/>
          <a:p>
            <a:r>
              <a:rPr lang="en-GB" sz="2800" dirty="0">
                <a:latin typeface="Calibri" panose="020F0502020204030204" pitchFamily="34" charset="0"/>
                <a:cs typeface="Calibri" panose="020F0502020204030204" pitchFamily="34" charset="0"/>
              </a:rPr>
              <a:t>Answer </a:t>
            </a:r>
            <a:r>
              <a:rPr lang="en-GB" sz="2800" b="1" dirty="0">
                <a:latin typeface="Calibri" panose="020F0502020204030204" pitchFamily="34" charset="0"/>
                <a:cs typeface="Calibri" panose="020F0502020204030204" pitchFamily="34" charset="0"/>
              </a:rPr>
              <a:t>one</a:t>
            </a:r>
            <a:r>
              <a:rPr lang="en-GB" sz="2800" dirty="0">
                <a:latin typeface="Calibri" panose="020F0502020204030204" pitchFamily="34" charset="0"/>
                <a:cs typeface="Calibri" panose="020F0502020204030204" pitchFamily="34" charset="0"/>
              </a:rPr>
              <a:t> of the following questions 2,000 words – please see the Assignment specification Moodle:</a:t>
            </a:r>
          </a:p>
          <a:p>
            <a:endParaRPr lang="en-GB" sz="2800" dirty="0"/>
          </a:p>
          <a:p>
            <a:pPr algn="l" rtl="0" fontAlgn="base">
              <a:lnSpc>
                <a:spcPts val="1538"/>
              </a:lnSpc>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What are the challenges faced by Transgender Individuals within the Criminal Justice System, and how can these be addressed? </a:t>
            </a:r>
          </a:p>
          <a:p>
            <a:pPr algn="l" rtl="0" fontAlgn="base">
              <a:lnSpc>
                <a:spcPts val="1538"/>
              </a:lnSpc>
              <a:buFont typeface="Arial" panose="020B0604020202020204" pitchFamily="34" charset="0"/>
              <a:buChar char="•"/>
            </a:pPr>
            <a:endParaRPr lang="en-GB" sz="2400" b="0" i="0" dirty="0">
              <a:solidFill>
                <a:srgbClr val="000000"/>
              </a:solidFill>
              <a:effectLst/>
              <a:latin typeface="Calibri" panose="020F0502020204030204" pitchFamily="34" charset="0"/>
              <a:cs typeface="Calibri" panose="020F0502020204030204" pitchFamily="34" charset="0"/>
            </a:endParaRPr>
          </a:p>
          <a:p>
            <a:pPr marL="0" indent="0" algn="l" rtl="0" fontAlgn="base">
              <a:lnSpc>
                <a:spcPts val="1538"/>
              </a:lnSpc>
              <a:buNone/>
            </a:pPr>
            <a:r>
              <a:rPr lang="en-GB" sz="2400" b="0" i="0" dirty="0">
                <a:solidFill>
                  <a:srgbClr val="000000"/>
                </a:solidFill>
                <a:effectLst/>
                <a:latin typeface="Calibri" panose="020F0502020204030204" pitchFamily="34" charset="0"/>
                <a:cs typeface="Calibri" panose="020F0502020204030204" pitchFamily="34" charset="0"/>
              </a:rPr>
              <a:t>OR </a:t>
            </a:r>
          </a:p>
          <a:p>
            <a:pPr algn="l" rtl="0" fontAlgn="base">
              <a:lnSpc>
                <a:spcPts val="1538"/>
              </a:lnSpc>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How has Islamophobia affected the social integration of Muslim communities in Western countries? </a:t>
            </a:r>
          </a:p>
          <a:p>
            <a:pPr marL="0" indent="0" algn="l" rtl="0" fontAlgn="base">
              <a:lnSpc>
                <a:spcPts val="1538"/>
              </a:lnSpc>
              <a:buNone/>
            </a:pPr>
            <a:r>
              <a:rPr lang="en-GB" sz="2400" b="0" i="0" dirty="0">
                <a:solidFill>
                  <a:srgbClr val="000000"/>
                </a:solidFill>
                <a:effectLst/>
                <a:latin typeface="Calibri" panose="020F0502020204030204" pitchFamily="34" charset="0"/>
                <a:cs typeface="Calibri" panose="020F0502020204030204" pitchFamily="34" charset="0"/>
              </a:rPr>
              <a:t>OR </a:t>
            </a:r>
          </a:p>
          <a:p>
            <a:pPr algn="l" rtl="0" fontAlgn="base">
              <a:lnSpc>
                <a:spcPts val="1538"/>
              </a:lnSpc>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The Equality Act (2010) aims to address discrimination based on protected characteristics. Critically evaluate the protection afforded by the legislation to those who face multi-forms of discrimination (intersectionality) within society? </a:t>
            </a:r>
          </a:p>
          <a:p>
            <a:endParaRPr lang="en-GB" dirty="0"/>
          </a:p>
        </p:txBody>
      </p:sp>
    </p:spTree>
    <p:extLst>
      <p:ext uri="{BB962C8B-B14F-4D97-AF65-F5344CB8AC3E}">
        <p14:creationId xmlns:p14="http://schemas.microsoft.com/office/powerpoint/2010/main" val="136204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3CB60-4B7D-9133-5EBE-2D48D77434CB}"/>
              </a:ext>
            </a:extLst>
          </p:cNvPr>
          <p:cNvSpPr>
            <a:spLocks noGrp="1"/>
          </p:cNvSpPr>
          <p:nvPr>
            <p:ph type="title"/>
          </p:nvPr>
        </p:nvSpPr>
        <p:spPr>
          <a:xfrm>
            <a:off x="1024128" y="585216"/>
            <a:ext cx="9720072" cy="533900"/>
          </a:xfrm>
        </p:spPr>
        <p:txBody>
          <a:bodyPr>
            <a:normAutofit fontScale="90000"/>
          </a:bodyPr>
          <a:lstStyle/>
          <a:p>
            <a:r>
              <a:rPr lang="en-GB" dirty="0"/>
              <a:t>Question 1</a:t>
            </a:r>
          </a:p>
        </p:txBody>
      </p:sp>
      <p:sp>
        <p:nvSpPr>
          <p:cNvPr id="3" name="Content Placeholder 2">
            <a:extLst>
              <a:ext uri="{FF2B5EF4-FFF2-40B4-BE49-F238E27FC236}">
                <a16:creationId xmlns:a16="http://schemas.microsoft.com/office/drawing/2014/main" id="{69BCA4A8-7153-CF04-9773-F4FDC22D34D7}"/>
              </a:ext>
            </a:extLst>
          </p:cNvPr>
          <p:cNvSpPr>
            <a:spLocks noGrp="1"/>
          </p:cNvSpPr>
          <p:nvPr>
            <p:ph idx="1"/>
          </p:nvPr>
        </p:nvSpPr>
        <p:spPr>
          <a:xfrm>
            <a:off x="1024128" y="1228299"/>
            <a:ext cx="9720073" cy="5081061"/>
          </a:xfrm>
        </p:spPr>
        <p:txBody>
          <a:bodyPr/>
          <a:lstStyle/>
          <a:p>
            <a:r>
              <a:rPr lang="en-GB" sz="2000" b="0" i="0" dirty="0">
                <a:solidFill>
                  <a:srgbClr val="000000"/>
                </a:solidFill>
                <a:effectLst/>
                <a:latin typeface="Arial" panose="020B0604020202020204" pitchFamily="34" charset="0"/>
                <a:cs typeface="Arial" panose="020B0604020202020204" pitchFamily="34" charset="0"/>
              </a:rPr>
              <a:t>What are the challenges faced by Transgender Individuals within th</a:t>
            </a:r>
            <a:r>
              <a:rPr lang="en-GB" sz="2000" dirty="0">
                <a:solidFill>
                  <a:srgbClr val="000000"/>
                </a:solidFill>
                <a:latin typeface="Arial" panose="020B0604020202020204" pitchFamily="34" charset="0"/>
                <a:cs typeface="Arial" panose="020B0604020202020204" pitchFamily="34" charset="0"/>
              </a:rPr>
              <a:t>e</a:t>
            </a:r>
            <a:r>
              <a:rPr lang="en-GB" sz="2000" b="0" i="0" dirty="0">
                <a:solidFill>
                  <a:srgbClr val="000000"/>
                </a:solidFill>
                <a:effectLst/>
                <a:latin typeface="Arial" panose="020B0604020202020204" pitchFamily="34" charset="0"/>
                <a:cs typeface="Arial" panose="020B0604020202020204" pitchFamily="34" charset="0"/>
              </a:rPr>
              <a:t> Criminal Justice System, and how can these be addressed? </a:t>
            </a:r>
          </a:p>
          <a:p>
            <a:pPr marL="0" indent="0">
              <a:buNone/>
            </a:pPr>
            <a:r>
              <a:rPr lang="en-GB" i="0" dirty="0">
                <a:solidFill>
                  <a:srgbClr val="242424"/>
                </a:solidFill>
                <a:effectLst/>
                <a:latin typeface="Calibri" panose="020F0502020204030204" pitchFamily="34" charset="0"/>
                <a:cs typeface="Calibri" panose="020F0502020204030204" pitchFamily="34" charset="0"/>
              </a:rPr>
              <a:t>Discrimination and Harassment – Often fac</a:t>
            </a:r>
            <a:r>
              <a:rPr lang="en-GB" dirty="0">
                <a:solidFill>
                  <a:srgbClr val="242424"/>
                </a:solidFill>
                <a:latin typeface="Calibri" panose="020F0502020204030204" pitchFamily="34" charset="0"/>
                <a:cs typeface="Calibri" panose="020F0502020204030204" pitchFamily="34" charset="0"/>
              </a:rPr>
              <a:t>e </a:t>
            </a:r>
            <a:r>
              <a:rPr lang="en-GB" i="0" dirty="0">
                <a:solidFill>
                  <a:srgbClr val="242424"/>
                </a:solidFill>
                <a:effectLst/>
                <a:latin typeface="Calibri" panose="020F0502020204030204" pitchFamily="34" charset="0"/>
                <a:cs typeface="Calibri" panose="020F0502020204030204" pitchFamily="34" charset="0"/>
              </a:rPr>
              <a:t>verbal and physical harassment from others.</a:t>
            </a:r>
          </a:p>
          <a:p>
            <a:pPr marL="0" indent="0" algn="l">
              <a:buNone/>
            </a:pPr>
            <a:r>
              <a:rPr lang="en-GB" dirty="0">
                <a:solidFill>
                  <a:srgbClr val="242424"/>
                </a:solidFill>
                <a:latin typeface="Calibri" panose="020F0502020204030204" pitchFamily="34" charset="0"/>
                <a:cs typeface="Calibri" panose="020F0502020204030204" pitchFamily="34" charset="0"/>
              </a:rPr>
              <a:t>Reporting crime – embarrassed / family don’t know</a:t>
            </a:r>
          </a:p>
          <a:p>
            <a:pPr marL="0" indent="0" algn="l">
              <a:buNone/>
            </a:pPr>
            <a:r>
              <a:rPr lang="en-GB" dirty="0">
                <a:solidFill>
                  <a:srgbClr val="242424"/>
                </a:solidFill>
                <a:latin typeface="Calibri" panose="020F0502020204030204" pitchFamily="34" charset="0"/>
                <a:cs typeface="Calibri" panose="020F0502020204030204" pitchFamily="34" charset="0"/>
              </a:rPr>
              <a:t>CJS don’t know how to react</a:t>
            </a:r>
          </a:p>
          <a:p>
            <a:pPr marL="0" indent="0" algn="l">
              <a:buNone/>
            </a:pPr>
            <a:r>
              <a:rPr lang="en-GB" i="0" dirty="0">
                <a:solidFill>
                  <a:srgbClr val="242424"/>
                </a:solidFill>
                <a:effectLst/>
                <a:latin typeface="Calibri" panose="020F0502020204030204" pitchFamily="34" charset="0"/>
                <a:cs typeface="Calibri" panose="020F0502020204030204" pitchFamily="34" charset="0"/>
              </a:rPr>
              <a:t>They may be misgendered or denied the use of facilities that align with their gender identity</a:t>
            </a:r>
          </a:p>
          <a:p>
            <a:pPr marL="0" indent="0" algn="l">
              <a:buNone/>
            </a:pPr>
            <a:r>
              <a:rPr lang="en-GB" i="0" dirty="0">
                <a:solidFill>
                  <a:srgbClr val="242424"/>
                </a:solidFill>
                <a:effectLst/>
                <a:latin typeface="Calibri" panose="020F0502020204030204" pitchFamily="34" charset="0"/>
                <a:cs typeface="Calibri" panose="020F0502020204030204" pitchFamily="34" charset="0"/>
              </a:rPr>
              <a:t>Violence and Abuse – experience by transgender individuals </a:t>
            </a:r>
          </a:p>
          <a:p>
            <a:pPr marL="0" indent="0" algn="l">
              <a:buNone/>
            </a:pPr>
            <a:r>
              <a:rPr lang="en-GB" i="0" dirty="0">
                <a:solidFill>
                  <a:srgbClr val="242424"/>
                </a:solidFill>
                <a:effectLst/>
                <a:latin typeface="Calibri" panose="020F0502020204030204" pitchFamily="34" charset="0"/>
                <a:cs typeface="Calibri" panose="020F0502020204030204" pitchFamily="34" charset="0"/>
              </a:rPr>
              <a:t>Inadequate Medical Care: </a:t>
            </a:r>
            <a:r>
              <a:rPr lang="en-GB" sz="2200" i="0" dirty="0">
                <a:solidFill>
                  <a:srgbClr val="242424"/>
                </a:solidFill>
                <a:effectLst/>
                <a:latin typeface="Calibri" panose="020F0502020204030204" pitchFamily="34" charset="0"/>
                <a:cs typeface="Calibri" panose="020F0502020204030204" pitchFamily="34" charset="0"/>
              </a:rPr>
              <a:t>This can lead to severe physical and mental health issue.</a:t>
            </a:r>
          </a:p>
          <a:p>
            <a:pPr marL="0" indent="0" algn="l">
              <a:buNone/>
            </a:pPr>
            <a:r>
              <a:rPr lang="en-GB" i="0" dirty="0">
                <a:solidFill>
                  <a:srgbClr val="242424"/>
                </a:solidFill>
                <a:effectLst/>
                <a:latin typeface="Calibri" panose="020F0502020204030204" pitchFamily="34" charset="0"/>
                <a:cs typeface="Calibri" panose="020F0502020204030204" pitchFamily="34" charset="0"/>
              </a:rPr>
              <a:t>Legal Barriers: </a:t>
            </a:r>
            <a:r>
              <a:rPr lang="en-GB" b="0" i="0" dirty="0">
                <a:solidFill>
                  <a:srgbClr val="242424"/>
                </a:solidFill>
                <a:effectLst/>
                <a:latin typeface="Calibri" panose="020F0502020204030204" pitchFamily="34" charset="0"/>
                <a:cs typeface="Calibri" panose="020F0502020204030204" pitchFamily="34" charset="0"/>
              </a:rPr>
              <a:t>Laws and policies may not adequately protect transgender individuals</a:t>
            </a:r>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401002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F15CB-6E90-0E4A-AE62-70765BF24AF5}"/>
              </a:ext>
            </a:extLst>
          </p:cNvPr>
          <p:cNvSpPr>
            <a:spLocks noGrp="1"/>
          </p:cNvSpPr>
          <p:nvPr>
            <p:ph type="title"/>
          </p:nvPr>
        </p:nvSpPr>
        <p:spPr>
          <a:xfrm>
            <a:off x="1024128" y="585216"/>
            <a:ext cx="9720072" cy="602139"/>
          </a:xfrm>
        </p:spPr>
        <p:txBody>
          <a:bodyPr>
            <a:normAutofit fontScale="90000"/>
          </a:bodyPr>
          <a:lstStyle/>
          <a:p>
            <a:r>
              <a:rPr lang="en-GB" dirty="0"/>
              <a:t>Question 2</a:t>
            </a:r>
          </a:p>
        </p:txBody>
      </p:sp>
      <p:sp>
        <p:nvSpPr>
          <p:cNvPr id="3" name="Content Placeholder 2">
            <a:extLst>
              <a:ext uri="{FF2B5EF4-FFF2-40B4-BE49-F238E27FC236}">
                <a16:creationId xmlns:a16="http://schemas.microsoft.com/office/drawing/2014/main" id="{A19C3BD7-DC0C-2C4E-682A-7D1E7DA8CC22}"/>
              </a:ext>
            </a:extLst>
          </p:cNvPr>
          <p:cNvSpPr>
            <a:spLocks noGrp="1"/>
          </p:cNvSpPr>
          <p:nvPr>
            <p:ph idx="1"/>
          </p:nvPr>
        </p:nvSpPr>
        <p:spPr>
          <a:xfrm>
            <a:off x="1024128" y="1187355"/>
            <a:ext cx="9720073" cy="5122005"/>
          </a:xfrm>
        </p:spPr>
        <p:txBody>
          <a:bodyPr>
            <a:normAutofit/>
          </a:bodyPr>
          <a:lstStyle/>
          <a:p>
            <a:r>
              <a:rPr lang="en-GB" sz="2900" b="0" i="0" dirty="0">
                <a:solidFill>
                  <a:srgbClr val="000000"/>
                </a:solidFill>
                <a:effectLst/>
                <a:latin typeface="Calibri" panose="020F0502020204030204" pitchFamily="34" charset="0"/>
                <a:cs typeface="Calibri" panose="020F0502020204030204" pitchFamily="34" charset="0"/>
              </a:rPr>
              <a:t>How has Islamophobia affected the social integration of Muslim communities in Western countries?</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Discrimination and Prejudice</a:t>
            </a:r>
            <a:r>
              <a:rPr lang="en-GB" b="0" i="0" dirty="0">
                <a:solidFill>
                  <a:srgbClr val="242424"/>
                </a:solidFill>
                <a:effectLst/>
                <a:latin typeface="Calibri" panose="020F0502020204030204" pitchFamily="34" charset="0"/>
                <a:cs typeface="Calibri" panose="020F0502020204030204" pitchFamily="34" charset="0"/>
              </a:rPr>
              <a:t>: faced in aspects of life, employment, education and housing. </a:t>
            </a:r>
            <a:r>
              <a:rPr lang="en-GB" dirty="0">
                <a:solidFill>
                  <a:srgbClr val="242424"/>
                </a:solidFill>
                <a:latin typeface="Calibri" panose="020F0502020204030204" pitchFamily="34" charset="0"/>
                <a:cs typeface="Calibri" panose="020F0502020204030204" pitchFamily="34" charset="0"/>
              </a:rPr>
              <a:t>Are </a:t>
            </a:r>
            <a:r>
              <a:rPr lang="en-GB" b="0" i="0" dirty="0">
                <a:solidFill>
                  <a:srgbClr val="242424"/>
                </a:solidFill>
                <a:effectLst/>
                <a:latin typeface="Calibri" panose="020F0502020204030204" pitchFamily="34" charset="0"/>
                <a:cs typeface="Calibri" panose="020F0502020204030204" pitchFamily="34" charset="0"/>
              </a:rPr>
              <a:t>ther</a:t>
            </a:r>
            <a:r>
              <a:rPr lang="en-GB" dirty="0">
                <a:solidFill>
                  <a:srgbClr val="242424"/>
                </a:solidFill>
                <a:latin typeface="Calibri" panose="020F0502020204030204" pitchFamily="34" charset="0"/>
                <a:cs typeface="Calibri" panose="020F0502020204030204" pitchFamily="34" charset="0"/>
              </a:rPr>
              <a:t>e n</a:t>
            </a:r>
            <a:r>
              <a:rPr lang="en-GB" b="0" i="0" dirty="0">
                <a:solidFill>
                  <a:srgbClr val="242424"/>
                </a:solidFill>
                <a:effectLst/>
                <a:latin typeface="Calibri" panose="020F0502020204030204" pitchFamily="34" charset="0"/>
                <a:cs typeface="Calibri" panose="020F0502020204030204" pitchFamily="34" charset="0"/>
              </a:rPr>
              <a:t>egative stereotypes and media portrayals that contribute to social exclusion and marginalisation</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Increased Surveillance and Profiling</a:t>
            </a:r>
            <a:r>
              <a:rPr lang="en-GB" b="0" i="0" dirty="0">
                <a:solidFill>
                  <a:srgbClr val="242424"/>
                </a:solidFill>
                <a:effectLst/>
                <a:latin typeface="Calibri" panose="020F0502020204030204" pitchFamily="34" charset="0"/>
                <a:cs typeface="Calibri" panose="020F0502020204030204" pitchFamily="34" charset="0"/>
              </a:rPr>
              <a:t>: do Muslim communities have an increase of racial profiling or surveillance? Is there a sense of mistrust from those communities. </a:t>
            </a:r>
            <a:r>
              <a:rPr lang="en-GB" dirty="0">
                <a:solidFill>
                  <a:srgbClr val="242424"/>
                </a:solidFill>
                <a:latin typeface="Calibri" panose="020F0502020204030204" pitchFamily="34" charset="0"/>
                <a:cs typeface="Calibri" panose="020F0502020204030204" pitchFamily="34" charset="0"/>
              </a:rPr>
              <a:t>Are these communities feel judged or hindered?</a:t>
            </a:r>
            <a:endParaRPr lang="en-GB" b="0" i="0" dirty="0">
              <a:solidFill>
                <a:srgbClr val="242424"/>
              </a:solidFill>
              <a:effectLst/>
              <a:latin typeface="Calibri" panose="020F0502020204030204" pitchFamily="34" charset="0"/>
              <a:cs typeface="Calibri" panose="020F0502020204030204" pitchFamily="34" charset="0"/>
            </a:endParaRPr>
          </a:p>
          <a:p>
            <a:pPr marL="0" indent="0" algn="l">
              <a:buNone/>
            </a:pPr>
            <a:r>
              <a:rPr lang="en-GB" b="1" i="0" dirty="0">
                <a:solidFill>
                  <a:srgbClr val="242424"/>
                </a:solidFill>
                <a:effectLst/>
                <a:latin typeface="Calibri" panose="020F0502020204030204" pitchFamily="34" charset="0"/>
                <a:cs typeface="Calibri" panose="020F0502020204030204" pitchFamily="34" charset="0"/>
              </a:rPr>
              <a:t>Violence and Harassment</a:t>
            </a:r>
            <a:r>
              <a:rPr lang="en-GB" dirty="0">
                <a:solidFill>
                  <a:srgbClr val="242424"/>
                </a:solidFill>
                <a:latin typeface="Calibri" panose="020F0502020204030204" pitchFamily="34" charset="0"/>
                <a:cs typeface="Calibri" panose="020F0502020204030204" pitchFamily="34" charset="0"/>
              </a:rPr>
              <a:t>: </a:t>
            </a:r>
            <a:r>
              <a:rPr lang="en-GB" b="0" i="0" dirty="0">
                <a:solidFill>
                  <a:srgbClr val="242424"/>
                </a:solidFill>
                <a:effectLst/>
                <a:latin typeface="Calibri" panose="020F0502020204030204" pitchFamily="34" charset="0"/>
                <a:cs typeface="Calibri" panose="020F0502020204030204" pitchFamily="34" charset="0"/>
              </a:rPr>
              <a:t>Islamophobic hate crimes and harassment are significant issues. Are we seeing an increase in physical and emotional harm</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Cultural and Religious Barriers</a:t>
            </a:r>
            <a:r>
              <a:rPr lang="en-GB" b="0" i="0" dirty="0">
                <a:solidFill>
                  <a:srgbClr val="242424"/>
                </a:solidFill>
                <a:effectLst/>
                <a:latin typeface="Calibri" panose="020F0502020204030204" pitchFamily="34" charset="0"/>
                <a:cs typeface="Calibri" panose="020F0502020204030204" pitchFamily="34" charset="0"/>
              </a:rPr>
              <a:t>: Can’t express identity freely; los</a:t>
            </a:r>
            <a:r>
              <a:rPr lang="en-GB" dirty="0">
                <a:solidFill>
                  <a:srgbClr val="242424"/>
                </a:solidFill>
                <a:latin typeface="Calibri" panose="020F0502020204030204" pitchFamily="34" charset="0"/>
                <a:cs typeface="Calibri" panose="020F0502020204030204" pitchFamily="34" charset="0"/>
              </a:rPr>
              <a:t>s of heritage from their community and also the broader society</a:t>
            </a:r>
            <a:endParaRPr lang="en-GB" b="0" i="0" dirty="0">
              <a:solidFill>
                <a:srgbClr val="242424"/>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485590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AB264-DD2E-BDCB-0C9F-B85EC354238D}"/>
              </a:ext>
            </a:extLst>
          </p:cNvPr>
          <p:cNvSpPr>
            <a:spLocks noGrp="1"/>
          </p:cNvSpPr>
          <p:nvPr>
            <p:ph type="title"/>
          </p:nvPr>
        </p:nvSpPr>
        <p:spPr>
          <a:xfrm>
            <a:off x="1024128" y="585216"/>
            <a:ext cx="9720072" cy="752265"/>
          </a:xfrm>
        </p:spPr>
        <p:txBody>
          <a:bodyPr/>
          <a:lstStyle/>
          <a:p>
            <a:r>
              <a:rPr lang="en-GB" dirty="0"/>
              <a:t>Question 3</a:t>
            </a:r>
          </a:p>
        </p:txBody>
      </p:sp>
      <p:sp>
        <p:nvSpPr>
          <p:cNvPr id="3" name="Content Placeholder 2">
            <a:extLst>
              <a:ext uri="{FF2B5EF4-FFF2-40B4-BE49-F238E27FC236}">
                <a16:creationId xmlns:a16="http://schemas.microsoft.com/office/drawing/2014/main" id="{4C7B1EF0-A3EE-0E9D-A926-5028EEDE064A}"/>
              </a:ext>
            </a:extLst>
          </p:cNvPr>
          <p:cNvSpPr>
            <a:spLocks noGrp="1"/>
          </p:cNvSpPr>
          <p:nvPr>
            <p:ph idx="1"/>
          </p:nvPr>
        </p:nvSpPr>
        <p:spPr>
          <a:xfrm>
            <a:off x="1024128" y="1528549"/>
            <a:ext cx="9720073" cy="4780811"/>
          </a:xfrm>
        </p:spPr>
        <p:txBody>
          <a:bodyPr>
            <a:normAutofit fontScale="85000" lnSpcReduction="20000"/>
          </a:bodyPr>
          <a:lstStyle/>
          <a:p>
            <a:r>
              <a:rPr lang="en-GB" sz="2600" b="0" i="0" dirty="0">
                <a:solidFill>
                  <a:srgbClr val="000000"/>
                </a:solidFill>
                <a:effectLst/>
                <a:latin typeface="Calibri" panose="020F0502020204030204" pitchFamily="34" charset="0"/>
                <a:cs typeface="Calibri" panose="020F0502020204030204" pitchFamily="34" charset="0"/>
              </a:rPr>
              <a:t>The Equality Act (2010) aims to address discrimination based on protected characteristics. Critically evaluate the protection afforded by the legislation to those who face multi-forms of discrimination (intersectionality) within society? </a:t>
            </a:r>
          </a:p>
          <a:p>
            <a:pPr algn="l"/>
            <a:r>
              <a:rPr lang="en-GB" sz="2600" i="0" dirty="0">
                <a:solidFill>
                  <a:srgbClr val="242424"/>
                </a:solidFill>
                <a:effectLst/>
                <a:latin typeface="Calibri" panose="020F0502020204030204" pitchFamily="34" charset="0"/>
                <a:cs typeface="Calibri" panose="020F0502020204030204" pitchFamily="34" charset="0"/>
              </a:rPr>
              <a:t>Understanding Intersectionality – </a:t>
            </a:r>
            <a:r>
              <a:rPr lang="en-GB" sz="2600" dirty="0">
                <a:solidFill>
                  <a:srgbClr val="242424"/>
                </a:solidFill>
                <a:latin typeface="Calibri" panose="020F0502020204030204" pitchFamily="34" charset="0"/>
                <a:cs typeface="Calibri" panose="020F0502020204030204" pitchFamily="34" charset="0"/>
              </a:rPr>
              <a:t>the interconnected nature of social categorisations such as race, gender, class which can overlap </a:t>
            </a:r>
            <a:endParaRPr lang="en-GB" sz="2600" i="0" dirty="0">
              <a:solidFill>
                <a:srgbClr val="242424"/>
              </a:solidFill>
              <a:effectLst/>
              <a:latin typeface="Calibri" panose="020F0502020204030204" pitchFamily="34" charset="0"/>
              <a:cs typeface="Calibri" panose="020F0502020204030204" pitchFamily="34" charset="0"/>
            </a:endParaRPr>
          </a:p>
          <a:p>
            <a:r>
              <a:rPr lang="en-GB" sz="2600" dirty="0">
                <a:solidFill>
                  <a:srgbClr val="242424"/>
                </a:solidFill>
                <a:latin typeface="Calibri" panose="020F0502020204030204" pitchFamily="34" charset="0"/>
                <a:cs typeface="Calibri" panose="020F0502020204030204" pitchFamily="34" charset="0"/>
              </a:rPr>
              <a:t>N</a:t>
            </a:r>
            <a:r>
              <a:rPr lang="en-GB" sz="2600" i="0" dirty="0">
                <a:solidFill>
                  <a:srgbClr val="242424"/>
                </a:solidFill>
                <a:effectLst/>
                <a:latin typeface="Calibri" panose="020F0502020204030204" pitchFamily="34" charset="0"/>
                <a:cs typeface="Calibri" panose="020F0502020204030204" pitchFamily="34" charset="0"/>
              </a:rPr>
              <a:t>ine protected characteristics: age, disability, gender reassignment, marriage and civil partnership, pregnancy and maternity, race, religion or belief, sex, and sexual orientation – you may want to talk about a few</a:t>
            </a:r>
          </a:p>
          <a:p>
            <a:pPr marL="0" indent="0" algn="l">
              <a:buNone/>
            </a:pPr>
            <a:r>
              <a:rPr lang="en-GB" sz="2600" dirty="0">
                <a:solidFill>
                  <a:srgbClr val="242424"/>
                </a:solidFill>
                <a:latin typeface="Calibri" panose="020F0502020204030204" pitchFamily="34" charset="0"/>
                <a:cs typeface="Calibri" panose="020F0502020204030204" pitchFamily="34" charset="0"/>
              </a:rPr>
              <a:t>Does the A</a:t>
            </a:r>
            <a:r>
              <a:rPr lang="en-GB" sz="2600" b="0" i="0" dirty="0">
                <a:solidFill>
                  <a:srgbClr val="242424"/>
                </a:solidFill>
                <a:effectLst/>
                <a:latin typeface="Calibri" panose="020F0502020204030204" pitchFamily="34" charset="0"/>
                <a:cs typeface="Calibri" panose="020F0502020204030204" pitchFamily="34" charset="0"/>
              </a:rPr>
              <a:t>ct aim to protect individuals from discrimination based on these characteristics. – Limitations?</a:t>
            </a:r>
          </a:p>
          <a:p>
            <a:pPr marL="0" indent="0">
              <a:buNone/>
            </a:pPr>
            <a:r>
              <a:rPr lang="en-GB" sz="2600" b="0" i="0" dirty="0">
                <a:solidFill>
                  <a:srgbClr val="242424"/>
                </a:solidFill>
                <a:effectLst/>
                <a:latin typeface="Calibri" panose="020F0502020204030204" pitchFamily="34" charset="0"/>
                <a:cs typeface="Calibri" panose="020F0502020204030204" pitchFamily="34" charset="0"/>
              </a:rPr>
              <a:t>You can provide case studies where the Act has either succeeded or failed to protect individuals facing intersectional discrimination.</a:t>
            </a:r>
          </a:p>
          <a:p>
            <a:pPr marL="0" indent="0" algn="l">
              <a:buNone/>
            </a:pPr>
            <a:endParaRPr lang="en-GB" b="0" i="0" dirty="0">
              <a:solidFill>
                <a:srgbClr val="242424"/>
              </a:solidFill>
              <a:effectLst/>
              <a:latin typeface="Calibri" panose="020F0502020204030204" pitchFamily="34" charset="0"/>
              <a:cs typeface="Calibri" panose="020F0502020204030204" pitchFamily="34" charset="0"/>
            </a:endParaRPr>
          </a:p>
          <a:p>
            <a:br>
              <a:rPr lang="en-GB" dirty="0"/>
            </a:b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27470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007D-CEEC-BCC0-8E6F-485D2B084CCD}"/>
              </a:ext>
            </a:extLst>
          </p:cNvPr>
          <p:cNvSpPr>
            <a:spLocks noGrp="1"/>
          </p:cNvSpPr>
          <p:nvPr>
            <p:ph type="title"/>
          </p:nvPr>
        </p:nvSpPr>
        <p:spPr/>
        <p:txBody>
          <a:bodyPr/>
          <a:lstStyle/>
          <a:p>
            <a:r>
              <a:rPr lang="en-GB" dirty="0"/>
              <a:t>Criminal Justice Agencies</a:t>
            </a:r>
          </a:p>
        </p:txBody>
      </p:sp>
      <p:sp>
        <p:nvSpPr>
          <p:cNvPr id="3" name="Content Placeholder 2">
            <a:extLst>
              <a:ext uri="{FF2B5EF4-FFF2-40B4-BE49-F238E27FC236}">
                <a16:creationId xmlns:a16="http://schemas.microsoft.com/office/drawing/2014/main" id="{7EB977DB-BE7B-E407-E238-5D7455649D4D}"/>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Police</a:t>
            </a:r>
          </a:p>
          <a:p>
            <a:r>
              <a:rPr lang="en-GB" dirty="0">
                <a:latin typeface="Arial" panose="020B0604020202020204" pitchFamily="34" charset="0"/>
                <a:cs typeface="Arial" panose="020B0604020202020204" pitchFamily="34" charset="0"/>
              </a:rPr>
              <a:t>Courts</a:t>
            </a:r>
          </a:p>
          <a:p>
            <a:r>
              <a:rPr lang="en-GB" dirty="0">
                <a:latin typeface="Arial" panose="020B0604020202020204" pitchFamily="34" charset="0"/>
                <a:cs typeface="Arial" panose="020B0604020202020204" pitchFamily="34" charset="0"/>
              </a:rPr>
              <a:t>Crown Prosecution Service </a:t>
            </a:r>
          </a:p>
          <a:p>
            <a:r>
              <a:rPr lang="en-GB" dirty="0">
                <a:latin typeface="Arial" panose="020B0604020202020204" pitchFamily="34" charset="0"/>
                <a:cs typeface="Arial" panose="020B0604020202020204" pitchFamily="34" charset="0"/>
              </a:rPr>
              <a:t>Prisons</a:t>
            </a:r>
          </a:p>
          <a:p>
            <a:r>
              <a:rPr lang="en-GB" dirty="0">
                <a:latin typeface="Arial" panose="020B0604020202020204" pitchFamily="34" charset="0"/>
                <a:cs typeface="Arial" panose="020B0604020202020204" pitchFamily="34" charset="0"/>
              </a:rPr>
              <a:t>Probation Service</a:t>
            </a:r>
          </a:p>
          <a:p>
            <a:r>
              <a:rPr lang="en-GB" b="0" i="0" dirty="0">
                <a:effectLst/>
                <a:latin typeface="Arial" panose="020B0604020202020204" pitchFamily="34" charset="0"/>
                <a:cs typeface="Arial" panose="020B0604020202020204" pitchFamily="34" charset="0"/>
              </a:rPr>
              <a:t>Criminal Injuries Compensation Authority</a:t>
            </a:r>
          </a:p>
          <a:p>
            <a:r>
              <a:rPr lang="en-GB" b="0" i="0" dirty="0">
                <a:effectLst/>
                <a:latin typeface="Arial" panose="020B0604020202020204" pitchFamily="34" charset="0"/>
                <a:cs typeface="Arial" panose="020B0604020202020204" pitchFamily="34" charset="0"/>
              </a:rPr>
              <a:t>His Majesty's Prison and Probation Service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Crime Agency</a:t>
            </a:r>
          </a:p>
          <a:p>
            <a:r>
              <a:rPr lang="en-GB" dirty="0">
                <a:latin typeface="Arial" panose="020B0604020202020204" pitchFamily="34" charset="0"/>
                <a:cs typeface="Arial" panose="020B0604020202020204" pitchFamily="34" charset="0"/>
              </a:rPr>
              <a:t>Youth Justice Board </a:t>
            </a:r>
          </a:p>
        </p:txBody>
      </p:sp>
    </p:spTree>
    <p:extLst>
      <p:ext uri="{BB962C8B-B14F-4D97-AF65-F5344CB8AC3E}">
        <p14:creationId xmlns:p14="http://schemas.microsoft.com/office/powerpoint/2010/main" val="459565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7465-8C56-1717-D01A-6E841162C504}"/>
              </a:ext>
            </a:extLst>
          </p:cNvPr>
          <p:cNvSpPr>
            <a:spLocks noGrp="1"/>
          </p:cNvSpPr>
          <p:nvPr>
            <p:ph type="title"/>
          </p:nvPr>
        </p:nvSpPr>
        <p:spPr/>
        <p:txBody>
          <a:bodyPr/>
          <a:lstStyle/>
          <a:p>
            <a:r>
              <a:rPr lang="en-GB" dirty="0"/>
              <a:t>Why Study Gender, Race, Religion and Crime?</a:t>
            </a:r>
          </a:p>
        </p:txBody>
      </p:sp>
      <p:sp>
        <p:nvSpPr>
          <p:cNvPr id="3" name="Content Placeholder 2">
            <a:extLst>
              <a:ext uri="{FF2B5EF4-FFF2-40B4-BE49-F238E27FC236}">
                <a16:creationId xmlns:a16="http://schemas.microsoft.com/office/drawing/2014/main" id="{4C22AA6A-9F14-A3BC-49F4-C97AFA6577E8}"/>
              </a:ext>
            </a:extLst>
          </p:cNvPr>
          <p:cNvSpPr>
            <a:spLocks noGrp="1"/>
          </p:cNvSpPr>
          <p:nvPr>
            <p:ph idx="1"/>
          </p:nvPr>
        </p:nvSpPr>
        <p:spPr/>
        <p:txBody>
          <a:bodyPr/>
          <a:lstStyle/>
          <a:p>
            <a:pPr marL="0" indent="0">
              <a:buNone/>
            </a:pPr>
            <a:endParaRPr lang="en-GB" dirty="0"/>
          </a:p>
          <a:p>
            <a:r>
              <a:rPr lang="en-GB" sz="2800" dirty="0"/>
              <a:t>What do </a:t>
            </a:r>
            <a:r>
              <a:rPr lang="en-GB" sz="2800" b="1" dirty="0"/>
              <a:t>you </a:t>
            </a:r>
            <a:r>
              <a:rPr lang="en-GB" sz="2800" dirty="0"/>
              <a:t>think is interesting about gender, race religion and crime?</a:t>
            </a:r>
          </a:p>
        </p:txBody>
      </p:sp>
      <p:pic>
        <p:nvPicPr>
          <p:cNvPr id="1026" name="Picture 2" descr="3d Man - What Do You Think? Stock Illustration - Illustration of mark,  puzzled: 29025593">
            <a:extLst>
              <a:ext uri="{FF2B5EF4-FFF2-40B4-BE49-F238E27FC236}">
                <a16:creationId xmlns:a16="http://schemas.microsoft.com/office/drawing/2014/main" id="{031EDFD6-0215-612B-2820-A92128259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5045" y="3488962"/>
            <a:ext cx="5289394" cy="3021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486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EF1D3-80A8-78A1-519D-728279BF5711}"/>
              </a:ext>
            </a:extLst>
          </p:cNvPr>
          <p:cNvSpPr>
            <a:spLocks noGrp="1"/>
          </p:cNvSpPr>
          <p:nvPr>
            <p:ph type="title"/>
          </p:nvPr>
        </p:nvSpPr>
        <p:spPr>
          <a:xfrm>
            <a:off x="1024128" y="585216"/>
            <a:ext cx="9720072" cy="805434"/>
          </a:xfrm>
        </p:spPr>
        <p:txBody>
          <a:bodyPr>
            <a:normAutofit/>
          </a:bodyPr>
          <a:lstStyle/>
          <a:p>
            <a:r>
              <a:rPr lang="en-GB" sz="3200" dirty="0"/>
              <a:t>Why study Gender, Race, Religion and Crime?</a:t>
            </a:r>
          </a:p>
        </p:txBody>
      </p:sp>
      <p:sp>
        <p:nvSpPr>
          <p:cNvPr id="3" name="Content Placeholder 2">
            <a:extLst>
              <a:ext uri="{FF2B5EF4-FFF2-40B4-BE49-F238E27FC236}">
                <a16:creationId xmlns:a16="http://schemas.microsoft.com/office/drawing/2014/main" id="{C988B4FC-429E-64F9-0D02-142595171990}"/>
              </a:ext>
            </a:extLst>
          </p:cNvPr>
          <p:cNvSpPr>
            <a:spLocks noGrp="1"/>
          </p:cNvSpPr>
          <p:nvPr>
            <p:ph idx="1"/>
          </p:nvPr>
        </p:nvSpPr>
        <p:spPr>
          <a:xfrm>
            <a:off x="1024128" y="1623848"/>
            <a:ext cx="9720073" cy="4685512"/>
          </a:xfrm>
        </p:spPr>
        <p:txBody>
          <a:bodyPr>
            <a:normAutofit lnSpcReduction="10000"/>
          </a:bodyPr>
          <a:lstStyle/>
          <a:p>
            <a:pPr>
              <a:buFont typeface="Wingdings" panose="05000000000000000000" pitchFamily="2" charset="2"/>
              <a:buChar char="§"/>
            </a:pPr>
            <a:r>
              <a:rPr lang="en-GB" dirty="0">
                <a:solidFill>
                  <a:srgbClr val="0B0C0C"/>
                </a:solidFill>
                <a:latin typeface="Calibri" panose="020F0502020204030204" pitchFamily="34" charset="0"/>
                <a:cs typeface="Calibri" panose="020F0502020204030204" pitchFamily="34" charset="0"/>
              </a:rPr>
              <a:t>T</a:t>
            </a:r>
            <a:r>
              <a:rPr lang="en-GB" b="0" i="0" dirty="0">
                <a:solidFill>
                  <a:srgbClr val="0B0C0C"/>
                </a:solidFill>
                <a:effectLst/>
                <a:latin typeface="Calibri" panose="020F0502020204030204" pitchFamily="34" charset="0"/>
                <a:cs typeface="Calibri" panose="020F0502020204030204" pitchFamily="34" charset="0"/>
              </a:rPr>
              <a:t>otal population of England and Wales was </a:t>
            </a:r>
            <a:r>
              <a:rPr lang="en-GB" dirty="0">
                <a:solidFill>
                  <a:srgbClr val="0B0C0C"/>
                </a:solidFill>
                <a:latin typeface="Calibri" panose="020F0502020204030204" pitchFamily="34" charset="0"/>
                <a:cs typeface="Calibri" panose="020F0502020204030204" pitchFamily="34" charset="0"/>
              </a:rPr>
              <a:t>68.35</a:t>
            </a:r>
            <a:r>
              <a:rPr lang="en-GB" b="0" i="0" dirty="0">
                <a:solidFill>
                  <a:srgbClr val="0B0C0C"/>
                </a:solidFill>
                <a:effectLst/>
                <a:latin typeface="Calibri" panose="020F0502020204030204" pitchFamily="34" charset="0"/>
                <a:cs typeface="Calibri" panose="020F0502020204030204" pitchFamily="34" charset="0"/>
              </a:rPr>
              <a:t> million (2023 Census)</a:t>
            </a: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81.7% of the population </a:t>
            </a:r>
            <a:r>
              <a:rPr lang="en-GB" dirty="0">
                <a:solidFill>
                  <a:srgbClr val="0B0C0C"/>
                </a:solidFill>
                <a:latin typeface="Calibri" panose="020F0502020204030204" pitchFamily="34" charset="0"/>
                <a:cs typeface="Calibri" panose="020F0502020204030204" pitchFamily="34" charset="0"/>
              </a:rPr>
              <a:t>is</a:t>
            </a:r>
            <a:r>
              <a:rPr lang="en-GB" b="0" i="0" dirty="0">
                <a:solidFill>
                  <a:srgbClr val="0B0C0C"/>
                </a:solidFill>
                <a:effectLst/>
                <a:latin typeface="Calibri" panose="020F0502020204030204" pitchFamily="34" charset="0"/>
                <a:cs typeface="Calibri" panose="020F0502020204030204" pitchFamily="34" charset="0"/>
              </a:rPr>
              <a:t> white</a:t>
            </a: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women and girls made up 30.4 million (51.0%) of the population of England and Wales, and men and boys made up 29.2 million (49.0%)</a:t>
            </a:r>
            <a:endParaRPr lang="en-GB" b="0" i="0" dirty="0">
              <a:solidFill>
                <a:srgbClr val="0B0C0C"/>
              </a:solidFill>
              <a:effectLst/>
              <a:highlight>
                <a:srgbClr val="FFFF00"/>
              </a:highlight>
              <a:latin typeface="Calibri" panose="020F0502020204030204" pitchFamily="34" charset="0"/>
              <a:cs typeface="Calibri" panose="020F0502020204030204" pitchFamily="34" charset="0"/>
            </a:endParaRP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people from Asian ethnic groups made up the second largest percentage of the population (9.3%), followed by black (4.0%), mixed (2.9%) and other (2.1%) ethnic group</a:t>
            </a: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out of the 19 ethnic groups, white British people made up the largest percentage of the population (75.4%), followed by people in the white 'other' (6.2%) and Indian (3.1%) ethnic groups</a:t>
            </a:r>
          </a:p>
          <a:p>
            <a:pPr>
              <a:buFont typeface="Wingdings" panose="05000000000000000000" pitchFamily="2" charset="2"/>
              <a:buChar char="§"/>
            </a:pPr>
            <a:endParaRPr lang="en-GB" dirty="0">
              <a:solidFill>
                <a:srgbClr val="0B0C0C"/>
              </a:solidFill>
              <a:latin typeface="Calibri" panose="020F0502020204030204" pitchFamily="34" charset="0"/>
              <a:cs typeface="Calibri" panose="020F0502020204030204" pitchFamily="34" charset="0"/>
            </a:endParaRP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How many religions are there in the UK? What are they?</a:t>
            </a:r>
          </a:p>
          <a:p>
            <a:endParaRPr lang="en-GB" dirty="0"/>
          </a:p>
        </p:txBody>
      </p:sp>
      <p:pic>
        <p:nvPicPr>
          <p:cNvPr id="5" name="Graphic 4" descr="Clipboard Mixed with solid fill">
            <a:extLst>
              <a:ext uri="{FF2B5EF4-FFF2-40B4-BE49-F238E27FC236}">
                <a16:creationId xmlns:a16="http://schemas.microsoft.com/office/drawing/2014/main" id="{7504DA46-3D26-3EEB-50D6-8224C2296A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76137" y="5180427"/>
            <a:ext cx="914400" cy="914400"/>
          </a:xfrm>
          <a:prstGeom prst="rect">
            <a:avLst/>
          </a:prstGeom>
        </p:spPr>
      </p:pic>
    </p:spTree>
    <p:extLst>
      <p:ext uri="{BB962C8B-B14F-4D97-AF65-F5344CB8AC3E}">
        <p14:creationId xmlns:p14="http://schemas.microsoft.com/office/powerpoint/2010/main" val="3344634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5EBA8-1EE2-7669-FF9A-F1D903614EB0}"/>
              </a:ext>
            </a:extLst>
          </p:cNvPr>
          <p:cNvSpPr>
            <a:spLocks noGrp="1"/>
          </p:cNvSpPr>
          <p:nvPr>
            <p:ph type="title"/>
          </p:nvPr>
        </p:nvSpPr>
        <p:spPr>
          <a:xfrm>
            <a:off x="1024128" y="585216"/>
            <a:ext cx="9720072" cy="549901"/>
          </a:xfrm>
        </p:spPr>
        <p:txBody>
          <a:bodyPr>
            <a:normAutofit/>
          </a:bodyPr>
          <a:lstStyle/>
          <a:p>
            <a:r>
              <a:rPr lang="en-GB" sz="2400" dirty="0"/>
              <a:t>Religions UK</a:t>
            </a:r>
          </a:p>
        </p:txBody>
      </p:sp>
      <p:sp>
        <p:nvSpPr>
          <p:cNvPr id="3" name="Content Placeholder 2">
            <a:extLst>
              <a:ext uri="{FF2B5EF4-FFF2-40B4-BE49-F238E27FC236}">
                <a16:creationId xmlns:a16="http://schemas.microsoft.com/office/drawing/2014/main" id="{B23555FB-3E63-E7EC-038C-36B73B4C71FF}"/>
              </a:ext>
            </a:extLst>
          </p:cNvPr>
          <p:cNvSpPr>
            <a:spLocks noGrp="1"/>
          </p:cNvSpPr>
          <p:nvPr>
            <p:ph sz="half" idx="1"/>
          </p:nvPr>
        </p:nvSpPr>
        <p:spPr>
          <a:xfrm>
            <a:off x="1024127" y="1135117"/>
            <a:ext cx="4754880" cy="5174243"/>
          </a:xfrm>
        </p:spPr>
        <p:txBody>
          <a:bodyPr>
            <a:normAutofit fontScale="47500" lnSpcReduction="20000"/>
          </a:bodyPr>
          <a:lstStyle/>
          <a:p>
            <a:pPr algn="l">
              <a:buFont typeface="Arial" panose="020B0604020202020204" pitchFamily="34" charset="0"/>
              <a:buChar char="•"/>
            </a:pPr>
            <a:r>
              <a:rPr lang="en-GB" sz="2600" b="0" i="0" dirty="0">
                <a:solidFill>
                  <a:srgbClr val="3F3F3F"/>
                </a:solidFill>
                <a:effectLst/>
                <a:latin typeface="Lato" panose="020F0502020204030203" pitchFamily="34" charset="0"/>
              </a:rPr>
              <a:t>Anglicanism (the Church of England, the Church in Wales, the Scottish Episcopal Church, and the Church of Ireland)</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Baptists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Charismatic Renewal</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Church of Jesus Christ of Latter-Day Saints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Church of Scotland</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Jehovah’s Witnesses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Methodism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Orthodoxy</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Pentecostalism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Quakers (Religious Society of Friends)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Roman Catholicism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Salvation Army</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Seventh-Day Adventist Church</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Unitarianism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United Reformed Church</a:t>
            </a:r>
          </a:p>
          <a:p>
            <a:endParaRPr lang="en-GB" dirty="0"/>
          </a:p>
        </p:txBody>
      </p:sp>
      <p:sp>
        <p:nvSpPr>
          <p:cNvPr id="4" name="Content Placeholder 3">
            <a:extLst>
              <a:ext uri="{FF2B5EF4-FFF2-40B4-BE49-F238E27FC236}">
                <a16:creationId xmlns:a16="http://schemas.microsoft.com/office/drawing/2014/main" id="{4EF6EE5D-CF1B-7B26-F4D9-7290ABD668A1}"/>
              </a:ext>
            </a:extLst>
          </p:cNvPr>
          <p:cNvSpPr>
            <a:spLocks noGrp="1"/>
          </p:cNvSpPr>
          <p:nvPr>
            <p:ph sz="half" idx="2"/>
          </p:nvPr>
        </p:nvSpPr>
        <p:spPr>
          <a:xfrm>
            <a:off x="5989320" y="1308538"/>
            <a:ext cx="4754880" cy="5000822"/>
          </a:xfrm>
        </p:spPr>
        <p:txBody>
          <a:bodyPr>
            <a:normAutofit fontScale="47500" lnSpcReduction="20000"/>
          </a:bodyPr>
          <a:lstStyle/>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Baha’i</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Buddhism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Hinduism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Islam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Jainism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Judaism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Paganism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Rastafarian</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Scientology</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Sikhism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Zoroastrians</a:t>
            </a:r>
          </a:p>
          <a:p>
            <a:endParaRPr lang="en-GB" dirty="0"/>
          </a:p>
        </p:txBody>
      </p:sp>
    </p:spTree>
    <p:extLst>
      <p:ext uri="{BB962C8B-B14F-4D97-AF65-F5344CB8AC3E}">
        <p14:creationId xmlns:p14="http://schemas.microsoft.com/office/powerpoint/2010/main" val="17816499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92B31-9817-D105-888F-9ACD450F26FA}"/>
              </a:ext>
            </a:extLst>
          </p:cNvPr>
          <p:cNvSpPr>
            <a:spLocks noGrp="1"/>
          </p:cNvSpPr>
          <p:nvPr>
            <p:ph type="title"/>
          </p:nvPr>
        </p:nvSpPr>
        <p:spPr>
          <a:xfrm>
            <a:off x="1024128" y="585216"/>
            <a:ext cx="9720072" cy="824484"/>
          </a:xfrm>
        </p:spPr>
        <p:txBody>
          <a:bodyPr>
            <a:normAutofit/>
          </a:bodyPr>
          <a:lstStyle/>
          <a:p>
            <a:r>
              <a:rPr lang="en-GB" sz="2800" dirty="0"/>
              <a:t>Why study Gender, Race, Religion and Crime?</a:t>
            </a:r>
          </a:p>
        </p:txBody>
      </p:sp>
      <p:sp>
        <p:nvSpPr>
          <p:cNvPr id="3" name="Content Placeholder 2">
            <a:extLst>
              <a:ext uri="{FF2B5EF4-FFF2-40B4-BE49-F238E27FC236}">
                <a16:creationId xmlns:a16="http://schemas.microsoft.com/office/drawing/2014/main" id="{AA92BB33-DC32-183A-4250-F3E2ACB4F290}"/>
              </a:ext>
            </a:extLst>
          </p:cNvPr>
          <p:cNvSpPr>
            <a:spLocks noGrp="1"/>
          </p:cNvSpPr>
          <p:nvPr>
            <p:ph idx="1"/>
          </p:nvPr>
        </p:nvSpPr>
        <p:spPr>
          <a:xfrm>
            <a:off x="1024128" y="1409700"/>
            <a:ext cx="9720073" cy="4899660"/>
          </a:xfrm>
        </p:spPr>
        <p:txBody>
          <a:bodyPr>
            <a:noAutofit/>
          </a:bodyPr>
          <a:lstStyle/>
          <a:p>
            <a:pPr marL="0" indent="0">
              <a:buNone/>
            </a:pPr>
            <a:r>
              <a:rPr lang="en-GB" sz="2500" dirty="0">
                <a:latin typeface="Calibri" panose="020F0502020204030204" pitchFamily="34" charset="0"/>
                <a:cs typeface="Calibri" panose="020F0502020204030204" pitchFamily="34" charset="0"/>
              </a:rPr>
              <a:t>1 in 3 Britons admit to being racially prejudice (</a:t>
            </a:r>
            <a:r>
              <a:rPr lang="en-GB" sz="2500" dirty="0" err="1">
                <a:latin typeface="Calibri" panose="020F0502020204030204" pitchFamily="34" charset="0"/>
                <a:cs typeface="Calibri" panose="020F0502020204030204" pitchFamily="34" charset="0"/>
              </a:rPr>
              <a:t>NatCen</a:t>
            </a:r>
            <a:r>
              <a:rPr lang="en-GB" sz="2500" dirty="0">
                <a:latin typeface="Calibri" panose="020F0502020204030204" pitchFamily="34" charset="0"/>
                <a:cs typeface="Calibri" panose="020F0502020204030204" pitchFamily="34" charset="0"/>
              </a:rPr>
              <a:t>, 2021) – University of London </a:t>
            </a:r>
          </a:p>
          <a:p>
            <a:r>
              <a:rPr lang="en-GB" sz="2500" dirty="0">
                <a:latin typeface="Calibri" panose="020F0502020204030204" pitchFamily="34" charset="0"/>
                <a:cs typeface="Calibri" panose="020F0502020204030204" pitchFamily="34" charset="0"/>
              </a:rPr>
              <a:t>Racist and Religiously motivated hate crime increased by 41% following the vote to leave the EU (Home Office, 2016)</a:t>
            </a:r>
          </a:p>
          <a:p>
            <a:r>
              <a:rPr lang="en-GB" sz="2500" dirty="0">
                <a:latin typeface="Calibri" panose="020F0502020204030204" pitchFamily="34" charset="0"/>
                <a:cs typeface="Calibri" panose="020F0502020204030204" pitchFamily="34" charset="0"/>
              </a:rPr>
              <a:t>Homicide victims in the UK were split 30% Female, 70% Male (ONS, 2022)</a:t>
            </a:r>
          </a:p>
          <a:p>
            <a:r>
              <a:rPr lang="en-GB" sz="2500" dirty="0">
                <a:latin typeface="Calibri" panose="020F0502020204030204" pitchFamily="34" charset="0"/>
                <a:cs typeface="Calibri" panose="020F0502020204030204" pitchFamily="34" charset="0"/>
              </a:rPr>
              <a:t>Where the suspect had been charged, 92% of Female homicide victims were killed by Men (ONS, 2022)</a:t>
            </a:r>
          </a:p>
          <a:p>
            <a:pPr algn="l"/>
            <a:r>
              <a:rPr lang="en-GB" sz="2500" b="0" i="0" dirty="0">
                <a:solidFill>
                  <a:srgbClr val="242424"/>
                </a:solidFill>
                <a:effectLst/>
                <a:latin typeface="Calibri" panose="020F0502020204030204" pitchFamily="34" charset="0"/>
                <a:cs typeface="Calibri" panose="020F0502020204030204" pitchFamily="34" charset="0"/>
              </a:rPr>
              <a:t>Home Officer (2024) reported racially motivated hate crimes accounted for over two-thirds of all hate crimes, with 98,799 offences recorded</a:t>
            </a:r>
          </a:p>
          <a:p>
            <a:r>
              <a:rPr lang="en-GB" sz="2500" dirty="0">
                <a:solidFill>
                  <a:srgbClr val="242424"/>
                </a:solidFill>
                <a:latin typeface="Calibri" panose="020F0502020204030204" pitchFamily="34" charset="0"/>
                <a:cs typeface="Calibri" panose="020F0502020204030204" pitchFamily="34" charset="0"/>
              </a:rPr>
              <a:t>S</a:t>
            </a:r>
            <a:r>
              <a:rPr lang="en-GB" sz="2500" b="0" i="0" dirty="0">
                <a:solidFill>
                  <a:srgbClr val="242424"/>
                </a:solidFill>
                <a:effectLst/>
                <a:latin typeface="Calibri" panose="020F0502020204030204" pitchFamily="34" charset="0"/>
                <a:cs typeface="Calibri" panose="020F0502020204030204" pitchFamily="34" charset="0"/>
              </a:rPr>
              <a:t>uggests that racial prejudice continues to be a prevalent problem?</a:t>
            </a:r>
            <a:endParaRPr lang="en-GB" sz="25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14828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7675-B6EE-98AE-DDB7-8DD571E70013}"/>
              </a:ext>
            </a:extLst>
          </p:cNvPr>
          <p:cNvSpPr>
            <a:spLocks noGrp="1"/>
          </p:cNvSpPr>
          <p:nvPr>
            <p:ph type="title"/>
          </p:nvPr>
        </p:nvSpPr>
        <p:spPr>
          <a:xfrm>
            <a:off x="761803" y="350196"/>
            <a:ext cx="4646904" cy="1624520"/>
          </a:xfrm>
        </p:spPr>
        <p:txBody>
          <a:bodyPr anchor="ctr">
            <a:normAutofit/>
          </a:bodyPr>
          <a:lstStyle/>
          <a:p>
            <a:r>
              <a:rPr lang="en-GB" sz="4000" dirty="0"/>
              <a:t>Have you heard of…….</a:t>
            </a:r>
          </a:p>
        </p:txBody>
      </p:sp>
      <p:sp>
        <p:nvSpPr>
          <p:cNvPr id="3" name="Content Placeholder 2">
            <a:extLst>
              <a:ext uri="{FF2B5EF4-FFF2-40B4-BE49-F238E27FC236}">
                <a16:creationId xmlns:a16="http://schemas.microsoft.com/office/drawing/2014/main" id="{61C9DABD-3869-221B-3874-EE681AA2979E}"/>
              </a:ext>
            </a:extLst>
          </p:cNvPr>
          <p:cNvSpPr>
            <a:spLocks noGrp="1"/>
          </p:cNvSpPr>
          <p:nvPr>
            <p:ph idx="1"/>
          </p:nvPr>
        </p:nvSpPr>
        <p:spPr>
          <a:xfrm>
            <a:off x="761802" y="2743200"/>
            <a:ext cx="4646905" cy="3613149"/>
          </a:xfrm>
        </p:spPr>
        <p:txBody>
          <a:bodyPr anchor="ctr">
            <a:normAutofit/>
          </a:bodyPr>
          <a:lstStyle/>
          <a:p>
            <a:r>
              <a:rPr lang="en-GB" sz="2000" dirty="0">
                <a:latin typeface="Arial" panose="020B0604020202020204" pitchFamily="34" charset="0"/>
              </a:rPr>
              <a:t>G</a:t>
            </a:r>
            <a:r>
              <a:rPr lang="en-GB" sz="2000" i="0" dirty="0">
                <a:effectLst/>
                <a:latin typeface="Arial" panose="020B0604020202020204" pitchFamily="34" charset="0"/>
              </a:rPr>
              <a:t>ay Panic </a:t>
            </a:r>
            <a:r>
              <a:rPr lang="en-GB" sz="2000" dirty="0">
                <a:latin typeface="Arial" panose="020B0604020202020204" pitchFamily="34" charset="0"/>
              </a:rPr>
              <a:t>D</a:t>
            </a:r>
            <a:r>
              <a:rPr lang="en-GB" sz="2000" i="0" dirty="0">
                <a:effectLst/>
                <a:latin typeface="Arial" panose="020B0604020202020204" pitchFamily="34" charset="0"/>
              </a:rPr>
              <a:t>efence </a:t>
            </a:r>
          </a:p>
          <a:p>
            <a:endParaRPr lang="en-GB" sz="2000" dirty="0">
              <a:latin typeface="Arial" panose="020B0604020202020204" pitchFamily="34" charset="0"/>
            </a:endParaRPr>
          </a:p>
          <a:p>
            <a:r>
              <a:rPr lang="en-GB" sz="2000" dirty="0">
                <a:latin typeface="Arial" panose="020B0604020202020204" pitchFamily="34" charset="0"/>
                <a:cs typeface="Arial" panose="020B0604020202020204" pitchFamily="34" charset="0"/>
              </a:rPr>
              <a:t>Portsmouth Defence – UK (Guardsman's Defence)</a:t>
            </a:r>
          </a:p>
          <a:p>
            <a:r>
              <a:rPr lang="en-GB" sz="2000" dirty="0">
                <a:latin typeface="Arial" panose="020B0604020202020204" pitchFamily="34" charset="0"/>
                <a:cs typeface="Arial" panose="020B0604020202020204" pitchFamily="34" charset="0"/>
              </a:rPr>
              <a:t>What are they?</a:t>
            </a:r>
            <a:endParaRPr lang="en-GB" sz="2000" dirty="0"/>
          </a:p>
          <a:p>
            <a:endParaRPr lang="en-GB" sz="2000" dirty="0"/>
          </a:p>
        </p:txBody>
      </p:sp>
      <p:pic>
        <p:nvPicPr>
          <p:cNvPr id="5" name="Picture 4" descr="Colorful carved figures of humans">
            <a:extLst>
              <a:ext uri="{FF2B5EF4-FFF2-40B4-BE49-F238E27FC236}">
                <a16:creationId xmlns:a16="http://schemas.microsoft.com/office/drawing/2014/main" id="{0A571962-2055-E7F1-C489-596B3E96D779}"/>
              </a:ext>
            </a:extLst>
          </p:cNvPr>
          <p:cNvPicPr>
            <a:picLocks noChangeAspect="1"/>
          </p:cNvPicPr>
          <p:nvPr/>
        </p:nvPicPr>
        <p:blipFill>
          <a:blip r:embed="rId2"/>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2462878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A320-1ECE-B250-2E6C-797F455F96ED}"/>
              </a:ext>
            </a:extLst>
          </p:cNvPr>
          <p:cNvSpPr>
            <a:spLocks noGrp="1"/>
          </p:cNvSpPr>
          <p:nvPr>
            <p:ph type="title"/>
          </p:nvPr>
        </p:nvSpPr>
        <p:spPr>
          <a:xfrm>
            <a:off x="838200" y="365125"/>
            <a:ext cx="10515600" cy="644809"/>
          </a:xfrm>
        </p:spPr>
        <p:txBody>
          <a:bodyPr>
            <a:normAutofit/>
          </a:bodyPr>
          <a:lstStyle/>
          <a:p>
            <a:r>
              <a:rPr lang="en-GB" sz="3200" b="0" i="0" dirty="0">
                <a:solidFill>
                  <a:srgbClr val="242424"/>
                </a:solidFill>
                <a:effectLst/>
                <a:latin typeface="Calibri" panose="020F0502020204030204" pitchFamily="34" charset="0"/>
                <a:cs typeface="Calibri" panose="020F0502020204030204" pitchFamily="34" charset="0"/>
              </a:rPr>
              <a:t>The Portsmouth Defence</a:t>
            </a:r>
            <a:endParaRPr lang="en-GB"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6EBF860-D7EF-97CD-5943-07A5397E5C0E}"/>
              </a:ext>
            </a:extLst>
          </p:cNvPr>
          <p:cNvSpPr>
            <a:spLocks noGrp="1"/>
          </p:cNvSpPr>
          <p:nvPr>
            <p:ph idx="1"/>
          </p:nvPr>
        </p:nvSpPr>
        <p:spPr>
          <a:xfrm>
            <a:off x="838200" y="1351128"/>
            <a:ext cx="10515600" cy="4825835"/>
          </a:xfrm>
        </p:spPr>
        <p:txBody>
          <a:bodyPr>
            <a:normAutofit/>
          </a:bodyPr>
          <a:lstStyle/>
          <a:p>
            <a:pPr algn="l"/>
            <a:r>
              <a:rPr lang="en-GB" sz="2800" dirty="0">
                <a:solidFill>
                  <a:srgbClr val="242424"/>
                </a:solidFill>
                <a:latin typeface="Calibri" panose="020F0502020204030204" pitchFamily="34" charset="0"/>
                <a:cs typeface="Calibri" panose="020F0502020204030204" pitchFamily="34" charset="0"/>
              </a:rPr>
              <a:t>A</a:t>
            </a:r>
            <a:r>
              <a:rPr lang="en-GB" sz="2800" b="0" i="0" dirty="0">
                <a:solidFill>
                  <a:srgbClr val="242424"/>
                </a:solidFill>
                <a:effectLst/>
                <a:latin typeface="Calibri" panose="020F0502020204030204" pitchFamily="34" charset="0"/>
                <a:cs typeface="Calibri" panose="020F0502020204030204" pitchFamily="34" charset="0"/>
              </a:rPr>
              <a:t>lso known as the "Guardsman's Defence," </a:t>
            </a:r>
          </a:p>
          <a:p>
            <a:pPr algn="l"/>
            <a:r>
              <a:rPr lang="en-GB" sz="2800" b="0" i="0" dirty="0">
                <a:solidFill>
                  <a:srgbClr val="242424"/>
                </a:solidFill>
                <a:effectLst/>
                <a:latin typeface="Calibri" panose="020F0502020204030204" pitchFamily="34" charset="0"/>
                <a:cs typeface="Calibri" panose="020F0502020204030204" pitchFamily="34" charset="0"/>
              </a:rPr>
              <a:t>A term use in the UK to describe a legal strategy similar to the "gay panic defence.</a:t>
            </a:r>
          </a:p>
          <a:p>
            <a:pPr algn="l"/>
            <a:r>
              <a:rPr lang="en-GB" sz="2800" dirty="0">
                <a:solidFill>
                  <a:srgbClr val="242424"/>
                </a:solidFill>
                <a:latin typeface="Calibri" panose="020F0502020204030204" pitchFamily="34" charset="0"/>
                <a:cs typeface="Calibri" panose="020F0502020204030204" pitchFamily="34" charset="0"/>
              </a:rPr>
              <a:t>D</a:t>
            </a:r>
            <a:r>
              <a:rPr lang="en-GB" sz="2800" b="0" i="0" dirty="0">
                <a:solidFill>
                  <a:srgbClr val="242424"/>
                </a:solidFill>
                <a:effectLst/>
                <a:latin typeface="Calibri" panose="020F0502020204030204" pitchFamily="34" charset="0"/>
                <a:cs typeface="Calibri" panose="020F0502020204030204" pitchFamily="34" charset="0"/>
              </a:rPr>
              <a:t>efendants who claim that they were provoked into a violent reaction due to an unwanted same-sex sexual advance</a:t>
            </a:r>
            <a:endParaRPr lang="en-GB" sz="2800" dirty="0">
              <a:effectLst/>
              <a:latin typeface="Calibri" panose="020F0502020204030204" pitchFamily="34" charset="0"/>
              <a:cs typeface="Calibri" panose="020F0502020204030204" pitchFamily="34" charset="0"/>
            </a:endParaRPr>
          </a:p>
          <a:p>
            <a:pPr algn="l"/>
            <a:r>
              <a:rPr lang="en-GB" sz="2800" dirty="0">
                <a:latin typeface="Calibri" panose="020F0502020204030204" pitchFamily="34" charset="0"/>
                <a:cs typeface="Calibri" panose="020F0502020204030204" pitchFamily="34" charset="0"/>
              </a:rPr>
              <a:t>The strategy has been widely criticised for perpetuating harmful stereotypes and justifying violence against LGBTQ+ individuals. </a:t>
            </a:r>
          </a:p>
          <a:p>
            <a:pPr algn="l"/>
            <a:r>
              <a:rPr lang="en-GB" sz="2800" dirty="0">
                <a:latin typeface="Calibri" panose="020F0502020204030204" pitchFamily="34" charset="0"/>
                <a:cs typeface="Calibri" panose="020F0502020204030204" pitchFamily="34" charset="0"/>
              </a:rPr>
              <a:t>December 2</a:t>
            </a:r>
            <a:r>
              <a:rPr lang="en-GB" sz="2800" b="0" i="0" dirty="0">
                <a:solidFill>
                  <a:srgbClr val="242424"/>
                </a:solidFill>
                <a:effectLst/>
                <a:latin typeface="Calibri" panose="020F0502020204030204" pitchFamily="34" charset="0"/>
                <a:cs typeface="Calibri" panose="020F0502020204030204" pitchFamily="34" charset="0"/>
              </a:rPr>
              <a:t>024, the Crown Prosecution Service (CPS) issued updated guidance regarding "deception as to sex" in sexual assault cases</a:t>
            </a:r>
          </a:p>
        </p:txBody>
      </p:sp>
    </p:spTree>
    <p:extLst>
      <p:ext uri="{BB962C8B-B14F-4D97-AF65-F5344CB8AC3E}">
        <p14:creationId xmlns:p14="http://schemas.microsoft.com/office/powerpoint/2010/main" val="3623372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A320-1ECE-B250-2E6C-797F455F96ED}"/>
              </a:ext>
            </a:extLst>
          </p:cNvPr>
          <p:cNvSpPr>
            <a:spLocks noGrp="1"/>
          </p:cNvSpPr>
          <p:nvPr>
            <p:ph type="title"/>
          </p:nvPr>
        </p:nvSpPr>
        <p:spPr>
          <a:xfrm>
            <a:off x="838200" y="365125"/>
            <a:ext cx="10515600" cy="904117"/>
          </a:xfrm>
        </p:spPr>
        <p:txBody>
          <a:bodyPr>
            <a:normAutofit/>
          </a:bodyPr>
          <a:lstStyle/>
          <a:p>
            <a:r>
              <a:rPr lang="en-GB" sz="2800" dirty="0">
                <a:solidFill>
                  <a:srgbClr val="202122"/>
                </a:solidFill>
                <a:latin typeface="Arial" panose="020B0604020202020204" pitchFamily="34" charset="0"/>
              </a:rPr>
              <a:t>G</a:t>
            </a:r>
            <a:r>
              <a:rPr lang="en-GB" sz="2800" i="0" dirty="0">
                <a:solidFill>
                  <a:srgbClr val="202122"/>
                </a:solidFill>
                <a:effectLst/>
                <a:latin typeface="Arial" panose="020B0604020202020204" pitchFamily="34" charset="0"/>
              </a:rPr>
              <a:t>ay Panic </a:t>
            </a:r>
            <a:r>
              <a:rPr lang="en-GB" sz="2800" dirty="0">
                <a:solidFill>
                  <a:srgbClr val="202122"/>
                </a:solidFill>
                <a:latin typeface="Arial" panose="020B0604020202020204" pitchFamily="34" charset="0"/>
              </a:rPr>
              <a:t>D</a:t>
            </a:r>
            <a:r>
              <a:rPr lang="en-GB" sz="2800" i="0" dirty="0">
                <a:solidFill>
                  <a:srgbClr val="202122"/>
                </a:solidFill>
                <a:effectLst/>
                <a:latin typeface="Arial" panose="020B0604020202020204" pitchFamily="34" charset="0"/>
              </a:rPr>
              <a:t>efence - </a:t>
            </a:r>
            <a:r>
              <a:rPr lang="en-GB" sz="2800" b="0" i="0" dirty="0">
                <a:solidFill>
                  <a:srgbClr val="202122"/>
                </a:solidFill>
                <a:effectLst/>
                <a:latin typeface="Arial" panose="020B0604020202020204" pitchFamily="34" charset="0"/>
              </a:rPr>
              <a:t>strategy of legal defence:</a:t>
            </a:r>
            <a:br>
              <a:rPr lang="en-GB" sz="2800" b="0" i="0" dirty="0">
                <a:solidFill>
                  <a:srgbClr val="202122"/>
                </a:solidFill>
                <a:effectLst/>
                <a:latin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D6EBF860-D7EF-97CD-5943-07A5397E5C0E}"/>
              </a:ext>
            </a:extLst>
          </p:cNvPr>
          <p:cNvSpPr>
            <a:spLocks noGrp="1"/>
          </p:cNvSpPr>
          <p:nvPr>
            <p:ph idx="1"/>
          </p:nvPr>
        </p:nvSpPr>
        <p:spPr>
          <a:xfrm>
            <a:off x="838200" y="1269242"/>
            <a:ext cx="10515600" cy="4907721"/>
          </a:xfrm>
        </p:spPr>
        <p:txBody>
          <a:bodyPr>
            <a:normAutofit fontScale="92500" lnSpcReduction="20000"/>
          </a:bodyPr>
          <a:lstStyle/>
          <a:p>
            <a:pPr marL="0" indent="0" algn="l">
              <a:buNone/>
            </a:pPr>
            <a:r>
              <a:rPr lang="en-GB" sz="2400" dirty="0">
                <a:solidFill>
                  <a:srgbClr val="242424"/>
                </a:solidFill>
                <a:latin typeface="Calibri" panose="020F0502020204030204" pitchFamily="34" charset="0"/>
                <a:cs typeface="Calibri" panose="020F0502020204030204" pitchFamily="34" charset="0"/>
              </a:rPr>
              <a:t>C</a:t>
            </a:r>
            <a:r>
              <a:rPr lang="en-GB" sz="2400" b="0" i="0" dirty="0">
                <a:solidFill>
                  <a:srgbClr val="242424"/>
                </a:solidFill>
                <a:effectLst/>
                <a:latin typeface="Calibri" panose="020F0502020204030204" pitchFamily="34" charset="0"/>
                <a:cs typeface="Calibri" panose="020F0502020204030204" pitchFamily="34" charset="0"/>
              </a:rPr>
              <a:t>ontroversial legal strategy used by defendants in cases of violent crimes against LGBTQ+ individuals. </a:t>
            </a:r>
          </a:p>
          <a:p>
            <a:pPr marL="0" indent="0" algn="l">
              <a:buNone/>
            </a:pPr>
            <a:r>
              <a:rPr lang="en-GB" sz="2400" b="0" i="0" dirty="0">
                <a:solidFill>
                  <a:srgbClr val="242424"/>
                </a:solidFill>
                <a:effectLst/>
                <a:latin typeface="Calibri" panose="020F0502020204030204" pitchFamily="34" charset="0"/>
                <a:cs typeface="Calibri" panose="020F0502020204030204" pitchFamily="34" charset="0"/>
              </a:rPr>
              <a:t>This defence claims that the defendant was provoked into a violent reaction due to an unwanted same-sex sexual advance, leading to a temporary loss of self-control</a:t>
            </a:r>
            <a:endParaRPr lang="en-GB" sz="2400" dirty="0">
              <a:effectLst/>
              <a:latin typeface="Calibri" panose="020F0502020204030204" pitchFamily="34" charset="0"/>
              <a:cs typeface="Calibri" panose="020F0502020204030204" pitchFamily="34" charset="0"/>
            </a:endParaRPr>
          </a:p>
          <a:p>
            <a:pPr algn="l"/>
            <a:r>
              <a:rPr lang="en-GB" sz="2400" b="0" i="0" dirty="0">
                <a:solidFill>
                  <a:srgbClr val="242424"/>
                </a:solidFill>
                <a:effectLst/>
                <a:latin typeface="Calibri" panose="020F0502020204030204" pitchFamily="34" charset="0"/>
                <a:cs typeface="Calibri" panose="020F0502020204030204" pitchFamily="34" charset="0"/>
              </a:rPr>
              <a:t>There are three main variations of this defence:</a:t>
            </a:r>
          </a:p>
          <a:p>
            <a:pPr marL="0" indent="0" algn="l">
              <a:buNone/>
            </a:pPr>
            <a:r>
              <a:rPr lang="en-GB" sz="2400" b="1" i="0" dirty="0">
                <a:solidFill>
                  <a:srgbClr val="242424"/>
                </a:solidFill>
                <a:effectLst/>
                <a:latin typeface="Calibri" panose="020F0502020204030204" pitchFamily="34" charset="0"/>
                <a:cs typeface="Calibri" panose="020F0502020204030204" pitchFamily="34" charset="0"/>
              </a:rPr>
              <a:t>Insanity or Diminished Capacity</a:t>
            </a:r>
            <a:r>
              <a:rPr lang="en-GB" sz="2400" b="0" i="0" dirty="0">
                <a:solidFill>
                  <a:srgbClr val="242424"/>
                </a:solidFill>
                <a:effectLst/>
                <a:latin typeface="Calibri" panose="020F0502020204030204" pitchFamily="34" charset="0"/>
                <a:cs typeface="Calibri" panose="020F0502020204030204" pitchFamily="34" charset="0"/>
              </a:rPr>
              <a:t>: The defendant argues that the advance caused a temporary mental breakdown.</a:t>
            </a:r>
          </a:p>
          <a:p>
            <a:pPr marL="0" indent="0" algn="l">
              <a:buNone/>
            </a:pPr>
            <a:r>
              <a:rPr lang="en-GB" sz="2400" b="1" i="0" dirty="0">
                <a:solidFill>
                  <a:srgbClr val="242424"/>
                </a:solidFill>
                <a:effectLst/>
                <a:latin typeface="Calibri" panose="020F0502020204030204" pitchFamily="34" charset="0"/>
                <a:cs typeface="Calibri" panose="020F0502020204030204" pitchFamily="34" charset="0"/>
              </a:rPr>
              <a:t>Provocation</a:t>
            </a:r>
            <a:r>
              <a:rPr lang="en-GB" sz="2400" b="0" i="0" dirty="0">
                <a:solidFill>
                  <a:srgbClr val="242424"/>
                </a:solidFill>
                <a:effectLst/>
                <a:latin typeface="Calibri" panose="020F0502020204030204" pitchFamily="34" charset="0"/>
                <a:cs typeface="Calibri" panose="020F0502020204030204" pitchFamily="34" charset="0"/>
              </a:rPr>
              <a:t>: The defendant claims the advance was so provocative that it led to a violent response.</a:t>
            </a:r>
          </a:p>
          <a:p>
            <a:pPr marL="0" indent="0" algn="l">
              <a:buNone/>
            </a:pPr>
            <a:r>
              <a:rPr lang="en-GB" sz="2400" b="1" i="0" dirty="0">
                <a:solidFill>
                  <a:srgbClr val="242424"/>
                </a:solidFill>
                <a:effectLst/>
                <a:latin typeface="Calibri" panose="020F0502020204030204" pitchFamily="34" charset="0"/>
                <a:cs typeface="Calibri" panose="020F0502020204030204" pitchFamily="34" charset="0"/>
              </a:rPr>
              <a:t>Self-Defence</a:t>
            </a:r>
            <a:r>
              <a:rPr lang="en-GB" sz="2400" b="0" i="0" dirty="0">
                <a:solidFill>
                  <a:srgbClr val="242424"/>
                </a:solidFill>
                <a:effectLst/>
                <a:latin typeface="Calibri" panose="020F0502020204030204" pitchFamily="34" charset="0"/>
                <a:cs typeface="Calibri" panose="020F0502020204030204" pitchFamily="34" charset="0"/>
              </a:rPr>
              <a:t>: The defendant stated that they acted in self-defence against the perceived threat</a:t>
            </a:r>
          </a:p>
          <a:p>
            <a:pPr marL="0" indent="0" algn="l">
              <a:buNone/>
            </a:pPr>
            <a:endParaRPr lang="en-GB" sz="2400" b="0" i="0" dirty="0">
              <a:solidFill>
                <a:srgbClr val="242424"/>
              </a:solidFill>
              <a:effectLst/>
              <a:latin typeface="Calibri" panose="020F0502020204030204" pitchFamily="34" charset="0"/>
              <a:cs typeface="Calibri" panose="020F0502020204030204" pitchFamily="34" charset="0"/>
            </a:endParaRPr>
          </a:p>
          <a:p>
            <a:pPr algn="l"/>
            <a:r>
              <a:rPr lang="en-GB" sz="2400" b="0" i="0" dirty="0">
                <a:solidFill>
                  <a:srgbClr val="242424"/>
                </a:solidFill>
                <a:effectLst/>
                <a:latin typeface="Calibri" panose="020F0502020204030204" pitchFamily="34" charset="0"/>
                <a:cs typeface="Calibri" panose="020F0502020204030204" pitchFamily="34" charset="0"/>
              </a:rPr>
              <a:t>The use of the gay panic defence has been widely criticized for perpetuating harmful stereotypes and justifying violence against LGBTQ+ individuals. </a:t>
            </a:r>
          </a:p>
          <a:p>
            <a:endParaRPr lang="en-GB" dirty="0"/>
          </a:p>
        </p:txBody>
      </p:sp>
    </p:spTree>
    <p:extLst>
      <p:ext uri="{BB962C8B-B14F-4D97-AF65-F5344CB8AC3E}">
        <p14:creationId xmlns:p14="http://schemas.microsoft.com/office/powerpoint/2010/main" val="4150771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0043-AB7A-ACF9-7DA6-CF7ABC942354}"/>
              </a:ext>
            </a:extLst>
          </p:cNvPr>
          <p:cNvSpPr>
            <a:spLocks noGrp="1"/>
          </p:cNvSpPr>
          <p:nvPr>
            <p:ph type="title"/>
          </p:nvPr>
        </p:nvSpPr>
        <p:spPr>
          <a:xfrm>
            <a:off x="1024128" y="585216"/>
            <a:ext cx="9720072" cy="590441"/>
          </a:xfrm>
        </p:spPr>
        <p:txBody>
          <a:bodyPr>
            <a:normAutofit/>
          </a:bodyPr>
          <a:lstStyle/>
          <a:p>
            <a:r>
              <a:rPr lang="en-GB" sz="2800" dirty="0"/>
              <a:t>Why study Gender, Race, Religion and Crime?</a:t>
            </a:r>
          </a:p>
        </p:txBody>
      </p:sp>
      <p:sp>
        <p:nvSpPr>
          <p:cNvPr id="3" name="Content Placeholder 2">
            <a:extLst>
              <a:ext uri="{FF2B5EF4-FFF2-40B4-BE49-F238E27FC236}">
                <a16:creationId xmlns:a16="http://schemas.microsoft.com/office/drawing/2014/main" id="{98D07497-624B-09A9-DD46-6EBBD4C7CB55}"/>
              </a:ext>
            </a:extLst>
          </p:cNvPr>
          <p:cNvSpPr>
            <a:spLocks noGrp="1"/>
          </p:cNvSpPr>
          <p:nvPr>
            <p:ph idx="1"/>
          </p:nvPr>
        </p:nvSpPr>
        <p:spPr>
          <a:xfrm>
            <a:off x="1024127" y="1371600"/>
            <a:ext cx="9720073" cy="4937760"/>
          </a:xfrm>
        </p:spPr>
        <p:txBody>
          <a:bodyPr>
            <a:normAutofit/>
          </a:bodyPr>
          <a:lstStyle/>
          <a:p>
            <a:pPr marL="128016" lvl="1" indent="0">
              <a:buNone/>
            </a:pPr>
            <a:endParaRPr lang="en-GB" sz="2800" dirty="0">
              <a:latin typeface="Arial" panose="020B0604020202020204" pitchFamily="34" charset="0"/>
              <a:cs typeface="Arial" panose="020B0604020202020204" pitchFamily="34" charset="0"/>
            </a:endParaRPr>
          </a:p>
          <a:p>
            <a:pPr marL="128016" lvl="1" indent="0">
              <a:buNone/>
            </a:pPr>
            <a:r>
              <a:rPr lang="en-GB" sz="2800" dirty="0">
                <a:latin typeface="Arial" panose="020B0604020202020204" pitchFamily="34" charset="0"/>
                <a:cs typeface="Arial" panose="020B0604020202020204" pitchFamily="34" charset="0"/>
              </a:rPr>
              <a:t>Portsmouth Defence – UK (Guardsman's Defence) – CPS</a:t>
            </a:r>
          </a:p>
          <a:p>
            <a:pPr marL="128016" lvl="1" indent="0">
              <a:buNone/>
            </a:pPr>
            <a:endParaRPr lang="en-GB" sz="2800" dirty="0">
              <a:latin typeface="Arial" panose="020B0604020202020204" pitchFamily="34" charset="0"/>
              <a:cs typeface="Arial" panose="020B0604020202020204" pitchFamily="34" charset="0"/>
            </a:endParaRPr>
          </a:p>
          <a:p>
            <a:pPr marL="128016" lvl="1" indent="0" algn="ctr">
              <a:buNone/>
            </a:pPr>
            <a:r>
              <a:rPr lang="en-GB" sz="2800" b="0" i="1" dirty="0">
                <a:solidFill>
                  <a:srgbClr val="202122"/>
                </a:solidFill>
                <a:effectLst/>
                <a:latin typeface="Arial" panose="020B0604020202020204" pitchFamily="34" charset="0"/>
              </a:rPr>
              <a:t> </a:t>
            </a:r>
            <a:r>
              <a:rPr lang="en-GB" sz="2800" b="1" i="1" dirty="0">
                <a:solidFill>
                  <a:srgbClr val="202122"/>
                </a:solidFill>
                <a:effectLst/>
                <a:latin typeface="Arial" panose="020B0604020202020204" pitchFamily="34" charset="0"/>
              </a:rPr>
              <a:t>"The fact that the victim made a sexual advance on the defendant does not, of itself, automatically provide the defendant with a defence of self-defence for the actions that they then take.“</a:t>
            </a:r>
          </a:p>
          <a:p>
            <a:pPr marL="128016" lvl="1" indent="0">
              <a:buNone/>
            </a:pPr>
            <a:endParaRPr lang="en-GB" sz="2800" b="1" dirty="0">
              <a:solidFill>
                <a:srgbClr val="202122"/>
              </a:solidFill>
              <a:latin typeface="Arial" panose="020B0604020202020204" pitchFamily="34" charset="0"/>
              <a:cs typeface="Arial" panose="020B0604020202020204" pitchFamily="34" charset="0"/>
            </a:endParaRPr>
          </a:p>
          <a:p>
            <a:pPr marL="128016" lvl="1" indent="0">
              <a:buNone/>
            </a:pPr>
            <a:endParaRPr lang="en-GB" sz="2800" dirty="0">
              <a:solidFill>
                <a:srgbClr val="202122"/>
              </a:solidFill>
              <a:latin typeface="Arial" panose="020B0604020202020204" pitchFamily="34" charset="0"/>
              <a:cs typeface="Arial" panose="020B0604020202020204" pitchFamily="34" charset="0"/>
            </a:endParaRPr>
          </a:p>
          <a:p>
            <a:pPr marL="128016" lvl="1" indent="0">
              <a:buNone/>
            </a:pPr>
            <a:r>
              <a:rPr lang="en-GB" sz="2800" dirty="0">
                <a:solidFill>
                  <a:srgbClr val="202122"/>
                </a:solidFill>
                <a:latin typeface="Arial" panose="020B0604020202020204" pitchFamily="34" charset="0"/>
                <a:cs typeface="Arial" panose="020B0604020202020204" pitchFamily="34" charset="0"/>
              </a:rPr>
              <a:t>Petition 2016</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5477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A320-1ECE-B250-2E6C-797F455F96ED}"/>
              </a:ext>
            </a:extLst>
          </p:cNvPr>
          <p:cNvSpPr>
            <a:spLocks noGrp="1"/>
          </p:cNvSpPr>
          <p:nvPr>
            <p:ph type="title"/>
          </p:nvPr>
        </p:nvSpPr>
        <p:spPr>
          <a:xfrm>
            <a:off x="686834" y="1153572"/>
            <a:ext cx="3200400" cy="4461163"/>
          </a:xfrm>
        </p:spPr>
        <p:txBody>
          <a:bodyPr>
            <a:normAutofit/>
          </a:bodyPr>
          <a:lstStyle/>
          <a:p>
            <a:r>
              <a:rPr lang="en-GB" sz="4000" b="0" i="0" dirty="0">
                <a:effectLst/>
                <a:latin typeface="Calibri" panose="020F0502020204030204" pitchFamily="34" charset="0"/>
                <a:cs typeface="Calibri" panose="020F0502020204030204" pitchFamily="34" charset="0"/>
              </a:rPr>
              <a:t>Conversion therapy</a:t>
            </a:r>
            <a:endParaRPr lang="en-GB" sz="4000" dirty="0">
              <a:solidFill>
                <a:srgbClr val="FFFFFF"/>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6EBF860-D7EF-97CD-5943-07A5397E5C0E}"/>
              </a:ext>
            </a:extLst>
          </p:cNvPr>
          <p:cNvSpPr>
            <a:spLocks noGrp="1"/>
          </p:cNvSpPr>
          <p:nvPr>
            <p:ph idx="1"/>
          </p:nvPr>
        </p:nvSpPr>
        <p:spPr>
          <a:xfrm>
            <a:off x="4447308" y="591344"/>
            <a:ext cx="6906491" cy="5585619"/>
          </a:xfrm>
        </p:spPr>
        <p:txBody>
          <a:bodyPr anchor="ctr">
            <a:noAutofit/>
          </a:bodyPr>
          <a:lstStyle/>
          <a:p>
            <a:r>
              <a:rPr lang="en-GB" sz="2800" dirty="0">
                <a:latin typeface="Calibri" panose="020F0502020204030204" pitchFamily="34" charset="0"/>
                <a:cs typeface="Calibri" panose="020F0502020204030204" pitchFamily="34" charset="0"/>
              </a:rPr>
              <a:t>A</a:t>
            </a:r>
            <a:r>
              <a:rPr lang="en-GB" sz="2800" b="0" i="0" dirty="0">
                <a:effectLst/>
                <a:latin typeface="Calibri" panose="020F0502020204030204" pitchFamily="34" charset="0"/>
                <a:cs typeface="Calibri" panose="020F0502020204030204" pitchFamily="34" charset="0"/>
              </a:rPr>
              <a:t>ims to change or suppress a person's sexual orientation or gender identity,</a:t>
            </a:r>
          </a:p>
          <a:p>
            <a:r>
              <a:rPr lang="en-GB" sz="2800" dirty="0">
                <a:latin typeface="Calibri" panose="020F0502020204030204" pitchFamily="34" charset="0"/>
                <a:cs typeface="Calibri" panose="020F0502020204030204" pitchFamily="34" charset="0"/>
              </a:rPr>
              <a:t>W</a:t>
            </a:r>
            <a:r>
              <a:rPr lang="en-GB" sz="2800" b="0" i="0" dirty="0">
                <a:effectLst/>
                <a:latin typeface="Calibri" panose="020F0502020204030204" pitchFamily="34" charset="0"/>
                <a:cs typeface="Calibri" panose="020F0502020204030204" pitchFamily="34" charset="0"/>
              </a:rPr>
              <a:t>idely recognised as harmful and ineffective. </a:t>
            </a:r>
          </a:p>
          <a:p>
            <a:r>
              <a:rPr lang="en-GB" sz="2800" b="0" i="0" dirty="0">
                <a:effectLst/>
                <a:latin typeface="Calibri" panose="020F0502020204030204" pitchFamily="34" charset="0"/>
                <a:cs typeface="Calibri" panose="020F0502020204030204" pitchFamily="34" charset="0"/>
              </a:rPr>
              <a:t>In the UK, there have been significant efforts to ban this practice.</a:t>
            </a:r>
          </a:p>
          <a:p>
            <a:r>
              <a:rPr lang="en-GB" sz="2800" dirty="0">
                <a:latin typeface="Calibri" panose="020F0502020204030204" pitchFamily="34" charset="0"/>
                <a:cs typeface="Calibri" panose="020F0502020204030204" pitchFamily="34" charset="0"/>
              </a:rPr>
              <a:t>2024 </a:t>
            </a:r>
            <a:r>
              <a:rPr lang="en-GB" sz="2800" b="0" i="0" dirty="0">
                <a:effectLst/>
                <a:latin typeface="Calibri" panose="020F0502020204030204" pitchFamily="34" charset="0"/>
                <a:cs typeface="Calibri" panose="020F0502020204030204" pitchFamily="34" charset="0"/>
              </a:rPr>
              <a:t>UK government committed to introducing legislation to prohibit conversion therapy</a:t>
            </a:r>
          </a:p>
          <a:p>
            <a:r>
              <a:rPr lang="en-GB" sz="2800" dirty="0">
                <a:latin typeface="Calibri" panose="020F0502020204030204" pitchFamily="34" charset="0"/>
                <a:cs typeface="Calibri" panose="020F0502020204030204" pitchFamily="34" charset="0"/>
              </a:rPr>
              <a:t>D</a:t>
            </a:r>
            <a:r>
              <a:rPr lang="en-GB" sz="2800" b="0" i="0" dirty="0">
                <a:effectLst/>
                <a:latin typeface="Calibri" panose="020F0502020204030204" pitchFamily="34" charset="0"/>
                <a:cs typeface="Calibri" panose="020F0502020204030204" pitchFamily="34" charset="0"/>
              </a:rPr>
              <a:t>raft bill for pre-legislation to be printed soon</a:t>
            </a:r>
          </a:p>
          <a:p>
            <a:r>
              <a:rPr lang="en-GB" sz="2800" dirty="0">
                <a:hlinkClick r:id="rId2"/>
              </a:rPr>
              <a:t>It’s Not Therapy, It’s Abuse – Ban Conversion Therapy Now</a:t>
            </a:r>
            <a:endParaRPr lang="en-GB" sz="2800"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86654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5A3A-CCD2-EE3A-C579-C29386D96D63}"/>
              </a:ext>
            </a:extLst>
          </p:cNvPr>
          <p:cNvSpPr>
            <a:spLocks noGrp="1"/>
          </p:cNvSpPr>
          <p:nvPr>
            <p:ph type="title"/>
          </p:nvPr>
        </p:nvSpPr>
        <p:spPr/>
        <p:txBody>
          <a:bodyPr/>
          <a:lstStyle/>
          <a:p>
            <a:r>
              <a:rPr lang="en-GB" dirty="0"/>
              <a:t>Identity and Otherness</a:t>
            </a:r>
          </a:p>
        </p:txBody>
      </p:sp>
      <p:sp>
        <p:nvSpPr>
          <p:cNvPr id="3" name="AutoShape 2" descr="Exploring the Intersections of Privilege and Otherness in Counselling and  Psychotherapy - British Psychoanalytic Council">
            <a:extLst>
              <a:ext uri="{FF2B5EF4-FFF2-40B4-BE49-F238E27FC236}">
                <a16:creationId xmlns:a16="http://schemas.microsoft.com/office/drawing/2014/main" id="{C490337C-972B-6E9E-BF3D-821A6E32C3E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A9803FC4-05F0-B965-0BD1-E77DB0B75CDC}"/>
              </a:ext>
            </a:extLst>
          </p:cNvPr>
          <p:cNvPicPr>
            <a:picLocks noChangeAspect="1"/>
          </p:cNvPicPr>
          <p:nvPr/>
        </p:nvPicPr>
        <p:blipFill>
          <a:blip r:embed="rId2"/>
          <a:stretch>
            <a:fillRect/>
          </a:stretch>
        </p:blipFill>
        <p:spPr>
          <a:xfrm>
            <a:off x="3307080" y="2628899"/>
            <a:ext cx="5654040" cy="3166262"/>
          </a:xfrm>
          <a:prstGeom prst="rect">
            <a:avLst/>
          </a:prstGeom>
        </p:spPr>
      </p:pic>
    </p:spTree>
    <p:extLst>
      <p:ext uri="{BB962C8B-B14F-4D97-AF65-F5344CB8AC3E}">
        <p14:creationId xmlns:p14="http://schemas.microsoft.com/office/powerpoint/2010/main" val="25057761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A87D-0E28-9C6F-A918-6FED7A294BAF}"/>
              </a:ext>
            </a:extLst>
          </p:cNvPr>
          <p:cNvSpPr>
            <a:spLocks noGrp="1"/>
          </p:cNvSpPr>
          <p:nvPr>
            <p:ph type="title"/>
          </p:nvPr>
        </p:nvSpPr>
        <p:spPr>
          <a:xfrm>
            <a:off x="1024128" y="585216"/>
            <a:ext cx="9720072" cy="849446"/>
          </a:xfrm>
        </p:spPr>
        <p:txBody>
          <a:bodyPr>
            <a:normAutofit/>
          </a:bodyPr>
          <a:lstStyle/>
          <a:p>
            <a:r>
              <a:rPr lang="en-GB" sz="3600" b="0" i="0" dirty="0">
                <a:solidFill>
                  <a:srgbClr val="303030"/>
                </a:solidFill>
                <a:effectLst/>
                <a:latin typeface="Calibri" panose="020F0502020204030204" pitchFamily="34" charset="0"/>
                <a:cs typeface="Calibri" panose="020F0502020204030204" pitchFamily="34" charset="0"/>
              </a:rPr>
              <a:t>Bauman 1991 OTHERNESS</a:t>
            </a:r>
            <a:endParaRPr lang="en-GB" sz="36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4643D4D-6311-B874-3EAE-A185EFA8218E}"/>
              </a:ext>
            </a:extLst>
          </p:cNvPr>
          <p:cNvSpPr>
            <a:spLocks noGrp="1"/>
          </p:cNvSpPr>
          <p:nvPr>
            <p:ph idx="1"/>
          </p:nvPr>
        </p:nvSpPr>
        <p:spPr>
          <a:xfrm>
            <a:off x="1024128" y="1671145"/>
            <a:ext cx="9720073" cy="4638215"/>
          </a:xfrm>
        </p:spPr>
        <p:txBody>
          <a:bodyPr>
            <a:normAutofit/>
          </a:bodyPr>
          <a:lstStyle/>
          <a:p>
            <a:r>
              <a:rPr lang="en-GB" b="0" i="0" dirty="0">
                <a:solidFill>
                  <a:srgbClr val="303030"/>
                </a:solidFill>
                <a:effectLst/>
                <a:latin typeface="Calibri" panose="020F0502020204030204" pitchFamily="34" charset="0"/>
                <a:cs typeface="Calibri" panose="020F0502020204030204" pitchFamily="34" charset="0"/>
              </a:rPr>
              <a:t>Woman is the other of man</a:t>
            </a:r>
          </a:p>
          <a:p>
            <a:r>
              <a:rPr lang="en-GB" b="0" i="0" dirty="0">
                <a:solidFill>
                  <a:srgbClr val="303030"/>
                </a:solidFill>
                <a:effectLst/>
                <a:latin typeface="Calibri" panose="020F0502020204030204" pitchFamily="34" charset="0"/>
                <a:cs typeface="Calibri" panose="020F0502020204030204" pitchFamily="34" charset="0"/>
              </a:rPr>
              <a:t>animal is the other of human</a:t>
            </a:r>
          </a:p>
          <a:p>
            <a:r>
              <a:rPr lang="en-GB" b="0" i="0" dirty="0">
                <a:solidFill>
                  <a:srgbClr val="303030"/>
                </a:solidFill>
                <a:effectLst/>
                <a:latin typeface="Calibri" panose="020F0502020204030204" pitchFamily="34" charset="0"/>
                <a:cs typeface="Calibri" panose="020F0502020204030204" pitchFamily="34" charset="0"/>
              </a:rPr>
              <a:t>abnormality the other of norm</a:t>
            </a:r>
          </a:p>
          <a:p>
            <a:r>
              <a:rPr lang="en-GB" b="0" i="0" dirty="0">
                <a:solidFill>
                  <a:srgbClr val="303030"/>
                </a:solidFill>
                <a:effectLst/>
                <a:latin typeface="Calibri" panose="020F0502020204030204" pitchFamily="34" charset="0"/>
                <a:cs typeface="Calibri" panose="020F0502020204030204" pitchFamily="34" charset="0"/>
              </a:rPr>
              <a:t>deviation the other of law-abiding</a:t>
            </a:r>
          </a:p>
          <a:p>
            <a:r>
              <a:rPr lang="en-GB" b="0" i="0" dirty="0">
                <a:solidFill>
                  <a:srgbClr val="303030"/>
                </a:solidFill>
                <a:effectLst/>
                <a:latin typeface="Calibri" panose="020F0502020204030204" pitchFamily="34" charset="0"/>
                <a:cs typeface="Calibri" panose="020F0502020204030204" pitchFamily="34" charset="0"/>
              </a:rPr>
              <a:t>illness the other of health</a:t>
            </a:r>
          </a:p>
          <a:p>
            <a:r>
              <a:rPr lang="en-GB" b="0" i="0" dirty="0">
                <a:solidFill>
                  <a:srgbClr val="303030"/>
                </a:solidFill>
                <a:effectLst/>
                <a:latin typeface="Calibri" panose="020F0502020204030204" pitchFamily="34" charset="0"/>
                <a:cs typeface="Calibri" panose="020F0502020204030204" pitchFamily="34" charset="0"/>
              </a:rPr>
              <a:t>insanity the other of reason</a:t>
            </a:r>
          </a:p>
          <a:p>
            <a:r>
              <a:rPr lang="en-GB" b="0" i="0" dirty="0">
                <a:solidFill>
                  <a:srgbClr val="303030"/>
                </a:solidFill>
                <a:effectLst/>
                <a:latin typeface="Calibri" panose="020F0502020204030204" pitchFamily="34" charset="0"/>
                <a:cs typeface="Calibri" panose="020F0502020204030204" pitchFamily="34" charset="0"/>
              </a:rPr>
              <a:t>lay public the other of the expert</a:t>
            </a:r>
          </a:p>
          <a:p>
            <a:r>
              <a:rPr lang="en-GB" b="0" i="0" dirty="0">
                <a:solidFill>
                  <a:srgbClr val="303030"/>
                </a:solidFill>
                <a:effectLst/>
                <a:latin typeface="Calibri" panose="020F0502020204030204" pitchFamily="34" charset="0"/>
                <a:cs typeface="Calibri" panose="020F0502020204030204" pitchFamily="34" charset="0"/>
              </a:rPr>
              <a:t>foreigner the other of state subject</a:t>
            </a:r>
          </a:p>
          <a:p>
            <a:r>
              <a:rPr lang="en-GB" b="0" i="0" dirty="0">
                <a:solidFill>
                  <a:srgbClr val="303030"/>
                </a:solidFill>
                <a:effectLst/>
                <a:latin typeface="Calibri" panose="020F0502020204030204" pitchFamily="34" charset="0"/>
                <a:cs typeface="Calibri" panose="020F0502020204030204" pitchFamily="34" charset="0"/>
              </a:rPr>
              <a:t>enemy the other of friend</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427360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45BF-2A0E-E857-B54C-47289A50E87D}"/>
              </a:ext>
            </a:extLst>
          </p:cNvPr>
          <p:cNvSpPr>
            <a:spLocks noGrp="1"/>
          </p:cNvSpPr>
          <p:nvPr>
            <p:ph type="title"/>
          </p:nvPr>
        </p:nvSpPr>
        <p:spPr/>
        <p:txBody>
          <a:bodyPr/>
          <a:lstStyle/>
          <a:p>
            <a:r>
              <a:rPr lang="en-GB" dirty="0"/>
              <a:t>How do we understand diversity and identity?</a:t>
            </a:r>
          </a:p>
        </p:txBody>
      </p:sp>
      <p:sp>
        <p:nvSpPr>
          <p:cNvPr id="3" name="Content Placeholder 2">
            <a:extLst>
              <a:ext uri="{FF2B5EF4-FFF2-40B4-BE49-F238E27FC236}">
                <a16:creationId xmlns:a16="http://schemas.microsoft.com/office/drawing/2014/main" id="{E2C7039C-8A2A-4F39-7EFC-4BEA123B0B45}"/>
              </a:ext>
            </a:extLst>
          </p:cNvPr>
          <p:cNvSpPr>
            <a:spLocks noGrp="1"/>
          </p:cNvSpPr>
          <p:nvPr>
            <p:ph idx="1"/>
          </p:nvPr>
        </p:nvSpPr>
        <p:spPr>
          <a:xfrm>
            <a:off x="1024128" y="2084832"/>
            <a:ext cx="9720073" cy="4224528"/>
          </a:xfrm>
        </p:spPr>
        <p:txBody>
          <a:bodyPr>
            <a:normAutofit/>
          </a:bodyPr>
          <a:lstStyle/>
          <a:p>
            <a:r>
              <a:rPr lang="en-GB" dirty="0">
                <a:latin typeface="Calibri" panose="020F0502020204030204" pitchFamily="34" charset="0"/>
                <a:cs typeface="Calibri" panose="020F0502020204030204" pitchFamily="34" charset="0"/>
              </a:rPr>
              <a:t>What defines a person?</a:t>
            </a:r>
          </a:p>
          <a:p>
            <a:r>
              <a:rPr lang="en-GB" dirty="0">
                <a:latin typeface="Calibri" panose="020F0502020204030204" pitchFamily="34" charset="0"/>
                <a:cs typeface="Calibri" panose="020F0502020204030204" pitchFamily="34" charset="0"/>
              </a:rPr>
              <a:t>What defines an identity?</a:t>
            </a:r>
          </a:p>
          <a:p>
            <a:r>
              <a:rPr lang="en-GB" dirty="0">
                <a:latin typeface="Calibri" panose="020F0502020204030204" pitchFamily="34" charset="0"/>
                <a:cs typeface="Calibri" panose="020F0502020204030204" pitchFamily="34" charset="0"/>
              </a:rPr>
              <a:t>Do we “have” an identity, or is it something we “do”? </a:t>
            </a:r>
          </a:p>
          <a:p>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“When we see trouble, we usually look to identity – ‘what kinds of people do this?’ All kinds of issues, from criminality, to school failure, to an inability to be socially mobile, are attributed to some failing in the person’s self, or identity…identity itself is a social and collection process and not, as Western traditions would have it, a unique and individual possession” </a:t>
            </a:r>
          </a:p>
          <a:p>
            <a:pPr algn="r"/>
            <a:r>
              <a:rPr lang="en-GB" sz="1400" dirty="0"/>
              <a:t>Lawler, 2014. </a:t>
            </a:r>
            <a:r>
              <a:rPr lang="en-GB" sz="1400" i="1" dirty="0"/>
              <a:t>Identity: Sociological Perspectives</a:t>
            </a:r>
          </a:p>
        </p:txBody>
      </p:sp>
    </p:spTree>
    <p:extLst>
      <p:ext uri="{BB962C8B-B14F-4D97-AF65-F5344CB8AC3E}">
        <p14:creationId xmlns:p14="http://schemas.microsoft.com/office/powerpoint/2010/main" val="1919777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FAD0-E0A2-FFF6-16B0-7D28DA91CFE2}"/>
              </a:ext>
            </a:extLst>
          </p:cNvPr>
          <p:cNvSpPr>
            <a:spLocks noGrp="1"/>
          </p:cNvSpPr>
          <p:nvPr>
            <p:ph type="title"/>
          </p:nvPr>
        </p:nvSpPr>
        <p:spPr/>
        <p:txBody>
          <a:bodyPr/>
          <a:lstStyle/>
          <a:p>
            <a:r>
              <a:rPr lang="en-GB" dirty="0"/>
              <a:t>Identity as difference - Otherness</a:t>
            </a:r>
          </a:p>
        </p:txBody>
      </p:sp>
      <p:sp>
        <p:nvSpPr>
          <p:cNvPr id="3" name="Content Placeholder 2">
            <a:extLst>
              <a:ext uri="{FF2B5EF4-FFF2-40B4-BE49-F238E27FC236}">
                <a16:creationId xmlns:a16="http://schemas.microsoft.com/office/drawing/2014/main" id="{0CAA9091-9F72-602A-8E9E-83D95688FDAA}"/>
              </a:ext>
            </a:extLst>
          </p:cNvPr>
          <p:cNvSpPr>
            <a:spLocks noGrp="1"/>
          </p:cNvSpPr>
          <p:nvPr>
            <p:ph idx="1"/>
          </p:nvPr>
        </p:nvSpPr>
        <p:spPr/>
        <p:txBody>
          <a:bodyPr/>
          <a:lstStyle/>
          <a:p>
            <a:r>
              <a:rPr lang="en-GB" dirty="0"/>
              <a:t>“…every search for identity includes differentiating oneself from what one is not…” (</a:t>
            </a:r>
            <a:r>
              <a:rPr lang="en-GB" dirty="0" err="1"/>
              <a:t>Benhabib</a:t>
            </a:r>
            <a:r>
              <a:rPr lang="en-GB" dirty="0"/>
              <a:t>, 1996)</a:t>
            </a:r>
          </a:p>
          <a:p>
            <a:endParaRPr lang="en-GB" dirty="0"/>
          </a:p>
          <a:p>
            <a:r>
              <a:rPr lang="en-GB" dirty="0"/>
              <a:t>“[identity] converts difference into otherness in order to secure its own self certainty” (Connolly, 1991)</a:t>
            </a:r>
          </a:p>
          <a:p>
            <a:endParaRPr lang="en-GB" dirty="0"/>
          </a:p>
          <a:p>
            <a:r>
              <a:rPr lang="en-GB" dirty="0"/>
              <a:t>We know who we are, by contrasting against what we are not; what is </a:t>
            </a:r>
            <a:r>
              <a:rPr lang="en-GB" i="1" dirty="0"/>
              <a:t>other</a:t>
            </a:r>
            <a:r>
              <a:rPr lang="en-GB" dirty="0"/>
              <a:t> to us.</a:t>
            </a:r>
          </a:p>
        </p:txBody>
      </p:sp>
    </p:spTree>
    <p:extLst>
      <p:ext uri="{BB962C8B-B14F-4D97-AF65-F5344CB8AC3E}">
        <p14:creationId xmlns:p14="http://schemas.microsoft.com/office/powerpoint/2010/main" val="1088127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B1CF-3FA5-9DEF-8769-900F9148109C}"/>
              </a:ext>
            </a:extLst>
          </p:cNvPr>
          <p:cNvSpPr>
            <a:spLocks noGrp="1"/>
          </p:cNvSpPr>
          <p:nvPr>
            <p:ph type="title"/>
          </p:nvPr>
        </p:nvSpPr>
        <p:spPr>
          <a:xfrm>
            <a:off x="1024128" y="585216"/>
            <a:ext cx="9720072" cy="1127470"/>
          </a:xfrm>
        </p:spPr>
        <p:txBody>
          <a:bodyPr/>
          <a:lstStyle/>
          <a:p>
            <a:r>
              <a:rPr lang="en-GB" dirty="0">
                <a:latin typeface="Arial" panose="020B0604020202020204" pitchFamily="34" charset="0"/>
                <a:cs typeface="Arial" panose="020B0604020202020204" pitchFamily="34" charset="0"/>
              </a:rPr>
              <a:t>July 2007</a:t>
            </a:r>
          </a:p>
        </p:txBody>
      </p:sp>
      <p:pic>
        <p:nvPicPr>
          <p:cNvPr id="5" name="Content Placeholder 4">
            <a:extLst>
              <a:ext uri="{FF2B5EF4-FFF2-40B4-BE49-F238E27FC236}">
                <a16:creationId xmlns:a16="http://schemas.microsoft.com/office/drawing/2014/main" id="{98C0782D-16E2-AC17-18CD-CD8C423DD2FD}"/>
              </a:ext>
            </a:extLst>
          </p:cNvPr>
          <p:cNvPicPr>
            <a:picLocks noGrp="1" noChangeAspect="1"/>
          </p:cNvPicPr>
          <p:nvPr>
            <p:ph idx="1"/>
          </p:nvPr>
        </p:nvPicPr>
        <p:blipFill>
          <a:blip r:embed="rId2"/>
          <a:stretch>
            <a:fillRect/>
          </a:stretch>
        </p:blipFill>
        <p:spPr>
          <a:xfrm>
            <a:off x="7986544" y="1828801"/>
            <a:ext cx="3310674" cy="2136322"/>
          </a:xfrm>
        </p:spPr>
      </p:pic>
      <p:sp>
        <p:nvSpPr>
          <p:cNvPr id="7" name="TextBox 6">
            <a:extLst>
              <a:ext uri="{FF2B5EF4-FFF2-40B4-BE49-F238E27FC236}">
                <a16:creationId xmlns:a16="http://schemas.microsoft.com/office/drawing/2014/main" id="{31E0FC27-074E-CFA0-6405-3F00E7C1823F}"/>
              </a:ext>
            </a:extLst>
          </p:cNvPr>
          <p:cNvSpPr txBox="1"/>
          <p:nvPr/>
        </p:nvSpPr>
        <p:spPr>
          <a:xfrm>
            <a:off x="1024128" y="2917371"/>
            <a:ext cx="6320101" cy="2677656"/>
          </a:xfrm>
          <a:prstGeom prst="rect">
            <a:avLst/>
          </a:prstGeom>
          <a:noFill/>
        </p:spPr>
        <p:txBody>
          <a:bodyPr wrap="square">
            <a:spAutoFit/>
          </a:bodyPr>
          <a:lstStyle/>
          <a:p>
            <a:r>
              <a:rPr lang="en-GB" sz="2400" b="0" i="0" dirty="0">
                <a:solidFill>
                  <a:srgbClr val="040C28"/>
                </a:solidFill>
                <a:effectLst/>
                <a:latin typeface="Google Sans"/>
              </a:rPr>
              <a:t>Sophie died 13 days after being beaten by teenagers Ryan Herbert and Brendan Harris.</a:t>
            </a:r>
          </a:p>
          <a:p>
            <a:r>
              <a:rPr lang="en-GB" sz="2400" dirty="0">
                <a:solidFill>
                  <a:srgbClr val="040C28"/>
                </a:solidFill>
                <a:latin typeface="Google Sans"/>
              </a:rPr>
              <a:t>Her</a:t>
            </a:r>
            <a:r>
              <a:rPr lang="en-GB" sz="2400" b="0" i="0" dirty="0">
                <a:solidFill>
                  <a:srgbClr val="040C28"/>
                </a:solidFill>
                <a:effectLst/>
                <a:latin typeface="Google Sans"/>
              </a:rPr>
              <a:t> boyfriend Robert </a:t>
            </a:r>
            <a:r>
              <a:rPr lang="en-GB" sz="2400" dirty="0">
                <a:solidFill>
                  <a:srgbClr val="040C28"/>
                </a:solidFill>
                <a:latin typeface="Google Sans"/>
              </a:rPr>
              <a:t>was seriously hurt.</a:t>
            </a:r>
          </a:p>
          <a:p>
            <a:r>
              <a:rPr lang="en-GB" sz="2400" dirty="0">
                <a:solidFill>
                  <a:srgbClr val="040C28"/>
                </a:solidFill>
                <a:latin typeface="Google Sans"/>
              </a:rPr>
              <a:t>Evidence in the court from the 999-call found that Herbert and Harris laughed and stated that they were attached because they were ‘moshers’ and ‘emos’.</a:t>
            </a:r>
            <a:endParaRPr lang="en-GB" sz="2400" dirty="0"/>
          </a:p>
        </p:txBody>
      </p:sp>
    </p:spTree>
    <p:extLst>
      <p:ext uri="{BB962C8B-B14F-4D97-AF65-F5344CB8AC3E}">
        <p14:creationId xmlns:p14="http://schemas.microsoft.com/office/powerpoint/2010/main" val="110035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48483-A2AE-AA9E-ADB1-1FBB2CD1E857}"/>
              </a:ext>
            </a:extLst>
          </p:cNvPr>
          <p:cNvSpPr>
            <a:spLocks noGrp="1"/>
          </p:cNvSpPr>
          <p:nvPr>
            <p:ph type="title"/>
          </p:nvPr>
        </p:nvSpPr>
        <p:spPr>
          <a:xfrm>
            <a:off x="838200" y="365125"/>
            <a:ext cx="10515600" cy="658457"/>
          </a:xfrm>
        </p:spPr>
        <p:txBody>
          <a:bodyPr>
            <a:normAutofit/>
          </a:bodyPr>
          <a:lstStyle/>
          <a:p>
            <a:r>
              <a:rPr lang="en-GB" sz="3200" dirty="0">
                <a:latin typeface="Calibri" panose="020F0502020204030204" pitchFamily="34" charset="0"/>
                <a:cs typeface="Calibri" panose="020F0502020204030204" pitchFamily="34" charset="0"/>
              </a:rPr>
              <a:t>Othering </a:t>
            </a:r>
          </a:p>
        </p:txBody>
      </p:sp>
      <p:sp>
        <p:nvSpPr>
          <p:cNvPr id="3" name="Content Placeholder 2">
            <a:extLst>
              <a:ext uri="{FF2B5EF4-FFF2-40B4-BE49-F238E27FC236}">
                <a16:creationId xmlns:a16="http://schemas.microsoft.com/office/drawing/2014/main" id="{6C2C9648-C0EE-67FB-6334-25A666D1484A}"/>
              </a:ext>
            </a:extLst>
          </p:cNvPr>
          <p:cNvSpPr>
            <a:spLocks noGrp="1"/>
          </p:cNvSpPr>
          <p:nvPr>
            <p:ph idx="1"/>
          </p:nvPr>
        </p:nvSpPr>
        <p:spPr>
          <a:xfrm>
            <a:off x="838200" y="1433015"/>
            <a:ext cx="10515600" cy="4743948"/>
          </a:xfrm>
        </p:spPr>
        <p:txBody>
          <a:bodyPr>
            <a:normAutofit fontScale="70000" lnSpcReduction="20000"/>
          </a:bodyPr>
          <a:lstStyle/>
          <a:p>
            <a:pPr algn="ctr"/>
            <a:r>
              <a:rPr lang="en-GB" sz="3100" b="1" dirty="0">
                <a:latin typeface="Calibri" panose="020F0502020204030204" pitchFamily="34" charset="0"/>
                <a:cs typeface="Calibri" panose="020F0502020204030204" pitchFamily="34" charset="0"/>
              </a:rPr>
              <a:t>To further understand the process of othering, one must also recognize that it is also often seen to be imbued with a power dynamic, in which the Self is the dominant and hegemonic ‘in-power’ entity, while the Other is the alternate minority”</a:t>
            </a:r>
          </a:p>
          <a:p>
            <a:pPr algn="l">
              <a:spcBef>
                <a:spcPts val="750"/>
              </a:spcBef>
              <a:spcAft>
                <a:spcPts val="750"/>
              </a:spcAft>
              <a:buFont typeface="Arial" panose="020B0604020202020204" pitchFamily="34" charset="0"/>
              <a:buChar char="•"/>
            </a:pPr>
            <a:endParaRPr lang="en-GB" sz="3100" b="1" i="0" dirty="0">
              <a:solidFill>
                <a:srgbClr val="242424"/>
              </a:solidFill>
              <a:effectLst/>
              <a:latin typeface="Calibri" panose="020F0502020204030204" pitchFamily="34" charset="0"/>
              <a:cs typeface="Calibri" panose="020F0502020204030204" pitchFamily="34" charset="0"/>
            </a:endParaRP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Othering</a:t>
            </a:r>
            <a:r>
              <a:rPr lang="en-GB" sz="3100" b="0" i="0" dirty="0">
                <a:solidFill>
                  <a:srgbClr val="242424"/>
                </a:solidFill>
                <a:effectLst/>
                <a:latin typeface="Calibri" panose="020F0502020204030204" pitchFamily="34" charset="0"/>
                <a:cs typeface="Calibri" panose="020F0502020204030204" pitchFamily="34" charset="0"/>
              </a:rPr>
              <a:t>: This is the process of perceiving or portraying someone or a group as fundamentally different - a distinction between "us" (the Self) and "them" (the Other).</a:t>
            </a: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Power Dynamic</a:t>
            </a:r>
            <a:r>
              <a:rPr lang="en-GB" sz="3100" b="0" i="0" dirty="0">
                <a:solidFill>
                  <a:srgbClr val="242424"/>
                </a:solidFill>
                <a:effectLst/>
                <a:latin typeface="Calibri" panose="020F0502020204030204" pitchFamily="34" charset="0"/>
                <a:cs typeface="Calibri" panose="020F0502020204030204" pitchFamily="34" charset="0"/>
              </a:rPr>
              <a:t>: highlights that othering is not just about recognising differences but also involves a power imbalance. The Self is described as the dominant, meaning it holds the power and influence in society.</a:t>
            </a: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Dominant -‘In-Power’ Entity</a:t>
            </a:r>
            <a:r>
              <a:rPr lang="en-GB" sz="3100" b="0" i="0" dirty="0">
                <a:solidFill>
                  <a:srgbClr val="242424"/>
                </a:solidFill>
                <a:effectLst/>
                <a:latin typeface="Calibri" panose="020F0502020204030204" pitchFamily="34" charset="0"/>
                <a:cs typeface="Calibri" panose="020F0502020204030204" pitchFamily="34" charset="0"/>
              </a:rPr>
              <a:t>: This refers to the group or individuals who have control, authority, and societal influence. They set the norms and standards.</a:t>
            </a: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Alternate Minority</a:t>
            </a:r>
            <a:r>
              <a:rPr lang="en-GB" sz="3100" b="0" i="0" dirty="0">
                <a:solidFill>
                  <a:srgbClr val="242424"/>
                </a:solidFill>
                <a:effectLst/>
                <a:latin typeface="Calibri" panose="020F0502020204030204" pitchFamily="34" charset="0"/>
                <a:cs typeface="Calibri" panose="020F0502020204030204" pitchFamily="34" charset="0"/>
              </a:rPr>
              <a:t>: The Other is seen as the minority or less powerful group. They are often marginalized or excluded by the dominant group.</a:t>
            </a:r>
          </a:p>
          <a:p>
            <a:pPr marL="0" indent="0" algn="l">
              <a:spcBef>
                <a:spcPts val="750"/>
              </a:spcBef>
              <a:spcAft>
                <a:spcPts val="750"/>
              </a:spcAft>
              <a:buNone/>
            </a:pPr>
            <a:r>
              <a:rPr lang="en-GB" sz="1600" dirty="0" err="1"/>
              <a:t>Sonnis</a:t>
            </a:r>
            <a:r>
              <a:rPr lang="en-GB" sz="1600" dirty="0"/>
              <a:t>-Bell, M. (2018</a:t>
            </a:r>
            <a:r>
              <a:rPr lang="en-GB" sz="1100" dirty="0">
                <a:solidFill>
                  <a:srgbClr val="242424"/>
                </a:solidFill>
                <a:latin typeface="Calibri" panose="020F0502020204030204" pitchFamily="34" charset="0"/>
                <a:cs typeface="Calibri" panose="020F0502020204030204" pitchFamily="34" charset="0"/>
              </a:rPr>
              <a:t>)</a:t>
            </a:r>
            <a:endParaRPr lang="en-GB" sz="1600" b="0" i="0" dirty="0">
              <a:solidFill>
                <a:srgbClr val="242424"/>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42956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316716-CB7C-F486-6EEB-90E48936723A}"/>
              </a:ext>
            </a:extLst>
          </p:cNvPr>
          <p:cNvPicPr>
            <a:picLocks noChangeAspect="1"/>
          </p:cNvPicPr>
          <p:nvPr/>
        </p:nvPicPr>
        <p:blipFill>
          <a:blip r:embed="rId2"/>
          <a:stretch>
            <a:fillRect/>
          </a:stretch>
        </p:blipFill>
        <p:spPr>
          <a:xfrm>
            <a:off x="147236" y="805108"/>
            <a:ext cx="11142504" cy="5465063"/>
          </a:xfrm>
          <a:prstGeom prst="rect">
            <a:avLst/>
          </a:prstGeom>
        </p:spPr>
      </p:pic>
    </p:spTree>
    <p:extLst>
      <p:ext uri="{BB962C8B-B14F-4D97-AF65-F5344CB8AC3E}">
        <p14:creationId xmlns:p14="http://schemas.microsoft.com/office/powerpoint/2010/main" val="1676569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88E23-C9B7-443E-A1C7-F570F7D3BEF3}"/>
              </a:ext>
            </a:extLst>
          </p:cNvPr>
          <p:cNvSpPr>
            <a:spLocks noGrp="1"/>
          </p:cNvSpPr>
          <p:nvPr>
            <p:ph type="title"/>
          </p:nvPr>
        </p:nvSpPr>
        <p:spPr>
          <a:xfrm>
            <a:off x="838200" y="365125"/>
            <a:ext cx="10515600" cy="567563"/>
          </a:xfrm>
        </p:spPr>
        <p:txBody>
          <a:bodyPr>
            <a:normAutofit/>
          </a:bodyPr>
          <a:lstStyle/>
          <a:p>
            <a:r>
              <a:rPr lang="en-GB" sz="2800" dirty="0">
                <a:latin typeface="Arial" panose="020B0604020202020204" pitchFamily="34" charset="0"/>
                <a:cs typeface="Arial" panose="020B0604020202020204" pitchFamily="34" charset="0"/>
              </a:rPr>
              <a:t>Being Different </a:t>
            </a:r>
          </a:p>
        </p:txBody>
      </p:sp>
      <p:sp>
        <p:nvSpPr>
          <p:cNvPr id="3" name="Content Placeholder 2">
            <a:extLst>
              <a:ext uri="{FF2B5EF4-FFF2-40B4-BE49-F238E27FC236}">
                <a16:creationId xmlns:a16="http://schemas.microsoft.com/office/drawing/2014/main" id="{1F1FC8B8-54CC-4696-A3DB-AC8B4427A27B}"/>
              </a:ext>
            </a:extLst>
          </p:cNvPr>
          <p:cNvSpPr>
            <a:spLocks noGrp="1"/>
          </p:cNvSpPr>
          <p:nvPr>
            <p:ph idx="1"/>
          </p:nvPr>
        </p:nvSpPr>
        <p:spPr>
          <a:xfrm>
            <a:off x="838200" y="1005840"/>
            <a:ext cx="10515600" cy="5171123"/>
          </a:xfrm>
        </p:spPr>
        <p:txBody>
          <a:bodyPr>
            <a:normAutofit/>
          </a:bodyPr>
          <a:lstStyle/>
          <a:p>
            <a:pPr marL="0" indent="0">
              <a:buNone/>
            </a:pPr>
            <a:r>
              <a:rPr lang="en-GB" sz="1900" dirty="0">
                <a:latin typeface="Arial" panose="020B0604020202020204" pitchFamily="34" charset="0"/>
                <a:cs typeface="Arial" panose="020B0604020202020204" pitchFamily="34" charset="0"/>
              </a:rPr>
              <a:t>Hate crime – increase of figures </a:t>
            </a:r>
          </a:p>
          <a:p>
            <a:pPr marL="0" indent="0">
              <a:buNone/>
            </a:pP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Language  &amp; Communication – for some language is a barrier. </a:t>
            </a:r>
          </a:p>
          <a:p>
            <a:pPr marL="0" indent="0">
              <a:buNone/>
            </a:pPr>
            <a:r>
              <a:rPr lang="en-GB" sz="1900" dirty="0">
                <a:latin typeface="Arial" panose="020B0604020202020204" pitchFamily="34" charset="0"/>
                <a:cs typeface="Arial" panose="020B0604020202020204" pitchFamily="34" charset="0"/>
              </a:rPr>
              <a:t>Non-verbal, have speech impediment’s, words mean different things or event have hearing difficulties. </a:t>
            </a:r>
          </a:p>
          <a:p>
            <a:pPr marL="0" indent="0">
              <a:buNone/>
            </a:pPr>
            <a:r>
              <a:rPr lang="en-GB" sz="1900" dirty="0">
                <a:latin typeface="Arial" panose="020B0604020202020204" pitchFamily="34" charset="0"/>
                <a:cs typeface="Arial" panose="020B0604020202020204" pitchFamily="34" charset="0"/>
              </a:rPr>
              <a:t>Individuals where English is a second language. Welsh Language Act 1993. 2003 Sign Language formally </a:t>
            </a:r>
            <a:r>
              <a:rPr lang="en-GB" sz="1900" b="0" dirty="0">
                <a:latin typeface="Arial" panose="020B0604020202020204" pitchFamily="34" charset="0"/>
                <a:cs typeface="Arial" panose="020B0604020202020204" pitchFamily="34" charset="0"/>
              </a:rPr>
              <a:t>recognised </a:t>
            </a:r>
            <a:r>
              <a:rPr lang="en-GB" sz="1900" b="0" i="0" dirty="0">
                <a:effectLst/>
                <a:latin typeface="Arial" panose="020B0604020202020204" pitchFamily="34" charset="0"/>
                <a:cs typeface="Arial" panose="020B0604020202020204" pitchFamily="34" charset="0"/>
              </a:rPr>
              <a:t>as a language.</a:t>
            </a:r>
          </a:p>
          <a:p>
            <a:pPr marL="0" indent="0">
              <a:buNone/>
            </a:pPr>
            <a:r>
              <a:rPr lang="en-GB" sz="1900" dirty="0">
                <a:latin typeface="Arial" panose="020B0604020202020204" pitchFamily="34" charset="0"/>
                <a:cs typeface="Arial" panose="020B0604020202020204" pitchFamily="34" charset="0"/>
              </a:rPr>
              <a:t>Looking different  - This could mean a variety of differences from the way people dress or look such as those who identify themselves as Punk, Goth. Those who do not conform to society such as travellers and their community to individuals who are homeless – targeted due to being different.</a:t>
            </a:r>
          </a:p>
          <a:p>
            <a:pPr marL="0" indent="0" algn="l">
              <a:buNone/>
            </a:pPr>
            <a:r>
              <a:rPr lang="en-GB" sz="1900" dirty="0">
                <a:latin typeface="Arial" panose="020B0604020202020204" pitchFamily="34" charset="0"/>
                <a:cs typeface="Arial" panose="020B0604020202020204" pitchFamily="34" charset="0"/>
              </a:rPr>
              <a:t>Mental health - </a:t>
            </a:r>
            <a:r>
              <a:rPr lang="en-GB" sz="1900" b="0" i="0" dirty="0">
                <a:solidFill>
                  <a:srgbClr val="000000"/>
                </a:solidFill>
                <a:effectLst/>
                <a:latin typeface="Arial" panose="020B0604020202020204" pitchFamily="34" charset="0"/>
                <a:cs typeface="Arial" panose="020B0604020202020204" pitchFamily="34" charset="0"/>
              </a:rPr>
              <a:t>We all go through difficult times, and it can be a healthy reaction to feel negative emotions when facing challenges. Having mental health problems can make people feel different from others in society.</a:t>
            </a:r>
          </a:p>
          <a:p>
            <a:pPr marL="0" indent="0">
              <a:buNone/>
            </a:pPr>
            <a:r>
              <a:rPr lang="en-GB" sz="1900" dirty="0">
                <a:latin typeface="Arial" panose="020B0604020202020204" pitchFamily="34" charset="0"/>
                <a:cs typeface="Arial" panose="020B0604020202020204" pitchFamily="34" charset="0"/>
              </a:rPr>
              <a:t>People who are on the autistic spectrum - many conditions that effect individuals </a:t>
            </a:r>
          </a:p>
          <a:p>
            <a:pPr marL="0" indent="0">
              <a:buNone/>
            </a:pPr>
            <a:endParaRPr lang="en-GB" sz="1400" dirty="0"/>
          </a:p>
        </p:txBody>
      </p:sp>
      <p:pic>
        <p:nvPicPr>
          <p:cNvPr id="4" name="Picture 3">
            <a:extLst>
              <a:ext uri="{FF2B5EF4-FFF2-40B4-BE49-F238E27FC236}">
                <a16:creationId xmlns:a16="http://schemas.microsoft.com/office/drawing/2014/main" id="{B72327D6-5EF8-456B-9FFB-30AA884ADEB3}"/>
              </a:ext>
            </a:extLst>
          </p:cNvPr>
          <p:cNvPicPr>
            <a:picLocks noChangeAspect="1"/>
          </p:cNvPicPr>
          <p:nvPr/>
        </p:nvPicPr>
        <p:blipFill rotWithShape="1">
          <a:blip r:embed="rId3"/>
          <a:srcRect t="4889" r="-1" b="-1"/>
          <a:stretch/>
        </p:blipFill>
        <p:spPr>
          <a:xfrm>
            <a:off x="9833112" y="5181600"/>
            <a:ext cx="1520687" cy="1184818"/>
          </a:xfrm>
          <a:prstGeom prst="rect">
            <a:avLst/>
          </a:prstGeom>
          <a:noFill/>
        </p:spPr>
      </p:pic>
    </p:spTree>
    <p:extLst>
      <p:ext uri="{BB962C8B-B14F-4D97-AF65-F5344CB8AC3E}">
        <p14:creationId xmlns:p14="http://schemas.microsoft.com/office/powerpoint/2010/main" val="23011237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33</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1981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914400" y="1268761"/>
            <a:ext cx="9875520" cy="5314601"/>
          </a:xfrm>
        </p:spPr>
        <p:txBody>
          <a:bodyPr>
            <a:normAutofit/>
          </a:bodyPr>
          <a:lstStyle/>
          <a:p>
            <a:r>
              <a:rPr lang="en-GB" sz="2400" b="1" dirty="0"/>
              <a:t>Direct discrimination </a:t>
            </a:r>
            <a:r>
              <a:rPr lang="en-GB" sz="2400" dirty="0"/>
              <a:t>– This is when you’re treated less favourably because of a protected characteristic</a:t>
            </a:r>
          </a:p>
          <a:p>
            <a:r>
              <a:rPr lang="en-GB" sz="2400" b="1" dirty="0"/>
              <a:t>Indirect discrimination </a:t>
            </a:r>
            <a:r>
              <a:rPr lang="en-GB" sz="2400" dirty="0"/>
              <a:t>–</a:t>
            </a:r>
            <a:r>
              <a:rPr lang="en-GB" sz="2400" dirty="0">
                <a:solidFill>
                  <a:srgbClr val="FF0000"/>
                </a:solidFill>
              </a:rPr>
              <a:t> </a:t>
            </a:r>
            <a:r>
              <a:rPr lang="en-GB" sz="2400" dirty="0"/>
              <a:t>This is when a service has criteria which have the effect of being discriminatory against a person because of a protected characteristic</a:t>
            </a:r>
            <a:endParaRPr lang="en-GB" sz="2400" dirty="0">
              <a:solidFill>
                <a:srgbClr val="FF0000"/>
              </a:solidFill>
            </a:endParaRPr>
          </a:p>
          <a:p>
            <a:r>
              <a:rPr lang="en-GB" sz="2400" b="1" dirty="0"/>
              <a:t>Harassment</a:t>
            </a:r>
            <a:r>
              <a:rPr lang="en-GB" sz="2400" dirty="0"/>
              <a:t> – experience behaviour that makes you feel intimidated, humiliated, or degraded, or that creates a hostile environment</a:t>
            </a:r>
          </a:p>
          <a:p>
            <a:r>
              <a:rPr lang="en-GB" sz="2400" b="1" dirty="0"/>
              <a:t>Victimisation</a:t>
            </a:r>
            <a:r>
              <a:rPr lang="en-GB" sz="2400" dirty="0"/>
              <a:t> - Treated unfairly as a result of making a complaint about discrimination or giving evidence when someone else makes a complaint.</a:t>
            </a:r>
          </a:p>
          <a:p>
            <a:endParaRPr lang="en-GB" sz="2400" dirty="0"/>
          </a:p>
          <a:p>
            <a:r>
              <a:rPr lang="en-GB" sz="2000" dirty="0"/>
              <a:t>further reading on this webpage:  https://www.equalityhumanrights.com/en/advice-and-guidance/what-direct-and-indirect-discrimination</a:t>
            </a:r>
          </a:p>
          <a:p>
            <a:endParaRPr lang="en-GB" sz="2800" dirty="0">
              <a:solidFill>
                <a:srgbClr val="FF0000"/>
              </a:solidFill>
            </a:endParaRPr>
          </a:p>
          <a:p>
            <a:endParaRPr lang="en-GB" dirty="0"/>
          </a:p>
        </p:txBody>
      </p:sp>
    </p:spTree>
    <p:extLst>
      <p:ext uri="{BB962C8B-B14F-4D97-AF65-F5344CB8AC3E}">
        <p14:creationId xmlns:p14="http://schemas.microsoft.com/office/powerpoint/2010/main" val="2050045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19536" y="0"/>
            <a:ext cx="8352928" cy="643737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9672896" y="5665965"/>
            <a:ext cx="512504" cy="273844"/>
          </a:xfrm>
        </p:spPr>
        <p:txBody>
          <a:bodyPr vert="horz" lIns="68580" tIns="34290" rIns="68580" bIns="34290" rtlCol="0" anchor="ctr">
            <a:normAutofit/>
          </a:bodyPr>
          <a:lstStyle/>
          <a:p>
            <a:pPr defTabSz="342900">
              <a:spcAft>
                <a:spcPts val="450"/>
              </a:spcAft>
              <a:defRPr/>
            </a:pPr>
            <a:fld id="{5DFEDB64-84C3-4240-BCBA-134AE1D9082C}" type="slidenum">
              <a:rPr lang="en-US">
                <a:solidFill>
                  <a:srgbClr val="FFFFFF"/>
                </a:solidFill>
              </a:rPr>
              <a:pPr defTabSz="342900">
                <a:spcAft>
                  <a:spcPts val="450"/>
                </a:spcAft>
                <a:defRPr/>
              </a:pPr>
              <a:t>35</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7E9C-92FB-4581-1A6E-DC9E1DA07CCD}"/>
              </a:ext>
            </a:extLst>
          </p:cNvPr>
          <p:cNvSpPr>
            <a:spLocks noGrp="1"/>
          </p:cNvSpPr>
          <p:nvPr>
            <p:ph type="title"/>
          </p:nvPr>
        </p:nvSpPr>
        <p:spPr>
          <a:xfrm>
            <a:off x="1024129" y="548640"/>
            <a:ext cx="9720072" cy="866092"/>
          </a:xfrm>
        </p:spPr>
        <p:txBody>
          <a:bodyPr>
            <a:normAutofit/>
          </a:bodyPr>
          <a:lstStyle/>
          <a:p>
            <a:r>
              <a:rPr lang="en-GB" sz="2800" dirty="0">
                <a:latin typeface="Arial" panose="020B0604020202020204" pitchFamily="34" charset="0"/>
                <a:cs typeface="Arial" panose="020B0604020202020204" pitchFamily="34" charset="0"/>
              </a:rPr>
              <a:t>How the Equality Act 2010 works:</a:t>
            </a:r>
          </a:p>
        </p:txBody>
      </p:sp>
      <p:sp>
        <p:nvSpPr>
          <p:cNvPr id="3" name="Content Placeholder 2">
            <a:extLst>
              <a:ext uri="{FF2B5EF4-FFF2-40B4-BE49-F238E27FC236}">
                <a16:creationId xmlns:a16="http://schemas.microsoft.com/office/drawing/2014/main" id="{A88C7DCD-E993-989C-89C1-50D802600309}"/>
              </a:ext>
            </a:extLst>
          </p:cNvPr>
          <p:cNvSpPr>
            <a:spLocks noGrp="1"/>
          </p:cNvSpPr>
          <p:nvPr>
            <p:ph idx="1"/>
          </p:nvPr>
        </p:nvSpPr>
        <p:spPr>
          <a:xfrm>
            <a:off x="1024128" y="1639019"/>
            <a:ext cx="9720073" cy="4670341"/>
          </a:xfrm>
        </p:spPr>
        <p:txBody>
          <a:bodyPr>
            <a:normAutofit fontScale="92500"/>
          </a:bodyPr>
          <a:lstStyle/>
          <a:p>
            <a:r>
              <a:rPr lang="en-GB" dirty="0"/>
              <a:t>A</a:t>
            </a:r>
            <a:r>
              <a:rPr lang="en-GB" dirty="0">
                <a:latin typeface="Arial" panose="020B0604020202020204" pitchFamily="34" charset="0"/>
                <a:cs typeface="Arial" panose="020B0604020202020204" pitchFamily="34" charset="0"/>
              </a:rPr>
              <a:t>. It prohibits certain types of conduct towards individuals who have certain characteristics protected by the legislation. These protected characteristics include – age, disability, gender reassignment, marriage and civil partnership, Pregnancy and maternity, race, religion and belief, Sexual orientation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 Requires public bodies to consider how their policies and service delivery will affect people with the protected characteristics.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 Enabling positive action to support those individuals under-represented society.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Also </a:t>
            </a:r>
            <a:r>
              <a:rPr lang="en-GB" b="1" u="sng" dirty="0">
                <a:latin typeface="Arial" panose="020B0604020202020204" pitchFamily="34" charset="0"/>
                <a:cs typeface="Arial" panose="020B0604020202020204" pitchFamily="34" charset="0"/>
              </a:rPr>
              <a:t>a  Public Sector Equality Duty </a:t>
            </a:r>
            <a:r>
              <a:rPr lang="en-GB" b="0" u="none" dirty="0">
                <a:latin typeface="Arial" panose="020B0604020202020204" pitchFamily="34" charset="0"/>
                <a:cs typeface="Arial" panose="020B0604020202020204" pitchFamily="34" charset="0"/>
              </a:rPr>
              <a:t>which means that </a:t>
            </a:r>
            <a:r>
              <a:rPr lang="en-GB" dirty="0">
                <a:latin typeface="Arial" panose="020B0604020202020204" pitchFamily="34" charset="0"/>
                <a:cs typeface="Arial" panose="020B0604020202020204" pitchFamily="34" charset="0"/>
              </a:rPr>
              <a:t>public bodies, such as local authorities, hospital trusts and police authorities now have to prevent discrimination. </a:t>
            </a:r>
          </a:p>
          <a:p>
            <a:endParaRPr lang="en-GB" dirty="0"/>
          </a:p>
        </p:txBody>
      </p:sp>
    </p:spTree>
    <p:extLst>
      <p:ext uri="{BB962C8B-B14F-4D97-AF65-F5344CB8AC3E}">
        <p14:creationId xmlns:p14="http://schemas.microsoft.com/office/powerpoint/2010/main" val="3384605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1981200" y="260649"/>
            <a:ext cx="8229600" cy="448799"/>
          </a:xfrm>
        </p:spPr>
        <p:txBody>
          <a:bodyPr>
            <a:normAutofit/>
          </a:bodyPr>
          <a:lstStyle/>
          <a:p>
            <a:r>
              <a:rPr lang="en-GB" sz="2000" dirty="0">
                <a:latin typeface="Arial" panose="020B0604020202020204" pitchFamily="34" charset="0"/>
                <a:cs typeface="Arial" panose="020B0604020202020204" pitchFamily="34" charset="0"/>
              </a:rPr>
              <a:t>7 Principles of Public Life</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749808" y="908720"/>
            <a:ext cx="11082528" cy="5400640"/>
          </a:xfrm>
        </p:spPr>
        <p:txBody>
          <a:bodyPr>
            <a:normAutofit fontScale="47500" lnSpcReduction="20000"/>
          </a:bodyPr>
          <a:lstStyle/>
          <a:p>
            <a:pPr marL="0" indent="0" fontAlgn="base">
              <a:buNone/>
            </a:pPr>
            <a:r>
              <a:rPr lang="en-GB" sz="4200" dirty="0"/>
              <a:t>Holders of public office should:</a:t>
            </a:r>
            <a:endParaRPr lang="en-GB" sz="4200" b="1" dirty="0"/>
          </a:p>
          <a:p>
            <a:pPr fontAlgn="base"/>
            <a:r>
              <a:rPr lang="en-GB" sz="4200" b="1" dirty="0"/>
              <a:t>Selflessness</a:t>
            </a:r>
          </a:p>
          <a:p>
            <a:pPr lvl="1" fontAlgn="base"/>
            <a:r>
              <a:rPr lang="en-GB" sz="4200" dirty="0"/>
              <a:t>act solely in terms of the public interest.</a:t>
            </a:r>
          </a:p>
          <a:p>
            <a:pPr fontAlgn="base"/>
            <a:r>
              <a:rPr lang="en-GB" sz="4200" b="1" dirty="0"/>
              <a:t>Integrity</a:t>
            </a:r>
          </a:p>
          <a:p>
            <a:pPr lvl="1" fontAlgn="base"/>
            <a:r>
              <a:rPr lang="en-GB" sz="4200" dirty="0"/>
              <a:t>Not placing themselves under any obligation that might try inappropriately to influence them in their work.</a:t>
            </a:r>
          </a:p>
          <a:p>
            <a:pPr fontAlgn="base"/>
            <a:r>
              <a:rPr lang="en-GB" sz="4200" b="1" dirty="0"/>
              <a:t>Objectivity</a:t>
            </a:r>
          </a:p>
          <a:p>
            <a:pPr lvl="1" fontAlgn="base"/>
            <a:r>
              <a:rPr lang="en-GB" sz="4200" dirty="0"/>
              <a:t>take decisions impartially, fairly on merit, without discrimination.</a:t>
            </a:r>
          </a:p>
          <a:p>
            <a:r>
              <a:rPr lang="en-GB" sz="4200" b="1" dirty="0"/>
              <a:t>Accountability</a:t>
            </a:r>
          </a:p>
          <a:p>
            <a:pPr lvl="1"/>
            <a:r>
              <a:rPr lang="en-GB" sz="4200" dirty="0"/>
              <a:t>accountable to the public</a:t>
            </a:r>
          </a:p>
          <a:p>
            <a:pPr fontAlgn="base"/>
            <a:r>
              <a:rPr lang="en-GB" sz="4200" b="1" dirty="0"/>
              <a:t>Openness</a:t>
            </a:r>
          </a:p>
          <a:p>
            <a:pPr lvl="1" fontAlgn="base"/>
            <a:r>
              <a:rPr lang="en-GB" sz="4200" dirty="0"/>
              <a:t>act and take decisions in an open and transparent manner.</a:t>
            </a:r>
          </a:p>
          <a:p>
            <a:r>
              <a:rPr lang="en-GB" sz="4200" b="1" dirty="0"/>
              <a:t>Honesty</a:t>
            </a:r>
          </a:p>
          <a:p>
            <a:pPr lvl="1"/>
            <a:r>
              <a:rPr lang="en-GB" sz="4200" dirty="0"/>
              <a:t>truthful.</a:t>
            </a:r>
          </a:p>
          <a:p>
            <a:pPr fontAlgn="base"/>
            <a:r>
              <a:rPr lang="en-GB" sz="4200" b="1" dirty="0"/>
              <a:t>Leadership</a:t>
            </a:r>
          </a:p>
          <a:p>
            <a:pPr lvl="1" fontAlgn="base"/>
            <a:r>
              <a:rPr lang="en-GB" sz="42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a:xfrm>
            <a:off x="1024128" y="585216"/>
            <a:ext cx="9720072" cy="1108673"/>
          </a:xfrm>
        </p:spPr>
        <p:txBody>
          <a:bodyPr>
            <a:normAutofit/>
          </a:bodyPr>
          <a:lstStyle/>
          <a:p>
            <a:r>
              <a:rPr lang="en-GB" dirty="0"/>
              <a:t>Ethics within a Public Role </a:t>
            </a:r>
            <a:endParaRPr lang="en-GB" sz="1800" dirty="0"/>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869430" y="1514007"/>
            <a:ext cx="10478124" cy="4527029"/>
          </a:xfrm>
        </p:spPr>
        <p:txBody>
          <a:bodyPr>
            <a:normAutofit/>
          </a:bodyPr>
          <a:lstStyle/>
          <a:p>
            <a:r>
              <a:rPr lang="en-GB" dirty="0"/>
              <a:t>We expect behaviours from others but when in a public role there are also standards</a:t>
            </a:r>
          </a:p>
          <a:p>
            <a:r>
              <a:rPr lang="en-GB" dirty="0"/>
              <a:t>There is a Code of Practice</a:t>
            </a:r>
          </a:p>
          <a:p>
            <a:r>
              <a:rPr lang="en-GB" dirty="0"/>
              <a:t>which observes the Professional Behaviour for the Policing Profession</a:t>
            </a:r>
          </a:p>
          <a:p>
            <a:r>
              <a:rPr lang="en-GB" dirty="0"/>
              <a:t>It guides everyone working in policing</a:t>
            </a:r>
          </a:p>
          <a:p>
            <a:r>
              <a:rPr lang="en-GB" dirty="0"/>
              <a:t>Sets commitment to a standard of behaviour</a:t>
            </a:r>
          </a:p>
          <a:p>
            <a:r>
              <a:rPr lang="en-GB" dirty="0"/>
              <a:t>Police and police staff have responsibility for their own professional behaviour</a:t>
            </a:r>
          </a:p>
          <a:p>
            <a:endParaRPr lang="en-GB" dirty="0"/>
          </a:p>
          <a:p>
            <a:endParaRPr lang="en-GB" sz="2800" dirty="0">
              <a:solidFill>
                <a:srgbClr val="FF0000"/>
              </a:solidFill>
            </a:endParaRPr>
          </a:p>
          <a:p>
            <a:r>
              <a:rPr lang="en-GB" sz="1600" dirty="0"/>
              <a:t>https://www.college.police.uk/ethics/code-of-ethics  </a:t>
            </a:r>
            <a:r>
              <a:rPr lang="en-US" sz="1600" dirty="0"/>
              <a:t> </a:t>
            </a:r>
            <a:br>
              <a:rPr lang="en-US" sz="1600" dirty="0"/>
            </a:br>
            <a:endParaRPr lang="en-GB" sz="1600" dirty="0"/>
          </a:p>
        </p:txBody>
      </p:sp>
    </p:spTree>
    <p:extLst>
      <p:ext uri="{BB962C8B-B14F-4D97-AF65-F5344CB8AC3E}">
        <p14:creationId xmlns:p14="http://schemas.microsoft.com/office/powerpoint/2010/main" val="779378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D3D28-A18B-B237-291A-910E74DBC384}"/>
              </a:ext>
            </a:extLst>
          </p:cNvPr>
          <p:cNvSpPr>
            <a:spLocks noGrp="1"/>
          </p:cNvSpPr>
          <p:nvPr>
            <p:ph type="title"/>
          </p:nvPr>
        </p:nvSpPr>
        <p:spPr/>
        <p:txBody>
          <a:bodyPr/>
          <a:lstStyle/>
          <a:p>
            <a:r>
              <a:rPr lang="en-GB" dirty="0"/>
              <a:t>Concluding Thoughts</a:t>
            </a:r>
          </a:p>
        </p:txBody>
      </p:sp>
      <p:sp>
        <p:nvSpPr>
          <p:cNvPr id="3" name="Content Placeholder 2">
            <a:extLst>
              <a:ext uri="{FF2B5EF4-FFF2-40B4-BE49-F238E27FC236}">
                <a16:creationId xmlns:a16="http://schemas.microsoft.com/office/drawing/2014/main" id="{C24F6819-E322-A136-3974-69C4375816AA}"/>
              </a:ext>
            </a:extLst>
          </p:cNvPr>
          <p:cNvSpPr>
            <a:spLocks noGrp="1"/>
          </p:cNvSpPr>
          <p:nvPr>
            <p:ph idx="1"/>
          </p:nvPr>
        </p:nvSpPr>
        <p:spPr/>
        <p:txBody>
          <a:bodyPr>
            <a:normAutofit/>
          </a:bodyPr>
          <a:lstStyle/>
          <a:p>
            <a:r>
              <a:rPr lang="en-GB" dirty="0"/>
              <a:t>There are a lot of concepts we take for granted. We know what they are when we see them, but we often struggle to find a clear way of explaining them.</a:t>
            </a:r>
          </a:p>
          <a:p>
            <a:endParaRPr lang="en-GB" dirty="0"/>
          </a:p>
          <a:p>
            <a:r>
              <a:rPr lang="en-GB" dirty="0"/>
              <a:t>Identity, Race, Gender, Sex, Religion, Class are all concepts and categories we know and use everyday and although they are hard to define they are important and have real impact.</a:t>
            </a:r>
          </a:p>
          <a:p>
            <a:endParaRPr lang="en-GB" dirty="0"/>
          </a:p>
          <a:p>
            <a:r>
              <a:rPr lang="en-GB" dirty="0"/>
              <a:t>Each of these categories has a consequence for crime; how we define crime, who perpetrates crime, who is a victim of crime, and how institutions respond to crime.</a:t>
            </a:r>
          </a:p>
        </p:txBody>
      </p:sp>
    </p:spTree>
    <p:extLst>
      <p:ext uri="{BB962C8B-B14F-4D97-AF65-F5344CB8AC3E}">
        <p14:creationId xmlns:p14="http://schemas.microsoft.com/office/powerpoint/2010/main" val="458767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F2C6-8545-1AF7-51B0-F65EA99E4C91}"/>
              </a:ext>
            </a:extLst>
          </p:cNvPr>
          <p:cNvSpPr>
            <a:spLocks noGrp="1"/>
          </p:cNvSpPr>
          <p:nvPr>
            <p:ph type="title"/>
          </p:nvPr>
        </p:nvSpPr>
        <p:spPr>
          <a:xfrm>
            <a:off x="838200" y="365126"/>
            <a:ext cx="10515600" cy="774562"/>
          </a:xfrm>
        </p:spPr>
        <p:txBody>
          <a:bodyPr/>
          <a:lstStyle/>
          <a:p>
            <a:r>
              <a:rPr lang="en-GB" dirty="0"/>
              <a:t>Workshop Task:</a:t>
            </a:r>
          </a:p>
        </p:txBody>
      </p:sp>
      <p:sp>
        <p:nvSpPr>
          <p:cNvPr id="3" name="Content Placeholder 2">
            <a:extLst>
              <a:ext uri="{FF2B5EF4-FFF2-40B4-BE49-F238E27FC236}">
                <a16:creationId xmlns:a16="http://schemas.microsoft.com/office/drawing/2014/main" id="{FD5CA9BC-2EDB-7B3D-D9E5-FFFDA1F8765D}"/>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Look at the remarks from various groups around Rishi Sunak’s speech at the </a:t>
            </a:r>
            <a:r>
              <a:rPr lang="en-GB" b="0" i="0" dirty="0">
                <a:effectLst/>
                <a:latin typeface="Arial" panose="020B0604020202020204" pitchFamily="34" charset="0"/>
                <a:cs typeface="Arial" panose="020B0604020202020204" pitchFamily="34" charset="0"/>
              </a:rPr>
              <a:t>Conservative Party conference to underscore his government’s views on gender:</a:t>
            </a:r>
          </a:p>
          <a:p>
            <a:pPr marL="0" indent="0">
              <a:buNone/>
            </a:pPr>
            <a:r>
              <a:rPr lang="en-GB" dirty="0">
                <a:hlinkClick r:id="rId3"/>
              </a:rPr>
              <a:t>Rishi Sunak: 'A man is a man and a woman is a woman, that’s just common sense' - YouTube</a:t>
            </a: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Might want to consider other Conservative members thoughts</a:t>
            </a:r>
          </a:p>
          <a:p>
            <a:pPr lvl="1"/>
            <a:r>
              <a:rPr lang="en-GB" dirty="0">
                <a:latin typeface="Arial" panose="020B0604020202020204" pitchFamily="34" charset="0"/>
                <a:cs typeface="Arial" panose="020B0604020202020204" pitchFamily="34" charset="0"/>
              </a:rPr>
              <a:t>Where does this leave the Party?</a:t>
            </a:r>
          </a:p>
          <a:p>
            <a:pPr lvl="1"/>
            <a:r>
              <a:rPr lang="en-GB" dirty="0">
                <a:latin typeface="Arial" panose="020B0604020202020204" pitchFamily="34" charset="0"/>
                <a:cs typeface="Arial" panose="020B0604020202020204" pitchFamily="34" charset="0"/>
              </a:rPr>
              <a:t>What about LGBTQ+ groups? – what their opinion?</a:t>
            </a:r>
          </a:p>
          <a:p>
            <a:pPr lvl="1"/>
            <a:r>
              <a:rPr lang="en-GB" dirty="0">
                <a:latin typeface="Arial" panose="020B0604020202020204" pitchFamily="34" charset="0"/>
                <a:cs typeface="Arial" panose="020B0604020202020204" pitchFamily="34" charset="0"/>
              </a:rPr>
              <a:t>Social Media?</a:t>
            </a:r>
          </a:p>
          <a:p>
            <a:pPr lvl="1"/>
            <a:r>
              <a:rPr lang="en-GB" dirty="0">
                <a:latin typeface="Arial" panose="020B0604020202020204" pitchFamily="34" charset="0"/>
                <a:cs typeface="Arial" panose="020B0604020202020204" pitchFamily="34" charset="0"/>
              </a:rPr>
              <a:t>Good / Bad / Fall out of this comment! </a:t>
            </a:r>
          </a:p>
          <a:p>
            <a:pPr lvl="1"/>
            <a:r>
              <a:rPr lang="en-GB" dirty="0">
                <a:latin typeface="Arial" panose="020B0604020202020204" pitchFamily="34" charset="0"/>
                <a:cs typeface="Arial" panose="020B0604020202020204" pitchFamily="34" charset="0"/>
              </a:rPr>
              <a:t>Your belief’s?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4783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219-8B70-26A7-9F97-79DAA23D6E52}"/>
              </a:ext>
            </a:extLst>
          </p:cNvPr>
          <p:cNvSpPr>
            <a:spLocks noGrp="1"/>
          </p:cNvSpPr>
          <p:nvPr>
            <p:ph type="title"/>
          </p:nvPr>
        </p:nvSpPr>
        <p:spPr/>
        <p:txBody>
          <a:bodyPr/>
          <a:lstStyle/>
          <a:p>
            <a:r>
              <a:rPr lang="en-GB" dirty="0">
                <a:ea typeface="Calibri Light"/>
                <a:cs typeface="Calibri Light"/>
              </a:rPr>
              <a:t>President Trump 2025</a:t>
            </a:r>
            <a:endParaRPr lang="en-GB" dirty="0"/>
          </a:p>
        </p:txBody>
      </p:sp>
      <p:sp>
        <p:nvSpPr>
          <p:cNvPr id="3" name="Content Placeholder 2">
            <a:extLst>
              <a:ext uri="{FF2B5EF4-FFF2-40B4-BE49-F238E27FC236}">
                <a16:creationId xmlns:a16="http://schemas.microsoft.com/office/drawing/2014/main" id="{DE8982FF-BD36-3B23-9FBD-468CB52CD84B}"/>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Defending Women From Gender Ideology Extremism And Restoring Biological Truth To The Federal Government – The White House</a:t>
            </a:r>
            <a:endParaRPr lang="en-GB">
              <a:ea typeface="+mn-lt"/>
              <a:cs typeface="+mn-lt"/>
            </a:endParaRPr>
          </a:p>
          <a:p>
            <a:endParaRPr lang="en-GB" dirty="0">
              <a:ea typeface="Calibri"/>
              <a:cs typeface="Calibri"/>
            </a:endParaRPr>
          </a:p>
          <a:p>
            <a:r>
              <a:rPr lang="en-GB" dirty="0"/>
              <a:t>RESTORING BIOLOGICAL TRUTH TO THE FEDERAL GOVERNMENT ORDER</a:t>
            </a:r>
            <a:endParaRPr lang="en-GB" dirty="0">
              <a:ea typeface="Calibri"/>
              <a:cs typeface="Calibri"/>
            </a:endParaRPr>
          </a:p>
          <a:p>
            <a:r>
              <a:rPr lang="en-GB" dirty="0">
                <a:ea typeface="Calibri"/>
                <a:cs typeface="Calibri"/>
              </a:rPr>
              <a:t>Thoughts on the order by Trump and his Administration </a:t>
            </a:r>
          </a:p>
          <a:p>
            <a:endParaRPr lang="en-GB" dirty="0">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0836310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33C9-3A22-3047-4FFE-0F6B23C00196}"/>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47210067-1843-A96A-1340-4EA78D6B8E2B}"/>
              </a:ext>
            </a:extLst>
          </p:cNvPr>
          <p:cNvSpPr>
            <a:spLocks noGrp="1"/>
          </p:cNvSpPr>
          <p:nvPr>
            <p:ph idx="1"/>
          </p:nvPr>
        </p:nvSpPr>
        <p:spPr>
          <a:xfrm>
            <a:off x="1024128" y="1521143"/>
            <a:ext cx="8378952" cy="5879141"/>
          </a:xfrm>
        </p:spPr>
        <p:txBody>
          <a:bodyPr/>
          <a:lstStyle/>
          <a:p>
            <a:r>
              <a:rPr lang="en-GB" dirty="0"/>
              <a:t>About the course?</a:t>
            </a:r>
          </a:p>
          <a:p>
            <a:r>
              <a:rPr lang="en-GB" dirty="0"/>
              <a:t>About the content?</a:t>
            </a:r>
          </a:p>
          <a:p>
            <a:r>
              <a:rPr lang="en-GB" dirty="0"/>
              <a:t>About the Assessments?</a:t>
            </a:r>
          </a:p>
          <a:p>
            <a:endParaRPr lang="en-GB" dirty="0"/>
          </a:p>
        </p:txBody>
      </p:sp>
      <p:pic>
        <p:nvPicPr>
          <p:cNvPr id="2050" name="Picture 2" descr="Why and How to Ask Open-Ended Questions and Examples">
            <a:extLst>
              <a:ext uri="{FF2B5EF4-FFF2-40B4-BE49-F238E27FC236}">
                <a16:creationId xmlns:a16="http://schemas.microsoft.com/office/drawing/2014/main" id="{86ABD9AA-E195-6B1F-57DA-FBA1593639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9565" y="1521143"/>
            <a:ext cx="5499652" cy="4285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4930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09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7000"/>
            <a:lum/>
          </a:blip>
          <a:srcRect/>
          <a:stretch>
            <a:fillRect t="-16000" b="-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FB4D-2142-CB1A-F752-BBEFBD7A10E0}"/>
              </a:ext>
            </a:extLst>
          </p:cNvPr>
          <p:cNvSpPr>
            <a:spLocks noGrp="1"/>
          </p:cNvSpPr>
          <p:nvPr>
            <p:ph type="title"/>
          </p:nvPr>
        </p:nvSpPr>
        <p:spPr/>
        <p:txBody>
          <a:bodyPr/>
          <a:lstStyle/>
          <a:p>
            <a:r>
              <a:rPr lang="en-GB" dirty="0"/>
              <a:t>Theories of Understanding Identity</a:t>
            </a:r>
          </a:p>
        </p:txBody>
      </p:sp>
      <p:sp>
        <p:nvSpPr>
          <p:cNvPr id="3" name="Content Placeholder 2">
            <a:extLst>
              <a:ext uri="{FF2B5EF4-FFF2-40B4-BE49-F238E27FC236}">
                <a16:creationId xmlns:a16="http://schemas.microsoft.com/office/drawing/2014/main" id="{E10FB281-E495-F85A-595C-A167B69E6F5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8016687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07143-F581-5499-F034-2A140AAC0C1D}"/>
              </a:ext>
            </a:extLst>
          </p:cNvPr>
          <p:cNvSpPr>
            <a:spLocks noGrp="1"/>
          </p:cNvSpPr>
          <p:nvPr>
            <p:ph type="title"/>
          </p:nvPr>
        </p:nvSpPr>
        <p:spPr/>
        <p:txBody>
          <a:bodyPr/>
          <a:lstStyle/>
          <a:p>
            <a:r>
              <a:rPr lang="en-GB" dirty="0"/>
              <a:t>Social Constructivism</a:t>
            </a:r>
          </a:p>
        </p:txBody>
      </p:sp>
      <p:sp>
        <p:nvSpPr>
          <p:cNvPr id="3" name="Content Placeholder 2">
            <a:extLst>
              <a:ext uri="{FF2B5EF4-FFF2-40B4-BE49-F238E27FC236}">
                <a16:creationId xmlns:a16="http://schemas.microsoft.com/office/drawing/2014/main" id="{7CC6507C-E664-E962-8EB1-3C81D33E4401}"/>
              </a:ext>
            </a:extLst>
          </p:cNvPr>
          <p:cNvSpPr>
            <a:spLocks noGrp="1"/>
          </p:cNvSpPr>
          <p:nvPr>
            <p:ph idx="1"/>
          </p:nvPr>
        </p:nvSpPr>
        <p:spPr>
          <a:xfrm>
            <a:off x="1024128" y="2286000"/>
            <a:ext cx="5137485" cy="4023360"/>
          </a:xfrm>
        </p:spPr>
        <p:txBody>
          <a:bodyPr/>
          <a:lstStyle/>
          <a:p>
            <a:r>
              <a:rPr lang="en-GB" dirty="0"/>
              <a:t>Social Constructivism stands at the other end of the scale from Positivism</a:t>
            </a:r>
          </a:p>
          <a:p>
            <a:endParaRPr lang="en-GB" dirty="0"/>
          </a:p>
          <a:p>
            <a:r>
              <a:rPr lang="en-GB" dirty="0"/>
              <a:t>“There are no facts, only interpretations” (Nietzsche, 1886)</a:t>
            </a:r>
          </a:p>
          <a:p>
            <a:endParaRPr lang="en-GB" dirty="0"/>
          </a:p>
          <a:p>
            <a:r>
              <a:rPr lang="en-GB" dirty="0"/>
              <a:t>The Social Construction of </a:t>
            </a:r>
          </a:p>
          <a:p>
            <a:r>
              <a:rPr lang="en-GB" dirty="0"/>
              <a:t>Reality (Berger and </a:t>
            </a:r>
          </a:p>
          <a:p>
            <a:r>
              <a:rPr lang="en-GB" dirty="0" err="1"/>
              <a:t>Luckmann</a:t>
            </a:r>
            <a:r>
              <a:rPr lang="en-GB" dirty="0"/>
              <a:t>, 1967)</a:t>
            </a:r>
          </a:p>
        </p:txBody>
      </p:sp>
      <p:pic>
        <p:nvPicPr>
          <p:cNvPr id="7170" name="Picture 2" descr="Dr Jessica Stokes-Parish PhD, RN Twitter પર: &quot;There are four main  worldviews that I consider in my research. (See slide) Positivism Post-positivism  Constructivism Critical Theory I would class myself has being mostly">
            <a:extLst>
              <a:ext uri="{FF2B5EF4-FFF2-40B4-BE49-F238E27FC236}">
                <a16:creationId xmlns:a16="http://schemas.microsoft.com/office/drawing/2014/main" id="{61A13DCC-1A49-3255-FEE7-E4C642DAB4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7158" y="1010654"/>
            <a:ext cx="5137484" cy="513748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riedrich Nietzsche - Wikipedia">
            <a:extLst>
              <a:ext uri="{FF2B5EF4-FFF2-40B4-BE49-F238E27FC236}">
                <a16:creationId xmlns:a16="http://schemas.microsoft.com/office/drawing/2014/main" id="{6A7A48CA-B56E-5B97-E869-D4374E2BAA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238" y="4068116"/>
            <a:ext cx="1800148" cy="2442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02448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E21B5-98EE-0D73-3D2B-0DCC9BC0D434}"/>
              </a:ext>
            </a:extLst>
          </p:cNvPr>
          <p:cNvSpPr>
            <a:spLocks noGrp="1"/>
          </p:cNvSpPr>
          <p:nvPr>
            <p:ph type="title"/>
          </p:nvPr>
        </p:nvSpPr>
        <p:spPr/>
        <p:txBody>
          <a:bodyPr/>
          <a:lstStyle/>
          <a:p>
            <a:r>
              <a:rPr lang="en-GB" dirty="0"/>
              <a:t>Self and the Dramaturgical Analogy</a:t>
            </a:r>
          </a:p>
        </p:txBody>
      </p:sp>
      <p:sp>
        <p:nvSpPr>
          <p:cNvPr id="3" name="Content Placeholder 2">
            <a:extLst>
              <a:ext uri="{FF2B5EF4-FFF2-40B4-BE49-F238E27FC236}">
                <a16:creationId xmlns:a16="http://schemas.microsoft.com/office/drawing/2014/main" id="{9A87F406-91FD-3CDB-4FCA-401C1EEB0BBB}"/>
              </a:ext>
            </a:extLst>
          </p:cNvPr>
          <p:cNvSpPr>
            <a:spLocks noGrp="1"/>
          </p:cNvSpPr>
          <p:nvPr>
            <p:ph idx="1"/>
          </p:nvPr>
        </p:nvSpPr>
        <p:spPr>
          <a:xfrm>
            <a:off x="1024129" y="2286000"/>
            <a:ext cx="6339198" cy="4023360"/>
          </a:xfrm>
        </p:spPr>
        <p:txBody>
          <a:bodyPr>
            <a:normAutofit/>
          </a:bodyPr>
          <a:lstStyle/>
          <a:p>
            <a:r>
              <a:rPr lang="en-GB" sz="2800" dirty="0"/>
              <a:t>Erving Goffman (The presentation of self in everyday life, 1959)</a:t>
            </a:r>
          </a:p>
          <a:p>
            <a:endParaRPr lang="en-GB" sz="2800" dirty="0"/>
          </a:p>
          <a:p>
            <a:pPr lvl="1"/>
            <a:r>
              <a:rPr lang="en-GB" sz="2400" dirty="0"/>
              <a:t>Back Stage – Where we rehearse the rules of social interaction and practice our presentation of self</a:t>
            </a:r>
          </a:p>
          <a:p>
            <a:pPr lvl="1"/>
            <a:endParaRPr lang="en-GB" sz="2400" dirty="0"/>
          </a:p>
          <a:p>
            <a:pPr lvl="1"/>
            <a:r>
              <a:rPr lang="en-GB" sz="2400" dirty="0"/>
              <a:t>Front Stage – Where we perform our presentation of self for the audience to receive</a:t>
            </a:r>
          </a:p>
        </p:txBody>
      </p:sp>
      <p:pic>
        <p:nvPicPr>
          <p:cNvPr id="9218" name="Picture 2" descr="Erving Goffman - Wikipedia">
            <a:extLst>
              <a:ext uri="{FF2B5EF4-FFF2-40B4-BE49-F238E27FC236}">
                <a16:creationId xmlns:a16="http://schemas.microsoft.com/office/drawing/2014/main" id="{E2CC3188-379E-E033-5E16-6098789B46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283" y="2054512"/>
            <a:ext cx="3297306" cy="4207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2075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6B74-24FE-5267-1F74-C09E2CC719BC}"/>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6D7C7B9B-6F76-0C5B-E387-F5EF445DE777}"/>
              </a:ext>
            </a:extLst>
          </p:cNvPr>
          <p:cNvSpPr>
            <a:spLocks noGrp="1"/>
          </p:cNvSpPr>
          <p:nvPr>
            <p:ph idx="1"/>
          </p:nvPr>
        </p:nvSpPr>
        <p:spPr/>
        <p:txBody>
          <a:bodyPr>
            <a:normAutofit lnSpcReduction="10000"/>
          </a:bodyPr>
          <a:lstStyle/>
          <a:p>
            <a:r>
              <a:rPr lang="en-GB" sz="2800" dirty="0"/>
              <a:t>Howard Becker (Outsiders, 1963)</a:t>
            </a:r>
          </a:p>
          <a:p>
            <a:endParaRPr lang="en-GB" sz="2800" dirty="0"/>
          </a:p>
          <a:p>
            <a:pPr marL="0" indent="0" algn="ctr">
              <a:buNone/>
            </a:pPr>
            <a:r>
              <a:rPr lang="en-GB" sz="2800" b="0" i="0" dirty="0">
                <a:solidFill>
                  <a:srgbClr val="202122"/>
                </a:solidFill>
                <a:effectLst/>
                <a:latin typeface="Arial" panose="020B0604020202020204" pitchFamily="34" charset="0"/>
              </a:rPr>
              <a:t>"…social groups create deviance by making rules whose infraction creates deviance, and by applying those rules to particular people and </a:t>
            </a:r>
            <a:r>
              <a:rPr lang="en-GB" sz="2800" b="0" i="0" dirty="0" err="1">
                <a:solidFill>
                  <a:srgbClr val="202122"/>
                </a:solidFill>
                <a:effectLst/>
                <a:latin typeface="Arial" panose="020B0604020202020204" pitchFamily="34" charset="0"/>
              </a:rPr>
              <a:t>labeling</a:t>
            </a:r>
            <a:r>
              <a:rPr lang="en-GB" sz="2800" b="0" i="0" dirty="0">
                <a:solidFill>
                  <a:srgbClr val="202122"/>
                </a:solidFill>
                <a:effectLst/>
                <a:latin typeface="Arial" panose="020B0604020202020204" pitchFamily="34" charset="0"/>
              </a:rPr>
              <a:t> them as outsiders. From this point of view, deviance is not a quality of the act the person commits, but rather a consequence of the application by others of rules and sanctions to an 'offender.' The deviant is one to whom that label has been successfully applied; deviant </a:t>
            </a:r>
            <a:r>
              <a:rPr lang="en-GB" sz="2800" b="0" i="0" dirty="0" err="1">
                <a:solidFill>
                  <a:srgbClr val="202122"/>
                </a:solidFill>
                <a:effectLst/>
                <a:latin typeface="Arial" panose="020B0604020202020204" pitchFamily="34" charset="0"/>
              </a:rPr>
              <a:t>behavior</a:t>
            </a:r>
            <a:r>
              <a:rPr lang="en-GB" sz="2800" b="0" i="0" dirty="0">
                <a:solidFill>
                  <a:srgbClr val="202122"/>
                </a:solidFill>
                <a:effectLst/>
                <a:latin typeface="Arial" panose="020B0604020202020204" pitchFamily="34" charset="0"/>
              </a:rPr>
              <a:t> is </a:t>
            </a:r>
            <a:r>
              <a:rPr lang="en-GB" sz="2800" b="0" i="0" dirty="0" err="1">
                <a:solidFill>
                  <a:srgbClr val="202122"/>
                </a:solidFill>
                <a:effectLst/>
                <a:latin typeface="Arial" panose="020B0604020202020204" pitchFamily="34" charset="0"/>
              </a:rPr>
              <a:t>behavior</a:t>
            </a:r>
            <a:r>
              <a:rPr lang="en-GB" sz="2800" b="0" i="0" dirty="0">
                <a:solidFill>
                  <a:srgbClr val="202122"/>
                </a:solidFill>
                <a:effectLst/>
                <a:latin typeface="Arial" panose="020B0604020202020204" pitchFamily="34" charset="0"/>
              </a:rPr>
              <a:t> that people so label."</a:t>
            </a:r>
            <a:endParaRPr lang="en-GB" sz="2800" dirty="0"/>
          </a:p>
        </p:txBody>
      </p:sp>
      <p:pic>
        <p:nvPicPr>
          <p:cNvPr id="10242" name="Picture 2" descr="Howard S. Becker - Wikipedia">
            <a:extLst>
              <a:ext uri="{FF2B5EF4-FFF2-40B4-BE49-F238E27FC236}">
                <a16:creationId xmlns:a16="http://schemas.microsoft.com/office/drawing/2014/main" id="{3493D0F3-7637-0C7E-8955-36DDD35B03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4061" y="332071"/>
            <a:ext cx="1851360" cy="2782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2916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14E86-46C2-1E26-7BA0-A2681AC63BB2}"/>
              </a:ext>
            </a:extLst>
          </p:cNvPr>
          <p:cNvSpPr>
            <a:spLocks noGrp="1"/>
          </p:cNvSpPr>
          <p:nvPr>
            <p:ph type="title"/>
          </p:nvPr>
        </p:nvSpPr>
        <p:spPr/>
        <p:txBody>
          <a:bodyPr/>
          <a:lstStyle/>
          <a:p>
            <a:r>
              <a:rPr lang="en-GB" dirty="0"/>
              <a:t>How Identity Impacts the Law</a:t>
            </a:r>
          </a:p>
        </p:txBody>
      </p:sp>
      <p:sp>
        <p:nvSpPr>
          <p:cNvPr id="3" name="Content Placeholder 2">
            <a:extLst>
              <a:ext uri="{FF2B5EF4-FFF2-40B4-BE49-F238E27FC236}">
                <a16:creationId xmlns:a16="http://schemas.microsoft.com/office/drawing/2014/main" id="{1980E647-633D-8C9A-B8D7-0D68B9B6D717}"/>
              </a:ext>
            </a:extLst>
          </p:cNvPr>
          <p:cNvSpPr>
            <a:spLocks noGrp="1"/>
          </p:cNvSpPr>
          <p:nvPr>
            <p:ph idx="1"/>
          </p:nvPr>
        </p:nvSpPr>
        <p:spPr/>
        <p:txBody>
          <a:bodyPr>
            <a:normAutofit/>
          </a:bodyPr>
          <a:lstStyle/>
          <a:p>
            <a:r>
              <a:rPr lang="en-GB" sz="2800" dirty="0"/>
              <a:t>Hate Crime</a:t>
            </a:r>
          </a:p>
        </p:txBody>
      </p:sp>
    </p:spTree>
    <p:extLst>
      <p:ext uri="{BB962C8B-B14F-4D97-AF65-F5344CB8AC3E}">
        <p14:creationId xmlns:p14="http://schemas.microsoft.com/office/powerpoint/2010/main" val="23726275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he Hate Crime Unit">
            <a:extLst>
              <a:ext uri="{FF2B5EF4-FFF2-40B4-BE49-F238E27FC236}">
                <a16:creationId xmlns:a16="http://schemas.microsoft.com/office/drawing/2014/main" id="{3FE6F244-93E7-42FF-8257-AB797B91C8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664" b="-19664"/>
          <a:stretch/>
        </p:blipFill>
        <p:spPr bwMode="auto">
          <a:xfrm>
            <a:off x="2105211" y="1637553"/>
            <a:ext cx="6069106" cy="60691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DA916E-AB5A-4453-4964-B933A0E61416}"/>
              </a:ext>
            </a:extLst>
          </p:cNvPr>
          <p:cNvSpPr>
            <a:spLocks noGrp="1"/>
          </p:cNvSpPr>
          <p:nvPr>
            <p:ph type="title"/>
          </p:nvPr>
        </p:nvSpPr>
        <p:spPr/>
        <p:txBody>
          <a:bodyPr/>
          <a:lstStyle/>
          <a:p>
            <a:r>
              <a:rPr lang="en-GB" dirty="0"/>
              <a:t>Hate Crime</a:t>
            </a:r>
          </a:p>
        </p:txBody>
      </p:sp>
      <p:sp>
        <p:nvSpPr>
          <p:cNvPr id="3" name="Content Placeholder 2">
            <a:extLst>
              <a:ext uri="{FF2B5EF4-FFF2-40B4-BE49-F238E27FC236}">
                <a16:creationId xmlns:a16="http://schemas.microsoft.com/office/drawing/2014/main" id="{BA58C295-EC3C-E3BA-259E-3E6F0767390E}"/>
              </a:ext>
            </a:extLst>
          </p:cNvPr>
          <p:cNvSpPr>
            <a:spLocks noGrp="1"/>
          </p:cNvSpPr>
          <p:nvPr>
            <p:ph idx="1"/>
          </p:nvPr>
        </p:nvSpPr>
        <p:spPr/>
        <p:txBody>
          <a:bodyPr/>
          <a:lstStyle/>
          <a:p>
            <a:r>
              <a:rPr lang="en-GB" dirty="0"/>
              <a:t>The understanding that identity is not inherent, but created through labelling and interaction, shows the reality of embodying the role of (and stereotype associated with) gender, race and religion, and its relationship to crime, victimisation and policing.</a:t>
            </a:r>
          </a:p>
        </p:txBody>
      </p:sp>
    </p:spTree>
    <p:extLst>
      <p:ext uri="{BB962C8B-B14F-4D97-AF65-F5344CB8AC3E}">
        <p14:creationId xmlns:p14="http://schemas.microsoft.com/office/powerpoint/2010/main" val="10606930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03B8-92C3-ABE0-994D-863E02A421CC}"/>
              </a:ext>
            </a:extLst>
          </p:cNvPr>
          <p:cNvSpPr>
            <a:spLocks noGrp="1"/>
          </p:cNvSpPr>
          <p:nvPr>
            <p:ph type="title"/>
          </p:nvPr>
        </p:nvSpPr>
        <p:spPr/>
        <p:txBody>
          <a:bodyPr/>
          <a:lstStyle/>
          <a:p>
            <a:r>
              <a:rPr lang="en-GB" dirty="0"/>
              <a:t>Hate Crime</a:t>
            </a:r>
          </a:p>
        </p:txBody>
      </p:sp>
      <p:sp>
        <p:nvSpPr>
          <p:cNvPr id="3" name="Content Placeholder 2">
            <a:extLst>
              <a:ext uri="{FF2B5EF4-FFF2-40B4-BE49-F238E27FC236}">
                <a16:creationId xmlns:a16="http://schemas.microsoft.com/office/drawing/2014/main" id="{9429145C-B30C-2306-54AB-7E598418FFB9}"/>
              </a:ext>
            </a:extLst>
          </p:cNvPr>
          <p:cNvSpPr>
            <a:spLocks noGrp="1"/>
          </p:cNvSpPr>
          <p:nvPr>
            <p:ph idx="1"/>
          </p:nvPr>
        </p:nvSpPr>
        <p:spPr/>
        <p:txBody>
          <a:bodyPr>
            <a:normAutofit/>
          </a:bodyPr>
          <a:lstStyle/>
          <a:p>
            <a:r>
              <a:rPr lang="en-GB" dirty="0"/>
              <a:t>Definitions of Hate Crime are numerous and inconsistent.</a:t>
            </a:r>
          </a:p>
          <a:p>
            <a:endParaRPr lang="en-GB" dirty="0"/>
          </a:p>
          <a:p>
            <a:r>
              <a:rPr lang="en-GB" dirty="0"/>
              <a:t>Defined by the Office for Democratic Institutions and Human Rights (2009) as being distinguished from “regular crime” by a set of specific consequences:</a:t>
            </a:r>
          </a:p>
          <a:p>
            <a:pPr lvl="1"/>
            <a:r>
              <a:rPr lang="en-GB" dirty="0"/>
              <a:t>Violation of Human Rights and Equality between members of society</a:t>
            </a:r>
          </a:p>
          <a:p>
            <a:pPr lvl="1"/>
            <a:r>
              <a:rPr lang="en-GB" dirty="0"/>
              <a:t>Harms inflicted on individual victim – Increased psychological injury and vulnerability</a:t>
            </a:r>
          </a:p>
          <a:p>
            <a:pPr lvl="1"/>
            <a:r>
              <a:rPr lang="en-GB" dirty="0"/>
              <a:t>Fear and Intimidation transmitted to wider community to which the victim “belongs”</a:t>
            </a:r>
          </a:p>
          <a:p>
            <a:pPr lvl="1"/>
            <a:r>
              <a:rPr lang="en-GB" dirty="0"/>
              <a:t>Security and public order problems caused by creation of potentially explosive social tension</a:t>
            </a:r>
          </a:p>
          <a:p>
            <a:pPr lvl="1"/>
            <a:endParaRPr lang="en-GB" dirty="0"/>
          </a:p>
          <a:p>
            <a:pPr lvl="1" algn="r"/>
            <a:r>
              <a:rPr lang="en-GB" sz="1600" dirty="0" err="1"/>
              <a:t>Brudholm</a:t>
            </a:r>
            <a:r>
              <a:rPr lang="en-GB" sz="1600" dirty="0"/>
              <a:t>, T. (2015) 'Hate Crimes and Human Rights Violations', Journal of Applied Philosophy, 32(1), 82-97.</a:t>
            </a:r>
          </a:p>
        </p:txBody>
      </p:sp>
    </p:spTree>
    <p:extLst>
      <p:ext uri="{BB962C8B-B14F-4D97-AF65-F5344CB8AC3E}">
        <p14:creationId xmlns:p14="http://schemas.microsoft.com/office/powerpoint/2010/main" val="24180389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23BCE-1881-E75B-8B4A-EC05C0094A8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E4AC51F-32FB-06F3-1F3A-F325E3580898}"/>
              </a:ext>
            </a:extLst>
          </p:cNvPr>
          <p:cNvSpPr>
            <a:spLocks noGrp="1"/>
          </p:cNvSpPr>
          <p:nvPr>
            <p:ph idx="1"/>
          </p:nvPr>
        </p:nvSpPr>
        <p:spPr>
          <a:xfrm>
            <a:off x="1024128" y="1961147"/>
            <a:ext cx="9720073" cy="4348213"/>
          </a:xfrm>
        </p:spPr>
        <p:txBody>
          <a:bodyPr>
            <a:noAutofit/>
          </a:bodyPr>
          <a:lstStyle/>
          <a:p>
            <a:r>
              <a:rPr lang="en-GB" sz="1200" i="0" dirty="0"/>
              <a:t>Andresen, W.C. (2021) 'Research Note: Comparing the Gay and Trans Panic </a:t>
            </a:r>
            <a:r>
              <a:rPr lang="en-GB" sz="1200" i="0" dirty="0" err="1"/>
              <a:t>Defenses</a:t>
            </a:r>
            <a:r>
              <a:rPr lang="en-GB" sz="1200" i="0" dirty="0"/>
              <a:t>', </a:t>
            </a:r>
            <a:r>
              <a:rPr lang="en-GB" sz="1200" i="1" dirty="0"/>
              <a:t>Women &amp; Criminal Justice</a:t>
            </a:r>
            <a:r>
              <a:rPr lang="en-GB" sz="1200" i="0" dirty="0"/>
              <a:t>, 32(1-2), 219-241.</a:t>
            </a:r>
          </a:p>
          <a:p>
            <a:r>
              <a:rPr lang="en-GB" sz="1200" i="0" dirty="0"/>
              <a:t>BBC (2022) </a:t>
            </a:r>
            <a:r>
              <a:rPr lang="en-GB" sz="1200" i="1" dirty="0"/>
              <a:t>What is conversion therapy and when will it be banned?</a:t>
            </a:r>
            <a:r>
              <a:rPr lang="en-GB" sz="1200" i="0" dirty="0"/>
              <a:t>. Available at: https://www.bbc.co.uk/news/explainers-56496423 (Accessed: 16/09/2022).</a:t>
            </a:r>
          </a:p>
          <a:p>
            <a:r>
              <a:rPr lang="en-GB" sz="1200" i="0" dirty="0"/>
              <a:t>Becker, H. (1963) </a:t>
            </a:r>
            <a:r>
              <a:rPr lang="en-GB" sz="1200" i="1" dirty="0"/>
              <a:t>Outsiders: Studies in the Sociology of Deviance . </a:t>
            </a:r>
            <a:r>
              <a:rPr lang="en-GB" sz="1200" i="0" dirty="0"/>
              <a:t>New York: The Free Press.</a:t>
            </a:r>
          </a:p>
          <a:p>
            <a:r>
              <a:rPr lang="en-GB" sz="1200" i="0" dirty="0" err="1"/>
              <a:t>Benhabib</a:t>
            </a:r>
            <a:r>
              <a:rPr lang="en-GB" sz="1200" i="0" dirty="0"/>
              <a:t>, S. (1996) </a:t>
            </a:r>
            <a:r>
              <a:rPr lang="en-GB" sz="1200" i="1" dirty="0"/>
              <a:t>Democracy and Difference: Contesting the boundaries of the political</a:t>
            </a:r>
            <a:r>
              <a:rPr lang="en-GB" sz="1200" i="0" dirty="0"/>
              <a:t>. Princeton NJ: Princeton University Press.</a:t>
            </a:r>
          </a:p>
          <a:p>
            <a:r>
              <a:rPr lang="en-GB" sz="1200" i="0" dirty="0"/>
              <a:t>Berger, P., &amp; </a:t>
            </a:r>
            <a:r>
              <a:rPr lang="en-GB" sz="1200" i="0" dirty="0" err="1"/>
              <a:t>Luckmann</a:t>
            </a:r>
            <a:r>
              <a:rPr lang="en-GB" sz="1200" i="0" dirty="0"/>
              <a:t>, T. (1967) </a:t>
            </a:r>
            <a:r>
              <a:rPr lang="en-GB" sz="1200" i="1" dirty="0"/>
              <a:t>The Social Construction of Reality: A Treatise in the Sociology of Knowledge</a:t>
            </a:r>
            <a:r>
              <a:rPr lang="en-GB" sz="1200" i="0" dirty="0"/>
              <a:t>. Garden City, NY: Doubleday. </a:t>
            </a:r>
          </a:p>
          <a:p>
            <a:r>
              <a:rPr lang="en-GB" sz="1200" i="0" dirty="0"/>
              <a:t>Blumer, H. (1969) </a:t>
            </a:r>
            <a:r>
              <a:rPr lang="en-GB" sz="1200" i="1" dirty="0"/>
              <a:t>Symbolic Interactionism: Perspective and Method. </a:t>
            </a:r>
            <a:r>
              <a:rPr lang="en-GB" sz="1200" i="0" dirty="0"/>
              <a:t>Berkley: University of California Press. </a:t>
            </a:r>
          </a:p>
          <a:p>
            <a:r>
              <a:rPr lang="en-GB" sz="1200" dirty="0" err="1"/>
              <a:t>Brudholm</a:t>
            </a:r>
            <a:r>
              <a:rPr lang="en-GB" sz="1200" dirty="0"/>
              <a:t>, T. (2015) 'Hate Crimes and Human Rights Violations', Journal of Applied Philosophy, 32(1), 82-97.</a:t>
            </a:r>
          </a:p>
          <a:p>
            <a:r>
              <a:rPr lang="en-GB" sz="1200" i="0" dirty="0"/>
              <a:t>Connolly, W. (1991) </a:t>
            </a:r>
            <a:r>
              <a:rPr lang="en-GB" sz="1200" i="1" dirty="0"/>
              <a:t>Identity/difference. Democratic Negotiations of political paradox</a:t>
            </a:r>
            <a:r>
              <a:rPr lang="en-GB" sz="1200" i="0" dirty="0"/>
              <a:t>. London: Cornell University Press.  </a:t>
            </a:r>
          </a:p>
          <a:p>
            <a:r>
              <a:rPr lang="en-GB" sz="1200" dirty="0"/>
              <a:t>Equality and Human Rights Commission (2010) Equality Act (c.15). London: Available at: Equality Act 2010 (Available at: https://www.legislation.gov.uk/ukpga/2010/15/contents) (Accessed: 20/09/2022).</a:t>
            </a:r>
          </a:p>
          <a:p>
            <a:r>
              <a:rPr lang="en-GB" sz="1200" i="0" dirty="0"/>
              <a:t>Goffman, E. (1959) </a:t>
            </a:r>
            <a:r>
              <a:rPr lang="en-GB" sz="1200" i="1" dirty="0"/>
              <a:t>The Presentation of Self in Everyday Life. </a:t>
            </a:r>
            <a:r>
              <a:rPr lang="en-GB" sz="1200" i="0" dirty="0"/>
              <a:t>New York: Doubleday.</a:t>
            </a:r>
          </a:p>
          <a:p>
            <a:r>
              <a:rPr lang="en-GB" sz="1200" b="0" i="0" dirty="0">
                <a:effectLst/>
              </a:rPr>
              <a:t>Home Office (2016) </a:t>
            </a:r>
            <a:r>
              <a:rPr lang="en-GB" sz="1200" b="0" i="1" dirty="0">
                <a:effectLst/>
              </a:rPr>
              <a:t>Hate Crime, England and Wales, 2015/16</a:t>
            </a:r>
            <a:r>
              <a:rPr lang="en-GB" sz="1200" b="0" i="0" dirty="0">
                <a:effectLst/>
              </a:rPr>
              <a:t>. London: Available at: https://assets.publishing.service.gov.uk/government/uploads/system/uploads/attachment_data/file/559319/hate-crime-1516-hosb1116.pdf (Accessed: 16/09/2022).</a:t>
            </a:r>
          </a:p>
        </p:txBody>
      </p:sp>
    </p:spTree>
    <p:extLst>
      <p:ext uri="{BB962C8B-B14F-4D97-AF65-F5344CB8AC3E}">
        <p14:creationId xmlns:p14="http://schemas.microsoft.com/office/powerpoint/2010/main" val="13382842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FF9CF-47F2-4CB1-5090-54290DAF8A5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8A100E9-EBE5-DECA-1AEC-2324170D8C7C}"/>
              </a:ext>
            </a:extLst>
          </p:cNvPr>
          <p:cNvSpPr>
            <a:spLocks noGrp="1"/>
          </p:cNvSpPr>
          <p:nvPr>
            <p:ph idx="1"/>
          </p:nvPr>
        </p:nvSpPr>
        <p:spPr>
          <a:xfrm>
            <a:off x="838200" y="1825624"/>
            <a:ext cx="10515600" cy="4575175"/>
          </a:xfrm>
        </p:spPr>
        <p:txBody>
          <a:bodyPr>
            <a:noAutofit/>
          </a:bodyPr>
          <a:lstStyle/>
          <a:p>
            <a:r>
              <a:rPr lang="en-GB" sz="1200" b="0" i="0" dirty="0">
                <a:effectLst/>
              </a:rPr>
              <a:t>Lawler, S. (2014)  </a:t>
            </a:r>
            <a:r>
              <a:rPr lang="en-GB" sz="1200" b="0" i="1" dirty="0">
                <a:effectLst/>
              </a:rPr>
              <a:t>Identity : sociological perspectives</a:t>
            </a:r>
            <a:r>
              <a:rPr lang="en-GB" sz="1200" b="0" i="0" dirty="0">
                <a:effectLst/>
              </a:rPr>
              <a:t>. 2</a:t>
            </a:r>
            <a:r>
              <a:rPr lang="en-GB" sz="1200" b="0" i="0" baseline="30000" dirty="0">
                <a:effectLst/>
              </a:rPr>
              <a:t>nd</a:t>
            </a:r>
            <a:r>
              <a:rPr lang="en-GB" sz="1200" b="0" i="0" dirty="0">
                <a:effectLst/>
              </a:rPr>
              <a:t> </a:t>
            </a:r>
            <a:r>
              <a:rPr lang="en-GB" sz="1200" b="0" i="0" dirty="0" err="1">
                <a:effectLst/>
              </a:rPr>
              <a:t>Edn</a:t>
            </a:r>
            <a:r>
              <a:rPr lang="en-GB" sz="1200" b="0" i="0" dirty="0">
                <a:effectLst/>
              </a:rPr>
              <a:t>. Cambridge: Polity Press.</a:t>
            </a:r>
          </a:p>
          <a:p>
            <a:r>
              <a:rPr lang="en-GB" sz="1200" b="0" i="0" dirty="0">
                <a:effectLst/>
              </a:rPr>
              <a:t>Mead, G.H. (1934) </a:t>
            </a:r>
            <a:r>
              <a:rPr lang="en-GB" sz="1200" b="0" i="1" dirty="0">
                <a:effectLst/>
              </a:rPr>
              <a:t>Mind, Self, and Society: From the standpoint of a social </a:t>
            </a:r>
            <a:r>
              <a:rPr lang="en-GB" sz="1200" b="0" i="1" dirty="0" err="1">
                <a:effectLst/>
              </a:rPr>
              <a:t>behaviorist</a:t>
            </a:r>
            <a:r>
              <a:rPr lang="en-GB" sz="1200" b="0" i="0" dirty="0">
                <a:effectLst/>
              </a:rPr>
              <a:t>. Chicago: University of Chicago Press. </a:t>
            </a:r>
          </a:p>
          <a:p>
            <a:r>
              <a:rPr lang="en-GB" sz="1200" b="0" i="0" dirty="0">
                <a:effectLst/>
              </a:rPr>
              <a:t>Ministry of Justice (2021) </a:t>
            </a:r>
            <a:r>
              <a:rPr lang="en-GB" sz="1200" b="0" i="1" dirty="0">
                <a:effectLst/>
              </a:rPr>
              <a:t>Ethnicity and the Criminal Justice System, 2020</a:t>
            </a:r>
            <a:r>
              <a:rPr lang="en-GB" sz="1200" b="0" i="0" dirty="0">
                <a:effectLst/>
              </a:rPr>
              <a:t>. London:  Available at: https://www.gov.uk/government/statistics/ethnicity-and-the-criminal-justice-system-statistics-2020/ethnicity-and-the-criminal-justice-system-2020#:~:text=The%20proportions%20of%20ethnic%20groups,1%25%20from%20Other%20ethnic%20groups. (Accessed: 16/09/2022).</a:t>
            </a:r>
          </a:p>
          <a:p>
            <a:r>
              <a:rPr lang="en-GB" sz="1200" b="0" i="0" dirty="0" err="1">
                <a:effectLst/>
              </a:rPr>
              <a:t>NatCen</a:t>
            </a:r>
            <a:r>
              <a:rPr lang="en-GB" sz="1200" b="0" i="0" dirty="0">
                <a:effectLst/>
              </a:rPr>
              <a:t> (2021) </a:t>
            </a:r>
            <a:r>
              <a:rPr lang="en-GB" sz="1200" b="0" i="1" dirty="0">
                <a:effectLst/>
              </a:rPr>
              <a:t>British Social Attitudes 38</a:t>
            </a:r>
            <a:r>
              <a:rPr lang="en-GB" sz="1200" b="0" i="0" dirty="0">
                <a:effectLst/>
              </a:rPr>
              <a:t>. London:  Available at: https://www.bsa.natcen.ac.uk/latest-report/british-social-attitudes-38/introduction.aspx (Accessed: 16/09/2022).</a:t>
            </a:r>
          </a:p>
          <a:p>
            <a:r>
              <a:rPr lang="en-GB" sz="1200" b="0" i="0" dirty="0">
                <a:effectLst/>
              </a:rPr>
              <a:t>Nietzsche, F. (1886) </a:t>
            </a:r>
            <a:r>
              <a:rPr lang="en-GB" sz="1200" b="0" i="1" dirty="0">
                <a:effectLst/>
              </a:rPr>
              <a:t>Beyond Good and Evil: Prelude to a Philosophy of the Future</a:t>
            </a:r>
            <a:r>
              <a:rPr lang="en-GB" sz="1200" b="0" i="0" dirty="0">
                <a:effectLst/>
              </a:rPr>
              <a:t>. Leipzig: C. G. Naumann. </a:t>
            </a:r>
          </a:p>
          <a:p>
            <a:r>
              <a:rPr lang="en-GB" sz="1200" b="0" i="0" dirty="0">
                <a:effectLst/>
              </a:rPr>
              <a:t>Office For National Statistics (2021) </a:t>
            </a:r>
            <a:r>
              <a:rPr lang="en-GB" sz="1200" b="0" i="1" dirty="0">
                <a:effectLst/>
              </a:rPr>
              <a:t>Population estimates by ethnic group and religion, England and Wales: 2019</a:t>
            </a:r>
            <a:r>
              <a:rPr lang="en-GB" sz="1200" b="0" i="0" dirty="0">
                <a:effectLst/>
              </a:rPr>
              <a:t>. London: Available at: https://www.ons.gov.uk/peoplepopulationandcommunity/populationandmigration/populationestimates/articles/populationestimatesbyethnicgroupandreligionenglandandwales/2019 (Accessed: 16/09/2022).</a:t>
            </a:r>
          </a:p>
          <a:p>
            <a:r>
              <a:rPr lang="en-GB" sz="1200" b="0" i="0" dirty="0">
                <a:effectLst/>
              </a:rPr>
              <a:t>Office for National Statistics (2022) </a:t>
            </a:r>
            <a:r>
              <a:rPr lang="en-GB" sz="1200" b="0" i="1" dirty="0">
                <a:effectLst/>
              </a:rPr>
              <a:t>Homicide in England and Wales: year ending March 2021</a:t>
            </a:r>
            <a:r>
              <a:rPr lang="en-GB" sz="1200" b="0" i="0" dirty="0">
                <a:effectLst/>
              </a:rPr>
              <a:t>. London: Available at: https://www.ons.gov.uk/peoplepopulationandcommunity/crimeandjustice/articles/homicideinenglandandwales/yearendingmarch2021#trends-in-homicide (Accessed: 16/09/2022).</a:t>
            </a:r>
          </a:p>
          <a:p>
            <a:r>
              <a:rPr lang="en-GB" sz="1200" dirty="0" err="1"/>
              <a:t>Sonnis</a:t>
            </a:r>
            <a:r>
              <a:rPr lang="en-GB" sz="1200" dirty="0"/>
              <a:t>-Bell, M. (2018) Introduction: Arbitrary Constructions and Real Consequences of the Self and Others', in M. </a:t>
            </a:r>
            <a:r>
              <a:rPr lang="en-GB" sz="1200" dirty="0" err="1"/>
              <a:t>Sonnis</a:t>
            </a:r>
            <a:r>
              <a:rPr lang="en-GB" sz="1200" dirty="0"/>
              <a:t>-Bell, D. E. Bell, M. Ryan (ed.) Strangers, Aliens, Foreigners: The Politics of Othering from Migrants to Corporations. Boston: Brill, pp.1-7.</a:t>
            </a:r>
          </a:p>
        </p:txBody>
      </p:sp>
    </p:spTree>
    <p:extLst>
      <p:ext uri="{BB962C8B-B14F-4D97-AF65-F5344CB8AC3E}">
        <p14:creationId xmlns:p14="http://schemas.microsoft.com/office/powerpoint/2010/main" val="21540913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20034-48F4-8E28-0614-98201DDC502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92064C-6816-AF52-261E-5185913381C9}"/>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53</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2A42E8A7-1F51-F16B-B4C2-D6508ABC9B3B}"/>
              </a:ext>
            </a:extLst>
          </p:cNvPr>
          <p:cNvGraphicFramePr/>
          <p:nvPr/>
        </p:nvGraphicFramePr>
        <p:xfrm>
          <a:off x="597159" y="188640"/>
          <a:ext cx="9758121" cy="6361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90858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7" ma:contentTypeDescription="Create a new document." ma:contentTypeScope="" ma:versionID="c064371dae2a8ff35204ce295b216e9a">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bf39433e009976ff29d1903227683d1b"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091C65-9057-4570-B2FF-5B05D47D9A06}">
  <ds:schemaRefs>
    <ds:schemaRef ds:uri="http://schemas.microsoft.com/office/2006/metadata/propertie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68DED558-EEC1-4AFD-90C3-3AA324F133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657C07-5442-45CE-A3D0-284F59F653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Template>
  <TotalTime>8469</TotalTime>
  <Words>4993</Words>
  <Application>Microsoft Office PowerPoint</Application>
  <PresentationFormat>Widescreen</PresentationFormat>
  <Paragraphs>446</Paragraphs>
  <Slides>53</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53</vt:i4>
      </vt:variant>
    </vt:vector>
  </HeadingPairs>
  <TitlesOfParts>
    <vt:vector size="66" baseType="lpstr">
      <vt:lpstr>Google Sans</vt:lpstr>
      <vt:lpstr>Arial</vt:lpstr>
      <vt:lpstr>Calibri</vt:lpstr>
      <vt:lpstr>Calibri Light</vt:lpstr>
      <vt:lpstr>Lato</vt:lpstr>
      <vt:lpstr>Symbol</vt:lpstr>
      <vt:lpstr>Times New Roman</vt:lpstr>
      <vt:lpstr>Trebuchet MS</vt:lpstr>
      <vt:lpstr>Tw Cen MT</vt:lpstr>
      <vt:lpstr>Tw Cen MT Condensed</vt:lpstr>
      <vt:lpstr>Wingdings</vt:lpstr>
      <vt:lpstr>Wingdings 3</vt:lpstr>
      <vt:lpstr>Integral</vt:lpstr>
      <vt:lpstr>Gender, Race, Religion and Crime</vt:lpstr>
      <vt:lpstr>Session Outline</vt:lpstr>
      <vt:lpstr>Introductions </vt:lpstr>
      <vt:lpstr>My availability to you</vt:lpstr>
      <vt:lpstr>Weekly Outline</vt:lpstr>
      <vt:lpstr>What is this module about?</vt:lpstr>
      <vt:lpstr>Module Learning Outcomes</vt:lpstr>
      <vt:lpstr>What is this module about?</vt:lpstr>
      <vt:lpstr>Content Warning</vt:lpstr>
      <vt:lpstr>Assessments</vt:lpstr>
      <vt:lpstr>Assignment 1</vt:lpstr>
      <vt:lpstr>Question 1</vt:lpstr>
      <vt:lpstr>Question 2</vt:lpstr>
      <vt:lpstr>Question 3</vt:lpstr>
      <vt:lpstr>Criminal Justice Agencies</vt:lpstr>
      <vt:lpstr>Why Study Gender, Race, Religion and Crime?</vt:lpstr>
      <vt:lpstr>Why study Gender, Race, Religion and Crime?</vt:lpstr>
      <vt:lpstr>Religions UK</vt:lpstr>
      <vt:lpstr>Why study Gender, Race, Religion and Crime?</vt:lpstr>
      <vt:lpstr>Have you heard of…….</vt:lpstr>
      <vt:lpstr>The Portsmouth Defence</vt:lpstr>
      <vt:lpstr>Gay Panic Defence - strategy of legal defence: </vt:lpstr>
      <vt:lpstr>Why study Gender, Race, Religion and Crime?</vt:lpstr>
      <vt:lpstr>Conversion therapy</vt:lpstr>
      <vt:lpstr>Identity and Otherness</vt:lpstr>
      <vt:lpstr>Bauman 1991 OTHERNESS</vt:lpstr>
      <vt:lpstr>How do we understand diversity and identity?</vt:lpstr>
      <vt:lpstr>Identity as difference - Otherness</vt:lpstr>
      <vt:lpstr>July 2007</vt:lpstr>
      <vt:lpstr>Othering </vt:lpstr>
      <vt:lpstr>PowerPoint Presentation</vt:lpstr>
      <vt:lpstr>Being Different </vt:lpstr>
      <vt:lpstr>PowerPoint Presentation</vt:lpstr>
      <vt:lpstr>How you can be discriminative against</vt:lpstr>
      <vt:lpstr>PowerPoint Presentation</vt:lpstr>
      <vt:lpstr>How the Equality Act 2010 works:</vt:lpstr>
      <vt:lpstr>7 Principles of Public Life</vt:lpstr>
      <vt:lpstr>Ethics within a Public Role </vt:lpstr>
      <vt:lpstr>Concluding Thoughts</vt:lpstr>
      <vt:lpstr>Workshop Task:</vt:lpstr>
      <vt:lpstr>President Trump 2025</vt:lpstr>
      <vt:lpstr>Any Questions?</vt:lpstr>
      <vt:lpstr>PowerPoint Presentation</vt:lpstr>
      <vt:lpstr>Theories of Understanding Identity</vt:lpstr>
      <vt:lpstr>Social Constructivism</vt:lpstr>
      <vt:lpstr>Self and the Dramaturgical Analogy</vt:lpstr>
      <vt:lpstr>Labelling Theory</vt:lpstr>
      <vt:lpstr>How Identity Impacts the Law</vt:lpstr>
      <vt:lpstr>Hate Crime</vt:lpstr>
      <vt:lpstr>Hate Crime</vt:lpstr>
      <vt:lpstr>References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111</cp:revision>
  <dcterms:created xsi:type="dcterms:W3CDTF">2022-08-31T13:15:39Z</dcterms:created>
  <dcterms:modified xsi:type="dcterms:W3CDTF">2025-01-31T11:47:07Z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