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2"/>
  </p:notesMasterIdLst>
  <p:sldIdLst>
    <p:sldId id="257" r:id="rId3"/>
    <p:sldId id="258" r:id="rId4"/>
    <p:sldId id="277" r:id="rId5"/>
    <p:sldId id="260" r:id="rId6"/>
    <p:sldId id="261" r:id="rId7"/>
    <p:sldId id="262" r:id="rId8"/>
    <p:sldId id="263" r:id="rId9"/>
    <p:sldId id="264" r:id="rId10"/>
    <p:sldId id="265" r:id="rId11"/>
    <p:sldId id="266" r:id="rId12"/>
    <p:sldId id="267" r:id="rId13"/>
    <p:sldId id="268" r:id="rId14"/>
    <p:sldId id="269" r:id="rId15"/>
    <p:sldId id="279" r:id="rId16"/>
    <p:sldId id="270" r:id="rId17"/>
    <p:sldId id="281" r:id="rId18"/>
    <p:sldId id="271" r:id="rId19"/>
    <p:sldId id="275" r:id="rId20"/>
    <p:sldId id="25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67" d="100"/>
          <a:sy n="67" d="100"/>
        </p:scale>
        <p:origin x="66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A5D7C-D613-479A-AEDA-22E502135915}" type="datetimeFigureOut">
              <a:rPr lang="en-GB" smtClean="0"/>
              <a:t>12/12/2017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F2E95-AF7B-4F03-8611-EFE82761003D}" type="slidenum">
              <a:rPr lang="en-GB" smtClean="0"/>
              <a:t>‹#›</a:t>
            </a:fld>
            <a:endParaRPr lang="en-GB" dirty="0"/>
          </a:p>
        </p:txBody>
      </p:sp>
    </p:spTree>
    <p:extLst>
      <p:ext uri="{BB962C8B-B14F-4D97-AF65-F5344CB8AC3E}">
        <p14:creationId xmlns:p14="http://schemas.microsoft.com/office/powerpoint/2010/main" val="3610064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16A18A-313B-405B-B0AD-E4F4CFD95A6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0442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45290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9900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8376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53543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49939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Example of a class exercise</a:t>
            </a:r>
            <a:r>
              <a:rPr lang="en-GB" baseline="0" dirty="0"/>
              <a:t> – (Not research data)</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53875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41831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0923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62920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https://www.bing.com/images/search?view=detailV2&amp;ccid=0%2buDk5Nc&amp;id=9E310FBD8F0C69875FDAD3677C23EDCD78123C06&amp;thid=OIP.0-uDk5NcCxm5GSzQUu2-BQEsEs&amp;q=memory+&amp;simid=608016609137265826&amp;selectedIndex=10&amp;ajaxhist=0</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18697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92995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05944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1797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088426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139313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74224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FD172B-6468-41A5-A162-D3A6F17491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22511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999E-42F6-432C-A98F-5543F228F0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581A59-6E3A-4C94-A14D-E704B2043F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C185C2-3FB5-4446-97C4-C32EDB7FC4A9}"/>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5" name="Footer Placeholder 4">
            <a:extLst>
              <a:ext uri="{FF2B5EF4-FFF2-40B4-BE49-F238E27FC236}">
                <a16:creationId xmlns:a16="http://schemas.microsoft.com/office/drawing/2014/main" id="{FDEE8C59-FB45-407B-9635-1A94EEB3756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360BB83-EF81-486A-AB6F-BCA5D94D211F}"/>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1910451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437E7-7F0A-449E-BA6F-B9D6BB8A5D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2648A5-32ED-4520-840D-7461B144D46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2540CD-8095-4296-84FD-FB5669471730}"/>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5" name="Footer Placeholder 4">
            <a:extLst>
              <a:ext uri="{FF2B5EF4-FFF2-40B4-BE49-F238E27FC236}">
                <a16:creationId xmlns:a16="http://schemas.microsoft.com/office/drawing/2014/main" id="{DCC2712B-C432-4DB7-80D1-B907BFBD9DF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F653557-A434-4E60-A13E-F114948EABF3}"/>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104542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28A0E-4BD7-4AE8-9FC3-83400BBA19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1AF475-FCC0-456C-B881-9D6C7DBFB5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2C4B5C7-3954-417A-BB40-9FFB081C79CA}"/>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5" name="Footer Placeholder 4">
            <a:extLst>
              <a:ext uri="{FF2B5EF4-FFF2-40B4-BE49-F238E27FC236}">
                <a16:creationId xmlns:a16="http://schemas.microsoft.com/office/drawing/2014/main" id="{A1CEBE36-02FF-4C88-893E-7A51B4F58EF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566F7C2-58A4-4F95-8B98-A3165F21C2A3}"/>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224733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0745A-4865-44B7-A021-953D963DD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D23942-E0E3-4F0F-8332-00D96077F9A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A5E5C3-972D-4874-916D-B4C6E501725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F46299-483A-4E37-AAEE-1C67A6838188}"/>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6" name="Footer Placeholder 5">
            <a:extLst>
              <a:ext uri="{FF2B5EF4-FFF2-40B4-BE49-F238E27FC236}">
                <a16:creationId xmlns:a16="http://schemas.microsoft.com/office/drawing/2014/main" id="{97E25762-FC90-4E25-8343-DF9DA52D82F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6B66B71-71C8-4251-B594-79312AF87BB8}"/>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1992089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DE933-5FEF-4769-9F9D-069A7239CD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A478E1-71C8-4AFB-8B12-5AAC8DCBE4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36EB634-2942-482E-96ED-3C038F99E2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21CAA1-D775-46BD-93DC-5FDE61A3E5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6701F7C-FD6E-4E20-9BE9-F5DB01843A3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2DB2DE-717A-4C64-826B-A8BE2019BF8C}"/>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8" name="Footer Placeholder 7">
            <a:extLst>
              <a:ext uri="{FF2B5EF4-FFF2-40B4-BE49-F238E27FC236}">
                <a16:creationId xmlns:a16="http://schemas.microsoft.com/office/drawing/2014/main" id="{8463BF4D-6682-4D52-8D38-6FC2F02515C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B495188-238F-4F61-BC7D-4F1AD9957543}"/>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517265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05DDC-B3C6-4725-92CD-7A43EFD96C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E7256E-23BA-4DFA-92C8-C674ABA47963}"/>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4" name="Footer Placeholder 3">
            <a:extLst>
              <a:ext uri="{FF2B5EF4-FFF2-40B4-BE49-F238E27FC236}">
                <a16:creationId xmlns:a16="http://schemas.microsoft.com/office/drawing/2014/main" id="{9C5D141E-F4FC-45B3-AFB4-74F257277A9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EAC1AD9-D06C-4EC4-8C35-CFE01D0CFFD6}"/>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1819398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2323EA-9550-407E-8B67-60B780238879}"/>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3" name="Footer Placeholder 2">
            <a:extLst>
              <a:ext uri="{FF2B5EF4-FFF2-40B4-BE49-F238E27FC236}">
                <a16:creationId xmlns:a16="http://schemas.microsoft.com/office/drawing/2014/main" id="{55946CA6-E71C-4C7E-9E36-C06C4487DB2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A562B1A-DFCE-44C5-82E9-347A789DC3ED}"/>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3597105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CA22B-951E-4469-B855-9E76B48200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484039-B733-4EAA-89FD-466F5A85F5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E391BD-4972-4E9B-916C-E5C3ABE033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86CA20-E8DD-46B4-AEC7-E27476D5BFEB}"/>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6" name="Footer Placeholder 5">
            <a:extLst>
              <a:ext uri="{FF2B5EF4-FFF2-40B4-BE49-F238E27FC236}">
                <a16:creationId xmlns:a16="http://schemas.microsoft.com/office/drawing/2014/main" id="{F752266A-31BF-4134-8BC6-B5B32F30D3B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E1CBEF5-BCF2-4ADA-A206-4868716E82C8}"/>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2508340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94B81-48B8-4C89-83F1-D7E6CA20CE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539A81-F2AB-4BAE-B799-580C606475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E99612D-4173-4612-B083-612A994E59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CBCA20-3549-441B-A088-9B0B7CBF5193}"/>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6" name="Footer Placeholder 5">
            <a:extLst>
              <a:ext uri="{FF2B5EF4-FFF2-40B4-BE49-F238E27FC236}">
                <a16:creationId xmlns:a16="http://schemas.microsoft.com/office/drawing/2014/main" id="{C1753B95-9242-4C72-B895-169D747017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E5E0A2-65EA-4D29-B769-219D547C3037}"/>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225050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FE244-676C-4F68-8073-B3A7FBE646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BA56BC-A98D-4342-80F4-2683671F199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29AECD-5841-4515-A452-C3098B8A15B2}"/>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5" name="Footer Placeholder 4">
            <a:extLst>
              <a:ext uri="{FF2B5EF4-FFF2-40B4-BE49-F238E27FC236}">
                <a16:creationId xmlns:a16="http://schemas.microsoft.com/office/drawing/2014/main" id="{2E17E22D-338D-4BB7-9303-07D82FF2672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BF450AD-1530-4561-98EA-BF78A254399A}"/>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2670006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0420B4-3D22-43C0-B75B-5F197981B2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7EC06A-7D83-40F0-A841-80E1897FE82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B34A4A-5140-4F1E-B6B3-9E6B461A05A1}"/>
              </a:ext>
            </a:extLst>
          </p:cNvPr>
          <p:cNvSpPr>
            <a:spLocks noGrp="1"/>
          </p:cNvSpPr>
          <p:nvPr>
            <p:ph type="dt" sz="half" idx="10"/>
          </p:nvPr>
        </p:nvSpPr>
        <p:spPr/>
        <p:txBody>
          <a:bodyPr/>
          <a:lstStyle/>
          <a:p>
            <a:fld id="{C174EC5E-56E1-4EC2-B624-BD235C140E58}" type="datetimeFigureOut">
              <a:rPr lang="en-GB" smtClean="0"/>
              <a:t>12/12/2017</a:t>
            </a:fld>
            <a:endParaRPr lang="en-GB" dirty="0"/>
          </a:p>
        </p:txBody>
      </p:sp>
      <p:sp>
        <p:nvSpPr>
          <p:cNvPr id="5" name="Footer Placeholder 4">
            <a:extLst>
              <a:ext uri="{FF2B5EF4-FFF2-40B4-BE49-F238E27FC236}">
                <a16:creationId xmlns:a16="http://schemas.microsoft.com/office/drawing/2014/main" id="{98049F07-F486-4CFE-99C3-927515E500E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0BD3C85-BAF3-49BE-AD80-58B508BD92F9}"/>
              </a:ext>
            </a:extLst>
          </p:cNvPr>
          <p:cNvSpPr>
            <a:spLocks noGrp="1"/>
          </p:cNvSpPr>
          <p:nvPr>
            <p:ph type="sldNum" sz="quarter" idx="12"/>
          </p:nvPr>
        </p:nvSpPr>
        <p:spPr/>
        <p:txBody>
          <a:bodyPr/>
          <a:lstStyle/>
          <a:p>
            <a:fld id="{FC3EEF51-127E-4EDD-BA55-04E23350030C}" type="slidenum">
              <a:rPr lang="en-GB" smtClean="0"/>
              <a:t>‹#›</a:t>
            </a:fld>
            <a:endParaRPr lang="en-GB" dirty="0"/>
          </a:p>
        </p:txBody>
      </p:sp>
    </p:spTree>
    <p:extLst>
      <p:ext uri="{BB962C8B-B14F-4D97-AF65-F5344CB8AC3E}">
        <p14:creationId xmlns:p14="http://schemas.microsoft.com/office/powerpoint/2010/main" val="4264692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6021324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1389870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4116183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13051786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4261115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694178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8620170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36321699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1810989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698824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3DF46A-1298-440C-9552-1CDF19480362}"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219716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9B56E0-8C2A-4E5D-B5FA-E7073DB0EF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63BDD1-AE23-4892-BE3D-25F8507058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EE7555-30A9-479B-A72F-1FF0FD3415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74EC5E-56E1-4EC2-B624-BD235C140E58}" type="datetimeFigureOut">
              <a:rPr lang="en-GB" smtClean="0"/>
              <a:t>12/12/2017</a:t>
            </a:fld>
            <a:endParaRPr lang="en-GB" dirty="0"/>
          </a:p>
        </p:txBody>
      </p:sp>
      <p:sp>
        <p:nvSpPr>
          <p:cNvPr id="5" name="Footer Placeholder 4">
            <a:extLst>
              <a:ext uri="{FF2B5EF4-FFF2-40B4-BE49-F238E27FC236}">
                <a16:creationId xmlns:a16="http://schemas.microsoft.com/office/drawing/2014/main" id="{EBE36DEC-FA1F-4505-9771-26506ADB86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96C542D-0D0F-420C-98FE-38AD80DFEE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3EEF51-127E-4EDD-BA55-04E23350030C}" type="slidenum">
              <a:rPr lang="en-GB" smtClean="0"/>
              <a:t>‹#›</a:t>
            </a:fld>
            <a:endParaRPr lang="en-GB" dirty="0"/>
          </a:p>
        </p:txBody>
      </p:sp>
    </p:spTree>
    <p:extLst>
      <p:ext uri="{BB962C8B-B14F-4D97-AF65-F5344CB8AC3E}">
        <p14:creationId xmlns:p14="http://schemas.microsoft.com/office/powerpoint/2010/main" val="2527737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3DF46A-1298-440C-9552-1CDF19480362}" type="datetimeFigureOut">
              <a:rPr lang="en-GB" smtClean="0"/>
              <a:pPr/>
              <a:t>12/12/2017</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3A8D4-7170-40A7-A666-C6EC0E42ABB7}" type="slidenum">
              <a:rPr lang="en-GB" smtClean="0"/>
              <a:pPr/>
              <a:t>‹#›</a:t>
            </a:fld>
            <a:endParaRPr lang="en-GB" dirty="0"/>
          </a:p>
        </p:txBody>
      </p:sp>
    </p:spTree>
    <p:extLst>
      <p:ext uri="{BB962C8B-B14F-4D97-AF65-F5344CB8AC3E}">
        <p14:creationId xmlns:p14="http://schemas.microsoft.com/office/powerpoint/2010/main" val="32429909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hyperlink" Target="http://www.miracosta.edu/home/nvives/"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17.xml"/><Relationship Id="rId5" Type="http://schemas.openxmlformats.org/officeDocument/2006/relationships/image" Target="../media/image12.png"/><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17.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www-dawsonera-com.ezproxy.uwtsd.ac.uk/abstract/9781444128086"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idx="4294967295"/>
          </p:nvPr>
        </p:nvSpPr>
        <p:spPr>
          <a:xfrm>
            <a:off x="2063750" y="5300663"/>
            <a:ext cx="8229600" cy="1143000"/>
          </a:xfrm>
        </p:spPr>
        <p:txBody>
          <a:bodyPr/>
          <a:lstStyle/>
          <a:p>
            <a:r>
              <a:rPr lang="en-GB" sz="2000" dirty="0"/>
              <a:t>Seeing is Believing (HPPS4001)</a:t>
            </a:r>
          </a:p>
        </p:txBody>
      </p:sp>
      <p:pic>
        <p:nvPicPr>
          <p:cNvPr id="2051" name="Picture 3" descr="Psychology4a"/>
          <p:cNvPicPr>
            <a:picLocks noChangeAspect="1" noChangeArrowheads="1"/>
          </p:cNvPicPr>
          <p:nvPr/>
        </p:nvPicPr>
        <p:blipFill>
          <a:blip r:embed="rId3" cstate="print"/>
          <a:srcRect/>
          <a:stretch>
            <a:fillRect/>
          </a:stretch>
        </p:blipFill>
        <p:spPr bwMode="auto">
          <a:xfrm>
            <a:off x="4583113" y="1700214"/>
            <a:ext cx="2552700" cy="3267075"/>
          </a:xfrm>
          <a:prstGeom prst="rect">
            <a:avLst/>
          </a:prstGeom>
          <a:noFill/>
          <a:ln w="9525">
            <a:noFill/>
            <a:miter lim="800000"/>
            <a:headEnd/>
            <a:tailEnd/>
          </a:ln>
        </p:spPr>
      </p:pic>
      <p:sp>
        <p:nvSpPr>
          <p:cNvPr id="2052" name="TextBox 5"/>
          <p:cNvSpPr txBox="1">
            <a:spLocks noChangeArrowheads="1"/>
          </p:cNvSpPr>
          <p:nvPr/>
        </p:nvSpPr>
        <p:spPr bwMode="auto">
          <a:xfrm>
            <a:off x="2782888" y="620714"/>
            <a:ext cx="5550622" cy="830997"/>
          </a:xfrm>
          <a:prstGeom prst="rect">
            <a:avLst/>
          </a:prstGeom>
          <a:noFill/>
          <a:ln w="9525">
            <a:noFill/>
            <a:miter lim="800000"/>
            <a:headEnd/>
            <a:tailEnd/>
          </a:ln>
        </p:spPr>
        <p:txBody>
          <a:bodyPr wrap="none">
            <a:spAutoFit/>
          </a:bodyPr>
          <a:lstStyle/>
          <a:p>
            <a:r>
              <a:rPr lang="en-GB" sz="4800" dirty="0">
                <a:solidFill>
                  <a:prstClr val="black"/>
                </a:solidFill>
                <a:latin typeface="Calibri"/>
              </a:rPr>
              <a:t>Cognitive  Psychology</a:t>
            </a:r>
          </a:p>
        </p:txBody>
      </p:sp>
      <p:sp>
        <p:nvSpPr>
          <p:cNvPr id="2053" name="TextBox 6"/>
          <p:cNvSpPr txBox="1">
            <a:spLocks noChangeArrowheads="1"/>
          </p:cNvSpPr>
          <p:nvPr/>
        </p:nvSpPr>
        <p:spPr bwMode="auto">
          <a:xfrm>
            <a:off x="4583114" y="4941889"/>
            <a:ext cx="2447925" cy="231775"/>
          </a:xfrm>
          <a:prstGeom prst="rect">
            <a:avLst/>
          </a:prstGeom>
          <a:noFill/>
          <a:ln w="9525">
            <a:noFill/>
            <a:miter lim="800000"/>
            <a:headEnd/>
            <a:tailEnd/>
          </a:ln>
        </p:spPr>
        <p:txBody>
          <a:bodyPr>
            <a:spAutoFit/>
          </a:bodyPr>
          <a:lstStyle/>
          <a:p>
            <a:r>
              <a:rPr lang="en-GB" sz="900" u="sng" dirty="0">
                <a:solidFill>
                  <a:prstClr val="black"/>
                </a:solidFill>
                <a:latin typeface="Calibri"/>
                <a:hlinkClick r:id="rId4"/>
              </a:rPr>
              <a:t>www.miracosta.edu/home/nvives/</a:t>
            </a:r>
            <a:endParaRPr lang="en-GB" sz="900" dirty="0">
              <a:solidFill>
                <a:prstClr val="black"/>
              </a:solidFill>
              <a:latin typeface="Calibri"/>
            </a:endParaRPr>
          </a:p>
        </p:txBody>
      </p:sp>
    </p:spTree>
    <p:extLst>
      <p:ext uri="{BB962C8B-B14F-4D97-AF65-F5344CB8AC3E}">
        <p14:creationId xmlns:p14="http://schemas.microsoft.com/office/powerpoint/2010/main" val="1501955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3552" y="1196753"/>
            <a:ext cx="6984776" cy="584775"/>
          </a:xfrm>
          <a:prstGeom prst="rect">
            <a:avLst/>
          </a:prstGeom>
          <a:noFill/>
        </p:spPr>
        <p:txBody>
          <a:bodyPr wrap="square" rtlCol="0">
            <a:spAutoFit/>
          </a:bodyPr>
          <a:lstStyle/>
          <a:p>
            <a:pPr algn="ctr"/>
            <a:r>
              <a:rPr lang="en-GB" sz="3200" dirty="0">
                <a:solidFill>
                  <a:prstClr val="black"/>
                </a:solidFill>
                <a:latin typeface="Calibri"/>
              </a:rPr>
              <a:t>Aims of this topic</a:t>
            </a:r>
          </a:p>
        </p:txBody>
      </p:sp>
      <p:sp>
        <p:nvSpPr>
          <p:cNvPr id="3" name="TextBox 2"/>
          <p:cNvSpPr txBox="1"/>
          <p:nvPr/>
        </p:nvSpPr>
        <p:spPr>
          <a:xfrm>
            <a:off x="1991544" y="2132857"/>
            <a:ext cx="8382808" cy="830997"/>
          </a:xfrm>
          <a:prstGeom prst="rect">
            <a:avLst/>
          </a:prstGeom>
          <a:noFill/>
        </p:spPr>
        <p:txBody>
          <a:bodyPr wrap="none" rtlCol="0">
            <a:spAutoFit/>
          </a:bodyPr>
          <a:lstStyle/>
          <a:p>
            <a:pPr>
              <a:buFont typeface="Arial" pitchFamily="34" charset="0"/>
              <a:buChar char="•"/>
            </a:pPr>
            <a:r>
              <a:rPr lang="en-GB" sz="2400" dirty="0">
                <a:solidFill>
                  <a:prstClr val="black"/>
                </a:solidFill>
                <a:latin typeface="Calibri"/>
              </a:rPr>
              <a:t>   Examine some alternatives to the Multi-store Model of memory</a:t>
            </a:r>
          </a:p>
          <a:p>
            <a:pPr>
              <a:buFont typeface="Arial" pitchFamily="34" charset="0"/>
              <a:buChar char="•"/>
            </a:pPr>
            <a:r>
              <a:rPr lang="en-GB" sz="2400" dirty="0">
                <a:solidFill>
                  <a:prstClr val="black"/>
                </a:solidFill>
                <a:latin typeface="Calibri"/>
              </a:rPr>
              <a:t>   Consider the different forms of long term memory</a:t>
            </a:r>
          </a:p>
        </p:txBody>
      </p:sp>
      <p:sp>
        <p:nvSpPr>
          <p:cNvPr id="4" name="TextBox 3"/>
          <p:cNvSpPr txBox="1"/>
          <p:nvPr/>
        </p:nvSpPr>
        <p:spPr>
          <a:xfrm>
            <a:off x="4583833" y="3284985"/>
            <a:ext cx="1926297" cy="584775"/>
          </a:xfrm>
          <a:prstGeom prst="rect">
            <a:avLst/>
          </a:prstGeom>
          <a:noFill/>
        </p:spPr>
        <p:txBody>
          <a:bodyPr wrap="none" rtlCol="0">
            <a:spAutoFit/>
          </a:bodyPr>
          <a:lstStyle/>
          <a:p>
            <a:r>
              <a:rPr lang="en-GB" sz="3200" dirty="0">
                <a:solidFill>
                  <a:prstClr val="black"/>
                </a:solidFill>
                <a:latin typeface="Calibri"/>
              </a:rPr>
              <a:t>Objectives</a:t>
            </a:r>
          </a:p>
        </p:txBody>
      </p:sp>
      <p:sp>
        <p:nvSpPr>
          <p:cNvPr id="5" name="TextBox 4"/>
          <p:cNvSpPr txBox="1"/>
          <p:nvPr/>
        </p:nvSpPr>
        <p:spPr>
          <a:xfrm>
            <a:off x="1991545" y="4077072"/>
            <a:ext cx="8283999" cy="1477328"/>
          </a:xfrm>
          <a:prstGeom prst="rect">
            <a:avLst/>
          </a:prstGeom>
          <a:noFill/>
        </p:spPr>
        <p:txBody>
          <a:bodyPr wrap="none" rtlCol="0">
            <a:spAutoFit/>
          </a:bodyPr>
          <a:lstStyle/>
          <a:p>
            <a:pPr>
              <a:buFont typeface="Arial" pitchFamily="34" charset="0"/>
              <a:buChar char="•"/>
            </a:pPr>
            <a:r>
              <a:rPr lang="en-GB" sz="2400" dirty="0">
                <a:solidFill>
                  <a:prstClr val="black"/>
                </a:solidFill>
                <a:latin typeface="Calibri"/>
              </a:rPr>
              <a:t>   Be able to consider a range of theories and models of memory</a:t>
            </a:r>
          </a:p>
          <a:p>
            <a:pPr>
              <a:buFont typeface="Arial" pitchFamily="34" charset="0"/>
              <a:buChar char="•"/>
            </a:pPr>
            <a:r>
              <a:rPr lang="en-GB" sz="2400" dirty="0">
                <a:solidFill>
                  <a:prstClr val="black"/>
                </a:solidFill>
                <a:latin typeface="Calibri"/>
              </a:rPr>
              <a:t>   Be able to draw comparisons between different theories </a:t>
            </a:r>
          </a:p>
          <a:p>
            <a:pPr>
              <a:buFont typeface="Arial" pitchFamily="34" charset="0"/>
              <a:buChar char="•"/>
            </a:pPr>
            <a:r>
              <a:rPr lang="en-GB" sz="2400" dirty="0">
                <a:solidFill>
                  <a:prstClr val="black"/>
                </a:solidFill>
                <a:latin typeface="Calibri"/>
              </a:rPr>
              <a:t>   Gain an understanding of research relating to human memory </a:t>
            </a:r>
          </a:p>
          <a:p>
            <a:endParaRPr lang="en-GB" dirty="0">
              <a:solidFill>
                <a:prstClr val="black"/>
              </a:solidFill>
              <a:latin typeface="Calibri"/>
            </a:endParaRPr>
          </a:p>
        </p:txBody>
      </p:sp>
    </p:spTree>
    <p:extLst>
      <p:ext uri="{BB962C8B-B14F-4D97-AF65-F5344CB8AC3E}">
        <p14:creationId xmlns:p14="http://schemas.microsoft.com/office/powerpoint/2010/main" val="3513434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2279576" y="404664"/>
            <a:ext cx="756084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2" name="Title 1"/>
          <p:cNvSpPr>
            <a:spLocks noGrp="1"/>
          </p:cNvSpPr>
          <p:nvPr>
            <p:ph type="title"/>
          </p:nvPr>
        </p:nvSpPr>
        <p:spPr>
          <a:noFill/>
        </p:spPr>
        <p:txBody>
          <a:bodyPr>
            <a:normAutofit/>
          </a:bodyPr>
          <a:lstStyle/>
          <a:p>
            <a:r>
              <a:rPr lang="en-GB" sz="4000" dirty="0"/>
              <a:t>Evaluation of the Multi-store Model</a:t>
            </a:r>
            <a:r>
              <a:rPr lang="en-GB" dirty="0"/>
              <a:t> </a:t>
            </a:r>
          </a:p>
        </p:txBody>
      </p:sp>
      <p:sp>
        <p:nvSpPr>
          <p:cNvPr id="8" name="Text Placeholder 7"/>
          <p:cNvSpPr>
            <a:spLocks noGrp="1"/>
          </p:cNvSpPr>
          <p:nvPr>
            <p:ph type="body" idx="1"/>
          </p:nvPr>
        </p:nvSpPr>
        <p:spPr>
          <a:xfrm>
            <a:off x="1524000" y="1484784"/>
            <a:ext cx="4040188" cy="639762"/>
          </a:xfrm>
        </p:spPr>
        <p:txBody>
          <a:bodyPr>
            <a:normAutofit/>
          </a:bodyPr>
          <a:lstStyle/>
          <a:p>
            <a:pPr algn="ctr"/>
            <a:r>
              <a:rPr lang="en-GB" sz="2800" dirty="0"/>
              <a:t>Evidence for </a:t>
            </a:r>
          </a:p>
        </p:txBody>
      </p:sp>
      <p:sp>
        <p:nvSpPr>
          <p:cNvPr id="9" name="Content Placeholder 8"/>
          <p:cNvSpPr>
            <a:spLocks noGrp="1"/>
          </p:cNvSpPr>
          <p:nvPr>
            <p:ph sz="half" idx="2"/>
          </p:nvPr>
        </p:nvSpPr>
        <p:spPr>
          <a:xfrm>
            <a:off x="1991544" y="2204864"/>
            <a:ext cx="4320480" cy="3744416"/>
          </a:xfrm>
        </p:spPr>
        <p:txBody>
          <a:bodyPr>
            <a:normAutofit fontScale="25000" lnSpcReduction="20000"/>
          </a:bodyPr>
          <a:lstStyle/>
          <a:p>
            <a:r>
              <a:rPr lang="en-GB" sz="8000" u="sng" dirty="0"/>
              <a:t>Experimental studies</a:t>
            </a:r>
          </a:p>
          <a:p>
            <a:endParaRPr lang="en-GB" sz="8000" dirty="0"/>
          </a:p>
          <a:p>
            <a:pPr>
              <a:buNone/>
            </a:pPr>
            <a:r>
              <a:rPr lang="en-GB" sz="8000" dirty="0"/>
              <a:t>       E.g. Peterson &amp; Peterson (1959)</a:t>
            </a:r>
          </a:p>
          <a:p>
            <a:pPr>
              <a:buNone/>
            </a:pPr>
            <a:r>
              <a:rPr lang="en-GB" sz="8000" dirty="0"/>
              <a:t>       Murdock (1962)</a:t>
            </a:r>
          </a:p>
          <a:p>
            <a:pPr>
              <a:buNone/>
            </a:pPr>
            <a:endParaRPr lang="en-GB" sz="4200" dirty="0"/>
          </a:p>
          <a:p>
            <a:endParaRPr lang="en-GB" sz="4200" dirty="0"/>
          </a:p>
          <a:p>
            <a:endParaRPr lang="en-GB" sz="4200" dirty="0"/>
          </a:p>
          <a:p>
            <a:endParaRPr lang="en-GB" sz="4200" dirty="0"/>
          </a:p>
          <a:p>
            <a:r>
              <a:rPr lang="en-GB" sz="8000" u="sng" dirty="0"/>
              <a:t>Clinical evidence</a:t>
            </a:r>
          </a:p>
          <a:p>
            <a:pPr>
              <a:buNone/>
            </a:pPr>
            <a:endParaRPr lang="en-GB" sz="8000" dirty="0"/>
          </a:p>
          <a:p>
            <a:pPr>
              <a:buNone/>
            </a:pPr>
            <a:r>
              <a:rPr lang="en-GB" sz="8000" dirty="0"/>
              <a:t>       Damage to either STM or LTM</a:t>
            </a:r>
          </a:p>
          <a:p>
            <a:pPr>
              <a:buNone/>
            </a:pPr>
            <a:r>
              <a:rPr lang="en-GB" sz="8000" dirty="0"/>
              <a:t>       Studies of amnesics;</a:t>
            </a:r>
          </a:p>
          <a:p>
            <a:pPr>
              <a:buNone/>
            </a:pPr>
            <a:r>
              <a:rPr lang="en-GB" sz="8000" dirty="0"/>
              <a:t>       E.g. Milner et al. (1968)     HM</a:t>
            </a:r>
          </a:p>
          <a:p>
            <a:pPr>
              <a:buNone/>
            </a:pPr>
            <a:r>
              <a:rPr lang="en-GB" sz="8000" dirty="0"/>
              <a:t>       Baddeley (1990)     Clive Wearing</a:t>
            </a:r>
          </a:p>
          <a:p>
            <a:pPr>
              <a:buNone/>
            </a:pPr>
            <a:r>
              <a:rPr lang="en-GB" sz="8000" dirty="0"/>
              <a:t>       </a:t>
            </a:r>
          </a:p>
          <a:p>
            <a:pPr>
              <a:buNone/>
            </a:pPr>
            <a:r>
              <a:rPr lang="en-GB" sz="2600" dirty="0"/>
              <a:t>       </a:t>
            </a:r>
            <a:r>
              <a:rPr lang="en-GB" sz="2000" dirty="0"/>
              <a:t>        </a:t>
            </a:r>
          </a:p>
        </p:txBody>
      </p:sp>
      <p:sp>
        <p:nvSpPr>
          <p:cNvPr id="10" name="Text Placeholder 9"/>
          <p:cNvSpPr>
            <a:spLocks noGrp="1"/>
          </p:cNvSpPr>
          <p:nvPr>
            <p:ph type="body" sz="quarter" idx="3"/>
          </p:nvPr>
        </p:nvSpPr>
        <p:spPr>
          <a:xfrm>
            <a:off x="5807969" y="1484784"/>
            <a:ext cx="4041775" cy="639762"/>
          </a:xfrm>
        </p:spPr>
        <p:txBody>
          <a:bodyPr>
            <a:normAutofit/>
          </a:bodyPr>
          <a:lstStyle/>
          <a:p>
            <a:pPr algn="ctr"/>
            <a:r>
              <a:rPr lang="en-GB" sz="2800" dirty="0"/>
              <a:t>Evidence against </a:t>
            </a:r>
          </a:p>
        </p:txBody>
      </p:sp>
      <p:sp>
        <p:nvSpPr>
          <p:cNvPr id="11" name="Content Placeholder 10"/>
          <p:cNvSpPr>
            <a:spLocks noGrp="1"/>
          </p:cNvSpPr>
          <p:nvPr>
            <p:ph sz="quarter" idx="4"/>
          </p:nvPr>
        </p:nvSpPr>
        <p:spPr>
          <a:xfrm>
            <a:off x="6169026" y="2174875"/>
            <a:ext cx="4498975" cy="3951288"/>
          </a:xfrm>
        </p:spPr>
        <p:txBody>
          <a:bodyPr>
            <a:normAutofit fontScale="92500" lnSpcReduction="20000"/>
          </a:bodyPr>
          <a:lstStyle/>
          <a:p>
            <a:r>
              <a:rPr lang="en-GB" sz="2000" u="sng" dirty="0"/>
              <a:t>Alternative theories</a:t>
            </a:r>
          </a:p>
          <a:p>
            <a:endParaRPr lang="en-GB" sz="2000" dirty="0"/>
          </a:p>
          <a:p>
            <a:pPr>
              <a:buNone/>
            </a:pPr>
            <a:r>
              <a:rPr lang="en-GB" sz="2000" dirty="0"/>
              <a:t>       E.g. </a:t>
            </a:r>
            <a:r>
              <a:rPr lang="en-GB" sz="2000" b="1" dirty="0">
                <a:solidFill>
                  <a:srgbClr val="0070C0"/>
                </a:solidFill>
              </a:rPr>
              <a:t>Levels of Processing (LOP) </a:t>
            </a:r>
            <a:r>
              <a:rPr lang="en-GB" sz="2000" b="1" dirty="0"/>
              <a:t> </a:t>
            </a:r>
            <a:r>
              <a:rPr lang="en-GB" sz="2000" dirty="0"/>
              <a:t>Not which store info. is in, but what you do with it that counts</a:t>
            </a:r>
          </a:p>
          <a:p>
            <a:pPr>
              <a:buNone/>
            </a:pPr>
            <a:r>
              <a:rPr lang="en-GB" sz="2000" dirty="0">
                <a:solidFill>
                  <a:srgbClr val="0070C0"/>
                </a:solidFill>
              </a:rPr>
              <a:t>       </a:t>
            </a:r>
            <a:r>
              <a:rPr lang="en-GB" sz="2000" b="1" dirty="0">
                <a:solidFill>
                  <a:srgbClr val="0070C0"/>
                </a:solidFill>
              </a:rPr>
              <a:t>Working Memory (WM)</a:t>
            </a:r>
          </a:p>
          <a:p>
            <a:pPr>
              <a:buNone/>
            </a:pPr>
            <a:endParaRPr lang="en-GB" sz="2000" dirty="0"/>
          </a:p>
          <a:p>
            <a:r>
              <a:rPr lang="en-GB" sz="2000" u="sng" dirty="0"/>
              <a:t>Oversimplification</a:t>
            </a:r>
          </a:p>
          <a:p>
            <a:endParaRPr lang="en-GB" sz="2000" dirty="0"/>
          </a:p>
          <a:p>
            <a:pPr>
              <a:buNone/>
            </a:pPr>
            <a:r>
              <a:rPr lang="en-GB" sz="2000" dirty="0"/>
              <a:t>       E.g. Working Memory and the     existence of multiple forms of LTM</a:t>
            </a:r>
          </a:p>
          <a:p>
            <a:pPr>
              <a:buNone/>
            </a:pPr>
            <a:endParaRPr lang="en-GB" sz="2000" dirty="0"/>
          </a:p>
          <a:p>
            <a:pPr>
              <a:buNone/>
            </a:pPr>
            <a:r>
              <a:rPr lang="en-GB" sz="2000" dirty="0"/>
              <a:t>       Multiple forms of LTM exist</a:t>
            </a:r>
          </a:p>
          <a:p>
            <a:pPr>
              <a:buNone/>
            </a:pPr>
            <a:r>
              <a:rPr lang="en-GB" sz="2000" dirty="0"/>
              <a:t>       E.g. Episodic, Semantic &amp; Procedural </a:t>
            </a:r>
          </a:p>
        </p:txBody>
      </p:sp>
      <p:sp>
        <p:nvSpPr>
          <p:cNvPr id="12" name="Right Arrow 11"/>
          <p:cNvSpPr/>
          <p:nvPr/>
        </p:nvSpPr>
        <p:spPr>
          <a:xfrm flipV="1">
            <a:off x="4223792" y="5661248"/>
            <a:ext cx="144016" cy="1440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3" name="Right Arrow 12"/>
          <p:cNvSpPr/>
          <p:nvPr/>
        </p:nvSpPr>
        <p:spPr>
          <a:xfrm flipV="1">
            <a:off x="5015880" y="5373216"/>
            <a:ext cx="144016" cy="1440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Tree>
    <p:extLst>
      <p:ext uri="{BB962C8B-B14F-4D97-AF65-F5344CB8AC3E}">
        <p14:creationId xmlns:p14="http://schemas.microsoft.com/office/powerpoint/2010/main" val="334297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384032" y="2420888"/>
            <a:ext cx="3312368" cy="35283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2" name="Title 1"/>
          <p:cNvSpPr>
            <a:spLocks noGrp="1"/>
          </p:cNvSpPr>
          <p:nvPr>
            <p:ph type="title"/>
          </p:nvPr>
        </p:nvSpPr>
        <p:spPr>
          <a:xfrm>
            <a:off x="1703512" y="476672"/>
            <a:ext cx="8748464" cy="1143000"/>
          </a:xfrm>
        </p:spPr>
        <p:txBody>
          <a:bodyPr>
            <a:normAutofit fontScale="90000"/>
          </a:bodyPr>
          <a:lstStyle/>
          <a:p>
            <a:pPr algn="l"/>
            <a:br>
              <a:rPr lang="en-GB" sz="3100" dirty="0"/>
            </a:br>
            <a:br>
              <a:rPr lang="en-GB" sz="3100" dirty="0"/>
            </a:br>
            <a:r>
              <a:rPr lang="en-GB" sz="3100" dirty="0"/>
              <a:t>Alternatives to the Multi-store Model</a:t>
            </a:r>
            <a:br>
              <a:rPr lang="en-GB" sz="3100" dirty="0"/>
            </a:br>
            <a:r>
              <a:rPr lang="en-GB" sz="3100" dirty="0"/>
              <a:t> </a:t>
            </a:r>
            <a:br>
              <a:rPr lang="en-GB" sz="3100" dirty="0"/>
            </a:br>
            <a:r>
              <a:rPr lang="en-GB" sz="4000" dirty="0"/>
              <a:t>Craik &amp; Lockhart (1972) Levels of Processing</a:t>
            </a:r>
            <a:br>
              <a:rPr lang="en-GB" sz="4000" dirty="0"/>
            </a:br>
            <a:br>
              <a:rPr lang="en-GB" sz="3100" dirty="0"/>
            </a:br>
            <a:r>
              <a:rPr lang="en-GB" sz="3100" dirty="0"/>
              <a:t> 	</a:t>
            </a:r>
          </a:p>
        </p:txBody>
      </p:sp>
      <p:sp>
        <p:nvSpPr>
          <p:cNvPr id="6" name="TextBox 5"/>
          <p:cNvSpPr txBox="1"/>
          <p:nvPr/>
        </p:nvSpPr>
        <p:spPr>
          <a:xfrm>
            <a:off x="6384032" y="2492896"/>
            <a:ext cx="3456384" cy="3416320"/>
          </a:xfrm>
          <a:prstGeom prst="rect">
            <a:avLst/>
          </a:prstGeom>
          <a:noFill/>
        </p:spPr>
        <p:txBody>
          <a:bodyPr wrap="square" rtlCol="0">
            <a:spAutoFit/>
          </a:bodyPr>
          <a:lstStyle/>
          <a:p>
            <a:r>
              <a:rPr lang="en-GB" sz="2400" dirty="0">
                <a:solidFill>
                  <a:prstClr val="black"/>
                </a:solidFill>
                <a:latin typeface="Calibri"/>
              </a:rPr>
              <a:t>According to Craik &amp; Lockhart (1972) shallow processing leads to a fragile memory trace which  decays fairly rapidly, whereas deep or semantic processing leads to a more durable memory trace</a:t>
            </a:r>
          </a:p>
        </p:txBody>
      </p:sp>
      <p:pic>
        <p:nvPicPr>
          <p:cNvPr id="1026" name="Picture 2" descr="C:\Users\rcoard\Documents\neuron.jpg"/>
          <p:cNvPicPr>
            <a:picLocks noChangeAspect="1" noChangeArrowheads="1"/>
          </p:cNvPicPr>
          <p:nvPr/>
        </p:nvPicPr>
        <p:blipFill>
          <a:blip r:embed="rId3" cstate="print"/>
          <a:srcRect/>
          <a:stretch>
            <a:fillRect/>
          </a:stretch>
        </p:blipFill>
        <p:spPr bwMode="auto">
          <a:xfrm>
            <a:off x="2279576" y="2420888"/>
            <a:ext cx="3528392" cy="3528392"/>
          </a:xfrm>
          <a:prstGeom prst="rect">
            <a:avLst/>
          </a:prstGeom>
          <a:noFill/>
        </p:spPr>
      </p:pic>
    </p:spTree>
    <p:extLst>
      <p:ext uri="{BB962C8B-B14F-4D97-AF65-F5344CB8AC3E}">
        <p14:creationId xmlns:p14="http://schemas.microsoft.com/office/powerpoint/2010/main" val="261176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own Arrow 3"/>
          <p:cNvSpPr/>
          <p:nvPr/>
        </p:nvSpPr>
        <p:spPr>
          <a:xfrm>
            <a:off x="2135560" y="4005064"/>
            <a:ext cx="792088" cy="177049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3" name="Content Placeholder 2"/>
          <p:cNvSpPr>
            <a:spLocks noGrp="1"/>
          </p:cNvSpPr>
          <p:nvPr>
            <p:ph idx="1"/>
          </p:nvPr>
        </p:nvSpPr>
        <p:spPr>
          <a:xfrm>
            <a:off x="1991544" y="1628801"/>
            <a:ext cx="8229600" cy="4525963"/>
          </a:xfrm>
        </p:spPr>
        <p:txBody>
          <a:bodyPr/>
          <a:lstStyle/>
          <a:p>
            <a:pPr>
              <a:buNone/>
            </a:pPr>
            <a:r>
              <a:rPr lang="en-GB" sz="2800" dirty="0"/>
              <a:t>    Craik &amp; Lockhart (1972) – memory is an automatic bi-product of perceptual processing.  Not which store items are in, but the depth of processing which is important.</a:t>
            </a:r>
          </a:p>
          <a:p>
            <a:endParaRPr lang="en-GB" sz="2800" dirty="0"/>
          </a:p>
          <a:p>
            <a:pPr>
              <a:buNone/>
            </a:pPr>
            <a:r>
              <a:rPr lang="en-GB" sz="2800" dirty="0"/>
              <a:t>    1    Structural  Level   (Shallow Level)</a:t>
            </a:r>
          </a:p>
          <a:p>
            <a:pPr>
              <a:buNone/>
            </a:pPr>
            <a:r>
              <a:rPr lang="en-GB" sz="2800" dirty="0"/>
              <a:t>    2    Phonetic  Level</a:t>
            </a:r>
          </a:p>
          <a:p>
            <a:pPr>
              <a:buNone/>
            </a:pPr>
            <a:r>
              <a:rPr lang="en-GB" sz="2800" dirty="0"/>
              <a:t>    3    Semantic Level     (Deepest Level)</a:t>
            </a:r>
          </a:p>
          <a:p>
            <a:endParaRPr lang="en-GB" dirty="0"/>
          </a:p>
        </p:txBody>
      </p:sp>
      <p:sp>
        <p:nvSpPr>
          <p:cNvPr id="2" name="Title 1"/>
          <p:cNvSpPr>
            <a:spLocks noGrp="1"/>
          </p:cNvSpPr>
          <p:nvPr>
            <p:ph type="title"/>
          </p:nvPr>
        </p:nvSpPr>
        <p:spPr/>
        <p:txBody>
          <a:bodyPr/>
          <a:lstStyle/>
          <a:p>
            <a:pPr algn="l"/>
            <a:r>
              <a:rPr lang="en-GB" dirty="0"/>
              <a:t>Levels of Processing (LOP)</a:t>
            </a:r>
          </a:p>
        </p:txBody>
      </p:sp>
    </p:spTree>
    <p:extLst>
      <p:ext uri="{BB962C8B-B14F-4D97-AF65-F5344CB8AC3E}">
        <p14:creationId xmlns:p14="http://schemas.microsoft.com/office/powerpoint/2010/main" val="2806101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60648"/>
            <a:ext cx="8229600" cy="1143000"/>
          </a:xfrm>
        </p:spPr>
        <p:txBody>
          <a:bodyPr/>
          <a:lstStyle/>
          <a:p>
            <a:pPr algn="l"/>
            <a:r>
              <a:rPr lang="en-GB" dirty="0"/>
              <a:t>Levels of Processing </a:t>
            </a:r>
          </a:p>
        </p:txBody>
      </p:sp>
      <p:sp>
        <p:nvSpPr>
          <p:cNvPr id="4" name="Down Arrow Callout 3"/>
          <p:cNvSpPr/>
          <p:nvPr/>
        </p:nvSpPr>
        <p:spPr>
          <a:xfrm>
            <a:off x="6960096" y="3284984"/>
            <a:ext cx="3168352" cy="9144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5" name="Down Arrow Callout 4"/>
          <p:cNvSpPr/>
          <p:nvPr/>
        </p:nvSpPr>
        <p:spPr>
          <a:xfrm>
            <a:off x="1919536" y="3356992"/>
            <a:ext cx="3240360" cy="9144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prstClr val="black"/>
                </a:solidFill>
                <a:effectLst>
                  <a:outerShdw blurRad="38100" dist="38100" dir="2700000" algn="tl">
                    <a:srgbClr val="000000">
                      <a:alpha val="43137"/>
                    </a:srgbClr>
                  </a:outerShdw>
                </a:effectLst>
                <a:latin typeface="Calibri"/>
              </a:rPr>
              <a:t>Question Asked</a:t>
            </a:r>
          </a:p>
        </p:txBody>
      </p:sp>
      <p:sp>
        <p:nvSpPr>
          <p:cNvPr id="3" name="Content Placeholder 2"/>
          <p:cNvSpPr>
            <a:spLocks noGrp="1"/>
          </p:cNvSpPr>
          <p:nvPr>
            <p:ph idx="1"/>
          </p:nvPr>
        </p:nvSpPr>
        <p:spPr>
          <a:xfrm>
            <a:off x="1703512" y="1484784"/>
            <a:ext cx="8964488" cy="5069160"/>
          </a:xfrm>
        </p:spPr>
        <p:txBody>
          <a:bodyPr>
            <a:normAutofit fontScale="92500" lnSpcReduction="10000"/>
          </a:bodyPr>
          <a:lstStyle/>
          <a:p>
            <a:pPr>
              <a:buNone/>
            </a:pPr>
            <a:r>
              <a:rPr lang="en-GB" sz="3000" dirty="0"/>
              <a:t>Craik &amp; Lockhart (1972) demonstrated words were</a:t>
            </a:r>
          </a:p>
          <a:p>
            <a:pPr>
              <a:buNone/>
            </a:pPr>
            <a:r>
              <a:rPr lang="en-GB" sz="3000" dirty="0"/>
              <a:t>processed to different depths according to the</a:t>
            </a:r>
          </a:p>
          <a:p>
            <a:pPr>
              <a:buNone/>
            </a:pPr>
            <a:r>
              <a:rPr lang="en-GB" sz="3000" dirty="0"/>
              <a:t>questions asked, e.g. presented with the word ‘</a:t>
            </a:r>
            <a:r>
              <a:rPr lang="en-GB" sz="3000" b="1" dirty="0"/>
              <a:t>table</a:t>
            </a:r>
            <a:r>
              <a:rPr lang="en-GB" sz="3000" dirty="0"/>
              <a:t>’;</a:t>
            </a:r>
            <a:r>
              <a:rPr lang="en-GB" dirty="0"/>
              <a:t>		                             </a:t>
            </a:r>
          </a:p>
          <a:p>
            <a:pPr>
              <a:buNone/>
            </a:pPr>
            <a:r>
              <a:rPr lang="en-GB" dirty="0">
                <a:solidFill>
                  <a:srgbClr val="0070C0"/>
                </a:solidFill>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Recognition Recall</a:t>
            </a:r>
          </a:p>
          <a:p>
            <a:pPr marL="514350" indent="-514350">
              <a:buFont typeface="Wingdings" pitchFamily="2" charset="2"/>
              <a:buChar char="Ø"/>
            </a:pPr>
            <a:endParaRPr lang="en-GB" dirty="0"/>
          </a:p>
          <a:p>
            <a:pPr marL="514350" indent="-514350"/>
            <a:r>
              <a:rPr lang="en-GB" dirty="0"/>
              <a:t>Is it in capitals?                                 </a:t>
            </a:r>
            <a:r>
              <a:rPr lang="en-GB" dirty="0">
                <a:solidFill>
                  <a:srgbClr val="0070C0"/>
                </a:solidFill>
              </a:rPr>
              <a:t>(Shallow, </a:t>
            </a:r>
            <a:r>
              <a:rPr lang="en-GB" b="1" dirty="0">
                <a:solidFill>
                  <a:srgbClr val="0070C0"/>
                </a:solidFill>
              </a:rPr>
              <a:t>15%</a:t>
            </a:r>
            <a:r>
              <a:rPr lang="en-GB" dirty="0">
                <a:solidFill>
                  <a:srgbClr val="0070C0"/>
                </a:solidFill>
              </a:rPr>
              <a:t>)</a:t>
            </a:r>
          </a:p>
          <a:p>
            <a:pPr marL="514350" indent="-514350"/>
            <a:r>
              <a:rPr lang="en-GB" dirty="0"/>
              <a:t>Does it rhyme with fable?     </a:t>
            </a:r>
            <a:r>
              <a:rPr lang="en-GB" dirty="0">
                <a:solidFill>
                  <a:srgbClr val="0070C0"/>
                </a:solidFill>
              </a:rPr>
              <a:t>(Intermediate, </a:t>
            </a:r>
            <a:r>
              <a:rPr lang="en-GB" b="1" dirty="0">
                <a:solidFill>
                  <a:srgbClr val="0070C0"/>
                </a:solidFill>
              </a:rPr>
              <a:t>35%</a:t>
            </a:r>
            <a:r>
              <a:rPr lang="en-GB" dirty="0">
                <a:solidFill>
                  <a:srgbClr val="0070C0"/>
                </a:solidFill>
              </a:rPr>
              <a:t>)</a:t>
            </a:r>
          </a:p>
          <a:p>
            <a:pPr marL="514350" indent="-514350"/>
            <a:r>
              <a:rPr lang="en-GB" dirty="0"/>
              <a:t>Would it fit into the sentence </a:t>
            </a:r>
          </a:p>
          <a:p>
            <a:pPr marL="514350" indent="-514350">
              <a:buNone/>
            </a:pPr>
            <a:r>
              <a:rPr lang="en-GB" dirty="0"/>
              <a:t>     “put the vase on the “______”?          </a:t>
            </a:r>
            <a:r>
              <a:rPr lang="en-GB" dirty="0">
                <a:solidFill>
                  <a:srgbClr val="0070C0"/>
                </a:solidFill>
              </a:rPr>
              <a:t>(Deep, </a:t>
            </a:r>
            <a:r>
              <a:rPr lang="en-GB" b="1" dirty="0">
                <a:solidFill>
                  <a:srgbClr val="0070C0"/>
                </a:solidFill>
              </a:rPr>
              <a:t>70%</a:t>
            </a:r>
            <a:r>
              <a:rPr lang="en-GB" dirty="0">
                <a:solidFill>
                  <a:srgbClr val="0070C0"/>
                </a:solidFill>
              </a:rPr>
              <a:t>)</a:t>
            </a:r>
          </a:p>
          <a:p>
            <a:endParaRPr lang="en-GB" dirty="0"/>
          </a:p>
        </p:txBody>
      </p:sp>
    </p:spTree>
    <p:extLst>
      <p:ext uri="{BB962C8B-B14F-4D97-AF65-F5344CB8AC3E}">
        <p14:creationId xmlns:p14="http://schemas.microsoft.com/office/powerpoint/2010/main" val="1568207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a:t>Levels of Processing (LOP)</a:t>
            </a:r>
          </a:p>
        </p:txBody>
      </p:sp>
      <p:pic>
        <p:nvPicPr>
          <p:cNvPr id="2050" name="Picture 2" descr="C:\Users\rcoard\Documents\levels-of-processing-4-728.jpg"/>
          <p:cNvPicPr>
            <a:picLocks noGrp="1" noChangeAspect="1" noChangeArrowheads="1"/>
          </p:cNvPicPr>
          <p:nvPr>
            <p:ph sz="half" idx="4294967295"/>
          </p:nvPr>
        </p:nvPicPr>
        <p:blipFill>
          <a:blip r:embed="rId3" cstate="print"/>
          <a:srcRect l="15274" t="25457" r="3582" b="5809"/>
          <a:stretch>
            <a:fillRect/>
          </a:stretch>
        </p:blipFill>
        <p:spPr>
          <a:xfrm>
            <a:off x="3071664" y="1916832"/>
            <a:ext cx="6120680" cy="3888432"/>
          </a:xfrm>
        </p:spPr>
      </p:pic>
    </p:spTree>
    <p:extLst>
      <p:ext uri="{BB962C8B-B14F-4D97-AF65-F5344CB8AC3E}">
        <p14:creationId xmlns:p14="http://schemas.microsoft.com/office/powerpoint/2010/main" val="3567993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1847528" y="260648"/>
            <a:ext cx="8229600" cy="1143000"/>
          </a:xfrm>
        </p:spPr>
        <p:txBody>
          <a:bodyPr/>
          <a:lstStyle/>
          <a:p>
            <a:pPr algn="l"/>
            <a:r>
              <a:rPr lang="en-GB" dirty="0"/>
              <a:t>Levels of Processing</a:t>
            </a:r>
          </a:p>
        </p:txBody>
      </p:sp>
      <p:sp>
        <p:nvSpPr>
          <p:cNvPr id="13" name="TextBox 12"/>
          <p:cNvSpPr txBox="1"/>
          <p:nvPr/>
        </p:nvSpPr>
        <p:spPr>
          <a:xfrm>
            <a:off x="5663952" y="1268761"/>
            <a:ext cx="4464496" cy="5478423"/>
          </a:xfrm>
          <a:prstGeom prst="rect">
            <a:avLst/>
          </a:prstGeom>
          <a:noFill/>
        </p:spPr>
        <p:txBody>
          <a:bodyPr wrap="square" rtlCol="0">
            <a:spAutoFit/>
          </a:bodyPr>
          <a:lstStyle/>
          <a:p>
            <a:r>
              <a:rPr lang="en-GB" sz="2000" dirty="0">
                <a:solidFill>
                  <a:prstClr val="black"/>
                </a:solidFill>
                <a:latin typeface="Calibri"/>
              </a:rPr>
              <a:t>Some evaluation of Levels of Processing</a:t>
            </a:r>
          </a:p>
          <a:p>
            <a:endParaRPr lang="en-GB" sz="2400" dirty="0">
              <a:solidFill>
                <a:prstClr val="black"/>
              </a:solidFill>
              <a:latin typeface="Calibri"/>
            </a:endParaRPr>
          </a:p>
          <a:p>
            <a:r>
              <a:rPr lang="en-GB" b="1" dirty="0">
                <a:solidFill>
                  <a:prstClr val="black"/>
                </a:solidFill>
                <a:latin typeface="Calibri"/>
              </a:rPr>
              <a:t>Baddeley (1990) </a:t>
            </a:r>
            <a:r>
              <a:rPr lang="en-GB" dirty="0">
                <a:solidFill>
                  <a:prstClr val="black"/>
                </a:solidFill>
                <a:latin typeface="Calibri"/>
              </a:rPr>
              <a:t>Rightly points out that assessing the depth of processing is problematic . Recall maybe  influenced by </a:t>
            </a:r>
            <a:r>
              <a:rPr lang="en-GB" dirty="0">
                <a:solidFill>
                  <a:srgbClr val="0070C0"/>
                </a:solidFill>
                <a:latin typeface="Calibri"/>
              </a:rPr>
              <a:t>time</a:t>
            </a:r>
            <a:r>
              <a:rPr lang="en-GB" dirty="0">
                <a:solidFill>
                  <a:prstClr val="black"/>
                </a:solidFill>
                <a:latin typeface="Calibri"/>
              </a:rPr>
              <a:t> spent processing, rather than </a:t>
            </a:r>
            <a:r>
              <a:rPr lang="en-GB" dirty="0">
                <a:solidFill>
                  <a:srgbClr val="0070C0"/>
                </a:solidFill>
                <a:latin typeface="Calibri"/>
              </a:rPr>
              <a:t>depth</a:t>
            </a:r>
            <a:endParaRPr lang="en-GB" dirty="0">
              <a:solidFill>
                <a:prstClr val="black"/>
              </a:solidFill>
              <a:latin typeface="Calibri"/>
            </a:endParaRPr>
          </a:p>
          <a:p>
            <a:r>
              <a:rPr lang="en-GB" dirty="0">
                <a:solidFill>
                  <a:prstClr val="black"/>
                </a:solidFill>
                <a:latin typeface="Calibri"/>
              </a:rPr>
              <a:t>(Difficult to test the theory as there is no independent measure of depth)</a:t>
            </a:r>
          </a:p>
          <a:p>
            <a:endParaRPr lang="en-GB" dirty="0">
              <a:solidFill>
                <a:prstClr val="black"/>
              </a:solidFill>
              <a:latin typeface="Calibri"/>
            </a:endParaRPr>
          </a:p>
          <a:p>
            <a:endParaRPr lang="en-GB" dirty="0">
              <a:solidFill>
                <a:prstClr val="black"/>
              </a:solidFill>
              <a:latin typeface="Calibri"/>
            </a:endParaRPr>
          </a:p>
          <a:p>
            <a:r>
              <a:rPr lang="en-GB" b="1" dirty="0">
                <a:solidFill>
                  <a:prstClr val="black"/>
                </a:solidFill>
                <a:latin typeface="Calibri"/>
              </a:rPr>
              <a:t>de Groot (1976) </a:t>
            </a:r>
            <a:r>
              <a:rPr lang="en-GB" dirty="0">
                <a:solidFill>
                  <a:prstClr val="black"/>
                </a:solidFill>
                <a:latin typeface="Calibri"/>
              </a:rPr>
              <a:t>Found chess players had brilliant STM recall for chess pieces only if pieces set out according to rules of chess. When placed randomly, effect disappears.  Must be drawing on LTM of chess rules to help improve STM  (suggests no separate, unitary stores for memory ) </a:t>
            </a:r>
          </a:p>
          <a:p>
            <a:endParaRPr lang="en-GB" dirty="0">
              <a:solidFill>
                <a:prstClr val="black"/>
              </a:solidFill>
              <a:latin typeface="Calibri"/>
            </a:endParaRPr>
          </a:p>
          <a:p>
            <a:r>
              <a:rPr lang="en-GB" dirty="0">
                <a:solidFill>
                  <a:prstClr val="black"/>
                </a:solidFill>
                <a:latin typeface="Calibri"/>
              </a:rPr>
              <a:t> </a:t>
            </a:r>
          </a:p>
        </p:txBody>
      </p:sp>
      <p:pic>
        <p:nvPicPr>
          <p:cNvPr id="6146" name="Picture 2" descr="http://www.scielo.br/img/revistas/pn/v4n3/a06fig01.jpg"/>
          <p:cNvPicPr>
            <a:picLocks noChangeAspect="1" noChangeArrowheads="1"/>
          </p:cNvPicPr>
          <p:nvPr/>
        </p:nvPicPr>
        <p:blipFill>
          <a:blip r:embed="rId3" cstate="print"/>
          <a:srcRect b="4046"/>
          <a:stretch>
            <a:fillRect/>
          </a:stretch>
        </p:blipFill>
        <p:spPr bwMode="auto">
          <a:xfrm>
            <a:off x="2495601" y="1628800"/>
            <a:ext cx="2334001" cy="2016224"/>
          </a:xfrm>
          <a:prstGeom prst="rect">
            <a:avLst/>
          </a:prstGeom>
          <a:noFill/>
        </p:spPr>
      </p:pic>
      <p:sp>
        <p:nvSpPr>
          <p:cNvPr id="9" name="TextBox 8"/>
          <p:cNvSpPr txBox="1"/>
          <p:nvPr/>
        </p:nvSpPr>
        <p:spPr>
          <a:xfrm>
            <a:off x="2351585" y="3645024"/>
            <a:ext cx="2932213" cy="215444"/>
          </a:xfrm>
          <a:prstGeom prst="rect">
            <a:avLst/>
          </a:prstGeom>
          <a:noFill/>
        </p:spPr>
        <p:txBody>
          <a:bodyPr wrap="none" rtlCol="0">
            <a:spAutoFit/>
          </a:bodyPr>
          <a:lstStyle/>
          <a:p>
            <a:r>
              <a:rPr lang="en-GB" sz="800" dirty="0">
                <a:solidFill>
                  <a:prstClr val="black"/>
                </a:solidFill>
                <a:latin typeface="Calibri"/>
              </a:rPr>
              <a:t>scielo.br/scielo.php?pid=S1983-32882011000300006&amp;script=sci</a:t>
            </a:r>
          </a:p>
        </p:txBody>
      </p:sp>
      <p:sp>
        <p:nvSpPr>
          <p:cNvPr id="24578" name="AutoShape 2" descr="https://image.freepik.com/free-vector/playing-chess-vector_23-2147497921.jpg"/>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latin typeface="Calibri"/>
            </a:endParaRPr>
          </a:p>
        </p:txBody>
      </p:sp>
      <p:pic>
        <p:nvPicPr>
          <p:cNvPr id="24579" name="Picture 3" descr="C:\Users\rcoard\Documents\playing-chess-vector_23-2147497921.jpg"/>
          <p:cNvPicPr>
            <a:picLocks noChangeAspect="1" noChangeArrowheads="1"/>
          </p:cNvPicPr>
          <p:nvPr/>
        </p:nvPicPr>
        <p:blipFill>
          <a:blip r:embed="rId4" cstate="print"/>
          <a:srcRect/>
          <a:stretch>
            <a:fillRect/>
          </a:stretch>
        </p:blipFill>
        <p:spPr bwMode="auto">
          <a:xfrm>
            <a:off x="2423593" y="4077073"/>
            <a:ext cx="2477269" cy="2477269"/>
          </a:xfrm>
          <a:prstGeom prst="rect">
            <a:avLst/>
          </a:prstGeom>
          <a:noFill/>
        </p:spPr>
      </p:pic>
    </p:spTree>
    <p:extLst>
      <p:ext uri="{BB962C8B-B14F-4D97-AF65-F5344CB8AC3E}">
        <p14:creationId xmlns:p14="http://schemas.microsoft.com/office/powerpoint/2010/main" val="3485445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http://pipsqueak.com/images/Illust-Cartoon-Multitasking_20L_88D_730x536.gif"/>
          <p:cNvPicPr>
            <a:picLocks noChangeAspect="1" noChangeArrowheads="1"/>
          </p:cNvPicPr>
          <p:nvPr/>
        </p:nvPicPr>
        <p:blipFill>
          <a:blip r:embed="rId3" cstate="print"/>
          <a:srcRect/>
          <a:stretch>
            <a:fillRect/>
          </a:stretch>
        </p:blipFill>
        <p:spPr bwMode="auto">
          <a:xfrm>
            <a:off x="2855640" y="2060848"/>
            <a:ext cx="6264696" cy="4599832"/>
          </a:xfrm>
          <a:prstGeom prst="rect">
            <a:avLst/>
          </a:prstGeom>
          <a:noFill/>
        </p:spPr>
      </p:pic>
      <p:sp>
        <p:nvSpPr>
          <p:cNvPr id="12" name="TextBox 11"/>
          <p:cNvSpPr txBox="1"/>
          <p:nvPr/>
        </p:nvSpPr>
        <p:spPr>
          <a:xfrm>
            <a:off x="1847528" y="188640"/>
            <a:ext cx="8604448" cy="2369880"/>
          </a:xfrm>
          <a:prstGeom prst="rect">
            <a:avLst/>
          </a:prstGeom>
          <a:noFill/>
        </p:spPr>
        <p:txBody>
          <a:bodyPr wrap="square" rtlCol="0">
            <a:spAutoFit/>
          </a:bodyPr>
          <a:lstStyle/>
          <a:p>
            <a:r>
              <a:rPr lang="en-GB" sz="2800" dirty="0">
                <a:solidFill>
                  <a:prstClr val="black"/>
                </a:solidFill>
                <a:latin typeface="Calibri"/>
              </a:rPr>
              <a:t>Alternatives to the Multi-store Model</a:t>
            </a:r>
            <a:br>
              <a:rPr lang="en-GB" sz="2000" dirty="0">
                <a:solidFill>
                  <a:prstClr val="black"/>
                </a:solidFill>
                <a:latin typeface="Calibri"/>
              </a:rPr>
            </a:br>
            <a:r>
              <a:rPr lang="en-GB" sz="2000" dirty="0">
                <a:solidFill>
                  <a:prstClr val="black"/>
                </a:solidFill>
                <a:latin typeface="Calibri"/>
              </a:rPr>
              <a:t> </a:t>
            </a:r>
            <a:br>
              <a:rPr lang="en-GB" sz="2000" dirty="0">
                <a:solidFill>
                  <a:prstClr val="black"/>
                </a:solidFill>
                <a:latin typeface="Calibri"/>
              </a:rPr>
            </a:br>
            <a:r>
              <a:rPr lang="en-GB" sz="3600" dirty="0">
                <a:solidFill>
                  <a:prstClr val="black"/>
                </a:solidFill>
                <a:latin typeface="Calibri"/>
              </a:rPr>
              <a:t>Baddeley &amp; Hitch (1974)   Working Memory</a:t>
            </a:r>
          </a:p>
          <a:p>
            <a:br>
              <a:rPr lang="en-GB" sz="3200" dirty="0">
                <a:solidFill>
                  <a:prstClr val="black"/>
                </a:solidFill>
                <a:latin typeface="Calibri"/>
              </a:rPr>
            </a:br>
            <a:endParaRPr lang="en-GB" sz="3200" dirty="0">
              <a:solidFill>
                <a:prstClr val="black"/>
              </a:solidFill>
              <a:latin typeface="Calibri"/>
            </a:endParaRPr>
          </a:p>
        </p:txBody>
      </p:sp>
    </p:spTree>
    <p:extLst>
      <p:ext uri="{BB962C8B-B14F-4D97-AF65-F5344CB8AC3E}">
        <p14:creationId xmlns:p14="http://schemas.microsoft.com/office/powerpoint/2010/main" val="1687553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91544" y="332656"/>
            <a:ext cx="8229600" cy="1143000"/>
          </a:xfrm>
        </p:spPr>
        <p:txBody>
          <a:bodyPr>
            <a:noAutofit/>
          </a:bodyPr>
          <a:lstStyle/>
          <a:p>
            <a:pPr algn="l"/>
            <a:r>
              <a:rPr lang="en-GB" sz="3600" dirty="0"/>
              <a:t>Working Memory (WM)</a:t>
            </a:r>
            <a:br>
              <a:rPr lang="en-GB" sz="3600" dirty="0"/>
            </a:br>
            <a:endParaRPr lang="en-GB" sz="3600" dirty="0"/>
          </a:p>
        </p:txBody>
      </p:sp>
      <p:sp>
        <p:nvSpPr>
          <p:cNvPr id="4" name="Content Placeholder 3"/>
          <p:cNvSpPr>
            <a:spLocks noGrp="1"/>
          </p:cNvSpPr>
          <p:nvPr>
            <p:ph idx="1"/>
          </p:nvPr>
        </p:nvSpPr>
        <p:spPr/>
        <p:txBody>
          <a:bodyPr>
            <a:normAutofit fontScale="92500" lnSpcReduction="10000"/>
          </a:bodyPr>
          <a:lstStyle/>
          <a:p>
            <a:pPr>
              <a:buNone/>
            </a:pPr>
            <a:r>
              <a:rPr lang="en-GB" sz="2800" dirty="0"/>
              <a:t>    Baddeley &amp; Hitch (1974) criticised the notion that STM was a simple, singular store</a:t>
            </a:r>
          </a:p>
          <a:p>
            <a:pPr>
              <a:buNone/>
            </a:pPr>
            <a:endParaRPr lang="en-GB" sz="2800" dirty="0"/>
          </a:p>
          <a:p>
            <a:pPr>
              <a:buNone/>
            </a:pPr>
            <a:r>
              <a:rPr lang="en-GB" sz="2800" dirty="0"/>
              <a:t>  Instead they suggested 3 important components;</a:t>
            </a:r>
          </a:p>
          <a:p>
            <a:pPr>
              <a:buNone/>
            </a:pPr>
            <a:endParaRPr lang="en-GB" sz="2800" dirty="0"/>
          </a:p>
          <a:p>
            <a:pPr marL="514350" indent="-514350">
              <a:buFont typeface="+mj-lt"/>
              <a:buAutoNum type="arabicPeriod"/>
            </a:pPr>
            <a:r>
              <a:rPr lang="en-GB" sz="2800" dirty="0"/>
              <a:t>The </a:t>
            </a:r>
            <a:r>
              <a:rPr lang="en-GB" sz="2800" dirty="0">
                <a:solidFill>
                  <a:srgbClr val="0070C0"/>
                </a:solidFill>
              </a:rPr>
              <a:t>Articulatory</a:t>
            </a:r>
            <a:r>
              <a:rPr lang="en-GB" sz="2800" dirty="0"/>
              <a:t> or </a:t>
            </a:r>
            <a:r>
              <a:rPr lang="en-GB" sz="2800" dirty="0">
                <a:solidFill>
                  <a:srgbClr val="0070C0"/>
                </a:solidFill>
              </a:rPr>
              <a:t>Phonological Loop </a:t>
            </a:r>
            <a:r>
              <a:rPr lang="en-GB" sz="2800" dirty="0"/>
              <a:t>allowing the rehearsal of auditory or verbal information</a:t>
            </a:r>
          </a:p>
          <a:p>
            <a:pPr marL="514350" indent="-514350">
              <a:buFont typeface="+mj-lt"/>
              <a:buAutoNum type="arabicPeriod"/>
            </a:pPr>
            <a:r>
              <a:rPr lang="en-GB" sz="2800" dirty="0"/>
              <a:t>A </a:t>
            </a:r>
            <a:r>
              <a:rPr lang="en-GB" sz="2800" dirty="0">
                <a:solidFill>
                  <a:srgbClr val="0070C0"/>
                </a:solidFill>
              </a:rPr>
              <a:t>Visuo-spatial Sketch-pad </a:t>
            </a:r>
            <a:r>
              <a:rPr lang="en-GB" sz="2800" dirty="0"/>
              <a:t>for the rehearsal of visual information</a:t>
            </a:r>
          </a:p>
          <a:p>
            <a:pPr marL="514350" indent="-514350">
              <a:buFont typeface="+mj-lt"/>
              <a:buAutoNum type="arabicPeriod"/>
            </a:pPr>
            <a:r>
              <a:rPr lang="en-GB" sz="2800" dirty="0"/>
              <a:t>A </a:t>
            </a:r>
            <a:r>
              <a:rPr lang="en-GB" sz="2800" dirty="0">
                <a:solidFill>
                  <a:srgbClr val="0070C0"/>
                </a:solidFill>
              </a:rPr>
              <a:t>Central Executive </a:t>
            </a:r>
            <a:r>
              <a:rPr lang="en-GB" sz="2800" dirty="0"/>
              <a:t>which helps to co-ordinate with decision-making &amp; problem-solving </a:t>
            </a:r>
          </a:p>
        </p:txBody>
      </p:sp>
    </p:spTree>
    <p:extLst>
      <p:ext uri="{BB962C8B-B14F-4D97-AF65-F5344CB8AC3E}">
        <p14:creationId xmlns:p14="http://schemas.microsoft.com/office/powerpoint/2010/main" val="1577300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Down Arrow 10"/>
          <p:cNvSpPr/>
          <p:nvPr/>
        </p:nvSpPr>
        <p:spPr>
          <a:xfrm>
            <a:off x="3935760" y="4581128"/>
            <a:ext cx="1224136" cy="978408"/>
          </a:xfrm>
          <a:prstGeom prst="downArrow">
            <a:avLst/>
          </a:prstGeom>
          <a:solidFill>
            <a:schemeClr val="bg1"/>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9" name="Down Arrow 8"/>
          <p:cNvSpPr/>
          <p:nvPr/>
        </p:nvSpPr>
        <p:spPr>
          <a:xfrm>
            <a:off x="4007768" y="4437112"/>
            <a:ext cx="1224136" cy="1266440"/>
          </a:xfrm>
          <a:prstGeom prst="downArrow">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pic>
        <p:nvPicPr>
          <p:cNvPr id="2050" name="Picture 2" descr="http://cdn-0.simplypsychology.org/Working%20Memory2.jpg"/>
          <p:cNvPicPr>
            <a:picLocks noChangeAspect="1" noChangeArrowheads="1"/>
          </p:cNvPicPr>
          <p:nvPr/>
        </p:nvPicPr>
        <p:blipFill>
          <a:blip r:embed="rId3" cstate="print"/>
          <a:srcRect l="14954" t="14336"/>
          <a:stretch>
            <a:fillRect/>
          </a:stretch>
        </p:blipFill>
        <p:spPr bwMode="auto">
          <a:xfrm>
            <a:off x="2639616" y="1700808"/>
            <a:ext cx="6552728" cy="5000030"/>
          </a:xfrm>
          <a:prstGeom prst="rect">
            <a:avLst/>
          </a:prstGeom>
          <a:noFill/>
        </p:spPr>
      </p:pic>
      <p:sp>
        <p:nvSpPr>
          <p:cNvPr id="6" name="TextBox 5"/>
          <p:cNvSpPr txBox="1"/>
          <p:nvPr/>
        </p:nvSpPr>
        <p:spPr>
          <a:xfrm>
            <a:off x="2639617" y="6525344"/>
            <a:ext cx="2739853" cy="215444"/>
          </a:xfrm>
          <a:prstGeom prst="rect">
            <a:avLst/>
          </a:prstGeom>
          <a:noFill/>
        </p:spPr>
        <p:txBody>
          <a:bodyPr wrap="none" rtlCol="0">
            <a:spAutoFit/>
          </a:bodyPr>
          <a:lstStyle/>
          <a:p>
            <a:r>
              <a:rPr lang="en-GB" sz="800" dirty="0">
                <a:solidFill>
                  <a:prstClr val="black"/>
                </a:solidFill>
                <a:latin typeface="Calibri"/>
              </a:rPr>
              <a:t>http://www.simplypsychology.org/working%20memory.html</a:t>
            </a:r>
          </a:p>
        </p:txBody>
      </p:sp>
      <p:sp>
        <p:nvSpPr>
          <p:cNvPr id="7" name="Title 6"/>
          <p:cNvSpPr>
            <a:spLocks noGrp="1"/>
          </p:cNvSpPr>
          <p:nvPr>
            <p:ph type="title"/>
          </p:nvPr>
        </p:nvSpPr>
        <p:spPr>
          <a:xfrm>
            <a:off x="1981200" y="274638"/>
            <a:ext cx="8686800" cy="1143000"/>
          </a:xfrm>
        </p:spPr>
        <p:txBody>
          <a:bodyPr>
            <a:normAutofit fontScale="90000"/>
          </a:bodyPr>
          <a:lstStyle/>
          <a:p>
            <a:pPr algn="l"/>
            <a:r>
              <a:rPr lang="en-GB" sz="4000" dirty="0"/>
              <a:t>Working Memory Model</a:t>
            </a:r>
            <a:br>
              <a:rPr lang="en-GB" dirty="0"/>
            </a:br>
            <a:r>
              <a:rPr lang="en-GB" sz="2700" dirty="0"/>
              <a:t>Baddeley &amp; Hitch (1974) – STM more than a simple one-stop store </a:t>
            </a:r>
          </a:p>
        </p:txBody>
      </p:sp>
      <p:sp>
        <p:nvSpPr>
          <p:cNvPr id="12" name="Down Arrow 11"/>
          <p:cNvSpPr/>
          <p:nvPr/>
        </p:nvSpPr>
        <p:spPr>
          <a:xfrm>
            <a:off x="3287688" y="5013176"/>
            <a:ext cx="988688" cy="978408"/>
          </a:xfrm>
          <a:prstGeom prst="downArrow">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pic>
        <p:nvPicPr>
          <p:cNvPr id="2" name="Picture 1"/>
          <p:cNvPicPr>
            <a:picLocks noChangeAspect="1"/>
          </p:cNvPicPr>
          <p:nvPr/>
        </p:nvPicPr>
        <p:blipFill>
          <a:blip r:embed="rId4"/>
          <a:stretch>
            <a:fillRect/>
          </a:stretch>
        </p:blipFill>
        <p:spPr>
          <a:xfrm>
            <a:off x="7104112" y="4543428"/>
            <a:ext cx="1984650" cy="1984650"/>
          </a:xfrm>
          <a:prstGeom prst="rect">
            <a:avLst/>
          </a:prstGeom>
        </p:spPr>
      </p:pic>
    </p:spTree>
    <p:extLst>
      <p:ext uri="{BB962C8B-B14F-4D97-AF65-F5344CB8AC3E}">
        <p14:creationId xmlns:p14="http://schemas.microsoft.com/office/powerpoint/2010/main" val="331450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0514"/>
          <p:cNvPicPr>
            <a:picLocks noChangeAspect="1" noChangeArrowheads="1"/>
          </p:cNvPicPr>
          <p:nvPr/>
        </p:nvPicPr>
        <p:blipFill>
          <a:blip r:embed="rId3" cstate="print">
            <a:extLst>
              <a:ext uri="{28A0092B-C50C-407E-A947-70E740481C1C}">
                <a14:useLocalDpi xmlns:a14="http://schemas.microsoft.com/office/drawing/2010/main" val="0"/>
              </a:ext>
            </a:extLst>
          </a:blip>
          <a:srcRect b="2790"/>
          <a:stretch>
            <a:fillRect/>
          </a:stretch>
        </p:blipFill>
        <p:spPr bwMode="auto">
          <a:xfrm>
            <a:off x="2063552" y="2132856"/>
            <a:ext cx="3384376" cy="386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p:txBody>
          <a:bodyPr>
            <a:normAutofit fontScale="90000"/>
          </a:bodyPr>
          <a:lstStyle/>
          <a:p>
            <a:pPr algn="l"/>
            <a:r>
              <a:rPr lang="en-GB" dirty="0"/>
              <a:t>Working Memory (WM)</a:t>
            </a:r>
            <a:br>
              <a:rPr lang="en-GB" dirty="0"/>
            </a:br>
            <a:r>
              <a:rPr lang="en-GB" sz="3100" dirty="0"/>
              <a:t>Baddeley &amp; Hitch (1974)</a:t>
            </a:r>
          </a:p>
        </p:txBody>
      </p:sp>
      <p:sp>
        <p:nvSpPr>
          <p:cNvPr id="12" name="TextBox 11"/>
          <p:cNvSpPr txBox="1"/>
          <p:nvPr/>
        </p:nvSpPr>
        <p:spPr>
          <a:xfrm>
            <a:off x="6168008" y="2420888"/>
            <a:ext cx="3888432" cy="2308324"/>
          </a:xfrm>
          <a:prstGeom prst="rect">
            <a:avLst/>
          </a:prstGeom>
          <a:noFill/>
        </p:spPr>
        <p:txBody>
          <a:bodyPr wrap="square" rtlCol="0">
            <a:spAutoFit/>
          </a:bodyPr>
          <a:lstStyle/>
          <a:p>
            <a:r>
              <a:rPr lang="en-GB" sz="2400" dirty="0">
                <a:solidFill>
                  <a:prstClr val="black"/>
                </a:solidFill>
                <a:latin typeface="Calibri"/>
              </a:rPr>
              <a:t>Baddeley (1996) proposes that the Central Executive helps co-ordinate disparate tasks and prioritises attention according to the demands of the immediate task</a:t>
            </a:r>
          </a:p>
        </p:txBody>
      </p:sp>
      <p:sp>
        <p:nvSpPr>
          <p:cNvPr id="13" name="TextBox 12"/>
          <p:cNvSpPr txBox="1"/>
          <p:nvPr/>
        </p:nvSpPr>
        <p:spPr>
          <a:xfrm>
            <a:off x="2063552" y="6021288"/>
            <a:ext cx="1603324" cy="215444"/>
          </a:xfrm>
          <a:prstGeom prst="rect">
            <a:avLst/>
          </a:prstGeom>
          <a:noFill/>
        </p:spPr>
        <p:txBody>
          <a:bodyPr wrap="none" rtlCol="0">
            <a:spAutoFit/>
          </a:bodyPr>
          <a:lstStyle/>
          <a:p>
            <a:r>
              <a:rPr lang="en-GB" sz="800" dirty="0">
                <a:solidFill>
                  <a:prstClr val="black"/>
                </a:solidFill>
                <a:latin typeface="Calibri"/>
              </a:rPr>
              <a:t>Thomson Higher Education (2007)</a:t>
            </a:r>
          </a:p>
        </p:txBody>
      </p:sp>
    </p:spTree>
    <p:extLst>
      <p:ext uri="{BB962C8B-B14F-4D97-AF65-F5344CB8AC3E}">
        <p14:creationId xmlns:p14="http://schemas.microsoft.com/office/powerpoint/2010/main" val="97222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0514"/>
          <p:cNvPicPr>
            <a:picLocks noChangeAspect="1" noChangeArrowheads="1"/>
          </p:cNvPicPr>
          <p:nvPr/>
        </p:nvPicPr>
        <p:blipFill>
          <a:blip r:embed="rId3" cstate="print">
            <a:extLst>
              <a:ext uri="{28A0092B-C50C-407E-A947-70E740481C1C}">
                <a14:useLocalDpi xmlns:a14="http://schemas.microsoft.com/office/drawing/2010/main" val="0"/>
              </a:ext>
            </a:extLst>
          </a:blip>
          <a:srcRect b="2790"/>
          <a:stretch>
            <a:fillRect/>
          </a:stretch>
        </p:blipFill>
        <p:spPr bwMode="auto">
          <a:xfrm>
            <a:off x="2063552" y="2132856"/>
            <a:ext cx="3384376" cy="386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p:txBody>
          <a:bodyPr>
            <a:normAutofit fontScale="90000"/>
          </a:bodyPr>
          <a:lstStyle/>
          <a:p>
            <a:pPr algn="l"/>
            <a:r>
              <a:rPr lang="en-GB" dirty="0"/>
              <a:t>Working Memory (WM)</a:t>
            </a:r>
            <a:br>
              <a:rPr lang="en-GB" dirty="0"/>
            </a:br>
            <a:r>
              <a:rPr lang="en-GB" sz="3100" dirty="0"/>
              <a:t>Baddeley &amp; Hitch (1974)</a:t>
            </a:r>
          </a:p>
        </p:txBody>
      </p:sp>
      <p:sp>
        <p:nvSpPr>
          <p:cNvPr id="12" name="TextBox 11"/>
          <p:cNvSpPr txBox="1"/>
          <p:nvPr/>
        </p:nvSpPr>
        <p:spPr>
          <a:xfrm>
            <a:off x="6168008" y="2420888"/>
            <a:ext cx="3888432" cy="2308324"/>
          </a:xfrm>
          <a:prstGeom prst="rect">
            <a:avLst/>
          </a:prstGeom>
          <a:noFill/>
        </p:spPr>
        <p:txBody>
          <a:bodyPr wrap="square" rtlCol="0">
            <a:spAutoFit/>
          </a:bodyPr>
          <a:lstStyle/>
          <a:p>
            <a:r>
              <a:rPr lang="en-GB" sz="2400" dirty="0">
                <a:solidFill>
                  <a:prstClr val="black"/>
                </a:solidFill>
                <a:latin typeface="Calibri"/>
              </a:rPr>
              <a:t>Baddeley (1996) proposes that the Central Executive helps co-ordinate disparate tasks and prioritises attention according to the demands of the immediate task</a:t>
            </a:r>
          </a:p>
        </p:txBody>
      </p:sp>
      <p:sp>
        <p:nvSpPr>
          <p:cNvPr id="13" name="TextBox 12"/>
          <p:cNvSpPr txBox="1"/>
          <p:nvPr/>
        </p:nvSpPr>
        <p:spPr>
          <a:xfrm>
            <a:off x="2063552" y="6021288"/>
            <a:ext cx="1603324" cy="215444"/>
          </a:xfrm>
          <a:prstGeom prst="rect">
            <a:avLst/>
          </a:prstGeom>
          <a:noFill/>
        </p:spPr>
        <p:txBody>
          <a:bodyPr wrap="none" rtlCol="0">
            <a:spAutoFit/>
          </a:bodyPr>
          <a:lstStyle/>
          <a:p>
            <a:r>
              <a:rPr lang="en-GB" sz="800" dirty="0">
                <a:solidFill>
                  <a:prstClr val="black"/>
                </a:solidFill>
                <a:latin typeface="Calibri"/>
              </a:rPr>
              <a:t>Thomson Higher Education (2007)</a:t>
            </a:r>
          </a:p>
        </p:txBody>
      </p:sp>
    </p:spTree>
    <p:extLst>
      <p:ext uri="{BB962C8B-B14F-4D97-AF65-F5344CB8AC3E}">
        <p14:creationId xmlns:p14="http://schemas.microsoft.com/office/powerpoint/2010/main" val="3992326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p:cNvSpPr/>
          <p:nvPr/>
        </p:nvSpPr>
        <p:spPr>
          <a:xfrm>
            <a:off x="2423592" y="3356992"/>
            <a:ext cx="2232248"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10" name="Oval 9"/>
          <p:cNvSpPr/>
          <p:nvPr/>
        </p:nvSpPr>
        <p:spPr>
          <a:xfrm>
            <a:off x="6888088" y="3284984"/>
            <a:ext cx="216024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9" name="Oval 8"/>
          <p:cNvSpPr/>
          <p:nvPr/>
        </p:nvSpPr>
        <p:spPr>
          <a:xfrm>
            <a:off x="4583832" y="2060848"/>
            <a:ext cx="2088232"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latin typeface="Calibri"/>
            </a:endParaRPr>
          </a:p>
        </p:txBody>
      </p:sp>
      <p:sp>
        <p:nvSpPr>
          <p:cNvPr id="2" name="Title 1"/>
          <p:cNvSpPr>
            <a:spLocks noGrp="1"/>
          </p:cNvSpPr>
          <p:nvPr>
            <p:ph type="title"/>
          </p:nvPr>
        </p:nvSpPr>
        <p:spPr>
          <a:xfrm>
            <a:off x="1919536" y="476672"/>
            <a:ext cx="8229600" cy="1296144"/>
          </a:xfrm>
        </p:spPr>
        <p:txBody>
          <a:bodyPr>
            <a:noAutofit/>
          </a:bodyPr>
          <a:lstStyle/>
          <a:p>
            <a:pPr algn="l"/>
            <a:r>
              <a:rPr lang="en-GB" sz="2800" dirty="0"/>
              <a:t>Alternatives to the Multi-store Model</a:t>
            </a:r>
            <a:br>
              <a:rPr lang="en-GB" sz="2800" dirty="0"/>
            </a:br>
            <a:r>
              <a:rPr lang="en-GB" sz="1000" dirty="0"/>
              <a:t>.</a:t>
            </a:r>
            <a:br>
              <a:rPr lang="en-GB" sz="2800" dirty="0"/>
            </a:br>
            <a:r>
              <a:rPr lang="en-GB" sz="3600" dirty="0"/>
              <a:t>Multiple forms of Long Term Memory</a:t>
            </a:r>
            <a:br>
              <a:rPr lang="en-GB" sz="3600" dirty="0"/>
            </a:br>
            <a:r>
              <a:rPr lang="en-GB" sz="800" dirty="0"/>
              <a:t>.</a:t>
            </a:r>
            <a:br>
              <a:rPr lang="en-GB" sz="3600" dirty="0"/>
            </a:br>
            <a:r>
              <a:rPr lang="en-GB" sz="3600" dirty="0"/>
              <a:t>	      </a:t>
            </a:r>
            <a:r>
              <a:rPr lang="en-GB" sz="2800" dirty="0"/>
              <a:t>Procedural  vs. Declarative Memory </a:t>
            </a:r>
          </a:p>
        </p:txBody>
      </p:sp>
      <p:sp>
        <p:nvSpPr>
          <p:cNvPr id="4" name="TextBox 3"/>
          <p:cNvSpPr txBox="1"/>
          <p:nvPr/>
        </p:nvSpPr>
        <p:spPr>
          <a:xfrm>
            <a:off x="4583833" y="2276872"/>
            <a:ext cx="2016771" cy="369332"/>
          </a:xfrm>
          <a:prstGeom prst="rect">
            <a:avLst/>
          </a:prstGeom>
          <a:noFill/>
        </p:spPr>
        <p:txBody>
          <a:bodyPr wrap="none" rtlCol="0">
            <a:spAutoFit/>
          </a:bodyPr>
          <a:lstStyle/>
          <a:p>
            <a:r>
              <a:rPr lang="en-GB" dirty="0">
                <a:solidFill>
                  <a:prstClr val="black"/>
                </a:solidFill>
                <a:latin typeface="Calibri"/>
              </a:rPr>
              <a:t>Long Term Memory</a:t>
            </a:r>
          </a:p>
        </p:txBody>
      </p:sp>
      <p:sp>
        <p:nvSpPr>
          <p:cNvPr id="5" name="TextBox 4"/>
          <p:cNvSpPr txBox="1"/>
          <p:nvPr/>
        </p:nvSpPr>
        <p:spPr>
          <a:xfrm>
            <a:off x="6960096" y="3429001"/>
            <a:ext cx="2092304" cy="646331"/>
          </a:xfrm>
          <a:prstGeom prst="rect">
            <a:avLst/>
          </a:prstGeom>
          <a:noFill/>
        </p:spPr>
        <p:txBody>
          <a:bodyPr wrap="none" rtlCol="0">
            <a:spAutoFit/>
          </a:bodyPr>
          <a:lstStyle/>
          <a:p>
            <a:r>
              <a:rPr lang="en-GB" dirty="0">
                <a:solidFill>
                  <a:srgbClr val="C00000"/>
                </a:solidFill>
                <a:latin typeface="Calibri"/>
              </a:rPr>
              <a:t>Declarative Memory</a:t>
            </a:r>
          </a:p>
          <a:p>
            <a:r>
              <a:rPr lang="en-GB" dirty="0">
                <a:solidFill>
                  <a:prstClr val="black"/>
                </a:solidFill>
                <a:latin typeface="Calibri"/>
              </a:rPr>
              <a:t>    “Knowing that”</a:t>
            </a:r>
          </a:p>
        </p:txBody>
      </p:sp>
      <p:sp>
        <p:nvSpPr>
          <p:cNvPr id="6" name="TextBox 5"/>
          <p:cNvSpPr txBox="1"/>
          <p:nvPr/>
        </p:nvSpPr>
        <p:spPr>
          <a:xfrm>
            <a:off x="2567609" y="3429001"/>
            <a:ext cx="2054473" cy="646331"/>
          </a:xfrm>
          <a:prstGeom prst="rect">
            <a:avLst/>
          </a:prstGeom>
          <a:noFill/>
        </p:spPr>
        <p:txBody>
          <a:bodyPr wrap="none" rtlCol="0">
            <a:spAutoFit/>
          </a:bodyPr>
          <a:lstStyle/>
          <a:p>
            <a:r>
              <a:rPr lang="en-GB" dirty="0">
                <a:solidFill>
                  <a:srgbClr val="C00000"/>
                </a:solidFill>
                <a:latin typeface="Calibri"/>
              </a:rPr>
              <a:t>Procedural Memory</a:t>
            </a:r>
          </a:p>
          <a:p>
            <a:r>
              <a:rPr lang="en-GB" dirty="0">
                <a:solidFill>
                  <a:prstClr val="black"/>
                </a:solidFill>
                <a:latin typeface="Calibri"/>
              </a:rPr>
              <a:t>“Knowing how”</a:t>
            </a:r>
          </a:p>
        </p:txBody>
      </p:sp>
      <p:sp>
        <p:nvSpPr>
          <p:cNvPr id="7" name="TextBox 6"/>
          <p:cNvSpPr txBox="1"/>
          <p:nvPr/>
        </p:nvSpPr>
        <p:spPr>
          <a:xfrm>
            <a:off x="8256241" y="4653137"/>
            <a:ext cx="1984261" cy="646331"/>
          </a:xfrm>
          <a:prstGeom prst="rect">
            <a:avLst/>
          </a:prstGeom>
          <a:noFill/>
        </p:spPr>
        <p:txBody>
          <a:bodyPr wrap="none" rtlCol="0">
            <a:spAutoFit/>
          </a:bodyPr>
          <a:lstStyle/>
          <a:p>
            <a:r>
              <a:rPr lang="en-GB" dirty="0">
                <a:solidFill>
                  <a:srgbClr val="C00000"/>
                </a:solidFill>
                <a:latin typeface="Calibri"/>
              </a:rPr>
              <a:t>Episodic Memory</a:t>
            </a:r>
          </a:p>
          <a:p>
            <a:r>
              <a:rPr lang="en-GB" dirty="0">
                <a:solidFill>
                  <a:prstClr val="black"/>
                </a:solidFill>
                <a:latin typeface="Calibri"/>
              </a:rPr>
              <a:t>Personal memories</a:t>
            </a:r>
          </a:p>
        </p:txBody>
      </p:sp>
      <p:sp>
        <p:nvSpPr>
          <p:cNvPr id="8" name="TextBox 7"/>
          <p:cNvSpPr txBox="1"/>
          <p:nvPr/>
        </p:nvSpPr>
        <p:spPr>
          <a:xfrm>
            <a:off x="5879976" y="4653137"/>
            <a:ext cx="2012154" cy="646331"/>
          </a:xfrm>
          <a:prstGeom prst="rect">
            <a:avLst/>
          </a:prstGeom>
          <a:noFill/>
        </p:spPr>
        <p:txBody>
          <a:bodyPr wrap="none" rtlCol="0">
            <a:spAutoFit/>
          </a:bodyPr>
          <a:lstStyle/>
          <a:p>
            <a:r>
              <a:rPr lang="en-GB" dirty="0">
                <a:solidFill>
                  <a:srgbClr val="C00000"/>
                </a:solidFill>
                <a:latin typeface="Calibri"/>
              </a:rPr>
              <a:t>Semantic Memory</a:t>
            </a:r>
          </a:p>
          <a:p>
            <a:r>
              <a:rPr lang="en-GB" dirty="0">
                <a:solidFill>
                  <a:prstClr val="black"/>
                </a:solidFill>
                <a:latin typeface="Calibri"/>
              </a:rPr>
              <a:t>General Knowledge</a:t>
            </a:r>
          </a:p>
        </p:txBody>
      </p:sp>
      <p:cxnSp>
        <p:nvCxnSpPr>
          <p:cNvPr id="20" name="Straight Arrow Connector 19"/>
          <p:cNvCxnSpPr/>
          <p:nvPr/>
        </p:nvCxnSpPr>
        <p:spPr>
          <a:xfrm flipH="1">
            <a:off x="4439816" y="2924944"/>
            <a:ext cx="1044116"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8184232" y="4149080"/>
            <a:ext cx="626368" cy="6263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5663952" y="2780928"/>
            <a:ext cx="1238436" cy="7920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H="1">
            <a:off x="6960096" y="4149080"/>
            <a:ext cx="576064" cy="5543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6386" name="Picture 2" descr="http://www.picturesof.net/_images_300/A_Colorful_Cartoon_Man_Riding_a_Bicycle_Smoking_and_Carrying_Groceries_Royalty_Free_Clipart_Picture_101101-134152-842053.jpg"/>
          <p:cNvPicPr>
            <a:picLocks noChangeAspect="1" noChangeArrowheads="1"/>
          </p:cNvPicPr>
          <p:nvPr/>
        </p:nvPicPr>
        <p:blipFill>
          <a:blip r:embed="rId3" cstate="print"/>
          <a:srcRect/>
          <a:stretch>
            <a:fillRect/>
          </a:stretch>
        </p:blipFill>
        <p:spPr bwMode="auto">
          <a:xfrm>
            <a:off x="2999656" y="4581129"/>
            <a:ext cx="936104" cy="1971219"/>
          </a:xfrm>
          <a:prstGeom prst="rect">
            <a:avLst/>
          </a:prstGeom>
          <a:noFill/>
        </p:spPr>
      </p:pic>
      <p:pic>
        <p:nvPicPr>
          <p:cNvPr id="16388" name="Picture 4" descr="Cartoon Grad Cap Frees That You Can Download To Computer  clipart"/>
          <p:cNvPicPr>
            <a:picLocks noChangeAspect="1" noChangeArrowheads="1"/>
          </p:cNvPicPr>
          <p:nvPr/>
        </p:nvPicPr>
        <p:blipFill>
          <a:blip r:embed="rId4" cstate="print"/>
          <a:srcRect/>
          <a:stretch>
            <a:fillRect/>
          </a:stretch>
        </p:blipFill>
        <p:spPr bwMode="auto">
          <a:xfrm>
            <a:off x="6240016" y="5301208"/>
            <a:ext cx="1368152" cy="1368152"/>
          </a:xfrm>
          <a:prstGeom prst="rect">
            <a:avLst/>
          </a:prstGeom>
          <a:noFill/>
        </p:spPr>
      </p:pic>
      <p:pic>
        <p:nvPicPr>
          <p:cNvPr id="16390" name="Picture 6" descr="College Clip Art 5png Clipart"/>
          <p:cNvPicPr>
            <a:picLocks noChangeAspect="1" noChangeArrowheads="1"/>
          </p:cNvPicPr>
          <p:nvPr/>
        </p:nvPicPr>
        <p:blipFill>
          <a:blip r:embed="rId5" cstate="print"/>
          <a:srcRect/>
          <a:stretch>
            <a:fillRect/>
          </a:stretch>
        </p:blipFill>
        <p:spPr bwMode="auto">
          <a:xfrm>
            <a:off x="8544272" y="5373217"/>
            <a:ext cx="1440160" cy="1267341"/>
          </a:xfrm>
          <a:prstGeom prst="rect">
            <a:avLst/>
          </a:prstGeom>
          <a:noFill/>
        </p:spPr>
      </p:pic>
    </p:spTree>
    <p:extLst>
      <p:ext uri="{BB962C8B-B14F-4D97-AF65-F5344CB8AC3E}">
        <p14:creationId xmlns:p14="http://schemas.microsoft.com/office/powerpoint/2010/main" val="513092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800" dirty="0"/>
              <a:t>Multiple forms of Memory</a:t>
            </a:r>
            <a:br>
              <a:rPr lang="en-GB" sz="2800" dirty="0"/>
            </a:br>
            <a:r>
              <a:rPr lang="en-GB" sz="3600" dirty="0"/>
              <a:t>Flashbulb Memory – a particular kind of EM</a:t>
            </a:r>
          </a:p>
        </p:txBody>
      </p:sp>
      <p:pic>
        <p:nvPicPr>
          <p:cNvPr id="54274" name="Picture 2" descr="http://static.guim.co.uk/sys-images/BOOKS/Pix/pictures/2011/3/8/1299585574642/President-Kennedy-in-Dall-007.jpg"/>
          <p:cNvPicPr>
            <a:picLocks noChangeAspect="1" noChangeArrowheads="1"/>
          </p:cNvPicPr>
          <p:nvPr/>
        </p:nvPicPr>
        <p:blipFill>
          <a:blip r:embed="rId3" cstate="print"/>
          <a:srcRect/>
          <a:stretch>
            <a:fillRect/>
          </a:stretch>
        </p:blipFill>
        <p:spPr bwMode="auto">
          <a:xfrm>
            <a:off x="1775521" y="2204864"/>
            <a:ext cx="3541407" cy="2808312"/>
          </a:xfrm>
          <a:prstGeom prst="rect">
            <a:avLst/>
          </a:prstGeom>
          <a:noFill/>
        </p:spPr>
      </p:pic>
      <p:sp>
        <p:nvSpPr>
          <p:cNvPr id="5" name="TextBox 4"/>
          <p:cNvSpPr txBox="1"/>
          <p:nvPr/>
        </p:nvSpPr>
        <p:spPr>
          <a:xfrm>
            <a:off x="1991544" y="5157193"/>
            <a:ext cx="3499484" cy="646331"/>
          </a:xfrm>
          <a:prstGeom prst="rect">
            <a:avLst/>
          </a:prstGeom>
          <a:noFill/>
        </p:spPr>
        <p:txBody>
          <a:bodyPr wrap="none" rtlCol="0">
            <a:spAutoFit/>
          </a:bodyPr>
          <a:lstStyle/>
          <a:p>
            <a:r>
              <a:rPr lang="en-GB" dirty="0">
                <a:solidFill>
                  <a:prstClr val="black"/>
                </a:solidFill>
                <a:latin typeface="Calibri"/>
              </a:rPr>
              <a:t>Assassination of President Kennedy</a:t>
            </a:r>
          </a:p>
          <a:p>
            <a:r>
              <a:rPr lang="en-GB" dirty="0">
                <a:solidFill>
                  <a:prstClr val="black"/>
                </a:solidFill>
                <a:latin typeface="Calibri"/>
              </a:rPr>
              <a:t>Nov. 22nd. 1963</a:t>
            </a:r>
          </a:p>
        </p:txBody>
      </p:sp>
      <p:pic>
        <p:nvPicPr>
          <p:cNvPr id="54276" name="Picture 4" descr="http://i.ytimg.com/vi/sPLvdKuea5M/maxresdefault.jpg"/>
          <p:cNvPicPr>
            <a:picLocks noChangeAspect="1" noChangeArrowheads="1"/>
          </p:cNvPicPr>
          <p:nvPr/>
        </p:nvPicPr>
        <p:blipFill>
          <a:blip r:embed="rId4" cstate="print"/>
          <a:srcRect/>
          <a:stretch>
            <a:fillRect/>
          </a:stretch>
        </p:blipFill>
        <p:spPr bwMode="auto">
          <a:xfrm>
            <a:off x="5735961" y="2204864"/>
            <a:ext cx="4664697" cy="2808312"/>
          </a:xfrm>
          <a:prstGeom prst="rect">
            <a:avLst/>
          </a:prstGeom>
          <a:noFill/>
        </p:spPr>
      </p:pic>
      <p:sp>
        <p:nvSpPr>
          <p:cNvPr id="7" name="Rectangle 6"/>
          <p:cNvSpPr/>
          <p:nvPr/>
        </p:nvSpPr>
        <p:spPr>
          <a:xfrm>
            <a:off x="5807968" y="5157193"/>
            <a:ext cx="4572000" cy="646331"/>
          </a:xfrm>
          <a:prstGeom prst="rect">
            <a:avLst/>
          </a:prstGeom>
        </p:spPr>
        <p:txBody>
          <a:bodyPr>
            <a:spAutoFit/>
          </a:bodyPr>
          <a:lstStyle/>
          <a:p>
            <a:r>
              <a:rPr lang="en-GB" dirty="0">
                <a:solidFill>
                  <a:prstClr val="black"/>
                </a:solidFill>
                <a:latin typeface="Calibri"/>
              </a:rPr>
              <a:t>Destruction of the Twin Towers, New York</a:t>
            </a:r>
          </a:p>
          <a:p>
            <a:r>
              <a:rPr lang="en-GB" dirty="0">
                <a:solidFill>
                  <a:prstClr val="black"/>
                </a:solidFill>
                <a:latin typeface="Calibri"/>
              </a:rPr>
              <a:t>Sept. 11th. 2001</a:t>
            </a:r>
          </a:p>
        </p:txBody>
      </p:sp>
    </p:spTree>
    <p:extLst>
      <p:ext uri="{BB962C8B-B14F-4D97-AF65-F5344CB8AC3E}">
        <p14:creationId xmlns:p14="http://schemas.microsoft.com/office/powerpoint/2010/main" val="2738602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http://i.ytimg.com/vi/sPLvdKuea5M/maxresdefault.jpg"/>
          <p:cNvPicPr>
            <a:picLocks noChangeAspect="1" noChangeArrowheads="1"/>
          </p:cNvPicPr>
          <p:nvPr/>
        </p:nvPicPr>
        <p:blipFill>
          <a:blip r:embed="rId3" cstate="print"/>
          <a:srcRect/>
          <a:stretch>
            <a:fillRect/>
          </a:stretch>
        </p:blipFill>
        <p:spPr bwMode="auto">
          <a:xfrm>
            <a:off x="1524000" y="1"/>
            <a:ext cx="9144000" cy="6857999"/>
          </a:xfrm>
          <a:prstGeom prst="rect">
            <a:avLst/>
          </a:prstGeom>
          <a:noFill/>
        </p:spPr>
      </p:pic>
      <p:sp>
        <p:nvSpPr>
          <p:cNvPr id="4" name="TextBox 3"/>
          <p:cNvSpPr txBox="1"/>
          <p:nvPr/>
        </p:nvSpPr>
        <p:spPr>
          <a:xfrm>
            <a:off x="1847528" y="260649"/>
            <a:ext cx="8424936" cy="954107"/>
          </a:xfrm>
          <a:prstGeom prst="rect">
            <a:avLst/>
          </a:prstGeom>
          <a:noFill/>
        </p:spPr>
        <p:txBody>
          <a:bodyPr wrap="square" rtlCol="0">
            <a:spAutoFit/>
          </a:bodyPr>
          <a:lstStyle/>
          <a:p>
            <a:r>
              <a:rPr lang="en-GB" sz="2800" dirty="0">
                <a:solidFill>
                  <a:prstClr val="white"/>
                </a:solidFill>
                <a:latin typeface="Calibri"/>
              </a:rPr>
              <a:t>Brown &amp; Kulik (1982) suggest emotional events trigger a particular neural change to form this type of memory  </a:t>
            </a:r>
          </a:p>
        </p:txBody>
      </p:sp>
      <p:pic>
        <p:nvPicPr>
          <p:cNvPr id="5" name="Picture 2" descr="http://40.media.tumblr.com/923178063d48e951e78685cab265f758/tumblr_inline_nlq73wIjvH1rgnwno_400.jpg"/>
          <p:cNvPicPr>
            <a:picLocks noChangeAspect="1" noChangeArrowheads="1"/>
          </p:cNvPicPr>
          <p:nvPr/>
        </p:nvPicPr>
        <p:blipFill>
          <a:blip r:embed="rId4" cstate="print"/>
          <a:srcRect l="23810" r="26190" b="16061"/>
          <a:stretch>
            <a:fillRect/>
          </a:stretch>
        </p:blipFill>
        <p:spPr bwMode="auto">
          <a:xfrm>
            <a:off x="2207568" y="1556792"/>
            <a:ext cx="1512168" cy="1872208"/>
          </a:xfrm>
          <a:prstGeom prst="rect">
            <a:avLst/>
          </a:prstGeom>
          <a:noFill/>
        </p:spPr>
      </p:pic>
      <p:pic>
        <p:nvPicPr>
          <p:cNvPr id="6" name="Picture 4" descr="http://img.medicalxpress.com/newman/gfx/news/hires/2014/2-brain.jpg"/>
          <p:cNvPicPr>
            <a:picLocks noChangeAspect="1" noChangeArrowheads="1"/>
          </p:cNvPicPr>
          <p:nvPr/>
        </p:nvPicPr>
        <p:blipFill>
          <a:blip r:embed="rId5" cstate="print"/>
          <a:srcRect/>
          <a:stretch>
            <a:fillRect/>
          </a:stretch>
        </p:blipFill>
        <p:spPr bwMode="auto">
          <a:xfrm>
            <a:off x="7392144" y="1484784"/>
            <a:ext cx="2227530" cy="1944216"/>
          </a:xfrm>
          <a:prstGeom prst="rect">
            <a:avLst/>
          </a:prstGeom>
          <a:noFill/>
        </p:spPr>
      </p:pic>
    </p:spTree>
    <p:extLst>
      <p:ext uri="{BB962C8B-B14F-4D97-AF65-F5344CB8AC3E}">
        <p14:creationId xmlns:p14="http://schemas.microsoft.com/office/powerpoint/2010/main" val="4145407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88640"/>
            <a:ext cx="8229600" cy="1143000"/>
          </a:xfrm>
        </p:spPr>
        <p:txBody>
          <a:bodyPr>
            <a:normAutofit fontScale="90000"/>
          </a:bodyPr>
          <a:lstStyle/>
          <a:p>
            <a:r>
              <a:rPr lang="en-GB" dirty="0"/>
              <a:t>Summary</a:t>
            </a:r>
            <a:br>
              <a:rPr lang="en-GB" dirty="0"/>
            </a:br>
            <a:endParaRPr lang="en-GB" dirty="0"/>
          </a:p>
        </p:txBody>
      </p:sp>
      <p:sp>
        <p:nvSpPr>
          <p:cNvPr id="3" name="Content Placeholder 2"/>
          <p:cNvSpPr>
            <a:spLocks noGrp="1"/>
          </p:cNvSpPr>
          <p:nvPr>
            <p:ph idx="1"/>
          </p:nvPr>
        </p:nvSpPr>
        <p:spPr>
          <a:xfrm>
            <a:off x="1991544" y="1124745"/>
            <a:ext cx="8229600" cy="4525963"/>
          </a:xfrm>
        </p:spPr>
        <p:txBody>
          <a:bodyPr>
            <a:noAutofit/>
          </a:bodyPr>
          <a:lstStyle/>
          <a:p>
            <a:r>
              <a:rPr lang="en-GB" sz="2000" dirty="0"/>
              <a:t>Both the Multi-store Model (MSM) and Levels of Processing (LOP) models oversimplify the memory process</a:t>
            </a:r>
          </a:p>
          <a:p>
            <a:endParaRPr lang="en-GB" sz="2000" dirty="0"/>
          </a:p>
          <a:p>
            <a:r>
              <a:rPr lang="en-GB" sz="2000" dirty="0"/>
              <a:t>MSM model emphasises capacity/durability of stores and the flow of information through the system – concentrating on structure</a:t>
            </a:r>
          </a:p>
          <a:p>
            <a:pPr>
              <a:buNone/>
            </a:pPr>
            <a:endParaRPr lang="en-GB" sz="2000" dirty="0"/>
          </a:p>
          <a:p>
            <a:r>
              <a:rPr lang="en-GB" sz="2000" dirty="0"/>
              <a:t>LOP suggests not the store which important, but how information is processed  – memory as a bi-product of processing </a:t>
            </a:r>
          </a:p>
          <a:p>
            <a:endParaRPr lang="en-GB" sz="2000" dirty="0"/>
          </a:p>
          <a:p>
            <a:r>
              <a:rPr lang="en-GB" sz="2000" dirty="0"/>
              <a:t>Both models provide a useful framework for research, facilitating development of more sophisticated  models (e.g. Working Memory)</a:t>
            </a:r>
          </a:p>
          <a:p>
            <a:endParaRPr lang="en-GB" sz="2000" dirty="0"/>
          </a:p>
          <a:p>
            <a:r>
              <a:rPr lang="en-GB" sz="2000" dirty="0"/>
              <a:t>Many forms of LTM exist with inter-dependency  between them.   They use a combination of schematic knowledge and motor memory skills to enable efficient cognitive functioning</a:t>
            </a:r>
          </a:p>
          <a:p>
            <a:endParaRPr lang="en-GB" sz="2000" dirty="0"/>
          </a:p>
        </p:txBody>
      </p:sp>
    </p:spTree>
    <p:extLst>
      <p:ext uri="{BB962C8B-B14F-4D97-AF65-F5344CB8AC3E}">
        <p14:creationId xmlns:p14="http://schemas.microsoft.com/office/powerpoint/2010/main" val="3920700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32656"/>
            <a:ext cx="8229600" cy="1143000"/>
          </a:xfrm>
        </p:spPr>
        <p:txBody>
          <a:bodyPr>
            <a:normAutofit/>
          </a:bodyPr>
          <a:lstStyle/>
          <a:p>
            <a:r>
              <a:rPr lang="en-GB" sz="3200" dirty="0"/>
              <a:t>References</a:t>
            </a:r>
            <a:br>
              <a:rPr lang="en-GB" sz="1600" dirty="0"/>
            </a:br>
            <a:endParaRPr lang="en-GB" sz="1600" dirty="0"/>
          </a:p>
        </p:txBody>
      </p:sp>
      <p:sp>
        <p:nvSpPr>
          <p:cNvPr id="6" name="Content Placeholder 5"/>
          <p:cNvSpPr>
            <a:spLocks noGrp="1"/>
          </p:cNvSpPr>
          <p:nvPr>
            <p:ph idx="1"/>
          </p:nvPr>
        </p:nvSpPr>
        <p:spPr/>
        <p:txBody>
          <a:bodyPr>
            <a:normAutofit/>
          </a:bodyPr>
          <a:lstStyle/>
          <a:p>
            <a:endParaRPr lang="en-GB" sz="1800" dirty="0"/>
          </a:p>
          <a:p>
            <a:r>
              <a:rPr lang="en-GB" sz="1800" dirty="0"/>
              <a:t>Craik, F. I. M., &amp; Lockhart, R. S. 1972. Levels of Processing: A Framework for Memory Research. </a:t>
            </a:r>
            <a:r>
              <a:rPr lang="en-GB" sz="1800" i="1" dirty="0"/>
              <a:t>Journal of Verbal Learning and Verbal behaviour</a:t>
            </a:r>
            <a:r>
              <a:rPr lang="en-GB" sz="1800" dirty="0"/>
              <a:t> 11: 671-684.</a:t>
            </a:r>
          </a:p>
          <a:p>
            <a:endParaRPr lang="en-GB" sz="1800" dirty="0"/>
          </a:p>
          <a:p>
            <a:r>
              <a:rPr lang="en-GB" sz="1800" dirty="0"/>
              <a:t>Craik, F.I.M., &amp; Tulving, E. 1975. Depth of Processing and the Retention of Words in Episodic Memory. </a:t>
            </a:r>
            <a:r>
              <a:rPr lang="en-GB" sz="1800" i="1" dirty="0"/>
              <a:t>Journal of Experimental Psychology: General</a:t>
            </a:r>
            <a:r>
              <a:rPr lang="en-GB" sz="1800" dirty="0"/>
              <a:t> 104: 268-294.</a:t>
            </a:r>
          </a:p>
          <a:p>
            <a:endParaRPr lang="en-GB" sz="1800" dirty="0"/>
          </a:p>
          <a:p>
            <a:r>
              <a:rPr lang="en-GB" sz="1800" dirty="0"/>
              <a:t>Eysenck, M. W. &amp; Keane, M. T. 2010. </a:t>
            </a:r>
            <a:r>
              <a:rPr lang="en-GB" sz="1800" i="1" dirty="0"/>
              <a:t>Cognitive Psychology: A Student’s Handbook.</a:t>
            </a:r>
            <a:r>
              <a:rPr lang="en-GB" sz="1800" dirty="0"/>
              <a:t> Oxford: Psychology Press.</a:t>
            </a:r>
          </a:p>
          <a:p>
            <a:endParaRPr lang="en-GB" sz="1800" dirty="0"/>
          </a:p>
          <a:p>
            <a:r>
              <a:rPr lang="en-GB" sz="1800" dirty="0"/>
              <a:t>Gross, R. 2010.  </a:t>
            </a:r>
            <a:r>
              <a:rPr lang="en-GB" sz="1800" i="1" dirty="0"/>
              <a:t>Psychology: The Science of Mind and Behaviour 6th Edition. </a:t>
            </a:r>
            <a:r>
              <a:rPr lang="en-GB" sz="1800" dirty="0"/>
              <a:t>London: Hodder Education. Available at </a:t>
            </a:r>
            <a:r>
              <a:rPr lang="en-GB" sz="1800" dirty="0">
                <a:hlinkClick r:id="rId3"/>
              </a:rPr>
              <a:t>https://www-dawsonera-com.ezproxy.uwtsd.ac.uk/abstract/9781444128086</a:t>
            </a:r>
            <a:r>
              <a:rPr lang="en-GB" sz="1800" dirty="0"/>
              <a:t> [Accessed: 11</a:t>
            </a:r>
            <a:r>
              <a:rPr lang="en-GB" sz="1800" baseline="30000" dirty="0"/>
              <a:t>th</a:t>
            </a:r>
            <a:r>
              <a:rPr lang="en-GB" sz="1800" dirty="0"/>
              <a:t> November 2017]</a:t>
            </a:r>
          </a:p>
          <a:p>
            <a:pPr marL="0" indent="0">
              <a:buNone/>
            </a:pPr>
            <a:endParaRPr lang="en-GB" sz="1800" dirty="0"/>
          </a:p>
          <a:p>
            <a:endParaRPr lang="en-GB" sz="1800" dirty="0"/>
          </a:p>
        </p:txBody>
      </p:sp>
    </p:spTree>
    <p:extLst>
      <p:ext uri="{BB962C8B-B14F-4D97-AF65-F5344CB8AC3E}">
        <p14:creationId xmlns:p14="http://schemas.microsoft.com/office/powerpoint/2010/main" val="1656126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7380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900</Words>
  <Application>Microsoft Office PowerPoint</Application>
  <PresentationFormat>Widescreen</PresentationFormat>
  <Paragraphs>144</Paragraphs>
  <Slides>19</Slides>
  <Notes>18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Arial</vt:lpstr>
      <vt:lpstr>Calibri</vt:lpstr>
      <vt:lpstr>Calibri Light</vt:lpstr>
      <vt:lpstr>Wingdings</vt:lpstr>
      <vt:lpstr>Office Theme</vt:lpstr>
      <vt:lpstr>1_Office Theme</vt:lpstr>
      <vt:lpstr>Seeing is Believing (HPPS4001)</vt:lpstr>
      <vt:lpstr>PowerPoint Presentation</vt:lpstr>
      <vt:lpstr>Evaluation of the Multi-store Model </vt:lpstr>
      <vt:lpstr>  Alternatives to the Multi-store Model   Craik &amp; Lockhart (1972) Levels of Processing    </vt:lpstr>
      <vt:lpstr>Levels of Processing (LOP)</vt:lpstr>
      <vt:lpstr>Levels of Processing </vt:lpstr>
      <vt:lpstr>Levels of Processing (LOP)</vt:lpstr>
      <vt:lpstr>Levels of Processing</vt:lpstr>
      <vt:lpstr>PowerPoint Presentation</vt:lpstr>
      <vt:lpstr>Working Memory (WM) </vt:lpstr>
      <vt:lpstr>Working Memory Model Baddeley &amp; Hitch (1974) – STM more than a simple one-stop store </vt:lpstr>
      <vt:lpstr>Working Memory (WM) Baddeley &amp; Hitch (1974)</vt:lpstr>
      <vt:lpstr>Working Memory (WM) Baddeley &amp; Hitch (1974)</vt:lpstr>
      <vt:lpstr>Alternatives to the Multi-store Model . Multiple forms of Long Term Memory .        Procedural  vs. Declarative Memory </vt:lpstr>
      <vt:lpstr>Multiple forms of Memory Flashbulb Memory – a particular kind of EM</vt:lpstr>
      <vt:lpstr>PowerPoint Presentation</vt:lpstr>
      <vt:lpstr>Summary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Seeing is Believing (HPPS4001)</dc:title>
  <dc:creator>Ros Coard</dc:creator>
  <cp:lastModifiedBy>Ros Coard</cp:lastModifiedBy>
  <cp:revision>8</cp:revision>
  <dcterms:created xsi:type="dcterms:W3CDTF">2017-12-12T11:05:38Z</dcterms:created>
  <dcterms:modified xsi:type="dcterms:W3CDTF">2017-12-12T11:41:41Z</dcterms:modified>
</cp:coreProperties>
</file>