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3" r:id="rId7"/>
    <p:sldId id="261" r:id="rId8"/>
    <p:sldId id="262" r:id="rId9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8028" autoAdjust="0"/>
    <p:restoredTop sz="94660"/>
  </p:normalViewPr>
  <p:slideViewPr>
    <p:cSldViewPr snapToGrid="0">
      <p:cViewPr varScale="1">
        <p:scale>
          <a:sx n="91" d="100"/>
          <a:sy n="91" d="100"/>
        </p:scale>
        <p:origin x="114" y="30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32" name="Straight Connector 31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85000"/>
                  <a:lumOff val="1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  <a:lumOff val="1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4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Isosceles Triangle 26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0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1" name="Isosceles Triangle 30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Isosceles Triangle 18"/>
            <p:cNvSpPr/>
            <p:nvPr/>
          </p:nvSpPr>
          <p:spPr>
            <a:xfrm rot="10800000">
              <a:off x="0" y="0"/>
              <a:ext cx="842596" cy="5666154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07067" y="2404534"/>
            <a:ext cx="7766936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07067" y="4050833"/>
            <a:ext cx="7766936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10/25/2017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10/25/2017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2700867"/>
            <a:ext cx="8596668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10/25/2017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7334" y="2160589"/>
            <a:ext cx="4184035" cy="3880772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9970" y="2160589"/>
            <a:ext cx="4184034" cy="3880773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712588-04B1-427B-82EE-E8DB90309F08}" type="datetimeFigureOut">
              <a:rPr lang="en-US" dirty="0"/>
              <a:t>10/25/2017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F9F0C5-380F-41C2-899A-BAC0F0927E16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5745" y="2160983"/>
            <a:ext cx="418562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5745" y="2737245"/>
            <a:ext cx="4185623" cy="3304117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88383" y="2160983"/>
            <a:ext cx="418561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88384" y="2737245"/>
            <a:ext cx="4185617" cy="3304117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10/25/2017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10/25/2017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10/25/2017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1498604"/>
            <a:ext cx="3854528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0461" y="514924"/>
            <a:ext cx="4513541" cy="5526437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2777069"/>
            <a:ext cx="3854528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063" indent="0">
              <a:buNone/>
              <a:defRPr sz="1400"/>
            </a:lvl2pPr>
            <a:lvl3pPr marL="914126" indent="0">
              <a:buNone/>
              <a:defRPr sz="1200"/>
            </a:lvl3pPr>
            <a:lvl4pPr marL="1371189" indent="0">
              <a:buNone/>
              <a:defRPr sz="1000"/>
            </a:lvl4pPr>
            <a:lvl5pPr marL="1828251" indent="0">
              <a:buNone/>
              <a:defRPr sz="1000"/>
            </a:lvl5pPr>
            <a:lvl6pPr marL="2285314" indent="0">
              <a:buNone/>
              <a:defRPr sz="1000"/>
            </a:lvl6pPr>
            <a:lvl7pPr marL="2742377" indent="0">
              <a:buNone/>
              <a:defRPr sz="1000"/>
            </a:lvl7pPr>
            <a:lvl8pPr marL="3199440" indent="0">
              <a:buNone/>
              <a:defRPr sz="1000"/>
            </a:lvl8pPr>
            <a:lvl9pPr marL="3656503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A54C80-263E-416B-A8E0-580EDEADCBDC}" type="datetimeFigureOut">
              <a:rPr lang="en-US" dirty="0"/>
              <a:t>10/25/2017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9954A3-9DFD-4C44-94BA-B95130A3BA1C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4800600"/>
            <a:ext cx="85966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77334" y="609600"/>
            <a:ext cx="8596668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5367338"/>
            <a:ext cx="8596667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10/25/2017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609600"/>
            <a:ext cx="8596668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10/25/2017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366139" y="3632200"/>
            <a:ext cx="722452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10/25/2017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20" name="TextBox 19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2" name="TextBox 21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1931988"/>
            <a:ext cx="8596668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10/25/2017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10/25/2017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99" y="609600"/>
            <a:ext cx="8588203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10/25/2017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C6B4A9-1611-4792-9094-5F34BCA07E0B}" type="datetimeFigureOut">
              <a:rPr lang="en-US" dirty="0"/>
              <a:t>10/25/2017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333C77-0158-454C-844F-B7AB9BD7DAD4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67673" y="609599"/>
            <a:ext cx="1304743" cy="5251451"/>
          </a:xfrm>
        </p:spPr>
        <p:txBody>
          <a:bodyPr vert="eaVert" anchor="ctr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77335" y="609600"/>
            <a:ext cx="7060150" cy="5251450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10/25/2017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20" name="Straight Connector 19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85000"/>
                  <a:lumOff val="1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  <a:lumOff val="1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2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Isosceles Triangle 23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Isosceles Triangle 27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Isosceles Triangle 28"/>
            <p:cNvSpPr/>
            <p:nvPr/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4" y="2160589"/>
            <a:ext cx="8596668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05133" y="6041362"/>
            <a:ext cx="9119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1BEF0D-F0BB-DE4B-95CE-6DB70DBA9567}" type="datetimeFigureOut">
              <a:rPr lang="en-US" dirty="0"/>
              <a:pPr/>
              <a:t>10/25/2017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77334" y="6041362"/>
            <a:ext cx="62976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90663" y="6041362"/>
            <a:ext cx="6833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65" r:id="rId4"/>
    <p:sldLayoutId id="2147483653" r:id="rId5"/>
    <p:sldLayoutId id="2147483654" r:id="rId6"/>
    <p:sldLayoutId id="2147483655" r:id="rId7"/>
    <p:sldLayoutId id="2147483666" r:id="rId8"/>
    <p:sldLayoutId id="2147483657" r:id="rId9"/>
    <p:sldLayoutId id="2147483660" r:id="rId10"/>
    <p:sldLayoutId id="2147483661" r:id="rId11"/>
    <p:sldLayoutId id="2147483662" r:id="rId12"/>
    <p:sldLayoutId id="2147483663" r:id="rId13"/>
    <p:sldLayoutId id="2147483664" r:id="rId14"/>
    <p:sldLayoutId id="2147483667" r:id="rId15"/>
    <p:sldLayoutId id="2147483659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hyperlink" Target="https://en.oxforddictionaries.com/definition/ethical" TargetMode="External"/><Relationship Id="rId2" Type="http://schemas.openxmlformats.org/officeDocument/2006/relationships/hyperlink" Target="http://www.oxforddictionaries.com/definition/english/ethics" TargetMode="Externa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Ethical Considerations 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smtClean="0"/>
              <a:t>Drama, Health and Wellbeing HPAD5002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7051801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What do we mean by ‘ethics’ and ‘ethical’?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GB" sz="2200" b="1" i="1" dirty="0" smtClean="0"/>
              <a:t>Ethics</a:t>
            </a:r>
          </a:p>
          <a:p>
            <a:r>
              <a:rPr lang="en-GB" sz="2200" i="1" dirty="0"/>
              <a:t>Moral principles that govern a person’s behaviour or the conducting of an activity</a:t>
            </a:r>
            <a:r>
              <a:rPr lang="en-GB" i="1" dirty="0"/>
              <a:t> </a:t>
            </a:r>
          </a:p>
          <a:p>
            <a:pPr algn="r"/>
            <a:r>
              <a:rPr lang="en-GB" sz="1300" dirty="0" smtClean="0">
                <a:latin typeface="Calibri"/>
                <a:ea typeface="Calibri"/>
                <a:cs typeface="Times New Roman"/>
                <a:hlinkClick r:id="rId2"/>
              </a:rPr>
              <a:t>http</a:t>
            </a:r>
            <a:r>
              <a:rPr lang="en-GB" sz="1300" dirty="0">
                <a:latin typeface="Calibri"/>
                <a:ea typeface="Calibri"/>
                <a:cs typeface="Times New Roman"/>
                <a:hlinkClick r:id="rId2"/>
              </a:rPr>
              <a:t>://</a:t>
            </a:r>
            <a:r>
              <a:rPr lang="en-GB" sz="1300" dirty="0" smtClean="0">
                <a:latin typeface="Calibri"/>
                <a:ea typeface="Calibri"/>
                <a:cs typeface="Times New Roman"/>
                <a:hlinkClick r:id="rId2"/>
              </a:rPr>
              <a:t>www.oxforddictionaries.com/definition/english/ethics</a:t>
            </a:r>
            <a:r>
              <a:rPr lang="en-GB" sz="1300" dirty="0" smtClean="0">
                <a:latin typeface="Calibri"/>
                <a:ea typeface="Calibri"/>
                <a:cs typeface="Times New Roman"/>
              </a:rPr>
              <a:t> (accessed on 15/4/16)</a:t>
            </a:r>
            <a:endParaRPr lang="en-GB" dirty="0" smtClean="0"/>
          </a:p>
          <a:p>
            <a:endParaRPr lang="en-GB" dirty="0"/>
          </a:p>
          <a:p>
            <a:r>
              <a:rPr lang="en-GB" sz="2200" b="1" i="1" dirty="0" smtClean="0"/>
              <a:t>Ethical </a:t>
            </a:r>
            <a:r>
              <a:rPr lang="en-GB" sz="2200" dirty="0" smtClean="0"/>
              <a:t>- Adjective</a:t>
            </a:r>
          </a:p>
          <a:p>
            <a:pPr marL="0" indent="0">
              <a:buNone/>
            </a:pPr>
            <a:r>
              <a:rPr lang="en-GB" sz="2200" dirty="0" smtClean="0"/>
              <a:t>1</a:t>
            </a:r>
            <a:r>
              <a:rPr lang="en-GB" sz="2200" i="1" dirty="0" smtClean="0"/>
              <a:t>. Relating to moral principles or the branch of knowledge dealing with these</a:t>
            </a:r>
          </a:p>
          <a:p>
            <a:pPr marL="400050" lvl="1" indent="0">
              <a:buNone/>
            </a:pPr>
            <a:r>
              <a:rPr lang="en-GB" sz="2200" i="1" dirty="0" smtClean="0"/>
              <a:t>1.2 Morally good or correct</a:t>
            </a:r>
          </a:p>
          <a:p>
            <a:pPr marL="400050" lvl="1" indent="0">
              <a:buNone/>
            </a:pPr>
            <a:r>
              <a:rPr lang="en-GB" sz="2200" i="1" dirty="0" smtClean="0"/>
              <a:t>1.2 Avoiding activities or organisations that do harm to people or the environment</a:t>
            </a:r>
          </a:p>
          <a:p>
            <a:pPr marL="0" indent="0" algn="r">
              <a:buNone/>
            </a:pPr>
            <a:r>
              <a:rPr lang="en-GB" sz="1200" dirty="0">
                <a:hlinkClick r:id="rId3"/>
              </a:rPr>
              <a:t>https://</a:t>
            </a:r>
            <a:r>
              <a:rPr lang="en-GB" sz="1200" dirty="0" smtClean="0">
                <a:hlinkClick r:id="rId3"/>
              </a:rPr>
              <a:t>en.oxforddictionaries.com/definition/ethical</a:t>
            </a:r>
            <a:r>
              <a:rPr lang="en-GB" sz="1200" dirty="0" smtClean="0"/>
              <a:t> (accessed on 25/10/11)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1022449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What does this mean to me as a practitioner?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800" dirty="0" smtClean="0"/>
              <a:t>Keeping participants safe – physically, emotionally, mentally</a:t>
            </a:r>
          </a:p>
          <a:p>
            <a:r>
              <a:rPr lang="en-GB" sz="2800" dirty="0" smtClean="0"/>
              <a:t>Keeping yourself safe – physically, emotionally mentally</a:t>
            </a:r>
          </a:p>
          <a:p>
            <a:r>
              <a:rPr lang="en-GB" sz="2800" dirty="0" smtClean="0"/>
              <a:t>Being objective</a:t>
            </a:r>
          </a:p>
          <a:p>
            <a:r>
              <a:rPr lang="en-GB" sz="2800" dirty="0" smtClean="0"/>
              <a:t>Challenging our assumptions</a:t>
            </a:r>
          </a:p>
          <a:p>
            <a:r>
              <a:rPr lang="en-GB" sz="2800" dirty="0" smtClean="0"/>
              <a:t>Examining power dynamics</a:t>
            </a:r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297018985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Rifkin, F. (2010) </a:t>
            </a:r>
            <a:r>
              <a:rPr lang="en-GB" i="1" dirty="0" smtClean="0"/>
              <a:t>The Ethics of Participatory Theatre in Higher Education</a:t>
            </a:r>
            <a:r>
              <a:rPr lang="en-GB" dirty="0" smtClean="0"/>
              <a:t> HEA: Palatine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4000" dirty="0" smtClean="0"/>
              <a:t>Read it – it’s on Moodle!</a:t>
            </a:r>
          </a:p>
          <a:p>
            <a:r>
              <a:rPr lang="en-GB" sz="2000" dirty="0" smtClean="0"/>
              <a:t>It is also an accessible and interesting example of a research project!</a:t>
            </a:r>
          </a:p>
          <a:p>
            <a:endParaRPr lang="en-GB" dirty="0"/>
          </a:p>
          <a:p>
            <a:endParaRPr lang="en-GB" dirty="0" smtClean="0"/>
          </a:p>
          <a:p>
            <a:endParaRPr lang="en-GB" dirty="0"/>
          </a:p>
          <a:p>
            <a:r>
              <a:rPr lang="en-GB" dirty="0" smtClean="0"/>
              <a:t>But a few key points of interest to us…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2459186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2312276"/>
          </a:xfrm>
        </p:spPr>
        <p:txBody>
          <a:bodyPr>
            <a:normAutofit/>
          </a:bodyPr>
          <a:lstStyle/>
          <a:p>
            <a:r>
              <a:rPr lang="en-GB" dirty="0" smtClean="0"/>
              <a:t>Core Principles (p.18)</a:t>
            </a:r>
            <a:br>
              <a:rPr lang="en-GB" dirty="0" smtClean="0"/>
            </a:br>
            <a:r>
              <a:rPr lang="en-GB" sz="2800" dirty="0" smtClean="0"/>
              <a:t>developed by Barnes, S. at the Oval House, London in the context of work with vulnerable and complex groups</a:t>
            </a:r>
            <a:endParaRPr lang="en-GB" sz="28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77334" y="3195145"/>
            <a:ext cx="8596668" cy="2846217"/>
          </a:xfrm>
        </p:spPr>
        <p:txBody>
          <a:bodyPr/>
          <a:lstStyle/>
          <a:p>
            <a:r>
              <a:rPr lang="en-GB" dirty="0" smtClean="0"/>
              <a:t>Choice</a:t>
            </a:r>
          </a:p>
          <a:p>
            <a:r>
              <a:rPr lang="en-GB" dirty="0" smtClean="0"/>
              <a:t>Equality</a:t>
            </a:r>
          </a:p>
          <a:p>
            <a:r>
              <a:rPr lang="en-GB" dirty="0" smtClean="0"/>
              <a:t>Respect</a:t>
            </a:r>
          </a:p>
          <a:p>
            <a:r>
              <a:rPr lang="en-GB" dirty="0" smtClean="0"/>
              <a:t>Safety</a:t>
            </a:r>
          </a:p>
          <a:p>
            <a:r>
              <a:rPr lang="en-GB" dirty="0" smtClean="0"/>
              <a:t>Competence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0492459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557048"/>
            <a:ext cx="8596668" cy="1320800"/>
          </a:xfrm>
        </p:spPr>
        <p:txBody>
          <a:bodyPr>
            <a:normAutofit/>
          </a:bodyPr>
          <a:lstStyle/>
          <a:p>
            <a:r>
              <a:rPr lang="en-GB" dirty="0" smtClean="0"/>
              <a:t>Ethical Lenses proposed by IFACCA</a:t>
            </a:r>
            <a:br>
              <a:rPr lang="en-GB" dirty="0" smtClean="0"/>
            </a:br>
            <a:r>
              <a:rPr lang="en-GB" sz="2200" dirty="0" smtClean="0"/>
              <a:t>(International Federation of Arts Councils and Culture Agencies – 2008)</a:t>
            </a:r>
            <a:endParaRPr lang="en-GB" sz="22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Virtue (freedom)</a:t>
            </a:r>
          </a:p>
          <a:p>
            <a:pPr marL="0" indent="0">
              <a:buNone/>
            </a:pPr>
            <a:r>
              <a:rPr lang="en-GB" dirty="0" smtClean="0"/>
              <a:t>Freedom in art and culture, freedom of self expression, creativity and art as intrinsically valuable and legitimate goals in themselves</a:t>
            </a:r>
          </a:p>
          <a:p>
            <a:r>
              <a:rPr lang="en-GB" dirty="0" smtClean="0"/>
              <a:t>Responsibility (rights)</a:t>
            </a:r>
          </a:p>
          <a:p>
            <a:pPr marL="0" indent="0">
              <a:buNone/>
            </a:pPr>
            <a:r>
              <a:rPr lang="en-GB" dirty="0" smtClean="0"/>
              <a:t>The cultural interests and identities of the communities and groups you are working with, context. Accessibility, availability, provision, </a:t>
            </a:r>
            <a:r>
              <a:rPr lang="en-GB" dirty="0" err="1" smtClean="0"/>
              <a:t>particaption</a:t>
            </a:r>
            <a:r>
              <a:rPr lang="en-GB" dirty="0" smtClean="0"/>
              <a:t> and inclusion</a:t>
            </a:r>
          </a:p>
          <a:p>
            <a:r>
              <a:rPr lang="en-GB" dirty="0" smtClean="0"/>
              <a:t>Corollary (benefit)</a:t>
            </a:r>
          </a:p>
          <a:p>
            <a:pPr marL="0" indent="0">
              <a:buNone/>
            </a:pPr>
            <a:r>
              <a:rPr lang="en-GB" dirty="0" smtClean="0"/>
              <a:t>Creativity as a tool – the application of arts practice in complex social contexts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0151949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b="1" dirty="0" smtClean="0"/>
              <a:t>Radical Ethical Framework: </a:t>
            </a:r>
            <a:r>
              <a:rPr lang="en-GB" sz="3100" dirty="0" smtClean="0"/>
              <a:t>derived from practitioner interviews, student workshops and the lit review of the study.</a:t>
            </a:r>
            <a:endParaRPr lang="en-GB" sz="31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sz="2400" b="1" dirty="0" smtClean="0"/>
              <a:t>Core Objectives of Participatory Theatre</a:t>
            </a:r>
          </a:p>
          <a:p>
            <a:pPr marL="0" indent="0">
              <a:buNone/>
            </a:pPr>
            <a:endParaRPr lang="en-GB" dirty="0" smtClean="0"/>
          </a:p>
          <a:p>
            <a:r>
              <a:rPr lang="en-GB" dirty="0" smtClean="0"/>
              <a:t>To </a:t>
            </a:r>
            <a:r>
              <a:rPr lang="en-GB" dirty="0"/>
              <a:t>empower</a:t>
            </a:r>
          </a:p>
          <a:p>
            <a:r>
              <a:rPr lang="en-GB" dirty="0" smtClean="0"/>
              <a:t>To </a:t>
            </a:r>
            <a:r>
              <a:rPr lang="en-GB" dirty="0"/>
              <a:t>question, to reflect, to be reflexive, to learn from experience, to create ‘change </a:t>
            </a:r>
            <a:r>
              <a:rPr lang="en-GB" dirty="0" smtClean="0"/>
              <a:t>in understanding</a:t>
            </a:r>
            <a:r>
              <a:rPr lang="en-GB" dirty="0"/>
              <a:t>, to reflect on the practice for its enhancement</a:t>
            </a:r>
            <a:r>
              <a:rPr lang="en-GB" dirty="0" smtClean="0"/>
              <a:t>’</a:t>
            </a:r>
            <a:endParaRPr lang="en-GB" dirty="0"/>
          </a:p>
          <a:p>
            <a:r>
              <a:rPr lang="en-GB" dirty="0" smtClean="0"/>
              <a:t>To </a:t>
            </a:r>
            <a:r>
              <a:rPr lang="en-GB" dirty="0"/>
              <a:t>challenge accepted ideas, to question and challenge power relations, to transform, </a:t>
            </a:r>
            <a:r>
              <a:rPr lang="en-GB" dirty="0" smtClean="0"/>
              <a:t>to transgress</a:t>
            </a:r>
            <a:r>
              <a:rPr lang="en-GB" dirty="0"/>
              <a:t>, to </a:t>
            </a:r>
            <a:r>
              <a:rPr lang="en-GB" dirty="0" smtClean="0"/>
              <a:t>subvert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610666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77334" y="1471449"/>
            <a:ext cx="8596668" cy="4569914"/>
          </a:xfrm>
        </p:spPr>
        <p:txBody>
          <a:bodyPr/>
          <a:lstStyle/>
          <a:p>
            <a:r>
              <a:rPr lang="en-GB" dirty="0" smtClean="0"/>
              <a:t>To </a:t>
            </a:r>
            <a:r>
              <a:rPr lang="en-GB" dirty="0"/>
              <a:t>become equal, to be democratic, to work with consent, to dialogue.</a:t>
            </a:r>
          </a:p>
          <a:p>
            <a:r>
              <a:rPr lang="en-GB" dirty="0" smtClean="0"/>
              <a:t>To </a:t>
            </a:r>
            <a:r>
              <a:rPr lang="en-GB" dirty="0"/>
              <a:t>take power, to effect change</a:t>
            </a:r>
          </a:p>
          <a:p>
            <a:r>
              <a:rPr lang="en-GB" dirty="0" smtClean="0"/>
              <a:t>To </a:t>
            </a:r>
            <a:r>
              <a:rPr lang="en-GB" dirty="0"/>
              <a:t>explore metaphor through theatre, to make theatre, to be creative, to be artists, to </a:t>
            </a:r>
            <a:r>
              <a:rPr lang="en-GB" dirty="0" smtClean="0"/>
              <a:t>transform through </a:t>
            </a:r>
            <a:r>
              <a:rPr lang="en-GB" dirty="0"/>
              <a:t>beauty, to have fun</a:t>
            </a:r>
          </a:p>
          <a:p>
            <a:r>
              <a:rPr lang="en-GB" dirty="0" smtClean="0"/>
              <a:t> </a:t>
            </a:r>
            <a:r>
              <a:rPr lang="en-GB" dirty="0"/>
              <a:t>To enrich teaching and learning</a:t>
            </a:r>
          </a:p>
          <a:p>
            <a:r>
              <a:rPr lang="en-GB" dirty="0" smtClean="0"/>
              <a:t>To </a:t>
            </a:r>
            <a:r>
              <a:rPr lang="en-GB" dirty="0"/>
              <a:t>create vital communication between people, of thoughts, feelings and </a:t>
            </a:r>
            <a:r>
              <a:rPr lang="en-GB" dirty="0" smtClean="0"/>
              <a:t>ideas, </a:t>
            </a:r>
            <a:r>
              <a:rPr lang="en-GB" dirty="0"/>
              <a:t>to create </a:t>
            </a:r>
            <a:r>
              <a:rPr lang="en-GB" dirty="0" smtClean="0"/>
              <a:t>group working </a:t>
            </a:r>
            <a:r>
              <a:rPr lang="en-GB" dirty="0"/>
              <a:t>while supporting individual autonomy</a:t>
            </a:r>
          </a:p>
          <a:p>
            <a:r>
              <a:rPr lang="en-GB" dirty="0" smtClean="0"/>
              <a:t>To </a:t>
            </a:r>
            <a:r>
              <a:rPr lang="en-GB" dirty="0"/>
              <a:t>find effective actions in the world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70906531"/>
      </p:ext>
    </p:extLst>
  </p:cSld>
  <p:clrMapOvr>
    <a:masterClrMapping/>
  </p:clrMapOvr>
</p:sld>
</file>

<file path=ppt/theme/theme1.xml><?xml version="1.0" encoding="utf-8"?>
<a:theme xmlns:a="http://schemas.openxmlformats.org/drawingml/2006/main" name="Facet">
  <a:themeElements>
    <a:clrScheme name="Facet">
      <a:dk1>
        <a:sysClr val="windowText" lastClr="000000"/>
      </a:dk1>
      <a:lt1>
        <a:sysClr val="window" lastClr="FFFFFF"/>
      </a:lt1>
      <a:dk2>
        <a:srgbClr val="2C3C43"/>
      </a:dk2>
      <a:lt2>
        <a:srgbClr val="EBEBEB"/>
      </a:lt2>
      <a:accent1>
        <a:srgbClr val="90C226"/>
      </a:accent1>
      <a:accent2>
        <a:srgbClr val="54A021"/>
      </a:accent2>
      <a:accent3>
        <a:srgbClr val="E6B91E"/>
      </a:accent3>
      <a:accent4>
        <a:srgbClr val="E76618"/>
      </a:accent4>
      <a:accent5>
        <a:srgbClr val="C42F1A"/>
      </a:accent5>
      <a:accent6>
        <a:srgbClr val="918655"/>
      </a:accent6>
      <a:hlink>
        <a:srgbClr val="99CA3C"/>
      </a:hlink>
      <a:folHlink>
        <a:srgbClr val="B9D181"/>
      </a:folHlink>
    </a:clrScheme>
    <a:fontScheme name="Facet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8C59B386-999D-4CB6-B907-9F3997C027CC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Facet</Template>
  <TotalTime>58</TotalTime>
  <Words>357</Words>
  <Application>Microsoft Office PowerPoint</Application>
  <PresentationFormat>Widescreen</PresentationFormat>
  <Paragraphs>50</Paragraphs>
  <Slides>8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14" baseType="lpstr">
      <vt:lpstr>Arial</vt:lpstr>
      <vt:lpstr>Calibri</vt:lpstr>
      <vt:lpstr>Times New Roman</vt:lpstr>
      <vt:lpstr>Trebuchet MS</vt:lpstr>
      <vt:lpstr>Wingdings 3</vt:lpstr>
      <vt:lpstr>Facet</vt:lpstr>
      <vt:lpstr>Ethical Considerations </vt:lpstr>
      <vt:lpstr>What do we mean by ‘ethics’ and ‘ethical’?</vt:lpstr>
      <vt:lpstr>What does this mean to me as a practitioner?</vt:lpstr>
      <vt:lpstr>Rifkin, F. (2010) The Ethics of Participatory Theatre in Higher Education HEA: Palatine</vt:lpstr>
      <vt:lpstr>Core Principles (p.18) developed by Barnes, S. at the Oval House, London in the context of work with vulnerable and complex groups</vt:lpstr>
      <vt:lpstr>Ethical Lenses proposed by IFACCA (International Federation of Arts Councils and Culture Agencies – 2008)</vt:lpstr>
      <vt:lpstr>Radical Ethical Framework: derived from practitioner interviews, student workshops and the lit review of the study.</vt:lpstr>
      <vt:lpstr>PowerPoint Presentation</vt:lpstr>
    </vt:vector>
  </TitlesOfParts>
  <Company>University of Wales Trinity Saint David</Company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Ethical Considerations </dc:title>
  <dc:creator>Alison Franks</dc:creator>
  <cp:lastModifiedBy>Alison Franks</cp:lastModifiedBy>
  <cp:revision>1</cp:revision>
  <dcterms:created xsi:type="dcterms:W3CDTF">2017-10-25T10:09:16Z</dcterms:created>
  <dcterms:modified xsi:type="dcterms:W3CDTF">2017-10-25T11:07:19Z</dcterms:modified>
</cp:coreProperties>
</file>