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0"/>
  </p:notesMasterIdLst>
  <p:sldIdLst>
    <p:sldId id="257" r:id="rId2"/>
    <p:sldId id="258" r:id="rId3"/>
    <p:sldId id="274" r:id="rId4"/>
    <p:sldId id="275" r:id="rId5"/>
    <p:sldId id="276" r:id="rId6"/>
    <p:sldId id="277" r:id="rId7"/>
    <p:sldId id="279" r:id="rId8"/>
    <p:sldId id="280" r:id="rId9"/>
    <p:sldId id="281" r:id="rId10"/>
    <p:sldId id="282" r:id="rId11"/>
    <p:sldId id="283" r:id="rId12"/>
    <p:sldId id="284" r:id="rId13"/>
    <p:sldId id="285" r:id="rId14"/>
    <p:sldId id="286" r:id="rId15"/>
    <p:sldId id="287" r:id="rId16"/>
    <p:sldId id="273" r:id="rId17"/>
    <p:sldId id="278" r:id="rId18"/>
    <p:sldId id="26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556"/>
    <p:restoredTop sz="81139"/>
  </p:normalViewPr>
  <p:slideViewPr>
    <p:cSldViewPr snapToGrid="0" snapToObjects="1">
      <p:cViewPr varScale="1">
        <p:scale>
          <a:sx n="109" d="100"/>
          <a:sy n="109" d="100"/>
        </p:scale>
        <p:origin x="208"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9BEB88-5EDA-8C42-B65B-E371A045FC03}" type="datetimeFigureOut">
              <a:rPr lang="en-US" smtClean="0"/>
              <a:t>4/23/20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CF2CBC-6B3C-614E-B563-03A0C12545EA}" type="slidenum">
              <a:rPr lang="en-US" smtClean="0"/>
              <a:t>‹#›</a:t>
            </a:fld>
            <a:endParaRPr lang="en-US"/>
          </a:p>
        </p:txBody>
      </p:sp>
    </p:spTree>
    <p:extLst>
      <p:ext uri="{BB962C8B-B14F-4D97-AF65-F5344CB8AC3E}">
        <p14:creationId xmlns:p14="http://schemas.microsoft.com/office/powerpoint/2010/main" val="210835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therefore imperative that these three components are considered when setting up a KM program.</a:t>
            </a:r>
          </a:p>
        </p:txBody>
      </p:sp>
      <p:sp>
        <p:nvSpPr>
          <p:cNvPr id="4" name="Slide Number Placeholder 3"/>
          <p:cNvSpPr>
            <a:spLocks noGrp="1"/>
          </p:cNvSpPr>
          <p:nvPr>
            <p:ph type="sldNum" sz="quarter" idx="5"/>
          </p:nvPr>
        </p:nvSpPr>
        <p:spPr/>
        <p:txBody>
          <a:bodyPr/>
          <a:lstStyle/>
          <a:p>
            <a:fld id="{F7304A26-0D3A-5541-86B8-46DA5CA36584}" type="slidenum">
              <a:rPr lang="en-US" smtClean="0"/>
              <a:t>16</a:t>
            </a:fld>
            <a:endParaRPr lang="en-US"/>
          </a:p>
        </p:txBody>
      </p:sp>
    </p:spTree>
    <p:extLst>
      <p:ext uri="{BB962C8B-B14F-4D97-AF65-F5344CB8AC3E}">
        <p14:creationId xmlns:p14="http://schemas.microsoft.com/office/powerpoint/2010/main" val="3315617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23/04/2020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276518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23/04/2020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5711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62023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01754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23/04/2020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74531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23/04/2020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92222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23/04/2020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81621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6635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23/04/2020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59940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782092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23/04/2020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0450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23/04/2020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69533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0FCC6-DACA-2E46-B364-8731BC727224}"/>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BMSK5006</a:t>
            </a:r>
          </a:p>
        </p:txBody>
      </p:sp>
      <p:sp>
        <p:nvSpPr>
          <p:cNvPr id="3" name="Subtitle 2">
            <a:extLst>
              <a:ext uri="{FF2B5EF4-FFF2-40B4-BE49-F238E27FC236}">
                <a16:creationId xmlns:a16="http://schemas.microsoft.com/office/drawing/2014/main" id="{47B7D7D4-CE3B-E548-A9DC-48997D6B6759}"/>
              </a:ext>
            </a:extLst>
          </p:cNvPr>
          <p:cNvSpPr>
            <a:spLocks noGrp="1"/>
          </p:cNvSpPr>
          <p:nvPr>
            <p:ph type="subTitle" idx="1"/>
          </p:nvPr>
        </p:nvSpPr>
        <p:spPr/>
        <p:txBody>
          <a:bodyPr/>
          <a:lstStyle/>
          <a:p>
            <a:r>
              <a:rPr lang="en-US" dirty="0">
                <a:solidFill>
                  <a:schemeClr val="bg1"/>
                </a:solidFill>
              </a:rPr>
              <a:t>Online Session 8</a:t>
            </a:r>
          </a:p>
        </p:txBody>
      </p:sp>
    </p:spTree>
    <p:extLst>
      <p:ext uri="{BB962C8B-B14F-4D97-AF65-F5344CB8AC3E}">
        <p14:creationId xmlns:p14="http://schemas.microsoft.com/office/powerpoint/2010/main" val="3961281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9944B-03D6-6A4E-A5FD-5369DBC0C13A}"/>
              </a:ext>
            </a:extLst>
          </p:cNvPr>
          <p:cNvSpPr>
            <a:spLocks noGrp="1"/>
          </p:cNvSpPr>
          <p:nvPr>
            <p:ph type="title"/>
          </p:nvPr>
        </p:nvSpPr>
        <p:spPr/>
        <p:txBody>
          <a:bodyPr/>
          <a:lstStyle/>
          <a:p>
            <a:r>
              <a:rPr lang="en-US" dirty="0"/>
              <a:t>Knowledge Management Systems</a:t>
            </a:r>
          </a:p>
        </p:txBody>
      </p:sp>
      <p:sp>
        <p:nvSpPr>
          <p:cNvPr id="3" name="Content Placeholder 2">
            <a:extLst>
              <a:ext uri="{FF2B5EF4-FFF2-40B4-BE49-F238E27FC236}">
                <a16:creationId xmlns:a16="http://schemas.microsoft.com/office/drawing/2014/main" id="{5B167B07-0A0E-0A4F-B5A6-FA00CA100008}"/>
              </a:ext>
            </a:extLst>
          </p:cNvPr>
          <p:cNvSpPr>
            <a:spLocks noGrp="1"/>
          </p:cNvSpPr>
          <p:nvPr>
            <p:ph idx="1"/>
          </p:nvPr>
        </p:nvSpPr>
        <p:spPr/>
        <p:txBody>
          <a:bodyPr>
            <a:normAutofit/>
          </a:bodyPr>
          <a:lstStyle/>
          <a:p>
            <a:pPr marL="0" indent="0">
              <a:buNone/>
            </a:pPr>
            <a:r>
              <a:rPr lang="en-US" dirty="0"/>
              <a:t>Session overview:</a:t>
            </a:r>
            <a:br>
              <a:rPr lang="en-US" dirty="0"/>
            </a:br>
            <a:endParaRPr lang="en-US" dirty="0"/>
          </a:p>
          <a:p>
            <a:r>
              <a:rPr lang="en-GB" dirty="0"/>
              <a:t>Knowledge Management Cycle</a:t>
            </a:r>
          </a:p>
          <a:p>
            <a:r>
              <a:rPr lang="en-GB" dirty="0"/>
              <a:t>Identifying Process &amp; Information Flow</a:t>
            </a:r>
          </a:p>
          <a:p>
            <a:r>
              <a:rPr lang="en-GB" dirty="0"/>
              <a:t>Tools – Information Flow Diagram </a:t>
            </a:r>
            <a:endParaRPr lang="en-GB" sz="2600" dirty="0"/>
          </a:p>
          <a:p>
            <a:endParaRPr lang="en-US" dirty="0"/>
          </a:p>
        </p:txBody>
      </p:sp>
      <p:sp>
        <p:nvSpPr>
          <p:cNvPr id="4" name="Slide Number Placeholder 3">
            <a:extLst>
              <a:ext uri="{FF2B5EF4-FFF2-40B4-BE49-F238E27FC236}">
                <a16:creationId xmlns:a16="http://schemas.microsoft.com/office/drawing/2014/main" id="{3BDE0480-8EA1-F842-8B69-3C5DF81BEA16}"/>
              </a:ext>
            </a:extLst>
          </p:cNvPr>
          <p:cNvSpPr>
            <a:spLocks noGrp="1"/>
          </p:cNvSpPr>
          <p:nvPr>
            <p:ph type="sldNum" sz="quarter" idx="12"/>
          </p:nvPr>
        </p:nvSpPr>
        <p:spPr/>
        <p:txBody>
          <a:bodyPr/>
          <a:lstStyle/>
          <a:p>
            <a:fld id="{3D165440-4880-415F-9146-4793BDD623F8}" type="slidenum">
              <a:rPr lang="en-GB" smtClean="0"/>
              <a:t>2</a:t>
            </a:fld>
            <a:endParaRPr lang="en-GB"/>
          </a:p>
        </p:txBody>
      </p:sp>
    </p:spTree>
    <p:extLst>
      <p:ext uri="{BB962C8B-B14F-4D97-AF65-F5344CB8AC3E}">
        <p14:creationId xmlns:p14="http://schemas.microsoft.com/office/powerpoint/2010/main" val="1252213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Cycle</a:t>
            </a:r>
          </a:p>
        </p:txBody>
      </p:sp>
      <p:sp>
        <p:nvSpPr>
          <p:cNvPr id="3" name="Content Placeholder 2">
            <a:extLst>
              <a:ext uri="{FF2B5EF4-FFF2-40B4-BE49-F238E27FC236}">
                <a16:creationId xmlns:a16="http://schemas.microsoft.com/office/drawing/2014/main" id="{3D013C52-C949-2640-B0E2-3C13AA7BD47D}"/>
              </a:ext>
            </a:extLst>
          </p:cNvPr>
          <p:cNvSpPr>
            <a:spLocks noGrp="1"/>
          </p:cNvSpPr>
          <p:nvPr>
            <p:ph idx="1"/>
          </p:nvPr>
        </p:nvSpPr>
        <p:spPr>
          <a:xfrm>
            <a:off x="609600" y="1600201"/>
            <a:ext cx="7908758" cy="3917032"/>
          </a:xfrm>
        </p:spPr>
        <p:txBody>
          <a:bodyPr>
            <a:normAutofit/>
          </a:bodyPr>
          <a:lstStyle/>
          <a:p>
            <a:pPr marL="0" indent="0">
              <a:buNone/>
            </a:pPr>
            <a:r>
              <a:rPr lang="en-GB" b="1" dirty="0"/>
              <a:t>4 Stage Process</a:t>
            </a:r>
          </a:p>
          <a:p>
            <a:pPr marL="0" indent="0">
              <a:buNone/>
            </a:pPr>
            <a:endParaRPr lang="en-GB" b="1" dirty="0"/>
          </a:p>
          <a:p>
            <a:r>
              <a:rPr lang="en-GB" sz="2400" dirty="0"/>
              <a:t>Creation;  through acquisition or research </a:t>
            </a:r>
          </a:p>
          <a:p>
            <a:r>
              <a:rPr lang="en-GB" sz="2400" dirty="0"/>
              <a:t>Adoption; what to do with it</a:t>
            </a:r>
          </a:p>
          <a:p>
            <a:r>
              <a:rPr lang="en-GB" sz="2400" dirty="0"/>
              <a:t>Distribution – sharing with appropriate parties</a:t>
            </a:r>
          </a:p>
          <a:p>
            <a:r>
              <a:rPr lang="en-GB" sz="2400" dirty="0"/>
              <a:t>Review and revision– reviewing regularly to weed out information that is no longer relevant while adding new information.</a:t>
            </a:r>
          </a:p>
          <a:p>
            <a:endParaRPr lang="en-US" dirty="0"/>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3</a:t>
            </a:fld>
            <a:endParaRPr lang="en-GB"/>
          </a:p>
        </p:txBody>
      </p:sp>
      <p:pic>
        <p:nvPicPr>
          <p:cNvPr id="11" name="Picture 10">
            <a:extLst>
              <a:ext uri="{FF2B5EF4-FFF2-40B4-BE49-F238E27FC236}">
                <a16:creationId xmlns:a16="http://schemas.microsoft.com/office/drawing/2014/main" id="{6E94C8A6-A343-8F47-BF3F-C322A4E2F17E}"/>
              </a:ext>
            </a:extLst>
          </p:cNvPr>
          <p:cNvPicPr>
            <a:picLocks noChangeAspect="1"/>
          </p:cNvPicPr>
          <p:nvPr/>
        </p:nvPicPr>
        <p:blipFill>
          <a:blip r:embed="rId2"/>
          <a:stretch>
            <a:fillRect/>
          </a:stretch>
        </p:blipFill>
        <p:spPr>
          <a:xfrm>
            <a:off x="8823158" y="1960145"/>
            <a:ext cx="3241831" cy="3358804"/>
          </a:xfrm>
          <a:prstGeom prst="rect">
            <a:avLst/>
          </a:prstGeom>
        </p:spPr>
      </p:pic>
    </p:spTree>
    <p:extLst>
      <p:ext uri="{BB962C8B-B14F-4D97-AF65-F5344CB8AC3E}">
        <p14:creationId xmlns:p14="http://schemas.microsoft.com/office/powerpoint/2010/main" val="1040350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Cycle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7" name="Content Placeholder 6">
            <a:extLst>
              <a:ext uri="{FF2B5EF4-FFF2-40B4-BE49-F238E27FC236}">
                <a16:creationId xmlns:a16="http://schemas.microsoft.com/office/drawing/2014/main" id="{C8547BC3-E1AE-BC46-B081-0CC2E8DEC3FD}"/>
              </a:ext>
            </a:extLst>
          </p:cNvPr>
          <p:cNvSpPr>
            <a:spLocks noGrp="1"/>
          </p:cNvSpPr>
          <p:nvPr>
            <p:ph idx="1"/>
          </p:nvPr>
        </p:nvSpPr>
        <p:spPr>
          <a:xfrm>
            <a:off x="609600" y="1600201"/>
            <a:ext cx="7387390" cy="3917032"/>
          </a:xfrm>
        </p:spPr>
        <p:txBody>
          <a:bodyPr>
            <a:normAutofit fontScale="55000" lnSpcReduction="20000"/>
          </a:bodyPr>
          <a:lstStyle/>
          <a:p>
            <a:pPr marL="0" indent="0">
              <a:buNone/>
            </a:pPr>
            <a:r>
              <a:rPr lang="en-US" sz="3400" b="1" dirty="0"/>
              <a:t>SECI Model of Knowledge Sharing</a:t>
            </a:r>
          </a:p>
          <a:p>
            <a:pPr marL="0" indent="0">
              <a:buNone/>
            </a:pPr>
            <a:endParaRPr lang="en-US" sz="3400" b="1" dirty="0"/>
          </a:p>
          <a:p>
            <a:r>
              <a:rPr lang="en-US" b="1" dirty="0"/>
              <a:t>Socialization</a:t>
            </a:r>
            <a:r>
              <a:rPr lang="en-US" dirty="0"/>
              <a:t>: Tacit to tacit. Knowledge is passed on through practice, guidance, imitation, and observation. </a:t>
            </a:r>
            <a:br>
              <a:rPr lang="en-US" dirty="0"/>
            </a:br>
            <a:endParaRPr lang="en-US" dirty="0"/>
          </a:p>
          <a:p>
            <a:r>
              <a:rPr lang="en-US" b="1" dirty="0"/>
              <a:t>Externalization</a:t>
            </a:r>
            <a:r>
              <a:rPr lang="en-US" dirty="0"/>
              <a:t>: Tacit to explicit. This is deemed as a particularly difficult and often particularly important conversion mechanism. </a:t>
            </a:r>
          </a:p>
          <a:p>
            <a:pPr marL="0" indent="0">
              <a:buNone/>
            </a:pPr>
            <a:endParaRPr lang="en-US" dirty="0"/>
          </a:p>
          <a:p>
            <a:r>
              <a:rPr lang="en-US" b="1" dirty="0"/>
              <a:t>Combination</a:t>
            </a:r>
            <a:r>
              <a:rPr lang="en-US" dirty="0"/>
              <a:t>: Explicit to explicit. This is the simplest form. Codified knowledge sources (e.g. documents) are combined to create new knowledge. </a:t>
            </a:r>
          </a:p>
          <a:p>
            <a:endParaRPr lang="en-US" dirty="0"/>
          </a:p>
          <a:p>
            <a:r>
              <a:rPr lang="en-US" b="1" dirty="0"/>
              <a:t>Internalization</a:t>
            </a:r>
            <a:r>
              <a:rPr lang="en-US" dirty="0"/>
              <a:t>: Explicit to tacit. As explicit sources are used and learned, the knowledge is internalized, modifying the user's existing tacit knowledge.</a:t>
            </a:r>
          </a:p>
        </p:txBody>
      </p:sp>
      <p:pic>
        <p:nvPicPr>
          <p:cNvPr id="8" name="Picture 7">
            <a:extLst>
              <a:ext uri="{FF2B5EF4-FFF2-40B4-BE49-F238E27FC236}">
                <a16:creationId xmlns:a16="http://schemas.microsoft.com/office/drawing/2014/main" id="{CBB962D0-DB30-124E-B2B6-D682C71AAE27}"/>
              </a:ext>
            </a:extLst>
          </p:cNvPr>
          <p:cNvPicPr>
            <a:picLocks noChangeAspect="1"/>
          </p:cNvPicPr>
          <p:nvPr/>
        </p:nvPicPr>
        <p:blipFill>
          <a:blip r:embed="rId2"/>
          <a:stretch>
            <a:fillRect/>
          </a:stretch>
        </p:blipFill>
        <p:spPr>
          <a:xfrm>
            <a:off x="7996990" y="1600201"/>
            <a:ext cx="4114800" cy="4000500"/>
          </a:xfrm>
          <a:prstGeom prst="rect">
            <a:avLst/>
          </a:prstGeom>
        </p:spPr>
      </p:pic>
    </p:spTree>
    <p:extLst>
      <p:ext uri="{BB962C8B-B14F-4D97-AF65-F5344CB8AC3E}">
        <p14:creationId xmlns:p14="http://schemas.microsoft.com/office/powerpoint/2010/main" val="3631888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Cycle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9" name="Picture 8">
            <a:extLst>
              <a:ext uri="{FF2B5EF4-FFF2-40B4-BE49-F238E27FC236}">
                <a16:creationId xmlns:a16="http://schemas.microsoft.com/office/drawing/2014/main" id="{49D31AAD-B436-D948-BFA5-792BCF0BCE0C}"/>
              </a:ext>
            </a:extLst>
          </p:cNvPr>
          <p:cNvPicPr>
            <a:picLocks noChangeAspect="1"/>
          </p:cNvPicPr>
          <p:nvPr/>
        </p:nvPicPr>
        <p:blipFill>
          <a:blip r:embed="rId2"/>
          <a:stretch>
            <a:fillRect/>
          </a:stretch>
        </p:blipFill>
        <p:spPr>
          <a:xfrm>
            <a:off x="3564974" y="1090862"/>
            <a:ext cx="4859016" cy="4539916"/>
          </a:xfrm>
          <a:prstGeom prst="rect">
            <a:avLst/>
          </a:prstGeom>
        </p:spPr>
      </p:pic>
    </p:spTree>
    <p:extLst>
      <p:ext uri="{BB962C8B-B14F-4D97-AF65-F5344CB8AC3E}">
        <p14:creationId xmlns:p14="http://schemas.microsoft.com/office/powerpoint/2010/main" val="1251408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Process &amp; Information Flow</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6</a:t>
            </a:fld>
            <a:endParaRPr lang="en-GB"/>
          </a:p>
        </p:txBody>
      </p:sp>
      <p:pic>
        <p:nvPicPr>
          <p:cNvPr id="3" name="Picture 2">
            <a:extLst>
              <a:ext uri="{FF2B5EF4-FFF2-40B4-BE49-F238E27FC236}">
                <a16:creationId xmlns:a16="http://schemas.microsoft.com/office/drawing/2014/main" id="{971800A5-14C3-A449-8915-61706F067823}"/>
              </a:ext>
            </a:extLst>
          </p:cNvPr>
          <p:cNvPicPr>
            <a:picLocks noChangeAspect="1"/>
          </p:cNvPicPr>
          <p:nvPr/>
        </p:nvPicPr>
        <p:blipFill>
          <a:blip r:embed="rId2"/>
          <a:stretch>
            <a:fillRect/>
          </a:stretch>
        </p:blipFill>
        <p:spPr>
          <a:xfrm>
            <a:off x="4732421" y="1058777"/>
            <a:ext cx="7024354" cy="4610380"/>
          </a:xfrm>
          <a:prstGeom prst="rect">
            <a:avLst/>
          </a:prstGeom>
        </p:spPr>
      </p:pic>
      <p:sp>
        <p:nvSpPr>
          <p:cNvPr id="5" name="TextBox 4">
            <a:extLst>
              <a:ext uri="{FF2B5EF4-FFF2-40B4-BE49-F238E27FC236}">
                <a16:creationId xmlns:a16="http://schemas.microsoft.com/office/drawing/2014/main" id="{8F957A9D-71D0-594F-962B-E144FA4C4365}"/>
              </a:ext>
            </a:extLst>
          </p:cNvPr>
          <p:cNvSpPr txBox="1"/>
          <p:nvPr/>
        </p:nvSpPr>
        <p:spPr>
          <a:xfrm>
            <a:off x="304800" y="1058777"/>
            <a:ext cx="4122821" cy="4524315"/>
          </a:xfrm>
          <a:prstGeom prst="rect">
            <a:avLst/>
          </a:prstGeom>
          <a:noFill/>
        </p:spPr>
        <p:txBody>
          <a:bodyPr wrap="square" rtlCol="0">
            <a:spAutoFit/>
          </a:bodyPr>
          <a:lstStyle/>
          <a:p>
            <a:r>
              <a:rPr lang="en-US" dirty="0"/>
              <a:t>To achieve effective information management, </a:t>
            </a:r>
            <a:r>
              <a:rPr lang="en-US" dirty="0" err="1"/>
              <a:t>organisations</a:t>
            </a:r>
            <a:r>
              <a:rPr lang="en-US" dirty="0"/>
              <a:t> will need to pay greater attention to managing soft knowledge, such as tacit knowledge, judgement, and intuitive abilities </a:t>
            </a:r>
          </a:p>
          <a:p>
            <a:pPr algn="r"/>
            <a:r>
              <a:rPr lang="en-US" dirty="0"/>
              <a:t>(Anand et al., 1998)</a:t>
            </a:r>
          </a:p>
          <a:p>
            <a:pPr algn="r"/>
            <a:endParaRPr lang="en-US" dirty="0"/>
          </a:p>
          <a:p>
            <a:r>
              <a:rPr lang="en-US" b="1" dirty="0"/>
              <a:t>Tools that communicate &amp; capture knowledge generated by communication. </a:t>
            </a:r>
          </a:p>
          <a:p>
            <a:endParaRPr lang="en-US" dirty="0"/>
          </a:p>
          <a:p>
            <a:pPr marL="285750" indent="-285750">
              <a:buFont typeface="Arial" panose="020B0604020202020204" pitchFamily="34" charset="0"/>
              <a:buChar char="•"/>
            </a:pPr>
            <a:r>
              <a:rPr lang="en-US" dirty="0"/>
              <a:t>email </a:t>
            </a:r>
          </a:p>
          <a:p>
            <a:pPr marL="285750" indent="-285750">
              <a:buFont typeface="Arial" panose="020B0604020202020204" pitchFamily="34" charset="0"/>
              <a:buChar char="•"/>
            </a:pPr>
            <a:r>
              <a:rPr lang="en-US" dirty="0"/>
              <a:t>Chat</a:t>
            </a:r>
          </a:p>
          <a:p>
            <a:pPr marL="285750" indent="-285750">
              <a:buFont typeface="Arial" panose="020B0604020202020204" pitchFamily="34" charset="0"/>
              <a:buChar char="•"/>
            </a:pPr>
            <a:r>
              <a:rPr lang="en-US" dirty="0"/>
              <a:t> instant messaging</a:t>
            </a:r>
          </a:p>
          <a:p>
            <a:pPr marL="285750" indent="-285750">
              <a:buFont typeface="Arial" panose="020B0604020202020204" pitchFamily="34" charset="0"/>
              <a:buChar char="•"/>
            </a:pPr>
            <a:r>
              <a:rPr lang="en-US" dirty="0"/>
              <a:t>telephone services </a:t>
            </a:r>
          </a:p>
          <a:p>
            <a:pPr marL="285750" indent="-285750">
              <a:buFont typeface="Arial" panose="020B0604020202020204" pitchFamily="34" charset="0"/>
              <a:buChar char="•"/>
            </a:pPr>
            <a:r>
              <a:rPr lang="en-US" dirty="0"/>
              <a:t>video conferencing</a:t>
            </a:r>
          </a:p>
        </p:txBody>
      </p:sp>
    </p:spTree>
    <p:extLst>
      <p:ext uri="{BB962C8B-B14F-4D97-AF65-F5344CB8AC3E}">
        <p14:creationId xmlns:p14="http://schemas.microsoft.com/office/powerpoint/2010/main" val="58900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Process &amp; Information Flow</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8" name="Picture 7">
            <a:extLst>
              <a:ext uri="{FF2B5EF4-FFF2-40B4-BE49-F238E27FC236}">
                <a16:creationId xmlns:a16="http://schemas.microsoft.com/office/drawing/2014/main" id="{B5088CAF-1404-434B-96B9-42DEE650195E}"/>
              </a:ext>
            </a:extLst>
          </p:cNvPr>
          <p:cNvPicPr>
            <a:picLocks noChangeAspect="1"/>
          </p:cNvPicPr>
          <p:nvPr/>
        </p:nvPicPr>
        <p:blipFill>
          <a:blip r:embed="rId2"/>
          <a:stretch>
            <a:fillRect/>
          </a:stretch>
        </p:blipFill>
        <p:spPr>
          <a:xfrm>
            <a:off x="5340231" y="1174746"/>
            <a:ext cx="6627175" cy="4516297"/>
          </a:xfrm>
          <a:prstGeom prst="rect">
            <a:avLst/>
          </a:prstGeom>
        </p:spPr>
      </p:pic>
      <p:pic>
        <p:nvPicPr>
          <p:cNvPr id="9" name="Picture 8">
            <a:extLst>
              <a:ext uri="{FF2B5EF4-FFF2-40B4-BE49-F238E27FC236}">
                <a16:creationId xmlns:a16="http://schemas.microsoft.com/office/drawing/2014/main" id="{EE5AFF9C-AE6B-454C-8A33-2D8FB64EDAC8}"/>
              </a:ext>
            </a:extLst>
          </p:cNvPr>
          <p:cNvPicPr>
            <a:picLocks noChangeAspect="1"/>
          </p:cNvPicPr>
          <p:nvPr/>
        </p:nvPicPr>
        <p:blipFill>
          <a:blip r:embed="rId3"/>
          <a:stretch>
            <a:fillRect/>
          </a:stretch>
        </p:blipFill>
        <p:spPr>
          <a:xfrm>
            <a:off x="272713" y="1171319"/>
            <a:ext cx="3976657" cy="4519724"/>
          </a:xfrm>
          <a:prstGeom prst="rect">
            <a:avLst/>
          </a:prstGeom>
        </p:spPr>
      </p:pic>
    </p:spTree>
    <p:extLst>
      <p:ext uri="{BB962C8B-B14F-4D97-AF65-F5344CB8AC3E}">
        <p14:creationId xmlns:p14="http://schemas.microsoft.com/office/powerpoint/2010/main" val="1286315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Process &amp; Information Flow</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3" name="Rectangle 2">
            <a:extLst>
              <a:ext uri="{FF2B5EF4-FFF2-40B4-BE49-F238E27FC236}">
                <a16:creationId xmlns:a16="http://schemas.microsoft.com/office/drawing/2014/main" id="{E69900EE-0D4D-2748-90BD-DF6D28168DC7}"/>
              </a:ext>
            </a:extLst>
          </p:cNvPr>
          <p:cNvSpPr/>
          <p:nvPr/>
        </p:nvSpPr>
        <p:spPr>
          <a:xfrm>
            <a:off x="1155031" y="1174746"/>
            <a:ext cx="9705473" cy="4124206"/>
          </a:xfrm>
          <a:prstGeom prst="rect">
            <a:avLst/>
          </a:prstGeom>
        </p:spPr>
        <p:txBody>
          <a:bodyPr wrap="square">
            <a:spAutoFit/>
          </a:bodyPr>
          <a:lstStyle/>
          <a:p>
            <a:r>
              <a:rPr lang="en-GB" dirty="0">
                <a:latin typeface="Arial" panose="020B0604020202020204" pitchFamily="34" charset="0"/>
                <a:cs typeface="Arial" panose="020B0604020202020204" pitchFamily="34" charset="0"/>
              </a:rPr>
              <a:t>Information can flow in, through and out of an organisation, with the storage and sharing of that information benefiting the organisation and its work and the exiting of the information enabling sharing with some or all of its stakeholders.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Information flow can have a substantial impact on how information is captured and shared.  </a:t>
            </a:r>
          </a:p>
          <a:p>
            <a:r>
              <a:rPr lang="en-GB" dirty="0">
                <a:latin typeface="Arial" panose="020B0604020202020204" pitchFamily="34" charset="0"/>
                <a:cs typeface="Arial" panose="020B0604020202020204" pitchFamily="34" charset="0"/>
              </a:rPr>
              <a:t>Information tends to flow differently through an organisation depending on the medium through which it enters:</a:t>
            </a:r>
          </a:p>
          <a:p>
            <a:endParaRPr lang="en-GB" sz="5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If it received in paper form, it tends to remain in that form and the flow is therefore limited by this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If it enters in an electronic form however, the flow can vary depending on the culture of the organisation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7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Process &amp; Information Flow</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3" name="Rectangle 2">
            <a:extLst>
              <a:ext uri="{FF2B5EF4-FFF2-40B4-BE49-F238E27FC236}">
                <a16:creationId xmlns:a16="http://schemas.microsoft.com/office/drawing/2014/main" id="{E69900EE-0D4D-2748-90BD-DF6D28168DC7}"/>
              </a:ext>
            </a:extLst>
          </p:cNvPr>
          <p:cNvSpPr/>
          <p:nvPr/>
        </p:nvSpPr>
        <p:spPr>
          <a:xfrm>
            <a:off x="1155031" y="1270998"/>
            <a:ext cx="9705473" cy="3785652"/>
          </a:xfrm>
          <a:prstGeom prst="rect">
            <a:avLst/>
          </a:prstGeom>
        </p:spPr>
        <p:txBody>
          <a:bodyPr wrap="square">
            <a:spAutoFit/>
          </a:bodyPr>
          <a:lstStyle/>
          <a:p>
            <a:r>
              <a:rPr lang="en-GB" sz="2000" dirty="0"/>
              <a:t>Some organisations have a preference for paper and so documents may be printed, this however limits the options for capturing and sharing that information. </a:t>
            </a:r>
          </a:p>
          <a:p>
            <a:endParaRPr lang="en-GB" sz="2000" dirty="0"/>
          </a:p>
          <a:p>
            <a:r>
              <a:rPr lang="en-GB" sz="2000" dirty="0"/>
              <a:t>Information held in a paper medium can only be stored in a physical file and must therefore be physically transferred to be accessed at a different site and can only be accessed by one person at any time.  Additionally, it can be difficult to know that it is held and what it contains.</a:t>
            </a:r>
          </a:p>
          <a:p>
            <a:endParaRPr lang="en-GB" sz="2000" dirty="0">
              <a:cs typeface="Arial" panose="020B0604020202020204" pitchFamily="34" charset="0"/>
            </a:endParaRPr>
          </a:p>
          <a:p>
            <a:r>
              <a:rPr lang="en-GB" sz="2000" dirty="0">
                <a:cs typeface="Arial" panose="020B0604020202020204" pitchFamily="34" charset="0"/>
              </a:rPr>
              <a:t>Information received through electronic means however, which remains in that medium, can be stored in an electronic system and can therefore be located based on title, contents, or any categorisation added and can also be accessed by and shared with multiple people at multiple sites at the same time.</a:t>
            </a:r>
          </a:p>
        </p:txBody>
      </p:sp>
    </p:spTree>
    <p:extLst>
      <p:ext uri="{BB962C8B-B14F-4D97-AF65-F5344CB8AC3E}">
        <p14:creationId xmlns:p14="http://schemas.microsoft.com/office/powerpoint/2010/main" val="1608189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Culture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3" name="Rectangle 2">
            <a:extLst>
              <a:ext uri="{FF2B5EF4-FFF2-40B4-BE49-F238E27FC236}">
                <a16:creationId xmlns:a16="http://schemas.microsoft.com/office/drawing/2014/main" id="{E69900EE-0D4D-2748-90BD-DF6D28168DC7}"/>
              </a:ext>
            </a:extLst>
          </p:cNvPr>
          <p:cNvSpPr/>
          <p:nvPr/>
        </p:nvSpPr>
        <p:spPr>
          <a:xfrm>
            <a:off x="609600" y="1559754"/>
            <a:ext cx="7505475" cy="4093428"/>
          </a:xfrm>
          <a:prstGeom prst="rect">
            <a:avLst/>
          </a:prstGeom>
        </p:spPr>
        <p:txBody>
          <a:bodyPr wrap="square">
            <a:spAutoFit/>
          </a:bodyPr>
          <a:lstStyle/>
          <a:p>
            <a:r>
              <a:rPr lang="en-GB" sz="2000" dirty="0"/>
              <a:t>To create a KM culture an organisation needs to encourage people to work together more effectively, collaborate and share , making organisational knowledge more productive whilst working towards achieving a business objective. KS should be the norm. </a:t>
            </a:r>
          </a:p>
          <a:p>
            <a:pPr algn="r"/>
            <a:r>
              <a:rPr lang="en-GB" sz="2000" dirty="0"/>
              <a:t>(Plessis, 2006)</a:t>
            </a:r>
          </a:p>
          <a:p>
            <a:pPr marL="342900" indent="-342900">
              <a:buFont typeface="Arial" panose="020B0604020202020204" pitchFamily="34" charset="0"/>
              <a:buChar char="•"/>
            </a:pPr>
            <a:r>
              <a:rPr lang="en-GB" sz="2000" b="1" dirty="0"/>
              <a:t>Knowledge Sharing</a:t>
            </a:r>
          </a:p>
          <a:p>
            <a:pPr marL="342900" indent="-342900">
              <a:buFont typeface="Arial" panose="020B0604020202020204" pitchFamily="34" charset="0"/>
              <a:buChar char="•"/>
            </a:pPr>
            <a:r>
              <a:rPr lang="en-GB" sz="2000" b="1" dirty="0"/>
              <a:t>Leadership</a:t>
            </a:r>
          </a:p>
          <a:p>
            <a:pPr marL="342900" indent="-342900">
              <a:buFont typeface="Arial" panose="020B0604020202020204" pitchFamily="34" charset="0"/>
              <a:buChar char="•"/>
            </a:pPr>
            <a:r>
              <a:rPr lang="en-GB" sz="2000" b="1" dirty="0"/>
              <a:t>Communication</a:t>
            </a:r>
          </a:p>
          <a:p>
            <a:pPr marL="342900" indent="-342900">
              <a:buFont typeface="Arial" panose="020B0604020202020204" pitchFamily="34" charset="0"/>
              <a:buChar char="•"/>
            </a:pPr>
            <a:r>
              <a:rPr lang="en-GB" sz="2000" b="1" dirty="0"/>
              <a:t>Motivation</a:t>
            </a:r>
          </a:p>
          <a:p>
            <a:pPr marL="342900" indent="-342900">
              <a:buFont typeface="Arial" panose="020B0604020202020204" pitchFamily="34" charset="0"/>
              <a:buChar char="•"/>
            </a:pPr>
            <a:r>
              <a:rPr lang="en-GB" sz="2000" b="1" dirty="0"/>
              <a:t>Learning</a:t>
            </a:r>
          </a:p>
          <a:p>
            <a:pPr marL="342900" indent="-342900">
              <a:buFont typeface="Arial" panose="020B0604020202020204" pitchFamily="34" charset="0"/>
              <a:buChar char="•"/>
            </a:pPr>
            <a:r>
              <a:rPr lang="en-GB" sz="2000" b="1" dirty="0"/>
              <a:t>Positive Atmosphere</a:t>
            </a:r>
          </a:p>
          <a:p>
            <a:pPr marL="342900" indent="-342900">
              <a:buFont typeface="Arial" panose="020B0604020202020204" pitchFamily="34" charset="0"/>
              <a:buChar char="•"/>
            </a:pPr>
            <a:r>
              <a:rPr lang="en-GB" sz="2000" b="1" dirty="0"/>
              <a:t>Roles</a:t>
            </a:r>
          </a:p>
          <a:p>
            <a:pPr marL="342900" indent="-342900">
              <a:buFont typeface="Arial" panose="020B0604020202020204" pitchFamily="34" charset="0"/>
              <a:buChar char="•"/>
            </a:pPr>
            <a:r>
              <a:rPr lang="en-GB" sz="2000" b="1" dirty="0"/>
              <a:t>Trust organisations</a:t>
            </a:r>
            <a:endParaRPr lang="en-GB" sz="2000" b="1" dirty="0">
              <a:cs typeface="Arial" panose="020B0604020202020204" pitchFamily="34" charset="0"/>
            </a:endParaRPr>
          </a:p>
        </p:txBody>
      </p:sp>
      <p:pic>
        <p:nvPicPr>
          <p:cNvPr id="5" name="Picture 4">
            <a:extLst>
              <a:ext uri="{FF2B5EF4-FFF2-40B4-BE49-F238E27FC236}">
                <a16:creationId xmlns:a16="http://schemas.microsoft.com/office/drawing/2014/main" id="{2C339C78-2DE0-4746-8B02-C8CEF6E6DC77}"/>
              </a:ext>
            </a:extLst>
          </p:cNvPr>
          <p:cNvPicPr>
            <a:picLocks noChangeAspect="1"/>
          </p:cNvPicPr>
          <p:nvPr/>
        </p:nvPicPr>
        <p:blipFill>
          <a:blip r:embed="rId2"/>
          <a:stretch>
            <a:fillRect/>
          </a:stretch>
        </p:blipFill>
        <p:spPr>
          <a:xfrm>
            <a:off x="8115075" y="1706474"/>
            <a:ext cx="4012756" cy="3911594"/>
          </a:xfrm>
          <a:prstGeom prst="rect">
            <a:avLst/>
          </a:prstGeom>
        </p:spPr>
      </p:pic>
    </p:spTree>
    <p:extLst>
      <p:ext uri="{BB962C8B-B14F-4D97-AF65-F5344CB8AC3E}">
        <p14:creationId xmlns:p14="http://schemas.microsoft.com/office/powerpoint/2010/main" val="1446095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Culture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3" name="Rectangle 2">
            <a:extLst>
              <a:ext uri="{FF2B5EF4-FFF2-40B4-BE49-F238E27FC236}">
                <a16:creationId xmlns:a16="http://schemas.microsoft.com/office/drawing/2014/main" id="{E69900EE-0D4D-2748-90BD-DF6D28168DC7}"/>
              </a:ext>
            </a:extLst>
          </p:cNvPr>
          <p:cNvSpPr/>
          <p:nvPr/>
        </p:nvSpPr>
        <p:spPr>
          <a:xfrm>
            <a:off x="609600" y="1752259"/>
            <a:ext cx="10972800" cy="3170099"/>
          </a:xfrm>
          <a:prstGeom prst="rect">
            <a:avLst/>
          </a:prstGeom>
        </p:spPr>
        <p:txBody>
          <a:bodyPr wrap="square">
            <a:spAutoFit/>
          </a:bodyPr>
          <a:lstStyle/>
          <a:p>
            <a:r>
              <a:rPr lang="en-GB" sz="2000" b="1" dirty="0"/>
              <a:t>Knowledge Sharing</a:t>
            </a:r>
          </a:p>
          <a:p>
            <a:endParaRPr lang="en-GB" sz="2000" b="1" dirty="0"/>
          </a:p>
          <a:p>
            <a:r>
              <a:rPr lang="en-GB" sz="2000" dirty="0"/>
              <a:t>The exchange of employees' knowledge, skills, and experiences. It ensures that the knowledge within an organization is available for employees whenever they need it, and its benefits include retaining intellectual assets and improving productivity. </a:t>
            </a:r>
          </a:p>
          <a:p>
            <a:r>
              <a:rPr lang="en-GB" sz="2000" dirty="0"/>
              <a:t>3 elements having a critical impact on knowledge sharing: </a:t>
            </a:r>
          </a:p>
          <a:p>
            <a:pPr marL="342900" indent="-342900">
              <a:buFont typeface="Arial" panose="020B0604020202020204" pitchFamily="34" charset="0"/>
              <a:buChar char="•"/>
            </a:pPr>
            <a:r>
              <a:rPr lang="en-GB" sz="2000" dirty="0"/>
              <a:t>Culture, information technology (IT)</a:t>
            </a:r>
          </a:p>
          <a:p>
            <a:pPr marL="342900" indent="-342900">
              <a:buFont typeface="Arial" panose="020B0604020202020204" pitchFamily="34" charset="0"/>
              <a:buChar char="•"/>
            </a:pPr>
            <a:r>
              <a:rPr lang="en-GB" sz="2000" dirty="0"/>
              <a:t>Employee motivation. Knowledge residing in the minds of people has no value until it is utilized and shared.</a:t>
            </a:r>
          </a:p>
          <a:p>
            <a:endParaRPr lang="en-GB" sz="2000" dirty="0"/>
          </a:p>
        </p:txBody>
      </p:sp>
    </p:spTree>
    <p:extLst>
      <p:ext uri="{BB962C8B-B14F-4D97-AF65-F5344CB8AC3E}">
        <p14:creationId xmlns:p14="http://schemas.microsoft.com/office/powerpoint/2010/main" val="1266988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Culture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3" name="Rectangle 2">
            <a:extLst>
              <a:ext uri="{FF2B5EF4-FFF2-40B4-BE49-F238E27FC236}">
                <a16:creationId xmlns:a16="http://schemas.microsoft.com/office/drawing/2014/main" id="{E69900EE-0D4D-2748-90BD-DF6D28168DC7}"/>
              </a:ext>
            </a:extLst>
          </p:cNvPr>
          <p:cNvSpPr/>
          <p:nvPr/>
        </p:nvSpPr>
        <p:spPr>
          <a:xfrm>
            <a:off x="609600" y="1752259"/>
            <a:ext cx="10972800" cy="3477875"/>
          </a:xfrm>
          <a:prstGeom prst="rect">
            <a:avLst/>
          </a:prstGeom>
        </p:spPr>
        <p:txBody>
          <a:bodyPr wrap="square">
            <a:spAutoFit/>
          </a:bodyPr>
          <a:lstStyle/>
          <a:p>
            <a:r>
              <a:rPr lang="en-GB" sz="2000" b="1" dirty="0"/>
              <a:t>Knowledge Leadership</a:t>
            </a:r>
          </a:p>
          <a:p>
            <a:endParaRPr lang="en-GB" sz="2000" b="1" dirty="0"/>
          </a:p>
          <a:p>
            <a:r>
              <a:rPr lang="en-GB" sz="2000" dirty="0"/>
              <a:t>The constant development and innovation of information resources, individual skills, and knowledge and learning networks. It is defined as the acquisition and use of customer-related knowledge to create value for the organization.</a:t>
            </a:r>
          </a:p>
          <a:p>
            <a:endParaRPr lang="en-GB" sz="2000" dirty="0"/>
          </a:p>
          <a:p>
            <a:r>
              <a:rPr lang="en-GB" sz="2000" b="1" dirty="0"/>
              <a:t>Motivation</a:t>
            </a:r>
          </a:p>
          <a:p>
            <a:pPr marL="342900" indent="-342900">
              <a:buFont typeface="Arial" panose="020B0604020202020204" pitchFamily="34" charset="0"/>
              <a:buChar char="•"/>
            </a:pPr>
            <a:r>
              <a:rPr lang="en-GB" sz="2000" dirty="0"/>
              <a:t>Rewards –monetary and non-monetary. </a:t>
            </a:r>
          </a:p>
          <a:p>
            <a:pPr marL="342900" indent="-342900">
              <a:buFont typeface="Arial" panose="020B0604020202020204" pitchFamily="34" charset="0"/>
              <a:buChar char="•"/>
            </a:pPr>
            <a:r>
              <a:rPr lang="en-GB" sz="2000" dirty="0"/>
              <a:t>Working &amp; friendly environment affects motivation level to work. </a:t>
            </a:r>
          </a:p>
          <a:p>
            <a:pPr marL="800100" lvl="1" indent="-342900">
              <a:buFont typeface="Arial" panose="020B0604020202020204" pitchFamily="34" charset="0"/>
              <a:buChar char="•"/>
            </a:pPr>
            <a:r>
              <a:rPr lang="en-GB" sz="2000" dirty="0"/>
              <a:t>less bureaucracy </a:t>
            </a:r>
          </a:p>
          <a:p>
            <a:pPr marL="800100" lvl="1" indent="-342900">
              <a:buFont typeface="Arial" panose="020B0604020202020204" pitchFamily="34" charset="0"/>
              <a:buChar char="•"/>
            </a:pPr>
            <a:r>
              <a:rPr lang="en-GB" sz="2000" dirty="0"/>
              <a:t>open communication</a:t>
            </a:r>
          </a:p>
        </p:txBody>
      </p:sp>
    </p:spTree>
    <p:extLst>
      <p:ext uri="{BB962C8B-B14F-4D97-AF65-F5344CB8AC3E}">
        <p14:creationId xmlns:p14="http://schemas.microsoft.com/office/powerpoint/2010/main" val="3922209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Culture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3" name="Rectangle 2">
            <a:extLst>
              <a:ext uri="{FF2B5EF4-FFF2-40B4-BE49-F238E27FC236}">
                <a16:creationId xmlns:a16="http://schemas.microsoft.com/office/drawing/2014/main" id="{E69900EE-0D4D-2748-90BD-DF6D28168DC7}"/>
              </a:ext>
            </a:extLst>
          </p:cNvPr>
          <p:cNvSpPr/>
          <p:nvPr/>
        </p:nvSpPr>
        <p:spPr>
          <a:xfrm>
            <a:off x="609600" y="1174746"/>
            <a:ext cx="10972800" cy="4524315"/>
          </a:xfrm>
          <a:prstGeom prst="rect">
            <a:avLst/>
          </a:prstGeom>
        </p:spPr>
        <p:txBody>
          <a:bodyPr wrap="square">
            <a:spAutoFit/>
          </a:bodyPr>
          <a:lstStyle/>
          <a:p>
            <a:r>
              <a:rPr lang="en-GB" b="1" dirty="0"/>
              <a:t>Organisational Learning</a:t>
            </a:r>
          </a:p>
          <a:p>
            <a:endParaRPr lang="en-GB" b="1" dirty="0"/>
          </a:p>
          <a:p>
            <a:r>
              <a:rPr lang="en-GB" dirty="0"/>
              <a:t>Organizational learning is important for all companies.  The creation, retention and transfer of knowledge within the organisation will strengthen the organisation as a whole. </a:t>
            </a:r>
          </a:p>
          <a:p>
            <a:endParaRPr lang="en-GB" dirty="0"/>
          </a:p>
          <a:p>
            <a:r>
              <a:rPr lang="en-GB" b="1" dirty="0"/>
              <a:t>3 main actions to consider:</a:t>
            </a:r>
          </a:p>
          <a:p>
            <a:pPr marL="342900" indent="-342900">
              <a:buFont typeface="Arial" panose="020B0604020202020204" pitchFamily="34" charset="0"/>
              <a:buChar char="•"/>
            </a:pPr>
            <a:r>
              <a:rPr lang="en-GB" dirty="0"/>
              <a:t>Conceive (Knowledge creation)</a:t>
            </a:r>
          </a:p>
          <a:p>
            <a:pPr marL="342900" indent="-342900">
              <a:buFont typeface="Arial" panose="020B0604020202020204" pitchFamily="34" charset="0"/>
              <a:buChar char="•"/>
            </a:pPr>
            <a:r>
              <a:rPr lang="en-GB" dirty="0"/>
              <a:t>Act  (knowledge retention)</a:t>
            </a:r>
          </a:p>
          <a:p>
            <a:pPr marL="342900" indent="-342900">
              <a:buFont typeface="Arial" panose="020B0604020202020204" pitchFamily="34" charset="0"/>
              <a:buChar char="•"/>
            </a:pPr>
            <a:r>
              <a:rPr lang="en-GB" dirty="0"/>
              <a:t>Reflect (Knowledge transfer)</a:t>
            </a:r>
          </a:p>
          <a:p>
            <a:pPr marL="342900" indent="-342900">
              <a:buFont typeface="Arial" panose="020B0604020202020204" pitchFamily="34" charset="0"/>
              <a:buChar char="•"/>
            </a:pPr>
            <a:endParaRPr lang="en-GB" dirty="0"/>
          </a:p>
          <a:p>
            <a:r>
              <a:rPr lang="en-GB" b="1" dirty="0"/>
              <a:t>Benefits</a:t>
            </a:r>
          </a:p>
          <a:p>
            <a:pPr marL="285750" indent="-285750">
              <a:buFont typeface="Arial" panose="020B0604020202020204" pitchFamily="34" charset="0"/>
              <a:buChar char="•"/>
            </a:pPr>
            <a:r>
              <a:rPr lang="en-GB" dirty="0"/>
              <a:t>Increased employee job satisfaction </a:t>
            </a:r>
          </a:p>
          <a:p>
            <a:pPr marL="285750" indent="-285750">
              <a:buFont typeface="Arial" panose="020B0604020202020204" pitchFamily="34" charset="0"/>
              <a:buChar char="•"/>
            </a:pPr>
            <a:r>
              <a:rPr lang="en-GB" dirty="0"/>
              <a:t>Lower turnover rates </a:t>
            </a:r>
          </a:p>
          <a:p>
            <a:pPr marL="285750" indent="-285750">
              <a:buFont typeface="Arial" panose="020B0604020202020204" pitchFamily="34" charset="0"/>
              <a:buChar char="•"/>
            </a:pPr>
            <a:r>
              <a:rPr lang="en-GB" dirty="0"/>
              <a:t>Increased productivity, profits and efficiency </a:t>
            </a:r>
          </a:p>
          <a:p>
            <a:pPr marL="285750" indent="-285750">
              <a:buFont typeface="Arial" panose="020B0604020202020204" pitchFamily="34" charset="0"/>
              <a:buChar char="•"/>
            </a:pPr>
            <a:r>
              <a:rPr lang="en-GB" dirty="0"/>
              <a:t>Developing leaders at all levels </a:t>
            </a:r>
          </a:p>
          <a:p>
            <a:pPr marL="285750" indent="-285750">
              <a:buFont typeface="Arial" panose="020B0604020202020204" pitchFamily="34" charset="0"/>
              <a:buChar char="•"/>
            </a:pPr>
            <a:r>
              <a:rPr lang="en-GB" dirty="0"/>
              <a:t>Enhanced adaptability throughout the organisation</a:t>
            </a:r>
          </a:p>
        </p:txBody>
      </p:sp>
    </p:spTree>
    <p:extLst>
      <p:ext uri="{BB962C8B-B14F-4D97-AF65-F5344CB8AC3E}">
        <p14:creationId xmlns:p14="http://schemas.microsoft.com/office/powerpoint/2010/main" val="4273749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Culture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3" name="Rectangle 2">
            <a:extLst>
              <a:ext uri="{FF2B5EF4-FFF2-40B4-BE49-F238E27FC236}">
                <a16:creationId xmlns:a16="http://schemas.microsoft.com/office/drawing/2014/main" id="{E69900EE-0D4D-2748-90BD-DF6D28168DC7}"/>
              </a:ext>
            </a:extLst>
          </p:cNvPr>
          <p:cNvSpPr/>
          <p:nvPr/>
        </p:nvSpPr>
        <p:spPr>
          <a:xfrm>
            <a:off x="246184" y="1188907"/>
            <a:ext cx="6060831" cy="4093428"/>
          </a:xfrm>
          <a:prstGeom prst="rect">
            <a:avLst/>
          </a:prstGeom>
        </p:spPr>
        <p:txBody>
          <a:bodyPr wrap="square">
            <a:spAutoFit/>
          </a:bodyPr>
          <a:lstStyle/>
          <a:p>
            <a:r>
              <a:rPr lang="en-GB" b="1" dirty="0"/>
              <a:t>Knowledge Management Roles</a:t>
            </a:r>
          </a:p>
          <a:p>
            <a:endParaRPr lang="en-GB" b="1" dirty="0"/>
          </a:p>
          <a:p>
            <a:r>
              <a:rPr lang="en-GB" sz="1600" b="1" dirty="0"/>
              <a:t>Chief Knowledge Officer</a:t>
            </a:r>
          </a:p>
          <a:p>
            <a:pPr marL="285750" indent="-285750">
              <a:buFont typeface="Arial" panose="020B0604020202020204" pitchFamily="34" charset="0"/>
              <a:buChar char="•"/>
            </a:pPr>
            <a:r>
              <a:rPr lang="en-GB" sz="1600" dirty="0"/>
              <a:t>Critically appraise KM solutions</a:t>
            </a:r>
          </a:p>
          <a:p>
            <a:pPr marL="285750" indent="-285750">
              <a:buFont typeface="Arial" panose="020B0604020202020204" pitchFamily="34" charset="0"/>
              <a:buChar char="•"/>
            </a:pPr>
            <a:r>
              <a:rPr lang="en-GB" sz="1600" dirty="0"/>
              <a:t> Manages organisational knowledge effectively</a:t>
            </a:r>
          </a:p>
          <a:p>
            <a:endParaRPr lang="en-GB" sz="1600" dirty="0"/>
          </a:p>
          <a:p>
            <a:r>
              <a:rPr lang="en-GB" sz="1600" b="1" dirty="0"/>
              <a:t>Knowledge Base Owner</a:t>
            </a:r>
          </a:p>
          <a:p>
            <a:pPr marL="285750" indent="-285750">
              <a:buFont typeface="Arial" panose="020B0604020202020204" pitchFamily="34" charset="0"/>
              <a:buChar char="•"/>
            </a:pPr>
            <a:r>
              <a:rPr lang="en-GB" sz="1600" dirty="0"/>
              <a:t>Responsible for conducting best knowledge processes</a:t>
            </a:r>
          </a:p>
          <a:p>
            <a:pPr marL="285750" indent="-285750">
              <a:buFont typeface="Arial" panose="020B0604020202020204" pitchFamily="34" charset="0"/>
              <a:buChar char="•"/>
            </a:pPr>
            <a:r>
              <a:rPr lang="en-GB" sz="1600" dirty="0"/>
              <a:t>Reviews new knowledge nominations (expert)</a:t>
            </a:r>
          </a:p>
          <a:p>
            <a:endParaRPr lang="en-GB" sz="1600" dirty="0"/>
          </a:p>
          <a:p>
            <a:r>
              <a:rPr lang="en-GB" sz="1600" b="1" dirty="0"/>
              <a:t>Knowledge Manager </a:t>
            </a:r>
          </a:p>
          <a:p>
            <a:pPr marL="285750" indent="-285750">
              <a:buFont typeface="Arial" panose="020B0604020202020204" pitchFamily="34" charset="0"/>
              <a:buChar char="•"/>
            </a:pPr>
            <a:r>
              <a:rPr lang="en-GB" sz="1600" dirty="0"/>
              <a:t>Aware of the central importance and strategic benefits of KM</a:t>
            </a:r>
          </a:p>
          <a:p>
            <a:pPr marL="285750" indent="-285750">
              <a:buFont typeface="Arial" panose="020B0604020202020204" pitchFamily="34" charset="0"/>
              <a:buChar char="•"/>
            </a:pPr>
            <a:r>
              <a:rPr lang="en-GB" sz="1600" dirty="0"/>
              <a:t>Understands underlying principles, processes, tools &amp; technologies</a:t>
            </a:r>
          </a:p>
          <a:p>
            <a:pPr marL="285750" indent="-285750">
              <a:buFont typeface="Arial" panose="020B0604020202020204" pitchFamily="34" charset="0"/>
              <a:buChar char="•"/>
            </a:pPr>
            <a:r>
              <a:rPr lang="en-GB" sz="1600" dirty="0"/>
              <a:t>Responsible for harvesting knowledge, ideas generated </a:t>
            </a:r>
          </a:p>
          <a:p>
            <a:pPr marL="285750" indent="-285750">
              <a:buFont typeface="Arial" panose="020B0604020202020204" pitchFamily="34" charset="0"/>
              <a:buChar char="•"/>
            </a:pPr>
            <a:r>
              <a:rPr lang="en-GB" sz="1600" dirty="0"/>
              <a:t>Responsible for submitting to the Knowledge Base</a:t>
            </a:r>
          </a:p>
        </p:txBody>
      </p:sp>
      <p:sp>
        <p:nvSpPr>
          <p:cNvPr id="6" name="TextBox 5">
            <a:extLst>
              <a:ext uri="{FF2B5EF4-FFF2-40B4-BE49-F238E27FC236}">
                <a16:creationId xmlns:a16="http://schemas.microsoft.com/office/drawing/2014/main" id="{FC7EE3A4-0E71-0B4D-AC47-4FD109D16903}"/>
              </a:ext>
            </a:extLst>
          </p:cNvPr>
          <p:cNvSpPr txBox="1"/>
          <p:nvPr/>
        </p:nvSpPr>
        <p:spPr>
          <a:xfrm>
            <a:off x="6367204" y="1174746"/>
            <a:ext cx="5719288" cy="4308872"/>
          </a:xfrm>
          <a:prstGeom prst="rect">
            <a:avLst/>
          </a:prstGeom>
          <a:noFill/>
        </p:spPr>
        <p:txBody>
          <a:bodyPr wrap="square" rtlCol="0">
            <a:spAutoFit/>
          </a:bodyPr>
          <a:lstStyle/>
          <a:p>
            <a:r>
              <a:rPr lang="en-GB" sz="1600" b="1" dirty="0"/>
              <a:t>Knowledge Owner </a:t>
            </a:r>
          </a:p>
          <a:p>
            <a:pPr marL="285750" indent="-285750">
              <a:buFont typeface="Arial" panose="020B0604020202020204" pitchFamily="34" charset="0"/>
              <a:buChar char="•"/>
            </a:pPr>
            <a:r>
              <a:rPr lang="en-GB" sz="1600" dirty="0"/>
              <a:t>Identifies &amp; assesses the value of knowledge in the organisation</a:t>
            </a:r>
          </a:p>
          <a:p>
            <a:pPr marL="285750" indent="-285750">
              <a:buFont typeface="Arial" panose="020B0604020202020204" pitchFamily="34" charset="0"/>
              <a:buChar char="•"/>
            </a:pPr>
            <a:r>
              <a:rPr lang="en-GB" sz="1600" dirty="0"/>
              <a:t>Aware of how communications, collaboration and information technologies effectively support the KM processes,</a:t>
            </a:r>
          </a:p>
          <a:p>
            <a:endParaRPr lang="en-GB" sz="1600" dirty="0"/>
          </a:p>
          <a:p>
            <a:r>
              <a:rPr lang="en-GB" sz="1600" b="1" dirty="0"/>
              <a:t>Knowledge Worker </a:t>
            </a:r>
          </a:p>
          <a:p>
            <a:pPr marL="285750" indent="-285750">
              <a:buFont typeface="Arial" panose="020B0604020202020204" pitchFamily="34" charset="0"/>
              <a:buChar char="•"/>
            </a:pPr>
            <a:r>
              <a:rPr lang="en-GB" sz="1600" dirty="0"/>
              <a:t>Manages knowledge effectively (individual &amp; team level)</a:t>
            </a:r>
          </a:p>
          <a:p>
            <a:pPr marL="285750" indent="-285750">
              <a:buFont typeface="Arial" panose="020B0604020202020204" pitchFamily="34" charset="0"/>
              <a:buChar char="•"/>
            </a:pPr>
            <a:r>
              <a:rPr lang="en-GB" sz="1600" dirty="0"/>
              <a:t>Manages information, time, tasks/processes and goals </a:t>
            </a:r>
          </a:p>
          <a:p>
            <a:pPr marL="285750" indent="-285750">
              <a:buFont typeface="Arial" panose="020B0604020202020204" pitchFamily="34" charset="0"/>
              <a:buChar char="•"/>
            </a:pPr>
            <a:r>
              <a:rPr lang="en-GB" sz="1600" dirty="0"/>
              <a:t>Access, filter, analyse, synthesise, accumulate, store, communicate and apply knowledge </a:t>
            </a:r>
          </a:p>
          <a:p>
            <a:pPr marL="285750" indent="-285750">
              <a:buFont typeface="Arial" panose="020B0604020202020204" pitchFamily="34" charset="0"/>
              <a:buChar char="•"/>
            </a:pPr>
            <a:r>
              <a:rPr lang="en-GB" sz="1600" dirty="0"/>
              <a:t>Collaborate in a dynamic, virtual team environment  </a:t>
            </a:r>
          </a:p>
          <a:p>
            <a:pPr marL="285750" indent="-285750">
              <a:buFont typeface="Arial" panose="020B0604020202020204" pitchFamily="34" charset="0"/>
              <a:buChar char="•"/>
            </a:pPr>
            <a:r>
              <a:rPr lang="en-GB" sz="1600" dirty="0"/>
              <a:t>Communicate, collaborate technologies effectively to navigate the information and knowledge environment</a:t>
            </a:r>
          </a:p>
          <a:p>
            <a:endParaRPr lang="en-GB" sz="1600" dirty="0"/>
          </a:p>
          <a:p>
            <a:endParaRPr lang="en-US" dirty="0"/>
          </a:p>
        </p:txBody>
      </p:sp>
    </p:spTree>
    <p:extLst>
      <p:ext uri="{BB962C8B-B14F-4D97-AF65-F5344CB8AC3E}">
        <p14:creationId xmlns:p14="http://schemas.microsoft.com/office/powerpoint/2010/main" val="1542364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Knowledge Management Culture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3" name="Rectangle 2">
            <a:extLst>
              <a:ext uri="{FF2B5EF4-FFF2-40B4-BE49-F238E27FC236}">
                <a16:creationId xmlns:a16="http://schemas.microsoft.com/office/drawing/2014/main" id="{E69900EE-0D4D-2748-90BD-DF6D28168DC7}"/>
              </a:ext>
            </a:extLst>
          </p:cNvPr>
          <p:cNvSpPr/>
          <p:nvPr/>
        </p:nvSpPr>
        <p:spPr>
          <a:xfrm>
            <a:off x="246184" y="1411644"/>
            <a:ext cx="11113478" cy="2862322"/>
          </a:xfrm>
          <a:prstGeom prst="rect">
            <a:avLst/>
          </a:prstGeom>
        </p:spPr>
        <p:txBody>
          <a:bodyPr wrap="square">
            <a:spAutoFit/>
          </a:bodyPr>
          <a:lstStyle/>
          <a:p>
            <a:r>
              <a:rPr lang="en-GB" b="1" dirty="0"/>
              <a:t>Trust and Knowledge Management</a:t>
            </a:r>
          </a:p>
          <a:p>
            <a:endParaRPr lang="en-GB" dirty="0"/>
          </a:p>
          <a:p>
            <a:r>
              <a:rPr lang="en-GB" dirty="0"/>
              <a:t>Trust helps people transform information into knowledge (as it justifies a belief) as well as facilitates the willingness to transfer knowledge (people will not share knowledge if they do not trust the recipient). </a:t>
            </a:r>
          </a:p>
          <a:p>
            <a:endParaRPr lang="en-GB" dirty="0"/>
          </a:p>
          <a:p>
            <a:r>
              <a:rPr lang="en-GB" b="1" dirty="0"/>
              <a:t>Developing and Encouraging Trust</a:t>
            </a:r>
          </a:p>
          <a:p>
            <a:endParaRPr lang="en-GB" dirty="0"/>
          </a:p>
          <a:p>
            <a:r>
              <a:rPr lang="en-GB" dirty="0"/>
              <a:t>Space plays a crucial role in providing the social cues required to build trust. Casual spaces (e.g. breakout areas) remove the formality and expectations of formal spaces (e.g. meeting rooms) and allow people to connect in a more relaxed, human way that builds trust.</a:t>
            </a:r>
          </a:p>
        </p:txBody>
      </p:sp>
    </p:spTree>
    <p:extLst>
      <p:ext uri="{BB962C8B-B14F-4D97-AF65-F5344CB8AC3E}">
        <p14:creationId xmlns:p14="http://schemas.microsoft.com/office/powerpoint/2010/main" val="191065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Knowledge Management</a:t>
            </a:r>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3121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F747-41BA-7247-A739-A2C4676015C9}"/>
              </a:ext>
            </a:extLst>
          </p:cNvPr>
          <p:cNvSpPr>
            <a:spLocks noGrp="1"/>
          </p:cNvSpPr>
          <p:nvPr>
            <p:ph type="title"/>
          </p:nvPr>
        </p:nvSpPr>
        <p:spPr/>
        <p:txBody>
          <a:bodyPr/>
          <a:lstStyle/>
          <a:p>
            <a:r>
              <a:rPr lang="en-US" dirty="0"/>
              <a:t>Exercise</a:t>
            </a:r>
          </a:p>
        </p:txBody>
      </p:sp>
      <p:sp>
        <p:nvSpPr>
          <p:cNvPr id="4" name="Slide Number Placeholder 3">
            <a:extLst>
              <a:ext uri="{FF2B5EF4-FFF2-40B4-BE49-F238E27FC236}">
                <a16:creationId xmlns:a16="http://schemas.microsoft.com/office/drawing/2014/main" id="{7CF97D4C-06F7-6349-B46B-AAC9F4284547}"/>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5" name="TextBox 4">
            <a:extLst>
              <a:ext uri="{FF2B5EF4-FFF2-40B4-BE49-F238E27FC236}">
                <a16:creationId xmlns:a16="http://schemas.microsoft.com/office/drawing/2014/main" id="{8F957A9D-71D0-594F-962B-E144FA4C4365}"/>
              </a:ext>
            </a:extLst>
          </p:cNvPr>
          <p:cNvSpPr txBox="1"/>
          <p:nvPr/>
        </p:nvSpPr>
        <p:spPr>
          <a:xfrm>
            <a:off x="304800" y="1556079"/>
            <a:ext cx="11470105" cy="1938992"/>
          </a:xfrm>
          <a:prstGeom prst="rect">
            <a:avLst/>
          </a:prstGeom>
          <a:noFill/>
        </p:spPr>
        <p:txBody>
          <a:bodyPr wrap="square" rtlCol="0">
            <a:spAutoFit/>
          </a:bodyPr>
          <a:lstStyle/>
          <a:p>
            <a:r>
              <a:rPr lang="en-GB" sz="2400" dirty="0"/>
              <a:t>Draw up a list of what critical knowledge and strategic business information does your organisation need to capture</a:t>
            </a:r>
          </a:p>
          <a:p>
            <a:endParaRPr lang="en-GB" sz="2400" dirty="0"/>
          </a:p>
          <a:p>
            <a:r>
              <a:rPr lang="en-GB" sz="2400" dirty="0"/>
              <a:t>Create a mind map that identifies the critical knowledge and strategic business information that  your organisation needs to capture.</a:t>
            </a:r>
          </a:p>
        </p:txBody>
      </p:sp>
    </p:spTree>
    <p:extLst>
      <p:ext uri="{BB962C8B-B14F-4D97-AF65-F5344CB8AC3E}">
        <p14:creationId xmlns:p14="http://schemas.microsoft.com/office/powerpoint/2010/main" val="2407408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Knowledge Management Systems</a:t>
            </a:r>
          </a:p>
        </p:txBody>
      </p:sp>
      <p:sp>
        <p:nvSpPr>
          <p:cNvPr id="3" name="Content Placeholder 2">
            <a:extLst>
              <a:ext uri="{FF2B5EF4-FFF2-40B4-BE49-F238E27FC236}">
                <a16:creationId xmlns:a16="http://schemas.microsoft.com/office/drawing/2014/main" id="{6A83E8FD-282C-674B-8B26-9ECE77EFA707}"/>
              </a:ext>
            </a:extLst>
          </p:cNvPr>
          <p:cNvSpPr>
            <a:spLocks noGrp="1"/>
          </p:cNvSpPr>
          <p:nvPr>
            <p:ph idx="1"/>
          </p:nvPr>
        </p:nvSpPr>
        <p:spPr>
          <a:xfrm>
            <a:off x="475488" y="1255776"/>
            <a:ext cx="11106912" cy="4261457"/>
          </a:xfrm>
        </p:spPr>
        <p:txBody>
          <a:bodyPr>
            <a:normAutofit fontScale="70000" lnSpcReduction="20000"/>
          </a:bodyPr>
          <a:lstStyle/>
          <a:p>
            <a:pPr marL="0" indent="0">
              <a:buNone/>
            </a:pPr>
            <a:r>
              <a:rPr lang="en-US" sz="5100" b="1" dirty="0"/>
              <a:t>Homework (To be completed before next session)</a:t>
            </a:r>
            <a:br>
              <a:rPr lang="en-US" sz="5100" b="1" dirty="0"/>
            </a:br>
            <a:endParaRPr lang="en-US" sz="5100" b="1" dirty="0"/>
          </a:p>
          <a:p>
            <a:pPr marL="0" indent="0">
              <a:buNone/>
            </a:pPr>
            <a:r>
              <a:rPr lang="en-GB" b="1" u="sng" dirty="0"/>
              <a:t>Explain</a:t>
            </a:r>
            <a:r>
              <a:rPr lang="en-GB" dirty="0"/>
              <a:t> the contribution knowledge assets have on an organisation </a:t>
            </a:r>
          </a:p>
          <a:p>
            <a:pPr marL="0" indent="0">
              <a:buNone/>
            </a:pPr>
            <a:endParaRPr lang="en-GB" dirty="0"/>
          </a:p>
          <a:p>
            <a:r>
              <a:rPr lang="en-GB" dirty="0"/>
              <a:t>Develop flow diagram for an organisation:</a:t>
            </a:r>
            <a:br>
              <a:rPr lang="en-GB" dirty="0"/>
            </a:br>
            <a:endParaRPr lang="en-GB" dirty="0"/>
          </a:p>
          <a:p>
            <a:pPr lvl="1"/>
            <a:r>
              <a:rPr lang="en-GB" dirty="0"/>
              <a:t>Consider:</a:t>
            </a:r>
          </a:p>
          <a:p>
            <a:pPr marL="971550" lvl="1" indent="-514350">
              <a:buFont typeface="+mj-lt"/>
              <a:buAutoNum type="arabicPeriod"/>
            </a:pPr>
            <a:r>
              <a:rPr lang="en-GB" dirty="0"/>
              <a:t>Human knowledge assets  - capabilities of the individuals </a:t>
            </a:r>
          </a:p>
          <a:p>
            <a:pPr marL="971550" lvl="1" indent="-514350">
              <a:buFont typeface="+mj-lt"/>
              <a:buAutoNum type="arabicPeriod"/>
            </a:pPr>
            <a:r>
              <a:rPr lang="en-GB" dirty="0"/>
              <a:t>Structural knowledge assets - organizational capabilities to meet market requirements </a:t>
            </a:r>
          </a:p>
          <a:p>
            <a:pPr marL="971550" lvl="1" indent="-514350">
              <a:buFont typeface="+mj-lt"/>
              <a:buAutoNum type="arabicPeriod"/>
            </a:pPr>
            <a:r>
              <a:rPr lang="en-GB" dirty="0"/>
              <a:t>Market knowledge assets - to knowledge about the market, the company's clients, partners, competitors.)</a:t>
            </a:r>
          </a:p>
          <a:p>
            <a:pPr marL="0" indent="0">
              <a:buNone/>
            </a:pPr>
            <a:endParaRPr lang="en-GB" b="1" dirty="0"/>
          </a:p>
          <a:p>
            <a:endParaRPr lang="en-US" dirty="0"/>
          </a:p>
        </p:txBody>
      </p:sp>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24763012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10541</TotalTime>
  <Words>1190</Words>
  <Application>Microsoft Macintosh PowerPoint</Application>
  <PresentationFormat>Widescreen</PresentationFormat>
  <Paragraphs>165</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20140311PresentationUWTSDTemplate</vt:lpstr>
      <vt:lpstr>BA Management Skills for the Workplace BMSK5006</vt:lpstr>
      <vt:lpstr>Knowledge Management Systems</vt:lpstr>
      <vt:lpstr>Knowledge Management Cycle</vt:lpstr>
      <vt:lpstr>Knowledge Management Cycle</vt:lpstr>
      <vt:lpstr>Knowledge Management Cycle</vt:lpstr>
      <vt:lpstr>Process &amp; Information Flow</vt:lpstr>
      <vt:lpstr>Process &amp; Information Flow</vt:lpstr>
      <vt:lpstr>Process &amp; Information Flow</vt:lpstr>
      <vt:lpstr>Process &amp; Information Flow</vt:lpstr>
      <vt:lpstr>Knowledge Management Culture</vt:lpstr>
      <vt:lpstr>Knowledge Management Culture</vt:lpstr>
      <vt:lpstr>Knowledge Management Culture</vt:lpstr>
      <vt:lpstr>Knowledge Management Culture</vt:lpstr>
      <vt:lpstr>Knowledge Management Culture</vt:lpstr>
      <vt:lpstr>Knowledge Management Culture</vt:lpstr>
      <vt:lpstr>Knowledge Management</vt:lpstr>
      <vt:lpstr>Exercise</vt:lpstr>
      <vt:lpstr>Knowledge Management Systems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BMSK5006</dc:title>
  <dc:creator>M Davies</dc:creator>
  <cp:lastModifiedBy>M Davies</cp:lastModifiedBy>
  <cp:revision>45</cp:revision>
  <dcterms:created xsi:type="dcterms:W3CDTF">2020-04-22T11:30:04Z</dcterms:created>
  <dcterms:modified xsi:type="dcterms:W3CDTF">2020-04-30T15:16:15Z</dcterms:modified>
</cp:coreProperties>
</file>