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8"/>
  </p:notesMasterIdLst>
  <p:sldIdLst>
    <p:sldId id="256" r:id="rId2"/>
    <p:sldId id="485" r:id="rId3"/>
    <p:sldId id="500" r:id="rId4"/>
    <p:sldId id="258" r:id="rId5"/>
    <p:sldId id="259" r:id="rId6"/>
    <p:sldId id="260" r:id="rId7"/>
    <p:sldId id="261" r:id="rId8"/>
    <p:sldId id="262" r:id="rId9"/>
    <p:sldId id="263" r:id="rId10"/>
    <p:sldId id="264" r:id="rId11"/>
    <p:sldId id="265" r:id="rId12"/>
    <p:sldId id="266" r:id="rId13"/>
    <p:sldId id="267" r:id="rId14"/>
    <p:sldId id="268" r:id="rId15"/>
    <p:sldId id="272" r:id="rId16"/>
    <p:sldId id="273" r:id="rId17"/>
    <p:sldId id="595" r:id="rId18"/>
    <p:sldId id="269" r:id="rId19"/>
    <p:sldId id="270" r:id="rId20"/>
    <p:sldId id="553" r:id="rId21"/>
    <p:sldId id="574" r:id="rId22"/>
    <p:sldId id="587" r:id="rId23"/>
    <p:sldId id="606" r:id="rId24"/>
    <p:sldId id="590" r:id="rId25"/>
    <p:sldId id="607" r:id="rId26"/>
    <p:sldId id="601" r:id="rId27"/>
    <p:sldId id="592" r:id="rId28"/>
    <p:sldId id="593" r:id="rId29"/>
    <p:sldId id="598" r:id="rId30"/>
    <p:sldId id="608" r:id="rId31"/>
    <p:sldId id="596" r:id="rId32"/>
    <p:sldId id="609" r:id="rId33"/>
    <p:sldId id="603" r:id="rId34"/>
    <p:sldId id="599" r:id="rId35"/>
    <p:sldId id="576" r:id="rId36"/>
    <p:sldId id="280" r:id="rId37"/>
    <p:sldId id="278" r:id="rId38"/>
    <p:sldId id="279" r:id="rId39"/>
    <p:sldId id="281" r:id="rId40"/>
    <p:sldId id="296" r:id="rId41"/>
    <p:sldId id="282" r:id="rId42"/>
    <p:sldId id="283" r:id="rId43"/>
    <p:sldId id="292" r:id="rId44"/>
    <p:sldId id="284" r:id="rId45"/>
    <p:sldId id="293" r:id="rId46"/>
    <p:sldId id="285" r:id="rId47"/>
    <p:sldId id="294" r:id="rId48"/>
    <p:sldId id="286" r:id="rId49"/>
    <p:sldId id="295" r:id="rId50"/>
    <p:sldId id="289" r:id="rId51"/>
    <p:sldId id="290" r:id="rId52"/>
    <p:sldId id="291" r:id="rId53"/>
    <p:sldId id="271" r:id="rId54"/>
    <p:sldId id="435" r:id="rId55"/>
    <p:sldId id="597" r:id="rId56"/>
    <p:sldId id="414"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0799" autoAdjust="0"/>
  </p:normalViewPr>
  <p:slideViewPr>
    <p:cSldViewPr snapToGrid="0">
      <p:cViewPr varScale="1">
        <p:scale>
          <a:sx n="111" d="100"/>
          <a:sy n="111" d="100"/>
        </p:scale>
        <p:origin x="55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7EFA78-9595-4C82-B675-C8DF3BBB8146}" type="datetimeFigureOut">
              <a:rPr lang="en-GB" smtClean="0"/>
              <a:t>16/10/2026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F16009-E012-411C-B3EA-2ACCBFB2517E}" type="slidenum">
              <a:rPr lang="en-GB" smtClean="0"/>
              <a:t>‹#›</a:t>
            </a:fld>
            <a:endParaRPr lang="en-GB"/>
          </a:p>
        </p:txBody>
      </p:sp>
    </p:spTree>
    <p:extLst>
      <p:ext uri="{BB962C8B-B14F-4D97-AF65-F5344CB8AC3E}">
        <p14:creationId xmlns:p14="http://schemas.microsoft.com/office/powerpoint/2010/main" val="3513461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https://www.ibisworld.com/united-kingdom/list-of-industries/</a:t>
            </a:r>
          </a:p>
          <a:p>
            <a:endParaRPr lang="en-GB" dirty="0"/>
          </a:p>
          <a:p>
            <a:r>
              <a:rPr lang="en-GB" b="1" dirty="0"/>
              <a:t>IBISWorld</a:t>
            </a:r>
            <a:r>
              <a:rPr lang="en-GB" dirty="0"/>
              <a:t>: This website offers industry reports for the UK, listing a variety of industries such as financial services, healthcare, manufacturing, and retail. They categorize industries by revenue, employment size, and market dynamics, making it a robust resource for anyone looking to explore specific industries in depth</a:t>
            </a:r>
          </a:p>
        </p:txBody>
      </p:sp>
      <p:sp>
        <p:nvSpPr>
          <p:cNvPr id="4" name="Slide Number Placeholder 3"/>
          <p:cNvSpPr>
            <a:spLocks noGrp="1"/>
          </p:cNvSpPr>
          <p:nvPr>
            <p:ph type="sldNum" sz="quarter" idx="5"/>
          </p:nvPr>
        </p:nvSpPr>
        <p:spPr/>
        <p:txBody>
          <a:bodyPr/>
          <a:lstStyle/>
          <a:p>
            <a:fld id="{D3BD075C-D0CD-4F41-93C9-0B6DF6D55B16}" type="slidenum">
              <a:rPr lang="en-GB" smtClean="0"/>
              <a:pPr/>
              <a:t>20</a:t>
            </a:fld>
            <a:endParaRPr lang="en-GB"/>
          </a:p>
        </p:txBody>
      </p:sp>
    </p:spTree>
    <p:extLst>
      <p:ext uri="{BB962C8B-B14F-4D97-AF65-F5344CB8AC3E}">
        <p14:creationId xmlns:p14="http://schemas.microsoft.com/office/powerpoint/2010/main" val="2754151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15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Industry analysis is essential for entrepreneurs for several reasons: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Identifying Opportunities: Industry analysis helps entrepreneurs identify market gaps, unmet needs, and emerging trends within a specific industry. By understanding the industry landscape, entrepreneurs can spot opportunities for new products, services, or business models that can address these gaps and capitalize on market demand.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Assessing Viability: Evaluating the industry's attractiveness and potential profitability is crucial for entrepreneurs. Industry analysis provides insights into factors such as market size, growth rate, competitive intensity, and barriers to entry. This information helps entrepreneurs assess whether their business idea is viable and has the potential to thrive in the industry.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Understanding Customer Needs: By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analyzing</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the industry, entrepreneurs can gain a deep understanding of their target market and customers. This knowledge allows entrepreneurs to align their products, services, and marketing strategies with the needs and preferences of their customers. Understanding customer needs is vital for developing a competitive advantage and building a strong customer base.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Competitive Analysis: Industry analysis helps entrepreneurs identify existing competitors and understand their strengths, weaknesses, strategies, and market positioning. By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analyzing</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competitors, entrepreneurs can identify gaps in the market, differentiate their offerings, and develop strategies to gain a competitive edge. It also enables entrepreneurs to anticipate and respond to competitive threats effectively.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Risk Assessment: Industry analysis helps entrepreneurs assess potential risks and challenges associated with entering a specific industry. By understanding industry dynamics, regulatory requirements, market fluctuations, and other external factors, entrepreneurs can develop risk mitigation strategies and make informed decisions about resource allocation, financing, and business operations.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Strategic Decision-Making: Industry analysis provides entrepreneurs with valuable insights to make strategic decisions. It helps in setting realistic goals, formulating business plans, and determining the most effective strategies for market entry, pricing, distribution, and marketing. Industry analysis also guides entrepreneurs in adapting to changing market conditions and staying ahead of competitors.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1500"/>
              </a:spcBef>
              <a:spcAft>
                <a:spcPts val="5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Overall, industry analysis equips entrepreneurs with the knowledge and understanding needed to make informed decisions, minimize risks, and increase the chances of success for their business ventures. It enables entrepreneurs to capitalize on market opportunities, effectively compete in the industry, and create a strong foundation for sustainable growth.</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21</a:t>
            </a:fld>
            <a:endParaRPr lang="en-GB"/>
          </a:p>
        </p:txBody>
      </p:sp>
    </p:spTree>
    <p:extLst>
      <p:ext uri="{BB962C8B-B14F-4D97-AF65-F5344CB8AC3E}">
        <p14:creationId xmlns:p14="http://schemas.microsoft.com/office/powerpoint/2010/main" val="42020699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Number of Buyers and Sellers, and Degree of Product Differentiation</a:t>
            </a:r>
            <a:r>
              <a:rPr lang="en-GB" dirty="0"/>
              <a:t>: This considers how many participants (buyers and sellers) are in the market and the extent to which products are unique or similar.</a:t>
            </a:r>
          </a:p>
          <a:p>
            <a:r>
              <a:rPr lang="en-GB" b="1" dirty="0"/>
              <a:t>Cost Structure</a:t>
            </a:r>
            <a:r>
              <a:rPr lang="en-GB" dirty="0"/>
              <a:t>: This refers to the proportion of fixed vs. variable costs in an industry and how these costs affect pricing and profitability.</a:t>
            </a:r>
          </a:p>
          <a:p>
            <a:r>
              <a:rPr lang="en-GB" b="1" dirty="0"/>
              <a:t>Entry, Mobility, and Exit Barriers</a:t>
            </a:r>
            <a:r>
              <a:rPr lang="en-GB" dirty="0"/>
              <a:t>: These are the obstacles that affect how easily companies can enter, move within, or exit the industry, including regulatory requirements, capital investment, and technological challenges.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3E46"/>
              </a:solidFill>
              <a:effectLst/>
              <a:latin typeface="ars-maquette-web"/>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3E46"/>
              </a:solidFill>
              <a:effectLst/>
              <a:latin typeface="ars-maquette-web"/>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73E46"/>
                </a:solidFill>
                <a:effectLst/>
                <a:latin typeface="ars-maquette-web"/>
              </a:rPr>
              <a:t>Your Cost Structure describes all costs incurred to operate your business model.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73E46"/>
                </a:solidFill>
                <a:effectLst/>
                <a:latin typeface="ars-maquette-web"/>
              </a:rPr>
              <a:t>https://www.strategyzer.com/business-model-canvas/cost-structure</a:t>
            </a:r>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22</a:t>
            </a:fld>
            <a:endParaRPr lang="en-GB"/>
          </a:p>
        </p:txBody>
      </p:sp>
    </p:spTree>
    <p:extLst>
      <p:ext uri="{BB962C8B-B14F-4D97-AF65-F5344CB8AC3E}">
        <p14:creationId xmlns:p14="http://schemas.microsoft.com/office/powerpoint/2010/main" val="31052129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Differentiation can be based on specific product attributes such as quality, special features, styling or</a:t>
            </a:r>
          </a:p>
          <a:p>
            <a:r>
              <a:rPr lang="en-GB" dirty="0"/>
              <a:t>services. Typically, competitors will seek to be the leader firm for a certain attribute, attract</a:t>
            </a:r>
          </a:p>
          <a:p>
            <a:r>
              <a:rPr lang="en-GB" dirty="0"/>
              <a:t>customers who value that particular attribute, and charge a premium for it.</a:t>
            </a:r>
          </a:p>
          <a:p>
            <a:endParaRPr lang="en-GB" dirty="0"/>
          </a:p>
          <a:p>
            <a:r>
              <a:rPr lang="en-GB" b="1" dirty="0"/>
              <a:t>Smartphone Industry</a:t>
            </a:r>
            <a:r>
              <a:rPr lang="en-GB" dirty="0"/>
              <a:t>: Firms like </a:t>
            </a:r>
            <a:r>
              <a:rPr lang="en-GB" b="1" dirty="0"/>
              <a:t>Apple, Samsung, and Google</a:t>
            </a:r>
            <a:r>
              <a:rPr lang="en-GB" dirty="0"/>
              <a:t> lead the smartphone industry. While all produce smartphones, each brand offers unique features, design aesthetics, and software ecosystems, differentiating them in the market.</a:t>
            </a:r>
          </a:p>
        </p:txBody>
      </p:sp>
      <p:sp>
        <p:nvSpPr>
          <p:cNvPr id="4" name="Slide Number Placeholder 3"/>
          <p:cNvSpPr>
            <a:spLocks noGrp="1"/>
          </p:cNvSpPr>
          <p:nvPr>
            <p:ph type="sldNum" sz="quarter" idx="5"/>
          </p:nvPr>
        </p:nvSpPr>
        <p:spPr/>
        <p:txBody>
          <a:bodyPr/>
          <a:lstStyle/>
          <a:p>
            <a:fld id="{D3BD075C-D0CD-4F41-93C9-0B6DF6D55B16}" type="slidenum">
              <a:rPr lang="en-GB" smtClean="0"/>
              <a:pPr/>
              <a:t>26</a:t>
            </a:fld>
            <a:endParaRPr lang="en-GB"/>
          </a:p>
        </p:txBody>
      </p:sp>
    </p:spTree>
    <p:extLst>
      <p:ext uri="{BB962C8B-B14F-4D97-AF65-F5344CB8AC3E}">
        <p14:creationId xmlns:p14="http://schemas.microsoft.com/office/powerpoint/2010/main" val="22282552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A3A3A"/>
                </a:solidFill>
                <a:effectLst/>
                <a:latin typeface="Open Sans" panose="020B0606030504020204" pitchFamily="34" charset="0"/>
              </a:rPr>
              <a:t>A monopolistic competitive industry has the following features:</a:t>
            </a:r>
          </a:p>
          <a:p>
            <a:pPr algn="l">
              <a:buFont typeface="Arial" panose="020B0604020202020204" pitchFamily="34" charset="0"/>
              <a:buChar char="•"/>
            </a:pPr>
            <a:r>
              <a:rPr lang="en-GB" b="0" i="0" dirty="0">
                <a:solidFill>
                  <a:srgbClr val="3A3A3A"/>
                </a:solidFill>
                <a:effectLst/>
                <a:latin typeface="Open Sans" panose="020B0606030504020204" pitchFamily="34" charset="0"/>
              </a:rPr>
              <a:t>Many firms.</a:t>
            </a:r>
          </a:p>
          <a:p>
            <a:pPr algn="l">
              <a:buFont typeface="Arial" panose="020B0604020202020204" pitchFamily="34" charset="0"/>
              <a:buChar char="•"/>
            </a:pPr>
            <a:r>
              <a:rPr lang="en-GB" b="0" i="0" dirty="0">
                <a:solidFill>
                  <a:srgbClr val="3A3A3A"/>
                </a:solidFill>
                <a:effectLst/>
                <a:latin typeface="Open Sans" panose="020B0606030504020204" pitchFamily="34" charset="0"/>
              </a:rPr>
              <a:t>Freedom of entry and exit.</a:t>
            </a:r>
          </a:p>
          <a:p>
            <a:pPr algn="l">
              <a:buFont typeface="Arial" panose="020B0604020202020204" pitchFamily="34" charset="0"/>
              <a:buChar char="•"/>
            </a:pPr>
            <a:r>
              <a:rPr lang="en-GB" b="0" i="0" dirty="0">
                <a:solidFill>
                  <a:srgbClr val="3A3A3A"/>
                </a:solidFill>
                <a:effectLst/>
                <a:latin typeface="Open Sans" panose="020B0606030504020204" pitchFamily="34" charset="0"/>
              </a:rPr>
              <a:t>Firms produce differentiated products.</a:t>
            </a:r>
          </a:p>
          <a:p>
            <a:pPr algn="l">
              <a:buFont typeface="Arial" panose="020B0604020202020204" pitchFamily="34" charset="0"/>
              <a:buChar char="•"/>
            </a:pPr>
            <a:r>
              <a:rPr lang="en-GB" b="0" i="0" dirty="0">
                <a:solidFill>
                  <a:srgbClr val="3A3A3A"/>
                </a:solidFill>
                <a:effectLst/>
                <a:latin typeface="Open Sans" panose="020B0606030504020204" pitchFamily="34" charset="0"/>
              </a:rPr>
              <a:t>Firms have price inelastic demand; they are price makers because the good is highly differentiated</a:t>
            </a:r>
          </a:p>
          <a:p>
            <a:pPr algn="l">
              <a:buFont typeface="Arial" panose="020B0604020202020204" pitchFamily="34" charset="0"/>
              <a:buChar char="•"/>
            </a:pPr>
            <a:r>
              <a:rPr lang="en-GB" b="0" i="0" dirty="0">
                <a:solidFill>
                  <a:srgbClr val="3A3A3A"/>
                </a:solidFill>
                <a:effectLst/>
                <a:latin typeface="Open Sans" panose="020B0606030504020204" pitchFamily="34" charset="0"/>
              </a:rPr>
              <a:t>Firms make normal profits in the long run but could make supernormal profits in the short term</a:t>
            </a:r>
          </a:p>
          <a:p>
            <a:pPr algn="l">
              <a:buFont typeface="Arial" panose="020B0604020202020204" pitchFamily="34" charset="0"/>
              <a:buChar char="•"/>
            </a:pPr>
            <a:r>
              <a:rPr lang="en-GB" b="0" i="0" dirty="0">
                <a:solidFill>
                  <a:srgbClr val="3A3A3A"/>
                </a:solidFill>
                <a:effectLst/>
                <a:latin typeface="Open Sans" panose="020B0606030504020204" pitchFamily="34" charset="0"/>
              </a:rPr>
              <a:t>Firms are allocatively and productively inefficient.</a:t>
            </a:r>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27</a:t>
            </a:fld>
            <a:endParaRPr lang="en-GB"/>
          </a:p>
        </p:txBody>
      </p:sp>
    </p:spTree>
    <p:extLst>
      <p:ext uri="{BB962C8B-B14F-4D97-AF65-F5344CB8AC3E}">
        <p14:creationId xmlns:p14="http://schemas.microsoft.com/office/powerpoint/2010/main" val="35954396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Pure competition takes place in industries in which many firms offer the same product/service. Because there is no differentiation among offers, prices are the same for all firms, such is the case of most agricultural products sold as commodities (e.g. wheat, cabbage, onions). There is no benefit to advertising and seller’s profits will only be different to the extent that they can achieve lower costs of production or distribution</a:t>
            </a:r>
          </a:p>
        </p:txBody>
      </p:sp>
      <p:sp>
        <p:nvSpPr>
          <p:cNvPr id="4" name="Slide Number Placeholder 3"/>
          <p:cNvSpPr>
            <a:spLocks noGrp="1"/>
          </p:cNvSpPr>
          <p:nvPr>
            <p:ph type="sldNum" sz="quarter" idx="5"/>
          </p:nvPr>
        </p:nvSpPr>
        <p:spPr/>
        <p:txBody>
          <a:bodyPr/>
          <a:lstStyle/>
          <a:p>
            <a:fld id="{D3BD075C-D0CD-4F41-93C9-0B6DF6D55B16}" type="slidenum">
              <a:rPr lang="en-GB" smtClean="0"/>
              <a:pPr/>
              <a:t>28</a:t>
            </a:fld>
            <a:endParaRPr lang="en-GB"/>
          </a:p>
        </p:txBody>
      </p:sp>
    </p:spTree>
    <p:extLst>
      <p:ext uri="{BB962C8B-B14F-4D97-AF65-F5344CB8AC3E}">
        <p14:creationId xmlns:p14="http://schemas.microsoft.com/office/powerpoint/2010/main" val="7567371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Before starting a company, entrepreneurs should thoroughly research and </a:t>
            </a:r>
            <a:r>
              <a:rPr lang="en-GB" sz="1200" dirty="0" err="1"/>
              <a:t>analyze</a:t>
            </a:r>
            <a:r>
              <a:rPr lang="en-GB" sz="1200" dirty="0"/>
              <a:t> their competitors to understand the market landscape, identify opportunities, and develop effective strategies.</a:t>
            </a:r>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30</a:t>
            </a:fld>
            <a:endParaRPr lang="en-GB"/>
          </a:p>
        </p:txBody>
      </p:sp>
    </p:spTree>
    <p:extLst>
      <p:ext uri="{BB962C8B-B14F-4D97-AF65-F5344CB8AC3E}">
        <p14:creationId xmlns:p14="http://schemas.microsoft.com/office/powerpoint/2010/main" val="40733445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a firm has identified its primary competitors, it needs to assess and analyse their objectives, strategies, strengths and weaknesses as well as their competitive reactions.</a:t>
            </a:r>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31</a:t>
            </a:fld>
            <a:endParaRPr lang="en-GB"/>
          </a:p>
        </p:txBody>
      </p:sp>
    </p:spTree>
    <p:extLst>
      <p:ext uri="{BB962C8B-B14F-4D97-AF65-F5344CB8AC3E}">
        <p14:creationId xmlns:p14="http://schemas.microsoft.com/office/powerpoint/2010/main" val="39859899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Types of Competitors:</a:t>
            </a:r>
            <a:endParaRPr lang="en-GB" dirty="0"/>
          </a:p>
          <a:p>
            <a:pPr>
              <a:buFont typeface="+mj-lt"/>
              <a:buAutoNum type="arabicPeriod"/>
            </a:pPr>
            <a:r>
              <a:rPr lang="en-GB" b="1" dirty="0"/>
              <a:t>Direct Competitors</a:t>
            </a:r>
            <a:r>
              <a:rPr lang="en-GB" dirty="0"/>
              <a:t>: Companies that offer the same or very similar products or services to the same target market. They </a:t>
            </a:r>
            <a:r>
              <a:rPr lang="en-GB" dirty="0" err="1"/>
              <a:t>fulfill</a:t>
            </a:r>
            <a:r>
              <a:rPr lang="en-GB" dirty="0"/>
              <a:t> the same customer needs with similar offerings.</a:t>
            </a:r>
          </a:p>
          <a:p>
            <a:pPr>
              <a:buFont typeface="+mj-lt"/>
              <a:buAutoNum type="arabicPeriod"/>
            </a:pPr>
            <a:r>
              <a:rPr lang="en-GB" b="1" dirty="0"/>
              <a:t>Indirect Competitors</a:t>
            </a:r>
            <a:r>
              <a:rPr lang="en-GB" dirty="0"/>
              <a:t>: Businesses that provide different products or services that can satisfy the same customer needs or solve similar problems. For example, a gym and a home fitness app may be indirect competitors.</a:t>
            </a:r>
          </a:p>
          <a:p>
            <a:pPr>
              <a:buFont typeface="+mj-lt"/>
              <a:buAutoNum type="arabicPeriod"/>
            </a:pPr>
            <a:r>
              <a:rPr lang="en-GB" b="1" dirty="0"/>
              <a:t>Future Competitors</a:t>
            </a:r>
            <a:r>
              <a:rPr lang="en-GB" dirty="0"/>
              <a:t>: Potential entrants that are not currently competing but may enter the market in the future. These can include companies expanding into new areas or startups planning to offer similar products or services.</a:t>
            </a:r>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32</a:t>
            </a:fld>
            <a:endParaRPr lang="en-GB"/>
          </a:p>
        </p:txBody>
      </p:sp>
    </p:spTree>
    <p:extLst>
      <p:ext uri="{BB962C8B-B14F-4D97-AF65-F5344CB8AC3E}">
        <p14:creationId xmlns:p14="http://schemas.microsoft.com/office/powerpoint/2010/main" val="33466618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baseline="0" dirty="0">
                <a:solidFill>
                  <a:srgbClr val="000000"/>
                </a:solidFill>
                <a:latin typeface="Times New Roman" panose="02020603050405020304" pitchFamily="18" charset="0"/>
              </a:rPr>
              <a:t>Objectives ascribed to competitors can encompass profitability, market-share growth, cash flow, technological leadership, service leadership, etc. Competitors’ objectives are shaped by various factors, including the firm’s size, history, current management, and economics. </a:t>
            </a:r>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35</a:t>
            </a:fld>
            <a:endParaRPr lang="en-GB"/>
          </a:p>
        </p:txBody>
      </p:sp>
    </p:spTree>
    <p:extLst>
      <p:ext uri="{BB962C8B-B14F-4D97-AF65-F5344CB8AC3E}">
        <p14:creationId xmlns:p14="http://schemas.microsoft.com/office/powerpoint/2010/main" val="10342746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Threat of New Entrants (High/Medium/Low):</a:t>
            </a:r>
          </a:p>
          <a:p>
            <a:pPr>
              <a:buFont typeface="Arial" panose="020B0604020202020204" pitchFamily="34" charset="0"/>
              <a:buChar char="•"/>
            </a:pPr>
            <a:r>
              <a:rPr lang="en-GB" b="1" dirty="0"/>
              <a:t>Rating</a:t>
            </a:r>
            <a:r>
              <a:rPr lang="en-GB" dirty="0"/>
              <a:t>: (Choose based on company and market position)</a:t>
            </a:r>
          </a:p>
          <a:p>
            <a:pPr>
              <a:buFont typeface="Arial" panose="020B0604020202020204" pitchFamily="34" charset="0"/>
              <a:buChar char="•"/>
            </a:pPr>
            <a:r>
              <a:rPr lang="en-GB" b="1" dirty="0"/>
              <a:t>Reason</a:t>
            </a:r>
            <a:r>
              <a:rPr lang="en-GB" dirty="0"/>
              <a:t>: If the market has high barriers to entry (e.g., high capital requirements, strong brand identity), then the threat is low. Conversely, if the industry is attractive and entry costs are low, this threat might be higher.</a:t>
            </a:r>
          </a:p>
          <a:p>
            <a:r>
              <a:rPr lang="en-GB" b="1" dirty="0"/>
              <a:t>2. Bargaining Power of Suppliers (High/Medium/Low):</a:t>
            </a:r>
          </a:p>
          <a:p>
            <a:pPr>
              <a:buFont typeface="Arial" panose="020B0604020202020204" pitchFamily="34" charset="0"/>
              <a:buChar char="•"/>
            </a:pPr>
            <a:r>
              <a:rPr lang="en-GB" b="1" dirty="0"/>
              <a:t>Rating</a:t>
            </a:r>
            <a:r>
              <a:rPr lang="en-GB" dirty="0"/>
              <a:t>: (Choose based on supplier relationship and industry dependency)</a:t>
            </a:r>
          </a:p>
          <a:p>
            <a:pPr>
              <a:buFont typeface="Arial" panose="020B0604020202020204" pitchFamily="34" charset="0"/>
              <a:buChar char="•"/>
            </a:pPr>
            <a:r>
              <a:rPr lang="en-GB" b="1" dirty="0"/>
              <a:t>Reason</a:t>
            </a:r>
            <a:r>
              <a:rPr lang="en-GB" dirty="0"/>
              <a:t>: If the company relies on unique or limited suppliers, the bargaining power of suppliers may be high. However, if suppliers are numerous or there are substitutes, the power is low.</a:t>
            </a:r>
          </a:p>
          <a:p>
            <a:r>
              <a:rPr lang="en-GB" b="1" dirty="0"/>
              <a:t>3. Bargaining Power of Buyers (High/Medium/Low):</a:t>
            </a:r>
          </a:p>
          <a:p>
            <a:pPr>
              <a:buFont typeface="Arial" panose="020B0604020202020204" pitchFamily="34" charset="0"/>
              <a:buChar char="•"/>
            </a:pPr>
            <a:r>
              <a:rPr lang="en-GB" b="1" dirty="0"/>
              <a:t>Rating</a:t>
            </a:r>
            <a:r>
              <a:rPr lang="en-GB" dirty="0"/>
              <a:t>: (Choose based on buyer influence)</a:t>
            </a:r>
          </a:p>
          <a:p>
            <a:pPr>
              <a:buFont typeface="Arial" panose="020B0604020202020204" pitchFamily="34" charset="0"/>
              <a:buChar char="•"/>
            </a:pPr>
            <a:r>
              <a:rPr lang="en-GB" b="1" dirty="0"/>
              <a:t>Reason</a:t>
            </a:r>
            <a:r>
              <a:rPr lang="en-GB" dirty="0"/>
              <a:t>: The power of buyers is high if there are few customers or if customers can easily switch between providers. If the company has a unique offering that buyers can't easily substitute, their power is lower.</a:t>
            </a:r>
          </a:p>
          <a:p>
            <a:r>
              <a:rPr lang="en-GB" b="1" dirty="0"/>
              <a:t>4. Threat of Substitute Products or Services (High/Medium/Low):</a:t>
            </a:r>
          </a:p>
          <a:p>
            <a:pPr>
              <a:buFont typeface="Arial" panose="020B0604020202020204" pitchFamily="34" charset="0"/>
              <a:buChar char="•"/>
            </a:pPr>
            <a:r>
              <a:rPr lang="en-GB" b="1" dirty="0"/>
              <a:t>Rating</a:t>
            </a:r>
            <a:r>
              <a:rPr lang="en-GB" dirty="0"/>
              <a:t>: (Choose based on alternative options in the market)</a:t>
            </a:r>
          </a:p>
          <a:p>
            <a:pPr>
              <a:buFont typeface="Arial" panose="020B0604020202020204" pitchFamily="34" charset="0"/>
              <a:buChar char="•"/>
            </a:pPr>
            <a:r>
              <a:rPr lang="en-GB" b="1" dirty="0"/>
              <a:t>Reason</a:t>
            </a:r>
            <a:r>
              <a:rPr lang="en-GB" dirty="0"/>
              <a:t>: The threat is high if there are many substitutes in the market, making it easy for customers to switch. However, if substitutes are limited or have lower quality, this threat is low.</a:t>
            </a:r>
          </a:p>
          <a:p>
            <a:r>
              <a:rPr lang="en-GB" b="1" dirty="0"/>
              <a:t>5. Industry Rivalry (High/Medium/Low):</a:t>
            </a:r>
          </a:p>
          <a:p>
            <a:pPr>
              <a:buFont typeface="Arial" panose="020B0604020202020204" pitchFamily="34" charset="0"/>
              <a:buChar char="•"/>
            </a:pPr>
            <a:r>
              <a:rPr lang="en-GB" b="1" dirty="0"/>
              <a:t>Rating</a:t>
            </a:r>
            <a:r>
              <a:rPr lang="en-GB" dirty="0"/>
              <a:t>: (Choose based on competition intensity)</a:t>
            </a:r>
          </a:p>
          <a:p>
            <a:pPr>
              <a:buFont typeface="Arial" panose="020B0604020202020204" pitchFamily="34" charset="0"/>
              <a:buChar char="•"/>
            </a:pPr>
            <a:r>
              <a:rPr lang="en-GB" b="1" dirty="0"/>
              <a:t>Reason</a:t>
            </a:r>
            <a:r>
              <a:rPr lang="en-GB" dirty="0"/>
              <a:t>: If there are many competitors with similar products or aggressive pricing, rivalry is high. If the company has a dominant position and less direct competition, rivalry is lower.</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51</a:t>
            </a:fld>
            <a:endParaRPr lang="en-GB" altLang="en-US"/>
          </a:p>
        </p:txBody>
      </p:sp>
    </p:spTree>
    <p:extLst>
      <p:ext uri="{BB962C8B-B14F-4D97-AF65-F5344CB8AC3E}">
        <p14:creationId xmlns:p14="http://schemas.microsoft.com/office/powerpoint/2010/main" val="42286444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Conducting a Porter's Five Forces analysis helps entrepreneurs understand the competitive landscape and the factors that influence profitability in the industry. </a:t>
            </a:r>
          </a:p>
          <a:p>
            <a:endParaRPr lang="en-GB" dirty="0"/>
          </a:p>
          <a:p>
            <a:r>
              <a:rPr lang="en-GB" dirty="0"/>
              <a:t>By analysing these forces, entrepreneurs can:</a:t>
            </a:r>
          </a:p>
          <a:p>
            <a:endParaRPr lang="en-GB" dirty="0"/>
          </a:p>
          <a:p>
            <a:pPr>
              <a:buFont typeface="Arial" panose="020B0604020202020204" pitchFamily="34" charset="0"/>
              <a:buChar char="•"/>
            </a:pPr>
            <a:r>
              <a:rPr lang="en-GB" dirty="0"/>
              <a:t>Identify opportunities for differentiation and competitive advantage.</a:t>
            </a:r>
          </a:p>
          <a:p>
            <a:pPr>
              <a:buFont typeface="Arial" panose="020B0604020202020204" pitchFamily="34" charset="0"/>
              <a:buChar char="•"/>
            </a:pPr>
            <a:r>
              <a:rPr lang="en-GB" dirty="0"/>
              <a:t>Recognize potential challenges and prepare strategies to overcome them.</a:t>
            </a:r>
          </a:p>
          <a:p>
            <a:pPr>
              <a:buFont typeface="Arial" panose="020B0604020202020204" pitchFamily="34" charset="0"/>
              <a:buChar char="•"/>
            </a:pPr>
            <a:r>
              <a:rPr lang="en-GB" dirty="0"/>
              <a:t>Make informed decisions about entering the industry and investing resources.</a:t>
            </a:r>
          </a:p>
          <a:p>
            <a:pPr>
              <a:buFont typeface="Arial" panose="020B0604020202020204" pitchFamily="34" charset="0"/>
              <a:buChar char="•"/>
            </a:pPr>
            <a:r>
              <a:rPr lang="en-GB" dirty="0"/>
              <a:t>Develop a robust business model that considers market dynamics and competitive pressures.</a:t>
            </a:r>
          </a:p>
          <a:p>
            <a:pPr>
              <a:buFont typeface="Arial" panose="020B0604020202020204" pitchFamily="34" charset="0"/>
              <a:buChar char="•"/>
            </a:pPr>
            <a:endParaRPr lang="en-GB" dirty="0"/>
          </a:p>
          <a:p>
            <a:r>
              <a:rPr lang="en-GB" dirty="0"/>
              <a:t>This comprehensive understanding is crucial for determining the viability of a startup idea and crafting strategies for long-term success.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52</a:t>
            </a:fld>
            <a:endParaRPr lang="en-GB" altLang="en-US"/>
          </a:p>
        </p:txBody>
      </p:sp>
    </p:spTree>
    <p:extLst>
      <p:ext uri="{BB962C8B-B14F-4D97-AF65-F5344CB8AC3E}">
        <p14:creationId xmlns:p14="http://schemas.microsoft.com/office/powerpoint/2010/main" val="33881118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D555B70-B446-456E-945A-C4ED865051B9}" type="datetimeFigureOut">
              <a:rPr lang="en-GB" smtClean="0"/>
              <a:t>16/10/2026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lvl1pPr>
              <a:defRPr>
                <a:latin typeface="Arial" panose="020B0604020202020204" pitchFamily="34" charset="0"/>
              </a:defRPr>
            </a:lvl1pPr>
          </a:lstStyle>
          <a:p>
            <a:endParaRPr lang="en-GB"/>
          </a:p>
        </p:txBody>
      </p:sp>
      <p:sp>
        <p:nvSpPr>
          <p:cNvPr id="6" name="Slide Number Placeholder 5"/>
          <p:cNvSpPr>
            <a:spLocks noGrp="1"/>
          </p:cNvSpPr>
          <p:nvPr>
            <p:ph type="sldNum" sz="quarter" idx="12"/>
          </p:nvPr>
        </p:nvSpPr>
        <p:spPr/>
        <p:txBody>
          <a:bodyPr/>
          <a:lstStyle/>
          <a:p>
            <a:fld id="{10601B62-34A8-42D2-AC71-672B30AD8746}" type="slidenum">
              <a:rPr lang="en-GB" smtClean="0"/>
              <a:t>‹#›</a:t>
            </a:fld>
            <a:endParaRPr lang="en-GB"/>
          </a:p>
        </p:txBody>
      </p:sp>
    </p:spTree>
    <p:extLst>
      <p:ext uri="{BB962C8B-B14F-4D97-AF65-F5344CB8AC3E}">
        <p14:creationId xmlns:p14="http://schemas.microsoft.com/office/powerpoint/2010/main" val="1800214473"/>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D555B70-B446-456E-945A-C4ED865051B9}" type="datetimeFigureOut">
              <a:rPr lang="en-GB" smtClean="0"/>
              <a:t>16/10/2026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lvl1pPr>
              <a:defRPr>
                <a:latin typeface="Arial" panose="020B0604020202020204" pitchFamily="34" charset="0"/>
              </a:defRPr>
            </a:lvl1pPr>
          </a:lstStyle>
          <a:p>
            <a:endParaRPr lang="en-GB"/>
          </a:p>
        </p:txBody>
      </p:sp>
      <p:sp>
        <p:nvSpPr>
          <p:cNvPr id="6" name="Slide Number Placeholder 5"/>
          <p:cNvSpPr>
            <a:spLocks noGrp="1"/>
          </p:cNvSpPr>
          <p:nvPr>
            <p:ph type="sldNum" sz="quarter" idx="12"/>
          </p:nvPr>
        </p:nvSpPr>
        <p:spPr/>
        <p:txBody>
          <a:bodyPr/>
          <a:lstStyle/>
          <a:p>
            <a:fld id="{10601B62-34A8-42D2-AC71-672B30AD8746}" type="slidenum">
              <a:rPr lang="en-GB" smtClean="0"/>
              <a:t>‹#›</a:t>
            </a:fld>
            <a:endParaRPr lang="en-GB"/>
          </a:p>
        </p:txBody>
      </p:sp>
    </p:spTree>
    <p:extLst>
      <p:ext uri="{BB962C8B-B14F-4D97-AF65-F5344CB8AC3E}">
        <p14:creationId xmlns:p14="http://schemas.microsoft.com/office/powerpoint/2010/main" val="802036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555B70-B446-456E-945A-C4ED865051B9}" type="datetimeFigureOut">
              <a:rPr lang="en-GB" smtClean="0"/>
              <a:t>16/10/2026</a:t>
            </a:fld>
            <a:endParaRPr lang="en-GB"/>
          </a:p>
        </p:txBody>
      </p:sp>
      <p:sp>
        <p:nvSpPr>
          <p:cNvPr id="6" name="Slide Number Placeholder 5"/>
          <p:cNvSpPr>
            <a:spLocks noGrp="1"/>
          </p:cNvSpPr>
          <p:nvPr>
            <p:ph type="sldNum" sz="quarter" idx="12"/>
          </p:nvPr>
        </p:nvSpPr>
        <p:spPr/>
        <p:txBody>
          <a:bodyPr/>
          <a:lstStyle/>
          <a:p>
            <a:fld id="{10601B62-34A8-42D2-AC71-672B30AD8746}" type="slidenum">
              <a:rPr lang="en-GB" smtClean="0"/>
              <a:t>‹#›</a:t>
            </a:fld>
            <a:endParaRPr lang="en-GB"/>
          </a:p>
        </p:txBody>
      </p:sp>
    </p:spTree>
    <p:extLst>
      <p:ext uri="{BB962C8B-B14F-4D97-AF65-F5344CB8AC3E}">
        <p14:creationId xmlns:p14="http://schemas.microsoft.com/office/powerpoint/2010/main" val="1603457655"/>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D555B70-B446-456E-945A-C4ED865051B9}" type="datetimeFigureOut">
              <a:rPr lang="en-GB" smtClean="0"/>
              <a:t>16/10/2026</a:t>
            </a:fld>
            <a:endParaRPr lang="en-GB"/>
          </a:p>
        </p:txBody>
      </p:sp>
      <p:sp>
        <p:nvSpPr>
          <p:cNvPr id="7" name="Slide Number Placeholder 6"/>
          <p:cNvSpPr>
            <a:spLocks noGrp="1"/>
          </p:cNvSpPr>
          <p:nvPr>
            <p:ph type="sldNum" sz="quarter" idx="12"/>
          </p:nvPr>
        </p:nvSpPr>
        <p:spPr/>
        <p:txBody>
          <a:bodyPr/>
          <a:lstStyle/>
          <a:p>
            <a:fld id="{10601B62-34A8-42D2-AC71-672B30AD8746}" type="slidenum">
              <a:rPr lang="en-GB" smtClean="0"/>
              <a:t>‹#›</a:t>
            </a:fld>
            <a:endParaRPr lang="en-GB"/>
          </a:p>
        </p:txBody>
      </p:sp>
    </p:spTree>
    <p:extLst>
      <p:ext uri="{BB962C8B-B14F-4D97-AF65-F5344CB8AC3E}">
        <p14:creationId xmlns:p14="http://schemas.microsoft.com/office/powerpoint/2010/main" val="200516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D555B70-B446-456E-945A-C4ED865051B9}" type="datetimeFigureOut">
              <a:rPr lang="en-GB" smtClean="0"/>
              <a:t>16/10/2026</a:t>
            </a:fld>
            <a:endParaRPr lang="en-GB"/>
          </a:p>
        </p:txBody>
      </p:sp>
      <p:sp>
        <p:nvSpPr>
          <p:cNvPr id="9" name="Slide Number Placeholder 8"/>
          <p:cNvSpPr>
            <a:spLocks noGrp="1"/>
          </p:cNvSpPr>
          <p:nvPr>
            <p:ph type="sldNum" sz="quarter" idx="12"/>
          </p:nvPr>
        </p:nvSpPr>
        <p:spPr/>
        <p:txBody>
          <a:bodyPr/>
          <a:lstStyle/>
          <a:p>
            <a:fld id="{10601B62-34A8-42D2-AC71-672B30AD8746}" type="slidenum">
              <a:rPr lang="en-GB" smtClean="0"/>
              <a:t>‹#›</a:t>
            </a:fld>
            <a:endParaRPr lang="en-GB"/>
          </a:p>
        </p:txBody>
      </p:sp>
    </p:spTree>
    <p:extLst>
      <p:ext uri="{BB962C8B-B14F-4D97-AF65-F5344CB8AC3E}">
        <p14:creationId xmlns:p14="http://schemas.microsoft.com/office/powerpoint/2010/main" val="2845277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D555B70-B446-456E-945A-C4ED865051B9}" type="datetimeFigureOut">
              <a:rPr lang="en-GB" smtClean="0"/>
              <a:t>16/10/2026</a:t>
            </a:fld>
            <a:endParaRPr lang="en-GB"/>
          </a:p>
        </p:txBody>
      </p:sp>
      <p:sp>
        <p:nvSpPr>
          <p:cNvPr id="5" name="Slide Number Placeholder 4"/>
          <p:cNvSpPr>
            <a:spLocks noGrp="1"/>
          </p:cNvSpPr>
          <p:nvPr>
            <p:ph type="sldNum" sz="quarter" idx="12"/>
          </p:nvPr>
        </p:nvSpPr>
        <p:spPr/>
        <p:txBody>
          <a:bodyPr/>
          <a:lstStyle/>
          <a:p>
            <a:fld id="{10601B62-34A8-42D2-AC71-672B30AD8746}" type="slidenum">
              <a:rPr lang="en-GB" smtClean="0"/>
              <a:t>‹#›</a:t>
            </a:fld>
            <a:endParaRPr lang="en-GB"/>
          </a:p>
        </p:txBody>
      </p:sp>
    </p:spTree>
    <p:extLst>
      <p:ext uri="{BB962C8B-B14F-4D97-AF65-F5344CB8AC3E}">
        <p14:creationId xmlns:p14="http://schemas.microsoft.com/office/powerpoint/2010/main" val="1552518407"/>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555B70-B446-456E-945A-C4ED865051B9}" type="datetimeFigureOut">
              <a:rPr lang="en-GB" smtClean="0"/>
              <a:t>16/10/2026</a:t>
            </a:fld>
            <a:endParaRPr lang="en-GB"/>
          </a:p>
        </p:txBody>
      </p:sp>
      <p:sp>
        <p:nvSpPr>
          <p:cNvPr id="4" name="Slide Number Placeholder 3"/>
          <p:cNvSpPr>
            <a:spLocks noGrp="1"/>
          </p:cNvSpPr>
          <p:nvPr>
            <p:ph type="sldNum" sz="quarter" idx="12"/>
          </p:nvPr>
        </p:nvSpPr>
        <p:spPr/>
        <p:txBody>
          <a:bodyPr/>
          <a:lstStyle/>
          <a:p>
            <a:fld id="{10601B62-34A8-42D2-AC71-672B30AD8746}" type="slidenum">
              <a:rPr lang="en-GB" smtClean="0"/>
              <a:t>‹#›</a:t>
            </a:fld>
            <a:endParaRPr lang="en-GB"/>
          </a:p>
        </p:txBody>
      </p:sp>
    </p:spTree>
    <p:extLst>
      <p:ext uri="{BB962C8B-B14F-4D97-AF65-F5344CB8AC3E}">
        <p14:creationId xmlns:p14="http://schemas.microsoft.com/office/powerpoint/2010/main" val="589125650"/>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555B70-B446-456E-945A-C4ED865051B9}" type="datetimeFigureOut">
              <a:rPr lang="en-GB" smtClean="0"/>
              <a:t>16/10/2026</a:t>
            </a:fld>
            <a:endParaRPr lang="en-GB"/>
          </a:p>
        </p:txBody>
      </p:sp>
      <p:sp>
        <p:nvSpPr>
          <p:cNvPr id="7" name="Slide Number Placeholder 6"/>
          <p:cNvSpPr>
            <a:spLocks noGrp="1"/>
          </p:cNvSpPr>
          <p:nvPr>
            <p:ph type="sldNum" sz="quarter" idx="12"/>
          </p:nvPr>
        </p:nvSpPr>
        <p:spPr/>
        <p:txBody>
          <a:bodyPr/>
          <a:lstStyle/>
          <a:p>
            <a:fld id="{10601B62-34A8-42D2-AC71-672B30AD8746}" type="slidenum">
              <a:rPr lang="en-GB" smtClean="0"/>
              <a:t>‹#›</a:t>
            </a:fld>
            <a:endParaRPr lang="en-GB"/>
          </a:p>
        </p:txBody>
      </p:sp>
    </p:spTree>
    <p:extLst>
      <p:ext uri="{BB962C8B-B14F-4D97-AF65-F5344CB8AC3E}">
        <p14:creationId xmlns:p14="http://schemas.microsoft.com/office/powerpoint/2010/main" val="2357018845"/>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555B70-B446-456E-945A-C4ED865051B9}" type="datetimeFigureOut">
              <a:rPr lang="en-GB" smtClean="0"/>
              <a:t>16/10/2026</a:t>
            </a:fld>
            <a:endParaRPr lang="en-GB"/>
          </a:p>
        </p:txBody>
      </p:sp>
      <p:sp>
        <p:nvSpPr>
          <p:cNvPr id="7" name="Slide Number Placeholder 6"/>
          <p:cNvSpPr>
            <a:spLocks noGrp="1"/>
          </p:cNvSpPr>
          <p:nvPr>
            <p:ph type="sldNum" sz="quarter" idx="12"/>
          </p:nvPr>
        </p:nvSpPr>
        <p:spPr/>
        <p:txBody>
          <a:bodyPr/>
          <a:lstStyle/>
          <a:p>
            <a:fld id="{10601B62-34A8-42D2-AC71-672B30AD8746}" type="slidenum">
              <a:rPr lang="en-GB" smtClean="0"/>
              <a:t>‹#›</a:t>
            </a:fld>
            <a:endParaRPr lang="en-GB"/>
          </a:p>
        </p:txBody>
      </p:sp>
    </p:spTree>
    <p:extLst>
      <p:ext uri="{BB962C8B-B14F-4D97-AF65-F5344CB8AC3E}">
        <p14:creationId xmlns:p14="http://schemas.microsoft.com/office/powerpoint/2010/main" val="117904841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D555B70-B446-456E-945A-C4ED865051B9}" type="datetimeFigureOut">
              <a:rPr lang="en-GB" smtClean="0"/>
              <a:t>16/10/2026</a:t>
            </a:fld>
            <a:endParaRPr lang="en-GB"/>
          </a:p>
        </p:txBody>
      </p:sp>
      <p:sp>
        <p:nvSpPr>
          <p:cNvPr id="6" name="Slide Number Placeholder 5"/>
          <p:cNvSpPr>
            <a:spLocks noGrp="1"/>
          </p:cNvSpPr>
          <p:nvPr>
            <p:ph type="sldNum" sz="quarter" idx="12"/>
          </p:nvPr>
        </p:nvSpPr>
        <p:spPr/>
        <p:txBody>
          <a:bodyPr/>
          <a:lstStyle/>
          <a:p>
            <a:fld id="{10601B62-34A8-42D2-AC71-672B30AD8746}" type="slidenum">
              <a:rPr lang="en-GB" smtClean="0"/>
              <a:t>‹#›</a:t>
            </a:fld>
            <a:endParaRPr lang="en-GB"/>
          </a:p>
        </p:txBody>
      </p:sp>
    </p:spTree>
    <p:extLst>
      <p:ext uri="{BB962C8B-B14F-4D97-AF65-F5344CB8AC3E}">
        <p14:creationId xmlns:p14="http://schemas.microsoft.com/office/powerpoint/2010/main" val="1590820108"/>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D555B70-B446-456E-945A-C4ED865051B9}" type="datetimeFigureOut">
              <a:rPr lang="en-GB" smtClean="0"/>
              <a:t>16/10/2026</a:t>
            </a:fld>
            <a:endParaRPr lang="en-GB"/>
          </a:p>
        </p:txBody>
      </p:sp>
      <p:sp>
        <p:nvSpPr>
          <p:cNvPr id="6" name="Slide Number Placeholder 5"/>
          <p:cNvSpPr>
            <a:spLocks noGrp="1"/>
          </p:cNvSpPr>
          <p:nvPr>
            <p:ph type="sldNum" sz="quarter" idx="12"/>
          </p:nvPr>
        </p:nvSpPr>
        <p:spPr/>
        <p:txBody>
          <a:bodyPr/>
          <a:lstStyle/>
          <a:p>
            <a:fld id="{10601B62-34A8-42D2-AC71-672B30AD8746}" type="slidenum">
              <a:rPr lang="en-GB" smtClean="0"/>
              <a:t>‹#›</a:t>
            </a:fld>
            <a:endParaRPr lang="en-GB"/>
          </a:p>
        </p:txBody>
      </p:sp>
    </p:spTree>
    <p:extLst>
      <p:ext uri="{BB962C8B-B14F-4D97-AF65-F5344CB8AC3E}">
        <p14:creationId xmlns:p14="http://schemas.microsoft.com/office/powerpoint/2010/main" val="3309729409"/>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555B70-B446-456E-945A-C4ED865051B9}" type="datetimeFigureOut">
              <a:rPr lang="en-GB" smtClean="0"/>
              <a:t>16/10/2026</a:t>
            </a:fld>
            <a:endParaRPr lang="en-GB"/>
          </a:p>
        </p:txBody>
      </p:sp>
      <p:sp>
        <p:nvSpPr>
          <p:cNvPr id="5" name="Footer Placeholder 4"/>
          <p:cNvSpPr>
            <a:spLocks noGrp="1"/>
          </p:cNvSpPr>
          <p:nvPr>
            <p:ph type="ftr" sz="quarter" idx="11"/>
          </p:nvPr>
        </p:nvSpPr>
        <p:spPr>
          <a:xfrm>
            <a:off x="878887" y="6356351"/>
            <a:ext cx="3797300" cy="365125"/>
          </a:xfrm>
          <a:prstGeom prst="rect">
            <a:avLst/>
          </a:prstGeom>
        </p:spPr>
        <p:txBody>
          <a:bodyPr/>
          <a:lstStyle>
            <a:lvl1pPr>
              <a:defRPr>
                <a:latin typeface="Arial" panose="020B0604020202020204" pitchFamily="34" charset="0"/>
              </a:defRPr>
            </a:lvl1pPr>
          </a:lstStyle>
          <a:p>
            <a:endParaRPr lang="en-GB"/>
          </a:p>
        </p:txBody>
      </p:sp>
      <p:sp>
        <p:nvSpPr>
          <p:cNvPr id="6" name="Slide Number Placeholder 5"/>
          <p:cNvSpPr>
            <a:spLocks noGrp="1"/>
          </p:cNvSpPr>
          <p:nvPr>
            <p:ph type="sldNum" sz="quarter" idx="12"/>
          </p:nvPr>
        </p:nvSpPr>
        <p:spPr>
          <a:xfrm>
            <a:off x="11442701" y="1"/>
            <a:ext cx="749300" cy="365125"/>
          </a:xfrm>
        </p:spPr>
        <p:txBody>
          <a:bodyPr/>
          <a:lstStyle>
            <a:lvl1pPr algn="r">
              <a:defRPr b="1">
                <a:solidFill>
                  <a:schemeClr val="tx2"/>
                </a:solidFill>
                <a:latin typeface="Arial" panose="020B0604020202020204" pitchFamily="34" charset="0"/>
              </a:defRPr>
            </a:lvl1pPr>
          </a:lstStyle>
          <a:p>
            <a:fld id="{10601B62-34A8-42D2-AC71-672B30AD8746}" type="slidenum">
              <a:rPr lang="en-GB" smtClean="0"/>
              <a:t>‹#›</a:t>
            </a:fld>
            <a:endParaRPr lang="en-GB"/>
          </a:p>
        </p:txBody>
      </p:sp>
      <p:sp>
        <p:nvSpPr>
          <p:cNvPr id="7" name="Title 2"/>
          <p:cNvSpPr txBox="1">
            <a:spLocks/>
          </p:cNvSpPr>
          <p:nvPr/>
        </p:nvSpPr>
        <p:spPr>
          <a:xfrm>
            <a:off x="623392" y="152400"/>
            <a:ext cx="109728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latin typeface="Arial" panose="020B0604020202020204" pitchFamily="34" charset="0"/>
            </a:endParaRPr>
          </a:p>
        </p:txBody>
      </p:sp>
    </p:spTree>
    <p:extLst>
      <p:ext uri="{BB962C8B-B14F-4D97-AF65-F5344CB8AC3E}">
        <p14:creationId xmlns:p14="http://schemas.microsoft.com/office/powerpoint/2010/main" val="576063780"/>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latin typeface="Arial" panose="020B0604020202020204" pitchFamily="34" charset="0"/>
              </a:defRPr>
            </a:lvl1pPr>
          </a:lstStyle>
          <a:p>
            <a:fld id="{3D555B70-B446-456E-945A-C4ED865051B9}" type="datetimeFigureOut">
              <a:rPr lang="en-GB" smtClean="0"/>
              <a:t>16/10/2026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defRPr>
            </a:lvl1pPr>
          </a:lstStyle>
          <a:p>
            <a:fld id="{10601B62-34A8-42D2-AC71-672B30AD8746}" type="slidenum">
              <a:rPr lang="en-GB" smtClean="0"/>
              <a:t>‹#›</a:t>
            </a:fld>
            <a:endParaRPr lang="en-GB"/>
          </a:p>
        </p:txBody>
      </p:sp>
      <p:pic>
        <p:nvPicPr>
          <p:cNvPr id="7" name="Picture 6">
            <a:extLst>
              <a:ext uri="{FF2B5EF4-FFF2-40B4-BE49-F238E27FC236}">
                <a16:creationId xmlns:a16="http://schemas.microsoft.com/office/drawing/2014/main" id="{87736A3C-719A-48E3-9AF6-F6A04F7FDA46}"/>
              </a:ext>
            </a:extLst>
          </p:cNvPr>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11184661" y="5913368"/>
            <a:ext cx="864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290354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ransition>
    <p:dissolve/>
  </p:transition>
  <p:txStyles>
    <p:titleStyle>
      <a:lvl1pPr algn="ctr" defTabSz="914400" rtl="0" eaLnBrk="1" latinLnBrk="0" hangingPunct="1">
        <a:spcBef>
          <a:spcPct val="0"/>
        </a:spcBef>
        <a:buNone/>
        <a:defRPr sz="4400" kern="1200">
          <a:solidFill>
            <a:schemeClr val="tx1"/>
          </a:solidFill>
          <a:latin typeface="Arial" panose="020B0604020202020204"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panose="020B06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theguardian.com/small-business-network/2013/mar/13/james-caan-market-research-startup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hyperlink" Target="https://www.youtube.com/watch?v=Dfp23xSqpdk"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816D624-8AE3-3B39-2205-8F85F9422865}"/>
              </a:ext>
            </a:extLst>
          </p:cNvPr>
          <p:cNvSpPr txBox="1"/>
          <p:nvPr/>
        </p:nvSpPr>
        <p:spPr>
          <a:xfrm>
            <a:off x="3646714" y="438638"/>
            <a:ext cx="6193972" cy="1077218"/>
          </a:xfrm>
          <a:prstGeom prst="rect">
            <a:avLst/>
          </a:prstGeom>
          <a:noFill/>
        </p:spPr>
        <p:txBody>
          <a:bodyPr wrap="square" rtlCol="0">
            <a:spAutoFit/>
          </a:bodyPr>
          <a:lstStyle/>
          <a:p>
            <a:pPr algn="ctr"/>
            <a:r>
              <a:rPr lang="en-GB" sz="3200" b="1" dirty="0">
                <a:latin typeface="Arial" panose="020B0604020202020204" pitchFamily="34" charset="0"/>
              </a:rPr>
              <a:t>Entrepreneurship and Enterprise LCLM4006</a:t>
            </a:r>
          </a:p>
        </p:txBody>
      </p:sp>
      <p:sp>
        <p:nvSpPr>
          <p:cNvPr id="4" name="TextBox 3">
            <a:extLst>
              <a:ext uri="{FF2B5EF4-FFF2-40B4-BE49-F238E27FC236}">
                <a16:creationId xmlns:a16="http://schemas.microsoft.com/office/drawing/2014/main" id="{A29F2B49-991C-C7FB-A8EE-EE9B6D5E578B}"/>
              </a:ext>
            </a:extLst>
          </p:cNvPr>
          <p:cNvSpPr txBox="1"/>
          <p:nvPr/>
        </p:nvSpPr>
        <p:spPr>
          <a:xfrm>
            <a:off x="2920482" y="2164702"/>
            <a:ext cx="7473820" cy="1231106"/>
          </a:xfrm>
          <a:prstGeom prst="rect">
            <a:avLst/>
          </a:prstGeom>
          <a:noFill/>
        </p:spPr>
        <p:txBody>
          <a:bodyPr wrap="square">
            <a:spAutoFit/>
          </a:bodyPr>
          <a:lstStyle/>
          <a:p>
            <a:r>
              <a:rPr lang="en-GB" sz="2800" b="1" dirty="0">
                <a:solidFill>
                  <a:schemeClr val="bg1">
                    <a:lumMod val="95000"/>
                  </a:schemeClr>
                </a:solidFill>
              </a:rPr>
              <a:t>PESTEL Analysis for Business Plans </a:t>
            </a:r>
          </a:p>
          <a:p>
            <a:r>
              <a:rPr lang="en-GB" sz="2800" b="1" dirty="0">
                <a:solidFill>
                  <a:schemeClr val="bg1">
                    <a:lumMod val="95000"/>
                  </a:schemeClr>
                </a:solidFill>
              </a:rPr>
              <a:t>Understanding External Business Factors</a:t>
            </a:r>
          </a:p>
          <a:p>
            <a:endParaRPr lang="en-GB" dirty="0"/>
          </a:p>
        </p:txBody>
      </p:sp>
    </p:spTree>
    <p:extLst>
      <p:ext uri="{BB962C8B-B14F-4D97-AF65-F5344CB8AC3E}">
        <p14:creationId xmlns:p14="http://schemas.microsoft.com/office/powerpoint/2010/main" val="3711708506"/>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31504" y="981822"/>
            <a:ext cx="9036496" cy="4391394"/>
          </a:xfrm>
        </p:spPr>
        <p:txBody>
          <a:bodyPr>
            <a:normAutofit/>
          </a:bodyPr>
          <a:lstStyle/>
          <a:p>
            <a:pPr marL="0" indent="0">
              <a:buNone/>
            </a:pPr>
            <a:r>
              <a:rPr lang="en-GB" sz="2800" b="1" dirty="0"/>
              <a:t>Last week, we looked at the:</a:t>
            </a:r>
            <a:br>
              <a:rPr lang="en-GB" sz="2800" b="1" dirty="0"/>
            </a:br>
            <a:endParaRPr lang="en-GB" sz="2800" dirty="0"/>
          </a:p>
          <a:p>
            <a:pPr>
              <a:lnSpc>
                <a:spcPct val="150000"/>
              </a:lnSpc>
            </a:pPr>
            <a:r>
              <a:rPr lang="en-GB" dirty="0"/>
              <a:t>Importance of a founding team</a:t>
            </a:r>
          </a:p>
          <a:p>
            <a:pPr>
              <a:lnSpc>
                <a:spcPct val="150000"/>
              </a:lnSpc>
            </a:pPr>
            <a:r>
              <a:rPr lang="en-GB" dirty="0"/>
              <a:t>Management of start-ups</a:t>
            </a:r>
          </a:p>
          <a:p>
            <a:pPr>
              <a:lnSpc>
                <a:spcPct val="150000"/>
              </a:lnSpc>
            </a:pPr>
            <a:r>
              <a:rPr lang="en-GB" dirty="0"/>
              <a:t>Definition, types, and benefits of SMEs</a:t>
            </a:r>
          </a:p>
          <a:p>
            <a:pPr>
              <a:lnSpc>
                <a:spcPct val="150000"/>
              </a:lnSpc>
            </a:pPr>
            <a:r>
              <a:rPr lang="en-GB" dirty="0"/>
              <a:t>Different legal formats of UK small businesses</a:t>
            </a:r>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1981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524000" y="397049"/>
            <a:ext cx="9144000" cy="584775"/>
          </a:xfrm>
          <a:prstGeom prst="rect">
            <a:avLst/>
          </a:prstGeom>
          <a:noFill/>
        </p:spPr>
        <p:txBody>
          <a:bodyPr wrap="square" rtlCol="0">
            <a:spAutoFit/>
          </a:bodyPr>
          <a:lstStyle/>
          <a:p>
            <a:pPr algn="ctr">
              <a:buNone/>
            </a:pPr>
            <a:r>
              <a:rPr lang="en-GB" sz="3200" b="1" dirty="0">
                <a:highlight>
                  <a:srgbClr val="FFFF00"/>
                </a:highlight>
              </a:rPr>
              <a:t>Recap of previous session….</a:t>
            </a:r>
            <a:endParaRPr lang="en-GB" sz="3600" b="1" dirty="0">
              <a:highlight>
                <a:srgbClr val="FFFF00"/>
              </a:highlight>
            </a:endParaRPr>
          </a:p>
        </p:txBody>
      </p:sp>
    </p:spTree>
    <p:extLst>
      <p:ext uri="{BB962C8B-B14F-4D97-AF65-F5344CB8AC3E}">
        <p14:creationId xmlns:p14="http://schemas.microsoft.com/office/powerpoint/2010/main" val="8260958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0" y="981822"/>
            <a:ext cx="9144000" cy="4823442"/>
          </a:xfrm>
        </p:spPr>
        <p:txBody>
          <a:bodyPr>
            <a:normAutofit/>
          </a:bodyPr>
          <a:lstStyle/>
          <a:p>
            <a:pPr marL="0" indent="0">
              <a:lnSpc>
                <a:spcPct val="90000"/>
              </a:lnSpc>
              <a:buNone/>
            </a:pPr>
            <a:r>
              <a:rPr lang="en-GB" sz="2800" dirty="0"/>
              <a:t>We will:</a:t>
            </a:r>
          </a:p>
          <a:p>
            <a:pPr marL="0" indent="0">
              <a:lnSpc>
                <a:spcPct val="90000"/>
              </a:lnSpc>
              <a:buNone/>
            </a:pPr>
            <a:endParaRPr lang="en-GB" sz="2800" dirty="0"/>
          </a:p>
          <a:p>
            <a:pPr>
              <a:lnSpc>
                <a:spcPct val="90000"/>
              </a:lnSpc>
              <a:buClr>
                <a:srgbClr val="0070C0"/>
              </a:buClr>
            </a:pPr>
            <a:r>
              <a:rPr lang="en-GB" sz="2800" dirty="0"/>
              <a:t>Discuss the PESTLE framework and analysis </a:t>
            </a:r>
          </a:p>
          <a:p>
            <a:pPr>
              <a:lnSpc>
                <a:spcPct val="90000"/>
              </a:lnSpc>
              <a:buClr>
                <a:srgbClr val="0070C0"/>
              </a:buClr>
            </a:pPr>
            <a:r>
              <a:rPr lang="en-GB" sz="2800" dirty="0"/>
              <a:t>Explore what is an industry and what are competitors and how to analyse them</a:t>
            </a:r>
          </a:p>
          <a:p>
            <a:pPr>
              <a:lnSpc>
                <a:spcPct val="90000"/>
              </a:lnSpc>
              <a:buClr>
                <a:srgbClr val="0070C0"/>
              </a:buClr>
            </a:pPr>
            <a:r>
              <a:rPr lang="en-GB" sz="2800" dirty="0"/>
              <a:t>Learn the difference between industry and sector</a:t>
            </a:r>
          </a:p>
          <a:p>
            <a:pPr>
              <a:lnSpc>
                <a:spcPct val="90000"/>
              </a:lnSpc>
              <a:buClr>
                <a:srgbClr val="0070C0"/>
              </a:buClr>
            </a:pPr>
            <a:r>
              <a:rPr lang="en-GB" sz="2800" dirty="0"/>
              <a:t>To determine and analyse the main elements of the Porter’s Five Forces model and apply to a chosen company.</a:t>
            </a:r>
          </a:p>
          <a:p>
            <a:pPr marL="0" indent="0">
              <a:buClr>
                <a:srgbClr val="0070C0"/>
              </a:buClr>
              <a:buNone/>
            </a:pPr>
            <a:endParaRPr lang="en-GB" sz="2800"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1981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524000" y="397049"/>
            <a:ext cx="9144000" cy="584775"/>
          </a:xfrm>
          <a:prstGeom prst="rect">
            <a:avLst/>
          </a:prstGeom>
          <a:noFill/>
        </p:spPr>
        <p:txBody>
          <a:bodyPr wrap="square" rtlCol="0">
            <a:spAutoFit/>
          </a:body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32594040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C89A9-9DEF-8163-1926-7A20DEAACFC2}"/>
              </a:ext>
            </a:extLst>
          </p:cNvPr>
          <p:cNvSpPr>
            <a:spLocks noGrp="1"/>
          </p:cNvSpPr>
          <p:nvPr>
            <p:ph type="title"/>
          </p:nvPr>
        </p:nvSpPr>
        <p:spPr/>
        <p:txBody>
          <a:bodyPr/>
          <a:lstStyle/>
          <a:p>
            <a:r>
              <a:rPr lang="en-GB" dirty="0"/>
              <a:t>What is PESTEL Analysis?</a:t>
            </a:r>
          </a:p>
        </p:txBody>
      </p:sp>
      <p:sp>
        <p:nvSpPr>
          <p:cNvPr id="3" name="Content Placeholder 2">
            <a:extLst>
              <a:ext uri="{FF2B5EF4-FFF2-40B4-BE49-F238E27FC236}">
                <a16:creationId xmlns:a16="http://schemas.microsoft.com/office/drawing/2014/main" id="{A6D1FC3B-A573-1ABE-B83F-9F5290FB87CE}"/>
              </a:ext>
            </a:extLst>
          </p:cNvPr>
          <p:cNvSpPr>
            <a:spLocks noGrp="1"/>
          </p:cNvSpPr>
          <p:nvPr>
            <p:ph idx="1"/>
          </p:nvPr>
        </p:nvSpPr>
        <p:spPr/>
        <p:txBody>
          <a:bodyPr>
            <a:normAutofit fontScale="92500" lnSpcReduction="10000"/>
          </a:bodyPr>
          <a:lstStyle/>
          <a:p>
            <a:r>
              <a:rPr lang="en-GB" b="0" i="0" dirty="0">
                <a:solidFill>
                  <a:srgbClr val="1F1F1F"/>
                </a:solidFill>
                <a:effectLst/>
                <a:latin typeface="Google Sans"/>
              </a:rPr>
              <a:t>PESTEL or PESTLE Analysis is a strategic business planning or market research tool for  </a:t>
            </a:r>
            <a:r>
              <a:rPr lang="en-GB" dirty="0">
                <a:solidFill>
                  <a:srgbClr val="1F1F1F"/>
                </a:solidFill>
                <a:latin typeface="Google Sans"/>
              </a:rPr>
              <a:t>b</a:t>
            </a:r>
            <a:r>
              <a:rPr lang="en-GB" b="0" i="0" dirty="0">
                <a:solidFill>
                  <a:srgbClr val="1F1F1F"/>
                </a:solidFill>
                <a:effectLst/>
                <a:latin typeface="Google Sans"/>
              </a:rPr>
              <a:t>usiness </a:t>
            </a:r>
            <a:r>
              <a:rPr lang="en-GB" dirty="0">
                <a:solidFill>
                  <a:srgbClr val="1F1F1F"/>
                </a:solidFill>
                <a:latin typeface="Google Sans"/>
              </a:rPr>
              <a:t>o</a:t>
            </a:r>
            <a:r>
              <a:rPr lang="en-GB" b="0" i="0" dirty="0">
                <a:solidFill>
                  <a:srgbClr val="1F1F1F"/>
                </a:solidFill>
                <a:effectLst/>
                <a:latin typeface="Google Sans"/>
              </a:rPr>
              <a:t>wners to identify, analyse, and monitor the key macro external factors that impact their businesses now and in the future.</a:t>
            </a:r>
          </a:p>
          <a:p>
            <a:endParaRPr lang="en-GB" dirty="0">
              <a:solidFill>
                <a:srgbClr val="1F1F1F"/>
              </a:solidFill>
              <a:latin typeface="Google Sans"/>
            </a:endParaRPr>
          </a:p>
          <a:p>
            <a:r>
              <a:rPr lang="en-GB" dirty="0">
                <a:solidFill>
                  <a:srgbClr val="1F1F1F"/>
                </a:solidFill>
                <a:latin typeface="Google Sans"/>
              </a:rPr>
              <a:t>It c</a:t>
            </a:r>
            <a:r>
              <a:rPr lang="en-GB" b="0" i="0" dirty="0">
                <a:solidFill>
                  <a:srgbClr val="1F1F1F"/>
                </a:solidFill>
                <a:effectLst/>
                <a:latin typeface="Google Sans"/>
              </a:rPr>
              <a:t>reates a better awareness of crucial external factors that influence your small business and helps you understand why and how much of an impact the external macro environment will have.</a:t>
            </a:r>
            <a:endParaRPr lang="en-GB" dirty="0"/>
          </a:p>
        </p:txBody>
      </p:sp>
    </p:spTree>
    <p:extLst>
      <p:ext uri="{BB962C8B-B14F-4D97-AF65-F5344CB8AC3E}">
        <p14:creationId xmlns:p14="http://schemas.microsoft.com/office/powerpoint/2010/main" val="646539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DB483-7545-8ABB-15DC-5CB13B9DAE9D}"/>
              </a:ext>
            </a:extLst>
          </p:cNvPr>
          <p:cNvSpPr>
            <a:spLocks noGrp="1"/>
          </p:cNvSpPr>
          <p:nvPr>
            <p:ph type="title"/>
          </p:nvPr>
        </p:nvSpPr>
        <p:spPr/>
        <p:txBody>
          <a:bodyPr/>
          <a:lstStyle/>
          <a:p>
            <a:r>
              <a:rPr lang="en-GB" dirty="0"/>
              <a:t>Why is PESTEL Important?</a:t>
            </a:r>
          </a:p>
        </p:txBody>
      </p:sp>
      <p:sp>
        <p:nvSpPr>
          <p:cNvPr id="3" name="Content Placeholder 2">
            <a:extLst>
              <a:ext uri="{FF2B5EF4-FFF2-40B4-BE49-F238E27FC236}">
                <a16:creationId xmlns:a16="http://schemas.microsoft.com/office/drawing/2014/main" id="{8D8A8BCB-422A-B429-6248-D0E938415A0A}"/>
              </a:ext>
            </a:extLst>
          </p:cNvPr>
          <p:cNvSpPr>
            <a:spLocks noGrp="1"/>
          </p:cNvSpPr>
          <p:nvPr>
            <p:ph idx="1"/>
          </p:nvPr>
        </p:nvSpPr>
        <p:spPr/>
        <p:txBody>
          <a:bodyPr/>
          <a:lstStyle/>
          <a:p>
            <a:pPr marL="0" indent="0">
              <a:buNone/>
            </a:pPr>
            <a:r>
              <a:rPr lang="en-GB" dirty="0"/>
              <a:t>• Identifies external influences on business</a:t>
            </a:r>
          </a:p>
          <a:p>
            <a:pPr marL="0" indent="0">
              <a:buNone/>
            </a:pPr>
            <a:r>
              <a:rPr lang="en-GB" dirty="0"/>
              <a:t>• Helps in risk management</a:t>
            </a:r>
          </a:p>
          <a:p>
            <a:pPr marL="0" indent="0">
              <a:buNone/>
            </a:pPr>
            <a:r>
              <a:rPr lang="en-GB" dirty="0"/>
              <a:t>• Supports strategic planning</a:t>
            </a:r>
          </a:p>
          <a:p>
            <a:pPr marL="0" indent="0">
              <a:buNone/>
            </a:pPr>
            <a:r>
              <a:rPr lang="en-GB" dirty="0"/>
              <a:t>• Enhances market understanding</a:t>
            </a:r>
          </a:p>
          <a:p>
            <a:endParaRPr lang="en-GB" dirty="0"/>
          </a:p>
        </p:txBody>
      </p:sp>
    </p:spTree>
    <p:extLst>
      <p:ext uri="{BB962C8B-B14F-4D97-AF65-F5344CB8AC3E}">
        <p14:creationId xmlns:p14="http://schemas.microsoft.com/office/powerpoint/2010/main" val="1479489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D819E-EE50-6817-4036-778D49354D46}"/>
              </a:ext>
            </a:extLst>
          </p:cNvPr>
          <p:cNvSpPr>
            <a:spLocks noGrp="1"/>
          </p:cNvSpPr>
          <p:nvPr>
            <p:ph type="title"/>
          </p:nvPr>
        </p:nvSpPr>
        <p:spPr>
          <a:xfrm>
            <a:off x="609600" y="274638"/>
            <a:ext cx="10972800" cy="1143000"/>
          </a:xfrm>
        </p:spPr>
        <p:txBody>
          <a:bodyPr anchor="ctr">
            <a:normAutofit/>
          </a:bodyPr>
          <a:lstStyle/>
          <a:p>
            <a:r>
              <a:rPr lang="en-GB" dirty="0"/>
              <a:t>Political Factors</a:t>
            </a:r>
          </a:p>
        </p:txBody>
      </p:sp>
      <p:sp>
        <p:nvSpPr>
          <p:cNvPr id="3" name="Content Placeholder 2">
            <a:extLst>
              <a:ext uri="{FF2B5EF4-FFF2-40B4-BE49-F238E27FC236}">
                <a16:creationId xmlns:a16="http://schemas.microsoft.com/office/drawing/2014/main" id="{B692DE22-9F10-E00E-6BEB-FE15A74B1594}"/>
              </a:ext>
            </a:extLst>
          </p:cNvPr>
          <p:cNvSpPr>
            <a:spLocks noGrp="1"/>
          </p:cNvSpPr>
          <p:nvPr>
            <p:ph sz="half" idx="1"/>
          </p:nvPr>
        </p:nvSpPr>
        <p:spPr>
          <a:xfrm>
            <a:off x="609600" y="1600201"/>
            <a:ext cx="5384800" cy="3989040"/>
          </a:xfrm>
        </p:spPr>
        <p:txBody>
          <a:bodyPr>
            <a:normAutofit/>
          </a:bodyPr>
          <a:lstStyle/>
          <a:p>
            <a:pPr marL="0" indent="0">
              <a:lnSpc>
                <a:spcPct val="200000"/>
              </a:lnSpc>
              <a:buNone/>
            </a:pPr>
            <a:r>
              <a:rPr lang="en-GB" dirty="0"/>
              <a:t>• Government policies</a:t>
            </a:r>
          </a:p>
          <a:p>
            <a:pPr marL="0" indent="0">
              <a:lnSpc>
                <a:spcPct val="200000"/>
              </a:lnSpc>
              <a:buNone/>
            </a:pPr>
            <a:r>
              <a:rPr lang="en-GB" dirty="0"/>
              <a:t>• Tax regulations</a:t>
            </a:r>
          </a:p>
          <a:p>
            <a:pPr marL="0" indent="0">
              <a:lnSpc>
                <a:spcPct val="200000"/>
              </a:lnSpc>
              <a:buNone/>
            </a:pPr>
            <a:r>
              <a:rPr lang="en-GB" dirty="0"/>
              <a:t>• Trade tariffs</a:t>
            </a:r>
          </a:p>
          <a:p>
            <a:pPr marL="0" indent="0">
              <a:lnSpc>
                <a:spcPct val="200000"/>
              </a:lnSpc>
              <a:buNone/>
            </a:pPr>
            <a:r>
              <a:rPr lang="en-GB" dirty="0"/>
              <a:t>• Political stability</a:t>
            </a:r>
          </a:p>
          <a:p>
            <a:endParaRPr lang="en-GB" dirty="0"/>
          </a:p>
        </p:txBody>
      </p:sp>
      <p:pic>
        <p:nvPicPr>
          <p:cNvPr id="7" name="Content Placeholder 6" descr="Political factors concept icon&#10;&#10;AI-generated content may be incorrect.">
            <a:extLst>
              <a:ext uri="{FF2B5EF4-FFF2-40B4-BE49-F238E27FC236}">
                <a16:creationId xmlns:a16="http://schemas.microsoft.com/office/drawing/2014/main" id="{D932651E-2C5C-933E-CF7F-1DEE84E9732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b="29600"/>
          <a:stretch/>
        </p:blipFill>
        <p:spPr>
          <a:xfrm>
            <a:off x="6607630" y="1214904"/>
            <a:ext cx="4617152" cy="3433297"/>
          </a:xfrm>
        </p:spPr>
      </p:pic>
    </p:spTree>
    <p:extLst>
      <p:ext uri="{BB962C8B-B14F-4D97-AF65-F5344CB8AC3E}">
        <p14:creationId xmlns:p14="http://schemas.microsoft.com/office/powerpoint/2010/main" val="2169176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rPr dirty="0"/>
              <a:t>Economic Factors</a:t>
            </a:r>
          </a:p>
        </p:txBody>
      </p:sp>
      <p:sp>
        <p:nvSpPr>
          <p:cNvPr id="3" name="Content Placeholder 2"/>
          <p:cNvSpPr>
            <a:spLocks noGrp="1"/>
          </p:cNvSpPr>
          <p:nvPr>
            <p:ph sz="half" idx="1"/>
          </p:nvPr>
        </p:nvSpPr>
        <p:spPr>
          <a:xfrm>
            <a:off x="609600" y="1600201"/>
            <a:ext cx="5384800" cy="3989040"/>
          </a:xfrm>
        </p:spPr>
        <p:txBody>
          <a:bodyPr>
            <a:normAutofit/>
          </a:bodyPr>
          <a:lstStyle/>
          <a:p>
            <a:pPr marL="0" indent="0">
              <a:lnSpc>
                <a:spcPct val="200000"/>
              </a:lnSpc>
              <a:buNone/>
            </a:pPr>
            <a:r>
              <a:rPr dirty="0"/>
              <a:t>• Economic growth</a:t>
            </a:r>
            <a:endParaRPr lang="en-GB" dirty="0"/>
          </a:p>
          <a:p>
            <a:pPr marL="0" indent="0">
              <a:lnSpc>
                <a:spcPct val="200000"/>
              </a:lnSpc>
              <a:buNone/>
            </a:pPr>
            <a:r>
              <a:rPr dirty="0"/>
              <a:t>• Inflation rates</a:t>
            </a:r>
            <a:endParaRPr lang="en-GB" dirty="0"/>
          </a:p>
          <a:p>
            <a:pPr marL="0" indent="0">
              <a:lnSpc>
                <a:spcPct val="200000"/>
              </a:lnSpc>
              <a:buNone/>
            </a:pPr>
            <a:r>
              <a:rPr dirty="0"/>
              <a:t>• Exchange rates</a:t>
            </a:r>
            <a:endParaRPr lang="en-GB" dirty="0"/>
          </a:p>
          <a:p>
            <a:pPr marL="0" indent="0">
              <a:lnSpc>
                <a:spcPct val="200000"/>
              </a:lnSpc>
              <a:buNone/>
            </a:pPr>
            <a:r>
              <a:rPr dirty="0"/>
              <a:t>• Consumer purchasing power</a:t>
            </a:r>
            <a:endParaRPr lang="en-GB" dirty="0"/>
          </a:p>
        </p:txBody>
      </p:sp>
      <p:pic>
        <p:nvPicPr>
          <p:cNvPr id="5" name="Content Placeholder 4" descr="A green globe and graph&#10;&#10;AI-generated content may be incorrect.">
            <a:extLst>
              <a:ext uri="{FF2B5EF4-FFF2-40B4-BE49-F238E27FC236}">
                <a16:creationId xmlns:a16="http://schemas.microsoft.com/office/drawing/2014/main" id="{67C5F9A4-6D22-D204-DB1F-CD0784C267DE}"/>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l="9086" r="14982"/>
          <a:stretch/>
        </p:blipFill>
        <p:spPr>
          <a:xfrm>
            <a:off x="6197600" y="1600201"/>
            <a:ext cx="5384800" cy="3989040"/>
          </a:xfr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t>Social Factors</a:t>
            </a:r>
          </a:p>
        </p:txBody>
      </p:sp>
      <p:sp>
        <p:nvSpPr>
          <p:cNvPr id="3" name="Content Placeholder 2"/>
          <p:cNvSpPr>
            <a:spLocks noGrp="1"/>
          </p:cNvSpPr>
          <p:nvPr>
            <p:ph sz="half" idx="1"/>
          </p:nvPr>
        </p:nvSpPr>
        <p:spPr>
          <a:xfrm>
            <a:off x="609600" y="1600201"/>
            <a:ext cx="5384800" cy="3989040"/>
          </a:xfrm>
        </p:spPr>
        <p:txBody>
          <a:bodyPr>
            <a:normAutofit/>
          </a:bodyPr>
          <a:lstStyle/>
          <a:p>
            <a:pPr marL="0" indent="0">
              <a:lnSpc>
                <a:spcPct val="200000"/>
              </a:lnSpc>
              <a:buNone/>
            </a:pPr>
            <a:r>
              <a:rPr dirty="0"/>
              <a:t>• Cultural trends</a:t>
            </a:r>
          </a:p>
          <a:p>
            <a:pPr marL="0" indent="0">
              <a:lnSpc>
                <a:spcPct val="200000"/>
              </a:lnSpc>
              <a:buNone/>
            </a:pPr>
            <a:r>
              <a:rPr dirty="0"/>
              <a:t>• Demographic shifts</a:t>
            </a:r>
          </a:p>
          <a:p>
            <a:pPr marL="0" indent="0">
              <a:lnSpc>
                <a:spcPct val="200000"/>
              </a:lnSpc>
              <a:buNone/>
            </a:pPr>
            <a:r>
              <a:rPr dirty="0"/>
              <a:t>• Education levels</a:t>
            </a:r>
          </a:p>
          <a:p>
            <a:pPr marL="0" indent="0">
              <a:lnSpc>
                <a:spcPct val="200000"/>
              </a:lnSpc>
              <a:buNone/>
            </a:pPr>
            <a:r>
              <a:rPr dirty="0"/>
              <a:t>• Consumer behavior</a:t>
            </a:r>
          </a:p>
        </p:txBody>
      </p:sp>
      <p:pic>
        <p:nvPicPr>
          <p:cNvPr id="5" name="Content Placeholder 4" descr="A diagram of people in different situations&#10;&#10;AI-generated content may be incorrect.">
            <a:extLst>
              <a:ext uri="{FF2B5EF4-FFF2-40B4-BE49-F238E27FC236}">
                <a16:creationId xmlns:a16="http://schemas.microsoft.com/office/drawing/2014/main" id="{9ABFAC2F-FB93-FDA2-5F18-FC368228765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230408" y="1600200"/>
            <a:ext cx="5319184" cy="3989388"/>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t>Technological Factors</a:t>
            </a:r>
          </a:p>
        </p:txBody>
      </p:sp>
      <p:sp>
        <p:nvSpPr>
          <p:cNvPr id="3" name="Content Placeholder 2"/>
          <p:cNvSpPr>
            <a:spLocks noGrp="1"/>
          </p:cNvSpPr>
          <p:nvPr>
            <p:ph sz="half" idx="1"/>
          </p:nvPr>
        </p:nvSpPr>
        <p:spPr>
          <a:xfrm>
            <a:off x="609600" y="1262743"/>
            <a:ext cx="5384800" cy="4326498"/>
          </a:xfrm>
        </p:spPr>
        <p:txBody>
          <a:bodyPr>
            <a:normAutofit/>
          </a:bodyPr>
          <a:lstStyle/>
          <a:p>
            <a:pPr marL="0" indent="0">
              <a:lnSpc>
                <a:spcPct val="200000"/>
              </a:lnSpc>
              <a:buNone/>
            </a:pPr>
            <a:r>
              <a:rPr dirty="0"/>
              <a:t>• Innovation trends</a:t>
            </a:r>
            <a:endParaRPr lang="en-GB" dirty="0"/>
          </a:p>
          <a:p>
            <a:pPr marL="0" indent="0">
              <a:lnSpc>
                <a:spcPct val="200000"/>
              </a:lnSpc>
              <a:buNone/>
            </a:pPr>
            <a:r>
              <a:rPr dirty="0"/>
              <a:t>• Automation &amp; AI</a:t>
            </a:r>
            <a:endParaRPr lang="en-GB" dirty="0"/>
          </a:p>
          <a:p>
            <a:pPr marL="0" indent="0">
              <a:lnSpc>
                <a:spcPct val="200000"/>
              </a:lnSpc>
              <a:buNone/>
            </a:pPr>
            <a:r>
              <a:rPr dirty="0"/>
              <a:t>• Digital transformation</a:t>
            </a:r>
            <a:endParaRPr lang="en-GB" dirty="0"/>
          </a:p>
          <a:p>
            <a:pPr marL="0" indent="0">
              <a:lnSpc>
                <a:spcPct val="200000"/>
              </a:lnSpc>
              <a:buNone/>
            </a:pPr>
            <a:r>
              <a:rPr dirty="0"/>
              <a:t>• R&amp;D investment</a:t>
            </a:r>
            <a:endParaRPr lang="en-GB" dirty="0"/>
          </a:p>
        </p:txBody>
      </p:sp>
      <p:pic>
        <p:nvPicPr>
          <p:cNvPr id="5" name="Content Placeholder 4" descr="Technological factors concept icon&#10;&#10;AI-generated content may be incorrect.">
            <a:extLst>
              <a:ext uri="{FF2B5EF4-FFF2-40B4-BE49-F238E27FC236}">
                <a16:creationId xmlns:a16="http://schemas.microsoft.com/office/drawing/2014/main" id="{AAAFF85F-8E3D-18B5-60C1-92E512C1ADE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01532" y="1600200"/>
            <a:ext cx="3776935" cy="3989388"/>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rPr dirty="0"/>
              <a:t>Environmental Factors</a:t>
            </a:r>
          </a:p>
        </p:txBody>
      </p:sp>
      <p:sp>
        <p:nvSpPr>
          <p:cNvPr id="3" name="Content Placeholder 2"/>
          <p:cNvSpPr>
            <a:spLocks noGrp="1"/>
          </p:cNvSpPr>
          <p:nvPr>
            <p:ph sz="half" idx="1"/>
          </p:nvPr>
        </p:nvSpPr>
        <p:spPr>
          <a:xfrm>
            <a:off x="609600" y="1600201"/>
            <a:ext cx="5384800" cy="3989040"/>
          </a:xfrm>
        </p:spPr>
        <p:txBody>
          <a:bodyPr>
            <a:normAutofit/>
          </a:bodyPr>
          <a:lstStyle/>
          <a:p>
            <a:pPr marL="0" indent="0">
              <a:lnSpc>
                <a:spcPct val="200000"/>
              </a:lnSpc>
              <a:buNone/>
            </a:pPr>
            <a:r>
              <a:rPr dirty="0"/>
              <a:t>• Climate change</a:t>
            </a:r>
          </a:p>
          <a:p>
            <a:pPr marL="0" indent="0">
              <a:lnSpc>
                <a:spcPct val="200000"/>
              </a:lnSpc>
              <a:buNone/>
            </a:pPr>
            <a:r>
              <a:rPr dirty="0"/>
              <a:t>• Sustainability concerns</a:t>
            </a:r>
          </a:p>
          <a:p>
            <a:pPr marL="0" indent="0">
              <a:lnSpc>
                <a:spcPct val="200000"/>
              </a:lnSpc>
              <a:buNone/>
            </a:pPr>
            <a:r>
              <a:rPr dirty="0"/>
              <a:t>• Environmental regulations</a:t>
            </a:r>
          </a:p>
          <a:p>
            <a:pPr marL="0" indent="0">
              <a:lnSpc>
                <a:spcPct val="200000"/>
              </a:lnSpc>
              <a:buNone/>
            </a:pPr>
            <a:r>
              <a:rPr dirty="0"/>
              <a:t>• Resource availability</a:t>
            </a:r>
          </a:p>
        </p:txBody>
      </p:sp>
      <p:pic>
        <p:nvPicPr>
          <p:cNvPr id="5" name="Content Placeholder 4" descr="A tree growing on the earth&#10;&#10;AI-generated content may be incorrect.">
            <a:extLst>
              <a:ext uri="{FF2B5EF4-FFF2-40B4-BE49-F238E27FC236}">
                <a16:creationId xmlns:a16="http://schemas.microsoft.com/office/drawing/2014/main" id="{DA3CDE8D-5FAE-67F0-BA2A-22F922FB4C80}"/>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b="9681"/>
          <a:stretch/>
        </p:blipFill>
        <p:spPr>
          <a:xfrm>
            <a:off x="7202403" y="1600200"/>
            <a:ext cx="3375194" cy="3603171"/>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rPr dirty="0"/>
              <a:t>Legal Factors</a:t>
            </a:r>
          </a:p>
        </p:txBody>
      </p:sp>
      <p:sp>
        <p:nvSpPr>
          <p:cNvPr id="3" name="Content Placeholder 2"/>
          <p:cNvSpPr>
            <a:spLocks noGrp="1"/>
          </p:cNvSpPr>
          <p:nvPr>
            <p:ph sz="half" idx="1"/>
          </p:nvPr>
        </p:nvSpPr>
        <p:spPr>
          <a:xfrm>
            <a:off x="609600" y="1600201"/>
            <a:ext cx="5384800" cy="3989040"/>
          </a:xfrm>
        </p:spPr>
        <p:txBody>
          <a:bodyPr>
            <a:normAutofit/>
          </a:bodyPr>
          <a:lstStyle/>
          <a:p>
            <a:pPr marL="0" indent="0">
              <a:lnSpc>
                <a:spcPct val="200000"/>
              </a:lnSpc>
              <a:buNone/>
            </a:pPr>
            <a:r>
              <a:rPr dirty="0"/>
              <a:t>• Employment laws</a:t>
            </a:r>
            <a:endParaRPr lang="en-GB" dirty="0"/>
          </a:p>
          <a:p>
            <a:pPr marL="0" indent="0">
              <a:lnSpc>
                <a:spcPct val="200000"/>
              </a:lnSpc>
              <a:buNone/>
            </a:pPr>
            <a:r>
              <a:rPr dirty="0"/>
              <a:t>• Consumer protection laws</a:t>
            </a:r>
            <a:endParaRPr lang="en-GB" dirty="0"/>
          </a:p>
          <a:p>
            <a:pPr marL="0" indent="0">
              <a:lnSpc>
                <a:spcPct val="200000"/>
              </a:lnSpc>
              <a:buNone/>
            </a:pPr>
            <a:r>
              <a:rPr dirty="0"/>
              <a:t>• Intellectual property rights</a:t>
            </a:r>
            <a:endParaRPr lang="en-GB" dirty="0"/>
          </a:p>
          <a:p>
            <a:pPr marL="0" indent="0">
              <a:lnSpc>
                <a:spcPct val="200000"/>
              </a:lnSpc>
              <a:buNone/>
            </a:pPr>
            <a:r>
              <a:rPr dirty="0"/>
              <a:t>• Industry regulations</a:t>
            </a:r>
            <a:endParaRPr lang="en-GB" dirty="0"/>
          </a:p>
        </p:txBody>
      </p:sp>
      <p:pic>
        <p:nvPicPr>
          <p:cNvPr id="5" name="Content Placeholder 4" descr="People discussing work at law firm">
            <a:extLst>
              <a:ext uri="{FF2B5EF4-FFF2-40B4-BE49-F238E27FC236}">
                <a16:creationId xmlns:a16="http://schemas.microsoft.com/office/drawing/2014/main" id="{E137AB87-6414-0C9F-6770-4FBE412700A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97600" y="1799961"/>
            <a:ext cx="5384800" cy="3589866"/>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How to Conduct a PESTEL Analysis?</a:t>
            </a:r>
          </a:p>
        </p:txBody>
      </p:sp>
      <p:sp>
        <p:nvSpPr>
          <p:cNvPr id="3" name="Content Placeholder 2"/>
          <p:cNvSpPr>
            <a:spLocks noGrp="1"/>
          </p:cNvSpPr>
          <p:nvPr>
            <p:ph idx="1"/>
          </p:nvPr>
        </p:nvSpPr>
        <p:spPr/>
        <p:txBody>
          <a:bodyPr/>
          <a:lstStyle/>
          <a:p>
            <a:pPr marL="0" indent="0">
              <a:lnSpc>
                <a:spcPct val="150000"/>
              </a:lnSpc>
              <a:buNone/>
            </a:pPr>
            <a:r>
              <a:rPr dirty="0"/>
              <a:t>1. Research each factor</a:t>
            </a:r>
          </a:p>
          <a:p>
            <a:pPr marL="0" indent="0">
              <a:lnSpc>
                <a:spcPct val="150000"/>
              </a:lnSpc>
              <a:buNone/>
            </a:pPr>
            <a:r>
              <a:rPr dirty="0"/>
              <a:t>2. Identify opportunities &amp; threats</a:t>
            </a:r>
          </a:p>
          <a:p>
            <a:pPr marL="0" indent="0">
              <a:lnSpc>
                <a:spcPct val="150000"/>
              </a:lnSpc>
              <a:buNone/>
            </a:pPr>
            <a:r>
              <a:rPr dirty="0"/>
              <a:t>3. Evaluate impact on business</a:t>
            </a:r>
          </a:p>
          <a:p>
            <a:pPr marL="0" indent="0">
              <a:lnSpc>
                <a:spcPct val="150000"/>
              </a:lnSpc>
              <a:buNone/>
            </a:pPr>
            <a:r>
              <a:rPr dirty="0"/>
              <a:t>4. Incorporate findings into strategy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Applying PESTEL to a Business Plan</a:t>
            </a:r>
          </a:p>
        </p:txBody>
      </p:sp>
      <p:sp>
        <p:nvSpPr>
          <p:cNvPr id="3" name="Content Placeholder 2"/>
          <p:cNvSpPr>
            <a:spLocks noGrp="1"/>
          </p:cNvSpPr>
          <p:nvPr>
            <p:ph idx="1"/>
          </p:nvPr>
        </p:nvSpPr>
        <p:spPr/>
        <p:txBody>
          <a:bodyPr/>
          <a:lstStyle/>
          <a:p>
            <a:pPr marL="0" indent="0">
              <a:lnSpc>
                <a:spcPct val="150000"/>
              </a:lnSpc>
              <a:buNone/>
            </a:pPr>
            <a:r>
              <a:rPr dirty="0"/>
              <a:t>• Include relevant external factors in your market analysis</a:t>
            </a:r>
            <a:r>
              <a:rPr lang="en-GB" dirty="0"/>
              <a:t> in market research section</a:t>
            </a:r>
            <a:endParaRPr dirty="0"/>
          </a:p>
          <a:p>
            <a:pPr marL="0" indent="0">
              <a:lnSpc>
                <a:spcPct val="150000"/>
              </a:lnSpc>
              <a:buNone/>
            </a:pPr>
            <a:r>
              <a:rPr dirty="0"/>
              <a:t>• Assess risks &amp; opportunities</a:t>
            </a:r>
          </a:p>
          <a:p>
            <a:pPr marL="0" indent="0">
              <a:lnSpc>
                <a:spcPct val="150000"/>
              </a:lnSpc>
              <a:buNone/>
            </a:pPr>
            <a:r>
              <a:rPr dirty="0"/>
              <a:t>• Align business strategy with macro-environmental changes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t>Case Study Example: Tesla</a:t>
            </a:r>
          </a:p>
        </p:txBody>
      </p:sp>
      <p:sp>
        <p:nvSpPr>
          <p:cNvPr id="3" name="Content Placeholder 2"/>
          <p:cNvSpPr>
            <a:spLocks noGrp="1"/>
          </p:cNvSpPr>
          <p:nvPr>
            <p:ph sz="half" idx="1"/>
          </p:nvPr>
        </p:nvSpPr>
        <p:spPr>
          <a:xfrm>
            <a:off x="609599" y="1600201"/>
            <a:ext cx="7108372" cy="3989040"/>
          </a:xfrm>
        </p:spPr>
        <p:txBody>
          <a:bodyPr>
            <a:normAutofit/>
          </a:bodyPr>
          <a:lstStyle/>
          <a:p>
            <a:pPr marL="0" indent="0">
              <a:lnSpc>
                <a:spcPct val="150000"/>
              </a:lnSpc>
              <a:buNone/>
            </a:pPr>
            <a:r>
              <a:rPr lang="en-GB" sz="2200" dirty="0"/>
              <a:t>• Political: Government incentives for EVs</a:t>
            </a:r>
          </a:p>
          <a:p>
            <a:pPr marL="0" indent="0">
              <a:lnSpc>
                <a:spcPct val="150000"/>
              </a:lnSpc>
              <a:buNone/>
            </a:pPr>
            <a:r>
              <a:rPr lang="en-GB" sz="2200" dirty="0"/>
              <a:t>• Economic: Consumer purchasing power</a:t>
            </a:r>
          </a:p>
          <a:p>
            <a:pPr marL="0" indent="0">
              <a:lnSpc>
                <a:spcPct val="150000"/>
              </a:lnSpc>
              <a:buNone/>
            </a:pPr>
            <a:r>
              <a:rPr lang="en-GB" sz="2200" dirty="0"/>
              <a:t>• Social: Shift towards sustainability</a:t>
            </a:r>
          </a:p>
          <a:p>
            <a:pPr marL="0" indent="0">
              <a:lnSpc>
                <a:spcPct val="150000"/>
              </a:lnSpc>
              <a:buNone/>
            </a:pPr>
            <a:r>
              <a:rPr lang="en-GB" sz="2200" dirty="0"/>
              <a:t>• Technological: Advances in battery tech</a:t>
            </a:r>
          </a:p>
          <a:p>
            <a:pPr marL="0" indent="0">
              <a:lnSpc>
                <a:spcPct val="150000"/>
              </a:lnSpc>
              <a:buNone/>
            </a:pPr>
            <a:r>
              <a:rPr lang="en-GB" sz="2200" dirty="0"/>
              <a:t>• Environmental: Reducing carbon footprint</a:t>
            </a:r>
          </a:p>
          <a:p>
            <a:pPr marL="0" indent="0">
              <a:lnSpc>
                <a:spcPct val="150000"/>
              </a:lnSpc>
              <a:buNone/>
            </a:pPr>
            <a:r>
              <a:rPr lang="en-GB" sz="2200" dirty="0"/>
              <a:t>• Legal: Safety &amp; emissions regulations</a:t>
            </a:r>
          </a:p>
        </p:txBody>
      </p:sp>
      <p:pic>
        <p:nvPicPr>
          <p:cNvPr id="5" name="Content Placeholder 4" descr="Rear view of Tesla roadster">
            <a:extLst>
              <a:ext uri="{FF2B5EF4-FFF2-40B4-BE49-F238E27FC236}">
                <a16:creationId xmlns:a16="http://schemas.microsoft.com/office/drawing/2014/main" id="{02BE8097-78A9-62B0-64D4-7F76D48E783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849054" y="1417638"/>
            <a:ext cx="4092575" cy="2976708"/>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B4C1E-5F23-C14C-9A69-6711D44D170F}"/>
              </a:ext>
            </a:extLst>
          </p:cNvPr>
          <p:cNvSpPr>
            <a:spLocks noGrp="1"/>
          </p:cNvSpPr>
          <p:nvPr>
            <p:ph type="title"/>
          </p:nvPr>
        </p:nvSpPr>
        <p:spPr>
          <a:xfrm>
            <a:off x="609600" y="274638"/>
            <a:ext cx="10972800" cy="1143000"/>
          </a:xfrm>
        </p:spPr>
        <p:txBody>
          <a:bodyPr anchor="ctr">
            <a:normAutofit/>
          </a:bodyPr>
          <a:lstStyle/>
          <a:p>
            <a:r>
              <a:rPr lang="en-GB" dirty="0"/>
              <a:t> </a:t>
            </a:r>
            <a:r>
              <a:rPr lang="en-GB" dirty="0" err="1"/>
              <a:t>Cont</a:t>
            </a:r>
            <a:r>
              <a:rPr lang="en-GB" dirty="0"/>
              <a:t>… British Airways…</a:t>
            </a:r>
            <a:endParaRPr lang="en-GB"/>
          </a:p>
        </p:txBody>
      </p:sp>
      <p:sp>
        <p:nvSpPr>
          <p:cNvPr id="3" name="Content Placeholder 2">
            <a:extLst>
              <a:ext uri="{FF2B5EF4-FFF2-40B4-BE49-F238E27FC236}">
                <a16:creationId xmlns:a16="http://schemas.microsoft.com/office/drawing/2014/main" id="{7A3372AD-6F60-B772-A32D-05379AD4FA2C}"/>
              </a:ext>
            </a:extLst>
          </p:cNvPr>
          <p:cNvSpPr>
            <a:spLocks noGrp="1"/>
          </p:cNvSpPr>
          <p:nvPr>
            <p:ph sz="half" idx="2"/>
          </p:nvPr>
        </p:nvSpPr>
        <p:spPr>
          <a:xfrm>
            <a:off x="609600" y="1535114"/>
            <a:ext cx="7032171" cy="4054128"/>
          </a:xfrm>
        </p:spPr>
        <p:txBody>
          <a:bodyPr>
            <a:normAutofit/>
          </a:bodyPr>
          <a:lstStyle/>
          <a:p>
            <a:pPr>
              <a:lnSpc>
                <a:spcPct val="150000"/>
              </a:lnSpc>
            </a:pPr>
            <a:r>
              <a:rPr lang="en-GB" dirty="0"/>
              <a:t>Political: Brexit impact on airline regulations &amp; travel restrictions</a:t>
            </a:r>
          </a:p>
          <a:p>
            <a:pPr>
              <a:lnSpc>
                <a:spcPct val="150000"/>
              </a:lnSpc>
            </a:pPr>
            <a:r>
              <a:rPr lang="en-GB" dirty="0"/>
              <a:t>Economic: Fluctuations in fuel prices &amp; inflation affecting ticket prices</a:t>
            </a:r>
          </a:p>
          <a:p>
            <a:pPr>
              <a:lnSpc>
                <a:spcPct val="150000"/>
              </a:lnSpc>
            </a:pPr>
            <a:r>
              <a:rPr lang="en-GB" dirty="0"/>
              <a:t>Social: Changing travel habits post-pandemic, increased demand for sustainable travel</a:t>
            </a:r>
          </a:p>
          <a:p>
            <a:pPr marL="0" indent="0">
              <a:lnSpc>
                <a:spcPct val="150000"/>
              </a:lnSpc>
              <a:buNone/>
            </a:pPr>
            <a:endParaRPr lang="en-GB" dirty="0"/>
          </a:p>
        </p:txBody>
      </p:sp>
      <p:pic>
        <p:nvPicPr>
          <p:cNvPr id="5" name="Content Placeholder 4" descr="Airplane taking off against dramatic sky">
            <a:extLst>
              <a:ext uri="{FF2B5EF4-FFF2-40B4-BE49-F238E27FC236}">
                <a16:creationId xmlns:a16="http://schemas.microsoft.com/office/drawing/2014/main" id="{374E8DC2-01D7-6559-44AC-D4CDE9089F8F}"/>
              </a:ext>
            </a:extLst>
          </p:cNvPr>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7870825" y="1774227"/>
            <a:ext cx="4059238" cy="2701533"/>
          </a:xfrm>
        </p:spPr>
      </p:pic>
    </p:spTree>
    <p:extLst>
      <p:ext uri="{BB962C8B-B14F-4D97-AF65-F5344CB8AC3E}">
        <p14:creationId xmlns:p14="http://schemas.microsoft.com/office/powerpoint/2010/main" val="7643326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5E00BD-AF64-8EA7-2A51-FF50A29136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65A696-00E0-30C4-B434-91DE21A0690C}"/>
              </a:ext>
            </a:extLst>
          </p:cNvPr>
          <p:cNvSpPr>
            <a:spLocks noGrp="1"/>
          </p:cNvSpPr>
          <p:nvPr>
            <p:ph type="title"/>
          </p:nvPr>
        </p:nvSpPr>
        <p:spPr/>
        <p:txBody>
          <a:bodyPr/>
          <a:lstStyle/>
          <a:p>
            <a:r>
              <a:rPr lang="en-GB" dirty="0"/>
              <a:t>Case Study Example: British Airways</a:t>
            </a:r>
          </a:p>
        </p:txBody>
      </p:sp>
      <p:sp>
        <p:nvSpPr>
          <p:cNvPr id="3" name="Content Placeholder 2">
            <a:extLst>
              <a:ext uri="{FF2B5EF4-FFF2-40B4-BE49-F238E27FC236}">
                <a16:creationId xmlns:a16="http://schemas.microsoft.com/office/drawing/2014/main" id="{DA80C9F6-7784-70AA-681C-8343C753B51D}"/>
              </a:ext>
            </a:extLst>
          </p:cNvPr>
          <p:cNvSpPr>
            <a:spLocks noGrp="1"/>
          </p:cNvSpPr>
          <p:nvPr>
            <p:ph idx="1"/>
          </p:nvPr>
        </p:nvSpPr>
        <p:spPr/>
        <p:txBody>
          <a:bodyPr>
            <a:normAutofit/>
          </a:bodyPr>
          <a:lstStyle/>
          <a:p>
            <a:r>
              <a:rPr lang="en-GB" dirty="0"/>
              <a:t>Technological: Use of AI for customer service &amp; fleet modernization</a:t>
            </a:r>
          </a:p>
          <a:p>
            <a:r>
              <a:rPr lang="en-GB" dirty="0"/>
              <a:t>Environmental: Carbon emission regulations &amp; sustainability initiatives</a:t>
            </a:r>
          </a:p>
          <a:p>
            <a:r>
              <a:rPr lang="en-GB" dirty="0"/>
              <a:t>Legal: Aviation safety laws, GDPR compliance for customer data</a:t>
            </a:r>
          </a:p>
        </p:txBody>
      </p:sp>
    </p:spTree>
    <p:extLst>
      <p:ext uri="{BB962C8B-B14F-4D97-AF65-F5344CB8AC3E}">
        <p14:creationId xmlns:p14="http://schemas.microsoft.com/office/powerpoint/2010/main" val="21736450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0D6D-E175-AC6B-E9AC-1B3FC559573B}"/>
              </a:ext>
            </a:extLst>
          </p:cNvPr>
          <p:cNvSpPr>
            <a:spLocks noGrp="1"/>
          </p:cNvSpPr>
          <p:nvPr>
            <p:ph type="title"/>
          </p:nvPr>
        </p:nvSpPr>
        <p:spPr/>
        <p:txBody>
          <a:bodyPr/>
          <a:lstStyle/>
          <a:p>
            <a:pPr algn="l"/>
            <a:r>
              <a:rPr lang="en-GB" dirty="0"/>
              <a:t>Class activity  –Group Work</a:t>
            </a:r>
          </a:p>
        </p:txBody>
      </p:sp>
      <p:sp>
        <p:nvSpPr>
          <p:cNvPr id="3" name="Content Placeholder 2">
            <a:extLst>
              <a:ext uri="{FF2B5EF4-FFF2-40B4-BE49-F238E27FC236}">
                <a16:creationId xmlns:a16="http://schemas.microsoft.com/office/drawing/2014/main" id="{696598CD-72BB-73F6-5DC0-9C4C283AF88B}"/>
              </a:ext>
            </a:extLst>
          </p:cNvPr>
          <p:cNvSpPr>
            <a:spLocks noGrp="1"/>
          </p:cNvSpPr>
          <p:nvPr>
            <p:ph idx="1"/>
          </p:nvPr>
        </p:nvSpPr>
        <p:spPr/>
        <p:txBody>
          <a:bodyPr/>
          <a:lstStyle/>
          <a:p>
            <a:pPr marL="0" indent="0">
              <a:buNone/>
            </a:pPr>
            <a:r>
              <a:rPr lang="en-GB" dirty="0"/>
              <a:t>PESTEL Analysis on a Real-World Business</a:t>
            </a:r>
            <a:br>
              <a:rPr lang="en-GB" dirty="0"/>
            </a:br>
            <a:endParaRPr lang="en-GB" b="1" kern="100" dirty="0">
              <a:latin typeface="Arial" panose="020B0604020202020204" pitchFamily="34" charset="0"/>
              <a:ea typeface="Aptos" panose="020B0004020202020204" pitchFamily="34" charset="0"/>
              <a:cs typeface="Times New Roman" panose="02020603050405020304" pitchFamily="18" charset="0"/>
            </a:endParaRPr>
          </a:p>
          <a:p>
            <a:pPr>
              <a:buFont typeface="+mj-lt"/>
              <a:buAutoNum type="arabicPeriod"/>
            </a:pPr>
            <a:r>
              <a:rPr lang="en-GB" sz="2400" dirty="0">
                <a:ea typeface="Aptos" panose="020B0004020202020204" pitchFamily="34" charset="0"/>
                <a:cs typeface="Times New Roman" panose="02020603050405020304" pitchFamily="18" charset="0"/>
              </a:rPr>
              <a:t>Form groups of three to five students.</a:t>
            </a:r>
          </a:p>
          <a:p>
            <a:pPr>
              <a:buFont typeface="+mj-lt"/>
              <a:buAutoNum type="arabicPeriod"/>
            </a:pPr>
            <a:r>
              <a:rPr lang="en-GB" sz="2400" dirty="0">
                <a:ea typeface="Aptos" panose="020B0004020202020204" pitchFamily="34" charset="0"/>
                <a:cs typeface="Times New Roman" panose="02020603050405020304" pitchFamily="18" charset="0"/>
              </a:rPr>
              <a:t>In Moodle week 4 section, please download and follow the instructions provided in the class activity document on PESTLE.</a:t>
            </a:r>
            <a:endParaRPr lang="en-GB" sz="2400" dirty="0"/>
          </a:p>
        </p:txBody>
      </p:sp>
      <p:sp>
        <p:nvSpPr>
          <p:cNvPr id="4" name="Slide Number Placeholder 3">
            <a:extLst>
              <a:ext uri="{FF2B5EF4-FFF2-40B4-BE49-F238E27FC236}">
                <a16:creationId xmlns:a16="http://schemas.microsoft.com/office/drawing/2014/main" id="{F6E32BAE-8FB6-7329-8547-48957722A333}"/>
              </a:ext>
            </a:extLst>
          </p:cNvPr>
          <p:cNvSpPr>
            <a:spLocks noGrp="1"/>
          </p:cNvSpPr>
          <p:nvPr>
            <p:ph type="sldNum" sz="quarter" idx="12"/>
          </p:nvPr>
        </p:nvSpPr>
        <p:spPr/>
        <p:txBody>
          <a:bodyPr/>
          <a:lstStyle/>
          <a:p>
            <a:fld id="{C3F65BB1-9206-4D7F-97F9-47DCC7DC6334}" type="slidenum">
              <a:rPr lang="en-GB" smtClean="0"/>
              <a:pPr/>
              <a:t>17</a:t>
            </a:fld>
            <a:endParaRPr lang="en-GB"/>
          </a:p>
        </p:txBody>
      </p:sp>
    </p:spTree>
    <p:extLst>
      <p:ext uri="{BB962C8B-B14F-4D97-AF65-F5344CB8AC3E}">
        <p14:creationId xmlns:p14="http://schemas.microsoft.com/office/powerpoint/2010/main" val="26639967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Advantages of PESTEL Analysis</a:t>
            </a:r>
          </a:p>
        </p:txBody>
      </p:sp>
      <p:sp>
        <p:nvSpPr>
          <p:cNvPr id="3" name="Content Placeholder 2"/>
          <p:cNvSpPr>
            <a:spLocks noGrp="1"/>
          </p:cNvSpPr>
          <p:nvPr>
            <p:ph idx="1"/>
          </p:nvPr>
        </p:nvSpPr>
        <p:spPr/>
        <p:txBody>
          <a:bodyPr>
            <a:normAutofit fontScale="92500" lnSpcReduction="20000"/>
          </a:bodyPr>
          <a:lstStyle/>
          <a:p>
            <a:pPr marL="0" indent="0">
              <a:buNone/>
            </a:pPr>
            <a:r>
              <a:rPr dirty="0"/>
              <a:t>• Provides advance warning of potential threats &amp; opportunities</a:t>
            </a:r>
          </a:p>
          <a:p>
            <a:pPr marL="0" indent="0">
              <a:buNone/>
            </a:pPr>
            <a:r>
              <a:rPr dirty="0"/>
              <a:t>• Encourages consideration of the external environment</a:t>
            </a:r>
          </a:p>
          <a:p>
            <a:pPr marL="0" indent="0">
              <a:buNone/>
            </a:pPr>
            <a:r>
              <a:rPr dirty="0"/>
              <a:t>• Helps organizations understand external trends</a:t>
            </a:r>
          </a:p>
          <a:p>
            <a:pPr marL="0" indent="0">
              <a:buNone/>
            </a:pPr>
            <a:r>
              <a:rPr dirty="0"/>
              <a:t>• Simple and easy-to-use framework</a:t>
            </a:r>
          </a:p>
          <a:p>
            <a:pPr marL="0" indent="0">
              <a:buNone/>
            </a:pPr>
            <a:r>
              <a:rPr dirty="0"/>
              <a:t>• Facilitates understanding of the wider business environment</a:t>
            </a:r>
          </a:p>
          <a:p>
            <a:pPr marL="0" indent="0">
              <a:buNone/>
            </a:pPr>
            <a:r>
              <a:rPr dirty="0"/>
              <a:t>• Encourages strategic thinking</a:t>
            </a:r>
          </a:p>
          <a:p>
            <a:pPr marL="0" indent="0">
              <a:buNone/>
            </a:pPr>
            <a:r>
              <a:rPr dirty="0"/>
              <a:t>• Helps anticipate future threats and take proactive action</a:t>
            </a:r>
          </a:p>
          <a:p>
            <a:pPr marL="0" indent="0">
              <a:buNone/>
            </a:pPr>
            <a:r>
              <a:rPr dirty="0"/>
              <a:t>• Identifies and capitalizes on business opportunities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Disadvantages of PESTEL Analysis</a:t>
            </a:r>
          </a:p>
        </p:txBody>
      </p:sp>
      <p:sp>
        <p:nvSpPr>
          <p:cNvPr id="3" name="Content Placeholder 2"/>
          <p:cNvSpPr>
            <a:spLocks noGrp="1"/>
          </p:cNvSpPr>
          <p:nvPr>
            <p:ph idx="1"/>
          </p:nvPr>
        </p:nvSpPr>
        <p:spPr/>
        <p:txBody>
          <a:bodyPr/>
          <a:lstStyle/>
          <a:p>
            <a:pPr marL="0" indent="0">
              <a:buNone/>
            </a:pPr>
            <a:r>
              <a:rPr dirty="0"/>
              <a:t>• Risk of oversimplifying data for decision-making</a:t>
            </a:r>
          </a:p>
          <a:p>
            <a:pPr marL="0" indent="0">
              <a:buNone/>
            </a:pPr>
            <a:r>
              <a:rPr dirty="0"/>
              <a:t>• Can lead to 'paralysis by analysis' if too much data is used</a:t>
            </a:r>
          </a:p>
          <a:p>
            <a:pPr marL="0" indent="0">
              <a:buNone/>
            </a:pPr>
            <a:r>
              <a:rPr dirty="0"/>
              <a:t>• Relies on assumptions that may later prove incorrect</a:t>
            </a:r>
          </a:p>
          <a:p>
            <a:pPr marL="0" indent="0">
              <a:buNone/>
            </a:pPr>
            <a:r>
              <a:rPr dirty="0"/>
              <a:t>• Rapid changes make it difficult to predict future trends</a:t>
            </a:r>
          </a:p>
          <a:p>
            <a:pPr marL="0" indent="0">
              <a:buNone/>
            </a:pPr>
            <a:r>
              <a:rPr dirty="0"/>
              <a:t>• Needs to be repeated regularly for effectiveness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31504" y="1076138"/>
            <a:ext cx="9036496" cy="4657119"/>
          </a:xfrm>
        </p:spPr>
        <p:txBody>
          <a:bodyPr>
            <a:normAutofit/>
          </a:bodyPr>
          <a:lstStyle/>
          <a:p>
            <a:pPr marL="0" indent="0">
              <a:buNone/>
            </a:pPr>
            <a:r>
              <a:rPr lang="en-GB" b="1" dirty="0"/>
              <a:t>What is an Industry?</a:t>
            </a:r>
            <a:endParaRPr lang="en-GB" dirty="0"/>
          </a:p>
          <a:p>
            <a:r>
              <a:rPr lang="en-GB" sz="2600" dirty="0"/>
              <a:t>An industry is a group of companies that are related based on their primary business activities or the products and services they offer. </a:t>
            </a:r>
          </a:p>
          <a:p>
            <a:r>
              <a:rPr lang="en-GB" sz="2600" dirty="0"/>
              <a:t>In modern economies, industries are categorized into various classifications to organize and analyse different areas of economic activity. </a:t>
            </a:r>
          </a:p>
          <a:p>
            <a:r>
              <a:rPr lang="en-GB" sz="2600" dirty="0"/>
              <a:t>These classifications are often grouped into broader categories called sectors, which encompass multiple related industries e.g. the financial sector.</a:t>
            </a:r>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1981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524000" y="388754"/>
            <a:ext cx="9144000" cy="584775"/>
          </a:xfrm>
          <a:prstGeom prst="rect">
            <a:avLst/>
          </a:prstGeom>
          <a:noFill/>
        </p:spPr>
        <p:txBody>
          <a:bodyPr wrap="square" rtlCol="0">
            <a:spAutoFit/>
          </a:bodyPr>
          <a:lstStyle/>
          <a:p>
            <a:pPr algn="ctr">
              <a:buNone/>
            </a:pPr>
            <a:r>
              <a:rPr lang="en-GB" sz="3200" b="1" dirty="0">
                <a:highlight>
                  <a:srgbClr val="FFFF00"/>
                </a:highlight>
              </a:rPr>
              <a:t>Industry &amp; Competitor analysis</a:t>
            </a:r>
            <a:endParaRPr lang="en-GB" sz="3600" b="1" dirty="0">
              <a:highlight>
                <a:srgbClr val="FFFF00"/>
              </a:highlight>
            </a:endParaRPr>
          </a:p>
        </p:txBody>
      </p:sp>
    </p:spTree>
    <p:extLst>
      <p:ext uri="{BB962C8B-B14F-4D97-AF65-F5344CB8AC3E}">
        <p14:creationId xmlns:p14="http://schemas.microsoft.com/office/powerpoint/2010/main" val="8120460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0" y="973528"/>
            <a:ext cx="9144000" cy="4759728"/>
          </a:xfrm>
        </p:spPr>
        <p:txBody>
          <a:bodyPr>
            <a:normAutofit fontScale="70000" lnSpcReduction="20000"/>
          </a:bodyPr>
          <a:lstStyle/>
          <a:p>
            <a:pPr>
              <a:buClr>
                <a:srgbClr val="007DC3"/>
              </a:buClr>
            </a:pPr>
            <a:endParaRPr lang="en-GB" dirty="0"/>
          </a:p>
          <a:p>
            <a:pPr marL="0" indent="0">
              <a:buClr>
                <a:srgbClr val="007DC3"/>
              </a:buClr>
              <a:buNone/>
            </a:pPr>
            <a:r>
              <a:rPr lang="en-GB" sz="3800" dirty="0"/>
              <a:t>Why is industry analysis important for entrepreneurs?</a:t>
            </a:r>
          </a:p>
          <a:p>
            <a:pPr marL="1200150" lvl="1" indent="-742950">
              <a:buClr>
                <a:srgbClr val="007DC3"/>
              </a:buClr>
              <a:buFont typeface="+mj-lt"/>
              <a:buAutoNum type="arabicPeriod"/>
            </a:pPr>
            <a:r>
              <a:rPr lang="en-GB" sz="3800" dirty="0"/>
              <a:t>Identifying opportunities</a:t>
            </a:r>
          </a:p>
          <a:p>
            <a:pPr marL="1200150" lvl="1" indent="-742950">
              <a:buClr>
                <a:srgbClr val="007DC3"/>
              </a:buClr>
              <a:buFont typeface="+mj-lt"/>
              <a:buAutoNum type="arabicPeriod"/>
            </a:pPr>
            <a:r>
              <a:rPr lang="en-GB" sz="3800" dirty="0"/>
              <a:t>Assessing viability</a:t>
            </a:r>
          </a:p>
          <a:p>
            <a:pPr marL="1200150" lvl="1" indent="-742950">
              <a:buClr>
                <a:srgbClr val="007DC3"/>
              </a:buClr>
              <a:buFont typeface="+mj-lt"/>
              <a:buAutoNum type="arabicPeriod"/>
            </a:pPr>
            <a:r>
              <a:rPr lang="en-GB" sz="3800" dirty="0"/>
              <a:t>Understanding customer needs</a:t>
            </a:r>
          </a:p>
          <a:p>
            <a:pPr marL="1200150" lvl="1" indent="-742950">
              <a:buClr>
                <a:srgbClr val="007DC3"/>
              </a:buClr>
              <a:buFont typeface="+mj-lt"/>
              <a:buAutoNum type="arabicPeriod"/>
            </a:pPr>
            <a:r>
              <a:rPr lang="en-GB" sz="3800" dirty="0"/>
              <a:t>Competitive analysis</a:t>
            </a:r>
          </a:p>
          <a:p>
            <a:pPr marL="1200150" lvl="1" indent="-742950">
              <a:buClr>
                <a:srgbClr val="007DC3"/>
              </a:buClr>
              <a:buFont typeface="+mj-lt"/>
              <a:buAutoNum type="arabicPeriod"/>
            </a:pPr>
            <a:r>
              <a:rPr lang="en-GB" sz="3800" dirty="0"/>
              <a:t>Risk assessment</a:t>
            </a:r>
          </a:p>
          <a:p>
            <a:pPr marL="1200150" lvl="1" indent="-742950">
              <a:buClr>
                <a:srgbClr val="007DC3"/>
              </a:buClr>
              <a:buFont typeface="+mj-lt"/>
              <a:buAutoNum type="arabicPeriod"/>
            </a:pPr>
            <a:r>
              <a:rPr lang="en-GB" sz="3800" dirty="0"/>
              <a:t>Strategic decision-making</a:t>
            </a:r>
          </a:p>
          <a:p>
            <a:pPr marL="0" indent="0">
              <a:buClr>
                <a:srgbClr val="007DC3"/>
              </a:buClr>
              <a:buNone/>
            </a:pPr>
            <a:r>
              <a:rPr lang="en-GB" sz="3400" dirty="0"/>
              <a:t>Discussion: </a:t>
            </a:r>
          </a:p>
          <a:p>
            <a:pPr>
              <a:buClr>
                <a:srgbClr val="007DC3"/>
              </a:buClr>
            </a:pPr>
            <a:r>
              <a:rPr lang="en-GB" sz="3400" dirty="0"/>
              <a:t>Can I start an electricity company and compete with Scottish power or other big firms etc?  (What do you think?)</a:t>
            </a:r>
          </a:p>
          <a:p>
            <a:pPr marL="0" indent="0">
              <a:buClr>
                <a:srgbClr val="007DC3"/>
              </a:buClr>
              <a:buNone/>
            </a:pPr>
            <a:endParaRPr lang="en-GB" dirty="0"/>
          </a:p>
          <a:p>
            <a:pPr marL="0" indent="0">
              <a:buClr>
                <a:srgbClr val="007DC3"/>
              </a:buClr>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1981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524000" y="388754"/>
            <a:ext cx="9144000" cy="584775"/>
          </a:xfrm>
          <a:prstGeom prst="rect">
            <a:avLst/>
          </a:prstGeom>
          <a:noFill/>
        </p:spPr>
        <p:txBody>
          <a:bodyPr wrap="square" rtlCol="0">
            <a:spAutoFit/>
          </a:bodyPr>
          <a:lstStyle/>
          <a:p>
            <a:pPr algn="ctr">
              <a:buNone/>
            </a:pPr>
            <a:r>
              <a:rPr lang="en-GB" sz="3200" b="1" dirty="0">
                <a:highlight>
                  <a:srgbClr val="FFFF00"/>
                </a:highlight>
              </a:rPr>
              <a:t>Industry &amp; Market</a:t>
            </a:r>
            <a:endParaRPr lang="en-GB" sz="3600" b="1" dirty="0">
              <a:highlight>
                <a:srgbClr val="FFFF00"/>
              </a:highlight>
            </a:endParaRPr>
          </a:p>
        </p:txBody>
      </p:sp>
    </p:spTree>
    <p:extLst>
      <p:ext uri="{BB962C8B-B14F-4D97-AF65-F5344CB8AC3E}">
        <p14:creationId xmlns:p14="http://schemas.microsoft.com/office/powerpoint/2010/main" val="4148911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0" y="1628800"/>
            <a:ext cx="9144000" cy="3816424"/>
          </a:xfrm>
        </p:spPr>
        <p:txBody>
          <a:bodyPr>
            <a:normAutofit/>
          </a:bodyPr>
          <a:lstStyle/>
          <a:p>
            <a:r>
              <a:rPr lang="en-GB" dirty="0"/>
              <a:t>Number of buyers and sellers</a:t>
            </a:r>
          </a:p>
          <a:p>
            <a:r>
              <a:rPr lang="en-GB" dirty="0"/>
              <a:t>Degree of product differentiation</a:t>
            </a:r>
          </a:p>
          <a:p>
            <a:r>
              <a:rPr lang="en-GB" dirty="0"/>
              <a:t>Cost structure</a:t>
            </a:r>
          </a:p>
          <a:p>
            <a:r>
              <a:rPr lang="en-GB" dirty="0"/>
              <a:t>Entry, mobility, and exit barriers</a:t>
            </a:r>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1981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524000" y="286145"/>
            <a:ext cx="9144000" cy="584775"/>
          </a:xfrm>
          <a:prstGeom prst="rect">
            <a:avLst/>
          </a:prstGeom>
          <a:noFill/>
        </p:spPr>
        <p:txBody>
          <a:bodyPr wrap="square" rtlCol="0">
            <a:spAutoFit/>
          </a:bodyPr>
          <a:lstStyle/>
          <a:p>
            <a:r>
              <a:rPr lang="en-GB" sz="3200" b="1" dirty="0"/>
              <a:t>Industries can be classified by</a:t>
            </a:r>
            <a:r>
              <a:rPr lang="en-GB" sz="3200" dirty="0"/>
              <a:t>:</a:t>
            </a:r>
            <a:endParaRPr lang="en-GB" sz="3200" b="1" dirty="0">
              <a:highlight>
                <a:srgbClr val="FFFF00"/>
              </a:highlight>
            </a:endParaRPr>
          </a:p>
        </p:txBody>
      </p:sp>
    </p:spTree>
    <p:extLst>
      <p:ext uri="{BB962C8B-B14F-4D97-AF65-F5344CB8AC3E}">
        <p14:creationId xmlns:p14="http://schemas.microsoft.com/office/powerpoint/2010/main" val="40104769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AAADE3-96A7-F3DC-325B-F0C28D2FA46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D4A733-6FFE-835F-D779-2BACE316623C}"/>
              </a:ext>
            </a:extLst>
          </p:cNvPr>
          <p:cNvSpPr>
            <a:spLocks noGrp="1"/>
          </p:cNvSpPr>
          <p:nvPr>
            <p:ph idx="1"/>
          </p:nvPr>
        </p:nvSpPr>
        <p:spPr>
          <a:xfrm>
            <a:off x="1631504" y="1076138"/>
            <a:ext cx="9036496" cy="4657119"/>
          </a:xfrm>
        </p:spPr>
        <p:txBody>
          <a:bodyPr>
            <a:normAutofit/>
          </a:bodyPr>
          <a:lstStyle/>
          <a:p>
            <a:pPr marL="0" indent="0">
              <a:buNone/>
            </a:pPr>
            <a:r>
              <a:rPr lang="en-GB" dirty="0"/>
              <a:t>Different industries can be categorized into the following market structures:</a:t>
            </a:r>
          </a:p>
          <a:p>
            <a:pPr marL="514350" indent="-514350">
              <a:buFont typeface="+mj-lt"/>
              <a:buAutoNum type="arabicPeriod"/>
            </a:pPr>
            <a:r>
              <a:rPr lang="en-GB" dirty="0"/>
              <a:t>Monopoly</a:t>
            </a:r>
          </a:p>
          <a:p>
            <a:pPr marL="514350" indent="-514350">
              <a:buFont typeface="+mj-lt"/>
              <a:buAutoNum type="arabicPeriod"/>
            </a:pPr>
            <a:r>
              <a:rPr lang="en-GB" dirty="0"/>
              <a:t>Oligopoly</a:t>
            </a:r>
          </a:p>
          <a:p>
            <a:pPr marL="514350" indent="-514350">
              <a:buFont typeface="+mj-lt"/>
              <a:buAutoNum type="arabicPeriod"/>
            </a:pPr>
            <a:r>
              <a:rPr lang="en-GB" dirty="0"/>
              <a:t>Monopolistic competition</a:t>
            </a:r>
          </a:p>
          <a:p>
            <a:pPr marL="514350" indent="-514350">
              <a:buFont typeface="+mj-lt"/>
              <a:buAutoNum type="arabicPeriod"/>
            </a:pPr>
            <a:r>
              <a:rPr lang="en-GB" dirty="0"/>
              <a:t>Perfect (or Pure) competition</a:t>
            </a:r>
          </a:p>
          <a:p>
            <a:pPr marL="0" indent="0">
              <a:buNone/>
            </a:pPr>
            <a:r>
              <a:rPr lang="en-GB" dirty="0"/>
              <a:t>Each market structure has its own entry barriers and characteristics.</a:t>
            </a:r>
          </a:p>
          <a:p>
            <a:pPr>
              <a:buClr>
                <a:srgbClr val="007DC3"/>
              </a:buClr>
              <a:buFont typeface="Wingdings" panose="05000000000000000000" pitchFamily="2" charset="2"/>
              <a:buChar char="q"/>
            </a:pPr>
            <a:endParaRPr lang="en-GB" dirty="0"/>
          </a:p>
        </p:txBody>
      </p:sp>
      <p:sp>
        <p:nvSpPr>
          <p:cNvPr id="2" name="Title 1">
            <a:extLst>
              <a:ext uri="{FF2B5EF4-FFF2-40B4-BE49-F238E27FC236}">
                <a16:creationId xmlns:a16="http://schemas.microsoft.com/office/drawing/2014/main" id="{E866897B-B3A8-83D0-B0D1-5AE8A23EBB51}"/>
              </a:ext>
            </a:extLst>
          </p:cNvPr>
          <p:cNvSpPr txBox="1">
            <a:spLocks/>
          </p:cNvSpPr>
          <p:nvPr/>
        </p:nvSpPr>
        <p:spPr>
          <a:xfrm>
            <a:off x="1981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4CECFE50-1E94-C1B1-F7FF-61DCDBCAE40A}"/>
              </a:ext>
            </a:extLst>
          </p:cNvPr>
          <p:cNvSpPr txBox="1"/>
          <p:nvPr/>
        </p:nvSpPr>
        <p:spPr>
          <a:xfrm>
            <a:off x="1524000" y="388754"/>
            <a:ext cx="9144000" cy="584775"/>
          </a:xfrm>
          <a:prstGeom prst="rect">
            <a:avLst/>
          </a:prstGeom>
          <a:noFill/>
        </p:spPr>
        <p:txBody>
          <a:bodyPr wrap="square" rtlCol="0">
            <a:spAutoFit/>
          </a:bodyPr>
          <a:lstStyle/>
          <a:p>
            <a:pPr algn="ctr">
              <a:buNone/>
            </a:pPr>
            <a:r>
              <a:rPr lang="en-GB" sz="3200" b="1" dirty="0">
                <a:highlight>
                  <a:srgbClr val="FFFF00"/>
                </a:highlight>
              </a:rPr>
              <a:t>Industry &amp; Market</a:t>
            </a:r>
            <a:endParaRPr lang="en-GB" sz="3600" b="1" dirty="0">
              <a:highlight>
                <a:srgbClr val="FFFF00"/>
              </a:highlight>
            </a:endParaRPr>
          </a:p>
        </p:txBody>
      </p:sp>
    </p:spTree>
    <p:extLst>
      <p:ext uri="{BB962C8B-B14F-4D97-AF65-F5344CB8AC3E}">
        <p14:creationId xmlns:p14="http://schemas.microsoft.com/office/powerpoint/2010/main" val="15663598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31504" y="1268760"/>
            <a:ext cx="9036496" cy="4464496"/>
          </a:xfrm>
        </p:spPr>
        <p:txBody>
          <a:bodyPr>
            <a:normAutofit/>
          </a:bodyPr>
          <a:lstStyle/>
          <a:p>
            <a:pPr>
              <a:buClr>
                <a:srgbClr val="007DC3"/>
              </a:buClr>
            </a:pPr>
            <a:r>
              <a:rPr lang="en-GB" sz="2800" dirty="0"/>
              <a:t>Monopoly…. means….</a:t>
            </a:r>
          </a:p>
          <a:p>
            <a:pPr>
              <a:buClr>
                <a:srgbClr val="007DC3"/>
              </a:buClr>
            </a:pPr>
            <a:r>
              <a:rPr lang="en-GB" sz="2800" dirty="0"/>
              <a:t>Monopolies may occur when one company dominates an entire industry by producing a certain product exclusively, often with little or no competition</a:t>
            </a:r>
            <a:endParaRPr lang="en-US" sz="2800" dirty="0"/>
          </a:p>
          <a:p>
            <a:pPr>
              <a:buClr>
                <a:srgbClr val="007DC3"/>
              </a:buClr>
            </a:pPr>
            <a:r>
              <a:rPr lang="en-US" sz="2800" dirty="0"/>
              <a:t>Example: Severn Trent water company in West Midlands</a:t>
            </a:r>
          </a:p>
          <a:p>
            <a:pPr>
              <a:buClr>
                <a:srgbClr val="007DC3"/>
              </a:buClr>
            </a:pPr>
            <a:r>
              <a:rPr lang="en-US" sz="2800" dirty="0"/>
              <a:t>In the western world, it is very rare to find examples of monopoly. Even Severn Trent is regulated by the UK government </a:t>
            </a:r>
            <a:endParaRPr lang="en-GB" sz="2800" dirty="0"/>
          </a:p>
          <a:p>
            <a:pPr>
              <a:buClr>
                <a:srgbClr val="007DC3"/>
              </a:buClr>
              <a:buFont typeface="Wingdings" panose="05000000000000000000" pitchFamily="2" charset="2"/>
              <a:buChar char="q"/>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1981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775520" y="388754"/>
            <a:ext cx="8892480" cy="584775"/>
          </a:xfrm>
          <a:prstGeom prst="rect">
            <a:avLst/>
          </a:prstGeom>
          <a:noFill/>
        </p:spPr>
        <p:txBody>
          <a:bodyPr wrap="square" rtlCol="0">
            <a:spAutoFit/>
          </a:bodyPr>
          <a:lstStyle/>
          <a:p>
            <a:pPr>
              <a:buNone/>
            </a:pPr>
            <a:r>
              <a:rPr lang="en-GB" sz="3200" b="1" dirty="0"/>
              <a:t>Monopoly</a:t>
            </a:r>
            <a:endParaRPr lang="en-GB" sz="3600" b="1" dirty="0"/>
          </a:p>
        </p:txBody>
      </p:sp>
    </p:spTree>
    <p:extLst>
      <p:ext uri="{BB962C8B-B14F-4D97-AF65-F5344CB8AC3E}">
        <p14:creationId xmlns:p14="http://schemas.microsoft.com/office/powerpoint/2010/main" val="33444928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6271-217A-EA3D-D6B8-DBE88F5C1FFE}"/>
              </a:ext>
            </a:extLst>
          </p:cNvPr>
          <p:cNvSpPr>
            <a:spLocks noGrp="1"/>
          </p:cNvSpPr>
          <p:nvPr>
            <p:ph type="title"/>
          </p:nvPr>
        </p:nvSpPr>
        <p:spPr/>
        <p:txBody>
          <a:bodyPr/>
          <a:lstStyle/>
          <a:p>
            <a:pPr algn="l"/>
            <a:r>
              <a:rPr lang="en-GB" b="1" dirty="0"/>
              <a:t>Oligopoly</a:t>
            </a:r>
            <a:endParaRPr lang="en-GB" dirty="0"/>
          </a:p>
        </p:txBody>
      </p:sp>
      <p:sp>
        <p:nvSpPr>
          <p:cNvPr id="3" name="Content Placeholder 2">
            <a:extLst>
              <a:ext uri="{FF2B5EF4-FFF2-40B4-BE49-F238E27FC236}">
                <a16:creationId xmlns:a16="http://schemas.microsoft.com/office/drawing/2014/main" id="{DC18BA68-C312-6604-0FAC-DE350BB88A9E}"/>
              </a:ext>
            </a:extLst>
          </p:cNvPr>
          <p:cNvSpPr>
            <a:spLocks noGrp="1"/>
          </p:cNvSpPr>
          <p:nvPr>
            <p:ph idx="1"/>
          </p:nvPr>
        </p:nvSpPr>
        <p:spPr>
          <a:xfrm>
            <a:off x="1981200" y="1417638"/>
            <a:ext cx="8229600" cy="4315618"/>
          </a:xfrm>
        </p:spPr>
        <p:txBody>
          <a:bodyPr>
            <a:normAutofit/>
          </a:bodyPr>
          <a:lstStyle/>
          <a:p>
            <a:pPr marL="0" indent="0">
              <a:buNone/>
            </a:pPr>
            <a:r>
              <a:rPr lang="en-GB" dirty="0"/>
              <a:t>An oligopoly is a market structure where control over an industry is held by a few large firms, each owning a significant share of the market. These firms often influence prices and market outcomes through their decisions.</a:t>
            </a:r>
            <a:endParaRPr lang="en-GB" b="1" dirty="0"/>
          </a:p>
          <a:p>
            <a:pPr marL="0" indent="0">
              <a:buNone/>
            </a:pPr>
            <a:r>
              <a:rPr lang="en-GB" sz="2600" b="1" dirty="0"/>
              <a:t>Example:</a:t>
            </a:r>
            <a:r>
              <a:rPr lang="en-GB" sz="2600" dirty="0"/>
              <a:t> The global oil industry, where a few major oil-producing countries and companies (such as OPEC members) dominate production and pricing.</a:t>
            </a:r>
          </a:p>
          <a:p>
            <a:pPr>
              <a:buClr>
                <a:srgbClr val="007DC3"/>
              </a:buClr>
              <a:buFont typeface="Wingdings" panose="05000000000000000000" pitchFamily="2" charset="2"/>
              <a:buChar char="q"/>
            </a:pPr>
            <a:endParaRPr lang="en-GB" dirty="0"/>
          </a:p>
          <a:p>
            <a:endParaRPr lang="en-GB" dirty="0"/>
          </a:p>
        </p:txBody>
      </p:sp>
      <p:sp>
        <p:nvSpPr>
          <p:cNvPr id="4" name="Slide Number Placeholder 3">
            <a:extLst>
              <a:ext uri="{FF2B5EF4-FFF2-40B4-BE49-F238E27FC236}">
                <a16:creationId xmlns:a16="http://schemas.microsoft.com/office/drawing/2014/main" id="{8B9F2A67-04ED-38FA-813F-4E8901912FEF}"/>
              </a:ext>
            </a:extLst>
          </p:cNvPr>
          <p:cNvSpPr>
            <a:spLocks noGrp="1"/>
          </p:cNvSpPr>
          <p:nvPr>
            <p:ph type="sldNum" sz="quarter" idx="12"/>
          </p:nvPr>
        </p:nvSpPr>
        <p:spPr/>
        <p:txBody>
          <a:bodyPr/>
          <a:lstStyle/>
          <a:p>
            <a:fld id="{C3F65BB1-9206-4D7F-97F9-47DCC7DC6334}" type="slidenum">
              <a:rPr lang="en-GB" smtClean="0"/>
              <a:pPr/>
              <a:t>25</a:t>
            </a:fld>
            <a:endParaRPr lang="en-GB"/>
          </a:p>
        </p:txBody>
      </p:sp>
    </p:spTree>
    <p:extLst>
      <p:ext uri="{BB962C8B-B14F-4D97-AF65-F5344CB8AC3E}">
        <p14:creationId xmlns:p14="http://schemas.microsoft.com/office/powerpoint/2010/main" val="1910423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A80B2-1129-3E40-A295-5459A5B953D1}"/>
              </a:ext>
            </a:extLst>
          </p:cNvPr>
          <p:cNvSpPr>
            <a:spLocks noGrp="1"/>
          </p:cNvSpPr>
          <p:nvPr>
            <p:ph type="title"/>
          </p:nvPr>
        </p:nvSpPr>
        <p:spPr>
          <a:xfrm>
            <a:off x="1981200" y="0"/>
            <a:ext cx="8229600" cy="1143000"/>
          </a:xfrm>
        </p:spPr>
        <p:txBody>
          <a:bodyPr/>
          <a:lstStyle/>
          <a:p>
            <a:pPr algn="l"/>
            <a:r>
              <a:rPr lang="en-GB" dirty="0"/>
              <a:t>Differentiated Oligopoly</a:t>
            </a:r>
          </a:p>
        </p:txBody>
      </p:sp>
      <p:sp>
        <p:nvSpPr>
          <p:cNvPr id="3" name="Content Placeholder 2">
            <a:extLst>
              <a:ext uri="{FF2B5EF4-FFF2-40B4-BE49-F238E27FC236}">
                <a16:creationId xmlns:a16="http://schemas.microsoft.com/office/drawing/2014/main" id="{E44A1321-EC55-00CB-3CAD-2D9002BE89D1}"/>
              </a:ext>
            </a:extLst>
          </p:cNvPr>
          <p:cNvSpPr>
            <a:spLocks noGrp="1"/>
          </p:cNvSpPr>
          <p:nvPr>
            <p:ph idx="1"/>
          </p:nvPr>
        </p:nvSpPr>
        <p:spPr>
          <a:xfrm>
            <a:off x="1847528" y="1143001"/>
            <a:ext cx="8568952" cy="4374233"/>
          </a:xfrm>
        </p:spPr>
        <p:txBody>
          <a:bodyPr>
            <a:normAutofit lnSpcReduction="10000"/>
          </a:bodyPr>
          <a:lstStyle/>
          <a:p>
            <a:pPr marL="0" indent="0">
              <a:buNone/>
            </a:pPr>
            <a:r>
              <a:rPr lang="en-GB" dirty="0"/>
              <a:t>A differentiated oligopoly refers to an industry in which a few firms dominate the market by producing products that are similar but differentiated in terms of features, branding, or quality.</a:t>
            </a:r>
            <a:br>
              <a:rPr lang="en-GB" dirty="0"/>
            </a:br>
            <a:endParaRPr lang="en-GB" dirty="0"/>
          </a:p>
          <a:p>
            <a:pPr marL="0" indent="0">
              <a:buNone/>
            </a:pPr>
            <a:r>
              <a:rPr lang="en-GB" sz="2800" b="1" dirty="0"/>
              <a:t>Example:</a:t>
            </a:r>
            <a:r>
              <a:rPr lang="en-GB" sz="2800" dirty="0"/>
              <a:t> The digital camera industry, where companies like Sony, Canon, and Nikon offer cameras with unique features and brand identities</a:t>
            </a:r>
            <a:r>
              <a:rPr lang="en-GB" dirty="0"/>
              <a:t>.</a:t>
            </a:r>
          </a:p>
          <a:p>
            <a:endParaRPr lang="en-GB" dirty="0"/>
          </a:p>
        </p:txBody>
      </p:sp>
      <p:sp>
        <p:nvSpPr>
          <p:cNvPr id="4" name="Slide Number Placeholder 3">
            <a:extLst>
              <a:ext uri="{FF2B5EF4-FFF2-40B4-BE49-F238E27FC236}">
                <a16:creationId xmlns:a16="http://schemas.microsoft.com/office/drawing/2014/main" id="{1A6FD728-BE2E-C4E8-E00D-B3C713D41D08}"/>
              </a:ext>
            </a:extLst>
          </p:cNvPr>
          <p:cNvSpPr>
            <a:spLocks noGrp="1"/>
          </p:cNvSpPr>
          <p:nvPr>
            <p:ph type="sldNum" sz="quarter" idx="12"/>
          </p:nvPr>
        </p:nvSpPr>
        <p:spPr/>
        <p:txBody>
          <a:bodyPr/>
          <a:lstStyle/>
          <a:p>
            <a:fld id="{C3F65BB1-9206-4D7F-97F9-47DCC7DC6334}" type="slidenum">
              <a:rPr lang="en-GB" smtClean="0"/>
              <a:pPr/>
              <a:t>26</a:t>
            </a:fld>
            <a:endParaRPr lang="en-GB"/>
          </a:p>
        </p:txBody>
      </p:sp>
    </p:spTree>
    <p:extLst>
      <p:ext uri="{BB962C8B-B14F-4D97-AF65-F5344CB8AC3E}">
        <p14:creationId xmlns:p14="http://schemas.microsoft.com/office/powerpoint/2010/main" val="249805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31504" y="1268760"/>
            <a:ext cx="9036496" cy="4464496"/>
          </a:xfrm>
        </p:spPr>
        <p:txBody>
          <a:bodyPr>
            <a:normAutofit/>
          </a:bodyPr>
          <a:lstStyle/>
          <a:p>
            <a:pPr marL="0" indent="0">
              <a:buClr>
                <a:srgbClr val="007DC3"/>
              </a:buClr>
              <a:buNone/>
            </a:pPr>
            <a:r>
              <a:rPr lang="en-GB" sz="2800" dirty="0"/>
              <a:t>Monopolistic Competition…. means….</a:t>
            </a:r>
          </a:p>
          <a:p>
            <a:pPr>
              <a:buClr>
                <a:srgbClr val="007DC3"/>
              </a:buClr>
            </a:pPr>
            <a:endParaRPr lang="en-GB" sz="2800" dirty="0"/>
          </a:p>
          <a:p>
            <a:pPr>
              <a:buClr>
                <a:srgbClr val="007DC3"/>
              </a:buClr>
            </a:pPr>
            <a:r>
              <a:rPr lang="en-GB" sz="2800" dirty="0"/>
              <a:t>Many firms produce or provide similar product or services but not identical</a:t>
            </a:r>
          </a:p>
          <a:p>
            <a:pPr>
              <a:buClr>
                <a:srgbClr val="007DC3"/>
              </a:buClr>
            </a:pPr>
            <a:endParaRPr lang="en-GB" sz="2800" dirty="0"/>
          </a:p>
          <a:p>
            <a:pPr>
              <a:buClr>
                <a:srgbClr val="007DC3"/>
              </a:buClr>
            </a:pPr>
            <a:r>
              <a:rPr lang="en-GB" sz="2800" dirty="0"/>
              <a:t>Example: Restaurants, hair salons, clothing shops</a:t>
            </a:r>
          </a:p>
          <a:p>
            <a:pPr>
              <a:buClr>
                <a:srgbClr val="007DC3"/>
              </a:buClr>
            </a:pPr>
            <a:endParaRPr lang="en-GB" sz="2800" dirty="0"/>
          </a:p>
          <a:p>
            <a:pPr>
              <a:buClr>
                <a:srgbClr val="007DC3"/>
              </a:buClr>
            </a:pPr>
            <a:r>
              <a:rPr lang="en-GB" sz="2800" dirty="0"/>
              <a:t>Restaurants serve beers but not all the beers are the same. </a:t>
            </a: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1981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775520" y="388754"/>
            <a:ext cx="8892480" cy="584775"/>
          </a:xfrm>
          <a:prstGeom prst="rect">
            <a:avLst/>
          </a:prstGeom>
          <a:noFill/>
        </p:spPr>
        <p:txBody>
          <a:bodyPr wrap="square" rtlCol="0">
            <a:spAutoFit/>
          </a:bodyPr>
          <a:lstStyle/>
          <a:p>
            <a:pPr>
              <a:buNone/>
            </a:pPr>
            <a:r>
              <a:rPr lang="en-GB" sz="3200" b="1" dirty="0">
                <a:highlight>
                  <a:srgbClr val="FFFF00"/>
                </a:highlight>
              </a:rPr>
              <a:t>Monopolistic Competition</a:t>
            </a:r>
            <a:endParaRPr lang="en-GB" sz="3600" b="1" dirty="0">
              <a:highlight>
                <a:srgbClr val="FFFF00"/>
              </a:highlight>
            </a:endParaRPr>
          </a:p>
        </p:txBody>
      </p:sp>
    </p:spTree>
    <p:extLst>
      <p:ext uri="{BB962C8B-B14F-4D97-AF65-F5344CB8AC3E}">
        <p14:creationId xmlns:p14="http://schemas.microsoft.com/office/powerpoint/2010/main" val="33323441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31504" y="1268760"/>
            <a:ext cx="9036496" cy="4464496"/>
          </a:xfrm>
        </p:spPr>
        <p:txBody>
          <a:bodyPr>
            <a:normAutofit/>
          </a:bodyPr>
          <a:lstStyle/>
          <a:p>
            <a:pPr marL="0" indent="0">
              <a:buNone/>
            </a:pPr>
            <a:r>
              <a:rPr lang="en-GB" sz="2800" dirty="0"/>
              <a:t>Pure (or Perfect) Competition is a market structure in which many competitors offer identical or nearly identical products or services. Because there is no differentiation, firms are price-takers, meaning the market determines the price, and individual sellers cannot influence it.</a:t>
            </a:r>
          </a:p>
          <a:p>
            <a:pPr marL="0" indent="0">
              <a:buNone/>
            </a:pPr>
            <a:endParaRPr lang="en-GB" sz="2800" dirty="0"/>
          </a:p>
          <a:p>
            <a:pPr marL="0" indent="0">
              <a:buNone/>
            </a:pPr>
            <a:r>
              <a:rPr lang="en-GB" sz="2800" b="1" dirty="0"/>
              <a:t>Example</a:t>
            </a:r>
            <a:r>
              <a:rPr lang="en-GB" sz="2800" dirty="0"/>
              <a:t>: Farmers selling commodities like milk or crops.</a:t>
            </a:r>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1981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962742" y="404665"/>
            <a:ext cx="7877674" cy="646331"/>
          </a:xfrm>
          <a:prstGeom prst="rect">
            <a:avLst/>
          </a:prstGeom>
          <a:noFill/>
        </p:spPr>
        <p:txBody>
          <a:bodyPr wrap="square" rtlCol="0">
            <a:spAutoFit/>
          </a:bodyPr>
          <a:lstStyle/>
          <a:p>
            <a:r>
              <a:rPr lang="en-GB" sz="3600" b="1" dirty="0"/>
              <a:t>Pure Competition</a:t>
            </a:r>
            <a:endParaRPr lang="en-GB" sz="3600" dirty="0"/>
          </a:p>
        </p:txBody>
      </p:sp>
    </p:spTree>
    <p:extLst>
      <p:ext uri="{BB962C8B-B14F-4D97-AF65-F5344CB8AC3E}">
        <p14:creationId xmlns:p14="http://schemas.microsoft.com/office/powerpoint/2010/main" val="11145081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31504" y="1076138"/>
            <a:ext cx="9036496" cy="4657119"/>
          </a:xfrm>
        </p:spPr>
        <p:txBody>
          <a:bodyPr>
            <a:normAutofit fontScale="85000" lnSpcReduction="10000"/>
          </a:bodyPr>
          <a:lstStyle/>
          <a:p>
            <a:pPr marL="0" indent="0">
              <a:buClr>
                <a:srgbClr val="007DC3"/>
              </a:buClr>
              <a:buNone/>
            </a:pPr>
            <a:r>
              <a:rPr lang="en-GB" sz="2800" dirty="0"/>
              <a:t>Depending on the market of each industry, there will be different barriers.</a:t>
            </a:r>
          </a:p>
          <a:p>
            <a:pPr>
              <a:buClr>
                <a:srgbClr val="007DC3"/>
              </a:buClr>
              <a:buFont typeface="Wingdings" panose="05000000000000000000" pitchFamily="2" charset="2"/>
              <a:buChar char="q"/>
            </a:pPr>
            <a:endParaRPr lang="en-GB" sz="2800" dirty="0"/>
          </a:p>
          <a:p>
            <a:pPr marL="0" indent="0">
              <a:buClr>
                <a:srgbClr val="007DC3"/>
              </a:buClr>
              <a:buNone/>
            </a:pPr>
            <a:r>
              <a:rPr lang="en-GB" sz="2800" dirty="0"/>
              <a:t>For example, in a market that is defined as monopoly, it would be almost impossible to enter and establish yourself.</a:t>
            </a:r>
          </a:p>
          <a:p>
            <a:pPr>
              <a:buClr>
                <a:srgbClr val="007DC3"/>
              </a:buClr>
              <a:buFont typeface="Wingdings" panose="05000000000000000000" pitchFamily="2" charset="2"/>
              <a:buChar char="q"/>
            </a:pPr>
            <a:endParaRPr lang="en-GB" sz="2800" dirty="0"/>
          </a:p>
          <a:p>
            <a:pPr marL="0" indent="0">
              <a:buClr>
                <a:srgbClr val="007DC3"/>
              </a:buClr>
              <a:buNone/>
            </a:pPr>
            <a:r>
              <a:rPr lang="en-GB" sz="2800" dirty="0"/>
              <a:t>On the other hand, if you have or buy some land you can become a farmer and sell your goods. However, you will have to sell at the same price as other farmers…</a:t>
            </a:r>
          </a:p>
          <a:p>
            <a:pPr marL="0" indent="0">
              <a:buClr>
                <a:srgbClr val="007DC3"/>
              </a:buClr>
              <a:buNone/>
            </a:pPr>
            <a:endParaRPr lang="en-GB" sz="2800" dirty="0"/>
          </a:p>
          <a:p>
            <a:pPr marL="0" indent="0">
              <a:buClr>
                <a:srgbClr val="007DC3"/>
              </a:buClr>
              <a:buNone/>
            </a:pPr>
            <a:r>
              <a:rPr lang="en-GB" sz="2800" dirty="0"/>
              <a:t>Once you understand your market/ industry in terms of barriers/ prices then you have more chances to be successful.</a:t>
            </a:r>
          </a:p>
          <a:p>
            <a:pPr marL="0" indent="0">
              <a:buClr>
                <a:srgbClr val="007DC3"/>
              </a:buClr>
              <a:buNone/>
            </a:pPr>
            <a:endParaRPr lang="en-GB" sz="2800"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1981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524000" y="388754"/>
            <a:ext cx="9144000" cy="584775"/>
          </a:xfrm>
          <a:prstGeom prst="rect">
            <a:avLst/>
          </a:prstGeom>
          <a:noFill/>
        </p:spPr>
        <p:txBody>
          <a:bodyPr wrap="square" rtlCol="0">
            <a:spAutoFit/>
          </a:bodyPr>
          <a:lstStyle/>
          <a:p>
            <a:pPr algn="ctr">
              <a:buNone/>
            </a:pPr>
            <a:r>
              <a:rPr lang="en-GB" sz="3200" b="1" dirty="0">
                <a:highlight>
                  <a:srgbClr val="FFFF00"/>
                </a:highlight>
              </a:rPr>
              <a:t>Industry &amp; Market</a:t>
            </a:r>
            <a:endParaRPr lang="en-GB" sz="3600" b="1" dirty="0">
              <a:highlight>
                <a:srgbClr val="FFFF00"/>
              </a:highlight>
            </a:endParaRPr>
          </a:p>
        </p:txBody>
      </p:sp>
    </p:spTree>
    <p:extLst>
      <p:ext uri="{BB962C8B-B14F-4D97-AF65-F5344CB8AC3E}">
        <p14:creationId xmlns:p14="http://schemas.microsoft.com/office/powerpoint/2010/main" val="6700349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1268760"/>
            <a:ext cx="8686800" cy="4464496"/>
          </a:xfrm>
        </p:spPr>
        <p:txBody>
          <a:bodyPr>
            <a:normAutofit/>
          </a:bodyPr>
          <a:lstStyle/>
          <a:p>
            <a:pPr marL="0" indent="0">
              <a:buNone/>
            </a:pPr>
            <a:r>
              <a:rPr lang="en-GB" sz="2800" b="1" dirty="0"/>
              <a:t>Who is a competitor?</a:t>
            </a:r>
            <a:br>
              <a:rPr lang="en-GB" sz="2800" b="1" dirty="0"/>
            </a:br>
            <a:endParaRPr lang="en-GB" sz="2800" dirty="0"/>
          </a:p>
          <a:p>
            <a:r>
              <a:rPr lang="en-GB" sz="2800" dirty="0"/>
              <a:t>A competitor is any business that sells the same or a similar product or service to the same target market. </a:t>
            </a:r>
          </a:p>
          <a:p>
            <a:r>
              <a:rPr lang="en-GB" sz="2800" dirty="0"/>
              <a:t>Competitors can vary in size and may offer alternatives that fulfil the same customer needs.</a:t>
            </a:r>
          </a:p>
          <a:p>
            <a:r>
              <a:rPr lang="en-GB" sz="2800" dirty="0"/>
              <a:t>An example of an alternative could be meat burger vs vegetable burger.</a:t>
            </a:r>
          </a:p>
          <a:p>
            <a:endParaRPr lang="en-GB" sz="2800" dirty="0"/>
          </a:p>
          <a:p>
            <a:pPr marL="0" indent="0">
              <a:buNone/>
            </a:pPr>
            <a:endParaRPr lang="en-GB" sz="2800" dirty="0"/>
          </a:p>
          <a:p>
            <a:pPr>
              <a:buClr>
                <a:srgbClr val="007DC3"/>
              </a:buClr>
              <a:buFont typeface="Wingdings" panose="05000000000000000000" pitchFamily="2" charset="2"/>
              <a:buChar char="q"/>
            </a:pPr>
            <a:endParaRPr lang="en-GB" sz="2800"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1981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981200" y="388754"/>
            <a:ext cx="8686800" cy="584775"/>
          </a:xfrm>
          <a:prstGeom prst="rect">
            <a:avLst/>
          </a:prstGeom>
          <a:noFill/>
        </p:spPr>
        <p:txBody>
          <a:bodyPr wrap="square" rtlCol="0">
            <a:spAutoFit/>
          </a:bodyPr>
          <a:lstStyle/>
          <a:p>
            <a:pPr>
              <a:buNone/>
            </a:pPr>
            <a:r>
              <a:rPr lang="en-GB" sz="3200" b="1" dirty="0"/>
              <a:t>Competitors</a:t>
            </a:r>
            <a:endParaRPr lang="en-GB" sz="3600" b="1" dirty="0"/>
          </a:p>
        </p:txBody>
      </p:sp>
    </p:spTree>
    <p:extLst>
      <p:ext uri="{BB962C8B-B14F-4D97-AF65-F5344CB8AC3E}">
        <p14:creationId xmlns:p14="http://schemas.microsoft.com/office/powerpoint/2010/main" val="30672637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31504" y="1268760"/>
            <a:ext cx="9036496" cy="4464496"/>
          </a:xfrm>
        </p:spPr>
        <p:txBody>
          <a:bodyPr>
            <a:normAutofit/>
          </a:bodyPr>
          <a:lstStyle/>
          <a:p>
            <a:pPr>
              <a:buClr>
                <a:srgbClr val="007DC3"/>
              </a:buClr>
            </a:pPr>
            <a:r>
              <a:rPr lang="en-GB" sz="2800" dirty="0"/>
              <a:t>A competitor analysis is a detailed analysis of a firm’s competition.  </a:t>
            </a:r>
          </a:p>
          <a:p>
            <a:pPr>
              <a:buClr>
                <a:srgbClr val="007DC3"/>
              </a:buClr>
            </a:pPr>
            <a:endParaRPr lang="en-GB" sz="2800" dirty="0"/>
          </a:p>
          <a:p>
            <a:pPr>
              <a:buClr>
                <a:srgbClr val="007DC3"/>
              </a:buClr>
            </a:pPr>
            <a:r>
              <a:rPr lang="en-GB" sz="2800" dirty="0"/>
              <a:t>It helps the firm to understand the positions of its major competitors and the opportunities that are available.</a:t>
            </a:r>
          </a:p>
          <a:p>
            <a:pPr>
              <a:buClr>
                <a:srgbClr val="007DC3"/>
              </a:buClr>
            </a:pPr>
            <a:endParaRPr lang="en-GB" sz="2800" dirty="0"/>
          </a:p>
          <a:p>
            <a:pPr>
              <a:buClr>
                <a:srgbClr val="007DC3"/>
              </a:buClr>
            </a:pPr>
            <a:r>
              <a:rPr lang="en-GB" sz="2800" dirty="0"/>
              <a:t>Through a competitive analysis the entrepreneurs collects information about their competitors.</a:t>
            </a:r>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1981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524000" y="388754"/>
            <a:ext cx="9144000" cy="584775"/>
          </a:xfrm>
          <a:prstGeom prst="rect">
            <a:avLst/>
          </a:prstGeom>
          <a:noFill/>
        </p:spPr>
        <p:txBody>
          <a:bodyPr wrap="square" rtlCol="0">
            <a:spAutoFit/>
          </a:bodyPr>
          <a:lstStyle/>
          <a:p>
            <a:pPr algn="ctr">
              <a:buNone/>
            </a:pPr>
            <a:r>
              <a:rPr lang="en-GB" sz="3200" b="1" dirty="0">
                <a:highlight>
                  <a:srgbClr val="FFFF00"/>
                </a:highlight>
              </a:rPr>
              <a:t>Competitor Analysis</a:t>
            </a:r>
            <a:endParaRPr lang="en-GB" sz="3600" b="1" dirty="0">
              <a:highlight>
                <a:srgbClr val="FFFF00"/>
              </a:highlight>
            </a:endParaRPr>
          </a:p>
        </p:txBody>
      </p:sp>
    </p:spTree>
    <p:extLst>
      <p:ext uri="{BB962C8B-B14F-4D97-AF65-F5344CB8AC3E}">
        <p14:creationId xmlns:p14="http://schemas.microsoft.com/office/powerpoint/2010/main" val="5831752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31504" y="1268760"/>
            <a:ext cx="9036496" cy="4464496"/>
          </a:xfrm>
        </p:spPr>
        <p:txBody>
          <a:bodyPr>
            <a:normAutofit/>
          </a:bodyPr>
          <a:lstStyle/>
          <a:p>
            <a:pPr marL="0" indent="0" algn="ctr">
              <a:buClr>
                <a:srgbClr val="007DC3"/>
              </a:buClr>
              <a:buNone/>
            </a:pPr>
            <a:r>
              <a:rPr lang="en-GB" sz="2800" dirty="0"/>
              <a:t>Type of competitors</a:t>
            </a:r>
          </a:p>
          <a:p>
            <a:pPr marL="0" indent="0">
              <a:buClr>
                <a:srgbClr val="007DC3"/>
              </a:buClr>
              <a:buNone/>
            </a:pPr>
            <a:endParaRPr lang="en-GB" sz="2800" dirty="0"/>
          </a:p>
          <a:p>
            <a:pPr marL="0" indent="0">
              <a:buClr>
                <a:srgbClr val="007DC3"/>
              </a:buClr>
              <a:buNone/>
            </a:pPr>
            <a:endParaRPr lang="en-GB" sz="2800" dirty="0"/>
          </a:p>
          <a:p>
            <a:pPr marL="0" indent="0">
              <a:buClr>
                <a:srgbClr val="007DC3"/>
              </a:buClr>
              <a:buNone/>
            </a:pPr>
            <a:endParaRPr lang="en-GB" sz="2800"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1981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524000" y="388754"/>
            <a:ext cx="9144000" cy="584775"/>
          </a:xfrm>
          <a:prstGeom prst="rect">
            <a:avLst/>
          </a:prstGeom>
          <a:noFill/>
        </p:spPr>
        <p:txBody>
          <a:bodyPr wrap="square" rtlCol="0">
            <a:spAutoFit/>
          </a:bodyPr>
          <a:lstStyle/>
          <a:p>
            <a:pPr algn="ctr">
              <a:buNone/>
            </a:pPr>
            <a:r>
              <a:rPr lang="en-GB" sz="3200" b="1" dirty="0">
                <a:highlight>
                  <a:srgbClr val="FFFF00"/>
                </a:highlight>
              </a:rPr>
              <a:t>Competitor Analysis</a:t>
            </a:r>
            <a:endParaRPr lang="en-GB" sz="3600" b="1" dirty="0">
              <a:highlight>
                <a:srgbClr val="FFFF00"/>
              </a:highlight>
            </a:endParaRPr>
          </a:p>
        </p:txBody>
      </p:sp>
      <p:pic>
        <p:nvPicPr>
          <p:cNvPr id="5" name="Picture 1">
            <a:extLst>
              <a:ext uri="{FF2B5EF4-FFF2-40B4-BE49-F238E27FC236}">
                <a16:creationId xmlns:a16="http://schemas.microsoft.com/office/drawing/2014/main" id="{F9C87A56-B3B9-A932-1510-50C4E51CEAF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63553" y="2396108"/>
            <a:ext cx="8328025"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197391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1A7D6-ABD5-E94C-3CEB-6CBED0320C50}"/>
              </a:ext>
            </a:extLst>
          </p:cNvPr>
          <p:cNvSpPr>
            <a:spLocks noGrp="1"/>
          </p:cNvSpPr>
          <p:nvPr>
            <p:ph type="title"/>
          </p:nvPr>
        </p:nvSpPr>
        <p:spPr>
          <a:xfrm>
            <a:off x="1964040" y="-34774"/>
            <a:ext cx="8229600" cy="1143000"/>
          </a:xfrm>
        </p:spPr>
        <p:txBody>
          <a:bodyPr/>
          <a:lstStyle/>
          <a:p>
            <a:r>
              <a:rPr lang="en-GB" dirty="0"/>
              <a:t>Competitor Analysis </a:t>
            </a:r>
          </a:p>
        </p:txBody>
      </p:sp>
      <p:sp>
        <p:nvSpPr>
          <p:cNvPr id="3" name="Content Placeholder 2">
            <a:extLst>
              <a:ext uri="{FF2B5EF4-FFF2-40B4-BE49-F238E27FC236}">
                <a16:creationId xmlns:a16="http://schemas.microsoft.com/office/drawing/2014/main" id="{749B4A34-5042-BF5C-DEFF-F113655C5131}"/>
              </a:ext>
            </a:extLst>
          </p:cNvPr>
          <p:cNvSpPr>
            <a:spLocks noGrp="1"/>
          </p:cNvSpPr>
          <p:nvPr>
            <p:ph idx="1"/>
          </p:nvPr>
        </p:nvSpPr>
        <p:spPr/>
        <p:txBody>
          <a:bodyPr/>
          <a:lstStyle/>
          <a:p>
            <a:pPr marL="0" indent="0">
              <a:buNone/>
            </a:pPr>
            <a:r>
              <a:rPr lang="en-GB" dirty="0"/>
              <a:t>Class activity  (Group Work)</a:t>
            </a:r>
          </a:p>
          <a:p>
            <a:pPr marL="0" indent="0">
              <a:buNone/>
            </a:pPr>
            <a:r>
              <a:rPr lang="en-GB" b="1" dirty="0"/>
              <a:t>Time allowed</a:t>
            </a:r>
            <a:r>
              <a:rPr lang="en-GB" dirty="0"/>
              <a:t>: 15 mins</a:t>
            </a:r>
          </a:p>
          <a:p>
            <a:pPr marL="0" indent="0">
              <a:buNone/>
            </a:pPr>
            <a:endParaRPr lang="en-GB" dirty="0"/>
          </a:p>
          <a:p>
            <a:pPr marL="0" indent="0">
              <a:buNone/>
            </a:pPr>
            <a:r>
              <a:rPr lang="en-GB" dirty="0"/>
              <a:t>Split into groups of three to four and complete the Competitor analysis exercise provided on Moodle week 4.</a:t>
            </a:r>
          </a:p>
          <a:p>
            <a:pPr marL="0" indent="0">
              <a:buNone/>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5A65C061-540A-8D81-787C-B41FCE29EE18}"/>
              </a:ext>
            </a:extLst>
          </p:cNvPr>
          <p:cNvSpPr>
            <a:spLocks noGrp="1"/>
          </p:cNvSpPr>
          <p:nvPr>
            <p:ph type="sldNum" sz="quarter" idx="12"/>
          </p:nvPr>
        </p:nvSpPr>
        <p:spPr/>
        <p:txBody>
          <a:bodyPr/>
          <a:lstStyle/>
          <a:p>
            <a:fld id="{C3F65BB1-9206-4D7F-97F9-47DCC7DC6334}" type="slidenum">
              <a:rPr lang="en-GB" smtClean="0"/>
              <a:pPr/>
              <a:t>33</a:t>
            </a:fld>
            <a:endParaRPr lang="en-GB"/>
          </a:p>
        </p:txBody>
      </p:sp>
    </p:spTree>
    <p:extLst>
      <p:ext uri="{BB962C8B-B14F-4D97-AF65-F5344CB8AC3E}">
        <p14:creationId xmlns:p14="http://schemas.microsoft.com/office/powerpoint/2010/main" val="238179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0" y="1076138"/>
            <a:ext cx="9144000" cy="4657119"/>
          </a:xfrm>
        </p:spPr>
        <p:txBody>
          <a:bodyPr>
            <a:normAutofit/>
          </a:bodyPr>
          <a:lstStyle/>
          <a:p>
            <a:pPr>
              <a:buClr>
                <a:srgbClr val="007DC3"/>
              </a:buClr>
              <a:buFont typeface="Wingdings" panose="05000000000000000000" pitchFamily="2" charset="2"/>
              <a:buChar char="q"/>
            </a:pPr>
            <a:endParaRPr lang="en-GB" dirty="0"/>
          </a:p>
          <a:p>
            <a:pPr marL="0" indent="0" algn="ctr">
              <a:buClr>
                <a:srgbClr val="007DC3"/>
              </a:buClr>
              <a:buNone/>
            </a:pPr>
            <a:r>
              <a:rPr lang="en-GB" dirty="0"/>
              <a:t>Before we finish let’s look at a newspaper article on what one the investors from Dragons' Den thinks about what we discussed today</a:t>
            </a:r>
            <a:endParaRPr lang="en-GB" dirty="0">
              <a:hlinkClick r:id="rId2"/>
            </a:endParaRPr>
          </a:p>
          <a:p>
            <a:pPr marL="0" indent="0" algn="ctr">
              <a:buClr>
                <a:srgbClr val="007DC3"/>
              </a:buClr>
              <a:buNone/>
            </a:pPr>
            <a:endParaRPr lang="en-GB" dirty="0">
              <a:hlinkClick r:id="rId2"/>
            </a:endParaRPr>
          </a:p>
          <a:p>
            <a:pPr marL="0" indent="0" algn="ctr">
              <a:buClr>
                <a:srgbClr val="007DC3"/>
              </a:buClr>
              <a:buNone/>
            </a:pPr>
            <a:r>
              <a:rPr lang="en-GB" dirty="0">
                <a:hlinkClick r:id="rId2"/>
              </a:rPr>
              <a:t>https://www.theguardian.com/small-business-network/2013/mar/13/james-caan-market-research-startups</a:t>
            </a:r>
            <a:endParaRPr lang="en-GB" dirty="0"/>
          </a:p>
          <a:p>
            <a:pPr>
              <a:buClr>
                <a:srgbClr val="007DC3"/>
              </a:buClr>
              <a:buFont typeface="Wingdings" panose="05000000000000000000" pitchFamily="2" charset="2"/>
              <a:buChar char="q"/>
            </a:pPr>
            <a:endParaRPr lang="en-GB" dirty="0"/>
          </a:p>
          <a:p>
            <a:pPr>
              <a:buClr>
                <a:srgbClr val="007DC3"/>
              </a:buClr>
              <a:buFont typeface="Wingdings" panose="05000000000000000000" pitchFamily="2" charset="2"/>
              <a:buChar char="q"/>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1981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524000" y="388754"/>
            <a:ext cx="9144000" cy="584775"/>
          </a:xfrm>
          <a:prstGeom prst="rect">
            <a:avLst/>
          </a:prstGeom>
          <a:noFill/>
        </p:spPr>
        <p:txBody>
          <a:bodyPr wrap="square" rtlCol="0">
            <a:spAutoFit/>
          </a:bodyPr>
          <a:lstStyle/>
          <a:p>
            <a:pPr algn="ctr">
              <a:buNone/>
            </a:pPr>
            <a:r>
              <a:rPr lang="en-GB" sz="3200" b="1" dirty="0">
                <a:highlight>
                  <a:srgbClr val="FFFF00"/>
                </a:highlight>
              </a:rPr>
              <a:t>Know your Market and Competitor </a:t>
            </a:r>
            <a:endParaRPr lang="en-GB" sz="3600" b="1" dirty="0">
              <a:highlight>
                <a:srgbClr val="FFFF00"/>
              </a:highlight>
            </a:endParaRPr>
          </a:p>
        </p:txBody>
      </p:sp>
    </p:spTree>
    <p:extLst>
      <p:ext uri="{BB962C8B-B14F-4D97-AF65-F5344CB8AC3E}">
        <p14:creationId xmlns:p14="http://schemas.microsoft.com/office/powerpoint/2010/main" val="1575714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0" y="1076138"/>
            <a:ext cx="9144000" cy="5089167"/>
          </a:xfrm>
        </p:spPr>
        <p:txBody>
          <a:bodyPr>
            <a:normAutofit fontScale="92500"/>
          </a:bodyPr>
          <a:lstStyle/>
          <a:p>
            <a:pPr>
              <a:buClr>
                <a:srgbClr val="007DC3"/>
              </a:buClr>
              <a:buFont typeface="Wingdings" panose="05000000000000000000" pitchFamily="2" charset="2"/>
              <a:buChar char="q"/>
            </a:pPr>
            <a:endParaRPr lang="en-GB" dirty="0"/>
          </a:p>
          <a:p>
            <a:pPr marL="0" indent="0">
              <a:buClr>
                <a:srgbClr val="007DC3"/>
              </a:buClr>
              <a:buNone/>
            </a:pPr>
            <a:r>
              <a:rPr lang="en-GB" sz="4600" dirty="0"/>
              <a:t>Please find the industry/market and few competitors for your chosen idea.</a:t>
            </a:r>
          </a:p>
          <a:p>
            <a:pPr marL="0" indent="0">
              <a:buClr>
                <a:srgbClr val="007DC3"/>
              </a:buClr>
              <a:buNone/>
            </a:pPr>
            <a:endParaRPr lang="en-GB" sz="4600" dirty="0"/>
          </a:p>
          <a:p>
            <a:pPr marL="0" indent="0">
              <a:buClr>
                <a:srgbClr val="007DC3"/>
              </a:buClr>
              <a:buNone/>
            </a:pPr>
            <a:r>
              <a:rPr lang="en-GB" sz="4600" dirty="0"/>
              <a:t>Recommended duration: 45 minutes</a:t>
            </a:r>
          </a:p>
          <a:p>
            <a:pPr marL="0" indent="0">
              <a:buClr>
                <a:srgbClr val="007DC3"/>
              </a:buClr>
              <a:buNone/>
            </a:pPr>
            <a:r>
              <a:rPr lang="en-GB" sz="4600" dirty="0"/>
              <a:t> </a:t>
            </a:r>
          </a:p>
          <a:p>
            <a:pPr>
              <a:buClr>
                <a:srgbClr val="007DC3"/>
              </a:buClr>
              <a:buFont typeface="Wingdings" panose="05000000000000000000" pitchFamily="2" charset="2"/>
              <a:buChar char="q"/>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1981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524000" y="388754"/>
            <a:ext cx="9144000" cy="584775"/>
          </a:xfrm>
          <a:prstGeom prst="rect">
            <a:avLst/>
          </a:prstGeom>
          <a:noFill/>
        </p:spPr>
        <p:txBody>
          <a:bodyPr wrap="square" rtlCol="0">
            <a:spAutoFit/>
          </a:bodyPr>
          <a:lstStyle/>
          <a:p>
            <a:pPr algn="ctr">
              <a:buNone/>
            </a:pPr>
            <a:r>
              <a:rPr lang="en-GB" sz="3200" b="1" dirty="0">
                <a:highlight>
                  <a:srgbClr val="FFFF00"/>
                </a:highlight>
              </a:rPr>
              <a:t>Personal Task: Individual Practical activity</a:t>
            </a:r>
            <a:endParaRPr lang="en-GB" sz="3600" b="1" dirty="0">
              <a:highlight>
                <a:srgbClr val="FFFF00"/>
              </a:highlight>
            </a:endParaRPr>
          </a:p>
        </p:txBody>
      </p:sp>
    </p:spTree>
    <p:extLst>
      <p:ext uri="{BB962C8B-B14F-4D97-AF65-F5344CB8AC3E}">
        <p14:creationId xmlns:p14="http://schemas.microsoft.com/office/powerpoint/2010/main" val="17083258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DE8FF-5FED-4A89-B6AA-E2E2F6C0FE8C}"/>
              </a:ext>
            </a:extLst>
          </p:cNvPr>
          <p:cNvSpPr>
            <a:spLocks noGrp="1"/>
          </p:cNvSpPr>
          <p:nvPr>
            <p:ph type="title"/>
          </p:nvPr>
        </p:nvSpPr>
        <p:spPr/>
        <p:txBody>
          <a:bodyPr/>
          <a:lstStyle/>
          <a:p>
            <a:r>
              <a:rPr lang="en-GB" b="1" u="sng" dirty="0"/>
              <a:t>Porters 5 Forces Model</a:t>
            </a:r>
            <a:endParaRPr lang="en-GB" dirty="0"/>
          </a:p>
        </p:txBody>
      </p:sp>
      <p:sp>
        <p:nvSpPr>
          <p:cNvPr id="3" name="Content Placeholder 2">
            <a:extLst>
              <a:ext uri="{FF2B5EF4-FFF2-40B4-BE49-F238E27FC236}">
                <a16:creationId xmlns:a16="http://schemas.microsoft.com/office/drawing/2014/main" id="{EBB09613-7E7F-4B0E-A546-6435ED30BA30}"/>
              </a:ext>
            </a:extLst>
          </p:cNvPr>
          <p:cNvSpPr>
            <a:spLocks noGrp="1"/>
          </p:cNvSpPr>
          <p:nvPr>
            <p:ph idx="1"/>
          </p:nvPr>
        </p:nvSpPr>
        <p:spPr/>
        <p:txBody>
          <a:bodyPr/>
          <a:lstStyle/>
          <a:p>
            <a:r>
              <a:rPr lang="en-GB" sz="2000" dirty="0"/>
              <a:t>Porter's five forces model is used to understand the industry/market which the business is operating within. It can be used to:</a:t>
            </a:r>
          </a:p>
          <a:p>
            <a:pPr marL="0" indent="0">
              <a:buNone/>
            </a:pPr>
            <a:r>
              <a:rPr lang="en-GB" sz="2000" dirty="0"/>
              <a:t> </a:t>
            </a:r>
          </a:p>
          <a:p>
            <a:r>
              <a:rPr lang="en-GB" sz="2000" dirty="0"/>
              <a:t>a) understand how profitable an industry is to be in which can be used to decide whether to enter or exit the market.  </a:t>
            </a:r>
          </a:p>
          <a:p>
            <a:pPr marL="0" indent="0">
              <a:buNone/>
            </a:pPr>
            <a:r>
              <a:rPr lang="en-GB" sz="2000" dirty="0"/>
              <a:t> </a:t>
            </a:r>
          </a:p>
          <a:p>
            <a:r>
              <a:rPr lang="en-GB" sz="2000" dirty="0"/>
              <a:t>b) by firms operating in that industry to understand the forces impacting upon industry profitability and change how they operate to become more profitable themselves.</a:t>
            </a:r>
          </a:p>
          <a:p>
            <a:endParaRPr lang="en-GB" dirty="0"/>
          </a:p>
        </p:txBody>
      </p:sp>
      <p:sp>
        <p:nvSpPr>
          <p:cNvPr id="4" name="Date Placeholder 3">
            <a:extLst>
              <a:ext uri="{FF2B5EF4-FFF2-40B4-BE49-F238E27FC236}">
                <a16:creationId xmlns:a16="http://schemas.microsoft.com/office/drawing/2014/main" id="{9793AE3D-408C-4DD3-B7AD-94E9E7A9AD01}"/>
              </a:ext>
            </a:extLst>
          </p:cNvPr>
          <p:cNvSpPr>
            <a:spLocks noGrp="1"/>
          </p:cNvSpPr>
          <p:nvPr>
            <p:ph type="dt" sz="half" idx="10"/>
          </p:nvPr>
        </p:nvSpPr>
        <p:spPr/>
        <p:txBody>
          <a:bodyPr/>
          <a:lstStyle/>
          <a:p>
            <a:pPr>
              <a:defRPr/>
            </a:pPr>
            <a:fld id="{2303D31F-598B-47EE-BA37-93F097A3D676}" type="datetime1">
              <a:rPr lang="en-GB" altLang="en-US" smtClean="0"/>
              <a:pPr>
                <a:defRPr/>
              </a:pPr>
              <a:t>16/10/2026</a:t>
            </a:fld>
            <a:endParaRPr lang="en-GB" altLang="en-US"/>
          </a:p>
        </p:txBody>
      </p:sp>
      <p:sp>
        <p:nvSpPr>
          <p:cNvPr id="5" name="Slide Number Placeholder 4">
            <a:extLst>
              <a:ext uri="{FF2B5EF4-FFF2-40B4-BE49-F238E27FC236}">
                <a16:creationId xmlns:a16="http://schemas.microsoft.com/office/drawing/2014/main" id="{380ED3AE-52DF-4ADA-9781-D538E1BFF224}"/>
              </a:ext>
            </a:extLst>
          </p:cNvPr>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25163604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613C7-6A0F-46DB-B376-209E2778E045}"/>
              </a:ext>
            </a:extLst>
          </p:cNvPr>
          <p:cNvSpPr>
            <a:spLocks noGrp="1"/>
          </p:cNvSpPr>
          <p:nvPr>
            <p:ph type="title"/>
          </p:nvPr>
        </p:nvSpPr>
        <p:spPr/>
        <p:txBody>
          <a:bodyPr/>
          <a:lstStyle/>
          <a:p>
            <a:r>
              <a:rPr lang="en-GB" b="1" dirty="0"/>
              <a:t>Porters 5 Forces</a:t>
            </a:r>
            <a:endParaRPr lang="en-GB" dirty="0"/>
          </a:p>
        </p:txBody>
      </p:sp>
      <p:sp>
        <p:nvSpPr>
          <p:cNvPr id="4" name="Date Placeholder 3">
            <a:extLst>
              <a:ext uri="{FF2B5EF4-FFF2-40B4-BE49-F238E27FC236}">
                <a16:creationId xmlns:a16="http://schemas.microsoft.com/office/drawing/2014/main" id="{5BF19888-4255-4FCB-A557-69AAB9E90735}"/>
              </a:ext>
            </a:extLst>
          </p:cNvPr>
          <p:cNvSpPr>
            <a:spLocks noGrp="1"/>
          </p:cNvSpPr>
          <p:nvPr>
            <p:ph type="dt" sz="half" idx="10"/>
          </p:nvPr>
        </p:nvSpPr>
        <p:spPr/>
        <p:txBody>
          <a:bodyPr/>
          <a:lstStyle/>
          <a:p>
            <a:pPr>
              <a:defRPr/>
            </a:pPr>
            <a:fld id="{2303D31F-598B-47EE-BA37-93F097A3D676}" type="datetime1">
              <a:rPr lang="en-GB" altLang="en-US" smtClean="0"/>
              <a:pPr>
                <a:defRPr/>
              </a:pPr>
              <a:t>16/10/2026</a:t>
            </a:fld>
            <a:endParaRPr lang="en-GB" altLang="en-US"/>
          </a:p>
        </p:txBody>
      </p:sp>
      <p:sp>
        <p:nvSpPr>
          <p:cNvPr id="5" name="Slide Number Placeholder 4">
            <a:extLst>
              <a:ext uri="{FF2B5EF4-FFF2-40B4-BE49-F238E27FC236}">
                <a16:creationId xmlns:a16="http://schemas.microsoft.com/office/drawing/2014/main" id="{7CBDE243-9338-4F04-8BCA-2CF014BD9ACD}"/>
              </a:ext>
            </a:extLst>
          </p:cNvPr>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pic>
        <p:nvPicPr>
          <p:cNvPr id="6" name="Content Placeholder 3">
            <a:extLst>
              <a:ext uri="{FF2B5EF4-FFF2-40B4-BE49-F238E27FC236}">
                <a16:creationId xmlns:a16="http://schemas.microsoft.com/office/drawing/2014/main" id="{35EE5491-89CD-4A15-ABDF-5B73D25907A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59696" y="1657896"/>
            <a:ext cx="5157366" cy="3542208"/>
          </a:xfrm>
        </p:spPr>
      </p:pic>
    </p:spTree>
    <p:extLst>
      <p:ext uri="{BB962C8B-B14F-4D97-AF65-F5344CB8AC3E}">
        <p14:creationId xmlns:p14="http://schemas.microsoft.com/office/powerpoint/2010/main" val="15706287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C1195-5C21-49FC-AE01-EED7F6749F29}"/>
              </a:ext>
            </a:extLst>
          </p:cNvPr>
          <p:cNvSpPr>
            <a:spLocks noGrp="1"/>
          </p:cNvSpPr>
          <p:nvPr>
            <p:ph type="title"/>
          </p:nvPr>
        </p:nvSpPr>
        <p:spPr/>
        <p:txBody>
          <a:bodyPr/>
          <a:lstStyle/>
          <a:p>
            <a:r>
              <a:rPr lang="en-GB" b="1" u="sng" dirty="0"/>
              <a:t>Competitive Rivalry</a:t>
            </a:r>
            <a:endParaRPr lang="en-GB" dirty="0"/>
          </a:p>
        </p:txBody>
      </p:sp>
      <p:sp>
        <p:nvSpPr>
          <p:cNvPr id="3" name="Content Placeholder 2">
            <a:extLst>
              <a:ext uri="{FF2B5EF4-FFF2-40B4-BE49-F238E27FC236}">
                <a16:creationId xmlns:a16="http://schemas.microsoft.com/office/drawing/2014/main" id="{2AFDD478-5F52-4B57-B988-EC10F0CF3B1F}"/>
              </a:ext>
            </a:extLst>
          </p:cNvPr>
          <p:cNvSpPr>
            <a:spLocks noGrp="1"/>
          </p:cNvSpPr>
          <p:nvPr>
            <p:ph idx="1"/>
          </p:nvPr>
        </p:nvSpPr>
        <p:spPr/>
        <p:txBody>
          <a:bodyPr/>
          <a:lstStyle/>
          <a:p>
            <a:r>
              <a:rPr lang="en-GB" dirty="0"/>
              <a:t>There are a lot of competitors</a:t>
            </a:r>
          </a:p>
          <a:p>
            <a:r>
              <a:rPr lang="en-GB" dirty="0"/>
              <a:t>There is little difference between rival’s products</a:t>
            </a:r>
          </a:p>
          <a:p>
            <a:r>
              <a:rPr lang="en-GB" dirty="0"/>
              <a:t>There are exit barriers that keep competitors in a market that they might otherwise leave.  </a:t>
            </a:r>
          </a:p>
          <a:p>
            <a:pPr marL="0" indent="0">
              <a:buNone/>
            </a:pPr>
            <a:endParaRPr lang="en-GB" dirty="0"/>
          </a:p>
        </p:txBody>
      </p:sp>
      <p:sp>
        <p:nvSpPr>
          <p:cNvPr id="4" name="Date Placeholder 3">
            <a:extLst>
              <a:ext uri="{FF2B5EF4-FFF2-40B4-BE49-F238E27FC236}">
                <a16:creationId xmlns:a16="http://schemas.microsoft.com/office/drawing/2014/main" id="{9CF7358E-426D-4B83-A4CE-5D03AD66A0BC}"/>
              </a:ext>
            </a:extLst>
          </p:cNvPr>
          <p:cNvSpPr>
            <a:spLocks noGrp="1"/>
          </p:cNvSpPr>
          <p:nvPr>
            <p:ph type="dt" sz="half" idx="10"/>
          </p:nvPr>
        </p:nvSpPr>
        <p:spPr/>
        <p:txBody>
          <a:bodyPr/>
          <a:lstStyle/>
          <a:p>
            <a:pPr>
              <a:defRPr/>
            </a:pPr>
            <a:fld id="{2303D31F-598B-47EE-BA37-93F097A3D676}" type="datetime1">
              <a:rPr lang="en-GB" altLang="en-US" smtClean="0"/>
              <a:pPr>
                <a:defRPr/>
              </a:pPr>
              <a:t>16/10/2026</a:t>
            </a:fld>
            <a:endParaRPr lang="en-GB" altLang="en-US"/>
          </a:p>
        </p:txBody>
      </p:sp>
      <p:sp>
        <p:nvSpPr>
          <p:cNvPr id="5" name="Slide Number Placeholder 4">
            <a:extLst>
              <a:ext uri="{FF2B5EF4-FFF2-40B4-BE49-F238E27FC236}">
                <a16:creationId xmlns:a16="http://schemas.microsoft.com/office/drawing/2014/main" id="{EAA165A4-1DDE-458E-96DE-126FC5339D43}"/>
              </a:ext>
            </a:extLst>
          </p:cNvPr>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spTree>
    <p:extLst>
      <p:ext uri="{BB962C8B-B14F-4D97-AF65-F5344CB8AC3E}">
        <p14:creationId xmlns:p14="http://schemas.microsoft.com/office/powerpoint/2010/main" val="36567679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60BAE-8790-4E26-8E46-795765DF5E64}"/>
              </a:ext>
            </a:extLst>
          </p:cNvPr>
          <p:cNvSpPr>
            <a:spLocks noGrp="1"/>
          </p:cNvSpPr>
          <p:nvPr>
            <p:ph type="title"/>
          </p:nvPr>
        </p:nvSpPr>
        <p:spPr/>
        <p:txBody>
          <a:bodyPr/>
          <a:lstStyle/>
          <a:p>
            <a:r>
              <a:rPr lang="en-GB" sz="2400" b="1" u="sng" dirty="0"/>
              <a:t>Competitors can be analysed by asking the following questions:</a:t>
            </a:r>
            <a:br>
              <a:rPr lang="en-GB" dirty="0"/>
            </a:br>
            <a:endParaRPr lang="en-GB" dirty="0"/>
          </a:p>
        </p:txBody>
      </p:sp>
      <p:sp>
        <p:nvSpPr>
          <p:cNvPr id="3" name="Content Placeholder 2">
            <a:extLst>
              <a:ext uri="{FF2B5EF4-FFF2-40B4-BE49-F238E27FC236}">
                <a16:creationId xmlns:a16="http://schemas.microsoft.com/office/drawing/2014/main" id="{8ADE14FD-B7AA-4843-AE56-7B23D765A837}"/>
              </a:ext>
            </a:extLst>
          </p:cNvPr>
          <p:cNvSpPr>
            <a:spLocks noGrp="1"/>
          </p:cNvSpPr>
          <p:nvPr>
            <p:ph idx="1"/>
          </p:nvPr>
        </p:nvSpPr>
        <p:spPr/>
        <p:txBody>
          <a:bodyPr/>
          <a:lstStyle/>
          <a:p>
            <a:r>
              <a:rPr lang="en-GB" dirty="0"/>
              <a:t>What are their objectives?</a:t>
            </a:r>
          </a:p>
          <a:p>
            <a:r>
              <a:rPr lang="en-GB" dirty="0"/>
              <a:t>What are their strategies? </a:t>
            </a:r>
          </a:p>
          <a:p>
            <a:r>
              <a:rPr lang="en-GB" dirty="0"/>
              <a:t>What are their strengths and weaknesses? </a:t>
            </a:r>
          </a:p>
          <a:p>
            <a:r>
              <a:rPr lang="en-GB" dirty="0"/>
              <a:t>What threats do they provide to our company?</a:t>
            </a:r>
          </a:p>
          <a:p>
            <a:pPr marL="0" indent="0">
              <a:buNone/>
            </a:pPr>
            <a:endParaRPr lang="en-GB" dirty="0"/>
          </a:p>
        </p:txBody>
      </p:sp>
      <p:sp>
        <p:nvSpPr>
          <p:cNvPr id="4" name="Date Placeholder 3">
            <a:extLst>
              <a:ext uri="{FF2B5EF4-FFF2-40B4-BE49-F238E27FC236}">
                <a16:creationId xmlns:a16="http://schemas.microsoft.com/office/drawing/2014/main" id="{2D215184-8A43-4EF5-838C-67058D8210F5}"/>
              </a:ext>
            </a:extLst>
          </p:cNvPr>
          <p:cNvSpPr>
            <a:spLocks noGrp="1"/>
          </p:cNvSpPr>
          <p:nvPr>
            <p:ph type="dt" sz="half" idx="10"/>
          </p:nvPr>
        </p:nvSpPr>
        <p:spPr/>
        <p:txBody>
          <a:bodyPr/>
          <a:lstStyle/>
          <a:p>
            <a:pPr>
              <a:defRPr/>
            </a:pPr>
            <a:fld id="{2303D31F-598B-47EE-BA37-93F097A3D676}" type="datetime1">
              <a:rPr lang="en-GB" altLang="en-US" smtClean="0"/>
              <a:pPr>
                <a:defRPr/>
              </a:pPr>
              <a:t>16/10/2026</a:t>
            </a:fld>
            <a:endParaRPr lang="en-GB" altLang="en-US"/>
          </a:p>
        </p:txBody>
      </p:sp>
      <p:sp>
        <p:nvSpPr>
          <p:cNvPr id="5" name="Slide Number Placeholder 4">
            <a:extLst>
              <a:ext uri="{FF2B5EF4-FFF2-40B4-BE49-F238E27FC236}">
                <a16:creationId xmlns:a16="http://schemas.microsoft.com/office/drawing/2014/main" id="{EFE4446C-D608-4092-9FA0-6ADFD6E26F9C}"/>
              </a:ext>
            </a:extLst>
          </p:cNvPr>
          <p:cNvSpPr>
            <a:spLocks noGrp="1"/>
          </p:cNvSpPr>
          <p:nvPr>
            <p:ph type="sldNum" sz="quarter" idx="12"/>
          </p:nvPr>
        </p:nvSpPr>
        <p:spPr/>
        <p:txBody>
          <a:bodyPr/>
          <a:lstStyle/>
          <a:p>
            <a:pPr>
              <a:defRPr/>
            </a:pPr>
            <a:fld id="{6550E941-99E4-4403-A917-B30FF69A9617}" type="slidenum">
              <a:rPr lang="en-GB" altLang="en-US" smtClean="0"/>
              <a:pPr>
                <a:defRPr/>
              </a:pPr>
              <a:t>39</a:t>
            </a:fld>
            <a:endParaRPr lang="en-GB" altLang="en-US"/>
          </a:p>
        </p:txBody>
      </p:sp>
    </p:spTree>
    <p:extLst>
      <p:ext uri="{BB962C8B-B14F-4D97-AF65-F5344CB8AC3E}">
        <p14:creationId xmlns:p14="http://schemas.microsoft.com/office/powerpoint/2010/main" val="41469996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F326C-4BE5-3A11-2E32-7613821060E1}"/>
              </a:ext>
            </a:extLst>
          </p:cNvPr>
          <p:cNvSpPr>
            <a:spLocks noGrp="1"/>
          </p:cNvSpPr>
          <p:nvPr>
            <p:ph type="title"/>
          </p:nvPr>
        </p:nvSpPr>
        <p:spPr/>
        <p:txBody>
          <a:bodyPr/>
          <a:lstStyle/>
          <a:p>
            <a:pPr algn="l"/>
            <a:r>
              <a:rPr lang="en-GB" b="1" dirty="0"/>
              <a:t>Why It Matters:</a:t>
            </a:r>
          </a:p>
        </p:txBody>
      </p:sp>
      <p:sp>
        <p:nvSpPr>
          <p:cNvPr id="3" name="Content Placeholder 2">
            <a:extLst>
              <a:ext uri="{FF2B5EF4-FFF2-40B4-BE49-F238E27FC236}">
                <a16:creationId xmlns:a16="http://schemas.microsoft.com/office/drawing/2014/main" id="{FCBB7C6C-9CDE-3140-A332-E66DFB157BA0}"/>
              </a:ext>
            </a:extLst>
          </p:cNvPr>
          <p:cNvSpPr>
            <a:spLocks noGrp="1"/>
          </p:cNvSpPr>
          <p:nvPr>
            <p:ph idx="1"/>
          </p:nvPr>
        </p:nvSpPr>
        <p:spPr/>
        <p:txBody>
          <a:bodyPr/>
          <a:lstStyle/>
          <a:p>
            <a:pPr marL="0" indent="0">
              <a:buNone/>
            </a:pPr>
            <a:r>
              <a:rPr lang="en-GB" dirty="0"/>
              <a:t>High rivalry can limit profitability as companies may engage in price wars, advertising battles, and product innovations to gain market share. </a:t>
            </a:r>
          </a:p>
          <a:p>
            <a:pPr marL="0" indent="0">
              <a:buNone/>
            </a:pPr>
            <a:r>
              <a:rPr lang="en-GB" dirty="0"/>
              <a:t>Understanding the level of rivalry helps entrepreneurs anticipate the challenges they will face in gaining and maintaining market share.</a:t>
            </a:r>
          </a:p>
        </p:txBody>
      </p:sp>
      <p:sp>
        <p:nvSpPr>
          <p:cNvPr id="4" name="Date Placeholder 3">
            <a:extLst>
              <a:ext uri="{FF2B5EF4-FFF2-40B4-BE49-F238E27FC236}">
                <a16:creationId xmlns:a16="http://schemas.microsoft.com/office/drawing/2014/main" id="{4995DA94-E528-C606-3A0F-1DDB056CBEAA}"/>
              </a:ext>
            </a:extLst>
          </p:cNvPr>
          <p:cNvSpPr>
            <a:spLocks noGrp="1"/>
          </p:cNvSpPr>
          <p:nvPr>
            <p:ph type="dt" sz="half" idx="10"/>
          </p:nvPr>
        </p:nvSpPr>
        <p:spPr/>
        <p:txBody>
          <a:bodyPr/>
          <a:lstStyle/>
          <a:p>
            <a:pPr>
              <a:defRPr/>
            </a:pPr>
            <a:fld id="{2303D31F-598B-47EE-BA37-93F097A3D676}" type="datetime1">
              <a:rPr lang="en-GB" altLang="en-US" smtClean="0"/>
              <a:pPr>
                <a:defRPr/>
              </a:pPr>
              <a:t>16/10/2026</a:t>
            </a:fld>
            <a:endParaRPr lang="en-GB" altLang="en-US"/>
          </a:p>
        </p:txBody>
      </p:sp>
      <p:sp>
        <p:nvSpPr>
          <p:cNvPr id="5" name="Slide Number Placeholder 4">
            <a:extLst>
              <a:ext uri="{FF2B5EF4-FFF2-40B4-BE49-F238E27FC236}">
                <a16:creationId xmlns:a16="http://schemas.microsoft.com/office/drawing/2014/main" id="{95A8D142-132F-9C24-6C35-4A35CA81164C}"/>
              </a:ext>
            </a:extLst>
          </p:cNvPr>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spTree>
    <p:extLst>
      <p:ext uri="{BB962C8B-B14F-4D97-AF65-F5344CB8AC3E}">
        <p14:creationId xmlns:p14="http://schemas.microsoft.com/office/powerpoint/2010/main" val="198364326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B3E4C-9AC9-464F-93F7-13CFD09ACCE1}"/>
              </a:ext>
            </a:extLst>
          </p:cNvPr>
          <p:cNvSpPr>
            <a:spLocks noGrp="1"/>
          </p:cNvSpPr>
          <p:nvPr>
            <p:ph type="title"/>
          </p:nvPr>
        </p:nvSpPr>
        <p:spPr/>
        <p:txBody>
          <a:bodyPr/>
          <a:lstStyle/>
          <a:p>
            <a:r>
              <a:rPr lang="en-GB" b="1" u="sng" dirty="0"/>
              <a:t>Threat of new entrants</a:t>
            </a:r>
            <a:endParaRPr lang="en-GB" dirty="0"/>
          </a:p>
        </p:txBody>
      </p:sp>
      <p:sp>
        <p:nvSpPr>
          <p:cNvPr id="3" name="Content Placeholder 2">
            <a:extLst>
              <a:ext uri="{FF2B5EF4-FFF2-40B4-BE49-F238E27FC236}">
                <a16:creationId xmlns:a16="http://schemas.microsoft.com/office/drawing/2014/main" id="{B87F4761-8213-42B9-89BE-61649E319757}"/>
              </a:ext>
            </a:extLst>
          </p:cNvPr>
          <p:cNvSpPr>
            <a:spLocks noGrp="1"/>
          </p:cNvSpPr>
          <p:nvPr>
            <p:ph idx="1"/>
          </p:nvPr>
        </p:nvSpPr>
        <p:spPr/>
        <p:txBody>
          <a:bodyPr/>
          <a:lstStyle/>
          <a:p>
            <a:pPr marL="0" indent="0">
              <a:buNone/>
            </a:pPr>
            <a:r>
              <a:rPr lang="en-GB" b="1" dirty="0"/>
              <a:t>The force will be high, and the industry less profitable when:</a:t>
            </a:r>
          </a:p>
          <a:p>
            <a:r>
              <a:rPr lang="en-GB" dirty="0"/>
              <a:t> New companies can easily enter the market.</a:t>
            </a:r>
          </a:p>
          <a:p>
            <a:r>
              <a:rPr lang="en-GB" dirty="0"/>
              <a:t>The barriers to entry are low.</a:t>
            </a:r>
          </a:p>
          <a:p>
            <a:pPr marL="0" indent="0">
              <a:buNone/>
            </a:pPr>
            <a:endParaRPr lang="en-GB" dirty="0"/>
          </a:p>
        </p:txBody>
      </p:sp>
      <p:sp>
        <p:nvSpPr>
          <p:cNvPr id="4" name="Date Placeholder 3">
            <a:extLst>
              <a:ext uri="{FF2B5EF4-FFF2-40B4-BE49-F238E27FC236}">
                <a16:creationId xmlns:a16="http://schemas.microsoft.com/office/drawing/2014/main" id="{6B7E62B0-0970-4CFE-AFD5-DC200C8C79CF}"/>
              </a:ext>
            </a:extLst>
          </p:cNvPr>
          <p:cNvSpPr>
            <a:spLocks noGrp="1"/>
          </p:cNvSpPr>
          <p:nvPr>
            <p:ph type="dt" sz="half" idx="10"/>
          </p:nvPr>
        </p:nvSpPr>
        <p:spPr/>
        <p:txBody>
          <a:bodyPr/>
          <a:lstStyle/>
          <a:p>
            <a:pPr>
              <a:defRPr/>
            </a:pPr>
            <a:fld id="{2303D31F-598B-47EE-BA37-93F097A3D676}" type="datetime1">
              <a:rPr lang="en-GB" altLang="en-US" smtClean="0"/>
              <a:pPr>
                <a:defRPr/>
              </a:pPr>
              <a:t>16/10/2026</a:t>
            </a:fld>
            <a:endParaRPr lang="en-GB" altLang="en-US"/>
          </a:p>
        </p:txBody>
      </p:sp>
      <p:sp>
        <p:nvSpPr>
          <p:cNvPr id="5" name="Slide Number Placeholder 4">
            <a:extLst>
              <a:ext uri="{FF2B5EF4-FFF2-40B4-BE49-F238E27FC236}">
                <a16:creationId xmlns:a16="http://schemas.microsoft.com/office/drawing/2014/main" id="{5AC2890B-A3A3-4FD1-B64B-2D027B5B2F9A}"/>
              </a:ext>
            </a:extLst>
          </p:cNvPr>
          <p:cNvSpPr>
            <a:spLocks noGrp="1"/>
          </p:cNvSpPr>
          <p:nvPr>
            <p:ph type="sldNum" sz="quarter" idx="12"/>
          </p:nvPr>
        </p:nvSpPr>
        <p:spPr/>
        <p:txBody>
          <a:bodyPr/>
          <a:lstStyle/>
          <a:p>
            <a:pPr>
              <a:defRPr/>
            </a:pPr>
            <a:fld id="{6550E941-99E4-4403-A917-B30FF69A9617}" type="slidenum">
              <a:rPr lang="en-GB" altLang="en-US" smtClean="0"/>
              <a:pPr>
                <a:defRPr/>
              </a:pPr>
              <a:t>41</a:t>
            </a:fld>
            <a:endParaRPr lang="en-GB" altLang="en-US"/>
          </a:p>
        </p:txBody>
      </p:sp>
    </p:spTree>
    <p:extLst>
      <p:ext uri="{BB962C8B-B14F-4D97-AF65-F5344CB8AC3E}">
        <p14:creationId xmlns:p14="http://schemas.microsoft.com/office/powerpoint/2010/main" val="42013608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B15733-9E16-47B2-84FB-317DB9514CEA}"/>
              </a:ext>
            </a:extLst>
          </p:cNvPr>
          <p:cNvSpPr>
            <a:spLocks noGrp="1"/>
          </p:cNvSpPr>
          <p:nvPr>
            <p:ph idx="1"/>
          </p:nvPr>
        </p:nvSpPr>
        <p:spPr>
          <a:xfrm>
            <a:off x="1981200" y="476673"/>
            <a:ext cx="8229600" cy="5040561"/>
          </a:xfrm>
        </p:spPr>
        <p:txBody>
          <a:bodyPr/>
          <a:lstStyle/>
          <a:p>
            <a:pPr marL="0" indent="0">
              <a:buNone/>
            </a:pPr>
            <a:r>
              <a:rPr lang="en-GB" sz="2400" b="1" u="sng" dirty="0"/>
              <a:t>It is harder to enter the market when there are significant barriers to entry. These can include:</a:t>
            </a:r>
          </a:p>
          <a:p>
            <a:pPr marL="0" indent="0">
              <a:buNone/>
            </a:pPr>
            <a:endParaRPr lang="en-GB" sz="2400" b="1" u="sng" dirty="0"/>
          </a:p>
          <a:p>
            <a:r>
              <a:rPr lang="en-GB" sz="2400" dirty="0"/>
              <a:t>High costs of entry (e.g. production facilities, IT)</a:t>
            </a:r>
          </a:p>
          <a:p>
            <a:r>
              <a:rPr lang="en-GB" sz="2400" dirty="0"/>
              <a:t>Patents</a:t>
            </a:r>
          </a:p>
          <a:p>
            <a:r>
              <a:rPr lang="en-GB" sz="2400" dirty="0"/>
              <a:t>Customer contracts in place</a:t>
            </a:r>
          </a:p>
          <a:p>
            <a:r>
              <a:rPr lang="en-GB" sz="2400" dirty="0"/>
              <a:t>Cost advantages of existing competitors are significant (e.g. due to scale of operation)</a:t>
            </a:r>
          </a:p>
          <a:p>
            <a:r>
              <a:rPr lang="en-GB" sz="2400" dirty="0"/>
              <a:t>Strong brands amongst competitors</a:t>
            </a:r>
          </a:p>
          <a:p>
            <a:r>
              <a:rPr lang="en-GB" sz="2400" dirty="0"/>
              <a:t>Regulations</a:t>
            </a:r>
          </a:p>
          <a:p>
            <a:endParaRPr lang="en-GB" dirty="0"/>
          </a:p>
        </p:txBody>
      </p:sp>
      <p:sp>
        <p:nvSpPr>
          <p:cNvPr id="4" name="Date Placeholder 3">
            <a:extLst>
              <a:ext uri="{FF2B5EF4-FFF2-40B4-BE49-F238E27FC236}">
                <a16:creationId xmlns:a16="http://schemas.microsoft.com/office/drawing/2014/main" id="{23F98AA2-511A-4DAA-B8E3-B61C5B3C0C9C}"/>
              </a:ext>
            </a:extLst>
          </p:cNvPr>
          <p:cNvSpPr>
            <a:spLocks noGrp="1"/>
          </p:cNvSpPr>
          <p:nvPr>
            <p:ph type="dt" sz="half" idx="10"/>
          </p:nvPr>
        </p:nvSpPr>
        <p:spPr/>
        <p:txBody>
          <a:bodyPr/>
          <a:lstStyle/>
          <a:p>
            <a:pPr>
              <a:defRPr/>
            </a:pPr>
            <a:fld id="{2303D31F-598B-47EE-BA37-93F097A3D676}" type="datetime1">
              <a:rPr lang="en-GB" altLang="en-US" smtClean="0"/>
              <a:pPr>
                <a:defRPr/>
              </a:pPr>
              <a:t>16/10/2026</a:t>
            </a:fld>
            <a:endParaRPr lang="en-GB" altLang="en-US"/>
          </a:p>
        </p:txBody>
      </p:sp>
      <p:sp>
        <p:nvSpPr>
          <p:cNvPr id="5" name="Slide Number Placeholder 4">
            <a:extLst>
              <a:ext uri="{FF2B5EF4-FFF2-40B4-BE49-F238E27FC236}">
                <a16:creationId xmlns:a16="http://schemas.microsoft.com/office/drawing/2014/main" id="{332C91FC-35EA-4837-AECF-9F904A4ED49D}"/>
              </a:ext>
            </a:extLst>
          </p:cNvPr>
          <p:cNvSpPr>
            <a:spLocks noGrp="1"/>
          </p:cNvSpPr>
          <p:nvPr>
            <p:ph type="sldNum" sz="quarter" idx="12"/>
          </p:nvPr>
        </p:nvSpPr>
        <p:spPr/>
        <p:txBody>
          <a:bodyPr/>
          <a:lstStyle/>
          <a:p>
            <a:pPr>
              <a:defRPr/>
            </a:pPr>
            <a:fld id="{6550E941-99E4-4403-A917-B30FF69A9617}" type="slidenum">
              <a:rPr lang="en-GB" altLang="en-US" smtClean="0"/>
              <a:pPr>
                <a:defRPr/>
              </a:pPr>
              <a:t>42</a:t>
            </a:fld>
            <a:endParaRPr lang="en-GB" altLang="en-US"/>
          </a:p>
        </p:txBody>
      </p:sp>
    </p:spTree>
    <p:extLst>
      <p:ext uri="{BB962C8B-B14F-4D97-AF65-F5344CB8AC3E}">
        <p14:creationId xmlns:p14="http://schemas.microsoft.com/office/powerpoint/2010/main" val="337230188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6EFCA-C65D-06EC-1F5D-131517D070AC}"/>
              </a:ext>
            </a:extLst>
          </p:cNvPr>
          <p:cNvSpPr>
            <a:spLocks noGrp="1"/>
          </p:cNvSpPr>
          <p:nvPr>
            <p:ph type="title"/>
          </p:nvPr>
        </p:nvSpPr>
        <p:spPr>
          <a:xfrm>
            <a:off x="1981200" y="74267"/>
            <a:ext cx="8229600" cy="1143000"/>
          </a:xfrm>
        </p:spPr>
        <p:txBody>
          <a:bodyPr/>
          <a:lstStyle/>
          <a:p>
            <a:pPr algn="l"/>
            <a:r>
              <a:rPr lang="en-GB" b="1" dirty="0"/>
              <a:t>Why It Matters:</a:t>
            </a:r>
            <a:endParaRPr lang="en-GB" dirty="0"/>
          </a:p>
        </p:txBody>
      </p:sp>
      <p:sp>
        <p:nvSpPr>
          <p:cNvPr id="3" name="Content Placeholder 2">
            <a:extLst>
              <a:ext uri="{FF2B5EF4-FFF2-40B4-BE49-F238E27FC236}">
                <a16:creationId xmlns:a16="http://schemas.microsoft.com/office/drawing/2014/main" id="{692D2EFC-2A66-0D14-7A10-7466DD7F1A57}"/>
              </a:ext>
            </a:extLst>
          </p:cNvPr>
          <p:cNvSpPr>
            <a:spLocks noGrp="1"/>
          </p:cNvSpPr>
          <p:nvPr>
            <p:ph idx="1"/>
          </p:nvPr>
        </p:nvSpPr>
        <p:spPr>
          <a:xfrm>
            <a:off x="1233577" y="908720"/>
            <a:ext cx="8954708" cy="4608512"/>
          </a:xfrm>
        </p:spPr>
        <p:txBody>
          <a:bodyPr/>
          <a:lstStyle/>
          <a:p>
            <a:pPr marL="0" indent="0">
              <a:buNone/>
            </a:pPr>
            <a:r>
              <a:rPr lang="en-GB" dirty="0"/>
              <a:t>If entry barriers (such as high capital requirements, strong brand loyalty, or regulatory hurdles) are low, new competitors can easily enter the market, increasing competition and reducing profitability. </a:t>
            </a:r>
          </a:p>
          <a:p>
            <a:pPr marL="0" indent="0">
              <a:buNone/>
            </a:pPr>
            <a:r>
              <a:rPr lang="en-GB" dirty="0"/>
              <a:t>Entrepreneurs need to know how vulnerable the industry is to new entrants to prepare for potential threats and devise strategies to differentiate their startup.</a:t>
            </a:r>
          </a:p>
        </p:txBody>
      </p:sp>
      <p:sp>
        <p:nvSpPr>
          <p:cNvPr id="4" name="Date Placeholder 3">
            <a:extLst>
              <a:ext uri="{FF2B5EF4-FFF2-40B4-BE49-F238E27FC236}">
                <a16:creationId xmlns:a16="http://schemas.microsoft.com/office/drawing/2014/main" id="{7FFF73C7-376D-12E5-77CF-605DB2931F73}"/>
              </a:ext>
            </a:extLst>
          </p:cNvPr>
          <p:cNvSpPr>
            <a:spLocks noGrp="1"/>
          </p:cNvSpPr>
          <p:nvPr>
            <p:ph type="dt" sz="half" idx="10"/>
          </p:nvPr>
        </p:nvSpPr>
        <p:spPr/>
        <p:txBody>
          <a:bodyPr/>
          <a:lstStyle/>
          <a:p>
            <a:pPr>
              <a:defRPr/>
            </a:pPr>
            <a:fld id="{2303D31F-598B-47EE-BA37-93F097A3D676}" type="datetime1">
              <a:rPr lang="en-GB" altLang="en-US" smtClean="0"/>
              <a:pPr>
                <a:defRPr/>
              </a:pPr>
              <a:t>16/10/2026</a:t>
            </a:fld>
            <a:endParaRPr lang="en-GB" altLang="en-US"/>
          </a:p>
        </p:txBody>
      </p:sp>
      <p:sp>
        <p:nvSpPr>
          <p:cNvPr id="5" name="Slide Number Placeholder 4">
            <a:extLst>
              <a:ext uri="{FF2B5EF4-FFF2-40B4-BE49-F238E27FC236}">
                <a16:creationId xmlns:a16="http://schemas.microsoft.com/office/drawing/2014/main" id="{38A13BEC-42A2-354A-13BD-E0E447799D3C}"/>
              </a:ext>
            </a:extLst>
          </p:cNvPr>
          <p:cNvSpPr>
            <a:spLocks noGrp="1"/>
          </p:cNvSpPr>
          <p:nvPr>
            <p:ph type="sldNum" sz="quarter" idx="12"/>
          </p:nvPr>
        </p:nvSpPr>
        <p:spPr/>
        <p:txBody>
          <a:bodyPr/>
          <a:lstStyle/>
          <a:p>
            <a:pPr>
              <a:defRPr/>
            </a:pPr>
            <a:fld id="{6550E941-99E4-4403-A917-B30FF69A9617}" type="slidenum">
              <a:rPr lang="en-GB" altLang="en-US" smtClean="0"/>
              <a:pPr>
                <a:defRPr/>
              </a:pPr>
              <a:t>43</a:t>
            </a:fld>
            <a:endParaRPr lang="en-GB" altLang="en-US"/>
          </a:p>
        </p:txBody>
      </p:sp>
    </p:spTree>
    <p:extLst>
      <p:ext uri="{BB962C8B-B14F-4D97-AF65-F5344CB8AC3E}">
        <p14:creationId xmlns:p14="http://schemas.microsoft.com/office/powerpoint/2010/main" val="27897757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6A479-124A-48B9-BA03-35BBF44CF8C1}"/>
              </a:ext>
            </a:extLst>
          </p:cNvPr>
          <p:cNvSpPr>
            <a:spLocks noGrp="1"/>
          </p:cNvSpPr>
          <p:nvPr>
            <p:ph type="title"/>
          </p:nvPr>
        </p:nvSpPr>
        <p:spPr/>
        <p:txBody>
          <a:bodyPr>
            <a:normAutofit fontScale="90000"/>
          </a:bodyPr>
          <a:lstStyle/>
          <a:p>
            <a:br>
              <a:rPr lang="en-GB" b="1" u="sng" dirty="0"/>
            </a:br>
            <a:r>
              <a:rPr lang="en-GB" b="1" u="sng" dirty="0"/>
              <a:t>Buyer Power</a:t>
            </a:r>
            <a:br>
              <a:rPr lang="en-GB" dirty="0"/>
            </a:br>
            <a:endParaRPr lang="en-GB" dirty="0"/>
          </a:p>
        </p:txBody>
      </p:sp>
      <p:sp>
        <p:nvSpPr>
          <p:cNvPr id="3" name="Content Placeholder 2">
            <a:extLst>
              <a:ext uri="{FF2B5EF4-FFF2-40B4-BE49-F238E27FC236}">
                <a16:creationId xmlns:a16="http://schemas.microsoft.com/office/drawing/2014/main" id="{4C346C42-1AB5-487A-8111-3E58E3449EB3}"/>
              </a:ext>
            </a:extLst>
          </p:cNvPr>
          <p:cNvSpPr>
            <a:spLocks noGrp="1"/>
          </p:cNvSpPr>
          <p:nvPr>
            <p:ph idx="1"/>
          </p:nvPr>
        </p:nvSpPr>
        <p:spPr/>
        <p:txBody>
          <a:bodyPr/>
          <a:lstStyle/>
          <a:p>
            <a:pPr marL="0" indent="0">
              <a:buNone/>
            </a:pPr>
            <a:r>
              <a:rPr lang="en-GB" b="1" dirty="0"/>
              <a:t>The force is high, and industry less profitable when:</a:t>
            </a:r>
          </a:p>
          <a:p>
            <a:r>
              <a:rPr lang="en-GB" dirty="0"/>
              <a:t>A niche market provides a large proportion of company profits.</a:t>
            </a:r>
          </a:p>
          <a:p>
            <a:pPr marL="0" indent="0">
              <a:buNone/>
            </a:pPr>
            <a:endParaRPr lang="en-GB" dirty="0"/>
          </a:p>
          <a:p>
            <a:r>
              <a:rPr lang="en-GB" dirty="0"/>
              <a:t>Customers can switch between competitors easily.</a:t>
            </a:r>
          </a:p>
          <a:p>
            <a:pPr marL="0" indent="0">
              <a:buNone/>
            </a:pPr>
            <a:endParaRPr lang="en-GB" dirty="0"/>
          </a:p>
        </p:txBody>
      </p:sp>
      <p:sp>
        <p:nvSpPr>
          <p:cNvPr id="4" name="Date Placeholder 3">
            <a:extLst>
              <a:ext uri="{FF2B5EF4-FFF2-40B4-BE49-F238E27FC236}">
                <a16:creationId xmlns:a16="http://schemas.microsoft.com/office/drawing/2014/main" id="{FBEC140E-D726-4FFA-945D-349AA0F60F2B}"/>
              </a:ext>
            </a:extLst>
          </p:cNvPr>
          <p:cNvSpPr>
            <a:spLocks noGrp="1"/>
          </p:cNvSpPr>
          <p:nvPr>
            <p:ph type="dt" sz="half" idx="10"/>
          </p:nvPr>
        </p:nvSpPr>
        <p:spPr/>
        <p:txBody>
          <a:bodyPr/>
          <a:lstStyle/>
          <a:p>
            <a:pPr>
              <a:defRPr/>
            </a:pPr>
            <a:fld id="{2303D31F-598B-47EE-BA37-93F097A3D676}" type="datetime1">
              <a:rPr lang="en-GB" altLang="en-US" smtClean="0"/>
              <a:pPr>
                <a:defRPr/>
              </a:pPr>
              <a:t>16/10/2026</a:t>
            </a:fld>
            <a:endParaRPr lang="en-GB" altLang="en-US"/>
          </a:p>
        </p:txBody>
      </p:sp>
      <p:sp>
        <p:nvSpPr>
          <p:cNvPr id="5" name="Slide Number Placeholder 4">
            <a:extLst>
              <a:ext uri="{FF2B5EF4-FFF2-40B4-BE49-F238E27FC236}">
                <a16:creationId xmlns:a16="http://schemas.microsoft.com/office/drawing/2014/main" id="{F5BC8528-45C0-4C66-A1C5-12B3F56D4496}"/>
              </a:ext>
            </a:extLst>
          </p:cNvPr>
          <p:cNvSpPr>
            <a:spLocks noGrp="1"/>
          </p:cNvSpPr>
          <p:nvPr>
            <p:ph type="sldNum" sz="quarter" idx="12"/>
          </p:nvPr>
        </p:nvSpPr>
        <p:spPr/>
        <p:txBody>
          <a:bodyPr/>
          <a:lstStyle/>
          <a:p>
            <a:pPr>
              <a:defRPr/>
            </a:pPr>
            <a:fld id="{6550E941-99E4-4403-A917-B30FF69A9617}" type="slidenum">
              <a:rPr lang="en-GB" altLang="en-US" smtClean="0"/>
              <a:pPr>
                <a:defRPr/>
              </a:pPr>
              <a:t>44</a:t>
            </a:fld>
            <a:endParaRPr lang="en-GB" altLang="en-US"/>
          </a:p>
        </p:txBody>
      </p:sp>
    </p:spTree>
    <p:extLst>
      <p:ext uri="{BB962C8B-B14F-4D97-AF65-F5344CB8AC3E}">
        <p14:creationId xmlns:p14="http://schemas.microsoft.com/office/powerpoint/2010/main" val="34111085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BDBAA-291D-4159-D800-E4CD0DC8BEB9}"/>
              </a:ext>
            </a:extLst>
          </p:cNvPr>
          <p:cNvSpPr>
            <a:spLocks noGrp="1"/>
          </p:cNvSpPr>
          <p:nvPr>
            <p:ph type="title"/>
          </p:nvPr>
        </p:nvSpPr>
        <p:spPr/>
        <p:txBody>
          <a:bodyPr/>
          <a:lstStyle/>
          <a:p>
            <a:pPr algn="l"/>
            <a:r>
              <a:rPr lang="en-GB" b="1" dirty="0"/>
              <a:t>Why It Matters:</a:t>
            </a:r>
          </a:p>
        </p:txBody>
      </p:sp>
      <p:sp>
        <p:nvSpPr>
          <p:cNvPr id="3" name="Content Placeholder 2">
            <a:extLst>
              <a:ext uri="{FF2B5EF4-FFF2-40B4-BE49-F238E27FC236}">
                <a16:creationId xmlns:a16="http://schemas.microsoft.com/office/drawing/2014/main" id="{3124540B-5D8B-3283-EF94-F490AD669E4A}"/>
              </a:ext>
            </a:extLst>
          </p:cNvPr>
          <p:cNvSpPr>
            <a:spLocks noGrp="1"/>
          </p:cNvSpPr>
          <p:nvPr>
            <p:ph idx="1"/>
          </p:nvPr>
        </p:nvSpPr>
        <p:spPr/>
        <p:txBody>
          <a:bodyPr/>
          <a:lstStyle/>
          <a:p>
            <a:r>
              <a:rPr lang="en-GB" dirty="0"/>
              <a:t>If buyers have strong bargaining power, they can demand lower prices or higher quality, impacting the startup’s margins. </a:t>
            </a:r>
          </a:p>
          <a:p>
            <a:r>
              <a:rPr lang="en-GB" dirty="0"/>
              <a:t>Understanding buyer power helps entrepreneurs develop strategies to attract and retain customers, such as offering superior value or creating strong customer relationships.</a:t>
            </a:r>
          </a:p>
        </p:txBody>
      </p:sp>
      <p:sp>
        <p:nvSpPr>
          <p:cNvPr id="4" name="Date Placeholder 3">
            <a:extLst>
              <a:ext uri="{FF2B5EF4-FFF2-40B4-BE49-F238E27FC236}">
                <a16:creationId xmlns:a16="http://schemas.microsoft.com/office/drawing/2014/main" id="{2E7F4E9B-F778-3AD2-F8AE-BAFD8810A6F6}"/>
              </a:ext>
            </a:extLst>
          </p:cNvPr>
          <p:cNvSpPr>
            <a:spLocks noGrp="1"/>
          </p:cNvSpPr>
          <p:nvPr>
            <p:ph type="dt" sz="half" idx="10"/>
          </p:nvPr>
        </p:nvSpPr>
        <p:spPr/>
        <p:txBody>
          <a:bodyPr/>
          <a:lstStyle/>
          <a:p>
            <a:pPr>
              <a:defRPr/>
            </a:pPr>
            <a:fld id="{2303D31F-598B-47EE-BA37-93F097A3D676}" type="datetime1">
              <a:rPr lang="en-GB" altLang="en-US" smtClean="0"/>
              <a:pPr>
                <a:defRPr/>
              </a:pPr>
              <a:t>16/10/2026</a:t>
            </a:fld>
            <a:endParaRPr lang="en-GB" altLang="en-US"/>
          </a:p>
        </p:txBody>
      </p:sp>
      <p:sp>
        <p:nvSpPr>
          <p:cNvPr id="5" name="Slide Number Placeholder 4">
            <a:extLst>
              <a:ext uri="{FF2B5EF4-FFF2-40B4-BE49-F238E27FC236}">
                <a16:creationId xmlns:a16="http://schemas.microsoft.com/office/drawing/2014/main" id="{BAF15785-75C5-F220-3F62-3C4AA57D5323}"/>
              </a:ext>
            </a:extLst>
          </p:cNvPr>
          <p:cNvSpPr>
            <a:spLocks noGrp="1"/>
          </p:cNvSpPr>
          <p:nvPr>
            <p:ph type="sldNum" sz="quarter" idx="12"/>
          </p:nvPr>
        </p:nvSpPr>
        <p:spPr/>
        <p:txBody>
          <a:bodyPr/>
          <a:lstStyle/>
          <a:p>
            <a:pPr>
              <a:defRPr/>
            </a:pPr>
            <a:fld id="{6550E941-99E4-4403-A917-B30FF69A9617}" type="slidenum">
              <a:rPr lang="en-GB" altLang="en-US" smtClean="0"/>
              <a:pPr>
                <a:defRPr/>
              </a:pPr>
              <a:t>45</a:t>
            </a:fld>
            <a:endParaRPr lang="en-GB" altLang="en-US"/>
          </a:p>
        </p:txBody>
      </p:sp>
    </p:spTree>
    <p:extLst>
      <p:ext uri="{BB962C8B-B14F-4D97-AF65-F5344CB8AC3E}">
        <p14:creationId xmlns:p14="http://schemas.microsoft.com/office/powerpoint/2010/main" val="1589266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CD73C-419E-4991-B3AB-21DBDDD0AB4E}"/>
              </a:ext>
            </a:extLst>
          </p:cNvPr>
          <p:cNvSpPr>
            <a:spLocks noGrp="1"/>
          </p:cNvSpPr>
          <p:nvPr>
            <p:ph type="title"/>
          </p:nvPr>
        </p:nvSpPr>
        <p:spPr/>
        <p:txBody>
          <a:bodyPr/>
          <a:lstStyle/>
          <a:p>
            <a:r>
              <a:rPr lang="en-GB" b="1" u="sng" dirty="0"/>
              <a:t>Supplier Power</a:t>
            </a:r>
            <a:endParaRPr lang="en-GB" dirty="0"/>
          </a:p>
        </p:txBody>
      </p:sp>
      <p:sp>
        <p:nvSpPr>
          <p:cNvPr id="3" name="Content Placeholder 2">
            <a:extLst>
              <a:ext uri="{FF2B5EF4-FFF2-40B4-BE49-F238E27FC236}">
                <a16:creationId xmlns:a16="http://schemas.microsoft.com/office/drawing/2014/main" id="{148ED883-410D-4E3D-AEAA-8FC4CE9C06A8}"/>
              </a:ext>
            </a:extLst>
          </p:cNvPr>
          <p:cNvSpPr>
            <a:spLocks noGrp="1"/>
          </p:cNvSpPr>
          <p:nvPr>
            <p:ph idx="1"/>
          </p:nvPr>
        </p:nvSpPr>
        <p:spPr/>
        <p:txBody>
          <a:bodyPr/>
          <a:lstStyle/>
          <a:p>
            <a:pPr marL="0" indent="0">
              <a:buNone/>
            </a:pPr>
            <a:r>
              <a:rPr lang="en-GB" b="1" dirty="0"/>
              <a:t>Supplier power is high, and industry less profitable when:</a:t>
            </a:r>
          </a:p>
          <a:p>
            <a:r>
              <a:rPr lang="en-GB" dirty="0"/>
              <a:t>There are  a few suppliers</a:t>
            </a:r>
          </a:p>
          <a:p>
            <a:r>
              <a:rPr lang="en-GB" dirty="0"/>
              <a:t>The cost of changing suppliers is high</a:t>
            </a:r>
          </a:p>
          <a:p>
            <a:r>
              <a:rPr lang="en-GB" dirty="0"/>
              <a:t>A closure of a source of raw material </a:t>
            </a:r>
          </a:p>
          <a:p>
            <a:r>
              <a:rPr lang="en-GB" dirty="0"/>
              <a:t>Suppliers form an oligopoly/cartel- OPEC</a:t>
            </a:r>
          </a:p>
          <a:p>
            <a:pPr marL="0" indent="0">
              <a:buNone/>
            </a:pPr>
            <a:endParaRPr lang="en-GB" dirty="0"/>
          </a:p>
        </p:txBody>
      </p:sp>
      <p:sp>
        <p:nvSpPr>
          <p:cNvPr id="4" name="Date Placeholder 3">
            <a:extLst>
              <a:ext uri="{FF2B5EF4-FFF2-40B4-BE49-F238E27FC236}">
                <a16:creationId xmlns:a16="http://schemas.microsoft.com/office/drawing/2014/main" id="{89F7F6C9-91F1-4D09-B7F9-272AD0222D90}"/>
              </a:ext>
            </a:extLst>
          </p:cNvPr>
          <p:cNvSpPr>
            <a:spLocks noGrp="1"/>
          </p:cNvSpPr>
          <p:nvPr>
            <p:ph type="dt" sz="half" idx="10"/>
          </p:nvPr>
        </p:nvSpPr>
        <p:spPr/>
        <p:txBody>
          <a:bodyPr/>
          <a:lstStyle/>
          <a:p>
            <a:pPr>
              <a:defRPr/>
            </a:pPr>
            <a:fld id="{2303D31F-598B-47EE-BA37-93F097A3D676}" type="datetime1">
              <a:rPr lang="en-GB" altLang="en-US" smtClean="0"/>
              <a:pPr>
                <a:defRPr/>
              </a:pPr>
              <a:t>16/10/2026</a:t>
            </a:fld>
            <a:endParaRPr lang="en-GB" altLang="en-US"/>
          </a:p>
        </p:txBody>
      </p:sp>
      <p:sp>
        <p:nvSpPr>
          <p:cNvPr id="5" name="Slide Number Placeholder 4">
            <a:extLst>
              <a:ext uri="{FF2B5EF4-FFF2-40B4-BE49-F238E27FC236}">
                <a16:creationId xmlns:a16="http://schemas.microsoft.com/office/drawing/2014/main" id="{C9A6C1E0-524C-4D68-BB60-91BF8697E940}"/>
              </a:ext>
            </a:extLst>
          </p:cNvPr>
          <p:cNvSpPr>
            <a:spLocks noGrp="1"/>
          </p:cNvSpPr>
          <p:nvPr>
            <p:ph type="sldNum" sz="quarter" idx="12"/>
          </p:nvPr>
        </p:nvSpPr>
        <p:spPr/>
        <p:txBody>
          <a:bodyPr/>
          <a:lstStyle/>
          <a:p>
            <a:pPr>
              <a:defRPr/>
            </a:pPr>
            <a:fld id="{6550E941-99E4-4403-A917-B30FF69A9617}" type="slidenum">
              <a:rPr lang="en-GB" altLang="en-US" smtClean="0"/>
              <a:pPr>
                <a:defRPr/>
              </a:pPr>
              <a:t>46</a:t>
            </a:fld>
            <a:endParaRPr lang="en-GB" altLang="en-US"/>
          </a:p>
        </p:txBody>
      </p:sp>
    </p:spTree>
    <p:extLst>
      <p:ext uri="{BB962C8B-B14F-4D97-AF65-F5344CB8AC3E}">
        <p14:creationId xmlns:p14="http://schemas.microsoft.com/office/powerpoint/2010/main" val="27290339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6D035-C463-1361-6C4E-37F1041A08DA}"/>
              </a:ext>
            </a:extLst>
          </p:cNvPr>
          <p:cNvSpPr>
            <a:spLocks noGrp="1"/>
          </p:cNvSpPr>
          <p:nvPr>
            <p:ph type="title"/>
          </p:nvPr>
        </p:nvSpPr>
        <p:spPr/>
        <p:txBody>
          <a:bodyPr/>
          <a:lstStyle/>
          <a:p>
            <a:pPr algn="l"/>
            <a:r>
              <a:rPr lang="en-GB" b="1" dirty="0"/>
              <a:t>Why It Matters</a:t>
            </a:r>
            <a:r>
              <a:rPr lang="en-GB" dirty="0"/>
              <a:t>:</a:t>
            </a:r>
          </a:p>
        </p:txBody>
      </p:sp>
      <p:sp>
        <p:nvSpPr>
          <p:cNvPr id="3" name="Content Placeholder 2">
            <a:extLst>
              <a:ext uri="{FF2B5EF4-FFF2-40B4-BE49-F238E27FC236}">
                <a16:creationId xmlns:a16="http://schemas.microsoft.com/office/drawing/2014/main" id="{7FF7818C-9A36-778E-7DF8-EA4E243C29DD}"/>
              </a:ext>
            </a:extLst>
          </p:cNvPr>
          <p:cNvSpPr>
            <a:spLocks noGrp="1"/>
          </p:cNvSpPr>
          <p:nvPr>
            <p:ph idx="1"/>
          </p:nvPr>
        </p:nvSpPr>
        <p:spPr/>
        <p:txBody>
          <a:bodyPr/>
          <a:lstStyle/>
          <a:p>
            <a:pPr marL="0" indent="0">
              <a:buNone/>
            </a:pPr>
            <a:r>
              <a:rPr lang="en-GB" dirty="0"/>
              <a:t>When suppliers have strong bargaining power, they can charge higher prices or impose less favourable terms, which can squeeze the profitability of companies in the industry. </a:t>
            </a:r>
          </a:p>
          <a:p>
            <a:pPr marL="0" indent="0">
              <a:buNone/>
            </a:pPr>
            <a:r>
              <a:rPr lang="en-GB" dirty="0"/>
              <a:t>Entrepreneurs need to understand supplier dynamics to manage costs and maintain profitability.</a:t>
            </a:r>
          </a:p>
          <a:p>
            <a:endParaRPr lang="en-GB" dirty="0"/>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0BB9E214-73C1-C22F-772C-8FE6D20D658C}"/>
              </a:ext>
            </a:extLst>
          </p:cNvPr>
          <p:cNvSpPr>
            <a:spLocks noGrp="1"/>
          </p:cNvSpPr>
          <p:nvPr>
            <p:ph type="dt" sz="half" idx="10"/>
          </p:nvPr>
        </p:nvSpPr>
        <p:spPr/>
        <p:txBody>
          <a:bodyPr/>
          <a:lstStyle/>
          <a:p>
            <a:pPr>
              <a:defRPr/>
            </a:pPr>
            <a:fld id="{2303D31F-598B-47EE-BA37-93F097A3D676}" type="datetime1">
              <a:rPr lang="en-GB" altLang="en-US" smtClean="0"/>
              <a:pPr>
                <a:defRPr/>
              </a:pPr>
              <a:t>16/10/2026</a:t>
            </a:fld>
            <a:endParaRPr lang="en-GB" altLang="en-US"/>
          </a:p>
        </p:txBody>
      </p:sp>
      <p:sp>
        <p:nvSpPr>
          <p:cNvPr id="5" name="Slide Number Placeholder 4">
            <a:extLst>
              <a:ext uri="{FF2B5EF4-FFF2-40B4-BE49-F238E27FC236}">
                <a16:creationId xmlns:a16="http://schemas.microsoft.com/office/drawing/2014/main" id="{9B956405-8CC4-2C52-1269-4C38237EBBF2}"/>
              </a:ext>
            </a:extLst>
          </p:cNvPr>
          <p:cNvSpPr>
            <a:spLocks noGrp="1"/>
          </p:cNvSpPr>
          <p:nvPr>
            <p:ph type="sldNum" sz="quarter" idx="12"/>
          </p:nvPr>
        </p:nvSpPr>
        <p:spPr/>
        <p:txBody>
          <a:bodyPr/>
          <a:lstStyle/>
          <a:p>
            <a:pPr>
              <a:defRPr/>
            </a:pPr>
            <a:fld id="{6550E941-99E4-4403-A917-B30FF69A9617}" type="slidenum">
              <a:rPr lang="en-GB" altLang="en-US" smtClean="0"/>
              <a:pPr>
                <a:defRPr/>
              </a:pPr>
              <a:t>47</a:t>
            </a:fld>
            <a:endParaRPr lang="en-GB" altLang="en-US"/>
          </a:p>
        </p:txBody>
      </p:sp>
    </p:spTree>
    <p:extLst>
      <p:ext uri="{BB962C8B-B14F-4D97-AF65-F5344CB8AC3E}">
        <p14:creationId xmlns:p14="http://schemas.microsoft.com/office/powerpoint/2010/main" val="30752181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54D9-FF33-4074-B1DF-0C464FE96D77}"/>
              </a:ext>
            </a:extLst>
          </p:cNvPr>
          <p:cNvSpPr>
            <a:spLocks noGrp="1"/>
          </p:cNvSpPr>
          <p:nvPr>
            <p:ph type="title"/>
          </p:nvPr>
        </p:nvSpPr>
        <p:spPr/>
        <p:txBody>
          <a:bodyPr>
            <a:normAutofit fontScale="90000"/>
          </a:bodyPr>
          <a:lstStyle/>
          <a:p>
            <a:br>
              <a:rPr lang="en-GB" b="1" u="sng" dirty="0"/>
            </a:br>
            <a:r>
              <a:rPr lang="en-GB" b="1" u="sng" dirty="0"/>
              <a:t>Substitutes</a:t>
            </a:r>
            <a:br>
              <a:rPr lang="en-GB" dirty="0"/>
            </a:br>
            <a:endParaRPr lang="en-GB" dirty="0"/>
          </a:p>
        </p:txBody>
      </p:sp>
      <p:sp>
        <p:nvSpPr>
          <p:cNvPr id="3" name="Content Placeholder 2">
            <a:extLst>
              <a:ext uri="{FF2B5EF4-FFF2-40B4-BE49-F238E27FC236}">
                <a16:creationId xmlns:a16="http://schemas.microsoft.com/office/drawing/2014/main" id="{B76C83E5-FBCB-4525-B711-8C44696C8830}"/>
              </a:ext>
            </a:extLst>
          </p:cNvPr>
          <p:cNvSpPr>
            <a:spLocks noGrp="1"/>
          </p:cNvSpPr>
          <p:nvPr>
            <p:ph idx="1"/>
          </p:nvPr>
        </p:nvSpPr>
        <p:spPr/>
        <p:txBody>
          <a:bodyPr/>
          <a:lstStyle/>
          <a:p>
            <a:pPr marL="0" indent="0">
              <a:buNone/>
            </a:pPr>
            <a:r>
              <a:rPr lang="en-GB" dirty="0"/>
              <a:t>A substitute product is a product from another industry that offers similar benefits to the consumer as the product produced by the firms within the industry. </a:t>
            </a:r>
          </a:p>
          <a:p>
            <a:endParaRPr lang="en-GB" dirty="0"/>
          </a:p>
        </p:txBody>
      </p:sp>
      <p:sp>
        <p:nvSpPr>
          <p:cNvPr id="4" name="Date Placeholder 3">
            <a:extLst>
              <a:ext uri="{FF2B5EF4-FFF2-40B4-BE49-F238E27FC236}">
                <a16:creationId xmlns:a16="http://schemas.microsoft.com/office/drawing/2014/main" id="{7B3E76A9-CCA9-4FA0-896D-38FB3E361DF7}"/>
              </a:ext>
            </a:extLst>
          </p:cNvPr>
          <p:cNvSpPr>
            <a:spLocks noGrp="1"/>
          </p:cNvSpPr>
          <p:nvPr>
            <p:ph type="dt" sz="half" idx="10"/>
          </p:nvPr>
        </p:nvSpPr>
        <p:spPr/>
        <p:txBody>
          <a:bodyPr/>
          <a:lstStyle/>
          <a:p>
            <a:pPr>
              <a:defRPr/>
            </a:pPr>
            <a:fld id="{2303D31F-598B-47EE-BA37-93F097A3D676}" type="datetime1">
              <a:rPr lang="en-GB" altLang="en-US" smtClean="0"/>
              <a:pPr>
                <a:defRPr/>
              </a:pPr>
              <a:t>16/10/2026</a:t>
            </a:fld>
            <a:endParaRPr lang="en-GB" altLang="en-US"/>
          </a:p>
        </p:txBody>
      </p:sp>
      <p:sp>
        <p:nvSpPr>
          <p:cNvPr id="5" name="Slide Number Placeholder 4">
            <a:extLst>
              <a:ext uri="{FF2B5EF4-FFF2-40B4-BE49-F238E27FC236}">
                <a16:creationId xmlns:a16="http://schemas.microsoft.com/office/drawing/2014/main" id="{C13FCFF8-0640-4E9D-ABAC-BF49136D8327}"/>
              </a:ext>
            </a:extLst>
          </p:cNvPr>
          <p:cNvSpPr>
            <a:spLocks noGrp="1"/>
          </p:cNvSpPr>
          <p:nvPr>
            <p:ph type="sldNum" sz="quarter" idx="12"/>
          </p:nvPr>
        </p:nvSpPr>
        <p:spPr/>
        <p:txBody>
          <a:bodyPr/>
          <a:lstStyle/>
          <a:p>
            <a:pPr>
              <a:defRPr/>
            </a:pPr>
            <a:fld id="{6550E941-99E4-4403-A917-B30FF69A9617}" type="slidenum">
              <a:rPr lang="en-GB" altLang="en-US" smtClean="0"/>
              <a:pPr>
                <a:defRPr/>
              </a:pPr>
              <a:t>48</a:t>
            </a:fld>
            <a:endParaRPr lang="en-GB" altLang="en-US"/>
          </a:p>
        </p:txBody>
      </p:sp>
    </p:spTree>
    <p:extLst>
      <p:ext uri="{BB962C8B-B14F-4D97-AF65-F5344CB8AC3E}">
        <p14:creationId xmlns:p14="http://schemas.microsoft.com/office/powerpoint/2010/main" val="246022842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BF1CE-E895-0F7E-27E3-CAFA0503726E}"/>
              </a:ext>
            </a:extLst>
          </p:cNvPr>
          <p:cNvSpPr>
            <a:spLocks noGrp="1"/>
          </p:cNvSpPr>
          <p:nvPr>
            <p:ph type="title"/>
          </p:nvPr>
        </p:nvSpPr>
        <p:spPr/>
        <p:txBody>
          <a:bodyPr/>
          <a:lstStyle/>
          <a:p>
            <a:pPr algn="l"/>
            <a:r>
              <a:rPr lang="en-GB" b="1" dirty="0"/>
              <a:t>Why It Matters:</a:t>
            </a:r>
          </a:p>
        </p:txBody>
      </p:sp>
      <p:sp>
        <p:nvSpPr>
          <p:cNvPr id="3" name="Content Placeholder 2">
            <a:extLst>
              <a:ext uri="{FF2B5EF4-FFF2-40B4-BE49-F238E27FC236}">
                <a16:creationId xmlns:a16="http://schemas.microsoft.com/office/drawing/2014/main" id="{15310C00-DF7F-80F2-BE8A-377253B92871}"/>
              </a:ext>
            </a:extLst>
          </p:cNvPr>
          <p:cNvSpPr>
            <a:spLocks noGrp="1"/>
          </p:cNvSpPr>
          <p:nvPr>
            <p:ph idx="1"/>
          </p:nvPr>
        </p:nvSpPr>
        <p:spPr/>
        <p:txBody>
          <a:bodyPr/>
          <a:lstStyle/>
          <a:p>
            <a:r>
              <a:rPr lang="en-GB" dirty="0"/>
              <a:t>High availability of substitutes can limit the potential for growth and profitability as customers may switch to alternatives.</a:t>
            </a:r>
          </a:p>
          <a:p>
            <a:r>
              <a:rPr lang="en-GB" dirty="0"/>
              <a:t>Entrepreneurs need to assess the threat of substitutes to innovate and offer unique value propositions that keep customers loyal.</a:t>
            </a:r>
          </a:p>
        </p:txBody>
      </p:sp>
      <p:sp>
        <p:nvSpPr>
          <p:cNvPr id="4" name="Date Placeholder 3">
            <a:extLst>
              <a:ext uri="{FF2B5EF4-FFF2-40B4-BE49-F238E27FC236}">
                <a16:creationId xmlns:a16="http://schemas.microsoft.com/office/drawing/2014/main" id="{1D0CBDE0-9AF8-05EA-B5BE-AFAD0AEFAEB0}"/>
              </a:ext>
            </a:extLst>
          </p:cNvPr>
          <p:cNvSpPr>
            <a:spLocks noGrp="1"/>
          </p:cNvSpPr>
          <p:nvPr>
            <p:ph type="dt" sz="half" idx="10"/>
          </p:nvPr>
        </p:nvSpPr>
        <p:spPr/>
        <p:txBody>
          <a:bodyPr/>
          <a:lstStyle/>
          <a:p>
            <a:pPr>
              <a:defRPr/>
            </a:pPr>
            <a:fld id="{2303D31F-598B-47EE-BA37-93F097A3D676}" type="datetime1">
              <a:rPr lang="en-GB" altLang="en-US" smtClean="0"/>
              <a:pPr>
                <a:defRPr/>
              </a:pPr>
              <a:t>16/10/2026</a:t>
            </a:fld>
            <a:endParaRPr lang="en-GB" altLang="en-US"/>
          </a:p>
        </p:txBody>
      </p:sp>
      <p:sp>
        <p:nvSpPr>
          <p:cNvPr id="5" name="Slide Number Placeholder 4">
            <a:extLst>
              <a:ext uri="{FF2B5EF4-FFF2-40B4-BE49-F238E27FC236}">
                <a16:creationId xmlns:a16="http://schemas.microsoft.com/office/drawing/2014/main" id="{9C5C4BE7-6F09-8860-1722-55718F8E045B}"/>
              </a:ext>
            </a:extLst>
          </p:cNvPr>
          <p:cNvSpPr>
            <a:spLocks noGrp="1"/>
          </p:cNvSpPr>
          <p:nvPr>
            <p:ph type="sldNum" sz="quarter" idx="12"/>
          </p:nvPr>
        </p:nvSpPr>
        <p:spPr/>
        <p:txBody>
          <a:bodyPr/>
          <a:lstStyle/>
          <a:p>
            <a:pPr>
              <a:defRPr/>
            </a:pPr>
            <a:fld id="{6550E941-99E4-4403-A917-B30FF69A9617}" type="slidenum">
              <a:rPr lang="en-GB" altLang="en-US" smtClean="0"/>
              <a:pPr>
                <a:defRPr/>
              </a:pPr>
              <a:t>49</a:t>
            </a:fld>
            <a:endParaRPr lang="en-GB" altLang="en-US"/>
          </a:p>
        </p:txBody>
      </p:sp>
    </p:spTree>
    <p:extLst>
      <p:ext uri="{BB962C8B-B14F-4D97-AF65-F5344CB8AC3E}">
        <p14:creationId xmlns:p14="http://schemas.microsoft.com/office/powerpoint/2010/main" val="309399267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3D932-3FB2-D5EC-27A9-943B87C71C3B}"/>
              </a:ext>
            </a:extLst>
          </p:cNvPr>
          <p:cNvSpPr>
            <a:spLocks noGrp="1"/>
          </p:cNvSpPr>
          <p:nvPr>
            <p:ph type="title"/>
          </p:nvPr>
        </p:nvSpPr>
        <p:spPr/>
        <p:txBody>
          <a:bodyPr/>
          <a:lstStyle/>
          <a:p>
            <a:r>
              <a:rPr lang="en-GB" dirty="0"/>
              <a:t>Video</a:t>
            </a:r>
          </a:p>
        </p:txBody>
      </p:sp>
      <p:sp>
        <p:nvSpPr>
          <p:cNvPr id="3" name="Content Placeholder 2">
            <a:extLst>
              <a:ext uri="{FF2B5EF4-FFF2-40B4-BE49-F238E27FC236}">
                <a16:creationId xmlns:a16="http://schemas.microsoft.com/office/drawing/2014/main" id="{53824567-F579-0A1B-051B-D76E2FA4E899}"/>
              </a:ext>
            </a:extLst>
          </p:cNvPr>
          <p:cNvSpPr>
            <a:spLocks noGrp="1"/>
          </p:cNvSpPr>
          <p:nvPr>
            <p:ph idx="1"/>
          </p:nvPr>
        </p:nvSpPr>
        <p:spPr/>
        <p:txBody>
          <a:bodyPr/>
          <a:lstStyle/>
          <a:p>
            <a:r>
              <a:rPr lang="en-GB" dirty="0"/>
              <a:t>Watch the video on Porter’s Five Forces</a:t>
            </a:r>
          </a:p>
          <a:p>
            <a:endParaRPr lang="en-GB" dirty="0"/>
          </a:p>
          <a:p>
            <a:r>
              <a:rPr lang="en-GB" dirty="0">
                <a:hlinkClick r:id="rId2"/>
              </a:rPr>
              <a:t>https://www.youtube.com/watch?v=Dfp23xSqpdk</a:t>
            </a:r>
            <a:endParaRPr lang="en-GB" dirty="0"/>
          </a:p>
          <a:p>
            <a:endParaRPr lang="en-GB" dirty="0"/>
          </a:p>
        </p:txBody>
      </p:sp>
      <p:sp>
        <p:nvSpPr>
          <p:cNvPr id="4" name="Date Placeholder 3">
            <a:extLst>
              <a:ext uri="{FF2B5EF4-FFF2-40B4-BE49-F238E27FC236}">
                <a16:creationId xmlns:a16="http://schemas.microsoft.com/office/drawing/2014/main" id="{C53DB319-B1A4-4EEB-3D45-2EDC31CF9E85}"/>
              </a:ext>
            </a:extLst>
          </p:cNvPr>
          <p:cNvSpPr>
            <a:spLocks noGrp="1"/>
          </p:cNvSpPr>
          <p:nvPr>
            <p:ph type="dt" sz="half" idx="10"/>
          </p:nvPr>
        </p:nvSpPr>
        <p:spPr/>
        <p:txBody>
          <a:bodyPr/>
          <a:lstStyle/>
          <a:p>
            <a:pPr>
              <a:defRPr/>
            </a:pPr>
            <a:fld id="{2303D31F-598B-47EE-BA37-93F097A3D676}" type="datetime1">
              <a:rPr lang="en-GB" altLang="en-US" smtClean="0"/>
              <a:pPr>
                <a:defRPr/>
              </a:pPr>
              <a:t>16/10/2026</a:t>
            </a:fld>
            <a:endParaRPr lang="en-GB" altLang="en-US"/>
          </a:p>
        </p:txBody>
      </p:sp>
      <p:sp>
        <p:nvSpPr>
          <p:cNvPr id="5" name="Slide Number Placeholder 4">
            <a:extLst>
              <a:ext uri="{FF2B5EF4-FFF2-40B4-BE49-F238E27FC236}">
                <a16:creationId xmlns:a16="http://schemas.microsoft.com/office/drawing/2014/main" id="{725C16D3-9917-0444-3895-43BBC356C3C5}"/>
              </a:ext>
            </a:extLst>
          </p:cNvPr>
          <p:cNvSpPr>
            <a:spLocks noGrp="1"/>
          </p:cNvSpPr>
          <p:nvPr>
            <p:ph type="sldNum" sz="quarter" idx="12"/>
          </p:nvPr>
        </p:nvSpPr>
        <p:spPr/>
        <p:txBody>
          <a:bodyPr/>
          <a:lstStyle/>
          <a:p>
            <a:pPr>
              <a:defRPr/>
            </a:pPr>
            <a:fld id="{6550E941-99E4-4403-A917-B30FF69A9617}" type="slidenum">
              <a:rPr lang="en-GB" altLang="en-US" smtClean="0"/>
              <a:pPr>
                <a:defRPr/>
              </a:pPr>
              <a:t>50</a:t>
            </a:fld>
            <a:endParaRPr lang="en-GB" altLang="en-US"/>
          </a:p>
        </p:txBody>
      </p:sp>
    </p:spTree>
    <p:extLst>
      <p:ext uri="{BB962C8B-B14F-4D97-AF65-F5344CB8AC3E}">
        <p14:creationId xmlns:p14="http://schemas.microsoft.com/office/powerpoint/2010/main" val="210507501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59859-53DB-2944-FC3A-DE48BCD12908}"/>
              </a:ext>
            </a:extLst>
          </p:cNvPr>
          <p:cNvSpPr>
            <a:spLocks noGrp="1"/>
          </p:cNvSpPr>
          <p:nvPr>
            <p:ph type="title"/>
          </p:nvPr>
        </p:nvSpPr>
        <p:spPr/>
        <p:txBody>
          <a:bodyPr/>
          <a:lstStyle/>
          <a:p>
            <a:r>
              <a:rPr lang="en-GB" dirty="0"/>
              <a:t>Class Activity 3: Group Work</a:t>
            </a:r>
          </a:p>
        </p:txBody>
      </p:sp>
      <p:sp>
        <p:nvSpPr>
          <p:cNvPr id="3" name="Content Placeholder 2">
            <a:extLst>
              <a:ext uri="{FF2B5EF4-FFF2-40B4-BE49-F238E27FC236}">
                <a16:creationId xmlns:a16="http://schemas.microsoft.com/office/drawing/2014/main" id="{0612DB27-4E77-0457-188A-76DC0A5A9156}"/>
              </a:ext>
            </a:extLst>
          </p:cNvPr>
          <p:cNvSpPr>
            <a:spLocks noGrp="1"/>
          </p:cNvSpPr>
          <p:nvPr>
            <p:ph idx="1"/>
          </p:nvPr>
        </p:nvSpPr>
        <p:spPr/>
        <p:txBody>
          <a:bodyPr/>
          <a:lstStyle/>
          <a:p>
            <a:pPr marL="0" indent="0">
              <a:buNone/>
            </a:pPr>
            <a:r>
              <a:rPr lang="en-GB" sz="2400" kern="100" dirty="0">
                <a:latin typeface="Aptos" panose="020B0004020202020204" pitchFamily="34" charset="0"/>
                <a:ea typeface="Aptos" panose="020B0004020202020204" pitchFamily="34" charset="0"/>
                <a:cs typeface="Times New Roman" panose="02020603050405020304" pitchFamily="18" charset="0"/>
              </a:rPr>
              <a:t>Select a well know company that operates in the UK and relate the Porter’s Five Forces Model by stating whether each force is ‘High’, ‘Medium’ or ‘Low’ and Why</a:t>
            </a:r>
          </a:p>
          <a:p>
            <a:endParaRPr lang="en-GB" dirty="0"/>
          </a:p>
        </p:txBody>
      </p:sp>
      <p:sp>
        <p:nvSpPr>
          <p:cNvPr id="4" name="Date Placeholder 3">
            <a:extLst>
              <a:ext uri="{FF2B5EF4-FFF2-40B4-BE49-F238E27FC236}">
                <a16:creationId xmlns:a16="http://schemas.microsoft.com/office/drawing/2014/main" id="{42C8DD19-C028-CE3C-4E82-285C9AC869E2}"/>
              </a:ext>
            </a:extLst>
          </p:cNvPr>
          <p:cNvSpPr>
            <a:spLocks noGrp="1"/>
          </p:cNvSpPr>
          <p:nvPr>
            <p:ph type="dt" sz="half" idx="10"/>
          </p:nvPr>
        </p:nvSpPr>
        <p:spPr/>
        <p:txBody>
          <a:bodyPr/>
          <a:lstStyle/>
          <a:p>
            <a:pPr>
              <a:defRPr/>
            </a:pPr>
            <a:fld id="{2303D31F-598B-47EE-BA37-93F097A3D676}" type="datetime1">
              <a:rPr lang="en-GB" altLang="en-US" smtClean="0"/>
              <a:pPr>
                <a:defRPr/>
              </a:pPr>
              <a:t>16/10/2026</a:t>
            </a:fld>
            <a:endParaRPr lang="en-GB" altLang="en-US"/>
          </a:p>
        </p:txBody>
      </p:sp>
      <p:sp>
        <p:nvSpPr>
          <p:cNvPr id="5" name="Slide Number Placeholder 4">
            <a:extLst>
              <a:ext uri="{FF2B5EF4-FFF2-40B4-BE49-F238E27FC236}">
                <a16:creationId xmlns:a16="http://schemas.microsoft.com/office/drawing/2014/main" id="{3D9B54F8-7483-A16B-4A4B-A925E967D93F}"/>
              </a:ext>
            </a:extLst>
          </p:cNvPr>
          <p:cNvSpPr>
            <a:spLocks noGrp="1"/>
          </p:cNvSpPr>
          <p:nvPr>
            <p:ph type="sldNum" sz="quarter" idx="12"/>
          </p:nvPr>
        </p:nvSpPr>
        <p:spPr/>
        <p:txBody>
          <a:bodyPr/>
          <a:lstStyle/>
          <a:p>
            <a:pPr>
              <a:defRPr/>
            </a:pPr>
            <a:fld id="{6550E941-99E4-4403-A917-B30FF69A9617}" type="slidenum">
              <a:rPr lang="en-GB" altLang="en-US" smtClean="0"/>
              <a:pPr>
                <a:defRPr/>
              </a:pPr>
              <a:t>51</a:t>
            </a:fld>
            <a:endParaRPr lang="en-GB" altLang="en-US"/>
          </a:p>
        </p:txBody>
      </p:sp>
      <p:graphicFrame>
        <p:nvGraphicFramePr>
          <p:cNvPr id="6" name="Table 5">
            <a:extLst>
              <a:ext uri="{FF2B5EF4-FFF2-40B4-BE49-F238E27FC236}">
                <a16:creationId xmlns:a16="http://schemas.microsoft.com/office/drawing/2014/main" id="{5544E44C-4BF3-0B44-3584-4C2ADC3E5FE4}"/>
              </a:ext>
            </a:extLst>
          </p:cNvPr>
          <p:cNvGraphicFramePr>
            <a:graphicFrameLocks noGrp="1"/>
          </p:cNvGraphicFramePr>
          <p:nvPr/>
        </p:nvGraphicFramePr>
        <p:xfrm>
          <a:off x="1981200" y="2924944"/>
          <a:ext cx="8229600" cy="2464934"/>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2274053954"/>
                    </a:ext>
                  </a:extLst>
                </a:gridCol>
                <a:gridCol w="1479286">
                  <a:extLst>
                    <a:ext uri="{9D8B030D-6E8A-4147-A177-3AD203B41FA5}">
                      <a16:colId xmlns:a16="http://schemas.microsoft.com/office/drawing/2014/main" val="1139944704"/>
                    </a:ext>
                  </a:extLst>
                </a:gridCol>
                <a:gridCol w="4007114">
                  <a:extLst>
                    <a:ext uri="{9D8B030D-6E8A-4147-A177-3AD203B41FA5}">
                      <a16:colId xmlns:a16="http://schemas.microsoft.com/office/drawing/2014/main" val="310921939"/>
                    </a:ext>
                  </a:extLst>
                </a:gridCol>
              </a:tblGrid>
              <a:tr h="525924">
                <a:tc>
                  <a:txBody>
                    <a:bodyPr/>
                    <a:lstStyle/>
                    <a:p>
                      <a:r>
                        <a:rPr lang="en-GB" dirty="0"/>
                        <a:t>Force</a:t>
                      </a:r>
                    </a:p>
                  </a:txBody>
                  <a:tcPr/>
                </a:tc>
                <a:tc>
                  <a:txBody>
                    <a:bodyPr/>
                    <a:lstStyle/>
                    <a:p>
                      <a:r>
                        <a:rPr lang="en-GB" dirty="0"/>
                        <a:t>Intensity</a:t>
                      </a:r>
                      <a:br>
                        <a:rPr lang="en-GB" dirty="0"/>
                      </a:br>
                      <a:r>
                        <a:rPr lang="en-GB" sz="900" dirty="0"/>
                        <a:t>(Low/Medium/High)</a:t>
                      </a:r>
                    </a:p>
                  </a:txBody>
                  <a:tcPr/>
                </a:tc>
                <a:tc>
                  <a:txBody>
                    <a:bodyPr/>
                    <a:lstStyle/>
                    <a:p>
                      <a:r>
                        <a:rPr lang="en-GB" dirty="0"/>
                        <a:t>Reasons</a:t>
                      </a:r>
                    </a:p>
                  </a:txBody>
                  <a:tcPr/>
                </a:tc>
                <a:extLst>
                  <a:ext uri="{0D108BD9-81ED-4DB2-BD59-A6C34878D82A}">
                    <a16:rowId xmlns:a16="http://schemas.microsoft.com/office/drawing/2014/main" val="1464653829"/>
                  </a:ext>
                </a:extLst>
              </a:tr>
              <a:tr h="387802">
                <a:tc>
                  <a:txBody>
                    <a:bodyPr/>
                    <a:lstStyle/>
                    <a:p>
                      <a:r>
                        <a:rPr lang="en-GB" dirty="0"/>
                        <a:t>Industry Rivalry</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747829416"/>
                  </a:ext>
                </a:extLst>
              </a:tr>
              <a:tr h="387802">
                <a:tc>
                  <a:txBody>
                    <a:bodyPr/>
                    <a:lstStyle/>
                    <a:p>
                      <a:r>
                        <a:rPr lang="en-GB" dirty="0"/>
                        <a:t>Supplier Power</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030792471"/>
                  </a:ext>
                </a:extLst>
              </a:tr>
              <a:tr h="387802">
                <a:tc>
                  <a:txBody>
                    <a:bodyPr/>
                    <a:lstStyle/>
                    <a:p>
                      <a:r>
                        <a:rPr lang="en-GB" dirty="0"/>
                        <a:t>Buyer Power</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714816490"/>
                  </a:ext>
                </a:extLst>
              </a:tr>
              <a:tr h="387802">
                <a:tc>
                  <a:txBody>
                    <a:bodyPr/>
                    <a:lstStyle/>
                    <a:p>
                      <a:r>
                        <a:rPr lang="en-GB" dirty="0"/>
                        <a:t>Threat of Substitutions</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225681013"/>
                  </a:ext>
                </a:extLst>
              </a:tr>
              <a:tr h="387802">
                <a:tc>
                  <a:txBody>
                    <a:bodyPr/>
                    <a:lstStyle/>
                    <a:p>
                      <a:r>
                        <a:rPr lang="en-GB" dirty="0"/>
                        <a:t>Threat of New Entrants</a:t>
                      </a:r>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4081859701"/>
                  </a:ext>
                </a:extLst>
              </a:tr>
            </a:tbl>
          </a:graphicData>
        </a:graphic>
      </p:graphicFrame>
    </p:spTree>
    <p:extLst>
      <p:ext uri="{BB962C8B-B14F-4D97-AF65-F5344CB8AC3E}">
        <p14:creationId xmlns:p14="http://schemas.microsoft.com/office/powerpoint/2010/main" val="91100726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29F6E-EE52-4B56-9A76-49704DD39788}"/>
              </a:ext>
            </a:extLst>
          </p:cNvPr>
          <p:cNvSpPr>
            <a:spLocks noGrp="1"/>
          </p:cNvSpPr>
          <p:nvPr>
            <p:ph type="title"/>
          </p:nvPr>
        </p:nvSpPr>
        <p:spPr/>
        <p:txBody>
          <a:bodyPr/>
          <a:lstStyle/>
          <a:p>
            <a:r>
              <a:rPr lang="en-GB" b="1" dirty="0"/>
              <a:t>Individual Task</a:t>
            </a:r>
          </a:p>
        </p:txBody>
      </p:sp>
      <p:sp>
        <p:nvSpPr>
          <p:cNvPr id="3" name="Content Placeholder 2">
            <a:extLst>
              <a:ext uri="{FF2B5EF4-FFF2-40B4-BE49-F238E27FC236}">
                <a16:creationId xmlns:a16="http://schemas.microsoft.com/office/drawing/2014/main" id="{7DC3DCD5-0498-3C70-E2D4-42A15E2CE58D}"/>
              </a:ext>
            </a:extLst>
          </p:cNvPr>
          <p:cNvSpPr>
            <a:spLocks noGrp="1"/>
          </p:cNvSpPr>
          <p:nvPr>
            <p:ph idx="1"/>
          </p:nvPr>
        </p:nvSpPr>
        <p:spPr/>
        <p:txBody>
          <a:bodyPr/>
          <a:lstStyle/>
          <a:p>
            <a:r>
              <a:rPr lang="en-GB" dirty="0"/>
              <a:t>Conduct a Porter’s Five Forces analysis on the industry relevant to your startup idea </a:t>
            </a:r>
            <a:r>
              <a:rPr lang="en-GB" kern="100" dirty="0">
                <a:latin typeface="Aptos" panose="020B0004020202020204" pitchFamily="34" charset="0"/>
                <a:ea typeface="Aptos" panose="020B0004020202020204" pitchFamily="34" charset="0"/>
                <a:cs typeface="Times New Roman" panose="02020603050405020304" pitchFamily="18" charset="0"/>
              </a:rPr>
              <a:t>by stating whether each force is ‘High’, ‘Medium’ or ‘Low’ and Why</a:t>
            </a:r>
            <a:r>
              <a:rPr lang="en-GB" dirty="0"/>
              <a:t>.</a:t>
            </a:r>
          </a:p>
        </p:txBody>
      </p:sp>
      <p:sp>
        <p:nvSpPr>
          <p:cNvPr id="4" name="Date Placeholder 3">
            <a:extLst>
              <a:ext uri="{FF2B5EF4-FFF2-40B4-BE49-F238E27FC236}">
                <a16:creationId xmlns:a16="http://schemas.microsoft.com/office/drawing/2014/main" id="{A1BB5E7E-E5B5-FB8D-4CEF-C52B01B127A5}"/>
              </a:ext>
            </a:extLst>
          </p:cNvPr>
          <p:cNvSpPr>
            <a:spLocks noGrp="1"/>
          </p:cNvSpPr>
          <p:nvPr>
            <p:ph type="dt" sz="half" idx="10"/>
          </p:nvPr>
        </p:nvSpPr>
        <p:spPr/>
        <p:txBody>
          <a:bodyPr/>
          <a:lstStyle/>
          <a:p>
            <a:pPr>
              <a:defRPr/>
            </a:pPr>
            <a:fld id="{2303D31F-598B-47EE-BA37-93F097A3D676}" type="datetime1">
              <a:rPr lang="en-GB" altLang="en-US" smtClean="0"/>
              <a:pPr>
                <a:defRPr/>
              </a:pPr>
              <a:t>16/10/2026</a:t>
            </a:fld>
            <a:endParaRPr lang="en-GB" altLang="en-US"/>
          </a:p>
        </p:txBody>
      </p:sp>
      <p:sp>
        <p:nvSpPr>
          <p:cNvPr id="5" name="Slide Number Placeholder 4">
            <a:extLst>
              <a:ext uri="{FF2B5EF4-FFF2-40B4-BE49-F238E27FC236}">
                <a16:creationId xmlns:a16="http://schemas.microsoft.com/office/drawing/2014/main" id="{514FC228-F3B3-B995-C709-951BA33B5658}"/>
              </a:ext>
            </a:extLst>
          </p:cNvPr>
          <p:cNvSpPr>
            <a:spLocks noGrp="1"/>
          </p:cNvSpPr>
          <p:nvPr>
            <p:ph type="sldNum" sz="quarter" idx="12"/>
          </p:nvPr>
        </p:nvSpPr>
        <p:spPr/>
        <p:txBody>
          <a:bodyPr/>
          <a:lstStyle/>
          <a:p>
            <a:pPr>
              <a:defRPr/>
            </a:pPr>
            <a:fld id="{6550E941-99E4-4403-A917-B30FF69A9617}" type="slidenum">
              <a:rPr lang="en-GB" altLang="en-US" smtClean="0"/>
              <a:pPr>
                <a:defRPr/>
              </a:pPr>
              <a:t>52</a:t>
            </a:fld>
            <a:endParaRPr lang="en-GB" altLang="en-US"/>
          </a:p>
        </p:txBody>
      </p:sp>
    </p:spTree>
    <p:extLst>
      <p:ext uri="{BB962C8B-B14F-4D97-AF65-F5344CB8AC3E}">
        <p14:creationId xmlns:p14="http://schemas.microsoft.com/office/powerpoint/2010/main" val="410258069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Conclusion &amp; Key Takeaways</a:t>
            </a:r>
          </a:p>
        </p:txBody>
      </p:sp>
      <p:sp>
        <p:nvSpPr>
          <p:cNvPr id="3" name="Content Placeholder 2"/>
          <p:cNvSpPr>
            <a:spLocks noGrp="1"/>
          </p:cNvSpPr>
          <p:nvPr>
            <p:ph idx="1"/>
          </p:nvPr>
        </p:nvSpPr>
        <p:spPr/>
        <p:txBody>
          <a:bodyPr>
            <a:normAutofit fontScale="55000" lnSpcReduction="20000"/>
          </a:bodyPr>
          <a:lstStyle/>
          <a:p>
            <a:pPr>
              <a:lnSpc>
                <a:spcPct val="200000"/>
              </a:lnSpc>
            </a:pPr>
            <a:r>
              <a:rPr dirty="0"/>
              <a:t>PESTEL helps businesses navigate external challenges</a:t>
            </a:r>
            <a:r>
              <a:rPr lang="en-GB" dirty="0"/>
              <a:t> and is </a:t>
            </a:r>
            <a:r>
              <a:rPr dirty="0"/>
              <a:t>essential for strategic decision-making</a:t>
            </a:r>
            <a:r>
              <a:rPr lang="en-GB" dirty="0"/>
              <a:t>.</a:t>
            </a:r>
            <a:endParaRPr dirty="0"/>
          </a:p>
          <a:p>
            <a:pPr>
              <a:lnSpc>
                <a:spcPct val="200000"/>
              </a:lnSpc>
            </a:pPr>
            <a:r>
              <a:rPr lang="en-GB" dirty="0"/>
              <a:t>A PESTLE s</a:t>
            </a:r>
            <a:r>
              <a:rPr dirty="0" err="1"/>
              <a:t>hou</a:t>
            </a:r>
            <a:r>
              <a:rPr lang="en-GB" dirty="0" err="1"/>
              <a:t>ld</a:t>
            </a:r>
            <a:r>
              <a:rPr dirty="0"/>
              <a:t> be regularly updated to reflect changing</a:t>
            </a:r>
            <a:r>
              <a:rPr lang="en-GB" dirty="0"/>
              <a:t> </a:t>
            </a:r>
            <a:r>
              <a:rPr dirty="0"/>
              <a:t>environments</a:t>
            </a:r>
            <a:r>
              <a:rPr lang="en-GB" dirty="0"/>
              <a:t>.</a:t>
            </a:r>
          </a:p>
          <a:p>
            <a:pPr>
              <a:lnSpc>
                <a:spcPct val="200000"/>
              </a:lnSpc>
            </a:pPr>
            <a:r>
              <a:rPr lang="en-GB" dirty="0"/>
              <a:t>The competitor analysis enables an entrepreneur identify their competitor and understand which sector their business is in.</a:t>
            </a:r>
          </a:p>
          <a:p>
            <a:pPr>
              <a:lnSpc>
                <a:spcPct val="200000"/>
              </a:lnSpc>
            </a:pPr>
            <a:r>
              <a:rPr lang="en-GB" dirty="0"/>
              <a:t>We  have determined and analysed the main elements of the Porter’s Five Forces model.</a:t>
            </a:r>
          </a:p>
          <a:p>
            <a:endParaRPr lang="en-GB" dirty="0"/>
          </a:p>
          <a:p>
            <a:r>
              <a:rPr lang="en-GB" dirty="0"/>
              <a:t>We have applied Porter’s Five Forces model to a chosen company.</a:t>
            </a:r>
          </a:p>
          <a:p>
            <a:endParaRPr lang="en-GB" dirty="0"/>
          </a:p>
          <a:p>
            <a:r>
              <a:rPr lang="en-GB" dirty="0"/>
              <a:t>Porters Five Forces have been applied for each business model.</a:t>
            </a:r>
          </a:p>
          <a:p>
            <a:pPr marL="0" indent="0">
              <a:lnSpc>
                <a:spcPct val="200000"/>
              </a:lnSpc>
              <a:buNone/>
            </a:pPr>
            <a:endParaRPr lang="en-GB" dirty="0"/>
          </a:p>
          <a:p>
            <a:pPr marL="0" indent="0">
              <a:lnSpc>
                <a:spcPct val="200000"/>
              </a:lnSpc>
              <a:buNone/>
            </a:pP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1981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AACAEA3B-B65B-4B9F-AB19-73E30DB23DCC}"/>
              </a:ext>
            </a:extLst>
          </p:cNvPr>
          <p:cNvSpPr>
            <a:spLocks noGrp="1"/>
          </p:cNvSpPr>
          <p:nvPr>
            <p:ph type="sldNum" sz="quarter" idx="12"/>
          </p:nvPr>
        </p:nvSpPr>
        <p:spPr/>
        <p:txBody>
          <a:bodyPr/>
          <a:lstStyle/>
          <a:p>
            <a:fld id="{C3F65BB1-9206-4D7F-97F9-47DCC7DC6334}" type="slidenum">
              <a:rPr lang="en-GB" smtClean="0"/>
              <a:pPr/>
              <a:t>54</a:t>
            </a:fld>
            <a:endParaRPr lang="en-GB"/>
          </a:p>
        </p:txBody>
      </p:sp>
      <p:pic>
        <p:nvPicPr>
          <p:cNvPr id="8" name="Picture 7" descr="Icon&#10;&#10;Description automatically generated">
            <a:extLst>
              <a:ext uri="{FF2B5EF4-FFF2-40B4-BE49-F238E27FC236}">
                <a16:creationId xmlns:a16="http://schemas.microsoft.com/office/drawing/2014/main" id="{E1E59119-1ECA-46A5-AC0C-AF5077A2C0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43672" y="1556792"/>
            <a:ext cx="6120680" cy="3456384"/>
          </a:xfrm>
          <a:prstGeom prst="rect">
            <a:avLst/>
          </a:prstGeom>
        </p:spPr>
      </p:pic>
      <p:sp>
        <p:nvSpPr>
          <p:cNvPr id="3" name="Title 1">
            <a:extLst>
              <a:ext uri="{FF2B5EF4-FFF2-40B4-BE49-F238E27FC236}">
                <a16:creationId xmlns:a16="http://schemas.microsoft.com/office/drawing/2014/main" id="{1BED08EB-31B4-88B6-FAEA-B070171B5D66}"/>
              </a:ext>
            </a:extLst>
          </p:cNvPr>
          <p:cNvSpPr txBox="1">
            <a:spLocks/>
          </p:cNvSpPr>
          <p:nvPr/>
        </p:nvSpPr>
        <p:spPr>
          <a:xfrm>
            <a:off x="1981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2147961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766C3-0E7B-B352-FC2B-3170F8FFC853}"/>
              </a:ext>
            </a:extLst>
          </p:cNvPr>
          <p:cNvSpPr>
            <a:spLocks noGrp="1"/>
          </p:cNvSpPr>
          <p:nvPr>
            <p:ph type="title"/>
          </p:nvPr>
        </p:nvSpPr>
        <p:spPr>
          <a:xfrm>
            <a:off x="1963519" y="136525"/>
            <a:ext cx="8229600" cy="1143000"/>
          </a:xfrm>
        </p:spPr>
        <p:txBody>
          <a:bodyPr>
            <a:normAutofit/>
          </a:bodyPr>
          <a:lstStyle/>
          <a:p>
            <a:pPr algn="l"/>
            <a:r>
              <a:rPr lang="en-GB" sz="2800" b="1" dirty="0">
                <a:highlight>
                  <a:srgbClr val="00FFFF"/>
                </a:highlight>
              </a:rPr>
              <a:t>Course Engagement </a:t>
            </a:r>
          </a:p>
        </p:txBody>
      </p:sp>
      <p:sp>
        <p:nvSpPr>
          <p:cNvPr id="3" name="Content Placeholder 2">
            <a:extLst>
              <a:ext uri="{FF2B5EF4-FFF2-40B4-BE49-F238E27FC236}">
                <a16:creationId xmlns:a16="http://schemas.microsoft.com/office/drawing/2014/main" id="{C769C846-3051-6A27-9875-1CF1F254C53B}"/>
              </a:ext>
            </a:extLst>
          </p:cNvPr>
          <p:cNvSpPr>
            <a:spLocks noGrp="1"/>
          </p:cNvSpPr>
          <p:nvPr>
            <p:ph idx="1"/>
          </p:nvPr>
        </p:nvSpPr>
        <p:spPr>
          <a:xfrm>
            <a:off x="1945284" y="2564905"/>
            <a:ext cx="5764657" cy="2955049"/>
          </a:xfrm>
        </p:spPr>
        <p:txBody>
          <a:bodyPr>
            <a:normAutofit/>
          </a:bodyPr>
          <a:lstStyle/>
          <a:p>
            <a:pPr marL="0" indent="0">
              <a:buNone/>
            </a:pPr>
            <a:r>
              <a:rPr lang="en-GB" dirty="0"/>
              <a:t>Complete the weekly task for Week 4.</a:t>
            </a:r>
          </a:p>
        </p:txBody>
      </p:sp>
      <p:sp>
        <p:nvSpPr>
          <p:cNvPr id="4" name="Slide Number Placeholder 3">
            <a:extLst>
              <a:ext uri="{FF2B5EF4-FFF2-40B4-BE49-F238E27FC236}">
                <a16:creationId xmlns:a16="http://schemas.microsoft.com/office/drawing/2014/main" id="{E731249B-BBA7-C9DF-5C57-B9C01EEDC640}"/>
              </a:ext>
            </a:extLst>
          </p:cNvPr>
          <p:cNvSpPr>
            <a:spLocks noGrp="1"/>
          </p:cNvSpPr>
          <p:nvPr>
            <p:ph type="sldNum" sz="quarter" idx="12"/>
          </p:nvPr>
        </p:nvSpPr>
        <p:spPr/>
        <p:txBody>
          <a:bodyPr/>
          <a:lstStyle/>
          <a:p>
            <a:fld id="{C3F65BB1-9206-4D7F-97F9-47DCC7DC6334}" type="slidenum">
              <a:rPr lang="en-GB" smtClean="0"/>
              <a:pPr/>
              <a:t>55</a:t>
            </a:fld>
            <a:endParaRPr lang="en-GB"/>
          </a:p>
        </p:txBody>
      </p:sp>
      <p:sp>
        <p:nvSpPr>
          <p:cNvPr id="7" name="TextBox 6">
            <a:extLst>
              <a:ext uri="{FF2B5EF4-FFF2-40B4-BE49-F238E27FC236}">
                <a16:creationId xmlns:a16="http://schemas.microsoft.com/office/drawing/2014/main" id="{5EAA5557-CC95-1151-D428-44FA9F081223}"/>
              </a:ext>
            </a:extLst>
          </p:cNvPr>
          <p:cNvSpPr txBox="1"/>
          <p:nvPr/>
        </p:nvSpPr>
        <p:spPr>
          <a:xfrm>
            <a:off x="2029252" y="1052737"/>
            <a:ext cx="4742729" cy="1200329"/>
          </a:xfrm>
          <a:prstGeom prst="rect">
            <a:avLst/>
          </a:prstGeom>
          <a:noFill/>
        </p:spPr>
        <p:txBody>
          <a:bodyPr wrap="square" rtlCol="0">
            <a:spAutoFit/>
          </a:bodyPr>
          <a:lstStyle/>
          <a:p>
            <a:r>
              <a:rPr lang="en-GB" sz="2400" dirty="0">
                <a:latin typeface="Arial" panose="020B0604020202020204" pitchFamily="34" charset="0"/>
              </a:rPr>
              <a:t>Navigate to the </a:t>
            </a:r>
            <a:r>
              <a:rPr lang="en-GB" sz="2400" b="1" dirty="0">
                <a:latin typeface="Arial" panose="020B0604020202020204" pitchFamily="34" charset="0"/>
              </a:rPr>
              <a:t>‘Course Engagement'</a:t>
            </a:r>
            <a:r>
              <a:rPr lang="en-GB" sz="2400" dirty="0">
                <a:latin typeface="Arial" panose="020B0604020202020204" pitchFamily="34" charset="0"/>
              </a:rPr>
              <a:t> section on the course Moodle page.</a:t>
            </a:r>
          </a:p>
        </p:txBody>
      </p:sp>
      <p:pic>
        <p:nvPicPr>
          <p:cNvPr id="5" name="Picture 4" descr="A close-up of a staircase&#10;&#10;Description automatically generated">
            <a:extLst>
              <a:ext uri="{FF2B5EF4-FFF2-40B4-BE49-F238E27FC236}">
                <a16:creationId xmlns:a16="http://schemas.microsoft.com/office/drawing/2014/main" id="{7AAAC481-7BEE-9F3F-AB6C-0950F80DF3D4}"/>
              </a:ext>
            </a:extLst>
          </p:cNvPr>
          <p:cNvPicPr>
            <a:picLocks noChangeAspect="1"/>
          </p:cNvPicPr>
          <p:nvPr/>
        </p:nvPicPr>
        <p:blipFill>
          <a:blip r:embed="rId2"/>
          <a:stretch>
            <a:fillRect/>
          </a:stretch>
        </p:blipFill>
        <p:spPr>
          <a:xfrm>
            <a:off x="6485804" y="187334"/>
            <a:ext cx="3159428" cy="2233554"/>
          </a:xfrm>
          <a:prstGeom prst="rect">
            <a:avLst/>
          </a:prstGeom>
        </p:spPr>
      </p:pic>
    </p:spTree>
    <p:extLst>
      <p:ext uri="{BB962C8B-B14F-4D97-AF65-F5344CB8AC3E}">
        <p14:creationId xmlns:p14="http://schemas.microsoft.com/office/powerpoint/2010/main" val="154158270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understanding assessment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32880" y="-15316"/>
            <a:ext cx="9144000" cy="56996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6952056" y="1848116"/>
            <a:ext cx="3715944" cy="2733012"/>
          </a:xfrm>
          <a:solidFill>
            <a:schemeClr val="bg1">
              <a:lumMod val="85000"/>
              <a:alpha val="59000"/>
            </a:schemeClr>
          </a:solidFill>
          <a:effectLst>
            <a:softEdge rad="127000"/>
          </a:effectLst>
        </p:spPr>
        <p:txBody>
          <a:bodyPr>
            <a:normAutofit/>
          </a:bodyPr>
          <a:lstStyle/>
          <a:p>
            <a:pPr marL="0" indent="0" algn="ctr">
              <a:buNone/>
            </a:pPr>
            <a:r>
              <a:rPr lang="en-GB" b="1" dirty="0"/>
              <a:t>We will learn about</a:t>
            </a:r>
          </a:p>
          <a:p>
            <a:pPr marL="0" indent="0" algn="r">
              <a:buNone/>
            </a:pPr>
            <a:endParaRPr lang="en-GB" sz="2800" b="1" dirty="0"/>
          </a:p>
          <a:p>
            <a:pPr marL="0" indent="0" algn="ctr">
              <a:buNone/>
            </a:pPr>
            <a:r>
              <a:rPr lang="en-GB" sz="2000" b="1" dirty="0">
                <a:latin typeface="+mj-lt"/>
                <a:cs typeface="Calibri" panose="020F0502020204030204" pitchFamily="34" charset="0"/>
              </a:rPr>
              <a:t>Raising Finance; loans, grants, crowd funding, business angels etc</a:t>
            </a:r>
            <a:endParaRPr lang="en-GB" sz="2800" b="1" dirty="0"/>
          </a:p>
        </p:txBody>
      </p:sp>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Week 1 -LCLM4006 ENT - FEB 2025</Template>
  <TotalTime>576</TotalTime>
  <Words>3853</Words>
  <Application>Microsoft Office PowerPoint</Application>
  <PresentationFormat>Widescreen</PresentationFormat>
  <Paragraphs>410</Paragraphs>
  <Slides>56</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56</vt:i4>
      </vt:variant>
    </vt:vector>
  </HeadingPairs>
  <TitlesOfParts>
    <vt:vector size="66" baseType="lpstr">
      <vt:lpstr>Aptos</vt:lpstr>
      <vt:lpstr>Aptos Display</vt:lpstr>
      <vt:lpstr>Arial</vt:lpstr>
      <vt:lpstr>ars-maquette-web</vt:lpstr>
      <vt:lpstr>Calibri</vt:lpstr>
      <vt:lpstr>Google Sans</vt:lpstr>
      <vt:lpstr>Open Sans</vt:lpstr>
      <vt:lpstr>Times New Roman</vt:lpstr>
      <vt:lpstr>Wingdings</vt:lpstr>
      <vt:lpstr>20140311PresentationUWTSDTemplate</vt:lpstr>
      <vt:lpstr>PowerPoint Presentation</vt:lpstr>
      <vt:lpstr>PowerPoint Presentation</vt:lpstr>
      <vt:lpstr>PowerPoint Presentation</vt:lpstr>
      <vt:lpstr>What is PESTEL Analysis?</vt:lpstr>
      <vt:lpstr>Why is PESTEL Important?</vt:lpstr>
      <vt:lpstr>Political Factors</vt:lpstr>
      <vt:lpstr>Economic Factors</vt:lpstr>
      <vt:lpstr>Social Factors</vt:lpstr>
      <vt:lpstr>Technological Factors</vt:lpstr>
      <vt:lpstr>Environmental Factors</vt:lpstr>
      <vt:lpstr>Legal Factors</vt:lpstr>
      <vt:lpstr>How to Conduct a PESTEL Analysis?</vt:lpstr>
      <vt:lpstr>Applying PESTEL to a Business Plan</vt:lpstr>
      <vt:lpstr>Case Study Example: Tesla</vt:lpstr>
      <vt:lpstr> Cont… British Airways…</vt:lpstr>
      <vt:lpstr>Case Study Example: British Airways</vt:lpstr>
      <vt:lpstr>Class activity  –Group Work</vt:lpstr>
      <vt:lpstr>Advantages of PESTEL Analysis</vt:lpstr>
      <vt:lpstr>Disadvantages of PESTEL Analysis</vt:lpstr>
      <vt:lpstr>PowerPoint Presentation</vt:lpstr>
      <vt:lpstr>PowerPoint Presentation</vt:lpstr>
      <vt:lpstr>PowerPoint Presentation</vt:lpstr>
      <vt:lpstr>PowerPoint Presentation</vt:lpstr>
      <vt:lpstr>PowerPoint Presentation</vt:lpstr>
      <vt:lpstr>Oligopoly</vt:lpstr>
      <vt:lpstr>Differentiated Oligopoly</vt:lpstr>
      <vt:lpstr>PowerPoint Presentation</vt:lpstr>
      <vt:lpstr>PowerPoint Presentation</vt:lpstr>
      <vt:lpstr>PowerPoint Presentation</vt:lpstr>
      <vt:lpstr>PowerPoint Presentation</vt:lpstr>
      <vt:lpstr>PowerPoint Presentation</vt:lpstr>
      <vt:lpstr>PowerPoint Presentation</vt:lpstr>
      <vt:lpstr>Competitor Analysis </vt:lpstr>
      <vt:lpstr>PowerPoint Presentation</vt:lpstr>
      <vt:lpstr>PowerPoint Presentation</vt:lpstr>
      <vt:lpstr>Porters 5 Forces Model</vt:lpstr>
      <vt:lpstr>Porters 5 Forces</vt:lpstr>
      <vt:lpstr>Competitive Rivalry</vt:lpstr>
      <vt:lpstr>Competitors can be analysed by asking the following questions: </vt:lpstr>
      <vt:lpstr>Why It Matters:</vt:lpstr>
      <vt:lpstr>Threat of new entrants</vt:lpstr>
      <vt:lpstr>PowerPoint Presentation</vt:lpstr>
      <vt:lpstr>Why It Matters:</vt:lpstr>
      <vt:lpstr> Buyer Power </vt:lpstr>
      <vt:lpstr>Why It Matters:</vt:lpstr>
      <vt:lpstr>Supplier Power</vt:lpstr>
      <vt:lpstr>Why It Matters:</vt:lpstr>
      <vt:lpstr> Substitutes </vt:lpstr>
      <vt:lpstr>Why It Matters:</vt:lpstr>
      <vt:lpstr>Video</vt:lpstr>
      <vt:lpstr>Class Activity 3: Group Work</vt:lpstr>
      <vt:lpstr>Individual Task</vt:lpstr>
      <vt:lpstr>Conclusion &amp; Key Takeaways</vt:lpstr>
      <vt:lpstr> Do you have any …… </vt:lpstr>
      <vt:lpstr>Course Engagement </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Balendran Kandasamy</dc:creator>
  <cp:lastModifiedBy>Chi Oham</cp:lastModifiedBy>
  <cp:revision>52</cp:revision>
  <dcterms:created xsi:type="dcterms:W3CDTF">2025-03-02T21:09:44Z</dcterms:created>
  <dcterms:modified xsi:type="dcterms:W3CDTF">2026-10-16T13:33:53Z</dcterms:modified>
</cp:coreProperties>
</file>