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15"/>
  </p:notesMasterIdLst>
  <p:sldIdLst>
    <p:sldId id="256" r:id="rId2"/>
    <p:sldId id="270" r:id="rId3"/>
    <p:sldId id="262" r:id="rId4"/>
    <p:sldId id="263" r:id="rId5"/>
    <p:sldId id="264" r:id="rId6"/>
    <p:sldId id="269" r:id="rId7"/>
    <p:sldId id="266" r:id="rId8"/>
    <p:sldId id="265" r:id="rId9"/>
    <p:sldId id="258" r:id="rId10"/>
    <p:sldId id="260" r:id="rId11"/>
    <p:sldId id="261" r:id="rId12"/>
    <p:sldId id="267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areth Davies" initials="GD" lastIdx="3" clrIdx="0">
    <p:extLst>
      <p:ext uri="{19B8F6BF-5375-455C-9EA6-DF929625EA0E}">
        <p15:presenceInfo xmlns:p15="http://schemas.microsoft.com/office/powerpoint/2012/main" userId="1c60d313800a778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11"/>
  </p:normalViewPr>
  <p:slideViewPr>
    <p:cSldViewPr snapToGrid="0" snapToObjects="1">
      <p:cViewPr varScale="1">
        <p:scale>
          <a:sx n="116" d="100"/>
          <a:sy n="116" d="100"/>
        </p:scale>
        <p:origin x="41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F23C32-7189-4227-8F1B-F33D2958F47A}" type="doc">
      <dgm:prSet loTypeId="urn:microsoft.com/office/officeart/2005/8/layout/cycle2" loCatId="cycle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2270789-07D0-453B-B8FD-79F649CF336E}">
      <dgm:prSet/>
      <dgm:spPr/>
      <dgm:t>
        <a:bodyPr/>
        <a:lstStyle/>
        <a:p>
          <a:r>
            <a:rPr lang="en-GB"/>
            <a:t>1. Everyone can play </a:t>
          </a:r>
          <a:endParaRPr lang="en-US"/>
        </a:p>
      </dgm:t>
    </dgm:pt>
    <dgm:pt modelId="{5DBFCC2E-510C-4F97-9897-057DB51E83C2}" type="parTrans" cxnId="{D971C53B-97B3-416E-893E-D94348A90D15}">
      <dgm:prSet/>
      <dgm:spPr/>
      <dgm:t>
        <a:bodyPr/>
        <a:lstStyle/>
        <a:p>
          <a:endParaRPr lang="en-US"/>
        </a:p>
      </dgm:t>
    </dgm:pt>
    <dgm:pt modelId="{D435E5DB-11B1-48D5-8CE6-764F1979D820}" type="sibTrans" cxnId="{D971C53B-97B3-416E-893E-D94348A90D15}">
      <dgm:prSet/>
      <dgm:spPr/>
      <dgm:t>
        <a:bodyPr/>
        <a:lstStyle/>
        <a:p>
          <a:endParaRPr lang="en-US"/>
        </a:p>
      </dgm:t>
    </dgm:pt>
    <dgm:pt modelId="{1676DD7E-8E15-42AA-9E2B-F35620075FCE}">
      <dgm:prSet/>
      <dgm:spPr/>
      <dgm:t>
        <a:bodyPr/>
        <a:lstStyle/>
        <a:p>
          <a:r>
            <a:rPr lang="en-GB"/>
            <a:t>2. Change to include </a:t>
          </a:r>
          <a:endParaRPr lang="en-US"/>
        </a:p>
      </dgm:t>
    </dgm:pt>
    <dgm:pt modelId="{F65D6B09-74B5-4673-94DB-E60FCA83ED30}" type="parTrans" cxnId="{02C12B40-476B-4A24-8890-0E87B459345F}">
      <dgm:prSet/>
      <dgm:spPr/>
      <dgm:t>
        <a:bodyPr/>
        <a:lstStyle/>
        <a:p>
          <a:endParaRPr lang="en-US"/>
        </a:p>
      </dgm:t>
    </dgm:pt>
    <dgm:pt modelId="{13DE50D7-1533-4DAD-BACF-059EC524F1D9}" type="sibTrans" cxnId="{02C12B40-476B-4A24-8890-0E87B459345F}">
      <dgm:prSet/>
      <dgm:spPr/>
      <dgm:t>
        <a:bodyPr/>
        <a:lstStyle/>
        <a:p>
          <a:endParaRPr lang="en-US"/>
        </a:p>
      </dgm:t>
    </dgm:pt>
    <dgm:pt modelId="{6320C699-FC37-455F-B3F4-6DF941E1F15F}">
      <dgm:prSet/>
      <dgm:spPr/>
      <dgm:t>
        <a:bodyPr/>
        <a:lstStyle/>
        <a:p>
          <a:r>
            <a:rPr lang="en-GB"/>
            <a:t>3. Ability groups </a:t>
          </a:r>
          <a:endParaRPr lang="en-US"/>
        </a:p>
      </dgm:t>
    </dgm:pt>
    <dgm:pt modelId="{6A746F00-4AC9-42EF-9876-FFA45C27AF4C}" type="parTrans" cxnId="{470E04F4-0018-49DC-B3FF-6EAD400A4F7C}">
      <dgm:prSet/>
      <dgm:spPr/>
      <dgm:t>
        <a:bodyPr/>
        <a:lstStyle/>
        <a:p>
          <a:endParaRPr lang="en-US"/>
        </a:p>
      </dgm:t>
    </dgm:pt>
    <dgm:pt modelId="{1170655F-D37D-49EC-AF2E-9A54A2521659}" type="sibTrans" cxnId="{470E04F4-0018-49DC-B3FF-6EAD400A4F7C}">
      <dgm:prSet/>
      <dgm:spPr/>
      <dgm:t>
        <a:bodyPr/>
        <a:lstStyle/>
        <a:p>
          <a:endParaRPr lang="en-US"/>
        </a:p>
      </dgm:t>
    </dgm:pt>
    <dgm:pt modelId="{063E12AD-C87E-445C-9B68-E5540E6EBA5A}">
      <dgm:prSet/>
      <dgm:spPr/>
      <dgm:t>
        <a:bodyPr/>
        <a:lstStyle/>
        <a:p>
          <a:r>
            <a:rPr lang="en-GB"/>
            <a:t>4. Alternate or separate activity</a:t>
          </a:r>
          <a:endParaRPr lang="en-US"/>
        </a:p>
      </dgm:t>
    </dgm:pt>
    <dgm:pt modelId="{5887BABB-A0B8-4730-8C4F-B153FF42E9EA}" type="parTrans" cxnId="{544E4F1A-BDC1-403F-9EB6-20B8A7FDE7DF}">
      <dgm:prSet/>
      <dgm:spPr/>
      <dgm:t>
        <a:bodyPr/>
        <a:lstStyle/>
        <a:p>
          <a:endParaRPr lang="en-US"/>
        </a:p>
      </dgm:t>
    </dgm:pt>
    <dgm:pt modelId="{35F17321-60CE-4431-849D-2C7D09C795C7}" type="sibTrans" cxnId="{544E4F1A-BDC1-403F-9EB6-20B8A7FDE7DF}">
      <dgm:prSet/>
      <dgm:spPr/>
      <dgm:t>
        <a:bodyPr/>
        <a:lstStyle/>
        <a:p>
          <a:endParaRPr lang="en-US"/>
        </a:p>
      </dgm:t>
    </dgm:pt>
    <dgm:pt modelId="{87EA161A-C0A4-4BDC-9D86-B58FBDD8FF74}">
      <dgm:prSet/>
      <dgm:spPr/>
      <dgm:t>
        <a:bodyPr/>
        <a:lstStyle/>
        <a:p>
          <a:r>
            <a:rPr lang="en-GB"/>
            <a:t>5. Adapted physical activity and disability sport</a:t>
          </a:r>
          <a:endParaRPr lang="en-US"/>
        </a:p>
      </dgm:t>
    </dgm:pt>
    <dgm:pt modelId="{AEB54575-8B20-4B9F-9941-F272D3FBB1D7}" type="parTrans" cxnId="{B6180BD7-89CE-4DAD-9385-F58D0FD04B57}">
      <dgm:prSet/>
      <dgm:spPr/>
      <dgm:t>
        <a:bodyPr/>
        <a:lstStyle/>
        <a:p>
          <a:endParaRPr lang="en-US"/>
        </a:p>
      </dgm:t>
    </dgm:pt>
    <dgm:pt modelId="{7E51ABB4-4985-4B2A-A79E-B04322EFFBE8}" type="sibTrans" cxnId="{B6180BD7-89CE-4DAD-9385-F58D0FD04B57}">
      <dgm:prSet/>
      <dgm:spPr/>
      <dgm:t>
        <a:bodyPr/>
        <a:lstStyle/>
        <a:p>
          <a:endParaRPr lang="en-US"/>
        </a:p>
      </dgm:t>
    </dgm:pt>
    <dgm:pt modelId="{26A3E333-AA94-CD43-9A73-706334228C0F}" type="pres">
      <dgm:prSet presAssocID="{46F23C32-7189-4227-8F1B-F33D2958F47A}" presName="cycle" presStyleCnt="0">
        <dgm:presLayoutVars>
          <dgm:dir/>
          <dgm:resizeHandles val="exact"/>
        </dgm:presLayoutVars>
      </dgm:prSet>
      <dgm:spPr/>
    </dgm:pt>
    <dgm:pt modelId="{2D0E9120-39AB-9949-AA61-A0082EE0898A}" type="pres">
      <dgm:prSet presAssocID="{22270789-07D0-453B-B8FD-79F649CF336E}" presName="node" presStyleLbl="node1" presStyleIdx="0" presStyleCnt="5">
        <dgm:presLayoutVars>
          <dgm:bulletEnabled val="1"/>
        </dgm:presLayoutVars>
      </dgm:prSet>
      <dgm:spPr/>
    </dgm:pt>
    <dgm:pt modelId="{2C0806F1-D560-0440-87E0-14025C2B5C3A}" type="pres">
      <dgm:prSet presAssocID="{D435E5DB-11B1-48D5-8CE6-764F1979D820}" presName="sibTrans" presStyleLbl="sibTrans2D1" presStyleIdx="0" presStyleCnt="5"/>
      <dgm:spPr/>
    </dgm:pt>
    <dgm:pt modelId="{80B9B402-1946-FA40-8A8F-BBCE4348658B}" type="pres">
      <dgm:prSet presAssocID="{D435E5DB-11B1-48D5-8CE6-764F1979D820}" presName="connectorText" presStyleLbl="sibTrans2D1" presStyleIdx="0" presStyleCnt="5"/>
      <dgm:spPr/>
    </dgm:pt>
    <dgm:pt modelId="{CF91FF28-A8D5-E54F-BDAE-22B38A96D241}" type="pres">
      <dgm:prSet presAssocID="{1676DD7E-8E15-42AA-9E2B-F35620075FCE}" presName="node" presStyleLbl="node1" presStyleIdx="1" presStyleCnt="5">
        <dgm:presLayoutVars>
          <dgm:bulletEnabled val="1"/>
        </dgm:presLayoutVars>
      </dgm:prSet>
      <dgm:spPr/>
    </dgm:pt>
    <dgm:pt modelId="{31F96991-902E-FC42-8D2D-F7E3F1370F67}" type="pres">
      <dgm:prSet presAssocID="{13DE50D7-1533-4DAD-BACF-059EC524F1D9}" presName="sibTrans" presStyleLbl="sibTrans2D1" presStyleIdx="1" presStyleCnt="5"/>
      <dgm:spPr/>
    </dgm:pt>
    <dgm:pt modelId="{383CBF53-CAD1-364D-98E9-BC1FD719BA5C}" type="pres">
      <dgm:prSet presAssocID="{13DE50D7-1533-4DAD-BACF-059EC524F1D9}" presName="connectorText" presStyleLbl="sibTrans2D1" presStyleIdx="1" presStyleCnt="5"/>
      <dgm:spPr/>
    </dgm:pt>
    <dgm:pt modelId="{20104B80-2502-8541-8512-6A5BBFA7D259}" type="pres">
      <dgm:prSet presAssocID="{6320C699-FC37-455F-B3F4-6DF941E1F15F}" presName="node" presStyleLbl="node1" presStyleIdx="2" presStyleCnt="5">
        <dgm:presLayoutVars>
          <dgm:bulletEnabled val="1"/>
        </dgm:presLayoutVars>
      </dgm:prSet>
      <dgm:spPr/>
    </dgm:pt>
    <dgm:pt modelId="{061FC63C-BAEF-1742-A4CF-CFAEDB8D8BF8}" type="pres">
      <dgm:prSet presAssocID="{1170655F-D37D-49EC-AF2E-9A54A2521659}" presName="sibTrans" presStyleLbl="sibTrans2D1" presStyleIdx="2" presStyleCnt="5"/>
      <dgm:spPr/>
    </dgm:pt>
    <dgm:pt modelId="{1AFA40FF-3EA2-7147-A4D6-021616FBBD72}" type="pres">
      <dgm:prSet presAssocID="{1170655F-D37D-49EC-AF2E-9A54A2521659}" presName="connectorText" presStyleLbl="sibTrans2D1" presStyleIdx="2" presStyleCnt="5"/>
      <dgm:spPr/>
    </dgm:pt>
    <dgm:pt modelId="{0D0714DA-A7D3-9444-B6DD-162EC7CA5B28}" type="pres">
      <dgm:prSet presAssocID="{063E12AD-C87E-445C-9B68-E5540E6EBA5A}" presName="node" presStyleLbl="node1" presStyleIdx="3" presStyleCnt="5">
        <dgm:presLayoutVars>
          <dgm:bulletEnabled val="1"/>
        </dgm:presLayoutVars>
      </dgm:prSet>
      <dgm:spPr/>
    </dgm:pt>
    <dgm:pt modelId="{13FF662F-481E-2D4B-94B9-237AB09F3E2E}" type="pres">
      <dgm:prSet presAssocID="{35F17321-60CE-4431-849D-2C7D09C795C7}" presName="sibTrans" presStyleLbl="sibTrans2D1" presStyleIdx="3" presStyleCnt="5"/>
      <dgm:spPr/>
    </dgm:pt>
    <dgm:pt modelId="{17FA9488-6E21-CB4B-8862-0987A2CD5ACD}" type="pres">
      <dgm:prSet presAssocID="{35F17321-60CE-4431-849D-2C7D09C795C7}" presName="connectorText" presStyleLbl="sibTrans2D1" presStyleIdx="3" presStyleCnt="5"/>
      <dgm:spPr/>
    </dgm:pt>
    <dgm:pt modelId="{015EE48B-C0EF-DD40-BFC2-D28BB34CACB1}" type="pres">
      <dgm:prSet presAssocID="{87EA161A-C0A4-4BDC-9D86-B58FBDD8FF74}" presName="node" presStyleLbl="node1" presStyleIdx="4" presStyleCnt="5">
        <dgm:presLayoutVars>
          <dgm:bulletEnabled val="1"/>
        </dgm:presLayoutVars>
      </dgm:prSet>
      <dgm:spPr/>
    </dgm:pt>
    <dgm:pt modelId="{A354B8B6-15D2-994A-A3BC-BC84BA3A17D9}" type="pres">
      <dgm:prSet presAssocID="{7E51ABB4-4985-4B2A-A79E-B04322EFFBE8}" presName="sibTrans" presStyleLbl="sibTrans2D1" presStyleIdx="4" presStyleCnt="5"/>
      <dgm:spPr/>
    </dgm:pt>
    <dgm:pt modelId="{F6948233-A766-524F-A346-33A18522D4B3}" type="pres">
      <dgm:prSet presAssocID="{7E51ABB4-4985-4B2A-A79E-B04322EFFBE8}" presName="connectorText" presStyleLbl="sibTrans2D1" presStyleIdx="4" presStyleCnt="5"/>
      <dgm:spPr/>
    </dgm:pt>
  </dgm:ptLst>
  <dgm:cxnLst>
    <dgm:cxn modelId="{1A4CA513-8F27-2544-AF82-64E68F819C3B}" type="presOf" srcId="{35F17321-60CE-4431-849D-2C7D09C795C7}" destId="{17FA9488-6E21-CB4B-8862-0987A2CD5ACD}" srcOrd="1" destOrd="0" presId="urn:microsoft.com/office/officeart/2005/8/layout/cycle2"/>
    <dgm:cxn modelId="{544E4F1A-BDC1-403F-9EB6-20B8A7FDE7DF}" srcId="{46F23C32-7189-4227-8F1B-F33D2958F47A}" destId="{063E12AD-C87E-445C-9B68-E5540E6EBA5A}" srcOrd="3" destOrd="0" parTransId="{5887BABB-A0B8-4730-8C4F-B153FF42E9EA}" sibTransId="{35F17321-60CE-4431-849D-2C7D09C795C7}"/>
    <dgm:cxn modelId="{D971C53B-97B3-416E-893E-D94348A90D15}" srcId="{46F23C32-7189-4227-8F1B-F33D2958F47A}" destId="{22270789-07D0-453B-B8FD-79F649CF336E}" srcOrd="0" destOrd="0" parTransId="{5DBFCC2E-510C-4F97-9897-057DB51E83C2}" sibTransId="{D435E5DB-11B1-48D5-8CE6-764F1979D820}"/>
    <dgm:cxn modelId="{02C12B40-476B-4A24-8890-0E87B459345F}" srcId="{46F23C32-7189-4227-8F1B-F33D2958F47A}" destId="{1676DD7E-8E15-42AA-9E2B-F35620075FCE}" srcOrd="1" destOrd="0" parTransId="{F65D6B09-74B5-4673-94DB-E60FCA83ED30}" sibTransId="{13DE50D7-1533-4DAD-BACF-059EC524F1D9}"/>
    <dgm:cxn modelId="{66265E43-952C-D844-9E9B-2A10DF9AC5BA}" type="presOf" srcId="{6320C699-FC37-455F-B3F4-6DF941E1F15F}" destId="{20104B80-2502-8541-8512-6A5BBFA7D259}" srcOrd="0" destOrd="0" presId="urn:microsoft.com/office/officeart/2005/8/layout/cycle2"/>
    <dgm:cxn modelId="{57206D50-EE29-B14B-A7DC-313CC0536AC9}" type="presOf" srcId="{22270789-07D0-453B-B8FD-79F649CF336E}" destId="{2D0E9120-39AB-9949-AA61-A0082EE0898A}" srcOrd="0" destOrd="0" presId="urn:microsoft.com/office/officeart/2005/8/layout/cycle2"/>
    <dgm:cxn modelId="{1FB95F60-B396-8C4C-9336-5BECFFD75C71}" type="presOf" srcId="{13DE50D7-1533-4DAD-BACF-059EC524F1D9}" destId="{31F96991-902E-FC42-8D2D-F7E3F1370F67}" srcOrd="0" destOrd="0" presId="urn:microsoft.com/office/officeart/2005/8/layout/cycle2"/>
    <dgm:cxn modelId="{42510063-078B-3C47-8D26-257A0849768D}" type="presOf" srcId="{7E51ABB4-4985-4B2A-A79E-B04322EFFBE8}" destId="{F6948233-A766-524F-A346-33A18522D4B3}" srcOrd="1" destOrd="0" presId="urn:microsoft.com/office/officeart/2005/8/layout/cycle2"/>
    <dgm:cxn modelId="{E7F49999-20E5-DD4B-83D2-46786565040F}" type="presOf" srcId="{D435E5DB-11B1-48D5-8CE6-764F1979D820}" destId="{80B9B402-1946-FA40-8A8F-BBCE4348658B}" srcOrd="1" destOrd="0" presId="urn:microsoft.com/office/officeart/2005/8/layout/cycle2"/>
    <dgm:cxn modelId="{D57679A0-9211-2E4E-9783-3FB5CCC0EE41}" type="presOf" srcId="{D435E5DB-11B1-48D5-8CE6-764F1979D820}" destId="{2C0806F1-D560-0440-87E0-14025C2B5C3A}" srcOrd="0" destOrd="0" presId="urn:microsoft.com/office/officeart/2005/8/layout/cycle2"/>
    <dgm:cxn modelId="{4C004AB5-C3EA-4D48-B9AB-3A58C625D34C}" type="presOf" srcId="{35F17321-60CE-4431-849D-2C7D09C795C7}" destId="{13FF662F-481E-2D4B-94B9-237AB09F3E2E}" srcOrd="0" destOrd="0" presId="urn:microsoft.com/office/officeart/2005/8/layout/cycle2"/>
    <dgm:cxn modelId="{F165ADB5-00EA-D44E-9E1B-3DAD4FC4993C}" type="presOf" srcId="{1170655F-D37D-49EC-AF2E-9A54A2521659}" destId="{1AFA40FF-3EA2-7147-A4D6-021616FBBD72}" srcOrd="1" destOrd="0" presId="urn:microsoft.com/office/officeart/2005/8/layout/cycle2"/>
    <dgm:cxn modelId="{B675EEB6-AAE6-2342-8E43-E89A55942C55}" type="presOf" srcId="{1676DD7E-8E15-42AA-9E2B-F35620075FCE}" destId="{CF91FF28-A8D5-E54F-BDAE-22B38A96D241}" srcOrd="0" destOrd="0" presId="urn:microsoft.com/office/officeart/2005/8/layout/cycle2"/>
    <dgm:cxn modelId="{5A04D4BB-9F7E-E741-823D-BB5E1749C215}" type="presOf" srcId="{063E12AD-C87E-445C-9B68-E5540E6EBA5A}" destId="{0D0714DA-A7D3-9444-B6DD-162EC7CA5B28}" srcOrd="0" destOrd="0" presId="urn:microsoft.com/office/officeart/2005/8/layout/cycle2"/>
    <dgm:cxn modelId="{5828B6BF-8183-A94B-8CD6-5B5AE0C135B6}" type="presOf" srcId="{1170655F-D37D-49EC-AF2E-9A54A2521659}" destId="{061FC63C-BAEF-1742-A4CF-CFAEDB8D8BF8}" srcOrd="0" destOrd="0" presId="urn:microsoft.com/office/officeart/2005/8/layout/cycle2"/>
    <dgm:cxn modelId="{134765C2-089E-294E-96DE-A65F2DF642D1}" type="presOf" srcId="{13DE50D7-1533-4DAD-BACF-059EC524F1D9}" destId="{383CBF53-CAD1-364D-98E9-BC1FD719BA5C}" srcOrd="1" destOrd="0" presId="urn:microsoft.com/office/officeart/2005/8/layout/cycle2"/>
    <dgm:cxn modelId="{8C625BCB-D5EF-094C-B836-3F98AEE2EE2A}" type="presOf" srcId="{87EA161A-C0A4-4BDC-9D86-B58FBDD8FF74}" destId="{015EE48B-C0EF-DD40-BFC2-D28BB34CACB1}" srcOrd="0" destOrd="0" presId="urn:microsoft.com/office/officeart/2005/8/layout/cycle2"/>
    <dgm:cxn modelId="{191613D6-9A5B-B743-8309-AD4ACD17FB5A}" type="presOf" srcId="{46F23C32-7189-4227-8F1B-F33D2958F47A}" destId="{26A3E333-AA94-CD43-9A73-706334228C0F}" srcOrd="0" destOrd="0" presId="urn:microsoft.com/office/officeart/2005/8/layout/cycle2"/>
    <dgm:cxn modelId="{B6180BD7-89CE-4DAD-9385-F58D0FD04B57}" srcId="{46F23C32-7189-4227-8F1B-F33D2958F47A}" destId="{87EA161A-C0A4-4BDC-9D86-B58FBDD8FF74}" srcOrd="4" destOrd="0" parTransId="{AEB54575-8B20-4B9F-9941-F272D3FBB1D7}" sibTransId="{7E51ABB4-4985-4B2A-A79E-B04322EFFBE8}"/>
    <dgm:cxn modelId="{470E04F4-0018-49DC-B3FF-6EAD400A4F7C}" srcId="{46F23C32-7189-4227-8F1B-F33D2958F47A}" destId="{6320C699-FC37-455F-B3F4-6DF941E1F15F}" srcOrd="2" destOrd="0" parTransId="{6A746F00-4AC9-42EF-9876-FFA45C27AF4C}" sibTransId="{1170655F-D37D-49EC-AF2E-9A54A2521659}"/>
    <dgm:cxn modelId="{BCF324FC-9332-9646-8C7C-AF06BBC30A67}" type="presOf" srcId="{7E51ABB4-4985-4B2A-A79E-B04322EFFBE8}" destId="{A354B8B6-15D2-994A-A3BC-BC84BA3A17D9}" srcOrd="0" destOrd="0" presId="urn:microsoft.com/office/officeart/2005/8/layout/cycle2"/>
    <dgm:cxn modelId="{D7A54F4D-5000-3E4F-ABA2-9AE743B807E7}" type="presParOf" srcId="{26A3E333-AA94-CD43-9A73-706334228C0F}" destId="{2D0E9120-39AB-9949-AA61-A0082EE0898A}" srcOrd="0" destOrd="0" presId="urn:microsoft.com/office/officeart/2005/8/layout/cycle2"/>
    <dgm:cxn modelId="{1F843346-6136-0342-8B4E-5ED827E5EEE8}" type="presParOf" srcId="{26A3E333-AA94-CD43-9A73-706334228C0F}" destId="{2C0806F1-D560-0440-87E0-14025C2B5C3A}" srcOrd="1" destOrd="0" presId="urn:microsoft.com/office/officeart/2005/8/layout/cycle2"/>
    <dgm:cxn modelId="{82771CD6-4511-1F4D-9721-3CF8AF4101F3}" type="presParOf" srcId="{2C0806F1-D560-0440-87E0-14025C2B5C3A}" destId="{80B9B402-1946-FA40-8A8F-BBCE4348658B}" srcOrd="0" destOrd="0" presId="urn:microsoft.com/office/officeart/2005/8/layout/cycle2"/>
    <dgm:cxn modelId="{664DB8E8-292F-7242-ABB2-5096CF7A599D}" type="presParOf" srcId="{26A3E333-AA94-CD43-9A73-706334228C0F}" destId="{CF91FF28-A8D5-E54F-BDAE-22B38A96D241}" srcOrd="2" destOrd="0" presId="urn:microsoft.com/office/officeart/2005/8/layout/cycle2"/>
    <dgm:cxn modelId="{F9483452-83A6-514A-90E0-540A9FF6CA4C}" type="presParOf" srcId="{26A3E333-AA94-CD43-9A73-706334228C0F}" destId="{31F96991-902E-FC42-8D2D-F7E3F1370F67}" srcOrd="3" destOrd="0" presId="urn:microsoft.com/office/officeart/2005/8/layout/cycle2"/>
    <dgm:cxn modelId="{43EA2DC5-B126-394C-90CC-0125E98E3C3D}" type="presParOf" srcId="{31F96991-902E-FC42-8D2D-F7E3F1370F67}" destId="{383CBF53-CAD1-364D-98E9-BC1FD719BA5C}" srcOrd="0" destOrd="0" presId="urn:microsoft.com/office/officeart/2005/8/layout/cycle2"/>
    <dgm:cxn modelId="{27687C28-760A-EF46-BA90-E763D7509CDE}" type="presParOf" srcId="{26A3E333-AA94-CD43-9A73-706334228C0F}" destId="{20104B80-2502-8541-8512-6A5BBFA7D259}" srcOrd="4" destOrd="0" presId="urn:microsoft.com/office/officeart/2005/8/layout/cycle2"/>
    <dgm:cxn modelId="{5ADFDAB3-A07C-CF46-A3F9-0EC95D4E6EB9}" type="presParOf" srcId="{26A3E333-AA94-CD43-9A73-706334228C0F}" destId="{061FC63C-BAEF-1742-A4CF-CFAEDB8D8BF8}" srcOrd="5" destOrd="0" presId="urn:microsoft.com/office/officeart/2005/8/layout/cycle2"/>
    <dgm:cxn modelId="{625A05FE-AAD7-2042-96C9-34C019D81089}" type="presParOf" srcId="{061FC63C-BAEF-1742-A4CF-CFAEDB8D8BF8}" destId="{1AFA40FF-3EA2-7147-A4D6-021616FBBD72}" srcOrd="0" destOrd="0" presId="urn:microsoft.com/office/officeart/2005/8/layout/cycle2"/>
    <dgm:cxn modelId="{003A0749-559C-8C41-B5B7-AB06DE89657A}" type="presParOf" srcId="{26A3E333-AA94-CD43-9A73-706334228C0F}" destId="{0D0714DA-A7D3-9444-B6DD-162EC7CA5B28}" srcOrd="6" destOrd="0" presId="urn:microsoft.com/office/officeart/2005/8/layout/cycle2"/>
    <dgm:cxn modelId="{59D7AD6C-5950-4D45-BED9-679DEDF9ED09}" type="presParOf" srcId="{26A3E333-AA94-CD43-9A73-706334228C0F}" destId="{13FF662F-481E-2D4B-94B9-237AB09F3E2E}" srcOrd="7" destOrd="0" presId="urn:microsoft.com/office/officeart/2005/8/layout/cycle2"/>
    <dgm:cxn modelId="{A6F4D5C6-6B3E-654E-83EA-0DB2C3207504}" type="presParOf" srcId="{13FF662F-481E-2D4B-94B9-237AB09F3E2E}" destId="{17FA9488-6E21-CB4B-8862-0987A2CD5ACD}" srcOrd="0" destOrd="0" presId="urn:microsoft.com/office/officeart/2005/8/layout/cycle2"/>
    <dgm:cxn modelId="{4E051DC6-0D60-F74D-B100-1EB1AFCF27D9}" type="presParOf" srcId="{26A3E333-AA94-CD43-9A73-706334228C0F}" destId="{015EE48B-C0EF-DD40-BFC2-D28BB34CACB1}" srcOrd="8" destOrd="0" presId="urn:microsoft.com/office/officeart/2005/8/layout/cycle2"/>
    <dgm:cxn modelId="{65CE1CB6-5F96-E741-AC54-9069D909AB79}" type="presParOf" srcId="{26A3E333-AA94-CD43-9A73-706334228C0F}" destId="{A354B8B6-15D2-994A-A3BC-BC84BA3A17D9}" srcOrd="9" destOrd="0" presId="urn:microsoft.com/office/officeart/2005/8/layout/cycle2"/>
    <dgm:cxn modelId="{A80D9872-5487-A747-AC06-0A5A5A873464}" type="presParOf" srcId="{A354B8B6-15D2-994A-A3BC-BC84BA3A17D9}" destId="{F6948233-A766-524F-A346-33A18522D4B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E9120-39AB-9949-AA61-A0082EE0898A}">
      <dsp:nvSpPr>
        <dsp:cNvPr id="0" name=""/>
        <dsp:cNvSpPr/>
      </dsp:nvSpPr>
      <dsp:spPr>
        <a:xfrm>
          <a:off x="2256519" y="186"/>
          <a:ext cx="1400398" cy="140039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1. Everyone can play </a:t>
          </a:r>
          <a:endParaRPr lang="en-US" sz="1400" kern="1200"/>
        </a:p>
      </dsp:txBody>
      <dsp:txXfrm>
        <a:off x="2461603" y="205270"/>
        <a:ext cx="990230" cy="990230"/>
      </dsp:txXfrm>
    </dsp:sp>
    <dsp:sp modelId="{2C0806F1-D560-0440-87E0-14025C2B5C3A}">
      <dsp:nvSpPr>
        <dsp:cNvPr id="0" name=""/>
        <dsp:cNvSpPr/>
      </dsp:nvSpPr>
      <dsp:spPr>
        <a:xfrm rot="2160000">
          <a:off x="3612695" y="1075954"/>
          <a:ext cx="372424" cy="4726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3623364" y="1137645"/>
        <a:ext cx="260697" cy="283580"/>
      </dsp:txXfrm>
    </dsp:sp>
    <dsp:sp modelId="{CF91FF28-A8D5-E54F-BDAE-22B38A96D241}">
      <dsp:nvSpPr>
        <dsp:cNvPr id="0" name=""/>
        <dsp:cNvSpPr/>
      </dsp:nvSpPr>
      <dsp:spPr>
        <a:xfrm>
          <a:off x="3957951" y="1236349"/>
          <a:ext cx="1400398" cy="140039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2. Change to include </a:t>
          </a:r>
          <a:endParaRPr lang="en-US" sz="1400" kern="1200"/>
        </a:p>
      </dsp:txBody>
      <dsp:txXfrm>
        <a:off x="4163035" y="1441433"/>
        <a:ext cx="990230" cy="990230"/>
      </dsp:txXfrm>
    </dsp:sp>
    <dsp:sp modelId="{31F96991-902E-FC42-8D2D-F7E3F1370F67}">
      <dsp:nvSpPr>
        <dsp:cNvPr id="0" name=""/>
        <dsp:cNvSpPr/>
      </dsp:nvSpPr>
      <dsp:spPr>
        <a:xfrm rot="6480000">
          <a:off x="4150251" y="2690283"/>
          <a:ext cx="372424" cy="4726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3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4223377" y="2731681"/>
        <a:ext cx="260697" cy="283580"/>
      </dsp:txXfrm>
    </dsp:sp>
    <dsp:sp modelId="{20104B80-2502-8541-8512-6A5BBFA7D259}">
      <dsp:nvSpPr>
        <dsp:cNvPr id="0" name=""/>
        <dsp:cNvSpPr/>
      </dsp:nvSpPr>
      <dsp:spPr>
        <a:xfrm>
          <a:off x="3308061" y="3236502"/>
          <a:ext cx="1400398" cy="140039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3. Ability groups </a:t>
          </a:r>
          <a:endParaRPr lang="en-US" sz="1400" kern="1200"/>
        </a:p>
      </dsp:txBody>
      <dsp:txXfrm>
        <a:off x="3513145" y="3441586"/>
        <a:ext cx="990230" cy="990230"/>
      </dsp:txXfrm>
    </dsp:sp>
    <dsp:sp modelId="{061FC63C-BAEF-1742-A4CF-CFAEDB8D8BF8}">
      <dsp:nvSpPr>
        <dsp:cNvPr id="0" name=""/>
        <dsp:cNvSpPr/>
      </dsp:nvSpPr>
      <dsp:spPr>
        <a:xfrm rot="10800000">
          <a:off x="2781046" y="3700384"/>
          <a:ext cx="372424" cy="4726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4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2892773" y="3794911"/>
        <a:ext cx="260697" cy="283580"/>
      </dsp:txXfrm>
    </dsp:sp>
    <dsp:sp modelId="{0D0714DA-A7D3-9444-B6DD-162EC7CA5B28}">
      <dsp:nvSpPr>
        <dsp:cNvPr id="0" name=""/>
        <dsp:cNvSpPr/>
      </dsp:nvSpPr>
      <dsp:spPr>
        <a:xfrm>
          <a:off x="1204976" y="3236502"/>
          <a:ext cx="1400398" cy="14003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4. Alternate or separate activity</a:t>
          </a:r>
          <a:endParaRPr lang="en-US" sz="1400" kern="1200"/>
        </a:p>
      </dsp:txBody>
      <dsp:txXfrm>
        <a:off x="1410060" y="3441586"/>
        <a:ext cx="990230" cy="990230"/>
      </dsp:txXfrm>
    </dsp:sp>
    <dsp:sp modelId="{13FF662F-481E-2D4B-94B9-237AB09F3E2E}">
      <dsp:nvSpPr>
        <dsp:cNvPr id="0" name=""/>
        <dsp:cNvSpPr/>
      </dsp:nvSpPr>
      <dsp:spPr>
        <a:xfrm rot="15120000">
          <a:off x="1397276" y="2710332"/>
          <a:ext cx="372424" cy="4726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10800000">
        <a:off x="1470402" y="2857988"/>
        <a:ext cx="260697" cy="283580"/>
      </dsp:txXfrm>
    </dsp:sp>
    <dsp:sp modelId="{015EE48B-C0EF-DD40-BFC2-D28BB34CACB1}">
      <dsp:nvSpPr>
        <dsp:cNvPr id="0" name=""/>
        <dsp:cNvSpPr/>
      </dsp:nvSpPr>
      <dsp:spPr>
        <a:xfrm>
          <a:off x="555086" y="1236349"/>
          <a:ext cx="1400398" cy="1400398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5. Adapted physical activity and disability sport</a:t>
          </a:r>
          <a:endParaRPr lang="en-US" sz="1400" kern="1200"/>
        </a:p>
      </dsp:txBody>
      <dsp:txXfrm>
        <a:off x="760170" y="1441433"/>
        <a:ext cx="990230" cy="990230"/>
      </dsp:txXfrm>
    </dsp:sp>
    <dsp:sp modelId="{A354B8B6-15D2-994A-A3BC-BC84BA3A17D9}">
      <dsp:nvSpPr>
        <dsp:cNvPr id="0" name=""/>
        <dsp:cNvSpPr/>
      </dsp:nvSpPr>
      <dsp:spPr>
        <a:xfrm rot="19440000">
          <a:off x="1911263" y="1088345"/>
          <a:ext cx="372424" cy="47263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1921932" y="1215708"/>
        <a:ext cx="260697" cy="283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80025E-8FF0-6E4E-A402-98F456827B45}" type="datetimeFigureOut">
              <a:rPr lang="en-US" smtClean="0"/>
              <a:t>1/11/19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A6F131-5770-084E-B548-CC3524CC23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197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A6F131-5770-084E-B548-CC3524CC23B6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82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222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7626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124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7761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0860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1742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173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65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0192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288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4517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654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2939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epYk3EL-bQ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o3-S1oe3fAhVC-YUKHZ0YC7IQjRx6BAgBEAU&amp;url=https://www.bing.com/discover/thank-you-for-listening&amp;psig=AOvVaw2W2ZjRCylz-qr0mG4TmeYO&amp;ust=1547554881543319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ortdevelopment.org.uk/index.php/home/98-disability-sport-a-physical-activity/748-the-inclusion-spectrum?format=pdf" TargetMode="External"/><Relationship Id="rId2" Type="http://schemas.openxmlformats.org/officeDocument/2006/relationships/hyperlink" Target="https://dera.ioe.ac.uk/13804/1/physicaleducationp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epehub.co.uk/change-your-pe-lessons-in-4-step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CA119-5B93-CC4B-9B90-338335992B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Inclusion in physical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8FDB69-7218-1349-A63A-7675841B6C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Gareth </a:t>
            </a:r>
            <a:r>
              <a:rPr lang="en-US" dirty="0" err="1"/>
              <a:t>davies</a:t>
            </a:r>
            <a:r>
              <a:rPr lang="en-US" dirty="0"/>
              <a:t> 1601889</a:t>
            </a:r>
          </a:p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Perspectives on Health and Physical Activity (SHSS6071)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555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96274-E58D-CE4D-908F-9EE10963F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inclusion?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DBA8E-57FB-E445-A0E6-A8C99DFC8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inclusive physical education program</a:t>
            </a:r>
          </a:p>
          <a:p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teacher's roles</a:t>
            </a:r>
          </a:p>
          <a:p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work together</a:t>
            </a:r>
          </a:p>
          <a:p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refers to a model</a:t>
            </a:r>
          </a:p>
          <a:p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mild to moderate special needs</a:t>
            </a:r>
          </a:p>
          <a:p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an all-embracing societal ideology</a:t>
            </a:r>
          </a:p>
          <a:p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for students</a:t>
            </a:r>
            <a:endParaRPr lang="en-US" sz="19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110B9A-C0D3-E948-B0D9-050DD9BE5D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525732"/>
            <a:ext cx="4960443" cy="243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857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E7546-4A44-084F-BA83-B93183B83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Inclusion: What is it? Theory and Practice</a:t>
            </a:r>
            <a:br>
              <a:rPr lang="en-GB" b="1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37E38-D0DB-0E4D-98ED-963EA391D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6195784" cy="345061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knowledgeable approach and positive attitude toward inclusion begins by understanding the concept and the theory behind it.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integrate children with special needs into a general education classroom?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 benefits?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results?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4664F90D-D111-4913-866F-79CB6B4C8A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8756" y="2277991"/>
            <a:ext cx="2926098" cy="292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227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65A6B-23A2-4F4A-9212-8F0B3FE40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2700">
                <a:latin typeface="Times New Roman" panose="02020603050405020304" pitchFamily="18" charset="0"/>
                <a:cs typeface="Times New Roman" panose="02020603050405020304" pitchFamily="18" charset="0"/>
              </a:rPr>
              <a:t>Adaptations, Accommodations, and Modifications</a:t>
            </a:r>
            <a:br>
              <a:rPr lang="en-GB" sz="2700" b="1"/>
            </a:br>
            <a:endParaRPr lang="en-US" sz="2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6401D-0D15-4F46-B870-372D3DE9B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 fontScale="47500" lnSpcReduction="20000"/>
          </a:bodyPr>
          <a:lstStyle/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Individuals with Disabilities Education Act (IDEA)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 suitable learning challenges 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respond to pupils’ diverse learning needs, and 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overcome potential barriers to learning and assessment for particular individuals and groups of pupils. </a:t>
            </a:r>
          </a:p>
          <a:p>
            <a:pPr marL="0" indent="0">
              <a:buNone/>
            </a:pPr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principles allow you to: 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choose objectives for pupils with SEN and/or disabilities that are different from those of the rest of the group, or </a:t>
            </a:r>
          </a:p>
          <a:p>
            <a:r>
              <a:rPr lang="en-GB" sz="2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modify the curriculum to remove barriers so all pupils meet the same objectives.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E507F6-8C70-614F-B9C3-AEC57F240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996974"/>
            <a:ext cx="4960443" cy="1488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289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C433F-5FA8-2642-824D-31D8197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The General Education Teacher’s Guide to the Inclusive Classroom</a:t>
            </a:r>
            <a:br>
              <a:rPr lang="en-GB" sz="2200" b="1"/>
            </a:br>
            <a:endParaRPr lang="en-US" sz="2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25D3E-1BA3-8249-9581-79D572961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6195784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Begin at the End</a:t>
            </a:r>
          </a:p>
          <a:p>
            <a:pPr>
              <a:lnSpc>
                <a:spcPct val="11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Embrace Universal Design</a:t>
            </a:r>
          </a:p>
          <a:p>
            <a:pPr>
              <a:lnSpc>
                <a:spcPct val="11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Apply Multiple Intelligences Theory</a:t>
            </a:r>
          </a:p>
          <a:p>
            <a:pPr>
              <a:lnSpc>
                <a:spcPct val="11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Incorporate Life Skills Training</a:t>
            </a:r>
          </a:p>
          <a:p>
            <a:pPr>
              <a:lnSpc>
                <a:spcPct val="11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Employ Collaborative Teaching Techniques</a:t>
            </a:r>
          </a:p>
          <a:p>
            <a:pPr>
              <a:lnSpc>
                <a:spcPct val="110000"/>
              </a:lnSpc>
            </a:pPr>
            <a:r>
              <a:rPr lang="en-GB" sz="1900">
                <a:latin typeface="Times New Roman" panose="02020603050405020304" pitchFamily="18" charset="0"/>
                <a:cs typeface="Times New Roman" panose="02020603050405020304" pitchFamily="18" charset="0"/>
              </a:rPr>
              <a:t>Formulate a Flexible Behaviour Management Plan</a:t>
            </a:r>
          </a:p>
          <a:p>
            <a:pPr marL="0" indent="0">
              <a:lnSpc>
                <a:spcPct val="110000"/>
              </a:lnSpc>
              <a:buNone/>
            </a:pPr>
            <a:br>
              <a:rPr lang="en-GB" sz="1900"/>
            </a:br>
            <a:endParaRPr lang="en-US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8CE434-25A0-F641-AEFE-34D4711F37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8756" y="2972940"/>
            <a:ext cx="2926098" cy="1536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088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E80055-7F4C-7F43-B7D5-3C907A72A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962902"/>
            <a:ext cx="4176384" cy="23808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inclusion spectrum </a:t>
            </a:r>
            <a:br>
              <a:rPr lang="en-GB" sz="4800" dirty="0"/>
            </a:br>
            <a:endParaRPr lang="en-US" sz="4800" dirty="0"/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49" name="Picture 1" descr="page3image1128909296">
            <a:extLst>
              <a:ext uri="{FF2B5EF4-FFF2-40B4-BE49-F238E27FC236}">
                <a16:creationId xmlns:a16="http://schemas.microsoft.com/office/drawing/2014/main" id="{762D42E1-2CDD-F645-9232-52C49EB7C3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944" y="805583"/>
            <a:ext cx="4439375" cy="466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2580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B28B36-7625-F447-B012-404384BB4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The Inclusion Spectrum Framework </a:t>
            </a:r>
            <a:br>
              <a:rPr lang="en-GB"/>
            </a:b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78936F-F78A-4CB5-8E18-4CA0FC73BF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078751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8453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EAA89-F621-444F-95B6-B20A4737F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3000">
                <a:latin typeface="Times New Roman" panose="02020603050405020304" pitchFamily="18" charset="0"/>
                <a:cs typeface="Times New Roman" panose="02020603050405020304" pitchFamily="18" charset="0"/>
              </a:rPr>
              <a:t>The Inclusion Spectrum incorporating STEP </a:t>
            </a:r>
            <a:br>
              <a:rPr lang="en-GB" sz="3000"/>
            </a:br>
            <a:endParaRPr lang="en-US" sz="3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FF468A-823F-9744-9D7D-BCE09C23D7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1579" y="2195269"/>
            <a:ext cx="4960443" cy="309154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CFA49-C68D-ED41-A975-173EF4899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299" y="2015734"/>
            <a:ext cx="4162555" cy="345061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– Space – where the activity is happening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 – Task – What is happening?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 – Equipment – What is being used?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 - People – Who is involved?</a:t>
            </a:r>
          </a:p>
        </p:txBody>
      </p:sp>
    </p:spTree>
    <p:extLst>
      <p:ext uri="{BB962C8B-B14F-4D97-AF65-F5344CB8AC3E}">
        <p14:creationId xmlns:p14="http://schemas.microsoft.com/office/powerpoint/2010/main" val="3929575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B600D-3124-0141-96AC-69FAD6574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2700">
                <a:latin typeface="Times New Roman" panose="02020603050405020304" pitchFamily="18" charset="0"/>
                <a:cs typeface="Times New Roman" panose="02020603050405020304" pitchFamily="18" charset="0"/>
              </a:rPr>
              <a:t>Maintaining an inclusive learning environment </a:t>
            </a:r>
            <a:br>
              <a:rPr lang="en-GB" sz="2700"/>
            </a:br>
            <a:endParaRPr lang="en-US" sz="2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6BDD3-49AF-B446-B9E6-BE687168B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Seating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safety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Unfamiliar learning environments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Multi-sensory approaches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6B75AC-727A-B544-BB0B-0BCBBE0A18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500930"/>
            <a:ext cx="4960443" cy="248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9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07C64-DE9E-D049-AF71-E577A7F5D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What can be done to improve inclusion?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DFCDB0-D5D8-284D-9B31-F1BAE7A569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4009" y="2195746"/>
            <a:ext cx="3500715" cy="30905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6155D-000E-734A-BCF8-1CF57254C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570" y="2015734"/>
            <a:ext cx="5622284" cy="3450613"/>
          </a:xfrm>
        </p:spPr>
        <p:txBody>
          <a:bodyPr>
            <a:normAutofit/>
          </a:bodyPr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Choice </a:t>
            </a:r>
          </a:p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Encourage a positive school culture</a:t>
            </a:r>
          </a:p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Get students involved in designing the subject</a:t>
            </a:r>
          </a:p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Be proactive</a:t>
            </a:r>
          </a:p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Get parents involved too</a:t>
            </a: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Challenge bullies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520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F057-7C44-BB41-AE36-ED23FA4A4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Teachers View On Inclusion in Physical Education</a:t>
            </a:r>
          </a:p>
        </p:txBody>
      </p:sp>
      <p:pic>
        <p:nvPicPr>
          <p:cNvPr id="4" name="Teachers TV: Inclusion in PE">
            <a:hlinkClick r:id="" action="ppaction://media"/>
            <a:extLst>
              <a:ext uri="{FF2B5EF4-FFF2-40B4-BE49-F238E27FC236}">
                <a16:creationId xmlns:a16="http://schemas.microsoft.com/office/drawing/2014/main" id="{BC62460C-7BC5-2647-B605-EC15F799722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97539" y="2060289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34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4296D-2366-5446-838C-A7AF964B6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200" y="967167"/>
            <a:ext cx="4151306" cy="2374516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  <p:pic>
        <p:nvPicPr>
          <p:cNvPr id="3077" name="Picture 2" descr="Image result for thank you for listening">
            <a:hlinkClick r:id="rId3"/>
            <a:extLst>
              <a:ext uri="{FF2B5EF4-FFF2-40B4-BE49-F238E27FC236}">
                <a16:creationId xmlns:a16="http://schemas.microsoft.com/office/drawing/2014/main" id="{FD6A94C0-5350-B144-B5E4-AD547986A06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780" y="805583"/>
            <a:ext cx="3988940" cy="466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86" name="Picture 85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8502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E5428-9995-0F45-BD54-E5D5B1D65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E8CEE-64AB-684D-9060-8A1925C56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49986"/>
            <a:ext cx="9603275" cy="351635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Block, M. (n.d.). </a:t>
            </a:r>
            <a:r>
              <a:rPr lang="en-GB" i="1" dirty="0"/>
              <a:t>A teacher's guide to adapted physical education</a:t>
            </a:r>
            <a:r>
              <a:rPr lang="en-GB" dirty="0"/>
              <a:t>.</a:t>
            </a:r>
          </a:p>
          <a:p>
            <a:r>
              <a:rPr lang="en-GB" dirty="0" err="1"/>
              <a:t>Dagkas</a:t>
            </a:r>
            <a:r>
              <a:rPr lang="en-GB" dirty="0"/>
              <a:t>, S. (2018). “Is social inclusion through PE, Sport and PA still a rhetoric?” Evaluating the relationship between physical education, sport and social inclusion. </a:t>
            </a:r>
            <a:r>
              <a:rPr lang="en-GB" i="1" dirty="0"/>
              <a:t>Educational Review</a:t>
            </a:r>
            <a:r>
              <a:rPr lang="en-GB" dirty="0"/>
              <a:t>, 70(1), pp.67-74.</a:t>
            </a:r>
          </a:p>
          <a:p>
            <a:r>
              <a:rPr lang="en-GB" dirty="0" err="1"/>
              <a:t>Dera.ioe.ac.uk</a:t>
            </a:r>
            <a:r>
              <a:rPr lang="en-GB" dirty="0"/>
              <a:t>. (2019). [online] Available at: </a:t>
            </a:r>
            <a:r>
              <a:rPr lang="en-GB" dirty="0">
                <a:hlinkClick r:id="rId2"/>
              </a:rPr>
              <a:t>https://dera.ioe.ac.uk/13804/1/physicaleducationpe.pdf</a:t>
            </a:r>
            <a:r>
              <a:rPr lang="en-GB" dirty="0"/>
              <a:t>  [Accessed 14 Jan. 2019].</a:t>
            </a:r>
          </a:p>
          <a:p>
            <a:r>
              <a:rPr lang="en-GB" dirty="0"/>
              <a:t>Siedentop, D. (1991). </a:t>
            </a:r>
            <a:r>
              <a:rPr lang="en-GB" i="1" dirty="0"/>
              <a:t>Developing teaching skills in physical education</a:t>
            </a:r>
            <a:r>
              <a:rPr lang="en-GB" dirty="0"/>
              <a:t>. Mountain View, Calif.: Mayfield Pub. Co.</a:t>
            </a:r>
          </a:p>
          <a:p>
            <a:r>
              <a:rPr lang="en-GB" dirty="0" err="1"/>
              <a:t>Sportdevelopment.org.uk</a:t>
            </a:r>
            <a:r>
              <a:rPr lang="en-GB" dirty="0"/>
              <a:t>. (2019). [online] Available at: </a:t>
            </a:r>
            <a:r>
              <a:rPr lang="en-GB" dirty="0">
                <a:hlinkClick r:id="rId3"/>
              </a:rPr>
              <a:t>http://www.sportdevelopment.org.uk/index.php/home/98-disability-sport-a-physical-activity/748-the-inclusion-spectrum?format=pdf</a:t>
            </a:r>
            <a:r>
              <a:rPr lang="en-GB" dirty="0"/>
              <a:t>  [Accessed 14 Jan. 2019].</a:t>
            </a:r>
          </a:p>
          <a:p>
            <a:r>
              <a:rPr lang="en-GB" dirty="0" err="1"/>
              <a:t>Stidder</a:t>
            </a:r>
            <a:r>
              <a:rPr lang="en-GB" dirty="0"/>
              <a:t>, G. and Hayes, S. (2013). </a:t>
            </a:r>
            <a:r>
              <a:rPr lang="en-GB" i="1" dirty="0"/>
              <a:t>Equity and inclusion in physical education and sport</a:t>
            </a:r>
            <a:r>
              <a:rPr lang="en-GB" dirty="0"/>
              <a:t>. London: Routledge.</a:t>
            </a:r>
          </a:p>
          <a:p>
            <a:r>
              <a:rPr lang="en-GB" dirty="0"/>
              <a:t>The PE Hub. (2019). </a:t>
            </a:r>
            <a:r>
              <a:rPr lang="en-GB" i="1" dirty="0"/>
              <a:t>Change your PE Lessons in 4 Steps - The PE Hub</a:t>
            </a:r>
            <a:r>
              <a:rPr lang="en-GB" dirty="0"/>
              <a:t>. [online] Available at: </a:t>
            </a:r>
            <a:r>
              <a:rPr lang="en-GB" dirty="0">
                <a:hlinkClick r:id="rId4"/>
              </a:rPr>
              <a:t>https://thepehub.co.uk/change-your-pe-lessons-in-4-steps/</a:t>
            </a:r>
            <a:r>
              <a:rPr lang="en-GB" dirty="0"/>
              <a:t>  [Accessed 14 Jan. 2019].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10181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{367B9318-DEE9-5D48-8217-DC05366FFA66}tf10001119</Template>
  <TotalTime>50614</TotalTime>
  <Words>306</Words>
  <Application>Microsoft Macintosh PowerPoint</Application>
  <PresentationFormat>Widescreen</PresentationFormat>
  <Paragraphs>70</Paragraphs>
  <Slides>13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Gill Sans MT</vt:lpstr>
      <vt:lpstr>Times New Roman</vt:lpstr>
      <vt:lpstr>Gallery</vt:lpstr>
      <vt:lpstr>Inclusion in physical education</vt:lpstr>
      <vt:lpstr>What is inclusion?</vt:lpstr>
      <vt:lpstr>Inclusion: What is it? Theory and Practice </vt:lpstr>
      <vt:lpstr>Adaptations, Accommodations, and Modifications </vt:lpstr>
      <vt:lpstr>The General Education Teacher’s Guide to the Inclusive Classroom </vt:lpstr>
      <vt:lpstr>The inclusion spectrum  </vt:lpstr>
      <vt:lpstr>The Inclusion Spectrum Framework  </vt:lpstr>
      <vt:lpstr>The Inclusion Spectrum incorporating STEP  </vt:lpstr>
      <vt:lpstr>Maintaining an inclusive learning environment  </vt:lpstr>
      <vt:lpstr>What can be done to improve inclusion?</vt:lpstr>
      <vt:lpstr>Teachers View On Inclusion in Physical Education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Inclusion in physical education</dc:title>
  <dc:creator>Gareth Davies</dc:creator>
  <cp:lastModifiedBy>Gareth Davies</cp:lastModifiedBy>
  <cp:revision>17</cp:revision>
  <dcterms:created xsi:type="dcterms:W3CDTF">2018-12-10T10:53:26Z</dcterms:created>
  <dcterms:modified xsi:type="dcterms:W3CDTF">2019-01-14T14:27:36Z</dcterms:modified>
</cp:coreProperties>
</file>